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8" r:id="rId2"/>
    <p:sldId id="261" r:id="rId3"/>
    <p:sldId id="262" r:id="rId4"/>
    <p:sldId id="276" r:id="rId5"/>
    <p:sldId id="282" r:id="rId6"/>
    <p:sldId id="284" r:id="rId7"/>
    <p:sldId id="283" r:id="rId8"/>
    <p:sldId id="263" r:id="rId9"/>
  </p:sldIdLst>
  <p:sldSz cx="9144000" cy="5143500" type="screen16x9"/>
  <p:notesSz cx="6858000" cy="9144000"/>
  <p:embeddedFontLst>
    <p:embeddedFont>
      <p:font typeface="Righteous" panose="02010506000000020000" pitchFamily="2" charset="0"/>
      <p:regular r:id="rId11"/>
    </p:embeddedFont>
    <p:embeddedFont>
      <p:font typeface="Roboto Condensed Light" panose="02000000000000000000" pitchFamily="2" charset="0"/>
      <p:regular r:id="rId12"/>
      <p:bold r:id="rId13"/>
      <p:italic r:id="rId14"/>
      <p:boldItalic r:id="rId15"/>
    </p:embeddedFont>
    <p:embeddedFont>
      <p:font typeface="Squada One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7"/>
    <p:restoredTop sz="94635"/>
  </p:normalViewPr>
  <p:slideViewPr>
    <p:cSldViewPr snapToGrid="0" snapToObjects="1">
      <p:cViewPr varScale="1">
        <p:scale>
          <a:sx n="100" d="100"/>
          <a:sy n="100" d="100"/>
        </p:scale>
        <p:origin x="1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6" r:id="rId4"/>
    <p:sldLayoutId id="2147483657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pet/pet_pri_gnd_a_epmr_pte_dpgal_w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orldweatheronline.com/develop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Does weather have an impact on gas prices across the United States.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was the hottest?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had the highest gas prices?3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is the hottest (yearly and monthly)? 4.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has the highest gas prices (yearly and monthly)?</a:t>
            </a:r>
          </a:p>
          <a:p>
            <a:pPr marL="0" lvl="0" indent="0"/>
            <a:r>
              <a:rPr lang="es" dirty="0"/>
              <a:t>5. How does each city compare to US average (weather and gas)?</a:t>
            </a:r>
          </a:p>
          <a:p>
            <a:pPr marL="0" lvl="0" indent="0"/>
            <a:r>
              <a:rPr lang="es" dirty="0"/>
              <a:t>6. Does the weather affect gas prices?</a:t>
            </a:r>
          </a:p>
          <a:p>
            <a:pPr marL="0" lvl="0" indent="0"/>
            <a:endParaRPr lang="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Sources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Gasoline Prices</a:t>
            </a:r>
            <a:endParaRPr dirty="0"/>
          </a:p>
        </p:txBody>
      </p:sp>
      <p:sp>
        <p:nvSpPr>
          <p:cNvPr id="375" name="Google Shape;375;p49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Weather Data</a:t>
            </a:r>
            <a:endParaRPr dirty="0"/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U.S. Enegry Information Administration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/>
            <a:r>
              <a:rPr lang="en-US" dirty="0">
                <a:hlinkClick r:id="rId3"/>
              </a:rPr>
              <a:t>https://www.eia.gov/dnav/pet/pet_pri_gnd_a_epmr_pte_dpgal_w.htm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Weather Online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https://www.worldweatheronline.com/developer/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"/>
          <p:cNvSpPr txBox="1">
            <a:spLocks noGrp="1"/>
          </p:cNvSpPr>
          <p:nvPr>
            <p:ph type="ctrTitle"/>
          </p:nvPr>
        </p:nvSpPr>
        <p:spPr>
          <a:xfrm flipH="1">
            <a:off x="6860300" y="507400"/>
            <a:ext cx="1534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</a:t>
            </a:r>
            <a:endParaRPr dirty="0"/>
          </a:p>
        </p:txBody>
      </p:sp>
      <p:sp>
        <p:nvSpPr>
          <p:cNvPr id="780" name="Google Shape;780;p63"/>
          <p:cNvSpPr txBox="1">
            <a:spLocks noGrp="1"/>
          </p:cNvSpPr>
          <p:nvPr>
            <p:ph type="ctrTitle" idx="4294967295"/>
          </p:nvPr>
        </p:nvSpPr>
        <p:spPr>
          <a:xfrm>
            <a:off x="4676675" y="85187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Step 1</a:t>
            </a:r>
            <a:endParaRPr sz="1400" dirty="0"/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4294967295"/>
          </p:nvPr>
        </p:nvSpPr>
        <p:spPr>
          <a:xfrm>
            <a:off x="4103688" y="1054150"/>
            <a:ext cx="1916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Find working data, team pivoted on the question and data sets multiple times</a:t>
            </a:r>
            <a:endParaRPr sz="1000" dirty="0"/>
          </a:p>
        </p:txBody>
      </p:sp>
      <p:sp>
        <p:nvSpPr>
          <p:cNvPr id="782" name="Google Shape;782;p63"/>
          <p:cNvSpPr txBox="1">
            <a:spLocks noGrp="1"/>
          </p:cNvSpPr>
          <p:nvPr>
            <p:ph type="ctrTitle" idx="4294967295"/>
          </p:nvPr>
        </p:nvSpPr>
        <p:spPr>
          <a:xfrm>
            <a:off x="5299525" y="1964488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2</a:t>
            </a:r>
            <a:endParaRPr sz="1400" dirty="0"/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294967295"/>
          </p:nvPr>
        </p:nvSpPr>
        <p:spPr>
          <a:xfrm>
            <a:off x="4924838" y="2166775"/>
            <a:ext cx="11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Clean data in </a:t>
            </a:r>
            <a:r>
              <a:rPr lang="en-US" sz="1000" dirty="0" err="1"/>
              <a:t>jupyter</a:t>
            </a:r>
            <a:r>
              <a:rPr lang="en-US" sz="1000" dirty="0"/>
              <a:t> notebook so that two data sets could be compared</a:t>
            </a: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4" name="Google Shape;784;p63"/>
          <p:cNvSpPr txBox="1">
            <a:spLocks noGrp="1"/>
          </p:cNvSpPr>
          <p:nvPr>
            <p:ph type="ctrTitle" idx="4294967295"/>
          </p:nvPr>
        </p:nvSpPr>
        <p:spPr>
          <a:xfrm>
            <a:off x="3169250" y="192552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3</a:t>
            </a:r>
            <a:endParaRPr sz="1400" dirty="0"/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4294967295"/>
          </p:nvPr>
        </p:nvSpPr>
        <p:spPr>
          <a:xfrm>
            <a:off x="2907450" y="2127800"/>
            <a:ext cx="1294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calculations</a:t>
            </a:r>
            <a:endParaRPr sz="1000" dirty="0"/>
          </a:p>
        </p:txBody>
      </p:sp>
      <p:sp>
        <p:nvSpPr>
          <p:cNvPr id="786" name="Google Shape;786;p63"/>
          <p:cNvSpPr txBox="1">
            <a:spLocks noGrp="1"/>
          </p:cNvSpPr>
          <p:nvPr>
            <p:ph type="ctrTitle" idx="4294967295"/>
          </p:nvPr>
        </p:nvSpPr>
        <p:spPr>
          <a:xfrm>
            <a:off x="3190275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4</a:t>
            </a:r>
            <a:endParaRPr sz="1400"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4294967295"/>
          </p:nvPr>
        </p:nvSpPr>
        <p:spPr>
          <a:xfrm>
            <a:off x="3190275" y="3424392"/>
            <a:ext cx="8811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Create graphs and conduct analysis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8" name="Google Shape;788;p63"/>
          <p:cNvSpPr txBox="1">
            <a:spLocks noGrp="1"/>
          </p:cNvSpPr>
          <p:nvPr>
            <p:ph type="ctrTitle" idx="4294967295"/>
          </p:nvPr>
        </p:nvSpPr>
        <p:spPr>
          <a:xfrm>
            <a:off x="4960356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5</a:t>
            </a:r>
            <a:endParaRPr sz="1400" dirty="0"/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presentation</a:t>
            </a:r>
            <a:endParaRPr sz="1000" dirty="0"/>
          </a:p>
        </p:txBody>
      </p:sp>
      <p:grpSp>
        <p:nvGrpSpPr>
          <p:cNvPr id="790" name="Google Shape;790;p63"/>
          <p:cNvGrpSpPr/>
          <p:nvPr/>
        </p:nvGrpSpPr>
        <p:grpSpPr>
          <a:xfrm>
            <a:off x="2613858" y="1523425"/>
            <a:ext cx="3920692" cy="2884211"/>
            <a:chOff x="2613858" y="1523425"/>
            <a:chExt cx="3920692" cy="2884211"/>
          </a:xfrm>
        </p:grpSpPr>
        <p:grpSp>
          <p:nvGrpSpPr>
            <p:cNvPr id="791" name="Google Shape;791;p63"/>
            <p:cNvGrpSpPr/>
            <p:nvPr/>
          </p:nvGrpSpPr>
          <p:grpSpPr>
            <a:xfrm>
              <a:off x="2613858" y="1523425"/>
              <a:ext cx="3920692" cy="2884211"/>
              <a:chOff x="2613858" y="1523425"/>
              <a:chExt cx="3920692" cy="2884211"/>
            </a:xfrm>
          </p:grpSpPr>
          <p:sp>
            <p:nvSpPr>
              <p:cNvPr id="792" name="Google Shape;792;p63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63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4" name="Google Shape;794;p63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8" name="Google Shape;798;p63"/>
              <p:cNvCxnSpPr/>
              <p:nvPr/>
            </p:nvCxnSpPr>
            <p:spPr>
              <a:xfrm rot="10800000">
                <a:off x="6107000" y="242640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799" name="Google Shape;799;p63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0" name="Google Shape;800;p63"/>
              <p:cNvCxnSpPr/>
              <p:nvPr/>
            </p:nvCxnSpPr>
            <p:spPr>
              <a:xfrm rot="10800000">
                <a:off x="2823275" y="3659113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1" name="Google Shape;801;p63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2" name="Google Shape;802;p63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3" name="Google Shape;803;p6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853F3-2BAB-DB4A-86D4-11D875F92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Gas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2B3392-58C0-DB44-AC9C-40D9D4B0F196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379065" y="1355796"/>
            <a:ext cx="2300700" cy="524039"/>
          </a:xfrm>
        </p:spPr>
        <p:txBody>
          <a:bodyPr/>
          <a:lstStyle/>
          <a:p>
            <a:r>
              <a:rPr lang="en-US" dirty="0"/>
              <a:t>$3.11 - May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058EB-4101-E14E-A468-F67B2828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5" y="1879835"/>
            <a:ext cx="3284220" cy="280220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9C6FD-2E72-5545-AD62-B7771E42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00" y="1463948"/>
            <a:ext cx="3429380" cy="2895365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D8CB1CFE-5443-CF46-A0CD-915C5D661820}"/>
              </a:ext>
            </a:extLst>
          </p:cNvPr>
          <p:cNvSpPr txBox="1">
            <a:spLocks/>
          </p:cNvSpPr>
          <p:nvPr/>
        </p:nvSpPr>
        <p:spPr>
          <a:xfrm>
            <a:off x="5464237" y="4359313"/>
            <a:ext cx="2800079" cy="52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dirty="0"/>
              <a:t>$3.65 – San Francisco</a:t>
            </a:r>
          </a:p>
        </p:txBody>
      </p:sp>
    </p:spTree>
    <p:extLst>
      <p:ext uri="{BB962C8B-B14F-4D97-AF65-F5344CB8AC3E}">
        <p14:creationId xmlns:p14="http://schemas.microsoft.com/office/powerpoint/2010/main" val="187658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853F3-2BAB-DB4A-86D4-11D875F92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2B3392-58C0-DB44-AC9C-40D9D4B0F196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379065" y="1355796"/>
            <a:ext cx="2300700" cy="524039"/>
          </a:xfrm>
        </p:spPr>
        <p:txBody>
          <a:bodyPr/>
          <a:lstStyle/>
          <a:p>
            <a:r>
              <a:rPr lang="en-US" dirty="0"/>
              <a:t>79.54 - May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8CB1CFE-5443-CF46-A0CD-915C5D661820}"/>
              </a:ext>
            </a:extLst>
          </p:cNvPr>
          <p:cNvSpPr txBox="1">
            <a:spLocks/>
          </p:cNvSpPr>
          <p:nvPr/>
        </p:nvSpPr>
        <p:spPr>
          <a:xfrm>
            <a:off x="5464237" y="4359313"/>
            <a:ext cx="2800079" cy="52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dirty="0"/>
              <a:t>79.68 – Miami</a:t>
            </a:r>
          </a:p>
        </p:txBody>
      </p:sp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682B94E-6CBF-4847-8754-42184361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9" y="1879834"/>
            <a:ext cx="3782949" cy="308040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1567E-305E-CA41-A38E-44FE90C1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37" y="1177900"/>
            <a:ext cx="3571479" cy="30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3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853F3-2BAB-DB4A-86D4-11D875F92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Gas/Weather Data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8CB1CFE-5443-CF46-A0CD-915C5D661820}"/>
              </a:ext>
            </a:extLst>
          </p:cNvPr>
          <p:cNvSpPr txBox="1">
            <a:spLocks/>
          </p:cNvSpPr>
          <p:nvPr/>
        </p:nvSpPr>
        <p:spPr>
          <a:xfrm>
            <a:off x="188363" y="1003149"/>
            <a:ext cx="4422041" cy="87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600" dirty="0"/>
              <a:t>The correlation coefficient between temperature and gas prices is 0.23 and shows that there is a weak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D9160-22AE-5245-ACBC-7492A6E1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5" y="1879835"/>
            <a:ext cx="3602598" cy="2527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89AEA0-29A0-FD45-B624-59B4F38C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19" y="1177900"/>
            <a:ext cx="2897502" cy="2122207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03E2B29-C6F6-C143-A7A0-DFAD1AC4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64" y="3086100"/>
            <a:ext cx="2597985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Summary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114750" y="2640474"/>
            <a:ext cx="29307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There is no correlation between temperature and gas price.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232</Words>
  <Application>Microsoft Macintosh PowerPoint</Application>
  <PresentationFormat>On-screen Show (16:9)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Condensed Light</vt:lpstr>
      <vt:lpstr>Righteous</vt:lpstr>
      <vt:lpstr>Squada One</vt:lpstr>
      <vt:lpstr>Arial</vt:lpstr>
      <vt:lpstr>Tech Startup by Slidesgo</vt:lpstr>
      <vt:lpstr>INTRODUCTION</vt:lpstr>
      <vt:lpstr>Questions</vt:lpstr>
      <vt:lpstr>Data Sources</vt:lpstr>
      <vt:lpstr>Process</vt:lpstr>
      <vt:lpstr>Gas Data</vt:lpstr>
      <vt:lpstr>Weather Data</vt:lpstr>
      <vt:lpstr>Gas/Weather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Weather and Gas Prices</dc:title>
  <cp:lastModifiedBy>Ashley Armijo</cp:lastModifiedBy>
  <cp:revision>7</cp:revision>
  <dcterms:modified xsi:type="dcterms:W3CDTF">2020-08-18T01:14:14Z</dcterms:modified>
</cp:coreProperties>
</file>