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2"/>
  </p:notesMasterIdLst>
  <p:sldIdLst>
    <p:sldId id="258" r:id="rId2"/>
    <p:sldId id="261" r:id="rId3"/>
    <p:sldId id="262" r:id="rId4"/>
    <p:sldId id="276" r:id="rId5"/>
    <p:sldId id="268" r:id="rId6"/>
    <p:sldId id="272" r:id="rId7"/>
    <p:sldId id="273" r:id="rId8"/>
    <p:sldId id="278" r:id="rId9"/>
    <p:sldId id="263" r:id="rId10"/>
    <p:sldId id="281" r:id="rId11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3"/>
      <p:bold r:id="rId14"/>
      <p:italic r:id="rId15"/>
      <p:boldItalic r:id="rId16"/>
    </p:embeddedFont>
    <p:embeddedFont>
      <p:font typeface="Righteous" panose="02010506000000020000" pitchFamily="2" charset="0"/>
      <p:regular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  <p:embeddedFont>
      <p:font typeface="Squada One" panose="0200000000000000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 snapToGrid="0" snapToObjects="1">
      <p:cViewPr varScale="1">
        <p:scale>
          <a:sx n="85" d="100"/>
          <a:sy n="85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57095241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57095241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57095241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57095241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5709524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5709524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5709524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5709524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57095241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57095241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g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dnav/pet/pet_pri_gnd_a_epmr_pte_dpgal_w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gc_K8r4__pCvHB_cgd-f7v6XzcuDlFq47kD6hgCLx8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Does weather have an impact on gas prices across the United States.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8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892" name="Google Shape;892;p68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This is where you give credit to the ones who are part of this project.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Did you like the resources on this template? Get them for free at our other websites.</a:t>
            </a:r>
            <a:endParaRPr>
              <a:solidFill>
                <a:schemeClr val="lt1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Presentation template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3"/>
              </a:rPr>
              <a:t>Slidesgo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Icons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4"/>
              </a:rPr>
              <a:t>Flaticon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Infographics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  <a:uFill>
                  <a:noFill/>
                </a:uFill>
                <a:hlinkClick r:id="rId5"/>
              </a:rPr>
              <a:t>Freepik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Images created by </a:t>
            </a:r>
            <a:r>
              <a:rPr lang="es">
                <a:solidFill>
                  <a:schemeClr val="lt1"/>
                </a:solidFill>
                <a:highlight>
                  <a:srgbClr val="88D3CE"/>
                </a:highlight>
              </a:rPr>
              <a:t>Freepik</a:t>
            </a:r>
            <a:endParaRPr>
              <a:solidFill>
                <a:schemeClr val="lt1"/>
              </a:solidFill>
              <a:highlight>
                <a:srgbClr val="88D3CE"/>
              </a:highlight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Author introduction slide photo created by Freepik</a:t>
            </a:r>
            <a:endParaRPr>
              <a:solidFill>
                <a:schemeClr val="lt1"/>
              </a:solidFill>
            </a:endParaRPr>
          </a:p>
          <a:p>
            <a:pPr marL="2413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Char char="◂"/>
            </a:pPr>
            <a:r>
              <a:rPr lang="es">
                <a:solidFill>
                  <a:schemeClr val="lt1"/>
                </a:solidFill>
              </a:rPr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</a:t>
            </a:r>
            <a:endParaRPr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was the hottest?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month had the highest gas prices?3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is the hottest (yearly and monthly)? 4.</a:t>
            </a: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 dirty="0"/>
              <a:t>What city has the highest gas prices (yearly and monthly)?</a:t>
            </a:r>
          </a:p>
          <a:p>
            <a:pPr marL="0" lvl="0" indent="0"/>
            <a:r>
              <a:rPr lang="es" dirty="0"/>
              <a:t>5. How does each city compare to US average (weather and gas)?</a:t>
            </a:r>
          </a:p>
          <a:p>
            <a:pPr marL="0" lvl="0" indent="0"/>
            <a:r>
              <a:rPr lang="es" dirty="0"/>
              <a:t>6. Does the weather affect gas prices?</a:t>
            </a:r>
          </a:p>
          <a:p>
            <a:pPr marL="0" lvl="0" indent="0"/>
            <a:endParaRPr lang="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Sources</a:t>
            </a:r>
            <a:endParaRPr dirty="0"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Gasoline Prices</a:t>
            </a:r>
            <a:endParaRPr dirty="0"/>
          </a:p>
        </p:txBody>
      </p:sp>
      <p:sp>
        <p:nvSpPr>
          <p:cNvPr id="375" name="Google Shape;375;p49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Weather Data</a:t>
            </a:r>
            <a:endParaRPr dirty="0"/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U.S. Enegry Information Administration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/>
            <a:r>
              <a:rPr lang="en-US" dirty="0">
                <a:hlinkClick r:id="rId3"/>
              </a:rPr>
              <a:t>https://www.eia.gov/dnav/pet/pet_pri_gnd_a_epmr_pte_dpgal_w.htm</a:t>
            </a:r>
            <a:endParaRPr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URL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"/>
          <p:cNvSpPr txBox="1">
            <a:spLocks noGrp="1"/>
          </p:cNvSpPr>
          <p:nvPr>
            <p:ph type="ctrTitle"/>
          </p:nvPr>
        </p:nvSpPr>
        <p:spPr>
          <a:xfrm flipH="1">
            <a:off x="6860300" y="507400"/>
            <a:ext cx="1534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Process</a:t>
            </a:r>
            <a:endParaRPr dirty="0"/>
          </a:p>
        </p:txBody>
      </p:sp>
      <p:sp>
        <p:nvSpPr>
          <p:cNvPr id="780" name="Google Shape;780;p63"/>
          <p:cNvSpPr txBox="1">
            <a:spLocks noGrp="1"/>
          </p:cNvSpPr>
          <p:nvPr>
            <p:ph type="ctrTitle" idx="4294967295"/>
          </p:nvPr>
        </p:nvSpPr>
        <p:spPr>
          <a:xfrm>
            <a:off x="4676675" y="85187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</a:rPr>
              <a:t>Step 1</a:t>
            </a:r>
            <a:endParaRPr sz="1400" dirty="0"/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4294967295"/>
          </p:nvPr>
        </p:nvSpPr>
        <p:spPr>
          <a:xfrm>
            <a:off x="4103688" y="1054150"/>
            <a:ext cx="19167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Find working data, team pivoted on the question and data sets multiple times</a:t>
            </a:r>
            <a:endParaRPr sz="1000" dirty="0"/>
          </a:p>
        </p:txBody>
      </p:sp>
      <p:sp>
        <p:nvSpPr>
          <p:cNvPr id="782" name="Google Shape;782;p63"/>
          <p:cNvSpPr txBox="1">
            <a:spLocks noGrp="1"/>
          </p:cNvSpPr>
          <p:nvPr>
            <p:ph type="ctrTitle" idx="4294967295"/>
          </p:nvPr>
        </p:nvSpPr>
        <p:spPr>
          <a:xfrm>
            <a:off x="5299525" y="1964488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2</a:t>
            </a:r>
            <a:endParaRPr sz="1400" dirty="0"/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294967295"/>
          </p:nvPr>
        </p:nvSpPr>
        <p:spPr>
          <a:xfrm>
            <a:off x="4924838" y="2166775"/>
            <a:ext cx="1145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Clean data in </a:t>
            </a:r>
            <a:r>
              <a:rPr lang="en-US" sz="1000" dirty="0" err="1"/>
              <a:t>jupyter</a:t>
            </a:r>
            <a:r>
              <a:rPr lang="en-US" sz="1000" dirty="0"/>
              <a:t> notebook so that two data sets could be compared</a:t>
            </a: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4" name="Google Shape;784;p63"/>
          <p:cNvSpPr txBox="1">
            <a:spLocks noGrp="1"/>
          </p:cNvSpPr>
          <p:nvPr>
            <p:ph type="ctrTitle" idx="4294967295"/>
          </p:nvPr>
        </p:nvSpPr>
        <p:spPr>
          <a:xfrm>
            <a:off x="3169250" y="192552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3</a:t>
            </a:r>
            <a:endParaRPr sz="1400" dirty="0"/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4294967295"/>
          </p:nvPr>
        </p:nvSpPr>
        <p:spPr>
          <a:xfrm>
            <a:off x="2907450" y="2127800"/>
            <a:ext cx="1294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calculations</a:t>
            </a:r>
            <a:endParaRPr sz="1000" dirty="0"/>
          </a:p>
        </p:txBody>
      </p:sp>
      <p:sp>
        <p:nvSpPr>
          <p:cNvPr id="786" name="Google Shape;786;p63"/>
          <p:cNvSpPr txBox="1">
            <a:spLocks noGrp="1"/>
          </p:cNvSpPr>
          <p:nvPr>
            <p:ph type="ctrTitle" idx="4294967295"/>
          </p:nvPr>
        </p:nvSpPr>
        <p:spPr>
          <a:xfrm>
            <a:off x="3190275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4</a:t>
            </a:r>
            <a:endParaRPr sz="1400" dirty="0"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4294967295"/>
          </p:nvPr>
        </p:nvSpPr>
        <p:spPr>
          <a:xfrm>
            <a:off x="3190275" y="3424392"/>
            <a:ext cx="8811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Create graphs and conduct analysis</a:t>
            </a: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788" name="Google Shape;788;p63"/>
          <p:cNvSpPr txBox="1">
            <a:spLocks noGrp="1"/>
          </p:cNvSpPr>
          <p:nvPr>
            <p:ph type="ctrTitle" idx="4294967295"/>
          </p:nvPr>
        </p:nvSpPr>
        <p:spPr>
          <a:xfrm>
            <a:off x="4960356" y="3222105"/>
            <a:ext cx="771000" cy="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Step 5</a:t>
            </a:r>
            <a:endParaRPr sz="1400" dirty="0"/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4294967295"/>
          </p:nvPr>
        </p:nvSpPr>
        <p:spPr>
          <a:xfrm>
            <a:off x="4584698" y="3424400"/>
            <a:ext cx="1522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 dirty="0"/>
              <a:t>Create presentation</a:t>
            </a:r>
            <a:endParaRPr sz="1000" dirty="0"/>
          </a:p>
        </p:txBody>
      </p:sp>
      <p:grpSp>
        <p:nvGrpSpPr>
          <p:cNvPr id="790" name="Google Shape;790;p63"/>
          <p:cNvGrpSpPr/>
          <p:nvPr/>
        </p:nvGrpSpPr>
        <p:grpSpPr>
          <a:xfrm>
            <a:off x="2613858" y="1523425"/>
            <a:ext cx="3920692" cy="2884211"/>
            <a:chOff x="2613858" y="1523425"/>
            <a:chExt cx="3920692" cy="2884211"/>
          </a:xfrm>
        </p:grpSpPr>
        <p:grpSp>
          <p:nvGrpSpPr>
            <p:cNvPr id="791" name="Google Shape;791;p63"/>
            <p:cNvGrpSpPr/>
            <p:nvPr/>
          </p:nvGrpSpPr>
          <p:grpSpPr>
            <a:xfrm>
              <a:off x="2613858" y="1523425"/>
              <a:ext cx="3920692" cy="2884211"/>
              <a:chOff x="2613858" y="1523425"/>
              <a:chExt cx="3920692" cy="2884211"/>
            </a:xfrm>
          </p:grpSpPr>
          <p:sp>
            <p:nvSpPr>
              <p:cNvPr id="792" name="Google Shape;792;p63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63"/>
              <p:cNvCxnSpPr/>
              <p:nvPr/>
            </p:nvCxnSpPr>
            <p:spPr>
              <a:xfrm>
                <a:off x="5045464" y="1523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794" name="Google Shape;794;p63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8" name="Google Shape;798;p63"/>
              <p:cNvCxnSpPr/>
              <p:nvPr/>
            </p:nvCxnSpPr>
            <p:spPr>
              <a:xfrm rot="10800000">
                <a:off x="6107000" y="2426400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cxnSp>
            <p:nvCxnSpPr>
              <p:cNvPr id="799" name="Google Shape;799;p63"/>
              <p:cNvCxnSpPr/>
              <p:nvPr/>
            </p:nvCxnSpPr>
            <p:spPr>
              <a:xfrm>
                <a:off x="3554714" y="27524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0" name="Google Shape;800;p63"/>
              <p:cNvCxnSpPr/>
              <p:nvPr/>
            </p:nvCxnSpPr>
            <p:spPr>
              <a:xfrm rot="10800000">
                <a:off x="2823275" y="3659113"/>
                <a:ext cx="21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cxnSp>
            <p:nvCxnSpPr>
              <p:cNvPr id="801" name="Google Shape;801;p63"/>
              <p:cNvCxnSpPr/>
              <p:nvPr/>
            </p:nvCxnSpPr>
            <p:spPr>
              <a:xfrm>
                <a:off x="5342951" y="3984825"/>
                <a:ext cx="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  <p:grpSp>
          <p:nvGrpSpPr>
            <p:cNvPr id="802" name="Google Shape;802;p63"/>
            <p:cNvGrpSpPr/>
            <p:nvPr/>
          </p:nvGrpSpPr>
          <p:grpSpPr>
            <a:xfrm>
              <a:off x="2691784" y="1805334"/>
              <a:ext cx="3761071" cy="2501708"/>
              <a:chOff x="2691784" y="1805334"/>
              <a:chExt cx="3761071" cy="2501708"/>
            </a:xfrm>
          </p:grpSpPr>
          <p:sp>
            <p:nvSpPr>
              <p:cNvPr id="803" name="Google Shape;803;p63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TRACTION</a:t>
            </a:r>
            <a:endParaRPr/>
          </a:p>
        </p:txBody>
      </p:sp>
      <p:sp>
        <p:nvSpPr>
          <p:cNvPr id="505" name="Google Shape;505;p55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</a:t>
            </a:r>
            <a:endParaRPr/>
          </a:p>
        </p:txBody>
      </p:sp>
      <p:sp>
        <p:nvSpPr>
          <p:cNvPr id="506" name="Google Shape;506;p55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Average user savings per deal</a:t>
            </a:r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title" idx="3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140,000</a:t>
            </a:r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Total app downloads</a:t>
            </a:r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12,000</a:t>
            </a:r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Registered businesses</a:t>
            </a:r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title" idx="7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2,200</a:t>
            </a:r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Daily number of users</a:t>
            </a:r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title" idx="9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150,000</a:t>
            </a:r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Gross revenues in 2017-2018</a:t>
            </a:r>
            <a:endParaRPr/>
          </a:p>
        </p:txBody>
      </p:sp>
      <p:sp>
        <p:nvSpPr>
          <p:cNvPr id="515" name="Google Shape;515;p55"/>
          <p:cNvSpPr txBox="1">
            <a:spLocks noGrp="1"/>
          </p:cNvSpPr>
          <p:nvPr>
            <p:ph type="subTitle" idx="4"/>
          </p:nvPr>
        </p:nvSpPr>
        <p:spPr>
          <a:xfrm>
            <a:off x="654550" y="4353875"/>
            <a:ext cx="36933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you want to modify this graph, click on it, follow the link, change the data and replace it </a:t>
            </a:r>
            <a:endParaRPr/>
          </a:p>
        </p:txBody>
      </p:sp>
      <p:pic>
        <p:nvPicPr>
          <p:cNvPr id="516" name="Google Shape;516;p5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0" y="2266400"/>
            <a:ext cx="3693399" cy="19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59"/>
          <p:cNvGrpSpPr/>
          <p:nvPr/>
        </p:nvGrpSpPr>
        <p:grpSpPr>
          <a:xfrm>
            <a:off x="2042561" y="870372"/>
            <a:ext cx="5000779" cy="3465161"/>
            <a:chOff x="2042561" y="870372"/>
            <a:chExt cx="5000779" cy="3465161"/>
          </a:xfrm>
        </p:grpSpPr>
        <p:grpSp>
          <p:nvGrpSpPr>
            <p:cNvPr id="621" name="Google Shape;621;p59"/>
            <p:cNvGrpSpPr/>
            <p:nvPr/>
          </p:nvGrpSpPr>
          <p:grpSpPr>
            <a:xfrm>
              <a:off x="3022376" y="870372"/>
              <a:ext cx="2580574" cy="3465161"/>
              <a:chOff x="3559326" y="365797"/>
              <a:chExt cx="2580574" cy="3465161"/>
            </a:xfrm>
          </p:grpSpPr>
          <p:sp>
            <p:nvSpPr>
              <p:cNvPr id="622" name="Google Shape;622;p59"/>
              <p:cNvSpPr/>
              <p:nvPr/>
            </p:nvSpPr>
            <p:spPr>
              <a:xfrm rot="5400000">
                <a:off x="3451197" y="2315678"/>
                <a:ext cx="1623409" cy="1407151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9"/>
              <p:cNvSpPr/>
              <p:nvPr/>
            </p:nvSpPr>
            <p:spPr>
              <a:xfrm rot="5400000">
                <a:off x="3939713" y="509804"/>
                <a:ext cx="2162069" cy="187405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9"/>
              <p:cNvSpPr/>
              <p:nvPr/>
            </p:nvSpPr>
            <p:spPr>
              <a:xfrm rot="5400000">
                <a:off x="4999843" y="2392385"/>
                <a:ext cx="1221410" cy="1058703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6"/>
                    </a:lnTo>
                    <a:lnTo>
                      <a:pt x="7959" y="27692"/>
                    </a:lnTo>
                    <a:lnTo>
                      <a:pt x="23991" y="27692"/>
                    </a:lnTo>
                    <a:lnTo>
                      <a:pt x="31949" y="13846"/>
                    </a:lnTo>
                    <a:lnTo>
                      <a:pt x="23991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39215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25" name="Google Shape;625;p59"/>
            <p:cNvCxnSpPr/>
            <p:nvPr/>
          </p:nvCxnSpPr>
          <p:spPr>
            <a:xfrm>
              <a:off x="5421704" y="1415336"/>
              <a:ext cx="1119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59"/>
            <p:cNvCxnSpPr/>
            <p:nvPr/>
          </p:nvCxnSpPr>
          <p:spPr>
            <a:xfrm rot="10800000">
              <a:off x="2042561" y="3111736"/>
              <a:ext cx="990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59"/>
            <p:cNvCxnSpPr/>
            <p:nvPr/>
          </p:nvCxnSpPr>
          <p:spPr>
            <a:xfrm>
              <a:off x="6446339" y="3138882"/>
              <a:ext cx="5970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59"/>
            <p:cNvCxnSpPr/>
            <p:nvPr/>
          </p:nvCxnSpPr>
          <p:spPr>
            <a:xfrm>
              <a:off x="5068868" y="4027789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9" name="Google Shape;629;p59"/>
          <p:cNvSpPr/>
          <p:nvPr/>
        </p:nvSpPr>
        <p:spPr>
          <a:xfrm rot="5400000">
            <a:off x="5647349" y="2973635"/>
            <a:ext cx="859508" cy="74494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59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MARKET SIZE</a:t>
            </a:r>
            <a:endParaRPr/>
          </a:p>
        </p:txBody>
      </p:sp>
      <p:sp>
        <p:nvSpPr>
          <p:cNvPr id="631" name="Google Shape;631;p59"/>
          <p:cNvSpPr txBox="1"/>
          <p:nvPr/>
        </p:nvSpPr>
        <p:spPr>
          <a:xfrm>
            <a:off x="1947551" y="3111725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2" name="Google Shape;632;p59"/>
          <p:cNvSpPr txBox="1"/>
          <p:nvPr/>
        </p:nvSpPr>
        <p:spPr>
          <a:xfrm>
            <a:off x="5277775" y="141532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3" name="Google Shape;633;p59"/>
          <p:cNvSpPr txBox="1"/>
          <p:nvPr/>
        </p:nvSpPr>
        <p:spPr>
          <a:xfrm>
            <a:off x="6386662" y="3132082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MARS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4" name="Google Shape;634;p59"/>
          <p:cNvSpPr txBox="1"/>
          <p:nvPr/>
        </p:nvSpPr>
        <p:spPr>
          <a:xfrm>
            <a:off x="5068874" y="4070872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 sz="12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3793649" y="192354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45%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3056324" y="3466633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3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4436624" y="3355321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5633249" y="3264125"/>
            <a:ext cx="887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/>
        </p:nvSpPr>
        <p:spPr>
          <a:xfrm>
            <a:off x="5834513" y="1496588"/>
            <a:ext cx="2308500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50,00 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4" name="Google Shape;644;p60"/>
          <p:cNvSpPr txBox="1"/>
          <p:nvPr/>
        </p:nvSpPr>
        <p:spPr>
          <a:xfrm>
            <a:off x="2740832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60%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1356338" y="149510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7359900" y="4087425"/>
            <a:ext cx="1252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3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7" name="Google Shape;647;p60"/>
          <p:cNvSpPr txBox="1"/>
          <p:nvPr/>
        </p:nvSpPr>
        <p:spPr>
          <a:xfrm>
            <a:off x="7359910" y="314441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1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7359910" y="3605834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INTEREST 2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49" name="Google Shape;649;p60"/>
          <p:cNvGrpSpPr/>
          <p:nvPr/>
        </p:nvGrpSpPr>
        <p:grpSpPr>
          <a:xfrm>
            <a:off x="6656299" y="3250752"/>
            <a:ext cx="543482" cy="936523"/>
            <a:chOff x="6566689" y="2443038"/>
            <a:chExt cx="515100" cy="887615"/>
          </a:xfrm>
        </p:grpSpPr>
        <p:cxnSp>
          <p:nvCxnSpPr>
            <p:cNvPr id="650" name="Google Shape;650;p60"/>
            <p:cNvCxnSpPr/>
            <p:nvPr/>
          </p:nvCxnSpPr>
          <p:spPr>
            <a:xfrm>
              <a:off x="6566689" y="2443038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1" name="Google Shape;651;p60"/>
            <p:cNvCxnSpPr/>
            <p:nvPr/>
          </p:nvCxnSpPr>
          <p:spPr>
            <a:xfrm>
              <a:off x="6566689" y="2883492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52" name="Google Shape;652;p60"/>
            <p:cNvCxnSpPr/>
            <p:nvPr/>
          </p:nvCxnSpPr>
          <p:spPr>
            <a:xfrm>
              <a:off x="6566689" y="3330653"/>
              <a:ext cx="515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cxnSp>
        <p:nvCxnSpPr>
          <p:cNvPr id="653" name="Google Shape;653;p60"/>
          <p:cNvCxnSpPr/>
          <p:nvPr/>
        </p:nvCxnSpPr>
        <p:spPr>
          <a:xfrm>
            <a:off x="1356338" y="2424300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4" name="Google Shape;654;p60"/>
          <p:cNvGrpSpPr/>
          <p:nvPr/>
        </p:nvGrpSpPr>
        <p:grpSpPr>
          <a:xfrm>
            <a:off x="2278374" y="1579965"/>
            <a:ext cx="295536" cy="334667"/>
            <a:chOff x="-57950750" y="2296300"/>
            <a:chExt cx="279625" cy="316650"/>
          </a:xfrm>
        </p:grpSpPr>
        <p:sp>
          <p:nvSpPr>
            <p:cNvPr id="655" name="Google Shape;655;p60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60"/>
          <p:cNvGrpSpPr/>
          <p:nvPr/>
        </p:nvGrpSpPr>
        <p:grpSpPr>
          <a:xfrm>
            <a:off x="3680159" y="1579135"/>
            <a:ext cx="337178" cy="336332"/>
            <a:chOff x="-57578225" y="1904075"/>
            <a:chExt cx="319025" cy="318225"/>
          </a:xfrm>
        </p:grpSpPr>
        <p:sp>
          <p:nvSpPr>
            <p:cNvPr id="660" name="Google Shape;660;p60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64" name="Google Shape;664;p60"/>
          <p:cNvCxnSpPr/>
          <p:nvPr/>
        </p:nvCxnSpPr>
        <p:spPr>
          <a:xfrm>
            <a:off x="1426063" y="4319725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60"/>
          <p:cNvCxnSpPr/>
          <p:nvPr/>
        </p:nvCxnSpPr>
        <p:spPr>
          <a:xfrm>
            <a:off x="5219538" y="2414363"/>
            <a:ext cx="267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6" name="Google Shape;666;p60"/>
          <p:cNvSpPr txBox="1"/>
          <p:nvPr/>
        </p:nvSpPr>
        <p:spPr>
          <a:xfrm>
            <a:off x="1426073" y="3954325"/>
            <a:ext cx="12765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AGE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7" name="Google Shape;667;p60"/>
          <p:cNvSpPr txBox="1"/>
          <p:nvPr/>
        </p:nvSpPr>
        <p:spPr>
          <a:xfrm>
            <a:off x="5219527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AVERAGE SPEND PER CUSTOMER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68" name="Google Shape;668;p60"/>
          <p:cNvSpPr txBox="1"/>
          <p:nvPr/>
        </p:nvSpPr>
        <p:spPr>
          <a:xfrm>
            <a:off x="1426063" y="3410275"/>
            <a:ext cx="1276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20 - 35</a:t>
            </a:r>
            <a:endParaRPr sz="36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p60"/>
          <p:cNvSpPr txBox="1"/>
          <p:nvPr/>
        </p:nvSpPr>
        <p:spPr>
          <a:xfrm>
            <a:off x="1356352" y="2037538"/>
            <a:ext cx="26010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GENDER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670" name="Google Shape;670;p60"/>
          <p:cNvGrpSpPr/>
          <p:nvPr/>
        </p:nvGrpSpPr>
        <p:grpSpPr>
          <a:xfrm>
            <a:off x="5250260" y="1592776"/>
            <a:ext cx="348568" cy="348541"/>
            <a:chOff x="-66159959" y="1914325"/>
            <a:chExt cx="316650" cy="316625"/>
          </a:xfrm>
        </p:grpSpPr>
        <p:sp>
          <p:nvSpPr>
            <p:cNvPr id="671" name="Google Shape;671;p60"/>
            <p:cNvSpPr/>
            <p:nvPr/>
          </p:nvSpPr>
          <p:spPr>
            <a:xfrm>
              <a:off x="-66052834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0"/>
            <p:cNvSpPr/>
            <p:nvPr/>
          </p:nvSpPr>
          <p:spPr>
            <a:xfrm>
              <a:off x="-66159959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60"/>
          <p:cNvSpPr/>
          <p:nvPr/>
        </p:nvSpPr>
        <p:spPr>
          <a:xfrm>
            <a:off x="3014350" y="2948125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3543418" y="3818064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3014350" y="3815477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60"/>
          <p:cNvSpPr/>
          <p:nvPr/>
        </p:nvSpPr>
        <p:spPr>
          <a:xfrm>
            <a:off x="3542114" y="2948125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0"/>
          <p:cNvSpPr/>
          <p:nvPr/>
        </p:nvSpPr>
        <p:spPr>
          <a:xfrm>
            <a:off x="3014350" y="3252916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60"/>
          <p:cNvSpPr/>
          <p:nvPr/>
        </p:nvSpPr>
        <p:spPr>
          <a:xfrm>
            <a:off x="3986446" y="3252916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0"/>
          <p:cNvSpPr/>
          <p:nvPr/>
        </p:nvSpPr>
        <p:spPr>
          <a:xfrm>
            <a:off x="56865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55056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58678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6229243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60"/>
          <p:cNvSpPr/>
          <p:nvPr/>
        </p:nvSpPr>
        <p:spPr>
          <a:xfrm>
            <a:off x="6048325" y="36267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6410518" y="36267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56865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55056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60"/>
          <p:cNvSpPr/>
          <p:nvPr/>
        </p:nvSpPr>
        <p:spPr>
          <a:xfrm>
            <a:off x="58678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60"/>
          <p:cNvSpPr/>
          <p:nvPr/>
        </p:nvSpPr>
        <p:spPr>
          <a:xfrm>
            <a:off x="6229243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0"/>
          <p:cNvSpPr/>
          <p:nvPr/>
        </p:nvSpPr>
        <p:spPr>
          <a:xfrm>
            <a:off x="6048325" y="4108393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0"/>
          <p:cNvSpPr/>
          <p:nvPr/>
        </p:nvSpPr>
        <p:spPr>
          <a:xfrm>
            <a:off x="6410518" y="4108393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0"/>
          <p:cNvSpPr/>
          <p:nvPr/>
        </p:nvSpPr>
        <p:spPr>
          <a:xfrm>
            <a:off x="56865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0"/>
          <p:cNvSpPr/>
          <p:nvPr/>
        </p:nvSpPr>
        <p:spPr>
          <a:xfrm>
            <a:off x="55056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0"/>
          <p:cNvSpPr/>
          <p:nvPr/>
        </p:nvSpPr>
        <p:spPr>
          <a:xfrm>
            <a:off x="58678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0"/>
          <p:cNvSpPr/>
          <p:nvPr/>
        </p:nvSpPr>
        <p:spPr>
          <a:xfrm>
            <a:off x="6229243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0"/>
          <p:cNvSpPr/>
          <p:nvPr/>
        </p:nvSpPr>
        <p:spPr>
          <a:xfrm>
            <a:off x="6048325" y="3176006"/>
            <a:ext cx="147635" cy="170765"/>
          </a:xfrm>
          <a:custGeom>
            <a:avLst/>
            <a:gdLst/>
            <a:ahLst/>
            <a:cxnLst/>
            <a:rect l="l" t="t" r="r" b="b"/>
            <a:pathLst>
              <a:path w="32182" h="37224" extrusionOk="0">
                <a:moveTo>
                  <a:pt x="16149" y="1"/>
                </a:moveTo>
                <a:lnTo>
                  <a:pt x="1" y="9285"/>
                </a:lnTo>
                <a:lnTo>
                  <a:pt x="1" y="27925"/>
                </a:lnTo>
                <a:lnTo>
                  <a:pt x="16149" y="37224"/>
                </a:lnTo>
                <a:lnTo>
                  <a:pt x="32181" y="27925"/>
                </a:lnTo>
                <a:lnTo>
                  <a:pt x="32181" y="9285"/>
                </a:lnTo>
                <a:lnTo>
                  <a:pt x="16149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60"/>
          <p:cNvSpPr/>
          <p:nvPr/>
        </p:nvSpPr>
        <p:spPr>
          <a:xfrm>
            <a:off x="6410518" y="3176006"/>
            <a:ext cx="147970" cy="170765"/>
          </a:xfrm>
          <a:custGeom>
            <a:avLst/>
            <a:gdLst/>
            <a:ahLst/>
            <a:cxnLst/>
            <a:rect l="l" t="t" r="r" b="b"/>
            <a:pathLst>
              <a:path w="32255" h="37224" extrusionOk="0">
                <a:moveTo>
                  <a:pt x="16033" y="1"/>
                </a:moveTo>
                <a:lnTo>
                  <a:pt x="0" y="9285"/>
                </a:lnTo>
                <a:lnTo>
                  <a:pt x="0" y="27925"/>
                </a:lnTo>
                <a:lnTo>
                  <a:pt x="16033" y="37224"/>
                </a:lnTo>
                <a:lnTo>
                  <a:pt x="32254" y="27925"/>
                </a:lnTo>
                <a:lnTo>
                  <a:pt x="32254" y="9285"/>
                </a:lnTo>
                <a:lnTo>
                  <a:pt x="16033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60"/>
          <p:cNvSpPr txBox="1">
            <a:spLocks noGrp="1"/>
          </p:cNvSpPr>
          <p:nvPr>
            <p:ph type="ctrTitle"/>
          </p:nvPr>
        </p:nvSpPr>
        <p:spPr>
          <a:xfrm flipH="1">
            <a:off x="749150" y="500825"/>
            <a:ext cx="56904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5"/>
          <p:cNvSpPr txBox="1">
            <a:spLocks noGrp="1"/>
          </p:cNvSpPr>
          <p:nvPr>
            <p:ph type="ctrTitle"/>
          </p:nvPr>
        </p:nvSpPr>
        <p:spPr>
          <a:xfrm flipH="1">
            <a:off x="6155000" y="507400"/>
            <a:ext cx="2239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INVESTMENT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59" name="Google Shape;859;p65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8628">
            <a:off x="2442490" y="1485699"/>
            <a:ext cx="4259028" cy="2630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0" name="Google Shape;860;p65"/>
          <p:cNvCxnSpPr/>
          <p:nvPr/>
        </p:nvCxnSpPr>
        <p:spPr>
          <a:xfrm>
            <a:off x="5577775" y="235460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/>
          <p:nvPr/>
        </p:nvCxnSpPr>
        <p:spPr>
          <a:xfrm>
            <a:off x="1913550" y="2801050"/>
            <a:ext cx="17370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/>
          <p:cNvCxnSpPr/>
          <p:nvPr/>
        </p:nvCxnSpPr>
        <p:spPr>
          <a:xfrm>
            <a:off x="5299575" y="3664200"/>
            <a:ext cx="2015100" cy="0"/>
          </a:xfrm>
          <a:prstGeom prst="straightConnector1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/>
          <p:nvPr/>
        </p:nvCxnSpPr>
        <p:spPr>
          <a:xfrm>
            <a:off x="1913550" y="3886750"/>
            <a:ext cx="23682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4" name="Google Shape;864;p65"/>
          <p:cNvSpPr txBox="1"/>
          <p:nvPr/>
        </p:nvSpPr>
        <p:spPr>
          <a:xfrm>
            <a:off x="1913543" y="24004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5" name="Google Shape;865;p65"/>
          <p:cNvSpPr txBox="1"/>
          <p:nvPr/>
        </p:nvSpPr>
        <p:spPr>
          <a:xfrm>
            <a:off x="1913550" y="29049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MERCURY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66" name="Google Shape;866;p65"/>
          <p:cNvSpPr txBox="1"/>
          <p:nvPr/>
        </p:nvSpPr>
        <p:spPr>
          <a:xfrm>
            <a:off x="1913543" y="346065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7" name="Google Shape;867;p65"/>
          <p:cNvSpPr txBox="1"/>
          <p:nvPr/>
        </p:nvSpPr>
        <p:spPr>
          <a:xfrm>
            <a:off x="6778668" y="324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8" name="Google Shape;868;p65"/>
          <p:cNvSpPr txBox="1"/>
          <p:nvPr/>
        </p:nvSpPr>
        <p:spPr>
          <a:xfrm>
            <a:off x="6778668" y="1913502"/>
            <a:ext cx="536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30%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p65"/>
          <p:cNvSpPr txBox="1"/>
          <p:nvPr/>
        </p:nvSpPr>
        <p:spPr>
          <a:xfrm>
            <a:off x="1913550" y="397025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VENUS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0" name="Google Shape;870;p65"/>
          <p:cNvSpPr txBox="1"/>
          <p:nvPr/>
        </p:nvSpPr>
        <p:spPr>
          <a:xfrm>
            <a:off x="6269900" y="24531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JUPITER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1" name="Google Shape;871;p65"/>
          <p:cNvSpPr txBox="1"/>
          <p:nvPr/>
        </p:nvSpPr>
        <p:spPr>
          <a:xfrm>
            <a:off x="6269900" y="3742300"/>
            <a:ext cx="10449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SATURN</a:t>
            </a:r>
            <a:endParaRPr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2" name="Google Shape;872;p65"/>
          <p:cNvSpPr txBox="1">
            <a:spLocks noGrp="1"/>
          </p:cNvSpPr>
          <p:nvPr>
            <p:ph type="subTitle" idx="4294967295"/>
          </p:nvPr>
        </p:nvSpPr>
        <p:spPr>
          <a:xfrm>
            <a:off x="1825325" y="4374225"/>
            <a:ext cx="5557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If you want to modify this graph, click on it, follow the link, change the data and replace it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Summary</a:t>
            </a:r>
            <a:endParaRPr dirty="0"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3114750" y="2640474"/>
            <a:ext cx="29307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394</Words>
  <Application>Microsoft Macintosh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 Condensed Light</vt:lpstr>
      <vt:lpstr>Roboto Condensed</vt:lpstr>
      <vt:lpstr>Fira Sans Extra Condensed Medium</vt:lpstr>
      <vt:lpstr>Squada One</vt:lpstr>
      <vt:lpstr>Righteous</vt:lpstr>
      <vt:lpstr>Arial</vt:lpstr>
      <vt:lpstr>Tech Startup by Slidesgo</vt:lpstr>
      <vt:lpstr>INTRODUCTION</vt:lpstr>
      <vt:lpstr>Questions</vt:lpstr>
      <vt:lpstr>Data Sources</vt:lpstr>
      <vt:lpstr>Process</vt:lpstr>
      <vt:lpstr>TRACTION</vt:lpstr>
      <vt:lpstr>MARKET SIZE</vt:lpstr>
      <vt:lpstr>TARGET</vt:lpstr>
      <vt:lpstr>INVESTMENT</vt:lpstr>
      <vt:lpstr>Summary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Weather and Gas Prices</dc:title>
  <cp:lastModifiedBy>Ashley Armijo</cp:lastModifiedBy>
  <cp:revision>2</cp:revision>
  <dcterms:modified xsi:type="dcterms:W3CDTF">2020-08-15T17:57:49Z</dcterms:modified>
</cp:coreProperties>
</file>