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25" d="100"/>
          <a:sy n="25" d="100"/>
        </p:scale>
        <p:origin x="1092" y="78"/>
      </p:cViewPr>
      <p:guideLst/>
    </p:cSldViewPr>
  </p:slideViewPr>
  <p:notesTextViewPr>
    <p:cViewPr>
      <p:scale>
        <a:sx n="1" d="1"/>
        <a:sy n="1" d="1"/>
      </p:scale>
      <p:origin x="0" y="0"/>
    </p:cViewPr>
  </p:notesTextViewPr>
  <p:notesViewPr>
    <p:cSldViewPr snapToGrid="0">
      <p:cViewPr varScale="1">
        <p:scale>
          <a:sx n="87" d="100"/>
          <a:sy n="87" d="100"/>
        </p:scale>
        <p:origin x="3840" y="-339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0B0CA-D29F-4897-8CF0-E44616EC6833}" type="datetimeFigureOut">
              <a:rPr lang="en-US" smtClean="0"/>
              <a:t>3/26/2019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F56CC-95AB-425D-9FAD-86441BFFA250}" type="slidenum">
              <a:rPr lang="en-US" smtClean="0"/>
              <a:t>‹#›</a:t>
            </a:fld>
            <a:endParaRPr lang="en-US"/>
          </a:p>
        </p:txBody>
      </p:sp>
    </p:spTree>
    <p:extLst>
      <p:ext uri="{BB962C8B-B14F-4D97-AF65-F5344CB8AC3E}">
        <p14:creationId xmlns:p14="http://schemas.microsoft.com/office/powerpoint/2010/main" val="3224692504"/>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11298307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228353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42854492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93382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17464147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8E682-C92C-4218-8235-D0A8F4A0891C}"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399736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8E682-C92C-4218-8235-D0A8F4A0891C}"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59755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8E682-C92C-4218-8235-D0A8F4A0891C}"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232647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8E682-C92C-4218-8235-D0A8F4A0891C}" type="datetimeFigureOut">
              <a:rPr lang="en-US" smtClean="0"/>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177036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D28E682-C92C-4218-8235-D0A8F4A0891C}"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674015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D28E682-C92C-4218-8235-D0A8F4A0891C}"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39576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28E682-C92C-4218-8235-D0A8F4A0891C}" type="datetimeFigureOut">
              <a:rPr lang="en-US" smtClean="0"/>
              <a:t>3/26/2019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CEFEF02-E630-4AEF-A5BF-12EAF7BD566A}" type="slidenum">
              <a:rPr lang="en-US" smtClean="0"/>
              <a:t>‹#›</a:t>
            </a:fld>
            <a:endParaRPr lang="en-US"/>
          </a:p>
        </p:txBody>
      </p:sp>
    </p:spTree>
    <p:extLst>
      <p:ext uri="{BB962C8B-B14F-4D97-AF65-F5344CB8AC3E}">
        <p14:creationId xmlns:p14="http://schemas.microsoft.com/office/powerpoint/2010/main" val="224597170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9">
            <a:extLst>
              <a:ext uri="{FF2B5EF4-FFF2-40B4-BE49-F238E27FC236}">
                <a16:creationId xmlns:a16="http://schemas.microsoft.com/office/drawing/2014/main" id="{21E232C9-58A8-4F9F-8FB5-83C807EF8E27}"/>
              </a:ext>
            </a:extLst>
          </p:cNvPr>
          <p:cNvSpPr txBox="1">
            <a:spLocks/>
          </p:cNvSpPr>
          <p:nvPr/>
        </p:nvSpPr>
        <p:spPr>
          <a:xfrm>
            <a:off x="820640" y="2831989"/>
            <a:ext cx="9770089" cy="1209640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4800" dirty="0">
                <a:solidFill>
                  <a:schemeClr val="tx1"/>
                </a:solidFill>
              </a:rPr>
              <a:t>Currently, the Bearcat Pantry manually keeps track of Student’s orders as well as their own Inventory. As a result, Students using this service must call in to learn what items are available at the pantry. The current system also requires that an advisor unlock the pantry in Stratford, then allowing Students to take whatever they want. There is a need for a new system to catalog and update the pantry’s inventory as well as display this inventory to users on a website. It should also allow users to use the pantry while remaining somewhat anonymous, and prevent the potential abuses related to an untracked inventory such as users taking more than they are allotted.</a:t>
            </a:r>
          </a:p>
        </p:txBody>
      </p:sp>
      <p:sp>
        <p:nvSpPr>
          <p:cNvPr id="13" name="Text Placeholder 19">
            <a:extLst>
              <a:ext uri="{FF2B5EF4-FFF2-40B4-BE49-F238E27FC236}">
                <a16:creationId xmlns:a16="http://schemas.microsoft.com/office/drawing/2014/main" id="{9A5A149C-E17D-42D0-BADC-371BA5E85229}"/>
              </a:ext>
            </a:extLst>
          </p:cNvPr>
          <p:cNvSpPr txBox="1">
            <a:spLocks/>
          </p:cNvSpPr>
          <p:nvPr/>
        </p:nvSpPr>
        <p:spPr>
          <a:xfrm>
            <a:off x="11348141" y="12056157"/>
            <a:ext cx="5755507" cy="589927"/>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5760" dirty="0">
                <a:solidFill>
                  <a:schemeClr val="tx1"/>
                </a:solidFill>
              </a:rPr>
              <a:t>Adam Kowalski</a:t>
            </a:r>
          </a:p>
        </p:txBody>
      </p:sp>
      <p:sp>
        <p:nvSpPr>
          <p:cNvPr id="14" name="Text Placeholder 19">
            <a:extLst>
              <a:ext uri="{FF2B5EF4-FFF2-40B4-BE49-F238E27FC236}">
                <a16:creationId xmlns:a16="http://schemas.microsoft.com/office/drawing/2014/main" id="{CCB61307-C384-4E2D-9540-981B35C19E35}"/>
              </a:ext>
            </a:extLst>
          </p:cNvPr>
          <p:cNvSpPr txBox="1">
            <a:spLocks/>
          </p:cNvSpPr>
          <p:nvPr/>
        </p:nvSpPr>
        <p:spPr>
          <a:xfrm>
            <a:off x="27185326" y="11979769"/>
            <a:ext cx="5755507" cy="666315"/>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00000"/>
              </a:lnSpc>
              <a:spcBef>
                <a:spcPts val="0"/>
              </a:spcBef>
            </a:pPr>
            <a:r>
              <a:rPr lang="en-US" sz="5760" dirty="0">
                <a:solidFill>
                  <a:schemeClr val="tx1"/>
                </a:solidFill>
              </a:rPr>
              <a:t>Will Severson</a:t>
            </a:r>
          </a:p>
        </p:txBody>
      </p:sp>
      <p:sp>
        <p:nvSpPr>
          <p:cNvPr id="15" name="Text Placeholder 19">
            <a:extLst>
              <a:ext uri="{FF2B5EF4-FFF2-40B4-BE49-F238E27FC236}">
                <a16:creationId xmlns:a16="http://schemas.microsoft.com/office/drawing/2014/main" id="{C7CBC200-F112-4FF6-8F9B-2A66584B0DBB}"/>
              </a:ext>
            </a:extLst>
          </p:cNvPr>
          <p:cNvSpPr txBox="1">
            <a:spLocks/>
          </p:cNvSpPr>
          <p:nvPr/>
        </p:nvSpPr>
        <p:spPr>
          <a:xfrm>
            <a:off x="18418279" y="13261681"/>
            <a:ext cx="7904603" cy="811345"/>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5760" dirty="0">
                <a:solidFill>
                  <a:schemeClr val="tx1"/>
                </a:solidFill>
              </a:rPr>
              <a:t>Advisor: Dr. Nan </a:t>
            </a:r>
            <a:r>
              <a:rPr lang="en-US" sz="5760" dirty="0" err="1">
                <a:solidFill>
                  <a:schemeClr val="tx1"/>
                </a:solidFill>
              </a:rPr>
              <a:t>Niu</a:t>
            </a:r>
            <a:endParaRPr lang="en-US" sz="5760" dirty="0">
              <a:solidFill>
                <a:schemeClr val="tx1"/>
              </a:solidFill>
            </a:endParaRPr>
          </a:p>
        </p:txBody>
      </p:sp>
      <p:sp>
        <p:nvSpPr>
          <p:cNvPr id="18" name="Text Placeholder 19">
            <a:extLst>
              <a:ext uri="{FF2B5EF4-FFF2-40B4-BE49-F238E27FC236}">
                <a16:creationId xmlns:a16="http://schemas.microsoft.com/office/drawing/2014/main" id="{BBCD872D-51A2-472D-B879-08A1D296B092}"/>
              </a:ext>
            </a:extLst>
          </p:cNvPr>
          <p:cNvSpPr txBox="1">
            <a:spLocks/>
          </p:cNvSpPr>
          <p:nvPr/>
        </p:nvSpPr>
        <p:spPr>
          <a:xfrm>
            <a:off x="11729429" y="15849507"/>
            <a:ext cx="21453911" cy="656086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SzPct val="120000"/>
            </a:pPr>
            <a:r>
              <a:rPr lang="en-US" sz="6000" dirty="0">
                <a:solidFill>
                  <a:schemeClr val="tx1"/>
                </a:solidFill>
              </a:rPr>
              <a:t>	</a:t>
            </a:r>
            <a:r>
              <a:rPr lang="en-US" sz="5400" dirty="0">
                <a:solidFill>
                  <a:schemeClr val="tx1"/>
                </a:solidFill>
              </a:rPr>
              <a:t>●</a:t>
            </a:r>
            <a:r>
              <a:rPr lang="en-US" sz="6000" dirty="0">
                <a:solidFill>
                  <a:schemeClr val="tx1"/>
                </a:solidFill>
              </a:rPr>
              <a:t>   </a:t>
            </a:r>
            <a:r>
              <a:rPr lang="en-US" sz="5760" dirty="0">
                <a:solidFill>
                  <a:schemeClr val="tx1"/>
                </a:solidFill>
              </a:rPr>
              <a:t>Working barcode scanning and inventory system.</a:t>
            </a:r>
          </a:p>
          <a:p>
            <a:pPr>
              <a:spcBef>
                <a:spcPts val="0"/>
              </a:spcBef>
              <a:buSzPct val="120000"/>
            </a:pPr>
            <a:r>
              <a:rPr lang="en-US" sz="6000" dirty="0">
                <a:solidFill>
                  <a:schemeClr val="tx1"/>
                </a:solidFill>
              </a:rPr>
              <a:t>	</a:t>
            </a:r>
            <a:r>
              <a:rPr lang="en-US" sz="5400" dirty="0">
                <a:solidFill>
                  <a:schemeClr val="tx1"/>
                </a:solidFill>
              </a:rPr>
              <a:t>●</a:t>
            </a:r>
            <a:r>
              <a:rPr lang="en-US" sz="6000" dirty="0">
                <a:solidFill>
                  <a:schemeClr val="tx1"/>
                </a:solidFill>
              </a:rPr>
              <a:t>  </a:t>
            </a:r>
            <a:r>
              <a:rPr lang="en-US" sz="5400" dirty="0">
                <a:solidFill>
                  <a:schemeClr val="tx1"/>
                </a:solidFill>
              </a:rPr>
              <a:t> </a:t>
            </a:r>
            <a:r>
              <a:rPr lang="en-US" sz="5760" dirty="0">
                <a:solidFill>
                  <a:schemeClr val="tx1"/>
                </a:solidFill>
              </a:rPr>
              <a:t>Paginated browse page for users to select items from pantry stock.</a:t>
            </a:r>
          </a:p>
          <a:p>
            <a:pPr>
              <a:spcBef>
                <a:spcPts val="0"/>
              </a:spcBef>
              <a:buSzPct val="120000"/>
            </a:pPr>
            <a:r>
              <a:rPr lang="en-US" sz="6000" dirty="0">
                <a:solidFill>
                  <a:schemeClr val="tx1"/>
                </a:solidFill>
              </a:rPr>
              <a:t>	</a:t>
            </a:r>
            <a:r>
              <a:rPr lang="en-US" sz="5400" dirty="0">
                <a:solidFill>
                  <a:schemeClr val="tx1"/>
                </a:solidFill>
              </a:rPr>
              <a:t>●</a:t>
            </a:r>
            <a:r>
              <a:rPr lang="en-US" sz="6000" dirty="0">
                <a:solidFill>
                  <a:schemeClr val="tx1"/>
                </a:solidFill>
              </a:rPr>
              <a:t>   </a:t>
            </a:r>
            <a:r>
              <a:rPr lang="en-US" sz="5760" dirty="0">
                <a:solidFill>
                  <a:schemeClr val="tx1"/>
                </a:solidFill>
              </a:rPr>
              <a:t>Complete email verification system that sends an email once </a:t>
            </a:r>
          </a:p>
          <a:p>
            <a:pPr>
              <a:spcBef>
                <a:spcPts val="0"/>
              </a:spcBef>
              <a:buSzPct val="120000"/>
            </a:pPr>
            <a:r>
              <a:rPr lang="en-US" sz="5760" dirty="0">
                <a:solidFill>
                  <a:schemeClr val="tx1"/>
                </a:solidFill>
              </a:rPr>
              <a:t>		checkout has completed on the shopping cart page.</a:t>
            </a:r>
          </a:p>
          <a:p>
            <a:pPr>
              <a:spcBef>
                <a:spcPts val="0"/>
              </a:spcBef>
              <a:buSzPct val="120000"/>
            </a:pPr>
            <a:r>
              <a:rPr lang="en-US" sz="6000" dirty="0">
                <a:solidFill>
                  <a:schemeClr val="tx1"/>
                </a:solidFill>
              </a:rPr>
              <a:t>	</a:t>
            </a:r>
            <a:r>
              <a:rPr lang="en-US" sz="5400" dirty="0">
                <a:solidFill>
                  <a:schemeClr val="tx1"/>
                </a:solidFill>
              </a:rPr>
              <a:t>●</a:t>
            </a:r>
            <a:r>
              <a:rPr lang="en-US" sz="6000" dirty="0">
                <a:solidFill>
                  <a:schemeClr val="tx1"/>
                </a:solidFill>
              </a:rPr>
              <a:t>   </a:t>
            </a:r>
            <a:r>
              <a:rPr lang="en-US" sz="5760" dirty="0">
                <a:solidFill>
                  <a:schemeClr val="tx1"/>
                </a:solidFill>
              </a:rPr>
              <a:t>Added admin tools, such as editing of existing items, which are </a:t>
            </a:r>
          </a:p>
          <a:p>
            <a:pPr>
              <a:spcBef>
                <a:spcPts val="0"/>
              </a:spcBef>
              <a:buSzPct val="120000"/>
            </a:pPr>
            <a:r>
              <a:rPr lang="en-US" sz="5760" dirty="0">
                <a:solidFill>
                  <a:schemeClr val="tx1"/>
                </a:solidFill>
              </a:rPr>
              <a:t>		visible only when logged in as admin.</a:t>
            </a:r>
          </a:p>
          <a:p>
            <a:pPr>
              <a:spcBef>
                <a:spcPts val="0"/>
              </a:spcBef>
              <a:buSzPct val="120000"/>
            </a:pPr>
            <a:r>
              <a:rPr lang="en-US" sz="5760" dirty="0">
                <a:solidFill>
                  <a:schemeClr val="tx1"/>
                </a:solidFill>
              </a:rPr>
              <a:t>	</a:t>
            </a:r>
            <a:r>
              <a:rPr lang="en-US" sz="5400" dirty="0">
                <a:solidFill>
                  <a:schemeClr val="tx1"/>
                </a:solidFill>
              </a:rPr>
              <a:t>●   </a:t>
            </a:r>
            <a:r>
              <a:rPr lang="en-US" sz="5760" dirty="0">
                <a:solidFill>
                  <a:schemeClr val="tx1"/>
                </a:solidFill>
              </a:rPr>
              <a:t>Implemented robust suite of regression tests to aid in preventing </a:t>
            </a:r>
          </a:p>
          <a:p>
            <a:pPr>
              <a:spcBef>
                <a:spcPts val="0"/>
              </a:spcBef>
              <a:buSzPct val="120000"/>
            </a:pPr>
            <a:r>
              <a:rPr lang="en-US" sz="5760" dirty="0">
                <a:solidFill>
                  <a:schemeClr val="tx1"/>
                </a:solidFill>
              </a:rPr>
              <a:t>		and debugging future defects</a:t>
            </a:r>
            <a:r>
              <a:rPr lang="en-US" sz="5400" dirty="0">
                <a:solidFill>
                  <a:schemeClr val="tx1"/>
                </a:solidFill>
              </a:rPr>
              <a:t>.</a:t>
            </a:r>
          </a:p>
          <a:p>
            <a:pPr marL="857250" indent="-857250">
              <a:spcBef>
                <a:spcPts val="0"/>
              </a:spcBef>
              <a:buSzPct val="120000"/>
              <a:buFont typeface="Arial" panose="020B0604020202020204" pitchFamily="34" charset="0"/>
              <a:buChar char="•"/>
            </a:pPr>
            <a:endParaRPr lang="en-US" sz="5760" dirty="0">
              <a:solidFill>
                <a:schemeClr val="tx1"/>
              </a:solidFill>
            </a:endParaRPr>
          </a:p>
        </p:txBody>
      </p:sp>
      <p:sp>
        <p:nvSpPr>
          <p:cNvPr id="24" name="Text Placeholder 19">
            <a:extLst>
              <a:ext uri="{FF2B5EF4-FFF2-40B4-BE49-F238E27FC236}">
                <a16:creationId xmlns:a16="http://schemas.microsoft.com/office/drawing/2014/main" id="{9A24B79E-A1B8-42DB-8BBE-E0EFA4ACA608}"/>
              </a:ext>
            </a:extLst>
          </p:cNvPr>
          <p:cNvSpPr txBox="1">
            <a:spLocks/>
          </p:cNvSpPr>
          <p:nvPr/>
        </p:nvSpPr>
        <p:spPr>
          <a:xfrm>
            <a:off x="820639" y="16836990"/>
            <a:ext cx="9770090" cy="1209640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SzPct val="100000"/>
            </a:pPr>
            <a:r>
              <a:rPr lang="en-US" sz="4800" dirty="0">
                <a:solidFill>
                  <a:schemeClr val="tx1"/>
                </a:solidFill>
              </a:rPr>
              <a:t>	●   Create a page for UC students to securely login to the new pantry website.</a:t>
            </a:r>
          </a:p>
          <a:p>
            <a:pPr>
              <a:spcBef>
                <a:spcPts val="0"/>
              </a:spcBef>
              <a:buSzPct val="100000"/>
            </a:pPr>
            <a:r>
              <a:rPr lang="en-US" sz="4800" dirty="0">
                <a:solidFill>
                  <a:schemeClr val="tx1"/>
                </a:solidFill>
              </a:rPr>
              <a:t>	 ●   Implement an inventory system to track item stock using barcodes and item names.</a:t>
            </a:r>
          </a:p>
          <a:p>
            <a:pPr>
              <a:spcBef>
                <a:spcPts val="0"/>
              </a:spcBef>
              <a:buSzPct val="100000"/>
            </a:pPr>
            <a:r>
              <a:rPr lang="en-US" sz="4800" dirty="0">
                <a:solidFill>
                  <a:schemeClr val="tx1"/>
                </a:solidFill>
              </a:rPr>
              <a:t>	 ●   Develop a shopping cart system where students can add items to their unique shopping cart which they can then checkout.</a:t>
            </a:r>
          </a:p>
          <a:p>
            <a:pPr>
              <a:spcBef>
                <a:spcPts val="0"/>
              </a:spcBef>
              <a:buSzPct val="100000"/>
            </a:pPr>
            <a:r>
              <a:rPr lang="en-US" sz="4800" dirty="0">
                <a:solidFill>
                  <a:schemeClr val="tx1"/>
                </a:solidFill>
              </a:rPr>
              <a:t>	 ●   Design a system to email users as well as pantry volunteers upon completion of an order. The email  to volunteers should contain a QR code which can be scanned to verify an orders information. The email to pantry users should support the addition of links to pantry surveys.</a:t>
            </a:r>
          </a:p>
        </p:txBody>
      </p:sp>
      <p:pic>
        <p:nvPicPr>
          <p:cNvPr id="29" name="Picture 28">
            <a:extLst>
              <a:ext uri="{FF2B5EF4-FFF2-40B4-BE49-F238E27FC236}">
                <a16:creationId xmlns:a16="http://schemas.microsoft.com/office/drawing/2014/main" id="{259DF344-7E41-486D-A8AA-8F791DF70EE4}"/>
              </a:ext>
            </a:extLst>
          </p:cNvPr>
          <p:cNvPicPr>
            <a:picLocks noChangeAspect="1"/>
          </p:cNvPicPr>
          <p:nvPr/>
        </p:nvPicPr>
        <p:blipFill rotWithShape="1">
          <a:blip r:embed="rId2"/>
          <a:srcRect t="617" b="1258"/>
          <a:stretch/>
        </p:blipFill>
        <p:spPr>
          <a:xfrm>
            <a:off x="22595674" y="6329863"/>
            <a:ext cx="4141245" cy="5187060"/>
          </a:xfrm>
          <a:prstGeom prst="rect">
            <a:avLst/>
          </a:prstGeom>
        </p:spPr>
      </p:pic>
      <p:pic>
        <p:nvPicPr>
          <p:cNvPr id="31" name="Picture 30">
            <a:extLst>
              <a:ext uri="{FF2B5EF4-FFF2-40B4-BE49-F238E27FC236}">
                <a16:creationId xmlns:a16="http://schemas.microsoft.com/office/drawing/2014/main" id="{55D78771-6FD7-433F-9022-02E3306D627D}"/>
              </a:ext>
            </a:extLst>
          </p:cNvPr>
          <p:cNvPicPr>
            <a:picLocks noChangeAspect="1"/>
          </p:cNvPicPr>
          <p:nvPr/>
        </p:nvPicPr>
        <p:blipFill>
          <a:blip r:embed="rId3"/>
          <a:stretch>
            <a:fillRect/>
          </a:stretch>
        </p:blipFill>
        <p:spPr>
          <a:xfrm>
            <a:off x="27927277" y="6329863"/>
            <a:ext cx="4110933" cy="5207182"/>
          </a:xfrm>
          <a:prstGeom prst="rect">
            <a:avLst/>
          </a:prstGeom>
        </p:spPr>
      </p:pic>
      <p:pic>
        <p:nvPicPr>
          <p:cNvPr id="32" name="Picture 31">
            <a:extLst>
              <a:ext uri="{FF2B5EF4-FFF2-40B4-BE49-F238E27FC236}">
                <a16:creationId xmlns:a16="http://schemas.microsoft.com/office/drawing/2014/main" id="{5D5B501E-24FC-45DF-B1F3-FDC7E74367B8}"/>
              </a:ext>
            </a:extLst>
          </p:cNvPr>
          <p:cNvPicPr>
            <a:picLocks noChangeAspect="1"/>
          </p:cNvPicPr>
          <p:nvPr/>
        </p:nvPicPr>
        <p:blipFill>
          <a:blip r:embed="rId4"/>
          <a:stretch>
            <a:fillRect/>
          </a:stretch>
        </p:blipFill>
        <p:spPr>
          <a:xfrm>
            <a:off x="12305154" y="6329863"/>
            <a:ext cx="4085323" cy="5183142"/>
          </a:xfrm>
          <a:prstGeom prst="rect">
            <a:avLst/>
          </a:prstGeom>
        </p:spPr>
      </p:pic>
      <p:pic>
        <p:nvPicPr>
          <p:cNvPr id="33" name="Picture 32">
            <a:extLst>
              <a:ext uri="{FF2B5EF4-FFF2-40B4-BE49-F238E27FC236}">
                <a16:creationId xmlns:a16="http://schemas.microsoft.com/office/drawing/2014/main" id="{8DACFA3F-22AF-4E3D-973B-B6066436E91B}"/>
              </a:ext>
            </a:extLst>
          </p:cNvPr>
          <p:cNvPicPr>
            <a:picLocks noChangeAspect="1"/>
          </p:cNvPicPr>
          <p:nvPr/>
        </p:nvPicPr>
        <p:blipFill>
          <a:blip r:embed="rId5"/>
          <a:stretch>
            <a:fillRect/>
          </a:stretch>
        </p:blipFill>
        <p:spPr>
          <a:xfrm>
            <a:off x="17344901" y="6329863"/>
            <a:ext cx="4011085" cy="5195080"/>
          </a:xfrm>
          <a:prstGeom prst="rect">
            <a:avLst/>
          </a:prstGeom>
        </p:spPr>
      </p:pic>
      <p:sp>
        <p:nvSpPr>
          <p:cNvPr id="35" name="Text Placeholder 19">
            <a:extLst>
              <a:ext uri="{FF2B5EF4-FFF2-40B4-BE49-F238E27FC236}">
                <a16:creationId xmlns:a16="http://schemas.microsoft.com/office/drawing/2014/main" id="{89AF397A-86FD-4A5F-A2D3-C7F285227174}"/>
              </a:ext>
            </a:extLst>
          </p:cNvPr>
          <p:cNvSpPr txBox="1">
            <a:spLocks/>
          </p:cNvSpPr>
          <p:nvPr/>
        </p:nvSpPr>
        <p:spPr>
          <a:xfrm>
            <a:off x="16703730" y="12052239"/>
            <a:ext cx="5755507" cy="593845"/>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5760" dirty="0">
                <a:solidFill>
                  <a:schemeClr val="tx1"/>
                </a:solidFill>
              </a:rPr>
              <a:t>Christian Davidson</a:t>
            </a:r>
          </a:p>
        </p:txBody>
      </p:sp>
      <p:sp>
        <p:nvSpPr>
          <p:cNvPr id="36" name="Text Placeholder 19">
            <a:extLst>
              <a:ext uri="{FF2B5EF4-FFF2-40B4-BE49-F238E27FC236}">
                <a16:creationId xmlns:a16="http://schemas.microsoft.com/office/drawing/2014/main" id="{45535E73-7A89-414A-895A-236E5B2C39D9}"/>
              </a:ext>
            </a:extLst>
          </p:cNvPr>
          <p:cNvSpPr txBox="1">
            <a:spLocks/>
          </p:cNvSpPr>
          <p:nvPr/>
        </p:nvSpPr>
        <p:spPr>
          <a:xfrm>
            <a:off x="21865500" y="11971289"/>
            <a:ext cx="5755507" cy="674795"/>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00000"/>
              </a:lnSpc>
              <a:spcBef>
                <a:spcPts val="0"/>
              </a:spcBef>
            </a:pPr>
            <a:r>
              <a:rPr lang="en-US" sz="5760" dirty="0">
                <a:solidFill>
                  <a:schemeClr val="tx1"/>
                </a:solidFill>
              </a:rPr>
              <a:t>Andrew </a:t>
            </a:r>
            <a:r>
              <a:rPr lang="en-US" sz="5760" dirty="0" err="1">
                <a:solidFill>
                  <a:schemeClr val="tx1"/>
                </a:solidFill>
              </a:rPr>
              <a:t>Kump</a:t>
            </a:r>
            <a:endParaRPr lang="en-US" sz="5760" dirty="0">
              <a:solidFill>
                <a:schemeClr val="tx1"/>
              </a:solidFill>
            </a:endParaRPr>
          </a:p>
        </p:txBody>
      </p:sp>
      <p:pic>
        <p:nvPicPr>
          <p:cNvPr id="40" name="Picture 39">
            <a:extLst>
              <a:ext uri="{FF2B5EF4-FFF2-40B4-BE49-F238E27FC236}">
                <a16:creationId xmlns:a16="http://schemas.microsoft.com/office/drawing/2014/main" id="{155C2BC7-3EF4-4AE6-B35B-00F9435ED74A}"/>
              </a:ext>
            </a:extLst>
          </p:cNvPr>
          <p:cNvPicPr>
            <a:picLocks noChangeAspect="1"/>
          </p:cNvPicPr>
          <p:nvPr/>
        </p:nvPicPr>
        <p:blipFill>
          <a:blip r:embed="rId6"/>
          <a:stretch>
            <a:fillRect/>
          </a:stretch>
        </p:blipFill>
        <p:spPr>
          <a:xfrm>
            <a:off x="26860778" y="24771528"/>
            <a:ext cx="4935271" cy="2518688"/>
          </a:xfrm>
          <a:prstGeom prst="rect">
            <a:avLst/>
          </a:prstGeom>
        </p:spPr>
      </p:pic>
      <p:pic>
        <p:nvPicPr>
          <p:cNvPr id="41" name="Picture 40">
            <a:extLst>
              <a:ext uri="{FF2B5EF4-FFF2-40B4-BE49-F238E27FC236}">
                <a16:creationId xmlns:a16="http://schemas.microsoft.com/office/drawing/2014/main" id="{7A76C2D5-1503-4FE6-A446-1F4A51952A2A}"/>
              </a:ext>
            </a:extLst>
          </p:cNvPr>
          <p:cNvPicPr>
            <a:picLocks noChangeAspect="1"/>
          </p:cNvPicPr>
          <p:nvPr/>
        </p:nvPicPr>
        <p:blipFill>
          <a:blip r:embed="rId7"/>
          <a:stretch>
            <a:fillRect/>
          </a:stretch>
        </p:blipFill>
        <p:spPr>
          <a:xfrm>
            <a:off x="18524067" y="25116184"/>
            <a:ext cx="6584947" cy="1788736"/>
          </a:xfrm>
          <a:prstGeom prst="rect">
            <a:avLst/>
          </a:prstGeom>
          <a:solidFill>
            <a:schemeClr val="bg1"/>
          </a:solidFill>
        </p:spPr>
      </p:pic>
      <p:pic>
        <p:nvPicPr>
          <p:cNvPr id="42" name="Picture 41">
            <a:extLst>
              <a:ext uri="{FF2B5EF4-FFF2-40B4-BE49-F238E27FC236}">
                <a16:creationId xmlns:a16="http://schemas.microsoft.com/office/drawing/2014/main" id="{F70FC00C-9486-4D7B-AB81-9B18BA7C842D}"/>
              </a:ext>
            </a:extLst>
          </p:cNvPr>
          <p:cNvPicPr>
            <a:picLocks noChangeAspect="1"/>
          </p:cNvPicPr>
          <p:nvPr/>
        </p:nvPicPr>
        <p:blipFill>
          <a:blip r:embed="rId8"/>
          <a:stretch>
            <a:fillRect/>
          </a:stretch>
        </p:blipFill>
        <p:spPr>
          <a:xfrm>
            <a:off x="15266141" y="28055980"/>
            <a:ext cx="4960832" cy="2604435"/>
          </a:xfrm>
          <a:prstGeom prst="rect">
            <a:avLst/>
          </a:prstGeom>
        </p:spPr>
      </p:pic>
      <p:pic>
        <p:nvPicPr>
          <p:cNvPr id="43" name="Picture 42">
            <a:extLst>
              <a:ext uri="{FF2B5EF4-FFF2-40B4-BE49-F238E27FC236}">
                <a16:creationId xmlns:a16="http://schemas.microsoft.com/office/drawing/2014/main" id="{6A531C99-FD51-478D-8C01-62CC093E426D}"/>
              </a:ext>
            </a:extLst>
          </p:cNvPr>
          <p:cNvPicPr>
            <a:picLocks noChangeAspect="1"/>
          </p:cNvPicPr>
          <p:nvPr/>
        </p:nvPicPr>
        <p:blipFill>
          <a:blip r:embed="rId9"/>
          <a:stretch>
            <a:fillRect/>
          </a:stretch>
        </p:blipFill>
        <p:spPr>
          <a:xfrm>
            <a:off x="21459100" y="27159748"/>
            <a:ext cx="7885861" cy="3942931"/>
          </a:xfrm>
          <a:prstGeom prst="rect">
            <a:avLst/>
          </a:prstGeom>
        </p:spPr>
      </p:pic>
      <p:pic>
        <p:nvPicPr>
          <p:cNvPr id="44" name="Picture 43">
            <a:extLst>
              <a:ext uri="{FF2B5EF4-FFF2-40B4-BE49-F238E27FC236}">
                <a16:creationId xmlns:a16="http://schemas.microsoft.com/office/drawing/2014/main" id="{D9D7A136-6959-4ACF-A4C2-280FAED5EC41}"/>
              </a:ext>
            </a:extLst>
          </p:cNvPr>
          <p:cNvPicPr>
            <a:picLocks noChangeAspect="1"/>
          </p:cNvPicPr>
          <p:nvPr/>
        </p:nvPicPr>
        <p:blipFill>
          <a:blip r:embed="rId10"/>
          <a:stretch>
            <a:fillRect/>
          </a:stretch>
        </p:blipFill>
        <p:spPr>
          <a:xfrm>
            <a:off x="12905597" y="24365128"/>
            <a:ext cx="3488212" cy="3488212"/>
          </a:xfrm>
          <a:prstGeom prst="rect">
            <a:avLst/>
          </a:prstGeom>
        </p:spPr>
      </p:pic>
      <p:sp>
        <p:nvSpPr>
          <p:cNvPr id="46" name="TextBox 45">
            <a:extLst>
              <a:ext uri="{FF2B5EF4-FFF2-40B4-BE49-F238E27FC236}">
                <a16:creationId xmlns:a16="http://schemas.microsoft.com/office/drawing/2014/main" id="{F301ACA4-0500-424E-844F-4EA4C7F93871}"/>
              </a:ext>
            </a:extLst>
          </p:cNvPr>
          <p:cNvSpPr txBox="1"/>
          <p:nvPr/>
        </p:nvSpPr>
        <p:spPr>
          <a:xfrm>
            <a:off x="0" y="0"/>
            <a:ext cx="43891200" cy="1259069"/>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p:spPr>
        <p:txBody>
          <a:bodyPr wrap="square" rtlCol="0">
            <a:spAutoFit/>
          </a:bodyPr>
          <a:lstStyle/>
          <a:p>
            <a:endParaRPr lang="en-US" dirty="0"/>
          </a:p>
        </p:txBody>
      </p:sp>
      <p:sp>
        <p:nvSpPr>
          <p:cNvPr id="47" name="TextBox 46">
            <a:extLst>
              <a:ext uri="{FF2B5EF4-FFF2-40B4-BE49-F238E27FC236}">
                <a16:creationId xmlns:a16="http://schemas.microsoft.com/office/drawing/2014/main" id="{87B6B201-191B-49E7-8DCA-F422488654A0}"/>
              </a:ext>
            </a:extLst>
          </p:cNvPr>
          <p:cNvSpPr txBox="1"/>
          <p:nvPr/>
        </p:nvSpPr>
        <p:spPr>
          <a:xfrm>
            <a:off x="0" y="31654524"/>
            <a:ext cx="43891200" cy="1259069"/>
          </a:xfrm>
          <a:prstGeom prst="rect">
            <a:avLst/>
          </a:prstGeom>
          <a:solidFill>
            <a:srgbClr val="FF0000"/>
          </a:solidFill>
        </p:spPr>
        <p:txBody>
          <a:bodyPr wrap="square" rtlCol="0">
            <a:spAutoFit/>
          </a:bodyPr>
          <a:lstStyle/>
          <a:p>
            <a:endParaRPr lang="en-US" dirty="0"/>
          </a:p>
        </p:txBody>
      </p:sp>
      <p:pic>
        <p:nvPicPr>
          <p:cNvPr id="49" name="Picture 48">
            <a:extLst>
              <a:ext uri="{FF2B5EF4-FFF2-40B4-BE49-F238E27FC236}">
                <a16:creationId xmlns:a16="http://schemas.microsoft.com/office/drawing/2014/main" id="{DF3129BF-E8D2-4362-AFE0-F2DB4DA129B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829439" y="29341528"/>
            <a:ext cx="8715375" cy="2876550"/>
          </a:xfrm>
          <a:prstGeom prst="rect">
            <a:avLst/>
          </a:prstGeom>
        </p:spPr>
      </p:pic>
      <p:sp>
        <p:nvSpPr>
          <p:cNvPr id="50" name="Text Placeholder 19">
            <a:extLst>
              <a:ext uri="{FF2B5EF4-FFF2-40B4-BE49-F238E27FC236}">
                <a16:creationId xmlns:a16="http://schemas.microsoft.com/office/drawing/2014/main" id="{99F90F41-0EB6-490C-8A4B-AC1C2DBAE4D1}"/>
              </a:ext>
            </a:extLst>
          </p:cNvPr>
          <p:cNvSpPr txBox="1">
            <a:spLocks/>
          </p:cNvSpPr>
          <p:nvPr/>
        </p:nvSpPr>
        <p:spPr>
          <a:xfrm>
            <a:off x="33183340" y="11487261"/>
            <a:ext cx="10325161" cy="7913921"/>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SzPts val="1800"/>
            </a:pPr>
            <a:r>
              <a:rPr lang="en-US" sz="4800" dirty="0">
                <a:solidFill>
                  <a:schemeClr val="tx1"/>
                </a:solidFill>
              </a:rPr>
              <a:t>	●   Predicting edge cases to prevent unintended website behavior. </a:t>
            </a:r>
          </a:p>
          <a:p>
            <a:pPr>
              <a:spcBef>
                <a:spcPts val="0"/>
              </a:spcBef>
              <a:buSzPts val="1800"/>
            </a:pPr>
            <a:r>
              <a:rPr lang="en-US" sz="4800" dirty="0">
                <a:solidFill>
                  <a:schemeClr val="tx1"/>
                </a:solidFill>
              </a:rPr>
              <a:t>	●   Communicating between development team and university.</a:t>
            </a:r>
          </a:p>
          <a:p>
            <a:pPr>
              <a:spcBef>
                <a:spcPts val="0"/>
              </a:spcBef>
              <a:buSzPts val="1800"/>
            </a:pPr>
            <a:r>
              <a:rPr lang="en-US" sz="4800" dirty="0">
                <a:solidFill>
                  <a:schemeClr val="tx1"/>
                </a:solidFill>
              </a:rPr>
              <a:t>	 ●   Inexperience using MongoDB and JavaScript.</a:t>
            </a:r>
          </a:p>
          <a:p>
            <a:pPr>
              <a:spcBef>
                <a:spcPts val="0"/>
              </a:spcBef>
              <a:buSzPts val="1800"/>
            </a:pPr>
            <a:r>
              <a:rPr lang="en-US" sz="4800" dirty="0">
                <a:solidFill>
                  <a:schemeClr val="tx1"/>
                </a:solidFill>
              </a:rPr>
              <a:t>	 ●   Developing an effective user interface with minimal input from university. </a:t>
            </a:r>
          </a:p>
          <a:p>
            <a:pPr>
              <a:spcBef>
                <a:spcPts val="0"/>
              </a:spcBef>
              <a:buSzPts val="1800"/>
            </a:pPr>
            <a:r>
              <a:rPr lang="en-US" sz="4800" dirty="0">
                <a:solidFill>
                  <a:schemeClr val="tx1"/>
                </a:solidFill>
              </a:rPr>
              <a:t>	 ●   Effective time management with consideration of other college responsibilities</a:t>
            </a:r>
          </a:p>
        </p:txBody>
      </p:sp>
      <p:sp>
        <p:nvSpPr>
          <p:cNvPr id="51" name="Text Placeholder 19">
            <a:extLst>
              <a:ext uri="{FF2B5EF4-FFF2-40B4-BE49-F238E27FC236}">
                <a16:creationId xmlns:a16="http://schemas.microsoft.com/office/drawing/2014/main" id="{C1DEB12E-66B3-41DC-BED1-5533D5EB7F28}"/>
              </a:ext>
            </a:extLst>
          </p:cNvPr>
          <p:cNvSpPr txBox="1">
            <a:spLocks/>
          </p:cNvSpPr>
          <p:nvPr/>
        </p:nvSpPr>
        <p:spPr>
          <a:xfrm>
            <a:off x="33017399" y="3034477"/>
            <a:ext cx="10325161" cy="6560867"/>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sz="4800" dirty="0">
                <a:solidFill>
                  <a:schemeClr val="tx1"/>
                </a:solidFill>
              </a:rPr>
              <a:t>Making the pantry checkout systems more accessible to users increases the likelihood that those who need its resources most will have access to it.</a:t>
            </a:r>
          </a:p>
          <a:p>
            <a:pPr>
              <a:spcBef>
                <a:spcPts val="0"/>
              </a:spcBef>
            </a:pPr>
            <a:r>
              <a:rPr lang="en-US" sz="4800" dirty="0">
                <a:solidFill>
                  <a:schemeClr val="tx1"/>
                </a:solidFill>
              </a:rPr>
              <a:t>Likewise, increasing the efficiency of the inventory management system means better use of volunteer time. Time spent manually tracking items can now be spent on improving other aspects of the pantry.</a:t>
            </a:r>
          </a:p>
        </p:txBody>
      </p:sp>
      <p:sp>
        <p:nvSpPr>
          <p:cNvPr id="28" name="TextBox 27">
            <a:extLst>
              <a:ext uri="{FF2B5EF4-FFF2-40B4-BE49-F238E27FC236}">
                <a16:creationId xmlns:a16="http://schemas.microsoft.com/office/drawing/2014/main" id="{BDAA5568-8B83-4084-8323-2EFC45DBDB3D}"/>
              </a:ext>
            </a:extLst>
          </p:cNvPr>
          <p:cNvSpPr txBox="1"/>
          <p:nvPr/>
        </p:nvSpPr>
        <p:spPr>
          <a:xfrm>
            <a:off x="3734644" y="1653013"/>
            <a:ext cx="3942080"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Problem</a:t>
            </a:r>
          </a:p>
        </p:txBody>
      </p:sp>
      <p:sp>
        <p:nvSpPr>
          <p:cNvPr id="26" name="TextBox 25">
            <a:extLst>
              <a:ext uri="{FF2B5EF4-FFF2-40B4-BE49-F238E27FC236}">
                <a16:creationId xmlns:a16="http://schemas.microsoft.com/office/drawing/2014/main" id="{78EB36D9-48E1-42E9-B70C-AFFD767C56CD}"/>
              </a:ext>
            </a:extLst>
          </p:cNvPr>
          <p:cNvSpPr txBox="1"/>
          <p:nvPr/>
        </p:nvSpPr>
        <p:spPr>
          <a:xfrm>
            <a:off x="4448806" y="15636661"/>
            <a:ext cx="2513756"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Goals</a:t>
            </a:r>
            <a:endParaRPr lang="en-US" sz="7200" u="sng" dirty="0">
              <a:ea typeface="Tahoma" pitchFamily="34" charset="0"/>
              <a:cs typeface="Tahoma" pitchFamily="34" charset="0"/>
            </a:endParaRPr>
          </a:p>
        </p:txBody>
      </p:sp>
      <p:sp>
        <p:nvSpPr>
          <p:cNvPr id="27" name="TextBox 26">
            <a:extLst>
              <a:ext uri="{FF2B5EF4-FFF2-40B4-BE49-F238E27FC236}">
                <a16:creationId xmlns:a16="http://schemas.microsoft.com/office/drawing/2014/main" id="{AC1B6543-8E76-4D5F-A5FA-C416014AD202}"/>
              </a:ext>
            </a:extLst>
          </p:cNvPr>
          <p:cNvSpPr txBox="1"/>
          <p:nvPr/>
        </p:nvSpPr>
        <p:spPr>
          <a:xfrm>
            <a:off x="19083130" y="14673903"/>
            <a:ext cx="7272986"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Accomplishments</a:t>
            </a:r>
            <a:endParaRPr lang="en-US" sz="7200" u="sng" dirty="0">
              <a:ea typeface="Tahoma" pitchFamily="34" charset="0"/>
              <a:cs typeface="Tahoma" pitchFamily="34" charset="0"/>
            </a:endParaRPr>
          </a:p>
        </p:txBody>
      </p:sp>
      <p:sp>
        <p:nvSpPr>
          <p:cNvPr id="30" name="TextBox 29">
            <a:extLst>
              <a:ext uri="{FF2B5EF4-FFF2-40B4-BE49-F238E27FC236}">
                <a16:creationId xmlns:a16="http://schemas.microsoft.com/office/drawing/2014/main" id="{11B51B10-FA7F-496D-9D47-C6FBDAFAB6D2}"/>
              </a:ext>
            </a:extLst>
          </p:cNvPr>
          <p:cNvSpPr txBox="1"/>
          <p:nvPr/>
        </p:nvSpPr>
        <p:spPr>
          <a:xfrm>
            <a:off x="19979787" y="4943131"/>
            <a:ext cx="4848053"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Developers</a:t>
            </a:r>
            <a:endParaRPr lang="en-US" sz="7200" u="sng" dirty="0">
              <a:ea typeface="Tahoma" pitchFamily="34" charset="0"/>
              <a:cs typeface="Tahoma" pitchFamily="34" charset="0"/>
            </a:endParaRPr>
          </a:p>
        </p:txBody>
      </p:sp>
      <p:sp>
        <p:nvSpPr>
          <p:cNvPr id="34" name="TextBox 33">
            <a:extLst>
              <a:ext uri="{FF2B5EF4-FFF2-40B4-BE49-F238E27FC236}">
                <a16:creationId xmlns:a16="http://schemas.microsoft.com/office/drawing/2014/main" id="{FE3A3E18-08FF-414A-8B9C-DD5A7F68E33F}"/>
              </a:ext>
            </a:extLst>
          </p:cNvPr>
          <p:cNvSpPr txBox="1"/>
          <p:nvPr/>
        </p:nvSpPr>
        <p:spPr>
          <a:xfrm>
            <a:off x="35651655" y="10216365"/>
            <a:ext cx="4848053"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Challenges</a:t>
            </a:r>
            <a:endParaRPr lang="en-US" sz="7200" u="sng" dirty="0">
              <a:ea typeface="Tahoma" pitchFamily="34" charset="0"/>
              <a:cs typeface="Tahoma" pitchFamily="34" charset="0"/>
            </a:endParaRPr>
          </a:p>
        </p:txBody>
      </p:sp>
      <p:sp>
        <p:nvSpPr>
          <p:cNvPr id="37" name="TextBox 36">
            <a:extLst>
              <a:ext uri="{FF2B5EF4-FFF2-40B4-BE49-F238E27FC236}">
                <a16:creationId xmlns:a16="http://schemas.microsoft.com/office/drawing/2014/main" id="{22E4983F-1527-41E6-8960-53955DE6A54C}"/>
              </a:ext>
            </a:extLst>
          </p:cNvPr>
          <p:cNvSpPr txBox="1"/>
          <p:nvPr/>
        </p:nvSpPr>
        <p:spPr>
          <a:xfrm>
            <a:off x="15396201" y="1862492"/>
            <a:ext cx="13948760" cy="2646878"/>
          </a:xfrm>
          <a:prstGeom prst="rect">
            <a:avLst/>
          </a:prstGeom>
          <a:noFill/>
        </p:spPr>
        <p:txBody>
          <a:bodyPr wrap="square" rtlCol="0">
            <a:spAutoFit/>
          </a:bodyPr>
          <a:lstStyle/>
          <a:p>
            <a:r>
              <a:rPr lang="en-US" sz="16600" dirty="0">
                <a:latin typeface="Tahoma" panose="020B0604030504040204" pitchFamily="34" charset="0"/>
                <a:ea typeface="Tahoma" panose="020B0604030504040204" pitchFamily="34" charset="0"/>
                <a:cs typeface="Tahoma" panose="020B0604030504040204" pitchFamily="34" charset="0"/>
              </a:rPr>
              <a:t>Bearcat Pantry </a:t>
            </a:r>
            <a:endParaRPr lang="en-US" sz="16600" dirty="0">
              <a:ea typeface="Tahoma" pitchFamily="34" charset="0"/>
              <a:cs typeface="Tahoma" pitchFamily="34" charset="0"/>
            </a:endParaRPr>
          </a:p>
        </p:txBody>
      </p:sp>
      <p:sp>
        <p:nvSpPr>
          <p:cNvPr id="38" name="TextBox 37">
            <a:extLst>
              <a:ext uri="{FF2B5EF4-FFF2-40B4-BE49-F238E27FC236}">
                <a16:creationId xmlns:a16="http://schemas.microsoft.com/office/drawing/2014/main" id="{2F559689-A0D8-4573-9025-9B40C330C247}"/>
              </a:ext>
            </a:extLst>
          </p:cNvPr>
          <p:cNvSpPr txBox="1"/>
          <p:nvPr/>
        </p:nvSpPr>
        <p:spPr>
          <a:xfrm>
            <a:off x="34735832" y="1851994"/>
            <a:ext cx="6679700"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Broader Impact</a:t>
            </a:r>
            <a:endParaRPr lang="en-US" sz="7200" u="sng" dirty="0">
              <a:ea typeface="Tahoma" pitchFamily="34" charset="0"/>
              <a:cs typeface="Tahoma" pitchFamily="34" charset="0"/>
            </a:endParaRPr>
          </a:p>
        </p:txBody>
      </p:sp>
      <p:pic>
        <p:nvPicPr>
          <p:cNvPr id="2" name="Picture 1">
            <a:extLst>
              <a:ext uri="{FF2B5EF4-FFF2-40B4-BE49-F238E27FC236}">
                <a16:creationId xmlns:a16="http://schemas.microsoft.com/office/drawing/2014/main" id="{DCAB0809-4283-4009-9460-48C4BFCC0F5C}"/>
              </a:ext>
            </a:extLst>
          </p:cNvPr>
          <p:cNvPicPr>
            <a:picLocks noChangeAspect="1"/>
          </p:cNvPicPr>
          <p:nvPr/>
        </p:nvPicPr>
        <p:blipFill>
          <a:blip r:embed="rId12"/>
          <a:stretch>
            <a:fillRect/>
          </a:stretch>
        </p:blipFill>
        <p:spPr>
          <a:xfrm>
            <a:off x="33817536" y="20683047"/>
            <a:ext cx="8516289" cy="8866273"/>
          </a:xfrm>
          <a:prstGeom prst="rect">
            <a:avLst/>
          </a:prstGeom>
        </p:spPr>
      </p:pic>
    </p:spTree>
    <p:extLst>
      <p:ext uri="{BB962C8B-B14F-4D97-AF65-F5344CB8AC3E}">
        <p14:creationId xmlns:p14="http://schemas.microsoft.com/office/powerpoint/2010/main" val="34522148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TotalTime>
  <Words>205</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Tahoma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Kowalski</dc:creator>
  <cp:lastModifiedBy>Adam Kowalski</cp:lastModifiedBy>
  <cp:revision>25</cp:revision>
  <dcterms:created xsi:type="dcterms:W3CDTF">2019-03-25T20:14:24Z</dcterms:created>
  <dcterms:modified xsi:type="dcterms:W3CDTF">2019-03-27T01:43:19Z</dcterms:modified>
</cp:coreProperties>
</file>