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Lst>
  <p:notesMasterIdLst>
    <p:notesMasterId r:id="rId11"/>
  </p:notesMasterIdLst>
  <p:sldIdLst>
    <p:sldId id="268" r:id="rId3"/>
    <p:sldId id="262" r:id="rId4"/>
    <p:sldId id="270" r:id="rId5"/>
    <p:sldId id="263" r:id="rId6"/>
    <p:sldId id="272" r:id="rId7"/>
    <p:sldId id="266" r:id="rId8"/>
    <p:sldId id="267" r:id="rId9"/>
    <p:sldId id="269" r:id="rId10"/>
  </p:sldIdLst>
  <p:sldSz cx="9144000" cy="6858000" type="screen4x3"/>
  <p:notesSz cx="6858000" cy="9144000"/>
  <p:custDataLst>
    <p:tags r:id="rId1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13"/>
    <p:restoredTop sz="91886" autoAdjust="0"/>
  </p:normalViewPr>
  <p:slideViewPr>
    <p:cSldViewPr>
      <p:cViewPr varScale="1">
        <p:scale>
          <a:sx n="86" d="100"/>
          <a:sy n="86" d="100"/>
        </p:scale>
        <p:origin x="128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5AD4824-6841-44A1-A823-30BC8FCF6CB8}" type="datetime1">
              <a:rPr lang="en-US"/>
              <a:pPr/>
              <a:t>11/30/2017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4DAB0C2-4BA6-4444-B70B-D2073C28666C}" type="slidenum">
              <a:rPr lang="en-US"/>
              <a:pPr/>
              <a:t>‹#›</a:t>
            </a:fld>
            <a:endParaRPr lang="en-US"/>
          </a:p>
        </p:txBody>
      </p:sp>
    </p:spTree>
    <p:extLst>
      <p:ext uri="{BB962C8B-B14F-4D97-AF65-F5344CB8AC3E}">
        <p14:creationId xmlns:p14="http://schemas.microsoft.com/office/powerpoint/2010/main" val="251095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371600" y="147786"/>
            <a:ext cx="2895600" cy="499913"/>
          </a:xfrm>
          <a:prstGeom prst="rect">
            <a:avLst/>
          </a:prstGeom>
        </p:spPr>
        <p:txBody>
          <a:bodyPr/>
          <a:lstStyle>
            <a:lvl1pPr marL="0" indent="0">
              <a:buNone/>
              <a:defRPr sz="1200">
                <a:solidFill>
                  <a:schemeClr val="tx1">
                    <a:lumMod val="75000"/>
                    <a:lumOff val="25000"/>
                  </a:schemeClr>
                </a:solidFill>
              </a:defRPr>
            </a:lvl1pPr>
            <a:lvl2pPr marL="457200" indent="0">
              <a:buNone/>
              <a:defRPr sz="1200">
                <a:solidFill>
                  <a:schemeClr val="tx1">
                    <a:lumMod val="75000"/>
                    <a:lumOff val="25000"/>
                  </a:schemeClr>
                </a:solidFill>
              </a:defRPr>
            </a:lvl2pPr>
            <a:lvl3pPr>
              <a:defRPr sz="1100"/>
            </a:lvl3pPr>
            <a:lvl4pPr>
              <a:defRPr sz="1100"/>
            </a:lvl4pPr>
            <a:lvl5pPr>
              <a:defRPr sz="1100"/>
            </a:lvl5pPr>
          </a:lstStyle>
          <a:p>
            <a:pPr lvl="0"/>
            <a:r>
              <a:rPr lang="en-US" dirty="0"/>
              <a:t>Click to edit Master text styles</a:t>
            </a:r>
          </a:p>
          <a:p>
            <a:pPr lvl="1"/>
            <a:endParaRPr lang="en-US" dirty="0"/>
          </a:p>
        </p:txBody>
      </p:sp>
      <p:sp>
        <p:nvSpPr>
          <p:cNvPr id="9" name="Text Placeholder 7"/>
          <p:cNvSpPr>
            <a:spLocks noGrp="1"/>
          </p:cNvSpPr>
          <p:nvPr>
            <p:ph type="body" sz="quarter" idx="11"/>
          </p:nvPr>
        </p:nvSpPr>
        <p:spPr>
          <a:xfrm>
            <a:off x="4876802" y="141300"/>
            <a:ext cx="1981198" cy="499913"/>
          </a:xfrm>
          <a:prstGeom prst="rect">
            <a:avLst/>
          </a:prstGeom>
        </p:spPr>
        <p:txBody>
          <a:bodyPr/>
          <a:lstStyle>
            <a:lvl1pPr marL="0" indent="0">
              <a:buNone/>
              <a:defRPr sz="1200"/>
            </a:lvl1pPr>
            <a:lvl2pPr>
              <a:defRPr sz="1100"/>
            </a:lvl2pPr>
            <a:lvl3pPr>
              <a:defRPr sz="1100"/>
            </a:lvl3pPr>
            <a:lvl4pPr>
              <a:defRPr sz="1100"/>
            </a:lvl4pPr>
            <a:lvl5pPr>
              <a:defRPr sz="1100"/>
            </a:lvl5pPr>
          </a:lstStyle>
          <a:p>
            <a:pPr lvl="0"/>
            <a:r>
              <a:rPr lang="en-US" dirty="0"/>
              <a:t>Click to edit Master text styles</a:t>
            </a:r>
          </a:p>
        </p:txBody>
      </p:sp>
      <p:sp>
        <p:nvSpPr>
          <p:cNvPr id="16" name="Text Placeholder 14"/>
          <p:cNvSpPr>
            <a:spLocks noGrp="1"/>
          </p:cNvSpPr>
          <p:nvPr>
            <p:ph type="body" sz="quarter" idx="13"/>
          </p:nvPr>
        </p:nvSpPr>
        <p:spPr>
          <a:xfrm>
            <a:off x="7443156" y="141301"/>
            <a:ext cx="1411862" cy="228600"/>
          </a:xfrm>
          <a:prstGeom prst="rect">
            <a:avLst/>
          </a:prstGeom>
        </p:spPr>
        <p:txBody>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endParaRPr lang="en-US" dirty="0"/>
          </a:p>
        </p:txBody>
      </p:sp>
      <p:sp>
        <p:nvSpPr>
          <p:cNvPr id="18" name="Text Placeholder 17"/>
          <p:cNvSpPr>
            <a:spLocks noGrp="1"/>
          </p:cNvSpPr>
          <p:nvPr>
            <p:ph type="body" sz="quarter" idx="14"/>
          </p:nvPr>
        </p:nvSpPr>
        <p:spPr>
          <a:xfrm>
            <a:off x="6858000" y="990600"/>
            <a:ext cx="2103120" cy="3200400"/>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20" name="Text Placeholder 17"/>
          <p:cNvSpPr>
            <a:spLocks noGrp="1"/>
          </p:cNvSpPr>
          <p:nvPr>
            <p:ph type="body" sz="quarter" idx="16"/>
          </p:nvPr>
        </p:nvSpPr>
        <p:spPr>
          <a:xfrm>
            <a:off x="276224" y="5647566"/>
            <a:ext cx="8734425" cy="1011930"/>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0" name="Text Placeholder 17"/>
          <p:cNvSpPr>
            <a:spLocks noGrp="1"/>
          </p:cNvSpPr>
          <p:nvPr>
            <p:ph type="body" sz="quarter" idx="17"/>
          </p:nvPr>
        </p:nvSpPr>
        <p:spPr>
          <a:xfrm>
            <a:off x="276224" y="4398271"/>
            <a:ext cx="8713471" cy="1011930"/>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1" name="Text Placeholder 14">
            <a:extLst>
              <a:ext uri="{FF2B5EF4-FFF2-40B4-BE49-F238E27FC236}">
                <a16:creationId xmlns:a16="http://schemas.microsoft.com/office/drawing/2014/main" id="{B522531D-385D-4794-AB6A-00DE6539B753}"/>
              </a:ext>
            </a:extLst>
          </p:cNvPr>
          <p:cNvSpPr>
            <a:spLocks noGrp="1"/>
          </p:cNvSpPr>
          <p:nvPr>
            <p:ph type="body" sz="quarter" idx="18"/>
          </p:nvPr>
        </p:nvSpPr>
        <p:spPr>
          <a:xfrm>
            <a:off x="7443156" y="422654"/>
            <a:ext cx="1411862" cy="228600"/>
          </a:xfrm>
          <a:prstGeom prst="rect">
            <a:avLst/>
          </a:prstGeom>
        </p:spPr>
        <p:txBody>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endParaRPr lang="en-US" dirty="0"/>
          </a:p>
        </p:txBody>
      </p:sp>
    </p:spTree>
    <p:custDataLst>
      <p:tags r:id="rId1"/>
    </p:custDataLst>
    <p:extLst>
      <p:ext uri="{BB962C8B-B14F-4D97-AF65-F5344CB8AC3E}">
        <p14:creationId xmlns:p14="http://schemas.microsoft.com/office/powerpoint/2010/main" val="161488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371600" y="147786"/>
            <a:ext cx="2895600" cy="499913"/>
          </a:xfrm>
          <a:prstGeom prst="rect">
            <a:avLst/>
          </a:prstGeom>
        </p:spPr>
        <p:txBody>
          <a:bodyPr/>
          <a:lstStyle>
            <a:lvl1pPr marL="0" indent="0">
              <a:buNone/>
              <a:defRPr sz="1200">
                <a:solidFill>
                  <a:schemeClr val="tx1">
                    <a:lumMod val="75000"/>
                    <a:lumOff val="25000"/>
                  </a:schemeClr>
                </a:solidFill>
              </a:defRPr>
            </a:lvl1pPr>
            <a:lvl2pPr marL="457200" indent="0">
              <a:buNone/>
              <a:defRPr sz="1200">
                <a:solidFill>
                  <a:schemeClr val="tx1">
                    <a:lumMod val="75000"/>
                    <a:lumOff val="25000"/>
                  </a:schemeClr>
                </a:solidFill>
              </a:defRPr>
            </a:lvl2pPr>
            <a:lvl3pPr>
              <a:defRPr sz="1100"/>
            </a:lvl3pPr>
            <a:lvl4pPr>
              <a:defRPr sz="1100"/>
            </a:lvl4pPr>
            <a:lvl5pPr>
              <a:defRPr sz="1100"/>
            </a:lvl5pPr>
          </a:lstStyle>
          <a:p>
            <a:pPr lvl="0"/>
            <a:r>
              <a:rPr lang="en-US" dirty="0"/>
              <a:t>Click to edit Master text styles</a:t>
            </a:r>
          </a:p>
          <a:p>
            <a:pPr lvl="1"/>
            <a:endParaRPr lang="en-US" dirty="0"/>
          </a:p>
        </p:txBody>
      </p:sp>
      <p:sp>
        <p:nvSpPr>
          <p:cNvPr id="9" name="Text Placeholder 7"/>
          <p:cNvSpPr>
            <a:spLocks noGrp="1"/>
          </p:cNvSpPr>
          <p:nvPr>
            <p:ph type="body" sz="quarter" idx="11"/>
          </p:nvPr>
        </p:nvSpPr>
        <p:spPr>
          <a:xfrm>
            <a:off x="4876802" y="141300"/>
            <a:ext cx="1981198" cy="499913"/>
          </a:xfrm>
          <a:prstGeom prst="rect">
            <a:avLst/>
          </a:prstGeom>
        </p:spPr>
        <p:txBody>
          <a:bodyPr/>
          <a:lstStyle>
            <a:lvl1pPr marL="0" indent="0">
              <a:buNone/>
              <a:defRPr sz="1200"/>
            </a:lvl1pPr>
            <a:lvl2pPr>
              <a:defRPr sz="1100"/>
            </a:lvl2pPr>
            <a:lvl3pPr>
              <a:defRPr sz="1100"/>
            </a:lvl3pPr>
            <a:lvl4pPr>
              <a:defRPr sz="1100"/>
            </a:lvl4pPr>
            <a:lvl5pPr>
              <a:defRPr sz="1100"/>
            </a:lvl5pPr>
          </a:lstStyle>
          <a:p>
            <a:pPr lvl="0"/>
            <a:r>
              <a:rPr lang="en-US" dirty="0"/>
              <a:t>Click to edit Master text styles</a:t>
            </a:r>
          </a:p>
        </p:txBody>
      </p:sp>
      <p:sp>
        <p:nvSpPr>
          <p:cNvPr id="16" name="Text Placeholder 14"/>
          <p:cNvSpPr>
            <a:spLocks noGrp="1"/>
          </p:cNvSpPr>
          <p:nvPr>
            <p:ph type="body" sz="quarter" idx="13"/>
          </p:nvPr>
        </p:nvSpPr>
        <p:spPr>
          <a:xfrm>
            <a:off x="7443156" y="141301"/>
            <a:ext cx="1411862" cy="228600"/>
          </a:xfrm>
          <a:prstGeom prst="rect">
            <a:avLst/>
          </a:prstGeom>
        </p:spPr>
        <p:txBody>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endParaRPr lang="en-US" dirty="0"/>
          </a:p>
        </p:txBody>
      </p:sp>
      <p:sp>
        <p:nvSpPr>
          <p:cNvPr id="18" name="Text Placeholder 17"/>
          <p:cNvSpPr>
            <a:spLocks noGrp="1"/>
          </p:cNvSpPr>
          <p:nvPr>
            <p:ph type="body" sz="quarter" idx="14"/>
          </p:nvPr>
        </p:nvSpPr>
        <p:spPr>
          <a:xfrm>
            <a:off x="6858000" y="990600"/>
            <a:ext cx="2103120" cy="3200400"/>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0" name="Text Placeholder 17"/>
          <p:cNvSpPr>
            <a:spLocks noGrp="1"/>
          </p:cNvSpPr>
          <p:nvPr>
            <p:ph type="body" sz="quarter" idx="17"/>
          </p:nvPr>
        </p:nvSpPr>
        <p:spPr>
          <a:xfrm>
            <a:off x="276224" y="4398271"/>
            <a:ext cx="8713471" cy="2154929"/>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1" name="Text Placeholder 14">
            <a:extLst>
              <a:ext uri="{FF2B5EF4-FFF2-40B4-BE49-F238E27FC236}">
                <a16:creationId xmlns:a16="http://schemas.microsoft.com/office/drawing/2014/main" id="{B522531D-385D-4794-AB6A-00DE6539B753}"/>
              </a:ext>
            </a:extLst>
          </p:cNvPr>
          <p:cNvSpPr>
            <a:spLocks noGrp="1"/>
          </p:cNvSpPr>
          <p:nvPr>
            <p:ph type="body" sz="quarter" idx="18"/>
          </p:nvPr>
        </p:nvSpPr>
        <p:spPr>
          <a:xfrm>
            <a:off x="7443156" y="422654"/>
            <a:ext cx="1411862" cy="228600"/>
          </a:xfrm>
          <a:prstGeom prst="rect">
            <a:avLst/>
          </a:prstGeom>
        </p:spPr>
        <p:txBody>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endParaRPr lang="en-US" dirty="0"/>
          </a:p>
        </p:txBody>
      </p:sp>
    </p:spTree>
    <p:custDataLst>
      <p:tags r:id="rId1"/>
    </p:custDataLst>
    <p:extLst>
      <p:ext uri="{BB962C8B-B14F-4D97-AF65-F5344CB8AC3E}">
        <p14:creationId xmlns:p14="http://schemas.microsoft.com/office/powerpoint/2010/main" val="171997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9">
            <a:extLst>
              <a:ext uri="{FF2B5EF4-FFF2-40B4-BE49-F238E27FC236}">
                <a16:creationId xmlns:a16="http://schemas.microsoft.com/office/drawing/2014/main" id="{A3BD4D8B-C9E3-4EAB-BD15-3C4C55E92D2B}"/>
              </a:ext>
            </a:extLst>
          </p:cNvPr>
          <p:cNvSpPr>
            <a:spLocks noChangeArrowheads="1"/>
          </p:cNvSpPr>
          <p:nvPr userDrawn="1"/>
        </p:nvSpPr>
        <p:spPr bwMode="auto">
          <a:xfrm>
            <a:off x="228600" y="4211801"/>
            <a:ext cx="8686800" cy="1248026"/>
          </a:xfrm>
          <a:prstGeom prst="rect">
            <a:avLst/>
          </a:prstGeom>
          <a:solidFill>
            <a:srgbClr val="FFFFFF"/>
          </a:solidFill>
          <a:ln w="9525">
            <a:solidFill>
              <a:srgbClr val="000000"/>
            </a:solidFill>
            <a:miter lim="800000"/>
            <a:headEnd/>
            <a:tailEnd/>
          </a:ln>
        </p:spPr>
        <p:txBody>
          <a:bodyPr wrap="none" anchor="ctr"/>
          <a:lstStyle/>
          <a:p>
            <a:pPr eaLnBrk="0" hangingPunct="0"/>
            <a:endParaRPr lang="en-US" sz="2400" dirty="0">
              <a:solidFill>
                <a:srgbClr val="000000"/>
              </a:solidFill>
              <a:latin typeface="Times" charset="0"/>
            </a:endParaRPr>
          </a:p>
        </p:txBody>
      </p:sp>
      <p:sp>
        <p:nvSpPr>
          <p:cNvPr id="7" name="Rectangle 7"/>
          <p:cNvSpPr>
            <a:spLocks noChangeArrowheads="1"/>
          </p:cNvSpPr>
          <p:nvPr userDrawn="1"/>
        </p:nvSpPr>
        <p:spPr bwMode="auto">
          <a:xfrm>
            <a:off x="228600" y="152400"/>
            <a:ext cx="8686800" cy="4059401"/>
          </a:xfrm>
          <a:prstGeom prst="rect">
            <a:avLst/>
          </a:prstGeom>
          <a:solidFill>
            <a:srgbClr val="FFFFFF"/>
          </a:solidFill>
          <a:ln w="9525">
            <a:solidFill>
              <a:srgbClr val="000000"/>
            </a:solidFill>
            <a:miter lim="800000"/>
            <a:headEnd/>
            <a:tailEnd/>
          </a:ln>
        </p:spPr>
        <p:txBody>
          <a:bodyPr wrap="none" anchor="ctr"/>
          <a:lstStyle/>
          <a:p>
            <a:pPr algn="ctr" eaLnBrk="0" hangingPunct="0"/>
            <a:endParaRPr lang="en-US" sz="1200">
              <a:solidFill>
                <a:srgbClr val="000000"/>
              </a:solidFill>
              <a:latin typeface="Calibri" charset="0"/>
            </a:endParaRPr>
          </a:p>
        </p:txBody>
      </p:sp>
      <p:sp>
        <p:nvSpPr>
          <p:cNvPr id="8" name="Text Box 9"/>
          <p:cNvSpPr txBox="1">
            <a:spLocks noChangeArrowheads="1"/>
          </p:cNvSpPr>
          <p:nvPr userDrawn="1"/>
        </p:nvSpPr>
        <p:spPr bwMode="auto">
          <a:xfrm>
            <a:off x="190500" y="153988"/>
            <a:ext cx="2667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Learning Objective: </a:t>
            </a:r>
            <a:endParaRPr lang="en-US" sz="1050" dirty="0">
              <a:solidFill>
                <a:srgbClr val="000000"/>
              </a:solidFill>
              <a:latin typeface="Times" charset="0"/>
            </a:endParaRPr>
          </a:p>
        </p:txBody>
      </p:sp>
      <p:sp>
        <p:nvSpPr>
          <p:cNvPr id="9" name="Line 11"/>
          <p:cNvSpPr>
            <a:spLocks noChangeShapeType="1"/>
          </p:cNvSpPr>
          <p:nvPr userDrawn="1"/>
        </p:nvSpPr>
        <p:spPr bwMode="auto">
          <a:xfrm flipV="1">
            <a:off x="6858000" y="152400"/>
            <a:ext cx="0" cy="40707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p:cNvSpPr>
            <a:spLocks noChangeShapeType="1"/>
          </p:cNvSpPr>
          <p:nvPr userDrawn="1"/>
        </p:nvSpPr>
        <p:spPr bwMode="auto">
          <a:xfrm>
            <a:off x="228599" y="694776"/>
            <a:ext cx="868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p:cNvSpPr>
            <a:spLocks noChangeShapeType="1"/>
          </p:cNvSpPr>
          <p:nvPr userDrawn="1"/>
        </p:nvSpPr>
        <p:spPr bwMode="auto">
          <a:xfrm>
            <a:off x="4305300" y="152399"/>
            <a:ext cx="0" cy="5220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Rectangle 23"/>
          <p:cNvSpPr>
            <a:spLocks noChangeArrowheads="1"/>
          </p:cNvSpPr>
          <p:nvPr userDrawn="1"/>
        </p:nvSpPr>
        <p:spPr bwMode="auto">
          <a:xfrm>
            <a:off x="6858000" y="415597"/>
            <a:ext cx="2057400" cy="279179"/>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Level #:</a:t>
            </a:r>
            <a:endParaRPr lang="en-US" sz="2000" dirty="0">
              <a:solidFill>
                <a:srgbClr val="000000"/>
              </a:solidFill>
              <a:latin typeface="Times" charset="0"/>
            </a:endParaRPr>
          </a:p>
        </p:txBody>
      </p:sp>
      <p:sp>
        <p:nvSpPr>
          <p:cNvPr id="14" name="Text Box 24"/>
          <p:cNvSpPr txBox="1">
            <a:spLocks noChangeArrowheads="1"/>
          </p:cNvSpPr>
          <p:nvPr userDrawn="1"/>
        </p:nvSpPr>
        <p:spPr bwMode="auto">
          <a:xfrm>
            <a:off x="6858000" y="153988"/>
            <a:ext cx="762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Slide #:   </a:t>
            </a:r>
            <a:endParaRPr lang="en-US" sz="1100" dirty="0">
              <a:solidFill>
                <a:srgbClr val="000000"/>
              </a:solidFill>
              <a:latin typeface="Times" charset="0"/>
            </a:endParaRPr>
          </a:p>
        </p:txBody>
      </p:sp>
      <p:sp>
        <p:nvSpPr>
          <p:cNvPr id="15" name="Rectangle 29"/>
          <p:cNvSpPr>
            <a:spLocks noChangeArrowheads="1"/>
          </p:cNvSpPr>
          <p:nvPr userDrawn="1"/>
        </p:nvSpPr>
        <p:spPr bwMode="auto">
          <a:xfrm>
            <a:off x="228600" y="5459827"/>
            <a:ext cx="8686800" cy="1169573"/>
          </a:xfrm>
          <a:prstGeom prst="rect">
            <a:avLst/>
          </a:prstGeom>
          <a:solidFill>
            <a:srgbClr val="FFFFFF"/>
          </a:solidFill>
          <a:ln w="9525">
            <a:solidFill>
              <a:srgbClr val="000000"/>
            </a:solidFill>
            <a:miter lim="800000"/>
            <a:headEnd/>
            <a:tailEnd/>
          </a:ln>
        </p:spPr>
        <p:txBody>
          <a:bodyPr wrap="none" anchor="ctr"/>
          <a:lstStyle/>
          <a:p>
            <a:pPr eaLnBrk="0" hangingPunct="0"/>
            <a:endParaRPr lang="en-US" sz="2400" dirty="0">
              <a:solidFill>
                <a:srgbClr val="000000"/>
              </a:solidFill>
              <a:latin typeface="Times" charset="0"/>
            </a:endParaRPr>
          </a:p>
        </p:txBody>
      </p:sp>
      <p:sp>
        <p:nvSpPr>
          <p:cNvPr id="16" name="Text Box 30"/>
          <p:cNvSpPr txBox="1">
            <a:spLocks noChangeArrowheads="1"/>
          </p:cNvSpPr>
          <p:nvPr userDrawn="1"/>
        </p:nvSpPr>
        <p:spPr bwMode="auto">
          <a:xfrm>
            <a:off x="228599" y="5459827"/>
            <a:ext cx="5597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Script:</a:t>
            </a:r>
            <a:endParaRPr lang="en-US" sz="1100" dirty="0">
              <a:solidFill>
                <a:srgbClr val="000000"/>
              </a:solidFill>
              <a:latin typeface="Times" charset="0"/>
            </a:endParaRPr>
          </a:p>
        </p:txBody>
      </p:sp>
      <p:sp>
        <p:nvSpPr>
          <p:cNvPr id="17" name="TextBox 24"/>
          <p:cNvSpPr txBox="1">
            <a:spLocks noChangeArrowheads="1"/>
          </p:cNvSpPr>
          <p:nvPr userDrawn="1"/>
        </p:nvSpPr>
        <p:spPr bwMode="auto">
          <a:xfrm>
            <a:off x="304800" y="6019800"/>
            <a:ext cx="800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1200">
              <a:latin typeface="Calibri" charset="0"/>
            </a:endParaRPr>
          </a:p>
        </p:txBody>
      </p:sp>
      <p:sp>
        <p:nvSpPr>
          <p:cNvPr id="18" name="TextBox 17"/>
          <p:cNvSpPr txBox="1"/>
          <p:nvPr userDrawn="1"/>
        </p:nvSpPr>
        <p:spPr>
          <a:xfrm>
            <a:off x="228600" y="6611938"/>
            <a:ext cx="4495800" cy="246062"/>
          </a:xfrm>
          <a:prstGeom prst="rect">
            <a:avLst/>
          </a:prstGeom>
          <a:noFill/>
        </p:spPr>
        <p:txBody>
          <a:bodyPr>
            <a:spAutoFit/>
          </a:bodyPr>
          <a:lstStyle/>
          <a:p>
            <a:pPr fontAlgn="auto">
              <a:spcBef>
                <a:spcPts val="0"/>
              </a:spcBef>
              <a:spcAft>
                <a:spcPts val="0"/>
              </a:spcAft>
              <a:defRPr/>
            </a:pPr>
            <a:endParaRPr lang="en-US" sz="1000" dirty="0">
              <a:solidFill>
                <a:schemeClr val="tx1">
                  <a:lumMod val="50000"/>
                  <a:lumOff val="50000"/>
                </a:schemeClr>
              </a:solidFill>
              <a:latin typeface="+mn-lt"/>
              <a:cs typeface="+mn-cs"/>
            </a:endParaRPr>
          </a:p>
        </p:txBody>
      </p:sp>
      <p:sp>
        <p:nvSpPr>
          <p:cNvPr id="19" name="Text Box 24"/>
          <p:cNvSpPr txBox="1">
            <a:spLocks noChangeArrowheads="1"/>
          </p:cNvSpPr>
          <p:nvPr userDrawn="1"/>
        </p:nvSpPr>
        <p:spPr bwMode="auto">
          <a:xfrm>
            <a:off x="4312922" y="153988"/>
            <a:ext cx="17086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Setting: </a:t>
            </a:r>
            <a:endParaRPr lang="en-US" sz="1100" dirty="0">
              <a:solidFill>
                <a:srgbClr val="000000"/>
              </a:solidFill>
              <a:latin typeface="Times" charset="0"/>
            </a:endParaRPr>
          </a:p>
        </p:txBody>
      </p:sp>
      <p:sp>
        <p:nvSpPr>
          <p:cNvPr id="20" name="Rectangle 20"/>
          <p:cNvSpPr>
            <a:spLocks noChangeArrowheads="1"/>
          </p:cNvSpPr>
          <p:nvPr userDrawn="1"/>
        </p:nvSpPr>
        <p:spPr bwMode="auto">
          <a:xfrm>
            <a:off x="6858000" y="680872"/>
            <a:ext cx="2057400" cy="261609"/>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 Reviewer</a:t>
            </a:r>
            <a:r>
              <a:rPr lang="en-US" sz="1100" b="1" baseline="0" dirty="0">
                <a:solidFill>
                  <a:srgbClr val="000000"/>
                </a:solidFill>
                <a:latin typeface="Calibri" charset="0"/>
              </a:rPr>
              <a:t> comments</a:t>
            </a:r>
            <a:r>
              <a:rPr lang="en-US" sz="1100" b="1" dirty="0">
                <a:solidFill>
                  <a:srgbClr val="000000"/>
                </a:solidFill>
                <a:latin typeface="Calibri" charset="0"/>
              </a:rPr>
              <a:t>:</a:t>
            </a:r>
            <a:endParaRPr lang="en-US" sz="2000" dirty="0">
              <a:solidFill>
                <a:srgbClr val="000000"/>
              </a:solidFill>
              <a:latin typeface="Times" charset="0"/>
            </a:endParaRPr>
          </a:p>
        </p:txBody>
      </p:sp>
      <p:sp>
        <p:nvSpPr>
          <p:cNvPr id="22" name="Text Box 30">
            <a:extLst>
              <a:ext uri="{FF2B5EF4-FFF2-40B4-BE49-F238E27FC236}">
                <a16:creationId xmlns:a16="http://schemas.microsoft.com/office/drawing/2014/main" id="{9D1CE9C0-2D35-4DA6-9DDC-2F9A3AA45F1F}"/>
              </a:ext>
            </a:extLst>
          </p:cNvPr>
          <p:cNvSpPr txBox="1">
            <a:spLocks noChangeArrowheads="1"/>
          </p:cNvSpPr>
          <p:nvPr userDrawn="1"/>
        </p:nvSpPr>
        <p:spPr bwMode="auto">
          <a:xfrm>
            <a:off x="228599" y="4232099"/>
            <a:ext cx="14943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Notes to Programmer:</a:t>
            </a:r>
            <a:endParaRPr lang="en-US" sz="1100" dirty="0">
              <a:solidFill>
                <a:srgbClr val="000000"/>
              </a:solidFill>
              <a:latin typeface="Times" charset="0"/>
            </a:endParaRPr>
          </a:p>
        </p:txBody>
      </p:sp>
    </p:spTree>
    <p:custDataLst>
      <p:tags r:id="rId3"/>
    </p:custDataLst>
    <p:extLst>
      <p:ext uri="{BB962C8B-B14F-4D97-AF65-F5344CB8AC3E}">
        <p14:creationId xmlns:p14="http://schemas.microsoft.com/office/powerpoint/2010/main" val="2881047277"/>
      </p:ext>
    </p:extLst>
  </p:cSld>
  <p:clrMap bg1="lt1" tx1="dk1" bg2="lt2" tx2="dk2" accent1="accent1" accent2="accent2" accent3="accent3" accent4="accent4" accent5="accent5" accent6="accent6" hlink="hlink" folHlink="folHlink"/>
  <p:sldLayoutIdLst>
    <p:sldLayoutId id="2147483663"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rtl="0" eaLnBrk="0" fontAlgn="base" hangingPunct="0">
        <a:spcBef>
          <a:spcPct val="0"/>
        </a:spcBef>
        <a:spcAft>
          <a:spcPct val="0"/>
        </a:spcAft>
        <a:defRPr sz="4400">
          <a:solidFill>
            <a:schemeClr val="tx1"/>
          </a:solidFill>
          <a:latin typeface="Calibri" charset="0"/>
          <a:ea typeface="ＭＳ Ｐゴシック" charset="-128"/>
        </a:defRPr>
      </a:lvl2pPr>
      <a:lvl3pPr algn="ctr" rtl="0" eaLnBrk="0" fontAlgn="base" hangingPunct="0">
        <a:spcBef>
          <a:spcPct val="0"/>
        </a:spcBef>
        <a:spcAft>
          <a:spcPct val="0"/>
        </a:spcAft>
        <a:defRPr sz="4400">
          <a:solidFill>
            <a:schemeClr val="tx1"/>
          </a:solidFill>
          <a:latin typeface="Calibri" charset="0"/>
          <a:ea typeface="ＭＳ Ｐゴシック" charset="-128"/>
        </a:defRPr>
      </a:lvl3pPr>
      <a:lvl4pPr algn="ctr" rtl="0" eaLnBrk="0" fontAlgn="base" hangingPunct="0">
        <a:spcBef>
          <a:spcPct val="0"/>
        </a:spcBef>
        <a:spcAft>
          <a:spcPct val="0"/>
        </a:spcAft>
        <a:defRPr sz="4400">
          <a:solidFill>
            <a:schemeClr val="tx1"/>
          </a:solidFill>
          <a:latin typeface="Calibri" charset="0"/>
          <a:ea typeface="ＭＳ Ｐゴシック" charset="-128"/>
        </a:defRPr>
      </a:lvl4pPr>
      <a:lvl5pPr algn="ctr" rtl="0" eaLnBrk="0" fontAlgn="base" hangingPunct="0">
        <a:spcBef>
          <a:spcPct val="0"/>
        </a:spcBef>
        <a:spcAft>
          <a:spcPct val="0"/>
        </a:spcAft>
        <a:defRPr sz="4400">
          <a:solidFill>
            <a:schemeClr val="tx1"/>
          </a:solidFill>
          <a:latin typeface="Calibri" charset="0"/>
          <a:ea typeface="ＭＳ Ｐゴシック" charset="-128"/>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9">
            <a:extLst>
              <a:ext uri="{FF2B5EF4-FFF2-40B4-BE49-F238E27FC236}">
                <a16:creationId xmlns:a16="http://schemas.microsoft.com/office/drawing/2014/main" id="{A3BD4D8B-C9E3-4EAB-BD15-3C4C55E92D2B}"/>
              </a:ext>
            </a:extLst>
          </p:cNvPr>
          <p:cNvSpPr>
            <a:spLocks noChangeArrowheads="1"/>
          </p:cNvSpPr>
          <p:nvPr userDrawn="1"/>
        </p:nvSpPr>
        <p:spPr bwMode="auto">
          <a:xfrm>
            <a:off x="228600" y="4211800"/>
            <a:ext cx="8686800" cy="2492211"/>
          </a:xfrm>
          <a:prstGeom prst="rect">
            <a:avLst/>
          </a:prstGeom>
          <a:solidFill>
            <a:srgbClr val="FFFFFF"/>
          </a:solidFill>
          <a:ln w="9525">
            <a:solidFill>
              <a:srgbClr val="000000"/>
            </a:solidFill>
            <a:miter lim="800000"/>
            <a:headEnd/>
            <a:tailEnd/>
          </a:ln>
        </p:spPr>
        <p:txBody>
          <a:bodyPr wrap="none" anchor="ctr"/>
          <a:lstStyle/>
          <a:p>
            <a:pPr eaLnBrk="0" hangingPunct="0"/>
            <a:endParaRPr lang="en-US" sz="2400" dirty="0">
              <a:solidFill>
                <a:srgbClr val="000000"/>
              </a:solidFill>
              <a:latin typeface="Times" charset="0"/>
            </a:endParaRPr>
          </a:p>
        </p:txBody>
      </p:sp>
      <p:sp>
        <p:nvSpPr>
          <p:cNvPr id="7" name="Rectangle 7"/>
          <p:cNvSpPr>
            <a:spLocks noChangeArrowheads="1"/>
          </p:cNvSpPr>
          <p:nvPr userDrawn="1"/>
        </p:nvSpPr>
        <p:spPr bwMode="auto">
          <a:xfrm>
            <a:off x="228600" y="152400"/>
            <a:ext cx="8686800" cy="4059401"/>
          </a:xfrm>
          <a:prstGeom prst="rect">
            <a:avLst/>
          </a:prstGeom>
          <a:solidFill>
            <a:srgbClr val="FFFFFF"/>
          </a:solidFill>
          <a:ln w="9525">
            <a:solidFill>
              <a:srgbClr val="000000"/>
            </a:solidFill>
            <a:miter lim="800000"/>
            <a:headEnd/>
            <a:tailEnd/>
          </a:ln>
        </p:spPr>
        <p:txBody>
          <a:bodyPr wrap="none" anchor="ctr"/>
          <a:lstStyle/>
          <a:p>
            <a:pPr algn="ctr" eaLnBrk="0" hangingPunct="0"/>
            <a:endParaRPr lang="en-US" sz="1200">
              <a:solidFill>
                <a:srgbClr val="000000"/>
              </a:solidFill>
              <a:latin typeface="Calibri" charset="0"/>
            </a:endParaRPr>
          </a:p>
        </p:txBody>
      </p:sp>
      <p:sp>
        <p:nvSpPr>
          <p:cNvPr id="8" name="Text Box 9"/>
          <p:cNvSpPr txBox="1">
            <a:spLocks noChangeArrowheads="1"/>
          </p:cNvSpPr>
          <p:nvPr userDrawn="1"/>
        </p:nvSpPr>
        <p:spPr bwMode="auto">
          <a:xfrm>
            <a:off x="190500" y="153988"/>
            <a:ext cx="2667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Learning Objective: </a:t>
            </a:r>
            <a:endParaRPr lang="en-US" sz="1050" dirty="0">
              <a:solidFill>
                <a:srgbClr val="000000"/>
              </a:solidFill>
              <a:latin typeface="Times" charset="0"/>
            </a:endParaRPr>
          </a:p>
        </p:txBody>
      </p:sp>
      <p:sp>
        <p:nvSpPr>
          <p:cNvPr id="9" name="Line 11"/>
          <p:cNvSpPr>
            <a:spLocks noChangeShapeType="1"/>
          </p:cNvSpPr>
          <p:nvPr userDrawn="1"/>
        </p:nvSpPr>
        <p:spPr bwMode="auto">
          <a:xfrm flipV="1">
            <a:off x="6858000" y="152400"/>
            <a:ext cx="0" cy="40707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p:cNvSpPr>
            <a:spLocks noChangeShapeType="1"/>
          </p:cNvSpPr>
          <p:nvPr userDrawn="1"/>
        </p:nvSpPr>
        <p:spPr bwMode="auto">
          <a:xfrm>
            <a:off x="228599" y="694776"/>
            <a:ext cx="868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p:cNvSpPr>
            <a:spLocks noChangeShapeType="1"/>
          </p:cNvSpPr>
          <p:nvPr userDrawn="1"/>
        </p:nvSpPr>
        <p:spPr bwMode="auto">
          <a:xfrm>
            <a:off x="4305300" y="152399"/>
            <a:ext cx="0" cy="5220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Rectangle 23"/>
          <p:cNvSpPr>
            <a:spLocks noChangeArrowheads="1"/>
          </p:cNvSpPr>
          <p:nvPr userDrawn="1"/>
        </p:nvSpPr>
        <p:spPr bwMode="auto">
          <a:xfrm>
            <a:off x="6858000" y="415597"/>
            <a:ext cx="2057400" cy="279179"/>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Level #:</a:t>
            </a:r>
            <a:endParaRPr lang="en-US" sz="2000" dirty="0">
              <a:solidFill>
                <a:srgbClr val="000000"/>
              </a:solidFill>
              <a:latin typeface="Times" charset="0"/>
            </a:endParaRPr>
          </a:p>
        </p:txBody>
      </p:sp>
      <p:sp>
        <p:nvSpPr>
          <p:cNvPr id="14" name="Text Box 24"/>
          <p:cNvSpPr txBox="1">
            <a:spLocks noChangeArrowheads="1"/>
          </p:cNvSpPr>
          <p:nvPr userDrawn="1"/>
        </p:nvSpPr>
        <p:spPr bwMode="auto">
          <a:xfrm>
            <a:off x="6858000" y="153988"/>
            <a:ext cx="762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Slide #:   </a:t>
            </a:r>
            <a:endParaRPr lang="en-US" sz="1100" dirty="0">
              <a:solidFill>
                <a:srgbClr val="000000"/>
              </a:solidFill>
              <a:latin typeface="Times" charset="0"/>
            </a:endParaRPr>
          </a:p>
        </p:txBody>
      </p:sp>
      <p:sp>
        <p:nvSpPr>
          <p:cNvPr id="17" name="TextBox 24"/>
          <p:cNvSpPr txBox="1">
            <a:spLocks noChangeArrowheads="1"/>
          </p:cNvSpPr>
          <p:nvPr userDrawn="1"/>
        </p:nvSpPr>
        <p:spPr bwMode="auto">
          <a:xfrm>
            <a:off x="304800" y="6019800"/>
            <a:ext cx="800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1200">
              <a:latin typeface="Calibri" charset="0"/>
            </a:endParaRPr>
          </a:p>
        </p:txBody>
      </p:sp>
      <p:sp>
        <p:nvSpPr>
          <p:cNvPr id="18" name="TextBox 17"/>
          <p:cNvSpPr txBox="1"/>
          <p:nvPr userDrawn="1"/>
        </p:nvSpPr>
        <p:spPr>
          <a:xfrm>
            <a:off x="228600" y="6611938"/>
            <a:ext cx="4495800" cy="246062"/>
          </a:xfrm>
          <a:prstGeom prst="rect">
            <a:avLst/>
          </a:prstGeom>
          <a:noFill/>
        </p:spPr>
        <p:txBody>
          <a:bodyPr>
            <a:spAutoFit/>
          </a:bodyPr>
          <a:lstStyle/>
          <a:p>
            <a:pPr fontAlgn="auto">
              <a:spcBef>
                <a:spcPts val="0"/>
              </a:spcBef>
              <a:spcAft>
                <a:spcPts val="0"/>
              </a:spcAft>
              <a:defRPr/>
            </a:pPr>
            <a:endParaRPr lang="en-US" sz="1000" dirty="0">
              <a:solidFill>
                <a:schemeClr val="tx1">
                  <a:lumMod val="50000"/>
                  <a:lumOff val="50000"/>
                </a:schemeClr>
              </a:solidFill>
              <a:latin typeface="+mn-lt"/>
              <a:cs typeface="+mn-cs"/>
            </a:endParaRPr>
          </a:p>
        </p:txBody>
      </p:sp>
      <p:sp>
        <p:nvSpPr>
          <p:cNvPr id="19" name="Text Box 24"/>
          <p:cNvSpPr txBox="1">
            <a:spLocks noChangeArrowheads="1"/>
          </p:cNvSpPr>
          <p:nvPr userDrawn="1"/>
        </p:nvSpPr>
        <p:spPr bwMode="auto">
          <a:xfrm>
            <a:off x="4312922" y="153988"/>
            <a:ext cx="17086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Setting: </a:t>
            </a:r>
            <a:endParaRPr lang="en-US" sz="1100" dirty="0">
              <a:solidFill>
                <a:srgbClr val="000000"/>
              </a:solidFill>
              <a:latin typeface="Times" charset="0"/>
            </a:endParaRPr>
          </a:p>
        </p:txBody>
      </p:sp>
      <p:sp>
        <p:nvSpPr>
          <p:cNvPr id="20" name="Rectangle 20"/>
          <p:cNvSpPr>
            <a:spLocks noChangeArrowheads="1"/>
          </p:cNvSpPr>
          <p:nvPr userDrawn="1"/>
        </p:nvSpPr>
        <p:spPr bwMode="auto">
          <a:xfrm>
            <a:off x="6858000" y="680872"/>
            <a:ext cx="2057400" cy="261609"/>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 Reviewer</a:t>
            </a:r>
            <a:r>
              <a:rPr lang="en-US" sz="1100" b="1" baseline="0" dirty="0">
                <a:solidFill>
                  <a:srgbClr val="000000"/>
                </a:solidFill>
                <a:latin typeface="Calibri" charset="0"/>
              </a:rPr>
              <a:t> comments</a:t>
            </a:r>
            <a:r>
              <a:rPr lang="en-US" sz="1100" b="1" dirty="0">
                <a:solidFill>
                  <a:srgbClr val="000000"/>
                </a:solidFill>
                <a:latin typeface="Calibri" charset="0"/>
              </a:rPr>
              <a:t>:</a:t>
            </a:r>
            <a:endParaRPr lang="en-US" sz="2000" dirty="0">
              <a:solidFill>
                <a:srgbClr val="000000"/>
              </a:solidFill>
              <a:latin typeface="Times" charset="0"/>
            </a:endParaRPr>
          </a:p>
        </p:txBody>
      </p:sp>
      <p:sp>
        <p:nvSpPr>
          <p:cNvPr id="22" name="Text Box 30">
            <a:extLst>
              <a:ext uri="{FF2B5EF4-FFF2-40B4-BE49-F238E27FC236}">
                <a16:creationId xmlns:a16="http://schemas.microsoft.com/office/drawing/2014/main" id="{9D1CE9C0-2D35-4DA6-9DDC-2F9A3AA45F1F}"/>
              </a:ext>
            </a:extLst>
          </p:cNvPr>
          <p:cNvSpPr txBox="1">
            <a:spLocks noChangeArrowheads="1"/>
          </p:cNvSpPr>
          <p:nvPr userDrawn="1"/>
        </p:nvSpPr>
        <p:spPr bwMode="auto">
          <a:xfrm>
            <a:off x="228599" y="4232099"/>
            <a:ext cx="14943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Notes to Programmer:</a:t>
            </a:r>
            <a:endParaRPr lang="en-US" sz="1100" dirty="0">
              <a:solidFill>
                <a:srgbClr val="000000"/>
              </a:solidFill>
              <a:latin typeface="Times" charset="0"/>
            </a:endParaRPr>
          </a:p>
        </p:txBody>
      </p:sp>
    </p:spTree>
    <p:custDataLst>
      <p:tags r:id="rId3"/>
    </p:custDataLst>
    <p:extLst>
      <p:ext uri="{BB962C8B-B14F-4D97-AF65-F5344CB8AC3E}">
        <p14:creationId xmlns:p14="http://schemas.microsoft.com/office/powerpoint/2010/main" val="3854243715"/>
      </p:ext>
    </p:extLst>
  </p:cSld>
  <p:clrMap bg1="lt1" tx1="dk1" bg2="lt2" tx2="dk2" accent1="accent1" accent2="accent2" accent3="accent3" accent4="accent4" accent5="accent5" accent6="accent6" hlink="hlink" folHlink="folHlink"/>
  <p:sldLayoutIdLst>
    <p:sldLayoutId id="2147483665"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rtl="0" eaLnBrk="0" fontAlgn="base" hangingPunct="0">
        <a:spcBef>
          <a:spcPct val="0"/>
        </a:spcBef>
        <a:spcAft>
          <a:spcPct val="0"/>
        </a:spcAft>
        <a:defRPr sz="4400">
          <a:solidFill>
            <a:schemeClr val="tx1"/>
          </a:solidFill>
          <a:latin typeface="Calibri" charset="0"/>
          <a:ea typeface="ＭＳ Ｐゴシック" charset="-128"/>
        </a:defRPr>
      </a:lvl2pPr>
      <a:lvl3pPr algn="ctr" rtl="0" eaLnBrk="0" fontAlgn="base" hangingPunct="0">
        <a:spcBef>
          <a:spcPct val="0"/>
        </a:spcBef>
        <a:spcAft>
          <a:spcPct val="0"/>
        </a:spcAft>
        <a:defRPr sz="4400">
          <a:solidFill>
            <a:schemeClr val="tx1"/>
          </a:solidFill>
          <a:latin typeface="Calibri" charset="0"/>
          <a:ea typeface="ＭＳ Ｐゴシック" charset="-128"/>
        </a:defRPr>
      </a:lvl3pPr>
      <a:lvl4pPr algn="ctr" rtl="0" eaLnBrk="0" fontAlgn="base" hangingPunct="0">
        <a:spcBef>
          <a:spcPct val="0"/>
        </a:spcBef>
        <a:spcAft>
          <a:spcPct val="0"/>
        </a:spcAft>
        <a:defRPr sz="4400">
          <a:solidFill>
            <a:schemeClr val="tx1"/>
          </a:solidFill>
          <a:latin typeface="Calibri" charset="0"/>
          <a:ea typeface="ＭＳ Ｐゴシック" charset="-128"/>
        </a:defRPr>
      </a:lvl4pPr>
      <a:lvl5pPr algn="ctr" rtl="0" eaLnBrk="0" fontAlgn="base" hangingPunct="0">
        <a:spcBef>
          <a:spcPct val="0"/>
        </a:spcBef>
        <a:spcAft>
          <a:spcPct val="0"/>
        </a:spcAft>
        <a:defRPr sz="4400">
          <a:solidFill>
            <a:schemeClr val="tx1"/>
          </a:solidFill>
          <a:latin typeface="Calibri" charset="0"/>
          <a:ea typeface="ＭＳ Ｐゴシック" charset="-128"/>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45C6F-F809-43E4-B421-9EEA60489D8B}"/>
              </a:ext>
            </a:extLst>
          </p:cNvPr>
          <p:cNvSpPr>
            <a:spLocks noGrp="1"/>
          </p:cNvSpPr>
          <p:nvPr>
            <p:ph type="body" sz="quarter" idx="10"/>
          </p:nvPr>
        </p:nvSpPr>
        <p:spPr/>
        <p:txBody>
          <a:bodyPr/>
          <a:lstStyle/>
          <a:p>
            <a:r>
              <a:rPr lang="en-US" dirty="0"/>
              <a:t>N/A</a:t>
            </a:r>
          </a:p>
        </p:txBody>
      </p:sp>
      <p:sp>
        <p:nvSpPr>
          <p:cNvPr id="3" name="Text Placeholder 2">
            <a:extLst>
              <a:ext uri="{FF2B5EF4-FFF2-40B4-BE49-F238E27FC236}">
                <a16:creationId xmlns:a16="http://schemas.microsoft.com/office/drawing/2014/main" id="{BCE94896-1EC9-4084-B7FC-427336CFE08A}"/>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950E1C3A-F42C-47CF-B9E7-91AD776BAE9D}"/>
              </a:ext>
            </a:extLst>
          </p:cNvPr>
          <p:cNvSpPr>
            <a:spLocks noGrp="1"/>
          </p:cNvSpPr>
          <p:nvPr>
            <p:ph type="body" sz="quarter" idx="13"/>
          </p:nvPr>
        </p:nvSpPr>
        <p:spPr/>
        <p:txBody>
          <a:bodyPr/>
          <a:lstStyle/>
          <a:p>
            <a:r>
              <a:rPr lang="en-US" dirty="0"/>
              <a:t>1</a:t>
            </a:r>
          </a:p>
        </p:txBody>
      </p:sp>
      <p:sp>
        <p:nvSpPr>
          <p:cNvPr id="5" name="Text Placeholder 4">
            <a:extLst>
              <a:ext uri="{FF2B5EF4-FFF2-40B4-BE49-F238E27FC236}">
                <a16:creationId xmlns:a16="http://schemas.microsoft.com/office/drawing/2014/main" id="{11B0DB18-BC72-4F71-9AE0-EBC15CCC1078}"/>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18F2BE84-03EC-44E9-8FBC-C763C1817BFF}"/>
              </a:ext>
            </a:extLst>
          </p:cNvPr>
          <p:cNvSpPr>
            <a:spLocks noGrp="1"/>
          </p:cNvSpPr>
          <p:nvPr>
            <p:ph type="body" sz="quarter" idx="16"/>
          </p:nvPr>
        </p:nvSpPr>
        <p:spPr/>
        <p:txBody>
          <a:bodyPr/>
          <a:lstStyle/>
          <a:p>
            <a:r>
              <a:rPr lang="en-US" dirty="0"/>
              <a:t>Supervisor NPC: Welcome to your worksite safety training. I’m Cruz, and I’ll be your site supervisor. This is Level 1, where I’ll teach you five worksite safety protocols one at a time. After each lecture, I’ll show you an example of a potential hazard and how to respond to it. Then you’ll practice identifying and responding to that type of hazard. </a:t>
            </a:r>
            <a:r>
              <a:rPr lang="en-US"/>
              <a:t>Let’s begin.</a:t>
            </a:r>
            <a:endParaRPr lang="en-US" dirty="0"/>
          </a:p>
        </p:txBody>
      </p:sp>
      <p:sp>
        <p:nvSpPr>
          <p:cNvPr id="7" name="Text Placeholder 6">
            <a:extLst>
              <a:ext uri="{FF2B5EF4-FFF2-40B4-BE49-F238E27FC236}">
                <a16:creationId xmlns:a16="http://schemas.microsoft.com/office/drawing/2014/main" id="{11DBC0AC-BC5F-4521-A786-546EC11D6AD9}"/>
              </a:ext>
            </a:extLst>
          </p:cNvPr>
          <p:cNvSpPr>
            <a:spLocks noGrp="1"/>
          </p:cNvSpPr>
          <p:nvPr>
            <p:ph type="body" sz="quarter" idx="17"/>
          </p:nvPr>
        </p:nvSpPr>
        <p:spPr/>
        <p:txBody>
          <a:bodyPr/>
          <a:lstStyle/>
          <a:p>
            <a:r>
              <a:rPr lang="en-US" dirty="0"/>
              <a:t>Player starts outside in third-person viewpoint near the worksite’s temporary office structure. The player appears in front of the supervisor NPC.</a:t>
            </a:r>
          </a:p>
          <a:p>
            <a:r>
              <a:rPr lang="en-US" dirty="0"/>
              <a:t>The supervisor NPC introduces the game, its subject matter, and how Level 1 will proceed. There is audio for the supervisor’s speech as well as captions at the bottom of the screen.</a:t>
            </a:r>
          </a:p>
          <a:p>
            <a:endParaRPr lang="en-US" dirty="0"/>
          </a:p>
        </p:txBody>
      </p:sp>
      <p:sp>
        <p:nvSpPr>
          <p:cNvPr id="8" name="Text Placeholder 7">
            <a:extLst>
              <a:ext uri="{FF2B5EF4-FFF2-40B4-BE49-F238E27FC236}">
                <a16:creationId xmlns:a16="http://schemas.microsoft.com/office/drawing/2014/main" id="{2607B10F-0944-4868-92F8-2D23DB495E6E}"/>
              </a:ext>
            </a:extLst>
          </p:cNvPr>
          <p:cNvSpPr>
            <a:spLocks noGrp="1"/>
          </p:cNvSpPr>
          <p:nvPr>
            <p:ph type="body" sz="quarter" idx="18"/>
          </p:nvPr>
        </p:nvSpPr>
        <p:spPr/>
        <p:txBody>
          <a:bodyPr/>
          <a:lstStyle/>
          <a:p>
            <a:r>
              <a:rPr lang="en-US" dirty="0"/>
              <a:t>1</a:t>
            </a:r>
          </a:p>
        </p:txBody>
      </p:sp>
      <p:pic>
        <p:nvPicPr>
          <p:cNvPr id="10" name="Picture 9">
            <a:extLst>
              <a:ext uri="{FF2B5EF4-FFF2-40B4-BE49-F238E27FC236}">
                <a16:creationId xmlns:a16="http://schemas.microsoft.com/office/drawing/2014/main" id="{128E36E2-77AF-4C33-948B-020239702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29758"/>
            <a:ext cx="6165542" cy="3259942"/>
          </a:xfrm>
          <a:prstGeom prst="rect">
            <a:avLst/>
          </a:prstGeom>
        </p:spPr>
      </p:pic>
    </p:spTree>
    <p:extLst>
      <p:ext uri="{BB962C8B-B14F-4D97-AF65-F5344CB8AC3E}">
        <p14:creationId xmlns:p14="http://schemas.microsoft.com/office/powerpoint/2010/main" val="375423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462BD4-74A1-4EBF-8934-18EAD039C2C4}"/>
              </a:ext>
            </a:extLst>
          </p:cNvPr>
          <p:cNvSpPr>
            <a:spLocks noGrp="1"/>
          </p:cNvSpPr>
          <p:nvPr>
            <p:ph type="body" sz="quarter" idx="10"/>
          </p:nvPr>
        </p:nvSpPr>
        <p:spPr/>
        <p:txBody>
          <a:bodyPr/>
          <a:lstStyle/>
          <a:p>
            <a:r>
              <a:rPr lang="en-US" dirty="0"/>
              <a:t>1) Comply with personal protective equipment (PPE) standards.</a:t>
            </a:r>
          </a:p>
        </p:txBody>
      </p:sp>
      <p:sp>
        <p:nvSpPr>
          <p:cNvPr id="3" name="Text Placeholder 2">
            <a:extLst>
              <a:ext uri="{FF2B5EF4-FFF2-40B4-BE49-F238E27FC236}">
                <a16:creationId xmlns:a16="http://schemas.microsoft.com/office/drawing/2014/main" id="{FA033EED-0284-4291-96A0-9EFA6755F1EF}"/>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C58E93A7-FD68-42C4-B24F-9F8A751E3297}"/>
              </a:ext>
            </a:extLst>
          </p:cNvPr>
          <p:cNvSpPr>
            <a:spLocks noGrp="1"/>
          </p:cNvSpPr>
          <p:nvPr>
            <p:ph type="body" sz="quarter" idx="13"/>
          </p:nvPr>
        </p:nvSpPr>
        <p:spPr/>
        <p:txBody>
          <a:bodyPr/>
          <a:lstStyle/>
          <a:p>
            <a:r>
              <a:rPr lang="en-US" dirty="0"/>
              <a:t>2</a:t>
            </a:r>
          </a:p>
        </p:txBody>
      </p:sp>
      <p:sp>
        <p:nvSpPr>
          <p:cNvPr id="5" name="Text Placeholder 4">
            <a:extLst>
              <a:ext uri="{FF2B5EF4-FFF2-40B4-BE49-F238E27FC236}">
                <a16:creationId xmlns:a16="http://schemas.microsoft.com/office/drawing/2014/main" id="{55B3EFA6-BCB9-40EC-A058-A9BB11F008C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8836E4E6-9744-4FAF-A625-36DCB3DAE8C2}"/>
              </a:ext>
            </a:extLst>
          </p:cNvPr>
          <p:cNvSpPr>
            <a:spLocks noGrp="1"/>
          </p:cNvSpPr>
          <p:nvPr>
            <p:ph type="body" sz="quarter" idx="16"/>
          </p:nvPr>
        </p:nvSpPr>
        <p:spPr/>
        <p:txBody>
          <a:bodyPr/>
          <a:lstStyle/>
          <a:p>
            <a:r>
              <a:rPr lang="en-US" dirty="0"/>
              <a:t>Supervisor NPC (Cruz): At the starting point of each environment on the worksite, you’ll find containers for the required personal protective equipment, known as PPEs. For the first floor of this site, we’ll need to wear a hardhat, earmuffs, gloves, and safety boots. Stand in front of each box and click the action button to don on the PPE. You’ll  receive a confirmation when you’ve selected all the appropriate PPE for the environment. Go ahead and do that now, and I’ll wait for you outside.</a:t>
            </a:r>
          </a:p>
        </p:txBody>
      </p:sp>
      <p:sp>
        <p:nvSpPr>
          <p:cNvPr id="7" name="Text Placeholder 6">
            <a:extLst>
              <a:ext uri="{FF2B5EF4-FFF2-40B4-BE49-F238E27FC236}">
                <a16:creationId xmlns:a16="http://schemas.microsoft.com/office/drawing/2014/main" id="{88127F12-6FEA-4114-A6A2-0B6535461270}"/>
              </a:ext>
            </a:extLst>
          </p:cNvPr>
          <p:cNvSpPr>
            <a:spLocks noGrp="1"/>
          </p:cNvSpPr>
          <p:nvPr>
            <p:ph type="body" sz="quarter" idx="17"/>
          </p:nvPr>
        </p:nvSpPr>
        <p:spPr/>
        <p:txBody>
          <a:bodyPr/>
          <a:lstStyle/>
          <a:p>
            <a:r>
              <a:rPr lang="en-US" dirty="0"/>
              <a:t>Supervisor NPC guides player into office structure. Inside, there are four open boxes: hardhat, earmuffs, gloves, and safety boots. Supervisor explains the rules and procedures for wearing personal protective equipment (PPE) on a worksite and tells player how to put on PPEs and then waits for the player to do so. After the player selects all the appropriate PPEs, the player exits the office, where the supervisor is waiting.</a:t>
            </a:r>
          </a:p>
        </p:txBody>
      </p:sp>
      <p:sp>
        <p:nvSpPr>
          <p:cNvPr id="8" name="Text Placeholder 7">
            <a:extLst>
              <a:ext uri="{FF2B5EF4-FFF2-40B4-BE49-F238E27FC236}">
                <a16:creationId xmlns:a16="http://schemas.microsoft.com/office/drawing/2014/main" id="{19807AB9-3D50-4D2A-8DBC-36A69F3A34AB}"/>
              </a:ext>
            </a:extLst>
          </p:cNvPr>
          <p:cNvSpPr>
            <a:spLocks noGrp="1"/>
          </p:cNvSpPr>
          <p:nvPr>
            <p:ph type="body" sz="quarter" idx="18"/>
          </p:nvPr>
        </p:nvSpPr>
        <p:spPr/>
        <p:txBody>
          <a:bodyPr/>
          <a:lstStyle/>
          <a:p>
            <a:r>
              <a:rPr lang="en-US" dirty="0"/>
              <a:t>1</a:t>
            </a:r>
          </a:p>
        </p:txBody>
      </p:sp>
      <p:pic>
        <p:nvPicPr>
          <p:cNvPr id="10" name="Picture 9">
            <a:extLst>
              <a:ext uri="{FF2B5EF4-FFF2-40B4-BE49-F238E27FC236}">
                <a16:creationId xmlns:a16="http://schemas.microsoft.com/office/drawing/2014/main" id="{0C475F4E-9BAE-4FAC-A729-E00F1E11E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3" y="840740"/>
            <a:ext cx="4705350" cy="2907665"/>
          </a:xfrm>
          <a:prstGeom prst="rect">
            <a:avLst/>
          </a:prstGeom>
        </p:spPr>
      </p:pic>
    </p:spTree>
    <p:extLst>
      <p:ext uri="{BB962C8B-B14F-4D97-AF65-F5344CB8AC3E}">
        <p14:creationId xmlns:p14="http://schemas.microsoft.com/office/powerpoint/2010/main" val="422940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462BD4-74A1-4EBF-8934-18EAD039C2C4}"/>
              </a:ext>
            </a:extLst>
          </p:cNvPr>
          <p:cNvSpPr>
            <a:spLocks noGrp="1"/>
          </p:cNvSpPr>
          <p:nvPr>
            <p:ph type="body" sz="quarter" idx="10"/>
          </p:nvPr>
        </p:nvSpPr>
        <p:spPr/>
        <p:txBody>
          <a:bodyPr/>
          <a:lstStyle/>
          <a:p>
            <a:r>
              <a:rPr lang="en-US" dirty="0"/>
              <a:t>1) Comply with personal protective equipment (PPE) standards.</a:t>
            </a:r>
          </a:p>
        </p:txBody>
      </p:sp>
      <p:sp>
        <p:nvSpPr>
          <p:cNvPr id="3" name="Text Placeholder 2">
            <a:extLst>
              <a:ext uri="{FF2B5EF4-FFF2-40B4-BE49-F238E27FC236}">
                <a16:creationId xmlns:a16="http://schemas.microsoft.com/office/drawing/2014/main" id="{FA033EED-0284-4291-96A0-9EFA6755F1EF}"/>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C58E93A7-FD68-42C4-B24F-9F8A751E3297}"/>
              </a:ext>
            </a:extLst>
          </p:cNvPr>
          <p:cNvSpPr>
            <a:spLocks noGrp="1"/>
          </p:cNvSpPr>
          <p:nvPr>
            <p:ph type="body" sz="quarter" idx="13"/>
          </p:nvPr>
        </p:nvSpPr>
        <p:spPr/>
        <p:txBody>
          <a:bodyPr/>
          <a:lstStyle/>
          <a:p>
            <a:r>
              <a:rPr lang="en-US" dirty="0"/>
              <a:t>3</a:t>
            </a:r>
          </a:p>
        </p:txBody>
      </p:sp>
      <p:sp>
        <p:nvSpPr>
          <p:cNvPr id="5" name="Text Placeholder 4">
            <a:extLst>
              <a:ext uri="{FF2B5EF4-FFF2-40B4-BE49-F238E27FC236}">
                <a16:creationId xmlns:a16="http://schemas.microsoft.com/office/drawing/2014/main" id="{55B3EFA6-BCB9-40EC-A058-A9BB11F008C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8836E4E6-9744-4FAF-A625-36DCB3DAE8C2}"/>
              </a:ext>
            </a:extLst>
          </p:cNvPr>
          <p:cNvSpPr>
            <a:spLocks noGrp="1"/>
          </p:cNvSpPr>
          <p:nvPr>
            <p:ph type="body" sz="quarter" idx="16"/>
          </p:nvPr>
        </p:nvSpPr>
        <p:spPr/>
        <p:txBody>
          <a:bodyPr/>
          <a:lstStyle/>
          <a:p>
            <a:r>
              <a:rPr lang="en-US" dirty="0"/>
              <a:t>Supervisor (Cruz): Now I want to show you how to respond to hazards on the worksite. This construction worker is not wearing the proper PPEs. Walk up to him, click the action button, confirm whether or not this is a hazard, and then select the response.</a:t>
            </a:r>
          </a:p>
        </p:txBody>
      </p:sp>
      <p:sp>
        <p:nvSpPr>
          <p:cNvPr id="7" name="Text Placeholder 6">
            <a:extLst>
              <a:ext uri="{FF2B5EF4-FFF2-40B4-BE49-F238E27FC236}">
                <a16:creationId xmlns:a16="http://schemas.microsoft.com/office/drawing/2014/main" id="{88127F12-6FEA-4114-A6A2-0B6535461270}"/>
              </a:ext>
            </a:extLst>
          </p:cNvPr>
          <p:cNvSpPr>
            <a:spLocks noGrp="1"/>
          </p:cNvSpPr>
          <p:nvPr>
            <p:ph type="body" sz="quarter" idx="17"/>
          </p:nvPr>
        </p:nvSpPr>
        <p:spPr/>
        <p:txBody>
          <a:bodyPr/>
          <a:lstStyle/>
          <a:p>
            <a:r>
              <a:rPr lang="en-US" dirty="0"/>
              <a:t>Supervisor guides the player to an example problem—a construction worker NPC in violation of PPE standards. The construction worker NPC is sawing wood without a hardhat and safety boots. The supervisor instructs the player to approach the construction worker and respond to the hazard. When the player hits the action button while in front of the construction worker, an alert box pops up asking “Is this a hazard?” The player must select yes or no. After selecting yes, a menu pops up with the question, “How would you like to respond to the hazard?”, and offers a selection of responses. After selecting the correct response, supervisor congratulates player.</a:t>
            </a:r>
          </a:p>
        </p:txBody>
      </p:sp>
      <p:sp>
        <p:nvSpPr>
          <p:cNvPr id="8" name="Text Placeholder 7">
            <a:extLst>
              <a:ext uri="{FF2B5EF4-FFF2-40B4-BE49-F238E27FC236}">
                <a16:creationId xmlns:a16="http://schemas.microsoft.com/office/drawing/2014/main" id="{19807AB9-3D50-4D2A-8DBC-36A69F3A34AB}"/>
              </a:ext>
            </a:extLst>
          </p:cNvPr>
          <p:cNvSpPr>
            <a:spLocks noGrp="1"/>
          </p:cNvSpPr>
          <p:nvPr>
            <p:ph type="body" sz="quarter" idx="18"/>
          </p:nvPr>
        </p:nvSpPr>
        <p:spPr/>
        <p:txBody>
          <a:bodyPr/>
          <a:lstStyle/>
          <a:p>
            <a:r>
              <a:rPr lang="en-US" dirty="0"/>
              <a:t>1</a:t>
            </a:r>
          </a:p>
        </p:txBody>
      </p:sp>
      <p:sp>
        <p:nvSpPr>
          <p:cNvPr id="9" name="TextBox 8">
            <a:extLst>
              <a:ext uri="{FF2B5EF4-FFF2-40B4-BE49-F238E27FC236}">
                <a16:creationId xmlns:a16="http://schemas.microsoft.com/office/drawing/2014/main" id="{EA90D2A0-4977-46A4-BB4A-9C7FB4C1C736}"/>
              </a:ext>
            </a:extLst>
          </p:cNvPr>
          <p:cNvSpPr txBox="1"/>
          <p:nvPr/>
        </p:nvSpPr>
        <p:spPr>
          <a:xfrm>
            <a:off x="4495800" y="890068"/>
            <a:ext cx="1981198" cy="3139321"/>
          </a:xfrm>
          <a:prstGeom prst="rect">
            <a:avLst/>
          </a:prstGeom>
          <a:noFill/>
        </p:spPr>
        <p:txBody>
          <a:bodyPr wrap="square" rtlCol="0">
            <a:spAutoFit/>
          </a:bodyPr>
          <a:lstStyle/>
          <a:p>
            <a:r>
              <a:rPr lang="en-US" dirty="0"/>
              <a:t>How would you like to respond to the hazard?”</a:t>
            </a:r>
          </a:p>
          <a:p>
            <a:pPr marL="285750" indent="-285750">
              <a:buFont typeface="Wingdings" panose="05000000000000000000" pitchFamily="2" charset="2"/>
              <a:buChar char="q"/>
            </a:pPr>
            <a:r>
              <a:rPr lang="en-US" dirty="0"/>
              <a:t>No response required.</a:t>
            </a:r>
          </a:p>
          <a:p>
            <a:pPr marL="285750" indent="-285750">
              <a:buFont typeface="Wingdings" panose="05000000000000000000" pitchFamily="2" charset="2"/>
              <a:buChar char="q"/>
            </a:pPr>
            <a:r>
              <a:rPr lang="en-US" dirty="0"/>
              <a:t>Put up signs.</a:t>
            </a:r>
          </a:p>
          <a:p>
            <a:pPr marL="285750" indent="-285750">
              <a:buFont typeface="Wingdings" panose="05000000000000000000" pitchFamily="2" charset="2"/>
              <a:buChar char="q"/>
            </a:pPr>
            <a:r>
              <a:rPr lang="en-US" dirty="0"/>
              <a:t>Put up barriers.</a:t>
            </a:r>
          </a:p>
          <a:p>
            <a:pPr marL="285750" indent="-285750">
              <a:buFont typeface="Wingdings" panose="05000000000000000000" pitchFamily="2" charset="2"/>
              <a:buChar char="q"/>
            </a:pPr>
            <a:r>
              <a:rPr lang="en-US" dirty="0"/>
              <a:t>Instruct worker to put on the proper PPE.</a:t>
            </a:r>
          </a:p>
        </p:txBody>
      </p:sp>
      <p:pic>
        <p:nvPicPr>
          <p:cNvPr id="11" name="Picture 10">
            <a:extLst>
              <a:ext uri="{FF2B5EF4-FFF2-40B4-BE49-F238E27FC236}">
                <a16:creationId xmlns:a16="http://schemas.microsoft.com/office/drawing/2014/main" id="{7714EA9E-B97C-4122-9C74-D373E7307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93" y="816203"/>
            <a:ext cx="3838107" cy="3139321"/>
          </a:xfrm>
          <a:prstGeom prst="rect">
            <a:avLst/>
          </a:prstGeom>
        </p:spPr>
      </p:pic>
    </p:spTree>
    <p:extLst>
      <p:ext uri="{BB962C8B-B14F-4D97-AF65-F5344CB8AC3E}">
        <p14:creationId xmlns:p14="http://schemas.microsoft.com/office/powerpoint/2010/main" val="22656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346F11-AFD1-4F2F-8D3E-32270EE9E0B8}"/>
              </a:ext>
            </a:extLst>
          </p:cNvPr>
          <p:cNvSpPr>
            <a:spLocks noGrp="1"/>
          </p:cNvSpPr>
          <p:nvPr>
            <p:ph type="body" sz="quarter" idx="10"/>
          </p:nvPr>
        </p:nvSpPr>
        <p:spPr>
          <a:xfrm>
            <a:off x="1371600" y="147786"/>
            <a:ext cx="3048000" cy="499913"/>
          </a:xfrm>
        </p:spPr>
        <p:txBody>
          <a:bodyPr/>
          <a:lstStyle/>
          <a:p>
            <a:r>
              <a:rPr lang="en-US" dirty="0"/>
              <a:t>2) Maintain a clear work area during construction to prevent trips, slips, and falls.</a:t>
            </a:r>
          </a:p>
        </p:txBody>
      </p:sp>
      <p:sp>
        <p:nvSpPr>
          <p:cNvPr id="3" name="Text Placeholder 2">
            <a:extLst>
              <a:ext uri="{FF2B5EF4-FFF2-40B4-BE49-F238E27FC236}">
                <a16:creationId xmlns:a16="http://schemas.microsoft.com/office/drawing/2014/main" id="{638FA868-D085-42D3-AA01-0041E241FD64}"/>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4F57197C-2872-4E63-944B-43FD4EAF2BFB}"/>
              </a:ext>
            </a:extLst>
          </p:cNvPr>
          <p:cNvSpPr>
            <a:spLocks noGrp="1"/>
          </p:cNvSpPr>
          <p:nvPr>
            <p:ph type="body" sz="quarter" idx="13"/>
          </p:nvPr>
        </p:nvSpPr>
        <p:spPr/>
        <p:txBody>
          <a:bodyPr/>
          <a:lstStyle/>
          <a:p>
            <a:r>
              <a:rPr lang="en-US" dirty="0"/>
              <a:t>4</a:t>
            </a:r>
          </a:p>
        </p:txBody>
      </p:sp>
      <p:sp>
        <p:nvSpPr>
          <p:cNvPr id="5" name="Text Placeholder 4">
            <a:extLst>
              <a:ext uri="{FF2B5EF4-FFF2-40B4-BE49-F238E27FC236}">
                <a16:creationId xmlns:a16="http://schemas.microsoft.com/office/drawing/2014/main" id="{5515BA57-16D7-419D-B68B-08DB2B3B7A6B}"/>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E3F154CD-1733-4B1F-B223-B0FB0A7F1962}"/>
              </a:ext>
            </a:extLst>
          </p:cNvPr>
          <p:cNvSpPr>
            <a:spLocks noGrp="1"/>
          </p:cNvSpPr>
          <p:nvPr>
            <p:ph type="body" sz="quarter" idx="16"/>
          </p:nvPr>
        </p:nvSpPr>
        <p:spPr/>
        <p:txBody>
          <a:bodyPr/>
          <a:lstStyle/>
          <a:p>
            <a:endParaRPr lang="en-US" dirty="0"/>
          </a:p>
        </p:txBody>
      </p:sp>
      <p:sp>
        <p:nvSpPr>
          <p:cNvPr id="7" name="Text Placeholder 6">
            <a:extLst>
              <a:ext uri="{FF2B5EF4-FFF2-40B4-BE49-F238E27FC236}">
                <a16:creationId xmlns:a16="http://schemas.microsoft.com/office/drawing/2014/main" id="{5CBADB00-5B57-4DF9-A960-7D7B5C86F431}"/>
              </a:ext>
            </a:extLst>
          </p:cNvPr>
          <p:cNvSpPr>
            <a:spLocks noGrp="1"/>
          </p:cNvSpPr>
          <p:nvPr>
            <p:ph type="body" sz="quarter" idx="17"/>
          </p:nvPr>
        </p:nvSpPr>
        <p:spPr/>
        <p:txBody>
          <a:bodyPr>
            <a:normAutofit/>
          </a:bodyPr>
          <a:lstStyle/>
          <a:p>
            <a:r>
              <a:rPr lang="en-US" dirty="0"/>
              <a:t>Supervisor guides player to a work area with an open toolbox and scattered tools. Supervisor explains rules and procedures for preventing trips, slips, and falls by removing or cleaning up obstructions and otherwise maintaining a clear work area. Supervisor instructs player to clear a work area. When the player hits the action button while in front of the hazard, an alert box pops up asking “Is this a hazard?” The player must select yes or no. After selecting yes, a menu pops up with the question, “How would you like to respond to the hazard?”, and offers a selection of responses. After selecting the correct response, supervisor congratulates player.</a:t>
            </a:r>
          </a:p>
        </p:txBody>
      </p:sp>
      <p:sp>
        <p:nvSpPr>
          <p:cNvPr id="8" name="Text Placeholder 7">
            <a:extLst>
              <a:ext uri="{FF2B5EF4-FFF2-40B4-BE49-F238E27FC236}">
                <a16:creationId xmlns:a16="http://schemas.microsoft.com/office/drawing/2014/main" id="{33098B9D-FC7C-4A43-8E97-4D932346078D}"/>
              </a:ext>
            </a:extLst>
          </p:cNvPr>
          <p:cNvSpPr>
            <a:spLocks noGrp="1"/>
          </p:cNvSpPr>
          <p:nvPr>
            <p:ph type="body" sz="quarter" idx="18"/>
          </p:nvPr>
        </p:nvSpPr>
        <p:spPr/>
        <p:txBody>
          <a:bodyPr/>
          <a:lstStyle/>
          <a:p>
            <a:r>
              <a:rPr lang="en-US" dirty="0"/>
              <a:t>1</a:t>
            </a:r>
          </a:p>
        </p:txBody>
      </p:sp>
      <p:sp>
        <p:nvSpPr>
          <p:cNvPr id="9" name="TextBox 8">
            <a:extLst>
              <a:ext uri="{FF2B5EF4-FFF2-40B4-BE49-F238E27FC236}">
                <a16:creationId xmlns:a16="http://schemas.microsoft.com/office/drawing/2014/main" id="{78406D19-EDCB-41B0-8D17-6F7D2256793B}"/>
              </a:ext>
            </a:extLst>
          </p:cNvPr>
          <p:cNvSpPr txBox="1"/>
          <p:nvPr/>
        </p:nvSpPr>
        <p:spPr>
          <a:xfrm>
            <a:off x="4495800" y="890068"/>
            <a:ext cx="1981198" cy="2862322"/>
          </a:xfrm>
          <a:prstGeom prst="rect">
            <a:avLst/>
          </a:prstGeom>
          <a:noFill/>
        </p:spPr>
        <p:txBody>
          <a:bodyPr wrap="square" rtlCol="0">
            <a:spAutoFit/>
          </a:bodyPr>
          <a:lstStyle/>
          <a:p>
            <a:r>
              <a:rPr lang="en-US" dirty="0"/>
              <a:t>How would you like to respond to the hazard?”</a:t>
            </a:r>
          </a:p>
          <a:p>
            <a:pPr marL="285750" indent="-285750">
              <a:buFont typeface="Wingdings" panose="05000000000000000000" pitchFamily="2" charset="2"/>
              <a:buChar char="q"/>
            </a:pPr>
            <a:r>
              <a:rPr lang="en-US" dirty="0"/>
              <a:t>No response required.</a:t>
            </a:r>
          </a:p>
          <a:p>
            <a:pPr marL="285750" indent="-285750">
              <a:buFont typeface="Wingdings" panose="05000000000000000000" pitchFamily="2" charset="2"/>
              <a:buChar char="q"/>
            </a:pPr>
            <a:r>
              <a:rPr lang="en-US" dirty="0"/>
              <a:t>Put tools away.</a:t>
            </a:r>
          </a:p>
          <a:p>
            <a:pPr marL="285750" indent="-285750">
              <a:buFont typeface="Wingdings" panose="05000000000000000000" pitchFamily="2" charset="2"/>
              <a:buChar char="q"/>
            </a:pPr>
            <a:r>
              <a:rPr lang="en-US" dirty="0"/>
              <a:t>Put up signs.</a:t>
            </a:r>
          </a:p>
          <a:p>
            <a:pPr marL="285750" indent="-285750">
              <a:buFont typeface="Wingdings" panose="05000000000000000000" pitchFamily="2" charset="2"/>
              <a:buChar char="q"/>
            </a:pPr>
            <a:r>
              <a:rPr lang="en-US" dirty="0"/>
              <a:t>Put up barriers.</a:t>
            </a:r>
          </a:p>
        </p:txBody>
      </p:sp>
      <p:pic>
        <p:nvPicPr>
          <p:cNvPr id="11" name="Picture 10">
            <a:extLst>
              <a:ext uri="{FF2B5EF4-FFF2-40B4-BE49-F238E27FC236}">
                <a16:creationId xmlns:a16="http://schemas.microsoft.com/office/drawing/2014/main" id="{0132E468-5BED-46D6-84C7-C2A16F695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0516"/>
            <a:ext cx="3762375" cy="2638425"/>
          </a:xfrm>
          <a:prstGeom prst="rect">
            <a:avLst/>
          </a:prstGeom>
        </p:spPr>
      </p:pic>
    </p:spTree>
    <p:extLst>
      <p:ext uri="{BB962C8B-B14F-4D97-AF65-F5344CB8AC3E}">
        <p14:creationId xmlns:p14="http://schemas.microsoft.com/office/powerpoint/2010/main" val="213782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7998FA-C339-4B71-AAD0-1E50C9560952}"/>
              </a:ext>
            </a:extLst>
          </p:cNvPr>
          <p:cNvSpPr>
            <a:spLocks noGrp="1"/>
          </p:cNvSpPr>
          <p:nvPr>
            <p:ph type="body" sz="quarter" idx="10"/>
          </p:nvPr>
        </p:nvSpPr>
        <p:spPr/>
        <p:txBody>
          <a:bodyPr>
            <a:normAutofit fontScale="92500"/>
          </a:bodyPr>
          <a:lstStyle/>
          <a:p>
            <a:r>
              <a:rPr lang="en-US" dirty="0"/>
              <a:t>3) Identify all environmental hazards and place a warning sign or barriers in front of them.</a:t>
            </a:r>
          </a:p>
        </p:txBody>
      </p:sp>
      <p:sp>
        <p:nvSpPr>
          <p:cNvPr id="3" name="Text Placeholder 2">
            <a:extLst>
              <a:ext uri="{FF2B5EF4-FFF2-40B4-BE49-F238E27FC236}">
                <a16:creationId xmlns:a16="http://schemas.microsoft.com/office/drawing/2014/main" id="{2B4DB100-3F54-4823-8000-820EAE31273D}"/>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7FEA63B0-C5AC-452A-A5C0-0B6A1DB65F9C}"/>
              </a:ext>
            </a:extLst>
          </p:cNvPr>
          <p:cNvSpPr>
            <a:spLocks noGrp="1"/>
          </p:cNvSpPr>
          <p:nvPr>
            <p:ph type="body" sz="quarter" idx="13"/>
          </p:nvPr>
        </p:nvSpPr>
        <p:spPr/>
        <p:txBody>
          <a:bodyPr/>
          <a:lstStyle/>
          <a:p>
            <a:r>
              <a:rPr lang="en-US" dirty="0"/>
              <a:t>5</a:t>
            </a:r>
          </a:p>
        </p:txBody>
      </p:sp>
      <p:sp>
        <p:nvSpPr>
          <p:cNvPr id="5" name="Text Placeholder 4">
            <a:extLst>
              <a:ext uri="{FF2B5EF4-FFF2-40B4-BE49-F238E27FC236}">
                <a16:creationId xmlns:a16="http://schemas.microsoft.com/office/drawing/2014/main" id="{6EFDBA58-F284-4E43-BB73-9CFAB67BF852}"/>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75CE278F-8333-4234-80EE-2A176A053169}"/>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A3DC58F8-58A6-4AA5-A9F0-9EF0E87ACCAF}"/>
              </a:ext>
            </a:extLst>
          </p:cNvPr>
          <p:cNvSpPr>
            <a:spLocks noGrp="1"/>
          </p:cNvSpPr>
          <p:nvPr>
            <p:ph type="body" sz="quarter" idx="17"/>
          </p:nvPr>
        </p:nvSpPr>
        <p:spPr/>
        <p:txBody>
          <a:bodyPr>
            <a:normAutofit/>
          </a:bodyPr>
          <a:lstStyle/>
          <a:p>
            <a:r>
              <a:rPr lang="en-US" dirty="0"/>
              <a:t>Supervisor guides player to a dirt trench and explains that they must place either a warning sign or safety barriers in front of environmental hazards that can’t be easily cleaned up. When the player hits the action button while in front of the hazard, an alert box pops up asking “Is this a hazard?” The player must select yes or no. After selecting yes, a menu pops up with the question, “How would you like to respond to the hazard?”, and offers a selection of responses. After selecting the correct response, supervisor congratulates player.</a:t>
            </a:r>
          </a:p>
          <a:p>
            <a:endParaRPr lang="en-US" dirty="0"/>
          </a:p>
          <a:p>
            <a:endParaRPr lang="en-US" dirty="0"/>
          </a:p>
          <a:p>
            <a:endParaRPr lang="en-US" dirty="0"/>
          </a:p>
        </p:txBody>
      </p:sp>
      <p:sp>
        <p:nvSpPr>
          <p:cNvPr id="8" name="Text Placeholder 7">
            <a:extLst>
              <a:ext uri="{FF2B5EF4-FFF2-40B4-BE49-F238E27FC236}">
                <a16:creationId xmlns:a16="http://schemas.microsoft.com/office/drawing/2014/main" id="{92B3F3C8-CDBC-4F88-B81E-52A09405BEF3}"/>
              </a:ext>
            </a:extLst>
          </p:cNvPr>
          <p:cNvSpPr>
            <a:spLocks noGrp="1"/>
          </p:cNvSpPr>
          <p:nvPr>
            <p:ph type="body" sz="quarter" idx="18"/>
          </p:nvPr>
        </p:nvSpPr>
        <p:spPr/>
        <p:txBody>
          <a:bodyPr/>
          <a:lstStyle/>
          <a:p>
            <a:r>
              <a:rPr lang="en-US" dirty="0"/>
              <a:t>1</a:t>
            </a:r>
          </a:p>
        </p:txBody>
      </p:sp>
      <p:sp>
        <p:nvSpPr>
          <p:cNvPr id="9" name="TextBox 8">
            <a:extLst>
              <a:ext uri="{FF2B5EF4-FFF2-40B4-BE49-F238E27FC236}">
                <a16:creationId xmlns:a16="http://schemas.microsoft.com/office/drawing/2014/main" id="{8AEAE020-60F2-4466-81FA-99D0C19C53BB}"/>
              </a:ext>
            </a:extLst>
          </p:cNvPr>
          <p:cNvSpPr txBox="1"/>
          <p:nvPr/>
        </p:nvSpPr>
        <p:spPr>
          <a:xfrm>
            <a:off x="4419600" y="890068"/>
            <a:ext cx="2362200" cy="2862322"/>
          </a:xfrm>
          <a:prstGeom prst="rect">
            <a:avLst/>
          </a:prstGeom>
          <a:noFill/>
        </p:spPr>
        <p:txBody>
          <a:bodyPr wrap="square" rtlCol="0">
            <a:spAutoFit/>
          </a:bodyPr>
          <a:lstStyle/>
          <a:p>
            <a:r>
              <a:rPr lang="en-US" dirty="0"/>
              <a:t>How would you like to respond to the hazard?”</a:t>
            </a:r>
          </a:p>
          <a:p>
            <a:pPr marL="285750" indent="-285750">
              <a:buFont typeface="Wingdings" panose="05000000000000000000" pitchFamily="2" charset="2"/>
              <a:buChar char="q"/>
            </a:pPr>
            <a:r>
              <a:rPr lang="en-US" dirty="0"/>
              <a:t>No response required.</a:t>
            </a:r>
          </a:p>
          <a:p>
            <a:pPr marL="285750" indent="-285750">
              <a:buFont typeface="Wingdings" panose="05000000000000000000" pitchFamily="2" charset="2"/>
              <a:buChar char="q"/>
            </a:pPr>
            <a:r>
              <a:rPr lang="en-US" dirty="0"/>
              <a:t>Tell a co-worker to fix it.</a:t>
            </a:r>
          </a:p>
          <a:p>
            <a:pPr marL="285750" indent="-285750">
              <a:buFont typeface="Wingdings" panose="05000000000000000000" pitchFamily="2" charset="2"/>
              <a:buChar char="q"/>
            </a:pPr>
            <a:r>
              <a:rPr lang="en-US" dirty="0"/>
              <a:t>Put up barriers.</a:t>
            </a:r>
          </a:p>
          <a:p>
            <a:pPr marL="285750" indent="-285750">
              <a:buFont typeface="Wingdings" panose="05000000000000000000" pitchFamily="2" charset="2"/>
              <a:buChar char="q"/>
            </a:pPr>
            <a:r>
              <a:rPr lang="en-US" dirty="0"/>
              <a:t>Walk into dirt trench.</a:t>
            </a:r>
          </a:p>
        </p:txBody>
      </p:sp>
      <p:pic>
        <p:nvPicPr>
          <p:cNvPr id="11" name="Picture 10">
            <a:extLst>
              <a:ext uri="{FF2B5EF4-FFF2-40B4-BE49-F238E27FC236}">
                <a16:creationId xmlns:a16="http://schemas.microsoft.com/office/drawing/2014/main" id="{84098350-DE7C-4DB8-AB27-4BF0BDB022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273" y="1122342"/>
            <a:ext cx="3876752" cy="2907564"/>
          </a:xfrm>
          <a:prstGeom prst="rect">
            <a:avLst/>
          </a:prstGeom>
        </p:spPr>
      </p:pic>
    </p:spTree>
    <p:extLst>
      <p:ext uri="{BB962C8B-B14F-4D97-AF65-F5344CB8AC3E}">
        <p14:creationId xmlns:p14="http://schemas.microsoft.com/office/powerpoint/2010/main" val="368511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20CF-19F0-4DA0-B04B-90657A3A1F0D}"/>
              </a:ext>
            </a:extLst>
          </p:cNvPr>
          <p:cNvSpPr>
            <a:spLocks noGrp="1"/>
          </p:cNvSpPr>
          <p:nvPr>
            <p:ph type="body" sz="quarter" idx="10"/>
          </p:nvPr>
        </p:nvSpPr>
        <p:spPr/>
        <p:txBody>
          <a:bodyPr/>
          <a:lstStyle/>
          <a:p>
            <a:r>
              <a:rPr lang="en-US" dirty="0"/>
              <a:t>4) Identify and correct all ladder safety hazards</a:t>
            </a:r>
          </a:p>
        </p:txBody>
      </p:sp>
      <p:sp>
        <p:nvSpPr>
          <p:cNvPr id="3" name="Text Placeholder 2">
            <a:extLst>
              <a:ext uri="{FF2B5EF4-FFF2-40B4-BE49-F238E27FC236}">
                <a16:creationId xmlns:a16="http://schemas.microsoft.com/office/drawing/2014/main" id="{AE3C2F69-9105-4CD0-A2CC-DB2971EBD5FD}"/>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FF50F3BB-C5D9-4B91-AAD9-B4DA5F85367F}"/>
              </a:ext>
            </a:extLst>
          </p:cNvPr>
          <p:cNvSpPr>
            <a:spLocks noGrp="1"/>
          </p:cNvSpPr>
          <p:nvPr>
            <p:ph type="body" sz="quarter" idx="13"/>
          </p:nvPr>
        </p:nvSpPr>
        <p:spPr/>
        <p:txBody>
          <a:bodyPr/>
          <a:lstStyle/>
          <a:p>
            <a:r>
              <a:rPr lang="en-US" dirty="0"/>
              <a:t>6</a:t>
            </a:r>
          </a:p>
        </p:txBody>
      </p:sp>
      <p:sp>
        <p:nvSpPr>
          <p:cNvPr id="5" name="Text Placeholder 4">
            <a:extLst>
              <a:ext uri="{FF2B5EF4-FFF2-40B4-BE49-F238E27FC236}">
                <a16:creationId xmlns:a16="http://schemas.microsoft.com/office/drawing/2014/main" id="{542886BE-7796-45BD-B6AA-3498B6A38F69}"/>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07E9AA3-E07E-422D-9241-66AE05752F62}"/>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4EFCF4A1-C910-4685-A445-0676CFF6559D}"/>
              </a:ext>
            </a:extLst>
          </p:cNvPr>
          <p:cNvSpPr>
            <a:spLocks noGrp="1"/>
          </p:cNvSpPr>
          <p:nvPr>
            <p:ph type="body" sz="quarter" idx="17"/>
          </p:nvPr>
        </p:nvSpPr>
        <p:spPr/>
        <p:txBody>
          <a:bodyPr>
            <a:normAutofit fontScale="92500"/>
          </a:bodyPr>
          <a:lstStyle/>
          <a:p>
            <a:r>
              <a:rPr lang="en-US" dirty="0"/>
              <a:t>Supervisor guides player to where a construction worker NPC begins climbing a high ladder while holding a toolbox. Supervisor explains rules and procedures for ladder safety (using both hands). Supervisor instructs player to address this hazard before the construction worker gets hurt. Player has ten seconds to respond or the worker falls and gets injured. When the player hits the action button while in front of the hazard, an alert box pops up asking “Is this a hazard?” The player must select yes or no. After selecting yes, a menu pops up with the question, “How would you like to respond to the hazard?”, and offers a selection of responses. After selecting the correct response, supervisor congratulates player.</a:t>
            </a:r>
          </a:p>
          <a:p>
            <a:endParaRPr lang="en-US" dirty="0"/>
          </a:p>
        </p:txBody>
      </p:sp>
      <p:sp>
        <p:nvSpPr>
          <p:cNvPr id="8" name="Text Placeholder 7">
            <a:extLst>
              <a:ext uri="{FF2B5EF4-FFF2-40B4-BE49-F238E27FC236}">
                <a16:creationId xmlns:a16="http://schemas.microsoft.com/office/drawing/2014/main" id="{3E0EE7CA-CEDD-42D4-9618-5A4715B33FEA}"/>
              </a:ext>
            </a:extLst>
          </p:cNvPr>
          <p:cNvSpPr>
            <a:spLocks noGrp="1"/>
          </p:cNvSpPr>
          <p:nvPr>
            <p:ph type="body" sz="quarter" idx="18"/>
          </p:nvPr>
        </p:nvSpPr>
        <p:spPr/>
        <p:txBody>
          <a:bodyPr/>
          <a:lstStyle/>
          <a:p>
            <a:r>
              <a:rPr lang="en-US" dirty="0"/>
              <a:t>1</a:t>
            </a:r>
          </a:p>
        </p:txBody>
      </p:sp>
      <p:sp>
        <p:nvSpPr>
          <p:cNvPr id="9" name="TextBox 8">
            <a:extLst>
              <a:ext uri="{FF2B5EF4-FFF2-40B4-BE49-F238E27FC236}">
                <a16:creationId xmlns:a16="http://schemas.microsoft.com/office/drawing/2014/main" id="{957A8DC8-646E-4481-A479-61C132933189}"/>
              </a:ext>
            </a:extLst>
          </p:cNvPr>
          <p:cNvSpPr txBox="1"/>
          <p:nvPr/>
        </p:nvSpPr>
        <p:spPr>
          <a:xfrm>
            <a:off x="4114802" y="911697"/>
            <a:ext cx="2590798" cy="3139321"/>
          </a:xfrm>
          <a:prstGeom prst="rect">
            <a:avLst/>
          </a:prstGeom>
          <a:noFill/>
        </p:spPr>
        <p:txBody>
          <a:bodyPr wrap="square" rtlCol="0">
            <a:spAutoFit/>
          </a:bodyPr>
          <a:lstStyle/>
          <a:p>
            <a:r>
              <a:rPr lang="en-US" dirty="0"/>
              <a:t>How would you like to respond to the hazard?”</a:t>
            </a:r>
          </a:p>
          <a:p>
            <a:pPr marL="285750" indent="-285750">
              <a:buFont typeface="Wingdings" panose="05000000000000000000" pitchFamily="2" charset="2"/>
              <a:buChar char="q"/>
            </a:pPr>
            <a:r>
              <a:rPr lang="en-US" dirty="0"/>
              <a:t>No response required.</a:t>
            </a:r>
          </a:p>
          <a:p>
            <a:pPr marL="285750" indent="-285750">
              <a:buFont typeface="Wingdings" panose="05000000000000000000" pitchFamily="2" charset="2"/>
              <a:buChar char="q"/>
            </a:pPr>
            <a:r>
              <a:rPr lang="en-US" dirty="0"/>
              <a:t>Put up barriers.</a:t>
            </a:r>
          </a:p>
          <a:p>
            <a:pPr marL="285750" indent="-285750">
              <a:buFont typeface="Wingdings" panose="05000000000000000000" pitchFamily="2" charset="2"/>
              <a:buChar char="q"/>
            </a:pPr>
            <a:r>
              <a:rPr lang="en-US" dirty="0"/>
              <a:t>Put up signs.</a:t>
            </a:r>
          </a:p>
          <a:p>
            <a:pPr marL="285750" indent="-285750">
              <a:buFont typeface="Wingdings" panose="05000000000000000000" pitchFamily="2" charset="2"/>
              <a:buChar char="q"/>
            </a:pPr>
            <a:r>
              <a:rPr lang="en-US" dirty="0"/>
              <a:t>Instruct worker to carry tools in toolbelt and climb ladder with both hands.</a:t>
            </a:r>
          </a:p>
        </p:txBody>
      </p:sp>
      <p:pic>
        <p:nvPicPr>
          <p:cNvPr id="11" name="Picture 10">
            <a:extLst>
              <a:ext uri="{FF2B5EF4-FFF2-40B4-BE49-F238E27FC236}">
                <a16:creationId xmlns:a16="http://schemas.microsoft.com/office/drawing/2014/main" id="{4108E470-372B-4987-B20A-D4921D8AA0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173" y="1219200"/>
            <a:ext cx="3645229" cy="2683450"/>
          </a:xfrm>
          <a:prstGeom prst="rect">
            <a:avLst/>
          </a:prstGeom>
        </p:spPr>
      </p:pic>
    </p:spTree>
    <p:extLst>
      <p:ext uri="{BB962C8B-B14F-4D97-AF65-F5344CB8AC3E}">
        <p14:creationId xmlns:p14="http://schemas.microsoft.com/office/powerpoint/2010/main" val="288819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EC9396-0E08-4BA1-A5C6-A8C448465A10}"/>
              </a:ext>
            </a:extLst>
          </p:cNvPr>
          <p:cNvSpPr>
            <a:spLocks noGrp="1"/>
          </p:cNvSpPr>
          <p:nvPr>
            <p:ph type="body" sz="quarter" idx="10"/>
          </p:nvPr>
        </p:nvSpPr>
        <p:spPr/>
        <p:txBody>
          <a:bodyPr/>
          <a:lstStyle/>
          <a:p>
            <a:r>
              <a:rPr lang="en-US" dirty="0"/>
              <a:t>5) Identify and correct all unsafe handling of heavy or large objects.</a:t>
            </a:r>
          </a:p>
        </p:txBody>
      </p:sp>
      <p:sp>
        <p:nvSpPr>
          <p:cNvPr id="3" name="Text Placeholder 2">
            <a:extLst>
              <a:ext uri="{FF2B5EF4-FFF2-40B4-BE49-F238E27FC236}">
                <a16:creationId xmlns:a16="http://schemas.microsoft.com/office/drawing/2014/main" id="{FD861DBD-8C50-4319-9F3E-F0FD8519D5BC}"/>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2F47722F-C732-42F8-8BAD-D30944963CF3}"/>
              </a:ext>
            </a:extLst>
          </p:cNvPr>
          <p:cNvSpPr>
            <a:spLocks noGrp="1"/>
          </p:cNvSpPr>
          <p:nvPr>
            <p:ph type="body" sz="quarter" idx="13"/>
          </p:nvPr>
        </p:nvSpPr>
        <p:spPr/>
        <p:txBody>
          <a:bodyPr/>
          <a:lstStyle/>
          <a:p>
            <a:r>
              <a:rPr lang="en-US" dirty="0"/>
              <a:t>7</a:t>
            </a:r>
          </a:p>
        </p:txBody>
      </p:sp>
      <p:sp>
        <p:nvSpPr>
          <p:cNvPr id="5" name="Text Placeholder 4">
            <a:extLst>
              <a:ext uri="{FF2B5EF4-FFF2-40B4-BE49-F238E27FC236}">
                <a16:creationId xmlns:a16="http://schemas.microsoft.com/office/drawing/2014/main" id="{074596F9-53C0-42AA-AA87-14CE717B6CAA}"/>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4C982B47-3280-4D1B-B495-0D11C3FB7D3E}"/>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3E47E558-AA74-4029-84B5-086C486954D3}"/>
              </a:ext>
            </a:extLst>
          </p:cNvPr>
          <p:cNvSpPr>
            <a:spLocks noGrp="1"/>
          </p:cNvSpPr>
          <p:nvPr>
            <p:ph type="body" sz="quarter" idx="17"/>
          </p:nvPr>
        </p:nvSpPr>
        <p:spPr/>
        <p:txBody>
          <a:bodyPr>
            <a:normAutofit fontScale="92500"/>
          </a:bodyPr>
          <a:lstStyle/>
          <a:p>
            <a:r>
              <a:rPr lang="en-US" dirty="0"/>
              <a:t>Supervisor guides player to a construction worker NPC about to lift a heavy beam incorrectly. Supervisor explains rules and procedures for lifting and carrying large or heavy objects (i.e. list with legs or ask for help lifting and carrying the object). Supervisor instructs player to address the hazard before worker injures himself. Player has five seconds to respond. When the player hits the action button while in front of the hazard, an alert box pops up asking “Is this a hazard?” The player must select yes or no. After selecting yes, a menu pops up with the question, “How would you like to respond to the hazard?”, and offers a selection of responses. After selecting the correct response, supervisor congratulates player.</a:t>
            </a:r>
          </a:p>
          <a:p>
            <a:endParaRPr lang="en-US" dirty="0"/>
          </a:p>
        </p:txBody>
      </p:sp>
      <p:sp>
        <p:nvSpPr>
          <p:cNvPr id="8" name="Text Placeholder 7">
            <a:extLst>
              <a:ext uri="{FF2B5EF4-FFF2-40B4-BE49-F238E27FC236}">
                <a16:creationId xmlns:a16="http://schemas.microsoft.com/office/drawing/2014/main" id="{F3FCD6D9-BC01-41F9-9FAD-26E514DF1F07}"/>
              </a:ext>
            </a:extLst>
          </p:cNvPr>
          <p:cNvSpPr>
            <a:spLocks noGrp="1"/>
          </p:cNvSpPr>
          <p:nvPr>
            <p:ph type="body" sz="quarter" idx="18"/>
          </p:nvPr>
        </p:nvSpPr>
        <p:spPr/>
        <p:txBody>
          <a:bodyPr/>
          <a:lstStyle/>
          <a:p>
            <a:r>
              <a:rPr lang="en-US" dirty="0"/>
              <a:t>1</a:t>
            </a:r>
          </a:p>
        </p:txBody>
      </p:sp>
      <p:sp>
        <p:nvSpPr>
          <p:cNvPr id="10" name="TextBox 9">
            <a:extLst>
              <a:ext uri="{FF2B5EF4-FFF2-40B4-BE49-F238E27FC236}">
                <a16:creationId xmlns:a16="http://schemas.microsoft.com/office/drawing/2014/main" id="{D5ADB75C-DF78-41A2-B70F-26578A3F4466}"/>
              </a:ext>
            </a:extLst>
          </p:cNvPr>
          <p:cNvSpPr txBox="1"/>
          <p:nvPr/>
        </p:nvSpPr>
        <p:spPr>
          <a:xfrm>
            <a:off x="4114800" y="890068"/>
            <a:ext cx="2362198" cy="3139321"/>
          </a:xfrm>
          <a:prstGeom prst="rect">
            <a:avLst/>
          </a:prstGeom>
          <a:noFill/>
        </p:spPr>
        <p:txBody>
          <a:bodyPr wrap="square" rtlCol="0">
            <a:spAutoFit/>
          </a:bodyPr>
          <a:lstStyle/>
          <a:p>
            <a:r>
              <a:rPr lang="en-US" dirty="0"/>
              <a:t>How would you like to respond to the hazard?”</a:t>
            </a:r>
          </a:p>
          <a:p>
            <a:pPr marL="285750" indent="-285750">
              <a:buFont typeface="Wingdings" panose="05000000000000000000" pitchFamily="2" charset="2"/>
              <a:buChar char="q"/>
            </a:pPr>
            <a:r>
              <a:rPr lang="en-US" dirty="0"/>
              <a:t>No response required.</a:t>
            </a:r>
          </a:p>
          <a:p>
            <a:pPr marL="285750" indent="-285750">
              <a:buFont typeface="Wingdings" panose="05000000000000000000" pitchFamily="2" charset="2"/>
              <a:buChar char="q"/>
            </a:pPr>
            <a:r>
              <a:rPr lang="en-US" dirty="0"/>
              <a:t>Instruct co-worker to follow safe lifting practices.</a:t>
            </a:r>
          </a:p>
          <a:p>
            <a:pPr marL="285750" indent="-285750">
              <a:buFont typeface="Wingdings" panose="05000000000000000000" pitchFamily="2" charset="2"/>
              <a:buChar char="q"/>
            </a:pPr>
            <a:r>
              <a:rPr lang="en-US" dirty="0"/>
              <a:t>Put up barriers.</a:t>
            </a:r>
          </a:p>
          <a:p>
            <a:pPr marL="285750" indent="-285750">
              <a:buFont typeface="Wingdings" panose="05000000000000000000" pitchFamily="2" charset="2"/>
              <a:buChar char="q"/>
            </a:pPr>
            <a:r>
              <a:rPr lang="en-US" dirty="0"/>
              <a:t>Put up warning signs.</a:t>
            </a:r>
          </a:p>
        </p:txBody>
      </p:sp>
      <p:pic>
        <p:nvPicPr>
          <p:cNvPr id="12" name="Picture 11">
            <a:extLst>
              <a:ext uri="{FF2B5EF4-FFF2-40B4-BE49-F238E27FC236}">
                <a16:creationId xmlns:a16="http://schemas.microsoft.com/office/drawing/2014/main" id="{B7888E6C-83E1-4098-8574-9EED3FB737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827812"/>
            <a:ext cx="2362198" cy="3263831"/>
          </a:xfrm>
          <a:prstGeom prst="rect">
            <a:avLst/>
          </a:prstGeom>
        </p:spPr>
      </p:pic>
    </p:spTree>
    <p:extLst>
      <p:ext uri="{BB962C8B-B14F-4D97-AF65-F5344CB8AC3E}">
        <p14:creationId xmlns:p14="http://schemas.microsoft.com/office/powerpoint/2010/main" val="269518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24E51-07E1-43B8-83AA-63C8458510BB}"/>
              </a:ext>
            </a:extLst>
          </p:cNvPr>
          <p:cNvSpPr>
            <a:spLocks noGrp="1"/>
          </p:cNvSpPr>
          <p:nvPr>
            <p:ph type="body" sz="quarter" idx="10"/>
          </p:nvPr>
        </p:nvSpPr>
        <p:spPr/>
        <p:txBody>
          <a:bodyPr/>
          <a:lstStyle/>
          <a:p>
            <a:r>
              <a:rPr lang="en-US" dirty="0"/>
              <a:t>All.</a:t>
            </a:r>
          </a:p>
        </p:txBody>
      </p:sp>
      <p:sp>
        <p:nvSpPr>
          <p:cNvPr id="3" name="Text Placeholder 2">
            <a:extLst>
              <a:ext uri="{FF2B5EF4-FFF2-40B4-BE49-F238E27FC236}">
                <a16:creationId xmlns:a16="http://schemas.microsoft.com/office/drawing/2014/main" id="{6EDF0004-8BE7-4B2C-AEFA-054EC498C4A8}"/>
              </a:ext>
            </a:extLst>
          </p:cNvPr>
          <p:cNvSpPr>
            <a:spLocks noGrp="1"/>
          </p:cNvSpPr>
          <p:nvPr>
            <p:ph type="body" sz="quarter" idx="11"/>
          </p:nvPr>
        </p:nvSpPr>
        <p:spPr/>
        <p:txBody>
          <a:bodyPr/>
          <a:lstStyle/>
          <a:p>
            <a:r>
              <a:rPr lang="en-US" dirty="0"/>
              <a:t>First floor, outside building</a:t>
            </a:r>
          </a:p>
        </p:txBody>
      </p:sp>
      <p:sp>
        <p:nvSpPr>
          <p:cNvPr id="4" name="Text Placeholder 3">
            <a:extLst>
              <a:ext uri="{FF2B5EF4-FFF2-40B4-BE49-F238E27FC236}">
                <a16:creationId xmlns:a16="http://schemas.microsoft.com/office/drawing/2014/main" id="{48AEC3AA-C895-4504-A976-6B293821F784}"/>
              </a:ext>
            </a:extLst>
          </p:cNvPr>
          <p:cNvSpPr>
            <a:spLocks noGrp="1"/>
          </p:cNvSpPr>
          <p:nvPr>
            <p:ph type="body" sz="quarter" idx="13"/>
          </p:nvPr>
        </p:nvSpPr>
        <p:spPr/>
        <p:txBody>
          <a:bodyPr/>
          <a:lstStyle/>
          <a:p>
            <a:r>
              <a:rPr lang="en-US" dirty="0"/>
              <a:t>8</a:t>
            </a:r>
          </a:p>
        </p:txBody>
      </p:sp>
      <p:sp>
        <p:nvSpPr>
          <p:cNvPr id="5" name="Text Placeholder 4">
            <a:extLst>
              <a:ext uri="{FF2B5EF4-FFF2-40B4-BE49-F238E27FC236}">
                <a16:creationId xmlns:a16="http://schemas.microsoft.com/office/drawing/2014/main" id="{1B9AA788-C39F-4F18-A51F-8C92DCA39DCA}"/>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A4D04AA6-342E-4D19-9F2E-E4FC549CDF32}"/>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B69C727E-D415-471C-ABDC-F3D264C600B5}"/>
              </a:ext>
            </a:extLst>
          </p:cNvPr>
          <p:cNvSpPr>
            <a:spLocks noGrp="1"/>
          </p:cNvSpPr>
          <p:nvPr>
            <p:ph type="body" sz="quarter" idx="17"/>
          </p:nvPr>
        </p:nvSpPr>
        <p:spPr/>
        <p:txBody>
          <a:bodyPr/>
          <a:lstStyle/>
          <a:p>
            <a:r>
              <a:rPr lang="en-US" dirty="0"/>
              <a:t>Player is set free to explore Level 1 to identify and respond to hazards learned from supervisor. Supervisor provides corrective and explanatory feedback when player makes errors. Mistakes and successes on this level will not be scored. Some hazards pose eminent threats to co-worker NPCs and must be caught before NPC gets hurt.</a:t>
            </a:r>
          </a:p>
        </p:txBody>
      </p:sp>
      <p:sp>
        <p:nvSpPr>
          <p:cNvPr id="8" name="Text Placeholder 7">
            <a:extLst>
              <a:ext uri="{FF2B5EF4-FFF2-40B4-BE49-F238E27FC236}">
                <a16:creationId xmlns:a16="http://schemas.microsoft.com/office/drawing/2014/main" id="{B6DB4011-8942-4E1D-B18C-BEAED139199C}"/>
              </a:ext>
            </a:extLst>
          </p:cNvPr>
          <p:cNvSpPr>
            <a:spLocks noGrp="1"/>
          </p:cNvSpPr>
          <p:nvPr>
            <p:ph type="body" sz="quarter" idx="18"/>
          </p:nvPr>
        </p:nvSpPr>
        <p:spPr/>
        <p:txBody>
          <a:bodyPr/>
          <a:lstStyle/>
          <a:p>
            <a:r>
              <a:rPr lang="en-US" dirty="0"/>
              <a:t>1</a:t>
            </a:r>
          </a:p>
        </p:txBody>
      </p:sp>
      <p:pic>
        <p:nvPicPr>
          <p:cNvPr id="10" name="Picture 9">
            <a:extLst>
              <a:ext uri="{FF2B5EF4-FFF2-40B4-BE49-F238E27FC236}">
                <a16:creationId xmlns:a16="http://schemas.microsoft.com/office/drawing/2014/main" id="{4CD5C82F-3278-414C-9BEF-30E86AA8E7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885064"/>
            <a:ext cx="4495800" cy="3115010"/>
          </a:xfrm>
          <a:prstGeom prst="rect">
            <a:avLst/>
          </a:prstGeom>
        </p:spPr>
      </p:pic>
    </p:spTree>
    <p:extLst>
      <p:ext uri="{BB962C8B-B14F-4D97-AF65-F5344CB8AC3E}">
        <p14:creationId xmlns:p14="http://schemas.microsoft.com/office/powerpoint/2010/main" val="40524079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ameplay Storyboar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Game Assessment Storyboar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8757</TotalTime>
  <Words>1351</Words>
  <Application>Microsoft Office PowerPoint</Application>
  <PresentationFormat>On-screen Show (4:3)</PresentationFormat>
  <Paragraphs>70</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ＭＳ Ｐゴシック</vt:lpstr>
      <vt:lpstr>Arial</vt:lpstr>
      <vt:lpstr>Calibri</vt:lpstr>
      <vt:lpstr>Times</vt:lpstr>
      <vt:lpstr>Wingdings</vt:lpstr>
      <vt:lpstr>Gameplay Storyboard Theme</vt:lpstr>
      <vt:lpstr>2_Game Assessment Storyboard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Anim, Stephen Lloyd</cp:lastModifiedBy>
  <cp:revision>143</cp:revision>
  <dcterms:created xsi:type="dcterms:W3CDTF">2009-06-29T01:40:26Z</dcterms:created>
  <dcterms:modified xsi:type="dcterms:W3CDTF">2017-12-01T03:07:49Z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61B205ED-471C-477A-A13D-7CC2D27ADD21</vt:lpwstr>
  </property>
  <property fmtid="{D5CDD505-2E9C-101B-9397-08002B2CF9AE}" pid="3" name="ArticulatePath">
    <vt:lpwstr>visual-template2_Goldman</vt:lpwstr>
  </property>
</Properties>
</file>