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9"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461782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2826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7427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0214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36631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3118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8209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636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4176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925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86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38537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4210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3722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82968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8089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68239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9667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7815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88131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93007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0871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24894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7419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60904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80598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32872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41968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720223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7271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31086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5531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8/1/2017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36907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ata.world/socialmediadata/beeradvocate"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socialmediadata"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866215" y="1085850"/>
            <a:ext cx="7152875" cy="2497186"/>
          </a:xfrm>
          <a:prstGeom prst="rect">
            <a:avLst/>
          </a:prstGeom>
        </p:spPr>
        <p:txBody>
          <a:bodyPr lIns="91425" tIns="91425" rIns="91425" bIns="91425" anchor="b" anchorCtr="0">
            <a:noAutofit/>
          </a:bodyPr>
          <a:lstStyle/>
          <a:p>
            <a:r>
              <a:rPr lang="en-US" b="1" dirty="0"/>
              <a:t>The Analysis of Beeradvocate.com User Beer Reviews </a:t>
            </a:r>
          </a:p>
        </p:txBody>
      </p:sp>
      <p:sp>
        <p:nvSpPr>
          <p:cNvPr id="55" name="Shape 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US" dirty="0" smtClean="0"/>
              <a:t>S</a:t>
            </a:r>
            <a:r>
              <a:rPr lang="en" dirty="0" smtClean="0"/>
              <a:t>teve newns</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Limitations</a:t>
            </a:r>
          </a:p>
        </p:txBody>
      </p:sp>
      <p:sp>
        <p:nvSpPr>
          <p:cNvPr id="103" name="Shape 10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It should be noted t</a:t>
            </a:r>
            <a:r>
              <a:rPr lang="en-US" dirty="0" smtClean="0"/>
              <a:t>ha</a:t>
            </a:r>
            <a:r>
              <a:rPr lang="en" dirty="0" smtClean="0"/>
              <a:t>t these reviews only reflect the opinions of those users on beeradvocate.com, not the entire population of beer drinkers. </a:t>
            </a:r>
          </a:p>
          <a:p>
            <a:pPr lvl="0" rtl="0">
              <a:spcBef>
                <a:spcPts val="0"/>
              </a:spcBef>
              <a:buNone/>
            </a:pPr>
            <a:endParaRPr lang="en" dirty="0"/>
          </a:p>
          <a:p>
            <a:pPr lvl="0" rtl="0">
              <a:spcBef>
                <a:spcPts val="0"/>
              </a:spcBef>
              <a:buNone/>
            </a:pPr>
            <a:r>
              <a:rPr lang="en" dirty="0" smtClean="0"/>
              <a:t>Also, the styles were generated via manual research and encoding, so there may be some inaccuracies in that data.</a:t>
            </a:r>
          </a:p>
          <a:p>
            <a:pPr lvl="0" rtl="0">
              <a:spcBef>
                <a:spcPts val="0"/>
              </a:spcBef>
              <a:buNone/>
            </a:pPr>
            <a:endParaRPr lang="en" dirty="0"/>
          </a:p>
          <a:p>
            <a:pPr lvl="0" rtl="0">
              <a:spcBef>
                <a:spcPts val="0"/>
              </a:spcBef>
              <a:buNone/>
            </a:pPr>
            <a:r>
              <a:rPr lang="en" dirty="0" smtClean="0"/>
              <a:t>Some styles were too broad/general to </a:t>
            </a:r>
            <a:r>
              <a:rPr lang="en" smtClean="0"/>
              <a:t>be pinpointed </a:t>
            </a:r>
            <a:r>
              <a:rPr lang="en" dirty="0" smtClean="0"/>
              <a:t>to a specific country (i.e. “light lager”) and such beers were given a beer_origin label of “General” and were excluded from the analysis.</a:t>
            </a:r>
          </a:p>
          <a:p>
            <a:pPr lvl="0" rtl="0">
              <a:spcBef>
                <a:spcPts val="0"/>
              </a:spcBef>
              <a:buNone/>
            </a:pPr>
            <a:endParaRPr lang="en" dirty="0"/>
          </a:p>
          <a:p>
            <a:pPr lvl="0" rtl="0">
              <a:spcBef>
                <a:spcPts val="0"/>
              </a:spcBef>
              <a:buNone/>
            </a:pPr>
            <a:r>
              <a:rPr lang="en" dirty="0" smtClean="0"/>
              <a:t>A final limitation is that the data end in November 2011, so this data might not accurately reflect the trends in beers today.</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Conclusions</a:t>
            </a:r>
          </a:p>
        </p:txBody>
      </p:sp>
      <p:sp>
        <p:nvSpPr>
          <p:cNvPr id="109" name="Shape 109"/>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dirty="0"/>
              <a:t>So, from my analyses above, we can come to 3 conclusions about beer, according </a:t>
            </a:r>
            <a:r>
              <a:rPr lang="en-US" dirty="0" smtClean="0"/>
              <a:t>to</a:t>
            </a:r>
          </a:p>
          <a:p>
            <a:pPr marL="0" indent="0">
              <a:buNone/>
            </a:pPr>
            <a:r>
              <a:rPr lang="en-US" dirty="0"/>
              <a:t>	</a:t>
            </a:r>
            <a:r>
              <a:rPr lang="en-US" dirty="0" smtClean="0"/>
              <a:t>beeradvocate.com </a:t>
            </a:r>
            <a:r>
              <a:rPr lang="en-US" dirty="0"/>
              <a:t>user reviews</a:t>
            </a:r>
            <a:r>
              <a:rPr lang="en-US" dirty="0" smtClean="0"/>
              <a:t>:</a:t>
            </a:r>
          </a:p>
          <a:p>
            <a:pPr marL="0" indent="0">
              <a:buNone/>
            </a:pPr>
            <a:endParaRPr lang="en-US" dirty="0"/>
          </a:p>
          <a:p>
            <a:pPr lvl="1"/>
            <a:r>
              <a:rPr lang="en-US" dirty="0"/>
              <a:t>Beers with styles originating from the United States of America, Belgium, and Germany, the highest-quality beers tend to come from Belgium, followed by the United States, and ending with Germany, taking into account that German beers were still quite highly rated (median score of ~3.8</a:t>
            </a:r>
            <a:r>
              <a:rPr lang="en-US" dirty="0" smtClean="0"/>
              <a:t>).</a:t>
            </a:r>
          </a:p>
          <a:p>
            <a:pPr marL="342900" lvl="1" indent="0">
              <a:buNone/>
            </a:pPr>
            <a:endParaRPr lang="en-US" dirty="0"/>
          </a:p>
          <a:p>
            <a:pPr lvl="1"/>
            <a:r>
              <a:rPr lang="en-US" dirty="0"/>
              <a:t>While the craft beer culture has been improving, it seems that the average score of beers with styles originating from the United States were quite high in the mid-90's, but has since declined, excluding a slow increase from 2003 to </a:t>
            </a:r>
            <a:r>
              <a:rPr lang="en-US" dirty="0" smtClean="0"/>
              <a:t>2009.</a:t>
            </a:r>
          </a:p>
          <a:p>
            <a:pPr marL="342900" lvl="1" indent="0">
              <a:buNone/>
            </a:pPr>
            <a:endParaRPr lang="en-US" dirty="0"/>
          </a:p>
          <a:p>
            <a:pPr lvl="1"/>
            <a:r>
              <a:rPr lang="en-US" dirty="0"/>
              <a:t>The attributes of a beer that are most important to its overall review score are it's taste and palate, whilst aroma and appearance are not as large of </a:t>
            </a:r>
            <a:r>
              <a:rPr lang="en-US" dirty="0" smtClean="0"/>
              <a:t>factors.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Acknowledgements</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Dataset: </a:t>
            </a:r>
            <a:r>
              <a:rPr lang="en-US" dirty="0">
                <a:hlinkClick r:id="rId3"/>
              </a:rPr>
              <a:t>https://</a:t>
            </a:r>
            <a:r>
              <a:rPr lang="en-US" dirty="0" smtClean="0">
                <a:hlinkClick r:id="rId3"/>
              </a:rPr>
              <a:t>data.world/socialmediadata/beeradvocate</a:t>
            </a:r>
            <a:r>
              <a:rPr lang="en-US" dirty="0" smtClean="0"/>
              <a:t> </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References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All work was done by the author of the presentation.</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Abstract</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a:buNone/>
            </a:pPr>
            <a:r>
              <a:rPr lang="en-US" sz="1200" dirty="0" smtClean="0"/>
              <a:t>Using a dataset containing ~1.5 million user reviews of beers from over the past 10 years via the website beeradvocate.com, the primary research question in this analysis was </a:t>
            </a:r>
            <a:r>
              <a:rPr lang="en-US" sz="1200" dirty="0" smtClean="0"/>
              <a:t>whether or not there </a:t>
            </a:r>
            <a:r>
              <a:rPr lang="en-US" sz="1200" dirty="0" smtClean="0"/>
              <a:t>is a significant difference in the ratings of </a:t>
            </a:r>
            <a:r>
              <a:rPr lang="en-US" sz="1200" dirty="0" smtClean="0"/>
              <a:t>US, </a:t>
            </a:r>
            <a:r>
              <a:rPr lang="en-US" sz="1200" dirty="0" smtClean="0"/>
              <a:t>German, and Belgian-style beers, as they were the top </a:t>
            </a:r>
            <a:r>
              <a:rPr lang="en-US" sz="1200" dirty="0"/>
              <a:t>3 style </a:t>
            </a:r>
            <a:r>
              <a:rPr lang="en-US" sz="1200" dirty="0" smtClean="0"/>
              <a:t>origin </a:t>
            </a:r>
            <a:r>
              <a:rPr lang="en-US" sz="1200" dirty="0" smtClean="0"/>
              <a:t>countries, in terms of number </a:t>
            </a:r>
            <a:r>
              <a:rPr lang="en-US" sz="1200" dirty="0" smtClean="0"/>
              <a:t>of reviews. </a:t>
            </a:r>
          </a:p>
          <a:p>
            <a:pPr>
              <a:buNone/>
            </a:pPr>
            <a:endParaRPr lang="en-US" sz="1200" dirty="0" smtClean="0"/>
          </a:p>
          <a:p>
            <a:pPr>
              <a:buNone/>
            </a:pPr>
            <a:r>
              <a:rPr lang="en-US" sz="1200" dirty="0" smtClean="0"/>
              <a:t>The different populations were inspected via histograms of their scores, as well as via an ANOVA </a:t>
            </a:r>
            <a:r>
              <a:rPr lang="en-US" sz="1200" dirty="0" smtClean="0"/>
              <a:t>test, </a:t>
            </a:r>
            <a:r>
              <a:rPr lang="en-US" sz="1200" dirty="0" smtClean="0"/>
              <a:t>which showed that there was indeed a significant difference in the overall beer review </a:t>
            </a:r>
            <a:r>
              <a:rPr lang="en-US" sz="1200" dirty="0" smtClean="0"/>
              <a:t>score for the three sampling distributions </a:t>
            </a:r>
            <a:r>
              <a:rPr lang="en-US" sz="1200" dirty="0" smtClean="0"/>
              <a:t>based on beer style’s country of origin.</a:t>
            </a:r>
          </a:p>
          <a:p>
            <a:pPr>
              <a:buNone/>
            </a:pPr>
            <a:endParaRPr lang="en-US" sz="1200" dirty="0" smtClean="0"/>
          </a:p>
          <a:p>
            <a:pPr>
              <a:buNone/>
            </a:pPr>
            <a:r>
              <a:rPr lang="en-US" sz="1200" dirty="0" smtClean="0"/>
              <a:t>A t-test was then performed for each pair of the 3 </a:t>
            </a:r>
            <a:r>
              <a:rPr lang="en-US" sz="1200" dirty="0" smtClean="0"/>
              <a:t>countries, </a:t>
            </a:r>
            <a:r>
              <a:rPr lang="en-US" sz="1200" dirty="0" smtClean="0"/>
              <a:t>with the conclusion that, according to beeradvocate.com users, Belgium makes the best </a:t>
            </a:r>
            <a:r>
              <a:rPr lang="en-US" sz="1200" dirty="0" smtClean="0"/>
              <a:t>beer</a:t>
            </a:r>
            <a:r>
              <a:rPr lang="en-US" sz="1200" dirty="0" smtClean="0"/>
              <a:t>, followed by the </a:t>
            </a:r>
            <a:r>
              <a:rPr lang="en-US" sz="1200" dirty="0" smtClean="0"/>
              <a:t>USA, </a:t>
            </a:r>
            <a:r>
              <a:rPr lang="en-US" sz="1200" dirty="0" smtClean="0"/>
              <a:t>and then Germany.</a:t>
            </a:r>
          </a:p>
          <a:p>
            <a:pPr>
              <a:buNone/>
            </a:pPr>
            <a:endParaRPr lang="en-US" sz="1200" dirty="0" smtClean="0"/>
          </a:p>
          <a:p>
            <a:pPr>
              <a:buNone/>
            </a:pPr>
            <a:r>
              <a:rPr lang="en-US" sz="1200" dirty="0" smtClean="0"/>
              <a:t>There were also 2 additional questions of whether </a:t>
            </a:r>
            <a:r>
              <a:rPr lang="en-US" sz="1200" dirty="0" smtClean="0"/>
              <a:t>average overall </a:t>
            </a:r>
            <a:r>
              <a:rPr lang="en-US" sz="1200" dirty="0" smtClean="0"/>
              <a:t>scores of </a:t>
            </a:r>
            <a:r>
              <a:rPr lang="en-US" sz="1200" dirty="0" smtClean="0"/>
              <a:t>US beer </a:t>
            </a:r>
            <a:r>
              <a:rPr lang="en-US" sz="1200" dirty="0" smtClean="0"/>
              <a:t>have increased over time via a line graph, which sadly they had not.</a:t>
            </a:r>
          </a:p>
          <a:p>
            <a:pPr>
              <a:buNone/>
            </a:pPr>
            <a:endParaRPr lang="en-US" sz="1200" dirty="0" smtClean="0"/>
          </a:p>
          <a:p>
            <a:pPr>
              <a:buNone/>
            </a:pPr>
            <a:r>
              <a:rPr lang="en-US" sz="1200" dirty="0" smtClean="0"/>
              <a:t>Then, I looked to see </a:t>
            </a:r>
            <a:r>
              <a:rPr lang="en-US" sz="1200" dirty="0" smtClean="0"/>
              <a:t>which </a:t>
            </a:r>
            <a:r>
              <a:rPr lang="en-US" sz="1200" dirty="0" smtClean="0"/>
              <a:t>qualities, if any, (from aroma, taste, appearance, palate) significantly affect the overall score of a beer, and found that taste and then palate </a:t>
            </a:r>
            <a:r>
              <a:rPr lang="en-US" sz="1200" dirty="0" smtClean="0"/>
              <a:t>had the greatest impact on overall score, </a:t>
            </a:r>
            <a:r>
              <a:rPr lang="en-US" sz="1200" dirty="0" smtClean="0"/>
              <a:t>with appearance and aroma being less important to beeradvocate.com users.</a:t>
            </a:r>
          </a:p>
          <a:p>
            <a:pPr lvl="0">
              <a:spcBef>
                <a:spcPts val="0"/>
              </a:spcBef>
              <a:buNone/>
            </a:pPr>
            <a:endParaRPr lang="e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Motivation</a:t>
            </a:r>
          </a:p>
        </p:txBody>
      </p:sp>
      <p:sp>
        <p:nvSpPr>
          <p:cNvPr id="67" name="Shape 6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t>There’s a stereotype out there t</a:t>
            </a:r>
            <a:r>
              <a:rPr lang="en-US" dirty="0" smtClean="0"/>
              <a:t>ha</a:t>
            </a:r>
            <a:r>
              <a:rPr lang="en" dirty="0" smtClean="0"/>
              <a:t>t </a:t>
            </a:r>
            <a:r>
              <a:rPr lang="en" dirty="0" smtClean="0"/>
              <a:t>US </a:t>
            </a:r>
            <a:r>
              <a:rPr lang="en" dirty="0" smtClean="0"/>
              <a:t>beer </a:t>
            </a:r>
            <a:r>
              <a:rPr lang="en" dirty="0" smtClean="0"/>
              <a:t>is of </a:t>
            </a:r>
            <a:r>
              <a:rPr lang="en" dirty="0" smtClean="0"/>
              <a:t>a lesser </a:t>
            </a:r>
            <a:r>
              <a:rPr lang="en" dirty="0" smtClean="0"/>
              <a:t>quality, while the European countries of Germany and Belgium craft the highest quality brews. </a:t>
            </a:r>
          </a:p>
          <a:p>
            <a:pPr lvl="0">
              <a:spcBef>
                <a:spcPts val="0"/>
              </a:spcBef>
              <a:buNone/>
            </a:pPr>
            <a:endParaRPr lang="en" dirty="0"/>
          </a:p>
          <a:p>
            <a:pPr lvl="0">
              <a:spcBef>
                <a:spcPts val="0"/>
              </a:spcBef>
              <a:buNone/>
            </a:pPr>
            <a:r>
              <a:rPr lang="en" dirty="0" smtClean="0"/>
              <a:t>In this analysis, I am looking to see if there is indeed a significant difference in the overall review scores of the styles of beer that originate from these 3 countries, and if so, where those difference occur and by how much.</a:t>
            </a:r>
          </a:p>
          <a:p>
            <a:pPr lvl="0">
              <a:spcBef>
                <a:spcPts val="0"/>
              </a:spcBef>
              <a:buNone/>
            </a:pPr>
            <a:endParaRPr lang="en" dirty="0"/>
          </a:p>
          <a:p>
            <a:pPr lvl="0">
              <a:spcBef>
                <a:spcPts val="0"/>
              </a:spcBef>
              <a:buNone/>
            </a:pPr>
            <a:r>
              <a:rPr lang="en" dirty="0" smtClean="0"/>
              <a:t>This would give fans of beer a better idea of which beers would have a greater chance of being a higher quality, based on the style that beer is and the country that the style had originated from. This could help them to better choose beers that they would enjoy.</a:t>
            </a:r>
          </a:p>
          <a:p>
            <a:pPr lvl="0">
              <a:spcBef>
                <a:spcPts val="0"/>
              </a:spcBef>
              <a:buNone/>
            </a:pPr>
            <a:endParaRPr lang="en" dirty="0"/>
          </a:p>
          <a:p>
            <a:pPr lvl="0">
              <a:spcBef>
                <a:spcPts val="0"/>
              </a:spcBef>
              <a:buNone/>
            </a:pPr>
            <a:r>
              <a:rPr lang="en" dirty="0" smtClean="0"/>
              <a:t>It cou</a:t>
            </a:r>
            <a:r>
              <a:rPr lang="en-US" dirty="0" err="1" smtClean="0"/>
              <a:t>ld</a:t>
            </a:r>
            <a:r>
              <a:rPr lang="en" dirty="0" smtClean="0"/>
              <a:t> also help brewers figure out which attributes of beers from different countries and of different styles appeal the most to consumers, and to focus on producing beers of similar styles.</a:t>
            </a:r>
          </a:p>
          <a:p>
            <a:pPr lvl="0">
              <a:spcBef>
                <a:spcPts val="0"/>
              </a:spcBef>
              <a:buNone/>
            </a:pPr>
            <a:endParaRPr lang="en" dirty="0"/>
          </a:p>
          <a:p>
            <a:pPr lvl="0">
              <a:spcBef>
                <a:spcPts val="0"/>
              </a:spcBef>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Dataset</a:t>
            </a:r>
            <a:endParaRPr lang="en" dirty="0"/>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0" indent="-457200">
              <a:buNone/>
            </a:pPr>
            <a:r>
              <a:rPr lang="en-US" dirty="0"/>
              <a:t>This analysis utilized a dataset containing ~1.5 million user reviews of beers from the </a:t>
            </a:r>
            <a:r>
              <a:rPr lang="en-US" dirty="0" smtClean="0"/>
              <a:t>	website </a:t>
            </a:r>
            <a:r>
              <a:rPr lang="en-US" dirty="0"/>
              <a:t>beeradvocate.com. </a:t>
            </a:r>
          </a:p>
          <a:p>
            <a:pPr marL="0" indent="0">
              <a:buNone/>
            </a:pPr>
            <a:endParaRPr lang="en-US" dirty="0" smtClean="0"/>
          </a:p>
          <a:p>
            <a:pPr marL="0" indent="-457200">
              <a:buNone/>
            </a:pPr>
            <a:r>
              <a:rPr lang="en-US" dirty="0"/>
              <a:t>The reviews span over 10 years, up to and including November </a:t>
            </a:r>
            <a:r>
              <a:rPr lang="en-US" dirty="0" smtClean="0"/>
              <a:t>2011, </a:t>
            </a:r>
            <a:r>
              <a:rPr lang="en-US" dirty="0"/>
              <a:t>and </a:t>
            </a:r>
            <a:r>
              <a:rPr lang="en-US" dirty="0" smtClean="0"/>
              <a:t>includes </a:t>
            </a:r>
            <a:r>
              <a:rPr lang="en-US" dirty="0"/>
              <a:t>ratings </a:t>
            </a:r>
            <a:r>
              <a:rPr lang="en-US" dirty="0" smtClean="0"/>
              <a:t>	in terms </a:t>
            </a:r>
            <a:r>
              <a:rPr lang="en-US" dirty="0"/>
              <a:t>of beer attributes such as appearance, aroma, palate, taste, and overall </a:t>
            </a:r>
            <a:r>
              <a:rPr lang="en-US" dirty="0" smtClean="0"/>
              <a:t>	impression </a:t>
            </a:r>
            <a:r>
              <a:rPr lang="en-US" dirty="0"/>
              <a:t>of the beer, as well as beer name, brewery, username of the reviewer, and </a:t>
            </a:r>
            <a:r>
              <a:rPr lang="en-US" dirty="0" smtClean="0"/>
              <a:t>	timestamp </a:t>
            </a:r>
            <a:r>
              <a:rPr lang="en-US" dirty="0"/>
              <a:t>of the review.</a:t>
            </a:r>
          </a:p>
          <a:p>
            <a:pPr marL="0" indent="0">
              <a:buNone/>
            </a:pPr>
            <a:endParaRPr lang="en-US" dirty="0"/>
          </a:p>
          <a:p>
            <a:pPr lvl="0">
              <a:buNone/>
            </a:pPr>
            <a:r>
              <a:rPr lang="en" dirty="0" smtClean="0"/>
              <a:t>The data was found on </a:t>
            </a:r>
            <a:r>
              <a:rPr lang="en-US" dirty="0">
                <a:hlinkClick r:id="rId3"/>
              </a:rPr>
              <a:t>https://</a:t>
            </a:r>
            <a:r>
              <a:rPr lang="en-US" dirty="0" smtClean="0">
                <a:hlinkClick r:id="rId3"/>
              </a:rPr>
              <a:t>data.world/socialmediadata</a:t>
            </a:r>
            <a:r>
              <a:rPr lang="en-US" dirty="0" smtClean="0"/>
              <a:t>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Data Preparation and Cleaning</a:t>
            </a:r>
          </a:p>
        </p:txBody>
      </p:sp>
      <p:sp>
        <p:nvSpPr>
          <p:cNvPr id="79" name="Shape 79"/>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Luckily</a:t>
            </a:r>
            <a:r>
              <a:rPr lang="en" dirty="0"/>
              <a:t>, this dataset was </a:t>
            </a:r>
            <a:r>
              <a:rPr lang="en" dirty="0" smtClean="0"/>
              <a:t>ve</a:t>
            </a:r>
            <a:r>
              <a:rPr lang="en-US" dirty="0" err="1" smtClean="0"/>
              <a:t>ry</a:t>
            </a:r>
            <a:r>
              <a:rPr lang="en" dirty="0" smtClean="0"/>
              <a:t> clean, with the only NULL values occuring the field for the alcohol by volume (ABV) % of some beers, which did not affect my analyses, so I was not worried about this.</a:t>
            </a:r>
          </a:p>
          <a:p>
            <a:pPr>
              <a:buNone/>
            </a:pPr>
            <a:endParaRPr lang="en" dirty="0"/>
          </a:p>
          <a:p>
            <a:pPr>
              <a:buNone/>
            </a:pPr>
            <a:r>
              <a:rPr lang="en" dirty="0" smtClean="0"/>
              <a:t>For my analyses, I subsetted the dataset into smaller datasets for specific beer style origin countries, as well as adding a field that converted the review timestamp into a year field for my analysis of average American beer review score over time.</a:t>
            </a:r>
            <a:endParaRPr lang="en" dirty="0"/>
          </a:p>
          <a:p>
            <a:pPr lvl="0" rtl="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Research Question(s)</a:t>
            </a:r>
          </a:p>
        </p:txBody>
      </p:sp>
      <p:sp>
        <p:nvSpPr>
          <p:cNvPr id="85" name="Shape 8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b="1" dirty="0"/>
              <a:t>Primary Research </a:t>
            </a:r>
            <a:r>
              <a:rPr lang="en-US" b="1" dirty="0" smtClean="0"/>
              <a:t>Question</a:t>
            </a:r>
            <a:endParaRPr lang="en-US" b="1" dirty="0"/>
          </a:p>
          <a:p>
            <a:pPr marL="0" indent="0">
              <a:buNone/>
            </a:pPr>
            <a:r>
              <a:rPr lang="en-US" dirty="0" smtClean="0"/>
              <a:t>	The primary </a:t>
            </a:r>
            <a:r>
              <a:rPr lang="en-US" dirty="0"/>
              <a:t>research question </a:t>
            </a:r>
            <a:r>
              <a:rPr lang="en-US" dirty="0" smtClean="0"/>
              <a:t>developed </a:t>
            </a:r>
            <a:r>
              <a:rPr lang="en-US" dirty="0"/>
              <a:t>from my </a:t>
            </a:r>
            <a:r>
              <a:rPr lang="en-US" dirty="0" smtClean="0"/>
              <a:t>exploratory data analysis was 	whether </a:t>
            </a:r>
            <a:r>
              <a:rPr lang="en-US" dirty="0"/>
              <a:t>there is </a:t>
            </a:r>
            <a:r>
              <a:rPr lang="en-US" dirty="0" smtClean="0"/>
              <a:t>a </a:t>
            </a:r>
            <a:r>
              <a:rPr lang="en-US" dirty="0"/>
              <a:t>significant difference in the ratings of </a:t>
            </a:r>
            <a:r>
              <a:rPr lang="en-US" dirty="0" smtClean="0"/>
              <a:t>beers whose style originate 	from the USA, Germany, </a:t>
            </a:r>
            <a:r>
              <a:rPr lang="en-US" dirty="0"/>
              <a:t>and </a:t>
            </a:r>
            <a:r>
              <a:rPr lang="en-US" dirty="0" smtClean="0"/>
              <a:t>Belgium, </a:t>
            </a:r>
            <a:r>
              <a:rPr lang="en-US" dirty="0"/>
              <a:t>as they were the top 3 </a:t>
            </a:r>
            <a:r>
              <a:rPr lang="en-US" dirty="0" smtClean="0"/>
              <a:t>style origin countries, in</a:t>
            </a:r>
            <a:r>
              <a:rPr lang="en-US" dirty="0"/>
              <a:t> </a:t>
            </a:r>
            <a:r>
              <a:rPr lang="en-US" dirty="0" smtClean="0"/>
              <a:t>	terms of </a:t>
            </a:r>
            <a:r>
              <a:rPr lang="en-US" dirty="0" smtClean="0"/>
              <a:t>number </a:t>
            </a:r>
            <a:r>
              <a:rPr lang="en-US" dirty="0"/>
              <a:t>of reviews.</a:t>
            </a:r>
          </a:p>
          <a:p>
            <a:pPr marL="0" indent="0">
              <a:buNone/>
            </a:pPr>
            <a:endParaRPr lang="en-US" dirty="0" smtClean="0"/>
          </a:p>
          <a:p>
            <a:pPr marL="0" indent="0">
              <a:buNone/>
            </a:pPr>
            <a:r>
              <a:rPr lang="en-US" b="1" dirty="0" smtClean="0"/>
              <a:t>Secondary Research Questions</a:t>
            </a:r>
            <a:endParaRPr lang="en-US" b="1" dirty="0"/>
          </a:p>
          <a:p>
            <a:pPr marL="0" indent="0">
              <a:buNone/>
            </a:pPr>
            <a:r>
              <a:rPr lang="en-US" dirty="0" smtClean="0"/>
              <a:t>	I </a:t>
            </a:r>
            <a:r>
              <a:rPr lang="en-US" dirty="0"/>
              <a:t>also </a:t>
            </a:r>
            <a:r>
              <a:rPr lang="en-US" dirty="0" smtClean="0"/>
              <a:t>had </a:t>
            </a:r>
            <a:r>
              <a:rPr lang="en-US" dirty="0" smtClean="0"/>
              <a:t>2 </a:t>
            </a:r>
            <a:r>
              <a:rPr lang="en-US" dirty="0"/>
              <a:t>additional questions of whether </a:t>
            </a:r>
            <a:r>
              <a:rPr lang="en-US" dirty="0" smtClean="0"/>
              <a:t>average overall </a:t>
            </a:r>
            <a:r>
              <a:rPr lang="en-US" dirty="0"/>
              <a:t>scores of </a:t>
            </a:r>
            <a:r>
              <a:rPr lang="en-US" dirty="0" smtClean="0"/>
              <a:t>US beer </a:t>
            </a:r>
            <a:r>
              <a:rPr lang="en-US" dirty="0" smtClean="0"/>
              <a:t>	have </a:t>
            </a:r>
            <a:r>
              <a:rPr lang="en-US" dirty="0"/>
              <a:t>increased over time (seeing as we have had a large boom in microbrewing and </a:t>
            </a:r>
            <a:r>
              <a:rPr lang="en-US" dirty="0" smtClean="0"/>
              <a:t>	craft </a:t>
            </a:r>
            <a:r>
              <a:rPr lang="en-US" dirty="0"/>
              <a:t>beers, leading to a sort of revolution of quality beers) and which qualities, if any, </a:t>
            </a:r>
            <a:r>
              <a:rPr lang="en-US" dirty="0" smtClean="0"/>
              <a:t>	(</a:t>
            </a:r>
            <a:r>
              <a:rPr lang="en-US" dirty="0"/>
              <a:t>from aroma, taste, appearance, palate) significantly affect the overall score of a </a:t>
            </a:r>
            <a:r>
              <a:rPr lang="en-US" dirty="0" smtClean="0"/>
              <a:t>	beer</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Methods</a:t>
            </a:r>
          </a:p>
        </p:txBody>
      </p:sp>
      <p:sp>
        <p:nvSpPr>
          <p:cNvPr id="91" name="Shape 91"/>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For </a:t>
            </a:r>
            <a:r>
              <a:rPr lang="en" dirty="0"/>
              <a:t>the primary research question, I visualized the populations </a:t>
            </a:r>
            <a:r>
              <a:rPr lang="en" dirty="0" smtClean="0"/>
              <a:t>of each country’s beers in histograms to check the distribution. Then, seeing very skewed distributions, I created 3 sampling distributions from each population to get normal distributions of each, as I wanted to do an ANOVA test to compare the means of these populations. </a:t>
            </a:r>
          </a:p>
          <a:p>
            <a:pPr>
              <a:buNone/>
            </a:pPr>
            <a:endParaRPr lang="en" dirty="0"/>
          </a:p>
          <a:p>
            <a:pPr>
              <a:buNone/>
            </a:pPr>
            <a:r>
              <a:rPr lang="en" dirty="0" smtClean="0"/>
              <a:t>Since a </a:t>
            </a:r>
            <a:r>
              <a:rPr lang="en" dirty="0" smtClean="0"/>
              <a:t>significant </a:t>
            </a:r>
            <a:r>
              <a:rPr lang="en" dirty="0" smtClean="0"/>
              <a:t>difference was found, t-tests were performed to find out between which sampling distributions the significant difference(s) had occur</a:t>
            </a:r>
            <a:r>
              <a:rPr lang="en-US" dirty="0" smtClean="0"/>
              <a:t>r</a:t>
            </a:r>
            <a:r>
              <a:rPr lang="en" dirty="0" smtClean="0"/>
              <a:t>ed. </a:t>
            </a:r>
          </a:p>
          <a:p>
            <a:pPr>
              <a:buNone/>
            </a:pPr>
            <a:endParaRPr lang="en" dirty="0"/>
          </a:p>
          <a:p>
            <a:pPr>
              <a:buNone/>
            </a:pPr>
            <a:r>
              <a:rPr lang="en" dirty="0" smtClean="0"/>
              <a:t>Finally, a time-series plot of the average </a:t>
            </a:r>
            <a:r>
              <a:rPr lang="en" dirty="0" smtClean="0"/>
              <a:t>US overall </a:t>
            </a:r>
            <a:r>
              <a:rPr lang="en" dirty="0" smtClean="0"/>
              <a:t>review score was plotted to answer the 1</a:t>
            </a:r>
            <a:r>
              <a:rPr lang="en" baseline="30000" dirty="0" smtClean="0"/>
              <a:t>st</a:t>
            </a:r>
            <a:r>
              <a:rPr lang="en" dirty="0" smtClean="0"/>
              <a:t> secondary research question, and 4 scatterplots were created to visualize the correlations of beer attributes for the 2</a:t>
            </a:r>
            <a:r>
              <a:rPr lang="en" baseline="30000" dirty="0" smtClean="0"/>
              <a:t>nd</a:t>
            </a:r>
            <a:r>
              <a:rPr lang="en" dirty="0" smtClean="0"/>
              <a:t> rese</a:t>
            </a:r>
            <a:r>
              <a:rPr lang="en-US" dirty="0" err="1" smtClean="0"/>
              <a:t>ar</a:t>
            </a:r>
            <a:r>
              <a:rPr lang="en" dirty="0" smtClean="0"/>
              <a:t>ch question, along </a:t>
            </a:r>
            <a:r>
              <a:rPr lang="en-US" dirty="0" err="1" smtClean="0"/>
              <a:t>wi</a:t>
            </a:r>
            <a:r>
              <a:rPr lang="en" dirty="0" smtClean="0"/>
              <a:t>th a correlation matrix.</a:t>
            </a:r>
            <a:endParaRPr lang="en" dirty="0"/>
          </a:p>
          <a:p>
            <a:pPr lvl="0" rtl="0">
              <a:spcBef>
                <a:spcPts val="0"/>
              </a:spcBef>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0" y="1152475"/>
            <a:ext cx="4405025" cy="3416400"/>
          </a:xfrm>
          <a:prstGeom prst="rect">
            <a:avLst/>
          </a:prstGeom>
        </p:spPr>
        <p:txBody>
          <a:bodyPr lIns="91425" tIns="91425" rIns="91425" bIns="91425" anchor="t" anchorCtr="0">
            <a:noAutofit/>
          </a:bodyPr>
          <a:lstStyle/>
          <a:p>
            <a:pPr lvl="0">
              <a:buNone/>
            </a:pPr>
            <a:r>
              <a:rPr lang="en-US" sz="1200" dirty="0"/>
              <a:t>Looking at </a:t>
            </a:r>
            <a:r>
              <a:rPr lang="en-US" sz="1200" dirty="0" smtClean="0"/>
              <a:t>the histograms and </a:t>
            </a:r>
            <a:r>
              <a:rPr lang="en-US" sz="1200" dirty="0"/>
              <a:t>box </a:t>
            </a:r>
            <a:r>
              <a:rPr lang="en-US" sz="1200" dirty="0" smtClean="0"/>
              <a:t>plots of the sampling distributions, one could assume that </a:t>
            </a:r>
            <a:r>
              <a:rPr lang="en-US" sz="1200" dirty="0"/>
              <a:t>Belgian beers tend to be rated the highest, followed by </a:t>
            </a:r>
            <a:r>
              <a:rPr lang="en-US" sz="1200" dirty="0" smtClean="0"/>
              <a:t>US beers</a:t>
            </a:r>
            <a:r>
              <a:rPr lang="en-US" sz="1200" dirty="0"/>
              <a:t>, and ending with German beers, which are still pretty highly rated with a median score of close to 3.8</a:t>
            </a:r>
            <a:r>
              <a:rPr lang="en-US" sz="1200" dirty="0" smtClean="0"/>
              <a:t>.</a:t>
            </a:r>
          </a:p>
          <a:p>
            <a:pPr lvl="0">
              <a:buNone/>
            </a:pPr>
            <a:endParaRPr lang="en-US" sz="1200" dirty="0"/>
          </a:p>
          <a:p>
            <a:pPr lvl="0">
              <a:buNone/>
            </a:pPr>
            <a:r>
              <a:rPr lang="en-US" sz="1200" dirty="0" smtClean="0"/>
              <a:t>From the ANOVA test, we had </a:t>
            </a:r>
            <a:r>
              <a:rPr lang="en-US" sz="1200" dirty="0" smtClean="0"/>
              <a:t>a very high </a:t>
            </a:r>
            <a:r>
              <a:rPr lang="en-US" sz="1200" dirty="0" smtClean="0"/>
              <a:t>f-statistic </a:t>
            </a:r>
            <a:r>
              <a:rPr lang="en-US" sz="1200" dirty="0" smtClean="0"/>
              <a:t>and </a:t>
            </a:r>
            <a:r>
              <a:rPr lang="en-US" sz="1200" dirty="0" smtClean="0"/>
              <a:t>a miniscule p-value, telling us that there was a indeed a significant difference between these sampling distributions.</a:t>
            </a:r>
          </a:p>
          <a:p>
            <a:pPr lvl="0">
              <a:buNone/>
            </a:pPr>
            <a:endParaRPr lang="en-US" sz="1200" dirty="0" smtClean="0"/>
          </a:p>
          <a:p>
            <a:pPr lvl="0">
              <a:buNone/>
            </a:pPr>
            <a:r>
              <a:rPr lang="en-US" sz="1200" dirty="0" smtClean="0"/>
              <a:t>After performing 3 t-tests, we found that each sampling distribution was significantly different than the other 2, with the difference between Belgium and German beers being the greatest, and Belgian beers being rated higher than both </a:t>
            </a:r>
            <a:r>
              <a:rPr lang="en-US" sz="1200" dirty="0" smtClean="0"/>
              <a:t>US and </a:t>
            </a:r>
            <a:r>
              <a:rPr lang="en-US" sz="1200" dirty="0" smtClean="0"/>
              <a:t>German-style beers.</a:t>
            </a:r>
            <a:endParaRPr lang="en" sz="1400" dirty="0"/>
          </a:p>
        </p:txBody>
      </p:sp>
      <p:pic>
        <p:nvPicPr>
          <p:cNvPr id="2" name="Picture 1"/>
          <p:cNvPicPr>
            <a:picLocks noChangeAspect="1"/>
          </p:cNvPicPr>
          <p:nvPr/>
        </p:nvPicPr>
        <p:blipFill>
          <a:blip r:embed="rId3"/>
          <a:stretch>
            <a:fillRect/>
          </a:stretch>
        </p:blipFill>
        <p:spPr>
          <a:xfrm>
            <a:off x="4880068" y="1017725"/>
            <a:ext cx="4125174" cy="1878884"/>
          </a:xfrm>
          <a:prstGeom prst="rect">
            <a:avLst/>
          </a:prstGeom>
        </p:spPr>
      </p:pic>
      <p:pic>
        <p:nvPicPr>
          <p:cNvPr id="4" name="Picture 3"/>
          <p:cNvPicPr>
            <a:picLocks noChangeAspect="1"/>
          </p:cNvPicPr>
          <p:nvPr/>
        </p:nvPicPr>
        <p:blipFill>
          <a:blip r:embed="rId4"/>
          <a:stretch>
            <a:fillRect/>
          </a:stretch>
        </p:blipFill>
        <p:spPr>
          <a:xfrm>
            <a:off x="5446929" y="3255339"/>
            <a:ext cx="3164219" cy="1451107"/>
          </a:xfrm>
          <a:prstGeom prst="rect">
            <a:avLst/>
          </a:prstGeom>
        </p:spPr>
      </p:pic>
    </p:spTree>
    <p:extLst>
      <p:ext uri="{BB962C8B-B14F-4D97-AF65-F5344CB8AC3E}">
        <p14:creationId xmlns:p14="http://schemas.microsoft.com/office/powerpoint/2010/main" val="4703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1" y="1152475"/>
            <a:ext cx="3720870" cy="3416400"/>
          </a:xfrm>
          <a:prstGeom prst="rect">
            <a:avLst/>
          </a:prstGeom>
        </p:spPr>
        <p:txBody>
          <a:bodyPr lIns="91425" tIns="91425" rIns="91425" bIns="91425" anchor="t" anchorCtr="0">
            <a:noAutofit/>
          </a:bodyPr>
          <a:lstStyle/>
          <a:p>
            <a:pPr lvl="0">
              <a:buNone/>
            </a:pPr>
            <a:r>
              <a:rPr lang="en-US" sz="1050" dirty="0" smtClean="0"/>
              <a:t>Froe the time series plot of average </a:t>
            </a:r>
            <a:r>
              <a:rPr lang="en-US" sz="1050" dirty="0" smtClean="0"/>
              <a:t>US </a:t>
            </a:r>
            <a:r>
              <a:rPr lang="en-US" sz="1050" dirty="0" smtClean="0"/>
              <a:t>overall </a:t>
            </a:r>
            <a:r>
              <a:rPr lang="en-US" sz="1050" dirty="0"/>
              <a:t>review </a:t>
            </a:r>
            <a:r>
              <a:rPr lang="en-US" sz="1050" dirty="0" smtClean="0"/>
              <a:t>scores, the scores started out at of </a:t>
            </a:r>
            <a:r>
              <a:rPr lang="en-US" sz="1050" dirty="0"/>
              <a:t>4, followed by a sharp drop </a:t>
            </a:r>
            <a:r>
              <a:rPr lang="en-US" sz="1050" dirty="0" smtClean="0"/>
              <a:t>then rise </a:t>
            </a:r>
            <a:r>
              <a:rPr lang="en-US" sz="1050" dirty="0"/>
              <a:t>to its peak </a:t>
            </a:r>
            <a:r>
              <a:rPr lang="en-US" sz="1050" dirty="0" smtClean="0"/>
              <a:t>in 1999, then a drop </a:t>
            </a:r>
            <a:r>
              <a:rPr lang="en-US" sz="1050" dirty="0"/>
              <a:t>to the minimum average review </a:t>
            </a:r>
            <a:r>
              <a:rPr lang="en-US" sz="1050" dirty="0" smtClean="0"/>
              <a:t>in </a:t>
            </a:r>
            <a:r>
              <a:rPr lang="en-US" sz="1050" dirty="0"/>
              <a:t>2002, </a:t>
            </a:r>
            <a:r>
              <a:rPr lang="en-US" sz="1050" dirty="0" smtClean="0"/>
              <a:t>after which </a:t>
            </a:r>
            <a:r>
              <a:rPr lang="en-US" sz="1050" dirty="0"/>
              <a:t>we </a:t>
            </a:r>
            <a:r>
              <a:rPr lang="en-US" sz="1050" dirty="0" smtClean="0"/>
              <a:t>had a </a:t>
            </a:r>
            <a:r>
              <a:rPr lang="en-US" sz="1050" dirty="0"/>
              <a:t>slow and steady rise until 2009, </a:t>
            </a:r>
            <a:r>
              <a:rPr lang="en-US" sz="1050" dirty="0" smtClean="0"/>
              <a:t>followed by </a:t>
            </a:r>
            <a:r>
              <a:rPr lang="en-US" sz="1050" dirty="0"/>
              <a:t>a decreasing average overall review </a:t>
            </a:r>
            <a:r>
              <a:rPr lang="en-US" sz="1050" dirty="0" smtClean="0"/>
              <a:t>score</a:t>
            </a:r>
            <a:r>
              <a:rPr lang="en-US" sz="1050" dirty="0"/>
              <a:t> </a:t>
            </a:r>
            <a:r>
              <a:rPr lang="en-US" sz="1050" dirty="0" smtClean="0"/>
              <a:t>until the end of the dataset.</a:t>
            </a:r>
            <a:endParaRPr lang="en-US" sz="1050" dirty="0"/>
          </a:p>
          <a:p>
            <a:pPr lvl="0">
              <a:buNone/>
            </a:pPr>
            <a:endParaRPr lang="en-US" sz="1050" dirty="0"/>
          </a:p>
          <a:p>
            <a:pPr lvl="0">
              <a:buNone/>
            </a:pPr>
            <a:r>
              <a:rPr lang="en-US" sz="1050" dirty="0"/>
              <a:t>So unfortunately, </a:t>
            </a:r>
            <a:r>
              <a:rPr lang="en-US" sz="1050" dirty="0" smtClean="0"/>
              <a:t>US beer </a:t>
            </a:r>
            <a:r>
              <a:rPr lang="en-US" sz="1050" dirty="0"/>
              <a:t>seems to have *not* gotten better over time, at least according to beeradvocate.com users. </a:t>
            </a:r>
            <a:endParaRPr lang="en-US" sz="1050" dirty="0" smtClean="0"/>
          </a:p>
          <a:p>
            <a:pPr marL="0" indent="0">
              <a:buNone/>
            </a:pPr>
            <a:endParaRPr lang="en-US" sz="1050" dirty="0" smtClean="0"/>
          </a:p>
          <a:p>
            <a:pPr>
              <a:buNone/>
            </a:pPr>
            <a:r>
              <a:rPr lang="en-US" sz="1050" dirty="0"/>
              <a:t>From the correlation plots, each of the beer attributes </a:t>
            </a:r>
            <a:r>
              <a:rPr lang="en-US" sz="1050" dirty="0" smtClean="0"/>
              <a:t>had </a:t>
            </a:r>
            <a:r>
              <a:rPr lang="en-US" sz="1050" dirty="0"/>
              <a:t>a positive linear relationship with overall review </a:t>
            </a:r>
            <a:r>
              <a:rPr lang="en-US" sz="1050" dirty="0" smtClean="0"/>
              <a:t>score.</a:t>
            </a:r>
            <a:endParaRPr lang="en-US" sz="1050" dirty="0"/>
          </a:p>
          <a:p>
            <a:pPr marL="0" indent="0">
              <a:buNone/>
            </a:pPr>
            <a:endParaRPr lang="en-US" sz="1050" dirty="0"/>
          </a:p>
          <a:p>
            <a:pPr>
              <a:buNone/>
            </a:pPr>
            <a:r>
              <a:rPr lang="en-US" sz="1050" dirty="0"/>
              <a:t>We can also see that the scatterplot for taste and palate are more tightly grouped together along an imaginary linear regression line compared to appearance and aroma, showing that these 2 attributes are more likely to play a role in the overall review score of a beer.</a:t>
            </a:r>
          </a:p>
        </p:txBody>
      </p:sp>
      <p:pic>
        <p:nvPicPr>
          <p:cNvPr id="2" name="Picture 1"/>
          <p:cNvPicPr>
            <a:picLocks noChangeAspect="1"/>
          </p:cNvPicPr>
          <p:nvPr/>
        </p:nvPicPr>
        <p:blipFill>
          <a:blip r:embed="rId3"/>
          <a:stretch>
            <a:fillRect/>
          </a:stretch>
        </p:blipFill>
        <p:spPr>
          <a:xfrm>
            <a:off x="5395251" y="445025"/>
            <a:ext cx="2371504" cy="2168050"/>
          </a:xfrm>
          <a:prstGeom prst="rect">
            <a:avLst/>
          </a:prstGeom>
        </p:spPr>
      </p:pic>
      <p:pic>
        <p:nvPicPr>
          <p:cNvPr id="3" name="Picture 2"/>
          <p:cNvPicPr>
            <a:picLocks noChangeAspect="1"/>
          </p:cNvPicPr>
          <p:nvPr/>
        </p:nvPicPr>
        <p:blipFill>
          <a:blip r:embed="rId4"/>
          <a:stretch>
            <a:fillRect/>
          </a:stretch>
        </p:blipFill>
        <p:spPr>
          <a:xfrm>
            <a:off x="4129927" y="2730043"/>
            <a:ext cx="4902151" cy="2063806"/>
          </a:xfrm>
          <a:prstGeom prst="rect">
            <a:avLst/>
          </a:prstGeom>
        </p:spPr>
      </p:pic>
    </p:spTree>
    <p:extLst>
      <p:ext uri="{BB962C8B-B14F-4D97-AF65-F5344CB8AC3E}">
        <p14:creationId xmlns:p14="http://schemas.microsoft.com/office/powerpoint/2010/main" val="354291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356</TotalTime>
  <Words>1106</Words>
  <Application>Microsoft Office PowerPoint</Application>
  <PresentationFormat>On-screen Show (16:9)</PresentationFormat>
  <Paragraphs>77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The Analysis of Beeradvocate.com User Beer Reviews </vt:lpstr>
      <vt:lpstr>Abstract</vt:lpstr>
      <vt:lpstr>Motivation</vt:lpstr>
      <vt:lpstr>Dataset</vt:lpstr>
      <vt:lpstr>Data Preparation and Cleaning</vt:lpstr>
      <vt:lpstr>Research Question(s)</vt:lpstr>
      <vt:lpstr>Methods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of Beeradvocate.com User Beer Reviews</dc:title>
  <dc:creator>Newns, Stephen</dc:creator>
  <cp:lastModifiedBy>Newns, Stephen</cp:lastModifiedBy>
  <cp:revision>33</cp:revision>
  <dcterms:modified xsi:type="dcterms:W3CDTF">2017-08-01T14:17:32Z</dcterms:modified>
</cp:coreProperties>
</file>