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00" r:id="rId6"/>
    <p:sldId id="291" r:id="rId7"/>
    <p:sldId id="290" r:id="rId8"/>
    <p:sldId id="276" r:id="rId9"/>
    <p:sldId id="292" r:id="rId10"/>
    <p:sldId id="293" r:id="rId11"/>
    <p:sldId id="295" r:id="rId12"/>
    <p:sldId id="298" r:id="rId13"/>
    <p:sldId id="299" r:id="rId14"/>
    <p:sldId id="296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61" autoAdjust="0"/>
  </p:normalViewPr>
  <p:slideViewPr>
    <p:cSldViewPr snapToGrid="0" showGuides="1">
      <p:cViewPr varScale="1">
        <p:scale>
          <a:sx n="97" d="100"/>
          <a:sy n="97" d="100"/>
        </p:scale>
        <p:origin x="1056" y="7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87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5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0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06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Mean missing = 81.39%; Min missing = 65.23% ; Max missing = 81.98%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2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00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62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33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581" y="4376036"/>
            <a:ext cx="10618838" cy="138499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Prescriptive Analytics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For Response variation reduction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F001A3A-038C-42E6-B10C-423C4DE1DDA5}"/>
              </a:ext>
            </a:extLst>
          </p:cNvPr>
          <p:cNvSpPr txBox="1"/>
          <p:nvPr/>
        </p:nvSpPr>
        <p:spPr>
          <a:xfrm>
            <a:off x="9437720" y="6488668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stephen.leo87@gmail.com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B9ADA1A-4E2A-4421-A8DD-0142B1528F54}"/>
              </a:ext>
            </a:extLst>
          </p:cNvPr>
          <p:cNvSpPr/>
          <p:nvPr/>
        </p:nvSpPr>
        <p:spPr>
          <a:xfrm>
            <a:off x="444910" y="1676783"/>
            <a:ext cx="5778910" cy="38472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Run optimization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by reducing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stddev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of each of the 5 important features and calculate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stddev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of simulated response.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Stop when the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stddev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of simulated response is lower than the customer specs (0.5)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StdDev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of each feature needs to divide by: 1.80 to get Final Simulated Response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StdDev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0.49.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desired std dev for each of the important features are shown in the table. If these conditions are met, only </a:t>
            </a:r>
            <a:r>
              <a:rPr lang="en-US" sz="2000" b="1" dirty="0">
                <a:solidFill>
                  <a:srgbClr val="00B050"/>
                </a:solidFill>
                <a:cs typeface="Segoe UI" panose="020B0502040204020203" pitchFamily="34" charset="0"/>
              </a:rPr>
              <a:t>0.2%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of response will fall outside customer specs.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B23319-5438-4331-8C9B-738AD70F0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12853"/>
              </p:ext>
            </p:extLst>
          </p:nvPr>
        </p:nvGraphicFramePr>
        <p:xfrm>
          <a:off x="7854336" y="4086236"/>
          <a:ext cx="3474063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8021">
                  <a:extLst>
                    <a:ext uri="{9D8B030D-6E8A-4147-A177-3AD203B41FA5}">
                      <a16:colId xmlns:a16="http://schemas.microsoft.com/office/drawing/2014/main" val="2846725097"/>
                    </a:ext>
                  </a:extLst>
                </a:gridCol>
                <a:gridCol w="1158021">
                  <a:extLst>
                    <a:ext uri="{9D8B030D-6E8A-4147-A177-3AD203B41FA5}">
                      <a16:colId xmlns:a16="http://schemas.microsoft.com/office/drawing/2014/main" val="2554046777"/>
                    </a:ext>
                  </a:extLst>
                </a:gridCol>
                <a:gridCol w="1158021">
                  <a:extLst>
                    <a:ext uri="{9D8B030D-6E8A-4147-A177-3AD203B41FA5}">
                      <a16:colId xmlns:a16="http://schemas.microsoft.com/office/drawing/2014/main" val="44648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u="none" strike="noStrike" dirty="0">
                          <a:effectLst/>
                        </a:rPr>
                        <a:t>Current </a:t>
                      </a:r>
                      <a:r>
                        <a:rPr lang="en-SG" sz="1200" b="1" u="none" strike="noStrike" dirty="0" err="1">
                          <a:effectLst/>
                        </a:rPr>
                        <a:t>StdDev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u="none" strike="noStrike" dirty="0">
                          <a:effectLst/>
                        </a:rPr>
                        <a:t>Desired </a:t>
                      </a:r>
                      <a:r>
                        <a:rPr lang="en-SG" sz="1200" b="1" u="none" strike="noStrike" dirty="0" err="1">
                          <a:effectLst/>
                        </a:rPr>
                        <a:t>StdDev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577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u="none" strike="noStrike" dirty="0">
                          <a:effectLst/>
                        </a:rPr>
                        <a:t>feature_1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u="none" strike="noStrike" dirty="0">
                          <a:effectLst/>
                        </a:rPr>
                        <a:t>0.002009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u="none" strike="noStrike">
                          <a:effectLst/>
                        </a:rPr>
                        <a:t>0.001116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055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u="none" strike="noStrike" dirty="0">
                          <a:effectLst/>
                        </a:rPr>
                        <a:t>feature_2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u="none" strike="noStrike" dirty="0">
                          <a:effectLst/>
                        </a:rPr>
                        <a:t>0.001987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u="none" strike="noStrike" dirty="0">
                          <a:effectLst/>
                        </a:rPr>
                        <a:t>0.001104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146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u="none" strike="noStrike" dirty="0">
                          <a:effectLst/>
                        </a:rPr>
                        <a:t>feature_3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u="none" strike="noStrike">
                          <a:effectLst/>
                        </a:rPr>
                        <a:t>4.96836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u="none" strike="noStrike" dirty="0">
                          <a:effectLst/>
                        </a:rPr>
                        <a:t>2.7602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876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u="none" strike="noStrike" dirty="0">
                          <a:effectLst/>
                        </a:rPr>
                        <a:t>feature_4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u="none" strike="noStrike" dirty="0">
                          <a:effectLst/>
                        </a:rPr>
                        <a:t>5.060973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u="none" strike="noStrike" dirty="0">
                          <a:effectLst/>
                        </a:rPr>
                        <a:t>2.811652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405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u="none" strike="noStrike" dirty="0">
                          <a:effectLst/>
                        </a:rPr>
                        <a:t>feature_61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u="none" strike="noStrike" dirty="0">
                          <a:effectLst/>
                        </a:rPr>
                        <a:t>4.053497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u="none" strike="noStrike" dirty="0">
                          <a:effectLst/>
                        </a:rPr>
                        <a:t>2.251943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5492444"/>
                  </a:ext>
                </a:extLst>
              </a:tr>
            </a:tbl>
          </a:graphicData>
        </a:graphic>
      </p:graphicFrame>
      <p:pic>
        <p:nvPicPr>
          <p:cNvPr id="11270" name="Picture 6">
            <a:extLst>
              <a:ext uri="{FF2B5EF4-FFF2-40B4-BE49-F238E27FC236}">
                <a16:creationId xmlns:a16="http://schemas.microsoft.com/office/drawing/2014/main" id="{A213A17D-827A-4F94-A021-BED82E77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259885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063BA8-CCFB-47F9-AD40-74F57DD52562}"/>
              </a:ext>
            </a:extLst>
          </p:cNvPr>
          <p:cNvSpPr/>
          <p:nvPr/>
        </p:nvSpPr>
        <p:spPr>
          <a:xfrm>
            <a:off x="7334864" y="736665"/>
            <a:ext cx="45130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Optimized Simulated Response Mean: 22.51, </a:t>
            </a:r>
            <a:r>
              <a:rPr lang="en-US" sz="1400" dirty="0" err="1"/>
              <a:t>StdDev</a:t>
            </a:r>
            <a:r>
              <a:rPr lang="en-US" sz="1400" dirty="0"/>
              <a:t>: </a:t>
            </a:r>
            <a:r>
              <a:rPr lang="en-US" sz="1400" b="1" dirty="0">
                <a:solidFill>
                  <a:srgbClr val="00B050"/>
                </a:solidFill>
              </a:rPr>
              <a:t>0.49</a:t>
            </a:r>
            <a:r>
              <a:rPr lang="en-US" sz="1400" dirty="0"/>
              <a:t> </a:t>
            </a:r>
          </a:p>
          <a:p>
            <a:r>
              <a:rPr lang="en-US" sz="1400" dirty="0"/>
              <a:t>Below LCL(21): </a:t>
            </a:r>
            <a:r>
              <a:rPr lang="en-US" sz="1400" b="1" dirty="0">
                <a:solidFill>
                  <a:srgbClr val="00B050"/>
                </a:solidFill>
              </a:rPr>
              <a:t>0.11%</a:t>
            </a:r>
            <a:r>
              <a:rPr lang="en-US" sz="1400" dirty="0"/>
              <a:t>, Above UCL(24): </a:t>
            </a:r>
            <a:r>
              <a:rPr lang="en-US" sz="1400" b="1" dirty="0">
                <a:solidFill>
                  <a:srgbClr val="00B050"/>
                </a:solidFill>
              </a:rPr>
              <a:t>0.12%</a:t>
            </a:r>
          </a:p>
        </p:txBody>
      </p:sp>
    </p:spTree>
    <p:extLst>
      <p:ext uri="{BB962C8B-B14F-4D97-AF65-F5344CB8AC3E}">
        <p14:creationId xmlns:p14="http://schemas.microsoft.com/office/powerpoint/2010/main" val="2366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667432" y="190500"/>
            <a:ext cx="4857136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 &amp; Recommendations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B9ADA1A-4E2A-4421-A8DD-0142B1528F54}"/>
              </a:ext>
            </a:extLst>
          </p:cNvPr>
          <p:cNvSpPr/>
          <p:nvPr/>
        </p:nvSpPr>
        <p:spPr>
          <a:xfrm>
            <a:off x="304799" y="1353895"/>
            <a:ext cx="6933962" cy="461664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Conclusions:</a:t>
            </a:r>
          </a:p>
          <a:p>
            <a:pPr marL="628650" lvl="1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Response can be predicted with low error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stddev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of </a:t>
            </a:r>
            <a:r>
              <a:rPr lang="en-US" sz="2000" b="1" dirty="0">
                <a:solidFill>
                  <a:srgbClr val="00B050"/>
                </a:solidFill>
                <a:cs typeface="Segoe UI" panose="020B0502040204020203" pitchFamily="34" charset="0"/>
              </a:rPr>
              <a:t>0.1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using </a:t>
            </a:r>
            <a:r>
              <a:rPr lang="en-US" sz="2000" b="1" dirty="0">
                <a:solidFill>
                  <a:srgbClr val="00B050"/>
                </a:solidFill>
                <a:cs typeface="Segoe UI" panose="020B0502040204020203" pitchFamily="34" charset="0"/>
              </a:rPr>
              <a:t>5 features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feature_1,2,3,4,61.</a:t>
            </a:r>
          </a:p>
          <a:p>
            <a:pPr marL="628650" lvl="1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Desired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stddev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of important features are shown in the table. Each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stddev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needs to divide by 1.8 of current value.</a:t>
            </a:r>
          </a:p>
          <a:p>
            <a:pPr marL="628650" lvl="1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Response not meeting customer specs can be drastically reduced from </a:t>
            </a:r>
            <a:r>
              <a:rPr lang="en-US" sz="2000" b="1" dirty="0">
                <a:solidFill>
                  <a:srgbClr val="FF0000"/>
                </a:solidFill>
                <a:cs typeface="Segoe UI" panose="020B0502040204020203" pitchFamily="34" charset="0"/>
              </a:rPr>
              <a:t>~10%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 </a:t>
            </a:r>
            <a:r>
              <a:rPr lang="en-US" sz="2000" b="1" dirty="0">
                <a:solidFill>
                  <a:srgbClr val="00B050"/>
                </a:solidFill>
                <a:cs typeface="Segoe UI" panose="020B0502040204020203" pitchFamily="34" charset="0"/>
              </a:rPr>
              <a:t>0.2%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if all features meet the desired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stddev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values.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Recommendations:</a:t>
            </a:r>
          </a:p>
          <a:p>
            <a:pPr marL="628650" lvl="1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Ensure measurement can measure all 5 important features as much as possible</a:t>
            </a:r>
          </a:p>
          <a:p>
            <a:pPr marL="628650" lvl="1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Control 5 important features within desired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stddev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values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D9336BB-68D9-406F-A769-A36AA190D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308"/>
              </p:ext>
            </p:extLst>
          </p:nvPr>
        </p:nvGraphicFramePr>
        <p:xfrm>
          <a:off x="8060814" y="2681029"/>
          <a:ext cx="3474063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8021">
                  <a:extLst>
                    <a:ext uri="{9D8B030D-6E8A-4147-A177-3AD203B41FA5}">
                      <a16:colId xmlns:a16="http://schemas.microsoft.com/office/drawing/2014/main" val="2846725097"/>
                    </a:ext>
                  </a:extLst>
                </a:gridCol>
                <a:gridCol w="1158021">
                  <a:extLst>
                    <a:ext uri="{9D8B030D-6E8A-4147-A177-3AD203B41FA5}">
                      <a16:colId xmlns:a16="http://schemas.microsoft.com/office/drawing/2014/main" val="2554046777"/>
                    </a:ext>
                  </a:extLst>
                </a:gridCol>
                <a:gridCol w="1158021">
                  <a:extLst>
                    <a:ext uri="{9D8B030D-6E8A-4147-A177-3AD203B41FA5}">
                      <a16:colId xmlns:a16="http://schemas.microsoft.com/office/drawing/2014/main" val="44648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u="none" strike="noStrike" dirty="0">
                          <a:effectLst/>
                        </a:rPr>
                        <a:t>Current </a:t>
                      </a:r>
                      <a:r>
                        <a:rPr lang="en-SG" sz="1200" b="1" u="none" strike="noStrike" dirty="0" err="1">
                          <a:effectLst/>
                        </a:rPr>
                        <a:t>StdDev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u="none" strike="noStrike" dirty="0">
                          <a:effectLst/>
                        </a:rPr>
                        <a:t>Desired </a:t>
                      </a:r>
                      <a:r>
                        <a:rPr lang="en-SG" sz="1200" b="1" u="none" strike="noStrike" dirty="0" err="1">
                          <a:effectLst/>
                        </a:rPr>
                        <a:t>StdDev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577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u="none" strike="noStrike" dirty="0">
                          <a:effectLst/>
                        </a:rPr>
                        <a:t>feature_1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u="none" strike="noStrike" dirty="0">
                          <a:effectLst/>
                        </a:rPr>
                        <a:t>0.002009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u="none" strike="noStrike">
                          <a:effectLst/>
                        </a:rPr>
                        <a:t>0.001116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055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u="none" strike="noStrike" dirty="0">
                          <a:effectLst/>
                        </a:rPr>
                        <a:t>feature_2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u="none" strike="noStrike" dirty="0">
                          <a:effectLst/>
                        </a:rPr>
                        <a:t>0.001987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u="none" strike="noStrike" dirty="0">
                          <a:effectLst/>
                        </a:rPr>
                        <a:t>0.001104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146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u="none" strike="noStrike" dirty="0">
                          <a:effectLst/>
                        </a:rPr>
                        <a:t>feature_3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u="none" strike="noStrike">
                          <a:effectLst/>
                        </a:rPr>
                        <a:t>4.96836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u="none" strike="noStrike" dirty="0">
                          <a:effectLst/>
                        </a:rPr>
                        <a:t>2.7602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876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u="none" strike="noStrike" dirty="0">
                          <a:effectLst/>
                        </a:rPr>
                        <a:t>feature_4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u="none" strike="noStrike" dirty="0">
                          <a:effectLst/>
                        </a:rPr>
                        <a:t>5.060973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u="none" strike="noStrike" dirty="0">
                          <a:effectLst/>
                        </a:rPr>
                        <a:t>2.811652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405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u="none" strike="noStrike" dirty="0">
                          <a:effectLst/>
                        </a:rPr>
                        <a:t>feature_61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u="none" strike="noStrike" dirty="0">
                          <a:effectLst/>
                        </a:rPr>
                        <a:t>4.053497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u="none" strike="noStrike" dirty="0">
                          <a:effectLst/>
                        </a:rPr>
                        <a:t>2.251943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5492444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ED49EF0-0494-4096-AE01-0C5FF61B9192}"/>
              </a:ext>
            </a:extLst>
          </p:cNvPr>
          <p:cNvSpPr/>
          <p:nvPr/>
        </p:nvSpPr>
        <p:spPr>
          <a:xfrm>
            <a:off x="8060813" y="1909740"/>
            <a:ext cx="34740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Optimized Simulated Response:</a:t>
            </a:r>
          </a:p>
          <a:p>
            <a:r>
              <a:rPr lang="en-US" sz="1400" dirty="0"/>
              <a:t>Below LCL(21): </a:t>
            </a:r>
            <a:r>
              <a:rPr lang="en-US" sz="1400" b="1" dirty="0">
                <a:solidFill>
                  <a:srgbClr val="00B050"/>
                </a:solidFill>
              </a:rPr>
              <a:t>0.11%</a:t>
            </a:r>
            <a:r>
              <a:rPr lang="en-US" sz="1400" dirty="0"/>
              <a:t>, Above UCL(24): </a:t>
            </a:r>
            <a:r>
              <a:rPr lang="en-US" sz="1400" b="1" dirty="0">
                <a:solidFill>
                  <a:srgbClr val="00B050"/>
                </a:solidFill>
              </a:rPr>
              <a:t>0.12%</a:t>
            </a:r>
          </a:p>
        </p:txBody>
      </p:sp>
    </p:spTree>
    <p:extLst>
      <p:ext uri="{BB962C8B-B14F-4D97-AF65-F5344CB8AC3E}">
        <p14:creationId xmlns:p14="http://schemas.microsoft.com/office/powerpoint/2010/main" val="2887014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B9ADA1A-4E2A-4421-A8DD-0142B1528F54}"/>
              </a:ext>
            </a:extLst>
          </p:cNvPr>
          <p:cNvSpPr/>
          <p:nvPr/>
        </p:nvSpPr>
        <p:spPr>
          <a:xfrm>
            <a:off x="1095989" y="702469"/>
            <a:ext cx="10000021" cy="61555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Customer Specs for ‘response’</a:t>
            </a:r>
          </a:p>
          <a:p>
            <a:pPr marL="628650" lvl="1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Upper Control Limit = 24</a:t>
            </a:r>
          </a:p>
          <a:p>
            <a:pPr marL="628650" lvl="1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Lower Control Limit = 21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Current Performance</a:t>
            </a:r>
          </a:p>
          <a:p>
            <a:pPr marL="628650" lvl="1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b="1" dirty="0">
                <a:solidFill>
                  <a:srgbClr val="FF0000"/>
                </a:solidFill>
                <a:cs typeface="Segoe UI" panose="020B0502040204020203" pitchFamily="34" charset="0"/>
              </a:rPr>
              <a:t>~10%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of ‘response’ falls outside the control limits and cannot be sold to the customer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Questions to Answer with data:</a:t>
            </a:r>
          </a:p>
          <a:p>
            <a:pPr marL="628650" lvl="1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Which features have the most impact on response’s variation?</a:t>
            </a:r>
          </a:p>
          <a:p>
            <a:pPr marL="628650" lvl="1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How much should the variation in these features be tightened to ensure response variation meets customer specs?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Approach:</a:t>
            </a:r>
          </a:p>
          <a:p>
            <a:pPr marL="628650" lvl="1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</a:t>
            </a:r>
            <a:r>
              <a:rPr lang="en-US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question to be answered with a linear model for interpretability</a:t>
            </a:r>
          </a:p>
          <a:p>
            <a:pPr marL="628650" lvl="1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</a:t>
            </a:r>
            <a:r>
              <a:rPr lang="en-US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question to be answered with Monte-Carlo simulation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Challenge:</a:t>
            </a:r>
          </a:p>
          <a:p>
            <a:pPr marL="628650" lvl="1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Features are sampled measurements to control cost and hence have ~80% missing data</a:t>
            </a:r>
          </a:p>
        </p:txBody>
      </p:sp>
    </p:spTree>
    <p:extLst>
      <p:ext uri="{BB962C8B-B14F-4D97-AF65-F5344CB8AC3E}">
        <p14:creationId xmlns:p14="http://schemas.microsoft.com/office/powerpoint/2010/main" val="59672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B9ADA1A-4E2A-4421-A8DD-0142B1528F54}"/>
              </a:ext>
            </a:extLst>
          </p:cNvPr>
          <p:cNvSpPr/>
          <p:nvPr/>
        </p:nvSpPr>
        <p:spPr>
          <a:xfrm>
            <a:off x="530327" y="1658939"/>
            <a:ext cx="4552949" cy="430887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201 columns</a:t>
            </a:r>
          </a:p>
          <a:p>
            <a:pPr marL="628650" lvl="1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 Response column</a:t>
            </a:r>
          </a:p>
          <a:p>
            <a:pPr marL="628650" lvl="1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200 Feature columns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30K rows</a:t>
            </a:r>
          </a:p>
          <a:p>
            <a:pPr marL="628650" lvl="1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80:20 split between Train and Test</a:t>
            </a:r>
          </a:p>
          <a:p>
            <a:pPr marL="628650" lvl="1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First </a:t>
            </a:r>
            <a:r>
              <a:rPr lang="en-US" sz="2000" dirty="0">
                <a:solidFill>
                  <a:srgbClr val="00B050"/>
                </a:solidFill>
                <a:cs typeface="Segoe UI" panose="020B0502040204020203" pitchFamily="34" charset="0"/>
              </a:rPr>
              <a:t>24K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rows used to Train model</a:t>
            </a:r>
          </a:p>
          <a:p>
            <a:pPr marL="628650" lvl="1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Last </a:t>
            </a:r>
            <a:r>
              <a:rPr lang="en-US" sz="2000" dirty="0">
                <a:solidFill>
                  <a:srgbClr val="00B050"/>
                </a:solidFill>
                <a:cs typeface="Segoe UI" panose="020B0502040204020203" pitchFamily="34" charset="0"/>
              </a:rPr>
              <a:t>6K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rows used to Test model</a:t>
            </a:r>
          </a:p>
          <a:p>
            <a:pPr marL="628650" lvl="1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Simulate Training model on historical data and predicting on future data</a:t>
            </a:r>
          </a:p>
          <a:p>
            <a:pPr marL="628650" lvl="1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Many </a:t>
            </a:r>
            <a:r>
              <a:rPr lang="en-US" sz="2000" dirty="0">
                <a:solidFill>
                  <a:srgbClr val="FF0000"/>
                </a:solidFill>
                <a:cs typeface="Segoe UI" panose="020B0502040204020203" pitchFamily="34" charset="0"/>
              </a:rPr>
              <a:t>missing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values observed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4A9DF2-78DB-4B46-B8AE-870CFF806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316" y="1658939"/>
            <a:ext cx="8605684" cy="16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4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B9ADA1A-4E2A-4421-A8DD-0142B1528F54}"/>
              </a:ext>
            </a:extLst>
          </p:cNvPr>
          <p:cNvSpPr/>
          <p:nvPr/>
        </p:nvSpPr>
        <p:spPr>
          <a:xfrm>
            <a:off x="440232" y="2351782"/>
            <a:ext cx="4162870" cy="261610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200 features available.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Approximately </a:t>
            </a:r>
            <a:r>
              <a:rPr lang="en-US" sz="2000" b="1" dirty="0">
                <a:solidFill>
                  <a:srgbClr val="FF0000"/>
                </a:solidFill>
                <a:cs typeface="Segoe UI" panose="020B0502040204020203" pitchFamily="34" charset="0"/>
              </a:rPr>
              <a:t>80%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of values missing for each feature.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Probably due to sampling of measurements.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Different features have different magnitude of measurement.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C58540-BF3C-460D-B8D8-5A446EBE38D8}"/>
              </a:ext>
            </a:extLst>
          </p:cNvPr>
          <p:cNvSpPr txBox="1"/>
          <p:nvPr/>
        </p:nvSpPr>
        <p:spPr>
          <a:xfrm>
            <a:off x="6096000" y="3383163"/>
            <a:ext cx="2292573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defRPr>
            </a:lvl1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Mean missing = </a:t>
            </a:r>
            <a:r>
              <a:rPr lang="en-US" sz="1600" b="1" dirty="0">
                <a:solidFill>
                  <a:srgbClr val="FF0000"/>
                </a:solidFill>
              </a:rPr>
              <a:t>81.39%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Min missing = 65.23%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Max missing = 81.98%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7D7F0-A95C-4E68-89BC-5B827963FC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822"/>
          <a:stretch/>
        </p:blipFill>
        <p:spPr>
          <a:xfrm>
            <a:off x="8565065" y="2167445"/>
            <a:ext cx="3167644" cy="29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7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>
            <a:extLst>
              <a:ext uri="{FF2B5EF4-FFF2-40B4-BE49-F238E27FC236}">
                <a16:creationId xmlns:a16="http://schemas.microsoft.com/office/drawing/2014/main" id="{DFD869CB-903F-4256-9672-0614ED604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" r="2" b="3"/>
          <a:stretch/>
        </p:blipFill>
        <p:spPr bwMode="auto">
          <a:xfrm>
            <a:off x="4907902" y="1904281"/>
            <a:ext cx="6445898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1B9ADA1A-4E2A-4421-A8DD-0142B1528F54}"/>
              </a:ext>
            </a:extLst>
          </p:cNvPr>
          <p:cNvSpPr/>
          <p:nvPr/>
        </p:nvSpPr>
        <p:spPr>
          <a:xfrm>
            <a:off x="440232" y="2351782"/>
            <a:ext cx="4162870" cy="107721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Response has normal distribution.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Approximately </a:t>
            </a:r>
            <a:r>
              <a:rPr lang="en-US" sz="2000" b="1" dirty="0">
                <a:solidFill>
                  <a:srgbClr val="FF0000"/>
                </a:solidFill>
                <a:cs typeface="Segoe UI" panose="020B0502040204020203" pitchFamily="34" charset="0"/>
              </a:rPr>
              <a:t>10%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of Response falls outside customer specs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C58540-BF3C-460D-B8D8-5A446EBE38D8}"/>
              </a:ext>
            </a:extLst>
          </p:cNvPr>
          <p:cNvSpPr txBox="1"/>
          <p:nvPr/>
        </p:nvSpPr>
        <p:spPr>
          <a:xfrm>
            <a:off x="5374210" y="1412718"/>
            <a:ext cx="5091779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defRPr>
            </a:lvl1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Response Mean: 22.51, </a:t>
            </a:r>
            <a:r>
              <a:rPr lang="en-US" sz="1600" dirty="0" err="1"/>
              <a:t>StdDev</a:t>
            </a:r>
            <a:r>
              <a:rPr lang="en-US" sz="1600" dirty="0"/>
              <a:t>: 0.91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Below LCL(21): </a:t>
            </a:r>
            <a:r>
              <a:rPr lang="en-US" sz="1600" dirty="0">
                <a:solidFill>
                  <a:srgbClr val="FF0000"/>
                </a:solidFill>
              </a:rPr>
              <a:t>4.92%</a:t>
            </a:r>
            <a:r>
              <a:rPr lang="en-US" sz="1600" dirty="0"/>
              <a:t>, Above UCL(24): </a:t>
            </a:r>
            <a:r>
              <a:rPr lang="en-US" sz="1600" dirty="0">
                <a:solidFill>
                  <a:srgbClr val="FF0000"/>
                </a:solidFill>
              </a:rPr>
              <a:t>5.01%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F8B8DE-46A6-4670-9D86-7A044AFF5EF1}"/>
              </a:ext>
            </a:extLst>
          </p:cNvPr>
          <p:cNvSpPr txBox="1"/>
          <p:nvPr/>
        </p:nvSpPr>
        <p:spPr>
          <a:xfrm>
            <a:off x="440232" y="3920563"/>
            <a:ext cx="45547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Customer Specs:</a:t>
            </a:r>
          </a:p>
          <a:p>
            <a:r>
              <a:rPr lang="en-SG" dirty="0"/>
              <a:t>LCL = 21</a:t>
            </a:r>
          </a:p>
          <a:p>
            <a:r>
              <a:rPr lang="en-SG" dirty="0"/>
              <a:t>UCL = 24</a:t>
            </a:r>
          </a:p>
          <a:p>
            <a:endParaRPr lang="en-SG" dirty="0"/>
          </a:p>
          <a:p>
            <a:r>
              <a:rPr lang="en-SG" dirty="0"/>
              <a:t>Hence, </a:t>
            </a:r>
          </a:p>
          <a:p>
            <a:r>
              <a:rPr lang="en-SG" dirty="0"/>
              <a:t>Desired response </a:t>
            </a:r>
            <a:r>
              <a:rPr lang="en-SG" dirty="0" err="1"/>
              <a:t>stddev</a:t>
            </a:r>
            <a:r>
              <a:rPr lang="en-SG" dirty="0"/>
              <a:t> = (UCL-LCL)/6 = </a:t>
            </a:r>
            <a:r>
              <a:rPr lang="en-SG" b="1" dirty="0">
                <a:solidFill>
                  <a:srgbClr val="00B050"/>
                </a:solidFill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Initial Model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B9ADA1A-4E2A-4421-A8DD-0142B1528F54}"/>
              </a:ext>
            </a:extLst>
          </p:cNvPr>
          <p:cNvSpPr/>
          <p:nvPr/>
        </p:nvSpPr>
        <p:spPr>
          <a:xfrm>
            <a:off x="440231" y="2351782"/>
            <a:ext cx="5655769" cy="200054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Missing data filled with column mean.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Choose Linear Models to have interpretable results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All Models have </a:t>
            </a:r>
            <a:r>
              <a:rPr lang="en-US" sz="2000" b="1" dirty="0">
                <a:solidFill>
                  <a:srgbClr val="FF0000"/>
                </a:solidFill>
                <a:cs typeface="Segoe UI" panose="020B0502040204020203" pitchFamily="34" charset="0"/>
              </a:rPr>
              <a:t>high error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(high RMSE)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All Models have </a:t>
            </a:r>
            <a:r>
              <a:rPr lang="en-US" sz="2000" b="1" dirty="0">
                <a:solidFill>
                  <a:srgbClr val="FF0000"/>
                </a:solidFill>
                <a:cs typeface="Segoe UI" panose="020B0502040204020203" pitchFamily="34" charset="0"/>
              </a:rPr>
              <a:t>low correlation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between model’s predicted value and actual value (low R2)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17952CD-D827-436E-9CD1-1DB933396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51" y="1789931"/>
            <a:ext cx="406717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4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Investigation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B9ADA1A-4E2A-4421-A8DD-0142B1528F54}"/>
              </a:ext>
            </a:extLst>
          </p:cNvPr>
          <p:cNvSpPr/>
          <p:nvPr/>
        </p:nvSpPr>
        <p:spPr>
          <a:xfrm>
            <a:off x="440231" y="1661487"/>
            <a:ext cx="5655769" cy="446276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Investigate further into 1 model to find reason for high error and low correlation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Plot the actual correlation between model’s predicted value vs actual value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Correlation looks significant for many points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However, there is a second distribution that has weak correlation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This is an artifact of filling missing data with the column mean.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Let’s change the prediction to only predict the response when the row has values for all the columns used by the model.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6D82F03-C63F-49CD-967C-BF976F9D4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84" y="1929580"/>
            <a:ext cx="4724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D87B4FC-902C-4E35-8C63-127D04BF7405}"/>
              </a:ext>
            </a:extLst>
          </p:cNvPr>
          <p:cNvCxnSpPr>
            <a:cxnSpLocks/>
          </p:cNvCxnSpPr>
          <p:nvPr/>
        </p:nvCxnSpPr>
        <p:spPr>
          <a:xfrm flipV="1">
            <a:off x="7565001" y="2635045"/>
            <a:ext cx="3486457" cy="162969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26241A-CA19-4E67-93AF-612F5A84AC1F}"/>
              </a:ext>
            </a:extLst>
          </p:cNvPr>
          <p:cNvSpPr txBox="1"/>
          <p:nvPr/>
        </p:nvSpPr>
        <p:spPr>
          <a:xfrm>
            <a:off x="7043008" y="3892867"/>
            <a:ext cx="104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Significant Correlation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2BEBB5-5AB2-4EE0-B4FB-025EB2301A35}"/>
              </a:ext>
            </a:extLst>
          </p:cNvPr>
          <p:cNvCxnSpPr>
            <a:cxnSpLocks/>
          </p:cNvCxnSpPr>
          <p:nvPr/>
        </p:nvCxnSpPr>
        <p:spPr>
          <a:xfrm>
            <a:off x="7451929" y="3419168"/>
            <a:ext cx="375684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572F22-CF2D-44E9-A51C-180EEDA8B305}"/>
              </a:ext>
            </a:extLst>
          </p:cNvPr>
          <p:cNvSpPr txBox="1"/>
          <p:nvPr/>
        </p:nvSpPr>
        <p:spPr>
          <a:xfrm>
            <a:off x="7174898" y="2915612"/>
            <a:ext cx="104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Weak Correlation</a:t>
            </a:r>
          </a:p>
        </p:txBody>
      </p:sp>
    </p:spTree>
    <p:extLst>
      <p:ext uri="{BB962C8B-B14F-4D97-AF65-F5344CB8AC3E}">
        <p14:creationId xmlns:p14="http://schemas.microsoft.com/office/powerpoint/2010/main" val="369735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Lasso Model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B9ADA1A-4E2A-4421-A8DD-0142B1528F54}"/>
              </a:ext>
            </a:extLst>
          </p:cNvPr>
          <p:cNvSpPr/>
          <p:nvPr/>
        </p:nvSpPr>
        <p:spPr>
          <a:xfrm>
            <a:off x="440231" y="1372362"/>
            <a:ext cx="5655769" cy="477053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Lasso model has automatic feature selection and only uses features that are important for prediction.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model picks up 5 features as important. Coefficients are the Model’s estimate of rate of change of response per unit change in feature.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For these 5 features, drop the rows that have missing values and plot predicted vs actual again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Very </a:t>
            </a:r>
            <a:r>
              <a:rPr lang="en-US" sz="2000" b="1" dirty="0">
                <a:solidFill>
                  <a:srgbClr val="00B050"/>
                </a:solidFill>
                <a:cs typeface="Segoe UI" panose="020B0502040204020203" pitchFamily="34" charset="0"/>
              </a:rPr>
              <a:t>high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cs typeface="Segoe UI" panose="020B0502040204020203" pitchFamily="34" charset="0"/>
              </a:rPr>
              <a:t>correlation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and </a:t>
            </a:r>
            <a:r>
              <a:rPr lang="en-US" sz="2000" b="1" dirty="0">
                <a:solidFill>
                  <a:srgbClr val="00B050"/>
                </a:solidFill>
                <a:cs typeface="Segoe UI" panose="020B0502040204020203" pitchFamily="34" charset="0"/>
              </a:rPr>
              <a:t>low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cs typeface="Segoe UI" panose="020B0502040204020203" pitchFamily="34" charset="0"/>
              </a:rPr>
              <a:t>error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observed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Hence the model is very good at predicting those rows that have measurements for all 5 important features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Recommendation: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Ensure measurement sampling can measure all 5 features as much as possible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37EACD-D671-4D65-811C-556B8749C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831" y="1298495"/>
            <a:ext cx="1514686" cy="1543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AE4D15-ACF2-44FA-A421-3559043F17A3}"/>
              </a:ext>
            </a:extLst>
          </p:cNvPr>
          <p:cNvSpPr txBox="1"/>
          <p:nvPr/>
        </p:nvSpPr>
        <p:spPr>
          <a:xfrm>
            <a:off x="8097939" y="1003030"/>
            <a:ext cx="202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Important Features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5D742DB-C95D-469E-B134-1F5C475E0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974" y="2982302"/>
            <a:ext cx="4724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2792A1-F776-4AFF-816A-4260448900A0}"/>
              </a:ext>
            </a:extLst>
          </p:cNvPr>
          <p:cNvCxnSpPr>
            <a:cxnSpLocks/>
          </p:cNvCxnSpPr>
          <p:nvPr/>
        </p:nvCxnSpPr>
        <p:spPr>
          <a:xfrm flipV="1">
            <a:off x="8317831" y="3957066"/>
            <a:ext cx="2074606" cy="140327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843DA7-8595-44BF-AF71-77D593FEDE62}"/>
              </a:ext>
            </a:extLst>
          </p:cNvPr>
          <p:cNvSpPr txBox="1"/>
          <p:nvPr/>
        </p:nvSpPr>
        <p:spPr>
          <a:xfrm>
            <a:off x="8937444" y="4857965"/>
            <a:ext cx="2362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</a:rPr>
              <a:t>Very Significant Correlation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39BCD6-26EE-4AE0-AD20-8872D61A2125}"/>
              </a:ext>
            </a:extLst>
          </p:cNvPr>
          <p:cNvSpPr/>
          <p:nvPr/>
        </p:nvSpPr>
        <p:spPr>
          <a:xfrm>
            <a:off x="7231316" y="3069468"/>
            <a:ext cx="1519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/>
              <a:t>RMSE: </a:t>
            </a:r>
            <a:r>
              <a:rPr lang="en-SG" b="1" dirty="0">
                <a:solidFill>
                  <a:srgbClr val="00B050"/>
                </a:solidFill>
              </a:rPr>
              <a:t>0.1098 </a:t>
            </a:r>
          </a:p>
          <a:p>
            <a:r>
              <a:rPr lang="en-SG" b="1" dirty="0"/>
              <a:t>R2: </a:t>
            </a:r>
            <a:r>
              <a:rPr lang="en-SG" b="1" dirty="0">
                <a:solidFill>
                  <a:srgbClr val="00B050"/>
                </a:solidFill>
              </a:rPr>
              <a:t>0.9861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9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178710" y="190500"/>
            <a:ext cx="383458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Monte-Carlo Simulation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B9ADA1A-4E2A-4421-A8DD-0142B1528F54}"/>
              </a:ext>
            </a:extLst>
          </p:cNvPr>
          <p:cNvSpPr/>
          <p:nvPr/>
        </p:nvSpPr>
        <p:spPr>
          <a:xfrm>
            <a:off x="385917" y="2197893"/>
            <a:ext cx="5778910" cy="24622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Run simulation 50K times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Each time, randomly choose a value from each of the 5 important features and calculate simulated response using the model parameters.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Compare final simulated response to actual response and see that they are quite similar which indicates simulation is successful.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1D27F9B6-1D36-4350-BE8F-2A0F65BF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837700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B6A779F1-5184-4A5A-8F0F-0AAEA26F6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0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672F23B-ADA8-43BE-B7AB-4FFE55099551}"/>
              </a:ext>
            </a:extLst>
          </p:cNvPr>
          <p:cNvSpPr/>
          <p:nvPr/>
        </p:nvSpPr>
        <p:spPr>
          <a:xfrm>
            <a:off x="4661023" y="5756008"/>
            <a:ext cx="36943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Simulated Response Mean: </a:t>
            </a:r>
            <a:r>
              <a:rPr lang="en-US" sz="1400" b="1" dirty="0"/>
              <a:t>22.51</a:t>
            </a:r>
            <a:r>
              <a:rPr lang="en-US" sz="1400" dirty="0"/>
              <a:t>, </a:t>
            </a:r>
            <a:r>
              <a:rPr lang="en-US" sz="1400" dirty="0" err="1"/>
              <a:t>StdDev</a:t>
            </a:r>
            <a:r>
              <a:rPr lang="en-US" sz="1400" dirty="0"/>
              <a:t>: </a:t>
            </a:r>
            <a:r>
              <a:rPr lang="en-US" sz="1400" b="1" dirty="0"/>
              <a:t>0.87</a:t>
            </a:r>
            <a:r>
              <a:rPr lang="en-US" sz="1400" dirty="0"/>
              <a:t> </a:t>
            </a:r>
          </a:p>
          <a:p>
            <a:r>
              <a:rPr lang="en-US" sz="1400" dirty="0"/>
              <a:t>Below LCL(21): </a:t>
            </a:r>
            <a:r>
              <a:rPr lang="en-US" sz="1400" b="1" dirty="0">
                <a:solidFill>
                  <a:srgbClr val="FF0000"/>
                </a:solidFill>
              </a:rPr>
              <a:t>4.19%</a:t>
            </a:r>
            <a:r>
              <a:rPr lang="en-US" sz="1400" dirty="0"/>
              <a:t>, Above UCL(24): </a:t>
            </a:r>
            <a:r>
              <a:rPr lang="en-US" sz="1400" b="1" dirty="0">
                <a:solidFill>
                  <a:srgbClr val="FF0000"/>
                </a:solidFill>
              </a:rPr>
              <a:t>4.29%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E458A0-3D15-4888-8A18-1A3A0BFFE7DC}"/>
              </a:ext>
            </a:extLst>
          </p:cNvPr>
          <p:cNvSpPr/>
          <p:nvPr/>
        </p:nvSpPr>
        <p:spPr>
          <a:xfrm>
            <a:off x="4730848" y="1036885"/>
            <a:ext cx="35547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Response Mean: </a:t>
            </a:r>
            <a:r>
              <a:rPr lang="en-US" sz="1400" b="1" dirty="0"/>
              <a:t>22.51</a:t>
            </a:r>
            <a:r>
              <a:rPr lang="en-US" sz="1400" dirty="0"/>
              <a:t>, </a:t>
            </a:r>
            <a:r>
              <a:rPr lang="en-US" sz="1400" dirty="0" err="1"/>
              <a:t>StdDev</a:t>
            </a:r>
            <a:r>
              <a:rPr lang="en-US" sz="1400" dirty="0"/>
              <a:t>: </a:t>
            </a:r>
            <a:r>
              <a:rPr lang="en-US" sz="1400" b="1" dirty="0"/>
              <a:t>0.91</a:t>
            </a:r>
            <a:r>
              <a:rPr lang="en-US" sz="1400" dirty="0"/>
              <a:t> </a:t>
            </a:r>
          </a:p>
          <a:p>
            <a:r>
              <a:rPr lang="en-US" sz="1400" dirty="0"/>
              <a:t>Below LCL(21): </a:t>
            </a:r>
            <a:r>
              <a:rPr lang="en-US" sz="1400" b="1" dirty="0">
                <a:solidFill>
                  <a:srgbClr val="FF0000"/>
                </a:solidFill>
              </a:rPr>
              <a:t>4.92%</a:t>
            </a:r>
            <a:r>
              <a:rPr lang="en-US" sz="1400" dirty="0"/>
              <a:t>, Above UCL(24): </a:t>
            </a:r>
            <a:r>
              <a:rPr lang="en-US" sz="1400" b="1" dirty="0">
                <a:solidFill>
                  <a:srgbClr val="FF0000"/>
                </a:solidFill>
              </a:rPr>
              <a:t>5.01%</a:t>
            </a:r>
          </a:p>
        </p:txBody>
      </p:sp>
    </p:spTree>
    <p:extLst>
      <p:ext uri="{BB962C8B-B14F-4D97-AF65-F5344CB8AC3E}">
        <p14:creationId xmlns:p14="http://schemas.microsoft.com/office/powerpoint/2010/main" val="426256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954</Words>
  <Application>Microsoft Office PowerPoint</Application>
  <PresentationFormat>Widescreen</PresentationFormat>
  <Paragraphs>153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Segoe UI</vt:lpstr>
      <vt:lpstr>Segoe UI Light</vt:lpstr>
      <vt:lpstr>Office Theme</vt:lpstr>
      <vt:lpstr>Prescriptive Analytics For Response variation reduction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2019-06-13T04:16:42Z</dcterms:created>
  <dcterms:modified xsi:type="dcterms:W3CDTF">2019-06-13T08:04:24Z</dcterms:modified>
</cp:coreProperties>
</file>