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50"/>
  </p:notesMasterIdLst>
  <p:handoutMasterIdLst>
    <p:handoutMasterId r:id="rId51"/>
  </p:handoutMasterIdLst>
  <p:sldIdLst>
    <p:sldId id="729" r:id="rId2"/>
    <p:sldId id="731" r:id="rId3"/>
    <p:sldId id="732" r:id="rId4"/>
    <p:sldId id="733" r:id="rId5"/>
    <p:sldId id="734" r:id="rId6"/>
    <p:sldId id="784" r:id="rId7"/>
    <p:sldId id="735" r:id="rId8"/>
    <p:sldId id="736" r:id="rId9"/>
    <p:sldId id="737" r:id="rId10"/>
    <p:sldId id="738" r:id="rId11"/>
    <p:sldId id="777" r:id="rId12"/>
    <p:sldId id="740" r:id="rId13"/>
    <p:sldId id="741" r:id="rId14"/>
    <p:sldId id="742" r:id="rId15"/>
    <p:sldId id="743" r:id="rId16"/>
    <p:sldId id="744" r:id="rId17"/>
    <p:sldId id="745" r:id="rId18"/>
    <p:sldId id="746" r:id="rId19"/>
    <p:sldId id="762" r:id="rId20"/>
    <p:sldId id="759" r:id="rId21"/>
    <p:sldId id="783" r:id="rId22"/>
    <p:sldId id="748" r:id="rId23"/>
    <p:sldId id="749" r:id="rId24"/>
    <p:sldId id="760" r:id="rId25"/>
    <p:sldId id="750" r:id="rId26"/>
    <p:sldId id="751" r:id="rId27"/>
    <p:sldId id="763" r:id="rId28"/>
    <p:sldId id="753" r:id="rId29"/>
    <p:sldId id="754" r:id="rId30"/>
    <p:sldId id="764" r:id="rId31"/>
    <p:sldId id="765" r:id="rId32"/>
    <p:sldId id="773" r:id="rId33"/>
    <p:sldId id="769" r:id="rId34"/>
    <p:sldId id="766" r:id="rId35"/>
    <p:sldId id="772" r:id="rId36"/>
    <p:sldId id="771" r:id="rId37"/>
    <p:sldId id="767" r:id="rId38"/>
    <p:sldId id="768" r:id="rId39"/>
    <p:sldId id="774" r:id="rId40"/>
    <p:sldId id="770" r:id="rId41"/>
    <p:sldId id="781" r:id="rId42"/>
    <p:sldId id="775" r:id="rId43"/>
    <p:sldId id="776" r:id="rId44"/>
    <p:sldId id="778" r:id="rId45"/>
    <p:sldId id="779" r:id="rId46"/>
    <p:sldId id="780" r:id="rId47"/>
    <p:sldId id="782" r:id="rId48"/>
    <p:sldId id="785" r:id="rId49"/>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D4E6A"/>
    <a:srgbClr val="000000"/>
    <a:srgbClr val="559DFD"/>
    <a:srgbClr val="FFCCFF"/>
    <a:srgbClr val="FFFFFF"/>
    <a:srgbClr val="00B9F2"/>
    <a:srgbClr val="0168B2"/>
    <a:srgbClr val="DF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9" autoAdjust="0"/>
    <p:restoredTop sz="71638" autoAdjust="0"/>
  </p:normalViewPr>
  <p:slideViewPr>
    <p:cSldViewPr>
      <p:cViewPr varScale="1">
        <p:scale>
          <a:sx n="92" d="100"/>
          <a:sy n="92" d="100"/>
        </p:scale>
        <p:origin x="1392" y="1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panose="02020603050405020304" pitchFamily="18" charset="0"/>
              </a:defRPr>
            </a:lvl1pPr>
          </a:lstStyle>
          <a:p>
            <a:endParaRPr lang="en-US" altLang="en-US"/>
          </a:p>
        </p:txBody>
      </p:sp>
      <p:sp>
        <p:nvSpPr>
          <p:cNvPr id="131075" name="Rectangle 3"/>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panose="02020603050405020304" pitchFamily="18" charset="0"/>
              </a:defRPr>
            </a:lvl1pPr>
          </a:lstStyle>
          <a:p>
            <a:endParaRPr lang="en-US" altLang="en-US"/>
          </a:p>
        </p:txBody>
      </p:sp>
      <p:sp>
        <p:nvSpPr>
          <p:cNvPr id="131076" name="Rectangle 4"/>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panose="02020603050405020304" pitchFamily="18" charset="0"/>
              </a:defRPr>
            </a:lvl1pPr>
          </a:lstStyle>
          <a:p>
            <a:endParaRPr lang="en-US" altLang="en-US"/>
          </a:p>
        </p:txBody>
      </p:sp>
      <p:sp>
        <p:nvSpPr>
          <p:cNvPr id="131077" name="Rectangle 5"/>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panose="02020603050405020304" pitchFamily="18" charset="0"/>
              </a:defRPr>
            </a:lvl1pPr>
          </a:lstStyle>
          <a:p>
            <a:fld id="{66719556-B78C-42EA-A632-3442F82B85FD}" type="slidenum">
              <a:rPr lang="en-US" altLang="en-US"/>
              <a:pPr/>
              <a:t>‹#›</a:t>
            </a:fld>
            <a:endParaRPr lang="en-US" altLang="en-US"/>
          </a:p>
        </p:txBody>
      </p:sp>
    </p:spTree>
    <p:extLst>
      <p:ext uri="{BB962C8B-B14F-4D97-AF65-F5344CB8AC3E}">
        <p14:creationId xmlns:p14="http://schemas.microsoft.com/office/powerpoint/2010/main" val="3687363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panose="02020603050405020304" pitchFamily="18" charset="0"/>
              </a:defRPr>
            </a:lvl1pPr>
          </a:lstStyle>
          <a:p>
            <a:endParaRPr lang="en-US" altLang="en-US"/>
          </a:p>
        </p:txBody>
      </p:sp>
      <p:sp>
        <p:nvSpPr>
          <p:cNvPr id="2150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panose="02020603050405020304" pitchFamily="18" charset="0"/>
              </a:defRPr>
            </a:lvl1pPr>
          </a:lstStyle>
          <a:p>
            <a:endParaRPr lang="en-US" altLang="en-US"/>
          </a:p>
        </p:txBody>
      </p:sp>
      <p:sp>
        <p:nvSpPr>
          <p:cNvPr id="2150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150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51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panose="02020603050405020304" pitchFamily="18" charset="0"/>
              </a:defRPr>
            </a:lvl1pPr>
          </a:lstStyle>
          <a:p>
            <a:endParaRPr lang="en-US" altLang="en-US"/>
          </a:p>
        </p:txBody>
      </p:sp>
      <p:sp>
        <p:nvSpPr>
          <p:cNvPr id="2151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panose="02020603050405020304" pitchFamily="18" charset="0"/>
              </a:defRPr>
            </a:lvl1pPr>
          </a:lstStyle>
          <a:p>
            <a:fld id="{AE41253A-C2CB-4B45-90EC-45A56DD01130}" type="slidenum">
              <a:rPr lang="en-US" altLang="en-US"/>
              <a:pPr/>
              <a:t>‹#›</a:t>
            </a:fld>
            <a:endParaRPr lang="en-US" altLang="en-US"/>
          </a:p>
        </p:txBody>
      </p:sp>
    </p:spTree>
    <p:extLst>
      <p:ext uri="{BB962C8B-B14F-4D97-AF65-F5344CB8AC3E}">
        <p14:creationId xmlns:p14="http://schemas.microsoft.com/office/powerpoint/2010/main" val="13365435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1</a:t>
            </a:fld>
            <a:endParaRPr lang="en-US" altLang="en-US"/>
          </a:p>
        </p:txBody>
      </p:sp>
    </p:spTree>
    <p:extLst>
      <p:ext uri="{BB962C8B-B14F-4D97-AF65-F5344CB8AC3E}">
        <p14:creationId xmlns:p14="http://schemas.microsoft.com/office/powerpoint/2010/main" val="1116974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10</a:t>
            </a:fld>
            <a:endParaRPr lang="en-US"/>
          </a:p>
        </p:txBody>
      </p:sp>
    </p:spTree>
    <p:extLst>
      <p:ext uri="{BB962C8B-B14F-4D97-AF65-F5344CB8AC3E}">
        <p14:creationId xmlns:p14="http://schemas.microsoft.com/office/powerpoint/2010/main" val="350324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latin typeface="+mn-lt"/>
                <a:ea typeface="+mn-ea"/>
                <a:cs typeface="+mn-cs"/>
              </a:rPr>
              <a:t>Only using a small</a:t>
            </a:r>
            <a:r>
              <a:rPr lang="en-US" sz="1200" kern="1200" baseline="0" dirty="0" smtClean="0">
                <a:solidFill>
                  <a:schemeClr val="tx1"/>
                </a:solidFill>
                <a:latin typeface="+mn-lt"/>
                <a:ea typeface="+mn-ea"/>
                <a:cs typeface="+mn-cs"/>
              </a:rPr>
              <a:t> subset of puppet</a:t>
            </a:r>
          </a:p>
          <a:p>
            <a:pPr marL="171450" indent="-171450">
              <a:buFontTx/>
              <a:buChar char="-"/>
            </a:pPr>
            <a:r>
              <a:rPr lang="en-US" sz="1200" kern="1200" baseline="0" dirty="0" smtClean="0">
                <a:solidFill>
                  <a:schemeClr val="tx1"/>
                </a:solidFill>
                <a:latin typeface="+mn-lt"/>
                <a:ea typeface="+mn-ea"/>
                <a:cs typeface="+mn-cs"/>
              </a:rPr>
              <a:t>Puppet is a large and complex </a:t>
            </a:r>
            <a:r>
              <a:rPr lang="en-US" sz="1200" kern="1200" baseline="0" dirty="0" err="1" smtClean="0">
                <a:solidFill>
                  <a:schemeClr val="tx1"/>
                </a:solidFill>
                <a:latin typeface="+mn-lt"/>
                <a:ea typeface="+mn-ea"/>
                <a:cs typeface="+mn-cs"/>
              </a:rPr>
              <a:t>config</a:t>
            </a:r>
            <a:r>
              <a:rPr lang="en-US" sz="1200" kern="1200" baseline="0" dirty="0" smtClean="0">
                <a:solidFill>
                  <a:schemeClr val="tx1"/>
                </a:solidFill>
                <a:latin typeface="+mn-lt"/>
                <a:ea typeface="+mn-ea"/>
                <a:cs typeface="+mn-cs"/>
              </a:rPr>
              <a:t> management language</a:t>
            </a:r>
          </a:p>
          <a:p>
            <a:pPr marL="171450" indent="-171450">
              <a:buFontTx/>
              <a:buChar char="-"/>
            </a:pPr>
            <a:r>
              <a:rPr lang="en-US" sz="1200" kern="1200" baseline="0" dirty="0" smtClean="0">
                <a:solidFill>
                  <a:schemeClr val="tx1"/>
                </a:solidFill>
                <a:latin typeface="+mn-lt"/>
                <a:ea typeface="+mn-ea"/>
                <a:cs typeface="+mn-cs"/>
              </a:rPr>
              <a:t>We will only be using (with one exception) one </a:t>
            </a:r>
            <a:r>
              <a:rPr lang="en-US" sz="1200" kern="1200" baseline="0" dirty="0" err="1" smtClean="0">
                <a:solidFill>
                  <a:schemeClr val="tx1"/>
                </a:solidFill>
                <a:latin typeface="+mn-lt"/>
                <a:ea typeface="+mn-ea"/>
                <a:cs typeface="+mn-cs"/>
              </a:rPr>
              <a:t>config</a:t>
            </a:r>
            <a:r>
              <a:rPr lang="en-US" sz="1200" kern="1200" baseline="0" dirty="0" smtClean="0">
                <a:solidFill>
                  <a:schemeClr val="tx1"/>
                </a:solidFill>
                <a:latin typeface="+mn-lt"/>
                <a:ea typeface="+mn-ea"/>
                <a:cs typeface="+mn-cs"/>
              </a:rPr>
              <a:t> file</a:t>
            </a:r>
          </a:p>
          <a:p>
            <a:pPr marL="171450" indent="-171450">
              <a:buFontTx/>
              <a:buChar char="-"/>
            </a:pPr>
            <a:r>
              <a:rPr lang="en-US" sz="1200" kern="1200" baseline="0" dirty="0" smtClean="0">
                <a:solidFill>
                  <a:schemeClr val="tx1"/>
                </a:solidFill>
                <a:latin typeface="+mn-lt"/>
                <a:ea typeface="+mn-ea"/>
                <a:cs typeface="+mn-cs"/>
              </a:rPr>
              <a:t>In order to scale this you will most likely need to break out things into many classes, use things like </a:t>
            </a:r>
            <a:r>
              <a:rPr lang="en-US" sz="1200" kern="1200" baseline="0" dirty="0" err="1" smtClean="0">
                <a:solidFill>
                  <a:schemeClr val="tx1"/>
                </a:solidFill>
                <a:latin typeface="+mn-lt"/>
                <a:ea typeface="+mn-ea"/>
                <a:cs typeface="+mn-cs"/>
              </a:rPr>
              <a:t>hiera</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facter</a:t>
            </a:r>
            <a:endParaRPr lang="en-US" sz="1200" kern="1200" baseline="0" dirty="0" smtClean="0">
              <a:solidFill>
                <a:schemeClr val="tx1"/>
              </a:solidFill>
              <a:latin typeface="+mn-lt"/>
              <a:ea typeface="+mn-ea"/>
              <a:cs typeface="+mn-cs"/>
            </a:endParaRPr>
          </a:p>
          <a:p>
            <a:pPr marL="171450" indent="-171450">
              <a:buFontTx/>
              <a:buChar char="-"/>
            </a:pPr>
            <a:r>
              <a:rPr lang="en-US" sz="1200" kern="1200" baseline="0" dirty="0" smtClean="0">
                <a:solidFill>
                  <a:schemeClr val="tx1"/>
                </a:solidFill>
                <a:latin typeface="+mn-lt"/>
                <a:ea typeface="+mn-ea"/>
                <a:cs typeface="+mn-cs"/>
              </a:rPr>
              <a:t>Our way has the advantage of being more obvious about what is going on and is more instructional</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will be using puppet extensively however I will only be using a small subset of puppet. Puppet is powerful and has a very large set of capabilities. You can construct very complex environments with it and even though I try to keep to the simplest environment possible I feel like our end goal will be still be complex. I will try and keep it as simple and easy to read as possible.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Puppet also has daemons and databases and dashboards etc. I will be skipping all of that and we will be using </a:t>
            </a:r>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to iteratively add to puppet and we will be using puppet apply run as root to to apply the changes we make in puppet.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should be said that at my site we use many of the features that I am avoiding, I felt that they may be too time consuming to fully explain however I would encourage you, if you are interested to read about the wide and varied capabilities that puppet has to offer</a:t>
            </a:r>
          </a:p>
        </p:txBody>
      </p:sp>
      <p:sp>
        <p:nvSpPr>
          <p:cNvPr id="4" name="Slide Number Placeholder 3"/>
          <p:cNvSpPr>
            <a:spLocks noGrp="1"/>
          </p:cNvSpPr>
          <p:nvPr>
            <p:ph type="sldNum" sz="quarter" idx="10"/>
          </p:nvPr>
        </p:nvSpPr>
        <p:spPr/>
        <p:txBody>
          <a:bodyPr/>
          <a:lstStyle/>
          <a:p>
            <a:fld id="{BA5CBA4C-D2C8-084C-9B5F-D35AF29E3C31}" type="slidenum">
              <a:rPr lang="en-US" smtClean="0"/>
              <a:t>11</a:t>
            </a:fld>
            <a:endParaRPr lang="en-US"/>
          </a:p>
        </p:txBody>
      </p:sp>
    </p:spTree>
    <p:extLst>
      <p:ext uri="{BB962C8B-B14F-4D97-AF65-F5344CB8AC3E}">
        <p14:creationId xmlns:p14="http://schemas.microsoft.com/office/powerpoint/2010/main" val="208554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Ok lets get to work, lets log into our machines as root using the ec2 poem</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ssh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/Users/</a:t>
            </a:r>
            <a:r>
              <a:rPr lang="en-US" sz="1200" kern="1200" dirty="0" err="1" smtClean="0">
                <a:solidFill>
                  <a:schemeClr val="tx1"/>
                </a:solidFill>
                <a:latin typeface="+mn-lt"/>
                <a:ea typeface="+mn-ea"/>
                <a:cs typeface="+mn-cs"/>
              </a:rPr>
              <a:t>sharrell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ssh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PurdueRCACWork.pem</a:t>
            </a:r>
            <a:r>
              <a:rPr lang="en-US" sz="1200" kern="1200" dirty="0" smtClean="0">
                <a:solidFill>
                  <a:schemeClr val="tx1"/>
                </a:solidFill>
                <a:latin typeface="+mn-lt"/>
                <a:ea typeface="+mn-ea"/>
                <a:cs typeface="+mn-cs"/>
              </a:rPr>
              <a:t> root@54.191.44.133</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then we need to install the puppet labs centos/</a:t>
            </a:r>
            <a:r>
              <a:rPr lang="en-US" sz="1200" kern="1200" dirty="0" err="1" smtClean="0">
                <a:solidFill>
                  <a:schemeClr val="tx1"/>
                </a:solidFill>
                <a:latin typeface="+mn-lt"/>
                <a:ea typeface="+mn-ea"/>
                <a:cs typeface="+mn-cs"/>
              </a:rPr>
              <a:t>rhel</a:t>
            </a:r>
            <a:r>
              <a:rPr lang="en-US" sz="1200" kern="1200" dirty="0" smtClean="0">
                <a:solidFill>
                  <a:schemeClr val="tx1"/>
                </a:solidFill>
                <a:latin typeface="+mn-lt"/>
                <a:ea typeface="+mn-ea"/>
                <a:cs typeface="+mn-cs"/>
              </a:rPr>
              <a:t> repository</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sudo</a:t>
            </a:r>
            <a:r>
              <a:rPr lang="en-US" sz="1200" kern="1200" dirty="0" smtClean="0">
                <a:solidFill>
                  <a:schemeClr val="tx1"/>
                </a:solidFill>
                <a:latin typeface="+mn-lt"/>
                <a:ea typeface="+mn-ea"/>
                <a:cs typeface="+mn-cs"/>
              </a:rPr>
              <a:t> rpm -</a:t>
            </a:r>
            <a:r>
              <a:rPr lang="en-US" sz="1200" kern="1200" dirty="0" err="1" smtClean="0">
                <a:solidFill>
                  <a:schemeClr val="tx1"/>
                </a:solidFill>
                <a:latin typeface="+mn-lt"/>
                <a:ea typeface="+mn-ea"/>
                <a:cs typeface="+mn-cs"/>
              </a:rPr>
              <a:t>ivh</a:t>
            </a:r>
            <a:r>
              <a:rPr lang="en-US" sz="1200" kern="1200" dirty="0" smtClean="0">
                <a:solidFill>
                  <a:schemeClr val="tx1"/>
                </a:solidFill>
                <a:latin typeface="+mn-lt"/>
                <a:ea typeface="+mn-ea"/>
                <a:cs typeface="+mn-cs"/>
              </a:rPr>
              <a:t> http://</a:t>
            </a:r>
            <a:r>
              <a:rPr lang="en-US" sz="1200" kern="1200" dirty="0" err="1" smtClean="0">
                <a:solidFill>
                  <a:schemeClr val="tx1"/>
                </a:solidFill>
                <a:latin typeface="+mn-lt"/>
                <a:ea typeface="+mn-ea"/>
                <a:cs typeface="+mn-cs"/>
              </a:rPr>
              <a:t>yum.puppetlabs.com</a:t>
            </a:r>
            <a:r>
              <a:rPr lang="en-US" sz="1200" kern="1200" dirty="0" smtClean="0">
                <a:solidFill>
                  <a:schemeClr val="tx1"/>
                </a:solidFill>
                <a:latin typeface="+mn-lt"/>
                <a:ea typeface="+mn-ea"/>
                <a:cs typeface="+mn-cs"/>
              </a:rPr>
              <a:t>/puppetlabs-release-el-6.noarch.rpm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yum -y install puppet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mod_ssl</a:t>
            </a:r>
            <a:r>
              <a:rPr lang="en-US" sz="1200" kern="1200" dirty="0" smtClean="0">
                <a:solidFill>
                  <a:schemeClr val="tx1"/>
                </a:solidFill>
                <a:latin typeface="+mn-lt"/>
                <a:ea typeface="+mn-ea"/>
                <a:cs typeface="+mn-cs"/>
              </a:rPr>
              <a:t> vim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install puppet modules we will be using</a:t>
            </a:r>
          </a:p>
          <a:p>
            <a:r>
              <a:rPr lang="en-US" sz="1200" kern="1200" dirty="0" smtClean="0">
                <a:solidFill>
                  <a:schemeClr val="tx1"/>
                </a:solidFill>
                <a:latin typeface="+mn-lt"/>
                <a:ea typeface="+mn-ea"/>
                <a:cs typeface="+mn-cs"/>
              </a:rPr>
              <a:t>puppet module install </a:t>
            </a:r>
            <a:r>
              <a:rPr lang="en-US" sz="1200" kern="1200" dirty="0" err="1" smtClean="0">
                <a:solidFill>
                  <a:schemeClr val="tx1"/>
                </a:solidFill>
                <a:latin typeface="+mn-lt"/>
                <a:ea typeface="+mn-ea"/>
                <a:cs typeface="+mn-cs"/>
              </a:rPr>
              <a:t>puppetlabs</a:t>
            </a:r>
            <a:r>
              <a:rPr lang="en-US" sz="1200" kern="1200" dirty="0" smtClean="0">
                <a:solidFill>
                  <a:schemeClr val="tx1"/>
                </a:solidFill>
                <a:latin typeface="+mn-lt"/>
                <a:ea typeface="+mn-ea"/>
                <a:cs typeface="+mn-cs"/>
              </a:rPr>
              <a:t>-apache </a:t>
            </a:r>
            <a:r>
              <a:rPr lang="en-US" sz="1200" kern="1200" dirty="0" err="1" smtClean="0">
                <a:solidFill>
                  <a:schemeClr val="tx1"/>
                </a:solidFill>
                <a:latin typeface="+mn-lt"/>
                <a:ea typeface="+mn-ea"/>
                <a:cs typeface="+mn-cs"/>
              </a:rPr>
              <a:t>puppetlabs-vcsrepo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puppetlabs</a:t>
            </a:r>
            <a:r>
              <a:rPr lang="en-US" sz="1200" kern="1200" dirty="0" smtClean="0">
                <a:solidFill>
                  <a:schemeClr val="tx1"/>
                </a:solidFill>
                <a:latin typeface="+mn-lt"/>
                <a:ea typeface="+mn-ea"/>
                <a:cs typeface="+mn-cs"/>
              </a:rPr>
              <a:t>-firewall </a:t>
            </a:r>
            <a:r>
              <a:rPr lang="en-US" sz="1200" kern="1200" dirty="0" err="1" smtClean="0">
                <a:solidFill>
                  <a:schemeClr val="tx1"/>
                </a:solidFill>
                <a:latin typeface="+mn-lt"/>
                <a:ea typeface="+mn-ea"/>
                <a:cs typeface="+mn-cs"/>
              </a:rPr>
              <a:t>spiette-selinux</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AlexCline</a:t>
            </a:r>
            <a:r>
              <a:rPr lang="en-US" sz="1200" kern="1200" dirty="0" smtClean="0">
                <a:solidFill>
                  <a:schemeClr val="tx1"/>
                </a:solidFill>
                <a:latin typeface="+mn-lt"/>
                <a:ea typeface="+mn-ea"/>
                <a:cs typeface="+mn-cs"/>
              </a:rPr>
              <a:t>-mounts </a:t>
            </a:r>
            <a:r>
              <a:rPr lang="en-US" sz="1200" kern="1200" dirty="0" err="1" smtClean="0">
                <a:solidFill>
                  <a:schemeClr val="tx1"/>
                </a:solidFill>
                <a:latin typeface="+mn-lt"/>
                <a:ea typeface="+mn-ea"/>
                <a:cs typeface="+mn-cs"/>
              </a:rPr>
              <a:t>torrancew</a:t>
            </a:r>
            <a:r>
              <a:rPr lang="en-US" sz="1200" kern="1200" dirty="0" smtClean="0">
                <a:solidFill>
                  <a:schemeClr val="tx1"/>
                </a:solidFill>
                <a:latin typeface="+mn-lt"/>
                <a:ea typeface="+mn-ea"/>
                <a:cs typeface="+mn-cs"/>
              </a:rPr>
              <a:t>-account</a:t>
            </a:r>
          </a:p>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clone https://</a:t>
            </a:r>
            <a:r>
              <a:rPr lang="en-US" sz="1200" kern="1200" dirty="0" err="1" smtClean="0">
                <a:solidFill>
                  <a:schemeClr val="tx1"/>
                </a:solidFill>
                <a:latin typeface="+mn-lt"/>
                <a:ea typeface="+mn-ea"/>
                <a:cs typeface="+mn-cs"/>
              </a:rPr>
              <a:t>github.com</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haraldsk</a:t>
            </a:r>
            <a:r>
              <a:rPr lang="en-US" sz="1200" kern="1200" dirty="0" smtClean="0">
                <a:solidFill>
                  <a:schemeClr val="tx1"/>
                </a:solidFill>
                <a:latin typeface="+mn-lt"/>
                <a:ea typeface="+mn-ea"/>
                <a:cs typeface="+mn-cs"/>
              </a:rPr>
              <a:t>/puppet-module-</a:t>
            </a:r>
            <a:r>
              <a:rPr lang="en-US" sz="1200" kern="1200" dirty="0" err="1" smtClean="0">
                <a:solidFill>
                  <a:schemeClr val="tx1"/>
                </a:solidFill>
                <a:latin typeface="+mn-lt"/>
                <a:ea typeface="+mn-ea"/>
                <a:cs typeface="+mn-cs"/>
              </a:rPr>
              <a:t>nfs.git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/puppet/modules/</a:t>
            </a:r>
            <a:r>
              <a:rPr lang="en-US" sz="1200" kern="1200" dirty="0" err="1" smtClean="0">
                <a:solidFill>
                  <a:schemeClr val="tx1"/>
                </a:solidFill>
                <a:latin typeface="+mn-lt"/>
                <a:ea typeface="+mn-ea"/>
                <a:cs typeface="+mn-cs"/>
              </a:rPr>
              <a:t>nfs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these modules will be accessed by their second name, for example the </a:t>
            </a:r>
            <a:r>
              <a:rPr lang="en-US" sz="1200" kern="1200" dirty="0" err="1" smtClean="0">
                <a:solidFill>
                  <a:schemeClr val="tx1"/>
                </a:solidFill>
                <a:latin typeface="+mn-lt"/>
                <a:ea typeface="+mn-ea"/>
                <a:cs typeface="+mn-cs"/>
              </a:rPr>
              <a:t>puppetlabs</a:t>
            </a:r>
            <a:r>
              <a:rPr lang="en-US" sz="1200" kern="1200" dirty="0" smtClean="0">
                <a:solidFill>
                  <a:schemeClr val="tx1"/>
                </a:solidFill>
                <a:latin typeface="+mn-lt"/>
                <a:ea typeface="+mn-ea"/>
                <a:cs typeface="+mn-cs"/>
              </a:rPr>
              <a:t>-apache module will be accessed by the apache {}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stanzas. If you are ever wondering what module something is coming from that is what it is.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mkdir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ssl</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req</a:t>
            </a:r>
            <a:r>
              <a:rPr lang="en-US" sz="1200" kern="1200" dirty="0" smtClean="0">
                <a:solidFill>
                  <a:schemeClr val="tx1"/>
                </a:solidFill>
                <a:latin typeface="+mn-lt"/>
                <a:ea typeface="+mn-ea"/>
                <a:cs typeface="+mn-cs"/>
              </a:rPr>
              <a:t> -x509 -nodes -days 365 -</a:t>
            </a:r>
            <a:r>
              <a:rPr lang="en-US" sz="1200" kern="1200" dirty="0" err="1" smtClean="0">
                <a:solidFill>
                  <a:schemeClr val="tx1"/>
                </a:solidFill>
                <a:latin typeface="+mn-lt"/>
                <a:ea typeface="+mn-ea"/>
                <a:cs typeface="+mn-cs"/>
              </a:rPr>
              <a:t>newkey</a:t>
            </a:r>
            <a:r>
              <a:rPr lang="en-US" sz="1200" kern="1200" dirty="0" smtClean="0">
                <a:solidFill>
                  <a:schemeClr val="tx1"/>
                </a:solidFill>
                <a:latin typeface="+mn-lt"/>
                <a:ea typeface="+mn-ea"/>
                <a:cs typeface="+mn-cs"/>
              </a:rPr>
              <a:t> rsa:2048 -</a:t>
            </a:r>
            <a:r>
              <a:rPr lang="en-US" sz="1200" kern="1200" dirty="0" err="1" smtClean="0">
                <a:solidFill>
                  <a:schemeClr val="tx1"/>
                </a:solidFill>
                <a:latin typeface="+mn-lt"/>
                <a:ea typeface="+mn-ea"/>
                <a:cs typeface="+mn-cs"/>
              </a:rPr>
              <a:t>keyout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ssl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apache.key</a:t>
            </a:r>
            <a:r>
              <a:rPr lang="en-US" sz="1200" kern="1200" dirty="0" smtClean="0">
                <a:solidFill>
                  <a:schemeClr val="tx1"/>
                </a:solidFill>
                <a:latin typeface="+mn-lt"/>
                <a:ea typeface="+mn-ea"/>
                <a:cs typeface="+mn-cs"/>
              </a:rPr>
              <a:t> -out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ssl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apache.crt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htpasswd</a:t>
            </a:r>
            <a:r>
              <a:rPr lang="en-US" sz="1200" kern="1200" dirty="0" smtClean="0">
                <a:solidFill>
                  <a:schemeClr val="tx1"/>
                </a:solidFill>
                <a:latin typeface="+mn-lt"/>
                <a:ea typeface="+mn-ea"/>
                <a:cs typeface="+mn-cs"/>
              </a:rPr>
              <a:t> -c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auth_user_file</a:t>
            </a:r>
            <a:r>
              <a:rPr lang="en-US" sz="1200" kern="1200" dirty="0" smtClean="0">
                <a:solidFill>
                  <a:schemeClr val="tx1"/>
                </a:solidFill>
                <a:latin typeface="+mn-lt"/>
                <a:ea typeface="+mn-ea"/>
                <a:cs typeface="+mn-cs"/>
              </a:rPr>
              <a:t> root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chown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apache:apache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auth_user_file</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we have puppet installed with apache and a few other things.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000-headnode-bootstrap-commands </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ssh</a:t>
            </a:r>
            <a:r>
              <a:rPr lang="en-US" sz="1200" kern="1200" dirty="0" smtClean="0">
                <a:solidFill>
                  <a:schemeClr val="tx1"/>
                </a:solidFill>
                <a:latin typeface="Times" panose="02020603050405020304" pitchFamily="18" charset="0"/>
                <a:ea typeface="+mn-ea"/>
                <a:cs typeface="+mn-cs"/>
              </a:rPr>
              <a:t> into the node</a:t>
            </a:r>
          </a:p>
          <a:p>
            <a:r>
              <a:rPr lang="en-US" sz="1200" kern="1200" dirty="0" err="1" smtClean="0">
                <a:solidFill>
                  <a:schemeClr val="tx1"/>
                </a:solidFill>
                <a:latin typeface="Times" panose="02020603050405020304" pitchFamily="18" charset="0"/>
                <a:ea typeface="+mn-ea"/>
                <a:cs typeface="+mn-cs"/>
              </a:rPr>
              <a:t>ssh</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i</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AWSKey.pem</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root@aws-ip</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install puppet repository</a:t>
            </a:r>
          </a:p>
          <a:p>
            <a:r>
              <a:rPr lang="en-US" sz="1200" kern="1200" dirty="0" err="1" smtClean="0">
                <a:solidFill>
                  <a:schemeClr val="tx1"/>
                </a:solidFill>
                <a:latin typeface="Times" panose="02020603050405020304" pitchFamily="18" charset="0"/>
                <a:ea typeface="+mn-ea"/>
                <a:cs typeface="+mn-cs"/>
              </a:rPr>
              <a:t>sudo</a:t>
            </a:r>
            <a:r>
              <a:rPr lang="en-US" sz="1200" kern="1200" dirty="0" smtClean="0">
                <a:solidFill>
                  <a:schemeClr val="tx1"/>
                </a:solidFill>
                <a:latin typeface="Times" panose="02020603050405020304" pitchFamily="18" charset="0"/>
                <a:ea typeface="+mn-ea"/>
                <a:cs typeface="+mn-cs"/>
              </a:rPr>
              <a:t> rpm -</a:t>
            </a:r>
            <a:r>
              <a:rPr lang="en-US" sz="1200" kern="1200" dirty="0" err="1" smtClean="0">
                <a:solidFill>
                  <a:schemeClr val="tx1"/>
                </a:solidFill>
                <a:latin typeface="Times" panose="02020603050405020304" pitchFamily="18" charset="0"/>
                <a:ea typeface="+mn-ea"/>
                <a:cs typeface="+mn-cs"/>
              </a:rPr>
              <a:t>ivh</a:t>
            </a:r>
            <a:r>
              <a:rPr lang="en-US" sz="1200" kern="1200" dirty="0" smtClean="0">
                <a:solidFill>
                  <a:schemeClr val="tx1"/>
                </a:solidFill>
                <a:latin typeface="Times" panose="02020603050405020304" pitchFamily="18" charset="0"/>
                <a:ea typeface="+mn-ea"/>
                <a:cs typeface="+mn-cs"/>
              </a:rPr>
              <a:t> http://</a:t>
            </a:r>
            <a:r>
              <a:rPr lang="en-US" sz="1200" kern="1200" dirty="0" err="1" smtClean="0">
                <a:solidFill>
                  <a:schemeClr val="tx1"/>
                </a:solidFill>
                <a:latin typeface="Times" panose="02020603050405020304" pitchFamily="18" charset="0"/>
                <a:ea typeface="+mn-ea"/>
                <a:cs typeface="+mn-cs"/>
              </a:rPr>
              <a:t>yum.puppetlabs.com</a:t>
            </a:r>
            <a:r>
              <a:rPr lang="en-US" sz="1200" kern="1200" dirty="0" smtClean="0">
                <a:solidFill>
                  <a:schemeClr val="tx1"/>
                </a:solidFill>
                <a:latin typeface="Times" panose="02020603050405020304" pitchFamily="18" charset="0"/>
                <a:ea typeface="+mn-ea"/>
                <a:cs typeface="+mn-cs"/>
              </a:rPr>
              <a:t>/puppetlabs-release-el-6.noarch.rpm</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install puppet, </a:t>
            </a:r>
            <a:r>
              <a:rPr lang="en-US" sz="1200" kern="1200" dirty="0" err="1" smtClean="0">
                <a:solidFill>
                  <a:schemeClr val="tx1"/>
                </a:solidFill>
                <a:latin typeface="Times" panose="02020603050405020304" pitchFamily="18" charset="0"/>
                <a:ea typeface="+mn-ea"/>
                <a:cs typeface="+mn-cs"/>
              </a:rPr>
              <a:t>git</a:t>
            </a:r>
            <a:r>
              <a:rPr lang="en-US" sz="1200" kern="1200" dirty="0" smtClean="0">
                <a:solidFill>
                  <a:schemeClr val="tx1"/>
                </a:solidFill>
                <a:latin typeface="Times" panose="02020603050405020304" pitchFamily="18" charset="0"/>
                <a:ea typeface="+mn-ea"/>
                <a:cs typeface="+mn-cs"/>
              </a:rPr>
              <a:t>, subversion, apache with mod </a:t>
            </a:r>
            <a:r>
              <a:rPr lang="en-US" sz="1200" kern="1200" dirty="0" err="1" smtClean="0">
                <a:solidFill>
                  <a:schemeClr val="tx1"/>
                </a:solidFill>
                <a:latin typeface="Times" panose="02020603050405020304" pitchFamily="18" charset="0"/>
                <a:ea typeface="+mn-ea"/>
                <a:cs typeface="+mn-cs"/>
              </a:rPr>
              <a:t>ssl</a:t>
            </a:r>
            <a:r>
              <a:rPr lang="en-US" sz="1200" kern="1200" dirty="0" smtClean="0">
                <a:solidFill>
                  <a:schemeClr val="tx1"/>
                </a:solidFill>
                <a:latin typeface="Times" panose="02020603050405020304" pitchFamily="18" charset="0"/>
                <a:ea typeface="+mn-ea"/>
                <a:cs typeface="+mn-cs"/>
              </a:rPr>
              <a:t> and vim</a:t>
            </a:r>
          </a:p>
          <a:p>
            <a:r>
              <a:rPr lang="en-US" sz="1200" kern="1200" dirty="0" smtClean="0">
                <a:solidFill>
                  <a:schemeClr val="tx1"/>
                </a:solidFill>
                <a:latin typeface="Times" panose="02020603050405020304" pitchFamily="18" charset="0"/>
                <a:ea typeface="+mn-ea"/>
                <a:cs typeface="+mn-cs"/>
              </a:rPr>
              <a:t>yum -y install puppet </a:t>
            </a:r>
            <a:r>
              <a:rPr lang="en-US" sz="1200" kern="1200" dirty="0" err="1" smtClean="0">
                <a:solidFill>
                  <a:schemeClr val="tx1"/>
                </a:solidFill>
                <a:latin typeface="Times" panose="02020603050405020304" pitchFamily="18" charset="0"/>
                <a:ea typeface="+mn-ea"/>
                <a:cs typeface="+mn-cs"/>
              </a:rPr>
              <a:t>git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mod_ssl</a:t>
            </a:r>
            <a:r>
              <a:rPr lang="en-US" sz="1200" kern="1200" dirty="0" smtClean="0">
                <a:solidFill>
                  <a:schemeClr val="tx1"/>
                </a:solidFill>
                <a:latin typeface="Times" panose="02020603050405020304" pitchFamily="18" charset="0"/>
                <a:ea typeface="+mn-ea"/>
                <a:cs typeface="+mn-cs"/>
              </a:rPr>
              <a:t> vim subversion</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install puppet modules we will be using throughout the setup</a:t>
            </a:r>
          </a:p>
          <a:p>
            <a:r>
              <a:rPr lang="en-US" sz="1200" kern="1200" dirty="0" smtClean="0">
                <a:solidFill>
                  <a:schemeClr val="tx1"/>
                </a:solidFill>
                <a:latin typeface="Times" panose="02020603050405020304" pitchFamily="18" charset="0"/>
                <a:ea typeface="+mn-ea"/>
                <a:cs typeface="+mn-cs"/>
              </a:rPr>
              <a:t>puppet module install </a:t>
            </a:r>
            <a:r>
              <a:rPr lang="en-US" sz="1200" kern="1200" dirty="0" err="1" smtClean="0">
                <a:solidFill>
                  <a:schemeClr val="tx1"/>
                </a:solidFill>
                <a:latin typeface="Times" panose="02020603050405020304" pitchFamily="18" charset="0"/>
                <a:ea typeface="+mn-ea"/>
                <a:cs typeface="+mn-cs"/>
              </a:rPr>
              <a:t>puppetlabs</a:t>
            </a:r>
            <a:r>
              <a:rPr lang="en-US" sz="1200" kern="1200" dirty="0" smtClean="0">
                <a:solidFill>
                  <a:schemeClr val="tx1"/>
                </a:solidFill>
                <a:latin typeface="Times" panose="02020603050405020304" pitchFamily="18" charset="0"/>
                <a:ea typeface="+mn-ea"/>
                <a:cs typeface="+mn-cs"/>
              </a:rPr>
              <a:t>-apache </a:t>
            </a:r>
            <a:r>
              <a:rPr lang="en-US" sz="1200" kern="1200" dirty="0" err="1" smtClean="0">
                <a:solidFill>
                  <a:schemeClr val="tx1"/>
                </a:solidFill>
                <a:latin typeface="Times" panose="02020603050405020304" pitchFamily="18" charset="0"/>
                <a:ea typeface="+mn-ea"/>
                <a:cs typeface="+mn-cs"/>
              </a:rPr>
              <a:t>puppetlabs-vcsrepo</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puppetlabs</a:t>
            </a:r>
            <a:r>
              <a:rPr lang="en-US" sz="1200" kern="1200" dirty="0" smtClean="0">
                <a:solidFill>
                  <a:schemeClr val="tx1"/>
                </a:solidFill>
                <a:latin typeface="Times" panose="02020603050405020304" pitchFamily="18" charset="0"/>
                <a:ea typeface="+mn-ea"/>
                <a:cs typeface="+mn-cs"/>
              </a:rPr>
              <a:t>-firewall </a:t>
            </a:r>
            <a:r>
              <a:rPr lang="en-US" sz="1200" kern="1200" dirty="0" err="1" smtClean="0">
                <a:solidFill>
                  <a:schemeClr val="tx1"/>
                </a:solidFill>
                <a:latin typeface="Times" panose="02020603050405020304" pitchFamily="18" charset="0"/>
                <a:ea typeface="+mn-ea"/>
                <a:cs typeface="+mn-cs"/>
              </a:rPr>
              <a:t>spiette-selinux</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AlexCline</a:t>
            </a:r>
            <a:r>
              <a:rPr lang="en-US" sz="1200" kern="1200" dirty="0" smtClean="0">
                <a:solidFill>
                  <a:schemeClr val="tx1"/>
                </a:solidFill>
                <a:latin typeface="Times" panose="02020603050405020304" pitchFamily="18" charset="0"/>
                <a:ea typeface="+mn-ea"/>
                <a:cs typeface="+mn-cs"/>
              </a:rPr>
              <a:t>-mounts</a:t>
            </a:r>
            <a:r>
              <a:rPr lang="en-US" sz="1200" kern="1200" baseline="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torrancew</a:t>
            </a:r>
            <a:r>
              <a:rPr lang="en-US" sz="1200" kern="1200" dirty="0" smtClean="0">
                <a:solidFill>
                  <a:schemeClr val="tx1"/>
                </a:solidFill>
                <a:latin typeface="Times" panose="02020603050405020304" pitchFamily="18" charset="0"/>
                <a:ea typeface="+mn-ea"/>
                <a:cs typeface="+mn-cs"/>
              </a:rPr>
              <a:t>-account </a:t>
            </a:r>
            <a:r>
              <a:rPr lang="en-US" sz="1200" kern="1200" dirty="0" err="1" smtClean="0">
                <a:solidFill>
                  <a:schemeClr val="tx1"/>
                </a:solidFill>
                <a:latin typeface="Times" panose="02020603050405020304" pitchFamily="18" charset="0"/>
                <a:ea typeface="+mn-ea"/>
                <a:cs typeface="+mn-cs"/>
              </a:rPr>
              <a:t>saz-resolv_conf</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saz-rsyslog</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jhoblitt</a:t>
            </a:r>
            <a:r>
              <a:rPr lang="en-US" sz="1200" kern="1200" dirty="0" smtClean="0">
                <a:solidFill>
                  <a:schemeClr val="tx1"/>
                </a:solidFill>
                <a:latin typeface="Times" panose="02020603050405020304" pitchFamily="18" charset="0"/>
                <a:ea typeface="+mn-ea"/>
                <a:cs typeface="+mn-cs"/>
              </a:rPr>
              <a:t>-ganglia </a:t>
            </a:r>
            <a:r>
              <a:rPr lang="en-US" sz="1200" kern="1200" dirty="0" err="1" smtClean="0">
                <a:solidFill>
                  <a:schemeClr val="tx1"/>
                </a:solidFill>
                <a:latin typeface="Times" panose="02020603050405020304" pitchFamily="18" charset="0"/>
                <a:ea typeface="+mn-ea"/>
                <a:cs typeface="+mn-cs"/>
              </a:rPr>
              <a:t>petems-swap_file</a:t>
            </a:r>
            <a:r>
              <a:rPr lang="en-US" sz="1200" kern="1200" dirty="0" smtClean="0">
                <a:solidFill>
                  <a:schemeClr val="tx1"/>
                </a:solidFill>
                <a:latin typeface="Times" panose="02020603050405020304" pitchFamily="18" charset="0"/>
                <a:ea typeface="+mn-ea"/>
                <a:cs typeface="+mn-cs"/>
              </a:rPr>
              <a:t> </a:t>
            </a:r>
          </a:p>
          <a:p>
            <a:r>
              <a:rPr lang="en-US" sz="1200" kern="1200" dirty="0" err="1" smtClean="0">
                <a:solidFill>
                  <a:schemeClr val="tx1"/>
                </a:solidFill>
                <a:latin typeface="Times" panose="02020603050405020304" pitchFamily="18" charset="0"/>
                <a:ea typeface="+mn-ea"/>
                <a:cs typeface="+mn-cs"/>
              </a:rPr>
              <a:t>git</a:t>
            </a:r>
            <a:r>
              <a:rPr lang="en-US" sz="1200" kern="1200" dirty="0" smtClean="0">
                <a:solidFill>
                  <a:schemeClr val="tx1"/>
                </a:solidFill>
                <a:latin typeface="Times" panose="02020603050405020304" pitchFamily="18" charset="0"/>
                <a:ea typeface="+mn-ea"/>
                <a:cs typeface="+mn-cs"/>
              </a:rPr>
              <a:t> clone https://</a:t>
            </a:r>
            <a:r>
              <a:rPr lang="en-US" sz="1200" kern="1200" dirty="0" err="1" smtClean="0">
                <a:solidFill>
                  <a:schemeClr val="tx1"/>
                </a:solidFill>
                <a:latin typeface="Times" panose="02020603050405020304" pitchFamily="18" charset="0"/>
                <a:ea typeface="+mn-ea"/>
                <a:cs typeface="+mn-cs"/>
              </a:rPr>
              <a:t>github.com</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rlex</a:t>
            </a:r>
            <a:r>
              <a:rPr lang="en-US" sz="1200" kern="1200" dirty="0" smtClean="0">
                <a:solidFill>
                  <a:schemeClr val="tx1"/>
                </a:solidFill>
                <a:latin typeface="Times" panose="02020603050405020304" pitchFamily="18" charset="0"/>
                <a:ea typeface="+mn-ea"/>
                <a:cs typeface="+mn-cs"/>
              </a:rPr>
              <a:t>/puppet-</a:t>
            </a:r>
            <a:r>
              <a:rPr lang="en-US" sz="1200" kern="1200" dirty="0" err="1" smtClean="0">
                <a:solidFill>
                  <a:schemeClr val="tx1"/>
                </a:solidFill>
                <a:latin typeface="Times" panose="02020603050405020304" pitchFamily="18" charset="0"/>
                <a:ea typeface="+mn-ea"/>
                <a:cs typeface="+mn-cs"/>
              </a:rPr>
              <a:t>dnsmasq.git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/puppet/modules/</a:t>
            </a:r>
            <a:r>
              <a:rPr lang="en-US" sz="1200" kern="1200" dirty="0" err="1" smtClean="0">
                <a:solidFill>
                  <a:schemeClr val="tx1"/>
                </a:solidFill>
                <a:latin typeface="Times" panose="02020603050405020304" pitchFamily="18" charset="0"/>
                <a:ea typeface="+mn-ea"/>
                <a:cs typeface="+mn-cs"/>
              </a:rPr>
              <a:t>dnsmasq</a:t>
            </a:r>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git</a:t>
            </a:r>
            <a:r>
              <a:rPr lang="en-US" sz="1200" kern="1200" dirty="0" smtClean="0">
                <a:solidFill>
                  <a:schemeClr val="tx1"/>
                </a:solidFill>
                <a:latin typeface="Times" panose="02020603050405020304" pitchFamily="18" charset="0"/>
                <a:ea typeface="+mn-ea"/>
                <a:cs typeface="+mn-cs"/>
              </a:rPr>
              <a:t> clone https://</a:t>
            </a:r>
            <a:r>
              <a:rPr lang="en-US" sz="1200" kern="1200" dirty="0" err="1" smtClean="0">
                <a:solidFill>
                  <a:schemeClr val="tx1"/>
                </a:solidFill>
                <a:latin typeface="Times" panose="02020603050405020304" pitchFamily="18" charset="0"/>
                <a:ea typeface="+mn-ea"/>
                <a:cs typeface="+mn-cs"/>
              </a:rPr>
              <a:t>github.com</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haraldsk</a:t>
            </a:r>
            <a:r>
              <a:rPr lang="en-US" sz="1200" kern="1200" dirty="0" smtClean="0">
                <a:solidFill>
                  <a:schemeClr val="tx1"/>
                </a:solidFill>
                <a:latin typeface="Times" panose="02020603050405020304" pitchFamily="18" charset="0"/>
                <a:ea typeface="+mn-ea"/>
                <a:cs typeface="+mn-cs"/>
              </a:rPr>
              <a:t>/puppet-module-</a:t>
            </a:r>
            <a:r>
              <a:rPr lang="en-US" sz="1200" kern="1200" dirty="0" err="1" smtClean="0">
                <a:solidFill>
                  <a:schemeClr val="tx1"/>
                </a:solidFill>
                <a:latin typeface="Times" panose="02020603050405020304" pitchFamily="18" charset="0"/>
                <a:ea typeface="+mn-ea"/>
                <a:cs typeface="+mn-cs"/>
              </a:rPr>
              <a:t>nfs.git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/puppet/modules/</a:t>
            </a:r>
            <a:r>
              <a:rPr lang="en-US" sz="1200" kern="1200" dirty="0" err="1" smtClean="0">
                <a:solidFill>
                  <a:schemeClr val="tx1"/>
                </a:solidFill>
                <a:latin typeface="Times" panose="02020603050405020304" pitchFamily="18" charset="0"/>
                <a:ea typeface="+mn-ea"/>
                <a:cs typeface="+mn-cs"/>
              </a:rPr>
              <a:t>nfs</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generate certificates for our apache install</a:t>
            </a:r>
          </a:p>
          <a:p>
            <a:r>
              <a:rPr lang="en-US" sz="1200" kern="1200" dirty="0" err="1" smtClean="0">
                <a:solidFill>
                  <a:schemeClr val="tx1"/>
                </a:solidFill>
                <a:latin typeface="Times" panose="02020603050405020304" pitchFamily="18" charset="0"/>
                <a:ea typeface="+mn-ea"/>
                <a:cs typeface="+mn-cs"/>
              </a:rPr>
              <a:t>mkdir</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ssl</a:t>
            </a:r>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openssl</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req</a:t>
            </a:r>
            <a:r>
              <a:rPr lang="en-US" sz="1200" kern="1200" dirty="0" smtClean="0">
                <a:solidFill>
                  <a:schemeClr val="tx1"/>
                </a:solidFill>
                <a:latin typeface="Times" panose="02020603050405020304" pitchFamily="18" charset="0"/>
                <a:ea typeface="+mn-ea"/>
                <a:cs typeface="+mn-cs"/>
              </a:rPr>
              <a:t> -x509 -nodes -days 365 -</a:t>
            </a:r>
            <a:r>
              <a:rPr lang="en-US" sz="1200" kern="1200" dirty="0" err="1" smtClean="0">
                <a:solidFill>
                  <a:schemeClr val="tx1"/>
                </a:solidFill>
                <a:latin typeface="Times" panose="02020603050405020304" pitchFamily="18" charset="0"/>
                <a:ea typeface="+mn-ea"/>
                <a:cs typeface="+mn-cs"/>
              </a:rPr>
              <a:t>newkey</a:t>
            </a:r>
            <a:r>
              <a:rPr lang="en-US" sz="1200" kern="1200" dirty="0" smtClean="0">
                <a:solidFill>
                  <a:schemeClr val="tx1"/>
                </a:solidFill>
                <a:latin typeface="Times" panose="02020603050405020304" pitchFamily="18" charset="0"/>
                <a:ea typeface="+mn-ea"/>
                <a:cs typeface="+mn-cs"/>
              </a:rPr>
              <a:t> rsa:2048 -</a:t>
            </a:r>
            <a:r>
              <a:rPr lang="en-US" sz="1200" kern="1200" dirty="0" err="1" smtClean="0">
                <a:solidFill>
                  <a:schemeClr val="tx1"/>
                </a:solidFill>
                <a:latin typeface="Times" panose="02020603050405020304" pitchFamily="18" charset="0"/>
                <a:ea typeface="+mn-ea"/>
                <a:cs typeface="+mn-cs"/>
              </a:rPr>
              <a:t>keyout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ssl</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apache.key</a:t>
            </a:r>
            <a:r>
              <a:rPr lang="en-US" sz="1200" kern="1200" dirty="0" smtClean="0">
                <a:solidFill>
                  <a:schemeClr val="tx1"/>
                </a:solidFill>
                <a:latin typeface="Times" panose="02020603050405020304" pitchFamily="18" charset="0"/>
                <a:ea typeface="+mn-ea"/>
                <a:cs typeface="+mn-cs"/>
              </a:rPr>
              <a:t> -out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ssl</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apache.crt</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create user for subversion install</a:t>
            </a:r>
          </a:p>
          <a:p>
            <a:r>
              <a:rPr lang="en-US" sz="1200" kern="1200" dirty="0" err="1" smtClean="0">
                <a:solidFill>
                  <a:schemeClr val="tx1"/>
                </a:solidFill>
                <a:latin typeface="Times" panose="02020603050405020304" pitchFamily="18" charset="0"/>
                <a:ea typeface="+mn-ea"/>
                <a:cs typeface="+mn-cs"/>
              </a:rPr>
              <a:t>htpasswd</a:t>
            </a:r>
            <a:r>
              <a:rPr lang="en-US" sz="1200" kern="1200" dirty="0" smtClean="0">
                <a:solidFill>
                  <a:schemeClr val="tx1"/>
                </a:solidFill>
                <a:latin typeface="Times" panose="02020603050405020304" pitchFamily="18" charset="0"/>
                <a:ea typeface="+mn-ea"/>
                <a:cs typeface="+mn-cs"/>
              </a:rPr>
              <a:t> -c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auth_user_file</a:t>
            </a:r>
            <a:r>
              <a:rPr lang="en-US" sz="1200" kern="1200" dirty="0" smtClean="0">
                <a:solidFill>
                  <a:schemeClr val="tx1"/>
                </a:solidFill>
                <a:latin typeface="Times" panose="02020603050405020304" pitchFamily="18" charset="0"/>
                <a:ea typeface="+mn-ea"/>
                <a:cs typeface="+mn-cs"/>
              </a:rPr>
              <a:t> root</a:t>
            </a:r>
          </a:p>
          <a:p>
            <a:r>
              <a:rPr lang="en-US" sz="1200" kern="1200" dirty="0" err="1" smtClean="0">
                <a:solidFill>
                  <a:schemeClr val="tx1"/>
                </a:solidFill>
                <a:latin typeface="Times" panose="02020603050405020304" pitchFamily="18" charset="0"/>
                <a:ea typeface="+mn-ea"/>
                <a:cs typeface="+mn-cs"/>
              </a:rPr>
              <a:t>chown</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apache:apache</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auth_user_file</a:t>
            </a:r>
            <a:r>
              <a:rPr lang="en-US" sz="1200" kern="1200" dirty="0" smtClean="0">
                <a:solidFill>
                  <a:schemeClr val="tx1"/>
                </a:solidFill>
                <a:latin typeface="Times" panose="02020603050405020304" pitchFamily="18"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12</a:t>
            </a:fld>
            <a:endParaRPr lang="en-US"/>
          </a:p>
        </p:txBody>
      </p:sp>
    </p:spTree>
    <p:extLst>
      <p:ext uri="{BB962C8B-B14F-4D97-AF65-F5344CB8AC3E}">
        <p14:creationId xmlns:p14="http://schemas.microsoft.com/office/powerpoint/2010/main" val="496990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latin typeface="+mn-lt"/>
                <a:ea typeface="+mn-ea"/>
                <a:cs typeface="+mn-cs"/>
              </a:rPr>
              <a:t>Quick for loop for the packages</a:t>
            </a:r>
          </a:p>
          <a:p>
            <a:pPr marL="171450" indent="-171450">
              <a:buFontTx/>
              <a:buChar char="-"/>
            </a:pPr>
            <a:r>
              <a:rPr lang="en-US" sz="1200" kern="1200" dirty="0" smtClean="0">
                <a:solidFill>
                  <a:schemeClr val="tx1"/>
                </a:solidFill>
                <a:latin typeface="+mn-lt"/>
                <a:ea typeface="+mn-ea"/>
                <a:cs typeface="+mn-cs"/>
              </a:rPr>
              <a:t>Modules will be installed with their second name </a:t>
            </a:r>
            <a:r>
              <a:rPr lang="en-US" sz="1200" kern="1200" dirty="0" err="1" smtClean="0">
                <a:solidFill>
                  <a:schemeClr val="tx1"/>
                </a:solidFill>
                <a:latin typeface="+mn-lt"/>
                <a:ea typeface="+mn-ea"/>
                <a:cs typeface="+mn-cs"/>
              </a:rPr>
              <a:t>ie</a:t>
            </a:r>
            <a:r>
              <a:rPr lang="en-US" sz="1200" kern="1200" dirty="0" smtClean="0">
                <a:solidFill>
                  <a:schemeClr val="tx1"/>
                </a:solidFill>
                <a:latin typeface="+mn-lt"/>
                <a:ea typeface="+mn-ea"/>
                <a:cs typeface="+mn-cs"/>
              </a:rPr>
              <a:t> firewall instead of </a:t>
            </a:r>
            <a:r>
              <a:rPr lang="en-US" sz="1200" kern="1200" dirty="0" err="1" smtClean="0">
                <a:solidFill>
                  <a:schemeClr val="tx1"/>
                </a:solidFill>
                <a:latin typeface="+mn-lt"/>
                <a:ea typeface="+mn-ea"/>
                <a:cs typeface="+mn-cs"/>
              </a:rPr>
              <a:t>puppetlabs</a:t>
            </a:r>
            <a:r>
              <a:rPr lang="en-US" sz="1200" kern="1200" dirty="0" smtClean="0">
                <a:solidFill>
                  <a:schemeClr val="tx1"/>
                </a:solidFill>
                <a:latin typeface="+mn-lt"/>
                <a:ea typeface="+mn-ea"/>
                <a:cs typeface="+mn-cs"/>
              </a:rPr>
              <a:t> firewall</a:t>
            </a:r>
          </a:p>
          <a:p>
            <a:pPr marL="171450" indent="-171450">
              <a:buFontTx/>
              <a:buChar char="-"/>
            </a:pPr>
            <a:endParaRPr lang="en-US" sz="1200" kern="1200" dirty="0" smtClean="0">
              <a:solidFill>
                <a:schemeClr val="tx1"/>
              </a:solidFill>
              <a:latin typeface="+mn-lt"/>
              <a:ea typeface="+mn-ea"/>
              <a:cs typeface="+mn-cs"/>
            </a:endParaRPr>
          </a:p>
          <a:p>
            <a:pPr marL="171450" indent="-171450">
              <a:buFontTx/>
              <a:buChar char="-"/>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install puppet modules we will be using</a:t>
            </a:r>
          </a:p>
          <a:p>
            <a:r>
              <a:rPr lang="en-US" sz="1200" kern="1200" dirty="0" smtClean="0">
                <a:solidFill>
                  <a:schemeClr val="tx1"/>
                </a:solidFill>
                <a:latin typeface="+mn-lt"/>
                <a:ea typeface="+mn-ea"/>
                <a:cs typeface="+mn-cs"/>
              </a:rPr>
              <a:t>puppet module install </a:t>
            </a:r>
            <a:r>
              <a:rPr lang="en-US" sz="1200" kern="1200" dirty="0" err="1" smtClean="0">
                <a:solidFill>
                  <a:schemeClr val="tx1"/>
                </a:solidFill>
                <a:latin typeface="+mn-lt"/>
                <a:ea typeface="+mn-ea"/>
                <a:cs typeface="+mn-cs"/>
              </a:rPr>
              <a:t>puppetlabs</a:t>
            </a:r>
            <a:r>
              <a:rPr lang="en-US" sz="1200" kern="1200" dirty="0" smtClean="0">
                <a:solidFill>
                  <a:schemeClr val="tx1"/>
                </a:solidFill>
                <a:latin typeface="+mn-lt"/>
                <a:ea typeface="+mn-ea"/>
                <a:cs typeface="+mn-cs"/>
              </a:rPr>
              <a:t>-apache </a:t>
            </a:r>
            <a:r>
              <a:rPr lang="en-US" sz="1200" kern="1200" dirty="0" err="1" smtClean="0">
                <a:solidFill>
                  <a:schemeClr val="tx1"/>
                </a:solidFill>
                <a:latin typeface="+mn-lt"/>
                <a:ea typeface="+mn-ea"/>
                <a:cs typeface="+mn-cs"/>
              </a:rPr>
              <a:t>puppetlabs-vcsrepo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puppetlabs</a:t>
            </a:r>
            <a:r>
              <a:rPr lang="en-US" sz="1200" kern="1200" dirty="0" smtClean="0">
                <a:solidFill>
                  <a:schemeClr val="tx1"/>
                </a:solidFill>
                <a:latin typeface="+mn-lt"/>
                <a:ea typeface="+mn-ea"/>
                <a:cs typeface="+mn-cs"/>
              </a:rPr>
              <a:t>-firewall </a:t>
            </a:r>
            <a:r>
              <a:rPr lang="en-US" sz="1200" kern="1200" dirty="0" err="1" smtClean="0">
                <a:solidFill>
                  <a:schemeClr val="tx1"/>
                </a:solidFill>
                <a:latin typeface="+mn-lt"/>
                <a:ea typeface="+mn-ea"/>
                <a:cs typeface="+mn-cs"/>
              </a:rPr>
              <a:t>spiette-selinux</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AlexCline</a:t>
            </a:r>
            <a:r>
              <a:rPr lang="en-US" sz="1200" kern="1200" dirty="0" smtClean="0">
                <a:solidFill>
                  <a:schemeClr val="tx1"/>
                </a:solidFill>
                <a:latin typeface="+mn-lt"/>
                <a:ea typeface="+mn-ea"/>
                <a:cs typeface="+mn-cs"/>
              </a:rPr>
              <a:t>-mounts </a:t>
            </a:r>
            <a:r>
              <a:rPr lang="en-US" sz="1200" kern="1200" dirty="0" err="1" smtClean="0">
                <a:solidFill>
                  <a:schemeClr val="tx1"/>
                </a:solidFill>
                <a:latin typeface="+mn-lt"/>
                <a:ea typeface="+mn-ea"/>
                <a:cs typeface="+mn-cs"/>
              </a:rPr>
              <a:t>torrancew</a:t>
            </a:r>
            <a:r>
              <a:rPr lang="en-US" sz="1200" kern="1200" dirty="0" smtClean="0">
                <a:solidFill>
                  <a:schemeClr val="tx1"/>
                </a:solidFill>
                <a:latin typeface="+mn-lt"/>
                <a:ea typeface="+mn-ea"/>
                <a:cs typeface="+mn-cs"/>
              </a:rPr>
              <a:t>-account</a:t>
            </a:r>
          </a:p>
          <a:p>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clone https://</a:t>
            </a:r>
            <a:r>
              <a:rPr lang="en-US" sz="1200" kern="1200" dirty="0" err="1" smtClean="0">
                <a:solidFill>
                  <a:schemeClr val="tx1"/>
                </a:solidFill>
                <a:latin typeface="+mn-lt"/>
                <a:ea typeface="+mn-ea"/>
                <a:cs typeface="+mn-cs"/>
              </a:rPr>
              <a:t>github.com</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haraldsk</a:t>
            </a:r>
            <a:r>
              <a:rPr lang="en-US" sz="1200" kern="1200" dirty="0" smtClean="0">
                <a:solidFill>
                  <a:schemeClr val="tx1"/>
                </a:solidFill>
                <a:latin typeface="+mn-lt"/>
                <a:ea typeface="+mn-ea"/>
                <a:cs typeface="+mn-cs"/>
              </a:rPr>
              <a:t>/puppet-module-</a:t>
            </a:r>
            <a:r>
              <a:rPr lang="en-US" sz="1200" kern="1200" dirty="0" err="1" smtClean="0">
                <a:solidFill>
                  <a:schemeClr val="tx1"/>
                </a:solidFill>
                <a:latin typeface="+mn-lt"/>
                <a:ea typeface="+mn-ea"/>
                <a:cs typeface="+mn-cs"/>
              </a:rPr>
              <a:t>nfs.git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/puppet/modules/</a:t>
            </a:r>
            <a:r>
              <a:rPr lang="en-US" sz="1200" kern="1200" dirty="0" err="1" smtClean="0">
                <a:solidFill>
                  <a:schemeClr val="tx1"/>
                </a:solidFill>
                <a:latin typeface="+mn-lt"/>
                <a:ea typeface="+mn-ea"/>
                <a:cs typeface="+mn-cs"/>
              </a:rPr>
              <a:t>nfs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these modules will be accessed by their second name, for example the </a:t>
            </a:r>
            <a:r>
              <a:rPr lang="en-US" sz="1200" kern="1200" dirty="0" err="1" smtClean="0">
                <a:solidFill>
                  <a:schemeClr val="tx1"/>
                </a:solidFill>
                <a:latin typeface="+mn-lt"/>
                <a:ea typeface="+mn-ea"/>
                <a:cs typeface="+mn-cs"/>
              </a:rPr>
              <a:t>puppetlabs</a:t>
            </a:r>
            <a:r>
              <a:rPr lang="en-US" sz="1200" kern="1200" dirty="0" smtClean="0">
                <a:solidFill>
                  <a:schemeClr val="tx1"/>
                </a:solidFill>
                <a:latin typeface="+mn-lt"/>
                <a:ea typeface="+mn-ea"/>
                <a:cs typeface="+mn-cs"/>
              </a:rPr>
              <a:t>-apache module will be accessed by the apache {}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stanzas. If you are ever wondering what module something is coming from that is what it is.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mkdir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ssl</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req</a:t>
            </a:r>
            <a:r>
              <a:rPr lang="en-US" sz="1200" kern="1200" dirty="0" smtClean="0">
                <a:solidFill>
                  <a:schemeClr val="tx1"/>
                </a:solidFill>
                <a:latin typeface="+mn-lt"/>
                <a:ea typeface="+mn-ea"/>
                <a:cs typeface="+mn-cs"/>
              </a:rPr>
              <a:t> -x509 -nodes -days 365 -</a:t>
            </a:r>
            <a:r>
              <a:rPr lang="en-US" sz="1200" kern="1200" dirty="0" err="1" smtClean="0">
                <a:solidFill>
                  <a:schemeClr val="tx1"/>
                </a:solidFill>
                <a:latin typeface="+mn-lt"/>
                <a:ea typeface="+mn-ea"/>
                <a:cs typeface="+mn-cs"/>
              </a:rPr>
              <a:t>newkey</a:t>
            </a:r>
            <a:r>
              <a:rPr lang="en-US" sz="1200" kern="1200" dirty="0" smtClean="0">
                <a:solidFill>
                  <a:schemeClr val="tx1"/>
                </a:solidFill>
                <a:latin typeface="+mn-lt"/>
                <a:ea typeface="+mn-ea"/>
                <a:cs typeface="+mn-cs"/>
              </a:rPr>
              <a:t> rsa:2048 -</a:t>
            </a:r>
            <a:r>
              <a:rPr lang="en-US" sz="1200" kern="1200" dirty="0" err="1" smtClean="0">
                <a:solidFill>
                  <a:schemeClr val="tx1"/>
                </a:solidFill>
                <a:latin typeface="+mn-lt"/>
                <a:ea typeface="+mn-ea"/>
                <a:cs typeface="+mn-cs"/>
              </a:rPr>
              <a:t>keyout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ssl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apache.key</a:t>
            </a:r>
            <a:r>
              <a:rPr lang="en-US" sz="1200" kern="1200" dirty="0" smtClean="0">
                <a:solidFill>
                  <a:schemeClr val="tx1"/>
                </a:solidFill>
                <a:latin typeface="+mn-lt"/>
                <a:ea typeface="+mn-ea"/>
                <a:cs typeface="+mn-cs"/>
              </a:rPr>
              <a:t> -out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ssl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apache.crt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htpasswd</a:t>
            </a:r>
            <a:r>
              <a:rPr lang="en-US" sz="1200" kern="1200" dirty="0" smtClean="0">
                <a:solidFill>
                  <a:schemeClr val="tx1"/>
                </a:solidFill>
                <a:latin typeface="+mn-lt"/>
                <a:ea typeface="+mn-ea"/>
                <a:cs typeface="+mn-cs"/>
              </a:rPr>
              <a:t> -c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auth_user_file</a:t>
            </a:r>
            <a:r>
              <a:rPr lang="en-US" sz="1200" kern="1200" dirty="0" smtClean="0">
                <a:solidFill>
                  <a:schemeClr val="tx1"/>
                </a:solidFill>
                <a:latin typeface="+mn-lt"/>
                <a:ea typeface="+mn-ea"/>
                <a:cs typeface="+mn-cs"/>
              </a:rPr>
              <a:t> root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chown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apache:apache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auth_user_file</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we have puppet installed with apache and a few other things.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000-headnode-bootstrap-commands </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ssh</a:t>
            </a:r>
            <a:r>
              <a:rPr lang="en-US" sz="1200" kern="1200" dirty="0" smtClean="0">
                <a:solidFill>
                  <a:schemeClr val="tx1"/>
                </a:solidFill>
                <a:latin typeface="Times" panose="02020603050405020304" pitchFamily="18" charset="0"/>
                <a:ea typeface="+mn-ea"/>
                <a:cs typeface="+mn-cs"/>
              </a:rPr>
              <a:t> into the node</a:t>
            </a:r>
          </a:p>
          <a:p>
            <a:r>
              <a:rPr lang="en-US" sz="1200" kern="1200" dirty="0" err="1" smtClean="0">
                <a:solidFill>
                  <a:schemeClr val="tx1"/>
                </a:solidFill>
                <a:latin typeface="Times" panose="02020603050405020304" pitchFamily="18" charset="0"/>
                <a:ea typeface="+mn-ea"/>
                <a:cs typeface="+mn-cs"/>
              </a:rPr>
              <a:t>ssh</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i</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AWSKey.pem</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root@aws-ip</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install puppet repository</a:t>
            </a:r>
          </a:p>
          <a:p>
            <a:r>
              <a:rPr lang="en-US" sz="1200" kern="1200" dirty="0" err="1" smtClean="0">
                <a:solidFill>
                  <a:schemeClr val="tx1"/>
                </a:solidFill>
                <a:latin typeface="Times" panose="02020603050405020304" pitchFamily="18" charset="0"/>
                <a:ea typeface="+mn-ea"/>
                <a:cs typeface="+mn-cs"/>
              </a:rPr>
              <a:t>sudo</a:t>
            </a:r>
            <a:r>
              <a:rPr lang="en-US" sz="1200" kern="1200" dirty="0" smtClean="0">
                <a:solidFill>
                  <a:schemeClr val="tx1"/>
                </a:solidFill>
                <a:latin typeface="Times" panose="02020603050405020304" pitchFamily="18" charset="0"/>
                <a:ea typeface="+mn-ea"/>
                <a:cs typeface="+mn-cs"/>
              </a:rPr>
              <a:t> rpm -</a:t>
            </a:r>
            <a:r>
              <a:rPr lang="en-US" sz="1200" kern="1200" dirty="0" err="1" smtClean="0">
                <a:solidFill>
                  <a:schemeClr val="tx1"/>
                </a:solidFill>
                <a:latin typeface="Times" panose="02020603050405020304" pitchFamily="18" charset="0"/>
                <a:ea typeface="+mn-ea"/>
                <a:cs typeface="+mn-cs"/>
              </a:rPr>
              <a:t>ivh</a:t>
            </a:r>
            <a:r>
              <a:rPr lang="en-US" sz="1200" kern="1200" dirty="0" smtClean="0">
                <a:solidFill>
                  <a:schemeClr val="tx1"/>
                </a:solidFill>
                <a:latin typeface="Times" panose="02020603050405020304" pitchFamily="18" charset="0"/>
                <a:ea typeface="+mn-ea"/>
                <a:cs typeface="+mn-cs"/>
              </a:rPr>
              <a:t> http://</a:t>
            </a:r>
            <a:r>
              <a:rPr lang="en-US" sz="1200" kern="1200" dirty="0" err="1" smtClean="0">
                <a:solidFill>
                  <a:schemeClr val="tx1"/>
                </a:solidFill>
                <a:latin typeface="Times" panose="02020603050405020304" pitchFamily="18" charset="0"/>
                <a:ea typeface="+mn-ea"/>
                <a:cs typeface="+mn-cs"/>
              </a:rPr>
              <a:t>yum.puppetlabs.com</a:t>
            </a:r>
            <a:r>
              <a:rPr lang="en-US" sz="1200" kern="1200" dirty="0" smtClean="0">
                <a:solidFill>
                  <a:schemeClr val="tx1"/>
                </a:solidFill>
                <a:latin typeface="Times" panose="02020603050405020304" pitchFamily="18" charset="0"/>
                <a:ea typeface="+mn-ea"/>
                <a:cs typeface="+mn-cs"/>
              </a:rPr>
              <a:t>/puppetlabs-release-el-6.noarch.rpm</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install puppet, </a:t>
            </a:r>
            <a:r>
              <a:rPr lang="en-US" sz="1200" kern="1200" dirty="0" err="1" smtClean="0">
                <a:solidFill>
                  <a:schemeClr val="tx1"/>
                </a:solidFill>
                <a:latin typeface="Times" panose="02020603050405020304" pitchFamily="18" charset="0"/>
                <a:ea typeface="+mn-ea"/>
                <a:cs typeface="+mn-cs"/>
              </a:rPr>
              <a:t>git</a:t>
            </a:r>
            <a:r>
              <a:rPr lang="en-US" sz="1200" kern="1200" dirty="0" smtClean="0">
                <a:solidFill>
                  <a:schemeClr val="tx1"/>
                </a:solidFill>
                <a:latin typeface="Times" panose="02020603050405020304" pitchFamily="18" charset="0"/>
                <a:ea typeface="+mn-ea"/>
                <a:cs typeface="+mn-cs"/>
              </a:rPr>
              <a:t>, subversion, apache with mod </a:t>
            </a:r>
            <a:r>
              <a:rPr lang="en-US" sz="1200" kern="1200" dirty="0" err="1" smtClean="0">
                <a:solidFill>
                  <a:schemeClr val="tx1"/>
                </a:solidFill>
                <a:latin typeface="Times" panose="02020603050405020304" pitchFamily="18" charset="0"/>
                <a:ea typeface="+mn-ea"/>
                <a:cs typeface="+mn-cs"/>
              </a:rPr>
              <a:t>ssl</a:t>
            </a:r>
            <a:r>
              <a:rPr lang="en-US" sz="1200" kern="1200" dirty="0" smtClean="0">
                <a:solidFill>
                  <a:schemeClr val="tx1"/>
                </a:solidFill>
                <a:latin typeface="Times" panose="02020603050405020304" pitchFamily="18" charset="0"/>
                <a:ea typeface="+mn-ea"/>
                <a:cs typeface="+mn-cs"/>
              </a:rPr>
              <a:t> and vim</a:t>
            </a:r>
          </a:p>
          <a:p>
            <a:r>
              <a:rPr lang="en-US" sz="1200" kern="1200" dirty="0" smtClean="0">
                <a:solidFill>
                  <a:schemeClr val="tx1"/>
                </a:solidFill>
                <a:latin typeface="Times" panose="02020603050405020304" pitchFamily="18" charset="0"/>
                <a:ea typeface="+mn-ea"/>
                <a:cs typeface="+mn-cs"/>
              </a:rPr>
              <a:t>yum -y install puppet </a:t>
            </a:r>
            <a:r>
              <a:rPr lang="en-US" sz="1200" kern="1200" dirty="0" err="1" smtClean="0">
                <a:solidFill>
                  <a:schemeClr val="tx1"/>
                </a:solidFill>
                <a:latin typeface="Times" panose="02020603050405020304" pitchFamily="18" charset="0"/>
                <a:ea typeface="+mn-ea"/>
                <a:cs typeface="+mn-cs"/>
              </a:rPr>
              <a:t>git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mod_ssl</a:t>
            </a:r>
            <a:r>
              <a:rPr lang="en-US" sz="1200" kern="1200" dirty="0" smtClean="0">
                <a:solidFill>
                  <a:schemeClr val="tx1"/>
                </a:solidFill>
                <a:latin typeface="Times" panose="02020603050405020304" pitchFamily="18" charset="0"/>
                <a:ea typeface="+mn-ea"/>
                <a:cs typeface="+mn-cs"/>
              </a:rPr>
              <a:t> vim subversion</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install puppet modules we will be using throughout the setup</a:t>
            </a:r>
          </a:p>
          <a:p>
            <a:r>
              <a:rPr lang="en-US" sz="1200" kern="1200" dirty="0" smtClean="0">
                <a:solidFill>
                  <a:schemeClr val="tx1"/>
                </a:solidFill>
                <a:latin typeface="Times" panose="02020603050405020304" pitchFamily="18" charset="0"/>
                <a:ea typeface="+mn-ea"/>
                <a:cs typeface="+mn-cs"/>
              </a:rPr>
              <a:t>puppet module install </a:t>
            </a:r>
            <a:r>
              <a:rPr lang="en-US" sz="1200" kern="1200" dirty="0" err="1" smtClean="0">
                <a:solidFill>
                  <a:schemeClr val="tx1"/>
                </a:solidFill>
                <a:latin typeface="Times" panose="02020603050405020304" pitchFamily="18" charset="0"/>
                <a:ea typeface="+mn-ea"/>
                <a:cs typeface="+mn-cs"/>
              </a:rPr>
              <a:t>puppetlabs</a:t>
            </a:r>
            <a:r>
              <a:rPr lang="en-US" sz="1200" kern="1200" dirty="0" smtClean="0">
                <a:solidFill>
                  <a:schemeClr val="tx1"/>
                </a:solidFill>
                <a:latin typeface="Times" panose="02020603050405020304" pitchFamily="18" charset="0"/>
                <a:ea typeface="+mn-ea"/>
                <a:cs typeface="+mn-cs"/>
              </a:rPr>
              <a:t>-apache </a:t>
            </a:r>
            <a:r>
              <a:rPr lang="en-US" sz="1200" kern="1200" dirty="0" err="1" smtClean="0">
                <a:solidFill>
                  <a:schemeClr val="tx1"/>
                </a:solidFill>
                <a:latin typeface="Times" panose="02020603050405020304" pitchFamily="18" charset="0"/>
                <a:ea typeface="+mn-ea"/>
                <a:cs typeface="+mn-cs"/>
              </a:rPr>
              <a:t>puppetlabs-vcsrepo</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puppetlabs</a:t>
            </a:r>
            <a:r>
              <a:rPr lang="en-US" sz="1200" kern="1200" dirty="0" smtClean="0">
                <a:solidFill>
                  <a:schemeClr val="tx1"/>
                </a:solidFill>
                <a:latin typeface="Times" panose="02020603050405020304" pitchFamily="18" charset="0"/>
                <a:ea typeface="+mn-ea"/>
                <a:cs typeface="+mn-cs"/>
              </a:rPr>
              <a:t>-firewall </a:t>
            </a:r>
            <a:r>
              <a:rPr lang="en-US" sz="1200" kern="1200" dirty="0" err="1" smtClean="0">
                <a:solidFill>
                  <a:schemeClr val="tx1"/>
                </a:solidFill>
                <a:latin typeface="Times" panose="02020603050405020304" pitchFamily="18" charset="0"/>
                <a:ea typeface="+mn-ea"/>
                <a:cs typeface="+mn-cs"/>
              </a:rPr>
              <a:t>spiette-selinux</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AlexCline</a:t>
            </a:r>
            <a:r>
              <a:rPr lang="en-US" sz="1200" kern="1200" dirty="0" smtClean="0">
                <a:solidFill>
                  <a:schemeClr val="tx1"/>
                </a:solidFill>
                <a:latin typeface="Times" panose="02020603050405020304" pitchFamily="18" charset="0"/>
                <a:ea typeface="+mn-ea"/>
                <a:cs typeface="+mn-cs"/>
              </a:rPr>
              <a:t>-mounts</a:t>
            </a:r>
            <a:r>
              <a:rPr lang="en-US" sz="1200" kern="1200" baseline="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torrancew</a:t>
            </a:r>
            <a:r>
              <a:rPr lang="en-US" sz="1200" kern="1200" dirty="0" smtClean="0">
                <a:solidFill>
                  <a:schemeClr val="tx1"/>
                </a:solidFill>
                <a:latin typeface="Times" panose="02020603050405020304" pitchFamily="18" charset="0"/>
                <a:ea typeface="+mn-ea"/>
                <a:cs typeface="+mn-cs"/>
              </a:rPr>
              <a:t>-account </a:t>
            </a:r>
            <a:r>
              <a:rPr lang="en-US" sz="1200" kern="1200" dirty="0" err="1" smtClean="0">
                <a:solidFill>
                  <a:schemeClr val="tx1"/>
                </a:solidFill>
                <a:latin typeface="Times" panose="02020603050405020304" pitchFamily="18" charset="0"/>
                <a:ea typeface="+mn-ea"/>
                <a:cs typeface="+mn-cs"/>
              </a:rPr>
              <a:t>saz-resolv_conf</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saz-rsyslog</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jhoblitt</a:t>
            </a:r>
            <a:r>
              <a:rPr lang="en-US" sz="1200" kern="1200" dirty="0" smtClean="0">
                <a:solidFill>
                  <a:schemeClr val="tx1"/>
                </a:solidFill>
                <a:latin typeface="Times" panose="02020603050405020304" pitchFamily="18" charset="0"/>
                <a:ea typeface="+mn-ea"/>
                <a:cs typeface="+mn-cs"/>
              </a:rPr>
              <a:t>-ganglia </a:t>
            </a:r>
            <a:r>
              <a:rPr lang="en-US" sz="1200" kern="1200" dirty="0" err="1" smtClean="0">
                <a:solidFill>
                  <a:schemeClr val="tx1"/>
                </a:solidFill>
                <a:latin typeface="Times" panose="02020603050405020304" pitchFamily="18" charset="0"/>
                <a:ea typeface="+mn-ea"/>
                <a:cs typeface="+mn-cs"/>
              </a:rPr>
              <a:t>petems-swap_file</a:t>
            </a:r>
            <a:r>
              <a:rPr lang="en-US" sz="1200" kern="1200" dirty="0" smtClean="0">
                <a:solidFill>
                  <a:schemeClr val="tx1"/>
                </a:solidFill>
                <a:latin typeface="Times" panose="02020603050405020304" pitchFamily="18" charset="0"/>
                <a:ea typeface="+mn-ea"/>
                <a:cs typeface="+mn-cs"/>
              </a:rPr>
              <a:t> </a:t>
            </a:r>
          </a:p>
          <a:p>
            <a:r>
              <a:rPr lang="en-US" sz="1200" kern="1200" dirty="0" err="1" smtClean="0">
                <a:solidFill>
                  <a:schemeClr val="tx1"/>
                </a:solidFill>
                <a:latin typeface="Times" panose="02020603050405020304" pitchFamily="18" charset="0"/>
                <a:ea typeface="+mn-ea"/>
                <a:cs typeface="+mn-cs"/>
              </a:rPr>
              <a:t>git</a:t>
            </a:r>
            <a:r>
              <a:rPr lang="en-US" sz="1200" kern="1200" dirty="0" smtClean="0">
                <a:solidFill>
                  <a:schemeClr val="tx1"/>
                </a:solidFill>
                <a:latin typeface="Times" panose="02020603050405020304" pitchFamily="18" charset="0"/>
                <a:ea typeface="+mn-ea"/>
                <a:cs typeface="+mn-cs"/>
              </a:rPr>
              <a:t> clone https://</a:t>
            </a:r>
            <a:r>
              <a:rPr lang="en-US" sz="1200" kern="1200" dirty="0" err="1" smtClean="0">
                <a:solidFill>
                  <a:schemeClr val="tx1"/>
                </a:solidFill>
                <a:latin typeface="Times" panose="02020603050405020304" pitchFamily="18" charset="0"/>
                <a:ea typeface="+mn-ea"/>
                <a:cs typeface="+mn-cs"/>
              </a:rPr>
              <a:t>github.com</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rlex</a:t>
            </a:r>
            <a:r>
              <a:rPr lang="en-US" sz="1200" kern="1200" dirty="0" smtClean="0">
                <a:solidFill>
                  <a:schemeClr val="tx1"/>
                </a:solidFill>
                <a:latin typeface="Times" panose="02020603050405020304" pitchFamily="18" charset="0"/>
                <a:ea typeface="+mn-ea"/>
                <a:cs typeface="+mn-cs"/>
              </a:rPr>
              <a:t>/puppet-</a:t>
            </a:r>
            <a:r>
              <a:rPr lang="en-US" sz="1200" kern="1200" dirty="0" err="1" smtClean="0">
                <a:solidFill>
                  <a:schemeClr val="tx1"/>
                </a:solidFill>
                <a:latin typeface="Times" panose="02020603050405020304" pitchFamily="18" charset="0"/>
                <a:ea typeface="+mn-ea"/>
                <a:cs typeface="+mn-cs"/>
              </a:rPr>
              <a:t>dnsmasq.git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/puppet/modules/</a:t>
            </a:r>
            <a:r>
              <a:rPr lang="en-US" sz="1200" kern="1200" dirty="0" err="1" smtClean="0">
                <a:solidFill>
                  <a:schemeClr val="tx1"/>
                </a:solidFill>
                <a:latin typeface="Times" panose="02020603050405020304" pitchFamily="18" charset="0"/>
                <a:ea typeface="+mn-ea"/>
                <a:cs typeface="+mn-cs"/>
              </a:rPr>
              <a:t>dnsmasq</a:t>
            </a:r>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git</a:t>
            </a:r>
            <a:r>
              <a:rPr lang="en-US" sz="1200" kern="1200" dirty="0" smtClean="0">
                <a:solidFill>
                  <a:schemeClr val="tx1"/>
                </a:solidFill>
                <a:latin typeface="Times" panose="02020603050405020304" pitchFamily="18" charset="0"/>
                <a:ea typeface="+mn-ea"/>
                <a:cs typeface="+mn-cs"/>
              </a:rPr>
              <a:t> clone https://</a:t>
            </a:r>
            <a:r>
              <a:rPr lang="en-US" sz="1200" kern="1200" dirty="0" err="1" smtClean="0">
                <a:solidFill>
                  <a:schemeClr val="tx1"/>
                </a:solidFill>
                <a:latin typeface="Times" panose="02020603050405020304" pitchFamily="18" charset="0"/>
                <a:ea typeface="+mn-ea"/>
                <a:cs typeface="+mn-cs"/>
              </a:rPr>
              <a:t>github.com</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haraldsk</a:t>
            </a:r>
            <a:r>
              <a:rPr lang="en-US" sz="1200" kern="1200" dirty="0" smtClean="0">
                <a:solidFill>
                  <a:schemeClr val="tx1"/>
                </a:solidFill>
                <a:latin typeface="Times" panose="02020603050405020304" pitchFamily="18" charset="0"/>
                <a:ea typeface="+mn-ea"/>
                <a:cs typeface="+mn-cs"/>
              </a:rPr>
              <a:t>/puppet-module-</a:t>
            </a:r>
            <a:r>
              <a:rPr lang="en-US" sz="1200" kern="1200" dirty="0" err="1" smtClean="0">
                <a:solidFill>
                  <a:schemeClr val="tx1"/>
                </a:solidFill>
                <a:latin typeface="Times" panose="02020603050405020304" pitchFamily="18" charset="0"/>
                <a:ea typeface="+mn-ea"/>
                <a:cs typeface="+mn-cs"/>
              </a:rPr>
              <a:t>nfs.git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/puppet/modules/</a:t>
            </a:r>
            <a:r>
              <a:rPr lang="en-US" sz="1200" kern="1200" dirty="0" err="1" smtClean="0">
                <a:solidFill>
                  <a:schemeClr val="tx1"/>
                </a:solidFill>
                <a:latin typeface="Times" panose="02020603050405020304" pitchFamily="18" charset="0"/>
                <a:ea typeface="+mn-ea"/>
                <a:cs typeface="+mn-cs"/>
              </a:rPr>
              <a:t>nfs</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generate certificates for our apache install</a:t>
            </a:r>
          </a:p>
          <a:p>
            <a:r>
              <a:rPr lang="en-US" sz="1200" kern="1200" dirty="0" err="1" smtClean="0">
                <a:solidFill>
                  <a:schemeClr val="tx1"/>
                </a:solidFill>
                <a:latin typeface="Times" panose="02020603050405020304" pitchFamily="18" charset="0"/>
                <a:ea typeface="+mn-ea"/>
                <a:cs typeface="+mn-cs"/>
              </a:rPr>
              <a:t>mkdir</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ssl</a:t>
            </a:r>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openssl</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req</a:t>
            </a:r>
            <a:r>
              <a:rPr lang="en-US" sz="1200" kern="1200" dirty="0" smtClean="0">
                <a:solidFill>
                  <a:schemeClr val="tx1"/>
                </a:solidFill>
                <a:latin typeface="Times" panose="02020603050405020304" pitchFamily="18" charset="0"/>
                <a:ea typeface="+mn-ea"/>
                <a:cs typeface="+mn-cs"/>
              </a:rPr>
              <a:t> -x509 -nodes -days 365 -</a:t>
            </a:r>
            <a:r>
              <a:rPr lang="en-US" sz="1200" kern="1200" dirty="0" err="1" smtClean="0">
                <a:solidFill>
                  <a:schemeClr val="tx1"/>
                </a:solidFill>
                <a:latin typeface="Times" panose="02020603050405020304" pitchFamily="18" charset="0"/>
                <a:ea typeface="+mn-ea"/>
                <a:cs typeface="+mn-cs"/>
              </a:rPr>
              <a:t>newkey</a:t>
            </a:r>
            <a:r>
              <a:rPr lang="en-US" sz="1200" kern="1200" dirty="0" smtClean="0">
                <a:solidFill>
                  <a:schemeClr val="tx1"/>
                </a:solidFill>
                <a:latin typeface="Times" panose="02020603050405020304" pitchFamily="18" charset="0"/>
                <a:ea typeface="+mn-ea"/>
                <a:cs typeface="+mn-cs"/>
              </a:rPr>
              <a:t> rsa:2048 -</a:t>
            </a:r>
            <a:r>
              <a:rPr lang="en-US" sz="1200" kern="1200" dirty="0" err="1" smtClean="0">
                <a:solidFill>
                  <a:schemeClr val="tx1"/>
                </a:solidFill>
                <a:latin typeface="Times" panose="02020603050405020304" pitchFamily="18" charset="0"/>
                <a:ea typeface="+mn-ea"/>
                <a:cs typeface="+mn-cs"/>
              </a:rPr>
              <a:t>keyout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ssl</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apache.key</a:t>
            </a:r>
            <a:r>
              <a:rPr lang="en-US" sz="1200" kern="1200" dirty="0" smtClean="0">
                <a:solidFill>
                  <a:schemeClr val="tx1"/>
                </a:solidFill>
                <a:latin typeface="Times" panose="02020603050405020304" pitchFamily="18" charset="0"/>
                <a:ea typeface="+mn-ea"/>
                <a:cs typeface="+mn-cs"/>
              </a:rPr>
              <a:t> -out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ssl</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apache.crt</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create user for subversion install</a:t>
            </a:r>
          </a:p>
          <a:p>
            <a:r>
              <a:rPr lang="en-US" sz="1200" kern="1200" dirty="0" err="1" smtClean="0">
                <a:solidFill>
                  <a:schemeClr val="tx1"/>
                </a:solidFill>
                <a:latin typeface="Times" panose="02020603050405020304" pitchFamily="18" charset="0"/>
                <a:ea typeface="+mn-ea"/>
                <a:cs typeface="+mn-cs"/>
              </a:rPr>
              <a:t>htpasswd</a:t>
            </a:r>
            <a:r>
              <a:rPr lang="en-US" sz="1200" kern="1200" dirty="0" smtClean="0">
                <a:solidFill>
                  <a:schemeClr val="tx1"/>
                </a:solidFill>
                <a:latin typeface="Times" panose="02020603050405020304" pitchFamily="18" charset="0"/>
                <a:ea typeface="+mn-ea"/>
                <a:cs typeface="+mn-cs"/>
              </a:rPr>
              <a:t> -c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auth_user_file</a:t>
            </a:r>
            <a:r>
              <a:rPr lang="en-US" sz="1200" kern="1200" dirty="0" smtClean="0">
                <a:solidFill>
                  <a:schemeClr val="tx1"/>
                </a:solidFill>
                <a:latin typeface="Times" panose="02020603050405020304" pitchFamily="18" charset="0"/>
                <a:ea typeface="+mn-ea"/>
                <a:cs typeface="+mn-cs"/>
              </a:rPr>
              <a:t> root</a:t>
            </a:r>
          </a:p>
          <a:p>
            <a:r>
              <a:rPr lang="en-US" sz="1200" kern="1200" dirty="0" err="1" smtClean="0">
                <a:solidFill>
                  <a:schemeClr val="tx1"/>
                </a:solidFill>
                <a:latin typeface="Times" panose="02020603050405020304" pitchFamily="18" charset="0"/>
                <a:ea typeface="+mn-ea"/>
                <a:cs typeface="+mn-cs"/>
              </a:rPr>
              <a:t>chown</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apache:apache</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httpd</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auth_user_file</a:t>
            </a:r>
            <a:r>
              <a:rPr lang="en-US" sz="1200" kern="1200" dirty="0" smtClean="0">
                <a:solidFill>
                  <a:schemeClr val="tx1"/>
                </a:solidFill>
                <a:latin typeface="Times" panose="02020603050405020304" pitchFamily="18" charset="0"/>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13</a:t>
            </a:fld>
            <a:endParaRPr lang="en-US"/>
          </a:p>
        </p:txBody>
      </p:sp>
    </p:spTree>
    <p:extLst>
      <p:ext uri="{BB962C8B-B14F-4D97-AF65-F5344CB8AC3E}">
        <p14:creationId xmlns:p14="http://schemas.microsoft.com/office/powerpoint/2010/main" val="496990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3 classes of servers </a:t>
            </a:r>
          </a:p>
          <a:p>
            <a:r>
              <a:rPr lang="en-US" sz="1200" kern="1200" dirty="0" smtClean="0">
                <a:solidFill>
                  <a:schemeClr val="tx1"/>
                </a:solidFill>
                <a:latin typeface="+mn-lt"/>
                <a:ea typeface="+mn-ea"/>
                <a:cs typeface="+mn-cs"/>
              </a:rPr>
              <a:t>head node</a:t>
            </a:r>
          </a:p>
          <a:p>
            <a:r>
              <a:rPr lang="en-US" sz="1200" kern="1200" dirty="0" smtClean="0">
                <a:solidFill>
                  <a:schemeClr val="tx1"/>
                </a:solidFill>
                <a:latin typeface="+mn-lt"/>
                <a:ea typeface="+mn-ea"/>
                <a:cs typeface="+mn-cs"/>
              </a:rPr>
              <a:t>- this will hold our puppet</a:t>
            </a:r>
          </a:p>
          <a:p>
            <a:r>
              <a:rPr lang="en-US" sz="1200" kern="1200" dirty="0" smtClean="0">
                <a:solidFill>
                  <a:schemeClr val="tx1"/>
                </a:solidFill>
                <a:latin typeface="+mn-lt"/>
                <a:ea typeface="+mn-ea"/>
                <a:cs typeface="+mn-cs"/>
              </a:rPr>
              <a:t>- this will have the scheduler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storage node</a:t>
            </a:r>
          </a:p>
          <a:p>
            <a:r>
              <a:rPr lang="en-US" sz="1200" kern="1200" dirty="0" smtClean="0">
                <a:solidFill>
                  <a:schemeClr val="tx1"/>
                </a:solidFill>
                <a:latin typeface="+mn-lt"/>
                <a:ea typeface="+mn-ea"/>
                <a:cs typeface="+mn-cs"/>
              </a:rPr>
              <a:t>- this node will be responsible for exporting </a:t>
            </a:r>
            <a:r>
              <a:rPr lang="en-US" sz="1200" kern="1200" dirty="0" err="1" smtClean="0">
                <a:solidFill>
                  <a:schemeClr val="tx1"/>
                </a:solidFill>
                <a:latin typeface="+mn-lt"/>
                <a:ea typeface="+mn-ea"/>
                <a:cs typeface="+mn-cs"/>
              </a:rPr>
              <a:t>filesystems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compute node</a:t>
            </a:r>
          </a:p>
          <a:p>
            <a:r>
              <a:rPr lang="en-US" sz="1200" kern="1200" dirty="0" smtClean="0">
                <a:solidFill>
                  <a:schemeClr val="tx1"/>
                </a:solidFill>
                <a:latin typeface="+mn-lt"/>
                <a:ea typeface="+mn-ea"/>
                <a:cs typeface="+mn-cs"/>
              </a:rPr>
              <a:t>- these nodes will be doing the actual scientific computing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Each of these nodes have a class as well as a base class that will go to others.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a very simple way to do this, and I am doing this in a way that is easily understood but in practice we will be copying and pasting certain things instead of making secondary and tertiary classes or using </a:t>
            </a:r>
            <a:r>
              <a:rPr lang="en-US" sz="1200" kern="1200" dirty="0" err="1" smtClean="0">
                <a:solidFill>
                  <a:schemeClr val="tx1"/>
                </a:solidFill>
                <a:latin typeface="+mn-lt"/>
                <a:ea typeface="+mn-ea"/>
                <a:cs typeface="+mn-cs"/>
              </a:rPr>
              <a:t>hiera</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will put this file</a:t>
            </a:r>
            <a:r>
              <a:rPr lang="en-US" sz="1200" kern="1200" baseline="0" dirty="0" smtClean="0">
                <a:solidFill>
                  <a:schemeClr val="tx1"/>
                </a:solidFill>
                <a:latin typeface="+mn-lt"/>
                <a:ea typeface="+mn-ea"/>
                <a:cs typeface="+mn-cs"/>
              </a:rPr>
              <a:t> in /</a:t>
            </a:r>
            <a:r>
              <a:rPr lang="en-US" sz="1200" kern="1200" baseline="0" dirty="0" err="1" smtClean="0">
                <a:solidFill>
                  <a:schemeClr val="tx1"/>
                </a:solidFill>
                <a:latin typeface="+mn-lt"/>
                <a:ea typeface="+mn-ea"/>
                <a:cs typeface="+mn-cs"/>
              </a:rPr>
              <a:t>etc</a:t>
            </a:r>
            <a:r>
              <a:rPr lang="en-US" sz="1200" kern="1200" baseline="0" dirty="0" smtClean="0">
                <a:solidFill>
                  <a:schemeClr val="tx1"/>
                </a:solidFill>
                <a:latin typeface="+mn-lt"/>
                <a:ea typeface="+mn-ea"/>
                <a:cs typeface="+mn-cs"/>
              </a:rPr>
              <a:t>/puppet/manifests/</a:t>
            </a:r>
            <a:r>
              <a:rPr lang="en-US" sz="1200" kern="1200" baseline="0" dirty="0" err="1" smtClean="0">
                <a:solidFill>
                  <a:schemeClr val="tx1"/>
                </a:solidFill>
                <a:latin typeface="+mn-lt"/>
                <a:ea typeface="+mn-ea"/>
                <a:cs typeface="+mn-cs"/>
              </a:rPr>
              <a:t>site.pp</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will be the main file we will be modifying throughout this workshop</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err="1" smtClean="0">
                <a:solidFill>
                  <a:schemeClr val="tx1"/>
                </a:solidFill>
                <a:latin typeface="Times" panose="02020603050405020304" pitchFamily="18" charset="0"/>
                <a:ea typeface="+mn-ea"/>
                <a:cs typeface="+mn-cs"/>
              </a:rPr>
              <a:t>sharrell@roflcopter:web</a:t>
            </a:r>
            <a:r>
              <a:rPr lang="en-US" sz="1200" kern="1200" dirty="0" smtClean="0">
                <a:solidFill>
                  <a:schemeClr val="tx1"/>
                </a:solidFill>
                <a:latin typeface="Times" panose="02020603050405020304" pitchFamily="18" charset="0"/>
                <a:ea typeface="+mn-ea"/>
                <a:cs typeface="+mn-cs"/>
              </a:rPr>
              <a:t> $ cat 001-basic-puppet-layout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head_node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storage_node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compute_node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head node</a:t>
            </a:r>
          </a:p>
          <a:p>
            <a:r>
              <a:rPr lang="en-US" sz="1200" kern="1200" dirty="0" smtClean="0">
                <a:solidFill>
                  <a:schemeClr val="tx1"/>
                </a:solidFill>
                <a:latin typeface="Times" panose="02020603050405020304" pitchFamily="18" charset="0"/>
                <a:ea typeface="+mn-ea"/>
                <a:cs typeface="+mn-cs"/>
              </a:rPr>
              <a:t>node '</a:t>
            </a:r>
            <a:r>
              <a:rPr lang="en-US" sz="1200" kern="1200" dirty="0" err="1" smtClean="0">
                <a:solidFill>
                  <a:schemeClr val="tx1"/>
                </a:solidFill>
                <a:latin typeface="Times" panose="02020603050405020304" pitchFamily="18" charset="0"/>
                <a:ea typeface="+mn-ea"/>
                <a:cs typeface="+mn-cs"/>
              </a:rPr>
              <a:t>head.cluster</a:t>
            </a:r>
            <a:r>
              <a:rPr lang="en-US" sz="1200" kern="1200" dirty="0" smtClean="0">
                <a:solidFill>
                  <a:schemeClr val="tx1"/>
                </a:solidFill>
                <a:latin typeface="Times" panose="02020603050405020304" pitchFamily="18" charset="0"/>
                <a:ea typeface="+mn-ea"/>
                <a:cs typeface="+mn-cs"/>
              </a:rPr>
              <a:t>', 'add </a:t>
            </a:r>
            <a:r>
              <a:rPr lang="en-US" sz="1200" kern="1200" dirty="0" err="1" smtClean="0">
                <a:solidFill>
                  <a:schemeClr val="tx1"/>
                </a:solidFill>
                <a:latin typeface="Times" panose="02020603050405020304" pitchFamily="18" charset="0"/>
                <a:ea typeface="+mn-ea"/>
                <a:cs typeface="+mn-cs"/>
              </a:rPr>
              <a:t>intital</a:t>
            </a:r>
            <a:r>
              <a:rPr lang="en-US" sz="1200" kern="1200" dirty="0" smtClean="0">
                <a:solidFill>
                  <a:schemeClr val="tx1"/>
                </a:solidFill>
                <a:latin typeface="Times" panose="02020603050405020304" pitchFamily="18" charset="0"/>
                <a:ea typeface="+mn-ea"/>
                <a:cs typeface="+mn-cs"/>
              </a:rPr>
              <a:t> short name here' {</a:t>
            </a: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head_node</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base_cluster</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storage node</a:t>
            </a:r>
          </a:p>
          <a:p>
            <a:r>
              <a:rPr lang="en-US" sz="1200" kern="1200" dirty="0" smtClean="0">
                <a:solidFill>
                  <a:schemeClr val="tx1"/>
                </a:solidFill>
                <a:latin typeface="Times" panose="02020603050405020304" pitchFamily="18" charset="0"/>
                <a:ea typeface="+mn-ea"/>
                <a:cs typeface="+mn-cs"/>
              </a:rPr>
              <a:t>node '</a:t>
            </a:r>
            <a:r>
              <a:rPr lang="en-US" sz="1200" kern="1200" dirty="0" err="1" smtClean="0">
                <a:solidFill>
                  <a:schemeClr val="tx1"/>
                </a:solidFill>
                <a:latin typeface="Times" panose="02020603050405020304" pitchFamily="18" charset="0"/>
                <a:ea typeface="+mn-ea"/>
                <a:cs typeface="+mn-cs"/>
              </a:rPr>
              <a:t>storage.cluster</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storage_node</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base_cluster</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compute nodes</a:t>
            </a:r>
          </a:p>
          <a:p>
            <a:r>
              <a:rPr lang="en-US" sz="1200" kern="1200" dirty="0" smtClean="0">
                <a:solidFill>
                  <a:schemeClr val="tx1"/>
                </a:solidFill>
                <a:latin typeface="Times" panose="02020603050405020304" pitchFamily="18" charset="0"/>
                <a:ea typeface="+mn-ea"/>
                <a:cs typeface="+mn-cs"/>
              </a:rPr>
              <a:t>node  'compute1.cluster', 'compute2.cluster' {</a:t>
            </a: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compute_node</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base_cluster</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5CBA4C-D2C8-084C-9B5F-D35AF29E3C31}" type="slidenum">
              <a:rPr lang="en-US" smtClean="0"/>
              <a:t>14</a:t>
            </a:fld>
            <a:endParaRPr lang="en-US"/>
          </a:p>
        </p:txBody>
      </p:sp>
    </p:spTree>
    <p:extLst>
      <p:ext uri="{BB962C8B-B14F-4D97-AF65-F5344CB8AC3E}">
        <p14:creationId xmlns:p14="http://schemas.microsoft.com/office/powerpoint/2010/main" val="3069226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001-basic-puppet-layout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head_node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storage_node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compute_node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head node</a:t>
            </a:r>
          </a:p>
          <a:p>
            <a:r>
              <a:rPr lang="en-US" sz="1200" kern="1200" dirty="0" smtClean="0">
                <a:solidFill>
                  <a:schemeClr val="tx1"/>
                </a:solidFill>
                <a:latin typeface="Times" panose="02020603050405020304" pitchFamily="18" charset="0"/>
                <a:ea typeface="+mn-ea"/>
                <a:cs typeface="+mn-cs"/>
              </a:rPr>
              <a:t>node '</a:t>
            </a:r>
            <a:r>
              <a:rPr lang="en-US" sz="1200" kern="1200" dirty="0" err="1" smtClean="0">
                <a:solidFill>
                  <a:schemeClr val="tx1"/>
                </a:solidFill>
                <a:latin typeface="Times" panose="02020603050405020304" pitchFamily="18" charset="0"/>
                <a:ea typeface="+mn-ea"/>
                <a:cs typeface="+mn-cs"/>
              </a:rPr>
              <a:t>headnode.local</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head_node</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base_cluster</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storage node</a:t>
            </a:r>
          </a:p>
          <a:p>
            <a:r>
              <a:rPr lang="en-US" sz="1200" kern="1200" dirty="0" smtClean="0">
                <a:solidFill>
                  <a:schemeClr val="tx1"/>
                </a:solidFill>
                <a:latin typeface="Times" panose="02020603050405020304" pitchFamily="18" charset="0"/>
                <a:ea typeface="+mn-ea"/>
                <a:cs typeface="+mn-cs"/>
              </a:rPr>
              <a:t>node '</a:t>
            </a:r>
            <a:r>
              <a:rPr lang="en-US" sz="1200" kern="1200" dirty="0" err="1" smtClean="0">
                <a:solidFill>
                  <a:schemeClr val="tx1"/>
                </a:solidFill>
                <a:latin typeface="Times" panose="02020603050405020304" pitchFamily="18" charset="0"/>
                <a:ea typeface="+mn-ea"/>
                <a:cs typeface="+mn-cs"/>
              </a:rPr>
              <a:t>storagenode.local</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storage_node</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base_cluster</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compute nodes</a:t>
            </a:r>
          </a:p>
          <a:p>
            <a:r>
              <a:rPr lang="en-US" sz="1200" kern="1200" dirty="0" smtClean="0">
                <a:solidFill>
                  <a:schemeClr val="tx1"/>
                </a:solidFill>
                <a:latin typeface="Times" panose="02020603050405020304" pitchFamily="18" charset="0"/>
                <a:ea typeface="+mn-ea"/>
                <a:cs typeface="+mn-cs"/>
              </a:rPr>
              <a:t>node  'computenode1.local', 'computenode2.local' {</a:t>
            </a: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compute_node</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base_cluster</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15</a:t>
            </a:fld>
            <a:endParaRPr lang="en-US" altLang="en-US"/>
          </a:p>
        </p:txBody>
      </p:sp>
    </p:spTree>
    <p:extLst>
      <p:ext uri="{BB962C8B-B14F-4D97-AF65-F5344CB8AC3E}">
        <p14:creationId xmlns:p14="http://schemas.microsoft.com/office/powerpoint/2010/main" val="2922233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 will be including these snippets using the #### START and #### END comments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setup </a:t>
            </a:r>
            <a:r>
              <a:rPr lang="en-US" sz="1200" kern="1200" dirty="0" err="1" smtClean="0">
                <a:solidFill>
                  <a:schemeClr val="tx1"/>
                </a:solidFill>
                <a:latin typeface="+mn-lt"/>
                <a:ea typeface="+mn-ea"/>
                <a:cs typeface="+mn-cs"/>
              </a:rPr>
              <a:t>apahe</a:t>
            </a:r>
            <a:r>
              <a:rPr lang="en-US" sz="1200" kern="1200" dirty="0" smtClean="0">
                <a:solidFill>
                  <a:schemeClr val="tx1"/>
                </a:solidFill>
                <a:latin typeface="+mn-lt"/>
                <a:ea typeface="+mn-ea"/>
                <a:cs typeface="+mn-cs"/>
              </a:rPr>
              <a:t> module</a:t>
            </a:r>
          </a:p>
          <a:p>
            <a:r>
              <a:rPr lang="en-US" sz="1200" kern="1200" dirty="0" smtClean="0">
                <a:solidFill>
                  <a:schemeClr val="tx1"/>
                </a:solidFill>
                <a:latin typeface="+mn-lt"/>
                <a:ea typeface="+mn-ea"/>
                <a:cs typeface="+mn-cs"/>
              </a:rPr>
              <a:t>  class { 'apache':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default_confd_files</a:t>
            </a:r>
            <a:r>
              <a:rPr lang="en-US" sz="1200" kern="1200" dirty="0" smtClean="0">
                <a:solidFill>
                  <a:schemeClr val="tx1"/>
                </a:solidFill>
                <a:latin typeface="+mn-lt"/>
                <a:ea typeface="+mn-ea"/>
                <a:cs typeface="+mn-cs"/>
              </a:rPr>
              <a:t> =&gt; false,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class { 'apache::mod::</a:t>
            </a:r>
            <a:r>
              <a:rPr lang="en-US" sz="1200" kern="1200" dirty="0" err="1" smtClean="0">
                <a:solidFill>
                  <a:schemeClr val="tx1"/>
                </a:solidFill>
                <a:latin typeface="+mn-lt"/>
                <a:ea typeface="+mn-ea"/>
                <a:cs typeface="+mn-cs"/>
              </a:rPr>
              <a:t>dav_svn</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Apache module boiler plate and let it know we will be using </a:t>
            </a:r>
            <a:r>
              <a:rPr lang="en-US" sz="1200" kern="1200" dirty="0" err="1" smtClean="0">
                <a:solidFill>
                  <a:schemeClr val="tx1"/>
                </a:solidFill>
                <a:latin typeface="+mn-lt"/>
                <a:ea typeface="+mn-ea"/>
                <a:cs typeface="+mn-cs"/>
              </a:rPr>
              <a:t>dav_svn</a:t>
            </a:r>
            <a:r>
              <a:rPr lang="en-US" sz="1200" kern="1200" dirty="0" smtClean="0">
                <a:solidFill>
                  <a:schemeClr val="tx1"/>
                </a:solidFill>
                <a:latin typeface="+mn-lt"/>
                <a:ea typeface="+mn-ea"/>
                <a:cs typeface="+mn-cs"/>
              </a:rPr>
              <a:t>. This allows use to push and pull changes to our subversion repository using http.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configure subversion </a:t>
            </a:r>
            <a:r>
              <a:rPr lang="en-US" sz="1200" kern="1200" dirty="0" err="1" smtClean="0">
                <a:solidFill>
                  <a:schemeClr val="tx1"/>
                </a:solidFill>
                <a:latin typeface="+mn-lt"/>
                <a:ea typeface="+mn-ea"/>
                <a:cs typeface="+mn-cs"/>
              </a:rPr>
              <a:t>vhost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apache::</a:t>
            </a:r>
            <a:r>
              <a:rPr lang="en-US" sz="1200" kern="1200" dirty="0" err="1" smtClean="0">
                <a:solidFill>
                  <a:schemeClr val="tx1"/>
                </a:solidFill>
                <a:latin typeface="+mn-lt"/>
                <a:ea typeface="+mn-ea"/>
                <a:cs typeface="+mn-cs"/>
              </a:rPr>
              <a:t>vhost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headnode.internal</a:t>
            </a:r>
            <a:r>
              <a:rPr lang="en-US" sz="1200" kern="1200" dirty="0" smtClean="0">
                <a:solidFill>
                  <a:schemeClr val="tx1"/>
                </a:solidFill>
                <a:latin typeface="+mn-lt"/>
                <a:ea typeface="+mn-ea"/>
                <a:cs typeface="+mn-cs"/>
              </a:rPr>
              <a:t>':</a:t>
            </a:r>
          </a:p>
          <a:p>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port</a:t>
            </a:r>
            <a:r>
              <a:rPr lang="es-ES_tradnl" sz="1200" kern="1200" dirty="0" smtClean="0">
                <a:solidFill>
                  <a:schemeClr val="tx1"/>
                </a:solidFill>
                <a:latin typeface="+mn-lt"/>
                <a:ea typeface="+mn-ea"/>
                <a:cs typeface="+mn-cs"/>
              </a:rPr>
              <a:t> =&gt; 443,</a:t>
            </a:r>
          </a:p>
          <a:p>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docroot</a:t>
            </a:r>
            <a:r>
              <a:rPr lang="es-ES_tradnl" sz="1200" kern="1200" dirty="0" smtClean="0">
                <a:solidFill>
                  <a:schemeClr val="tx1"/>
                </a:solidFill>
                <a:latin typeface="+mn-lt"/>
                <a:ea typeface="+mn-ea"/>
                <a:cs typeface="+mn-cs"/>
              </a:rPr>
              <a:t> =&gt; '/</a:t>
            </a:r>
            <a:r>
              <a:rPr lang="es-ES_tradnl" sz="1200" kern="1200" dirty="0" err="1" smtClean="0">
                <a:solidFill>
                  <a:schemeClr val="tx1"/>
                </a:solidFill>
                <a:latin typeface="+mn-lt"/>
                <a:ea typeface="+mn-ea"/>
                <a:cs typeface="+mn-cs"/>
              </a:rPr>
              <a:t>var</a:t>
            </a:r>
            <a:r>
              <a:rPr lang="es-ES_tradnl" sz="1200" kern="1200" dirty="0" smtClean="0">
                <a:solidFill>
                  <a:schemeClr val="tx1"/>
                </a:solidFill>
                <a:latin typeface="+mn-lt"/>
                <a:ea typeface="+mn-ea"/>
                <a:cs typeface="+mn-cs"/>
              </a:rPr>
              <a:t>/</a:t>
            </a:r>
            <a:r>
              <a:rPr lang="es-ES_tradnl" sz="1200" kern="1200" dirty="0" err="1" smtClean="0">
                <a:solidFill>
                  <a:schemeClr val="tx1"/>
                </a:solidFill>
                <a:latin typeface="+mn-lt"/>
                <a:ea typeface="+mn-ea"/>
                <a:cs typeface="+mn-cs"/>
              </a:rPr>
              <a:t>www</a:t>
            </a:r>
            <a:r>
              <a:rPr lang="es-ES_tradnl" sz="1200" kern="1200" dirty="0" smtClean="0">
                <a:solidFill>
                  <a:schemeClr val="tx1"/>
                </a:solidFill>
                <a:latin typeface="+mn-lt"/>
                <a:ea typeface="+mn-ea"/>
                <a:cs typeface="+mn-cs"/>
              </a:rPr>
              <a:t>/</a:t>
            </a:r>
            <a:r>
              <a:rPr lang="es-ES_tradnl" sz="1200" kern="1200" dirty="0" err="1" smtClean="0">
                <a:solidFill>
                  <a:schemeClr val="tx1"/>
                </a:solidFill>
                <a:latin typeface="+mn-lt"/>
                <a:ea typeface="+mn-ea"/>
                <a:cs typeface="+mn-cs"/>
              </a:rPr>
              <a:t>html</a:t>
            </a:r>
            <a:r>
              <a:rPr lang="es-ES_tradnl"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ssl</a:t>
            </a:r>
            <a:r>
              <a:rPr lang="sv-SE" sz="1200" kern="1200" dirty="0" smtClean="0">
                <a:solidFill>
                  <a:schemeClr val="tx1"/>
                </a:solidFill>
                <a:latin typeface="+mn-lt"/>
                <a:ea typeface="+mn-ea"/>
                <a:cs typeface="+mn-cs"/>
              </a:rPr>
              <a:t> =&gt; </a:t>
            </a:r>
            <a:r>
              <a:rPr lang="sv-SE" sz="1200" kern="1200" dirty="0" err="1" smtClean="0">
                <a:solidFill>
                  <a:schemeClr val="tx1"/>
                </a:solidFill>
                <a:latin typeface="+mn-lt"/>
                <a:ea typeface="+mn-ea"/>
                <a:cs typeface="+mn-cs"/>
              </a:rPr>
              <a:t>true</a:t>
            </a:r>
            <a:r>
              <a:rPr lang="sv-SE"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ssl_cert</a:t>
            </a:r>
            <a:r>
              <a:rPr lang="sv-SE" sz="1200" kern="1200" dirty="0" smtClean="0">
                <a:solidFill>
                  <a:schemeClr val="tx1"/>
                </a:solidFill>
                <a:latin typeface="+mn-lt"/>
                <a:ea typeface="+mn-ea"/>
                <a:cs typeface="+mn-cs"/>
              </a:rPr>
              <a:t> =&gt; '/</a:t>
            </a:r>
            <a:r>
              <a:rPr lang="sv-SE" sz="1200" kern="1200" dirty="0" err="1" smtClean="0">
                <a:solidFill>
                  <a:schemeClr val="tx1"/>
                </a:solidFill>
                <a:latin typeface="+mn-lt"/>
                <a:ea typeface="+mn-ea"/>
                <a:cs typeface="+mn-cs"/>
              </a:rPr>
              <a:t>etc</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httpd</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ssl</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apache.crt</a:t>
            </a:r>
            <a:r>
              <a:rPr lang="sv-SE" sz="1200" kern="1200" dirty="0" smtClean="0">
                <a:solidFill>
                  <a:schemeClr val="tx1"/>
                </a:solidFill>
                <a:latin typeface="+mn-lt"/>
                <a:ea typeface="+mn-ea"/>
                <a:cs typeface="+mn-cs"/>
              </a:rPr>
              <a:t>',  </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ssl_key</a:t>
            </a:r>
            <a:r>
              <a:rPr lang="sv-SE" sz="1200" kern="1200" dirty="0" smtClean="0">
                <a:solidFill>
                  <a:schemeClr val="tx1"/>
                </a:solidFill>
                <a:latin typeface="+mn-lt"/>
                <a:ea typeface="+mn-ea"/>
                <a:cs typeface="+mn-cs"/>
              </a:rPr>
              <a:t>  =&gt; '/</a:t>
            </a:r>
            <a:r>
              <a:rPr lang="sv-SE" sz="1200" kern="1200" dirty="0" err="1" smtClean="0">
                <a:solidFill>
                  <a:schemeClr val="tx1"/>
                </a:solidFill>
                <a:latin typeface="+mn-lt"/>
                <a:ea typeface="+mn-ea"/>
                <a:cs typeface="+mn-cs"/>
              </a:rPr>
              <a:t>etc</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httpd</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ssl</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apache.key</a:t>
            </a:r>
            <a:r>
              <a:rPr lang="sv-SE"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custom_fragment</a:t>
            </a:r>
            <a:r>
              <a:rPr lang="sv-SE" sz="1200" kern="1200" dirty="0" smtClean="0">
                <a:solidFill>
                  <a:schemeClr val="tx1"/>
                </a:solidFill>
                <a:latin typeface="+mn-lt"/>
                <a:ea typeface="+mn-ea"/>
                <a:cs typeface="+mn-cs"/>
              </a:rPr>
              <a:t> =&gt; '</a:t>
            </a:r>
          </a:p>
          <a:p>
            <a:r>
              <a:rPr lang="sv-SE" sz="1200" kern="1200" dirty="0" smtClean="0">
                <a:solidFill>
                  <a:schemeClr val="tx1"/>
                </a:solidFill>
                <a:latin typeface="+mn-lt"/>
                <a:ea typeface="+mn-ea"/>
                <a:cs typeface="+mn-cs"/>
              </a:rPr>
              <a:t>      &lt;</a:t>
            </a:r>
            <a:r>
              <a:rPr lang="sv-SE" sz="1200" kern="1200" dirty="0" err="1" smtClean="0">
                <a:solidFill>
                  <a:schemeClr val="tx1"/>
                </a:solidFill>
                <a:latin typeface="+mn-lt"/>
                <a:ea typeface="+mn-ea"/>
                <a:cs typeface="+mn-cs"/>
              </a:rPr>
              <a:t>Location</a:t>
            </a:r>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puppet</a:t>
            </a:r>
            <a:r>
              <a:rPr lang="sv-SE" sz="1200" kern="1200" dirty="0" smtClean="0">
                <a:solidFill>
                  <a:schemeClr val="tx1"/>
                </a:solidFill>
                <a:latin typeface="+mn-lt"/>
                <a:ea typeface="+mn-ea"/>
                <a:cs typeface="+mn-cs"/>
              </a:rPr>
              <a:t> &gt;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AuthType</a:t>
            </a:r>
            <a:r>
              <a:rPr lang="sv-SE" sz="1200" kern="1200" dirty="0" smtClean="0">
                <a:solidFill>
                  <a:schemeClr val="tx1"/>
                </a:solidFill>
                <a:latin typeface="+mn-lt"/>
                <a:ea typeface="+mn-ea"/>
                <a:cs typeface="+mn-cs"/>
              </a:rPr>
              <a:t> Basic</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AuthName</a:t>
            </a:r>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Puppet</a:t>
            </a:r>
            <a:r>
              <a:rPr lang="sv-SE" sz="1200" kern="1200" dirty="0" smtClean="0">
                <a:solidFill>
                  <a:schemeClr val="tx1"/>
                </a:solidFill>
                <a:latin typeface="+mn-lt"/>
                <a:ea typeface="+mn-ea"/>
                <a:cs typeface="+mn-cs"/>
              </a:rPr>
              <a:t> Cluster </a:t>
            </a:r>
            <a:r>
              <a:rPr lang="sv-SE" sz="1200" kern="1200" dirty="0" err="1" smtClean="0">
                <a:solidFill>
                  <a:schemeClr val="tx1"/>
                </a:solidFill>
                <a:latin typeface="+mn-lt"/>
                <a:ea typeface="+mn-ea"/>
                <a:cs typeface="+mn-cs"/>
              </a:rPr>
              <a:t>Repository</a:t>
            </a:r>
            <a:r>
              <a:rPr lang="sv-SE"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AuthUserFile</a:t>
            </a:r>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etc</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httpd</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auth_user_file</a:t>
            </a:r>
            <a:r>
              <a:rPr lang="sv-SE"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Require</a:t>
            </a:r>
            <a:r>
              <a:rPr lang="sv-SE" sz="1200" kern="1200" dirty="0" smtClean="0">
                <a:solidFill>
                  <a:schemeClr val="tx1"/>
                </a:solidFill>
                <a:latin typeface="+mn-lt"/>
                <a:ea typeface="+mn-ea"/>
                <a:cs typeface="+mn-cs"/>
              </a:rPr>
              <a:t> valid-</a:t>
            </a:r>
            <a:r>
              <a:rPr lang="sv-SE" sz="1200" kern="1200" dirty="0" err="1" smtClean="0">
                <a:solidFill>
                  <a:schemeClr val="tx1"/>
                </a:solidFill>
                <a:latin typeface="+mn-lt"/>
                <a:ea typeface="+mn-ea"/>
                <a:cs typeface="+mn-cs"/>
              </a:rPr>
              <a:t>user</a:t>
            </a:r>
            <a:endParaRPr lang="sv-SE" sz="1200" kern="1200" dirty="0" smtClean="0">
              <a:solidFill>
                <a:schemeClr val="tx1"/>
              </a:solidFill>
              <a:latin typeface="+mn-lt"/>
              <a:ea typeface="+mn-ea"/>
              <a:cs typeface="+mn-cs"/>
            </a:endParaRPr>
          </a:p>
          <a:p>
            <a:r>
              <a:rPr lang="da-DK" sz="1200" kern="1200" dirty="0" smtClean="0">
                <a:solidFill>
                  <a:schemeClr val="tx1"/>
                </a:solidFill>
                <a:latin typeface="+mn-lt"/>
                <a:ea typeface="+mn-ea"/>
                <a:cs typeface="+mn-cs"/>
              </a:rPr>
              <a:t>        DAV </a:t>
            </a:r>
            <a:r>
              <a:rPr lang="da-DK" sz="1200" kern="1200" dirty="0" err="1" smtClean="0">
                <a:solidFill>
                  <a:schemeClr val="tx1"/>
                </a:solidFill>
                <a:latin typeface="+mn-lt"/>
                <a:ea typeface="+mn-ea"/>
                <a:cs typeface="+mn-cs"/>
              </a:rPr>
              <a:t>svn</a:t>
            </a:r>
            <a:r>
              <a:rPr lang="da-DK" sz="1200" kern="1200" dirty="0" smtClean="0">
                <a:solidFill>
                  <a:schemeClr val="tx1"/>
                </a:solidFill>
                <a:latin typeface="+mn-lt"/>
                <a:ea typeface="+mn-ea"/>
                <a:cs typeface="+mn-cs"/>
              </a:rPr>
              <a:t> </a:t>
            </a:r>
          </a:p>
          <a:p>
            <a:r>
              <a:rPr lang="da-DK" sz="1200" kern="1200" dirty="0" smtClean="0">
                <a:solidFill>
                  <a:schemeClr val="tx1"/>
                </a:solidFill>
                <a:latin typeface="+mn-lt"/>
                <a:ea typeface="+mn-ea"/>
                <a:cs typeface="+mn-cs"/>
              </a:rPr>
              <a:t>        </a:t>
            </a:r>
            <a:r>
              <a:rPr lang="da-DK" sz="1200" kern="1200" dirty="0" err="1" smtClean="0">
                <a:solidFill>
                  <a:schemeClr val="tx1"/>
                </a:solidFill>
                <a:latin typeface="+mn-lt"/>
                <a:ea typeface="+mn-ea"/>
                <a:cs typeface="+mn-cs"/>
              </a:rPr>
              <a:t>SVNPath</a:t>
            </a:r>
            <a:r>
              <a:rPr lang="da-DK" sz="1200" kern="1200" dirty="0" smtClean="0">
                <a:solidFill>
                  <a:schemeClr val="tx1"/>
                </a:solidFill>
                <a:latin typeface="+mn-lt"/>
                <a:ea typeface="+mn-ea"/>
                <a:cs typeface="+mn-cs"/>
              </a:rPr>
              <a:t> /var/</a:t>
            </a:r>
            <a:r>
              <a:rPr lang="da-DK" sz="1200" kern="1200" dirty="0" err="1" smtClean="0">
                <a:solidFill>
                  <a:schemeClr val="tx1"/>
                </a:solidFill>
                <a:latin typeface="+mn-lt"/>
                <a:ea typeface="+mn-ea"/>
                <a:cs typeface="+mn-cs"/>
              </a:rPr>
              <a:t>svn</a:t>
            </a:r>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puppet</a:t>
            </a:r>
            <a:r>
              <a:rPr lang="da-DK"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&lt;/Location&gt;'</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code is mostly boilerplate. </a:t>
            </a:r>
            <a:r>
              <a:rPr lang="en-US" sz="1200" kern="1200" dirty="0" err="1" smtClean="0">
                <a:solidFill>
                  <a:schemeClr val="tx1"/>
                </a:solidFill>
                <a:latin typeface="+mn-lt"/>
                <a:ea typeface="+mn-ea"/>
                <a:cs typeface="+mn-cs"/>
              </a:rPr>
              <a:t>Somethings</a:t>
            </a:r>
            <a:r>
              <a:rPr lang="en-US" sz="1200" kern="1200" dirty="0" smtClean="0">
                <a:solidFill>
                  <a:schemeClr val="tx1"/>
                </a:solidFill>
                <a:latin typeface="+mn-lt"/>
                <a:ea typeface="+mn-ea"/>
                <a:cs typeface="+mn-cs"/>
              </a:rPr>
              <a:t> to notice is that the root is going to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/www/html even though we will be mainly concerned with /puppet which is pointed to the root of our </a:t>
            </a:r>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repository from the previous stanza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puppet apply this </a:t>
            </a:r>
            <a:r>
              <a:rPr lang="en-US" sz="1200" kern="1200" dirty="0" err="1" smtClean="0">
                <a:solidFill>
                  <a:schemeClr val="tx1"/>
                </a:solidFill>
                <a:latin typeface="+mn-lt"/>
                <a:ea typeface="+mn-ea"/>
                <a:cs typeface="+mn-cs"/>
              </a:rPr>
              <a:t>config</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will fail with an error </a:t>
            </a:r>
            <a:r>
              <a:rPr lang="en-US" sz="1200" kern="1200" dirty="0" err="1" smtClean="0">
                <a:solidFill>
                  <a:schemeClr val="tx1"/>
                </a:solidFill>
                <a:latin typeface="+mn-lt"/>
                <a:ea typeface="+mn-ea"/>
                <a:cs typeface="+mn-cs"/>
              </a:rPr>
              <a:t>messageError</a:t>
            </a:r>
            <a:r>
              <a:rPr lang="en-US" sz="1200" kern="1200" dirty="0" smtClean="0">
                <a:solidFill>
                  <a:schemeClr val="tx1"/>
                </a:solidFill>
                <a:latin typeface="+mn-lt"/>
                <a:ea typeface="+mn-ea"/>
                <a:cs typeface="+mn-cs"/>
              </a:rPr>
              <a:t>: Could not find default node or by name with 'ip-172-31-7-24.us-west-2.compute.internal, ip-172-31-7-24.us-west-2.compute, ip-172-31-7-24.us-west-2, ip-172-31-7-24' on node ip-172-31-7-24.us-west-2.compute.internal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Copy and paste the full name into the node stanza like this: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headnode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node 'ip-172-31-7-24.us-west-2.compute.internal'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puppet apply again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some permissions for </a:t>
            </a:r>
            <a:r>
              <a:rPr lang="en-US" sz="1200" kern="1200" dirty="0" err="1" smtClean="0">
                <a:solidFill>
                  <a:schemeClr val="tx1"/>
                </a:solidFill>
                <a:latin typeface="+mn-lt"/>
                <a:ea typeface="+mn-ea"/>
                <a:cs typeface="+mn-cs"/>
              </a:rPr>
              <a:t>selinux</a:t>
            </a:r>
            <a:r>
              <a:rPr lang="en-US" sz="1200" kern="1200" dirty="0" smtClean="0">
                <a:solidFill>
                  <a:schemeClr val="tx1"/>
                </a:solidFill>
                <a:latin typeface="+mn-lt"/>
                <a:ea typeface="+mn-ea"/>
                <a:cs typeface="+mn-cs"/>
              </a:rPr>
              <a:t> as well as apache</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chcon</a:t>
            </a:r>
            <a:r>
              <a:rPr lang="en-US" sz="1200" kern="1200" dirty="0" smtClean="0">
                <a:solidFill>
                  <a:schemeClr val="tx1"/>
                </a:solidFill>
                <a:latin typeface="+mn-lt"/>
                <a:ea typeface="+mn-ea"/>
                <a:cs typeface="+mn-cs"/>
              </a:rPr>
              <a:t> -R -h -t </a:t>
            </a:r>
            <a:r>
              <a:rPr lang="en-US" sz="1200" kern="1200" dirty="0" err="1" smtClean="0">
                <a:solidFill>
                  <a:schemeClr val="tx1"/>
                </a:solidFill>
                <a:latin typeface="+mn-lt"/>
                <a:ea typeface="+mn-ea"/>
                <a:cs typeface="+mn-cs"/>
              </a:rPr>
              <a:t>httpd_sys_content_t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/puppet </a:t>
            </a:r>
          </a:p>
          <a:p>
            <a:r>
              <a:rPr lang="en-US" sz="1200" kern="1200" dirty="0" err="1" smtClean="0">
                <a:solidFill>
                  <a:schemeClr val="tx1"/>
                </a:solidFill>
                <a:latin typeface="+mn-lt"/>
                <a:ea typeface="+mn-ea"/>
                <a:cs typeface="+mn-cs"/>
              </a:rPr>
              <a:t>chown</a:t>
            </a:r>
            <a:r>
              <a:rPr lang="en-US" sz="1200" kern="1200" dirty="0" smtClean="0">
                <a:solidFill>
                  <a:schemeClr val="tx1"/>
                </a:solidFill>
                <a:latin typeface="+mn-lt"/>
                <a:ea typeface="+mn-ea"/>
                <a:cs typeface="+mn-cs"/>
              </a:rPr>
              <a:t> -R </a:t>
            </a:r>
            <a:r>
              <a:rPr lang="en-US" sz="1200" kern="1200" dirty="0" err="1" smtClean="0">
                <a:solidFill>
                  <a:schemeClr val="tx1"/>
                </a:solidFill>
                <a:latin typeface="+mn-lt"/>
                <a:ea typeface="+mn-ea"/>
                <a:cs typeface="+mn-cs"/>
              </a:rPr>
              <a:t>apache:apache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/puppet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cd /root/</a:t>
            </a:r>
          </a:p>
          <a:p>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co https://</a:t>
            </a:r>
            <a:r>
              <a:rPr lang="en-US" sz="1200" kern="1200" dirty="0" err="1" smtClean="0">
                <a:solidFill>
                  <a:schemeClr val="tx1"/>
                </a:solidFill>
                <a:latin typeface="+mn-lt"/>
                <a:ea typeface="+mn-ea"/>
                <a:cs typeface="+mn-cs"/>
              </a:rPr>
              <a:t>localhost</a:t>
            </a:r>
            <a:r>
              <a:rPr lang="en-US" sz="1200" kern="1200" dirty="0" smtClean="0">
                <a:solidFill>
                  <a:schemeClr val="tx1"/>
                </a:solidFill>
                <a:latin typeface="+mn-lt"/>
                <a:ea typeface="+mn-ea"/>
                <a:cs typeface="+mn-cs"/>
              </a:rPr>
              <a:t>/puppet/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cp</a:t>
            </a:r>
            <a:r>
              <a:rPr lang="en-US" sz="1200" kern="1200" dirty="0" smtClean="0">
                <a:solidFill>
                  <a:schemeClr val="tx1"/>
                </a:solidFill>
                <a:latin typeface="+mn-lt"/>
                <a:ea typeface="+mn-ea"/>
                <a:cs typeface="+mn-cs"/>
              </a:rPr>
              <a:t> -R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/puppet/ /root/puppet/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cd /root/puppet/</a:t>
            </a:r>
          </a:p>
          <a:p>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add *</a:t>
            </a:r>
          </a:p>
          <a:p>
            <a:r>
              <a:rPr lang="en-US" sz="1200" kern="1200" dirty="0" smtClean="0">
                <a:solidFill>
                  <a:schemeClr val="tx1"/>
                </a:solidFill>
                <a:latin typeface="+mn-lt"/>
                <a:ea typeface="+mn-ea"/>
                <a:cs typeface="+mn-cs"/>
              </a:rPr>
              <a:t>EXPORT EDITOR=vim</a:t>
            </a:r>
          </a:p>
          <a:p>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ci</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co https://</a:t>
            </a:r>
            <a:r>
              <a:rPr lang="en-US" sz="1200" kern="1200" dirty="0" err="1" smtClean="0">
                <a:solidFill>
                  <a:schemeClr val="tx1"/>
                </a:solidFill>
                <a:latin typeface="+mn-lt"/>
                <a:ea typeface="+mn-ea"/>
                <a:cs typeface="+mn-cs"/>
              </a:rPr>
              <a:t>localhost</a:t>
            </a:r>
            <a:r>
              <a:rPr lang="en-US" sz="1200" kern="1200" dirty="0" smtClean="0">
                <a:solidFill>
                  <a:schemeClr val="tx1"/>
                </a:solidFill>
                <a:latin typeface="+mn-lt"/>
                <a:ea typeface="+mn-ea"/>
                <a:cs typeface="+mn-cs"/>
              </a:rPr>
              <a:t>/puppet/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/puppet/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002-subversion-puppet-repo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head_node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 create puppet repository with subversion</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 setup apache module</a:t>
            </a:r>
          </a:p>
          <a:p>
            <a:r>
              <a:rPr lang="en-US" sz="1200" kern="1200" dirty="0" smtClean="0">
                <a:solidFill>
                  <a:schemeClr val="tx1"/>
                </a:solidFill>
                <a:latin typeface="Times" panose="02020603050405020304" pitchFamily="18" charset="0"/>
                <a:ea typeface="+mn-ea"/>
                <a:cs typeface="+mn-cs"/>
              </a:rPr>
              <a:t>  class { 'apache':</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default_confd_files</a:t>
            </a:r>
            <a:r>
              <a:rPr lang="en-US" sz="1200" kern="1200" dirty="0" smtClean="0">
                <a:solidFill>
                  <a:schemeClr val="tx1"/>
                </a:solidFill>
                <a:latin typeface="Times" panose="02020603050405020304" pitchFamily="18" charset="0"/>
                <a:ea typeface="+mn-ea"/>
                <a:cs typeface="+mn-cs"/>
              </a:rPr>
              <a:t> =&gt; false,</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purge_configs</a:t>
            </a:r>
            <a:r>
              <a:rPr lang="en-US" sz="1200" kern="1200" dirty="0" smtClean="0">
                <a:solidFill>
                  <a:schemeClr val="tx1"/>
                </a:solidFill>
                <a:latin typeface="Times" panose="02020603050405020304" pitchFamily="18" charset="0"/>
                <a:ea typeface="+mn-ea"/>
                <a:cs typeface="+mn-cs"/>
              </a:rPr>
              <a:t> =&gt; false,</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class { 'apache::mod::</a:t>
            </a:r>
            <a:r>
              <a:rPr lang="en-US" sz="1200" kern="1200" dirty="0" err="1" smtClean="0">
                <a:solidFill>
                  <a:schemeClr val="tx1"/>
                </a:solidFill>
                <a:latin typeface="Times" panose="02020603050405020304" pitchFamily="18" charset="0"/>
                <a:ea typeface="+mn-ea"/>
                <a:cs typeface="+mn-cs"/>
              </a:rPr>
              <a:t>dav_svn</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 configure subversion </a:t>
            </a:r>
            <a:r>
              <a:rPr lang="en-US" sz="1200" kern="1200" dirty="0" err="1" smtClean="0">
                <a:solidFill>
                  <a:schemeClr val="tx1"/>
                </a:solidFill>
                <a:latin typeface="Times" panose="02020603050405020304" pitchFamily="18" charset="0"/>
                <a:ea typeface="+mn-ea"/>
                <a:cs typeface="+mn-cs"/>
              </a:rPr>
              <a:t>vhost</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apache::</a:t>
            </a:r>
            <a:r>
              <a:rPr lang="en-US" sz="1200" kern="1200" dirty="0" err="1" smtClean="0">
                <a:solidFill>
                  <a:schemeClr val="tx1"/>
                </a:solidFill>
                <a:latin typeface="Times" panose="02020603050405020304" pitchFamily="18" charset="0"/>
                <a:ea typeface="+mn-ea"/>
                <a:cs typeface="+mn-cs"/>
              </a:rPr>
              <a:t>vhost</a:t>
            </a:r>
            <a:r>
              <a:rPr lang="en-US" sz="1200" kern="1200" dirty="0" smtClean="0">
                <a:solidFill>
                  <a:schemeClr val="tx1"/>
                </a:solidFill>
                <a:latin typeface="Times" panose="02020603050405020304" pitchFamily="18" charset="0"/>
                <a:ea typeface="+mn-ea"/>
                <a:cs typeface="+mn-cs"/>
              </a:rPr>
              <a:t> { '</a:t>
            </a:r>
            <a:r>
              <a:rPr lang="en-US" sz="1200" kern="1200" dirty="0" err="1" smtClean="0">
                <a:solidFill>
                  <a:schemeClr val="tx1"/>
                </a:solidFill>
                <a:latin typeface="Times" panose="02020603050405020304" pitchFamily="18" charset="0"/>
                <a:ea typeface="+mn-ea"/>
                <a:cs typeface="+mn-cs"/>
              </a:rPr>
              <a:t>headnode.internal</a:t>
            </a:r>
            <a:r>
              <a:rPr lang="en-US" sz="1200" kern="1200" dirty="0" smtClean="0">
                <a:solidFill>
                  <a:schemeClr val="tx1"/>
                </a:solidFill>
                <a:latin typeface="Times" panose="02020603050405020304" pitchFamily="18" charset="0"/>
                <a:ea typeface="+mn-ea"/>
                <a:cs typeface="+mn-cs"/>
              </a:rPr>
              <a:t>':</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port</a:t>
            </a:r>
            <a:r>
              <a:rPr lang="es-ES_tradnl" sz="1200" kern="1200" dirty="0" smtClean="0">
                <a:solidFill>
                  <a:schemeClr val="tx1"/>
                </a:solidFill>
                <a:latin typeface="Times" panose="02020603050405020304" pitchFamily="18" charset="0"/>
                <a:ea typeface="+mn-ea"/>
                <a:cs typeface="+mn-cs"/>
              </a:rPr>
              <a:t> =&gt; 443,</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docroot</a:t>
            </a:r>
            <a:r>
              <a:rPr lang="es-ES_tradnl" sz="1200" kern="1200" dirty="0" smtClean="0">
                <a:solidFill>
                  <a:schemeClr val="tx1"/>
                </a:solidFill>
                <a:latin typeface="Times" panose="02020603050405020304" pitchFamily="18" charset="0"/>
                <a:ea typeface="+mn-ea"/>
                <a:cs typeface="+mn-cs"/>
              </a:rPr>
              <a:t> =&gt; '/</a:t>
            </a:r>
            <a:r>
              <a:rPr lang="es-ES_tradnl" sz="1200" kern="1200" dirty="0" err="1" smtClean="0">
                <a:solidFill>
                  <a:schemeClr val="tx1"/>
                </a:solidFill>
                <a:latin typeface="Times" panose="02020603050405020304" pitchFamily="18" charset="0"/>
                <a:ea typeface="+mn-ea"/>
                <a:cs typeface="+mn-cs"/>
              </a:rPr>
              <a:t>var</a:t>
            </a:r>
            <a:r>
              <a:rPr lang="es-ES_tradnl" sz="1200" kern="1200" dirty="0" smtClean="0">
                <a:solidFill>
                  <a:schemeClr val="tx1"/>
                </a:solidFill>
                <a:latin typeface="Times" panose="02020603050405020304" pitchFamily="18" charset="0"/>
                <a:ea typeface="+mn-ea"/>
                <a:cs typeface="+mn-cs"/>
              </a:rPr>
              <a:t>/</a:t>
            </a:r>
            <a:r>
              <a:rPr lang="es-ES_tradnl" sz="1200" kern="1200" dirty="0" err="1" smtClean="0">
                <a:solidFill>
                  <a:schemeClr val="tx1"/>
                </a:solidFill>
                <a:latin typeface="Times" panose="02020603050405020304" pitchFamily="18" charset="0"/>
                <a:ea typeface="+mn-ea"/>
                <a:cs typeface="+mn-cs"/>
              </a:rPr>
              <a:t>www</a:t>
            </a:r>
            <a:r>
              <a:rPr lang="es-ES_tradnl" sz="1200" kern="1200" dirty="0" smtClean="0">
                <a:solidFill>
                  <a:schemeClr val="tx1"/>
                </a:solidFill>
                <a:latin typeface="Times" panose="02020603050405020304" pitchFamily="18" charset="0"/>
                <a:ea typeface="+mn-ea"/>
                <a:cs typeface="+mn-cs"/>
              </a:rPr>
              <a:t>/</a:t>
            </a:r>
            <a:r>
              <a:rPr lang="es-ES_tradnl" sz="1200" kern="1200" dirty="0" err="1" smtClean="0">
                <a:solidFill>
                  <a:schemeClr val="tx1"/>
                </a:solidFill>
                <a:latin typeface="Times" panose="02020603050405020304" pitchFamily="18" charset="0"/>
                <a:ea typeface="+mn-ea"/>
                <a:cs typeface="+mn-cs"/>
              </a:rPr>
              <a:t>html</a:t>
            </a:r>
            <a:r>
              <a:rPr lang="es-ES_tradnl"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ssl</a:t>
            </a:r>
            <a:r>
              <a:rPr lang="sv-SE" sz="1200" kern="1200" dirty="0" smtClean="0">
                <a:solidFill>
                  <a:schemeClr val="tx1"/>
                </a:solidFill>
                <a:latin typeface="Times" panose="02020603050405020304" pitchFamily="18" charset="0"/>
                <a:ea typeface="+mn-ea"/>
                <a:cs typeface="+mn-cs"/>
              </a:rPr>
              <a:t> =&gt; </a:t>
            </a:r>
            <a:r>
              <a:rPr lang="sv-SE" sz="1200" kern="1200" dirty="0" err="1" smtClean="0">
                <a:solidFill>
                  <a:schemeClr val="tx1"/>
                </a:solidFill>
                <a:latin typeface="Times" panose="02020603050405020304" pitchFamily="18" charset="0"/>
                <a:ea typeface="+mn-ea"/>
                <a:cs typeface="+mn-cs"/>
              </a:rPr>
              <a:t>true</a:t>
            </a:r>
            <a:r>
              <a:rPr lang="sv-SE"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ssl_cert</a:t>
            </a:r>
            <a:r>
              <a:rPr lang="sv-SE" sz="1200" kern="1200" dirty="0" smtClean="0">
                <a:solidFill>
                  <a:schemeClr val="tx1"/>
                </a:solidFill>
                <a:latin typeface="Times" panose="02020603050405020304" pitchFamily="18" charset="0"/>
                <a:ea typeface="+mn-ea"/>
                <a:cs typeface="+mn-cs"/>
              </a:rPr>
              <a:t> =&gt; '/</a:t>
            </a:r>
            <a:r>
              <a:rPr lang="sv-SE" sz="1200" kern="1200" dirty="0" err="1" smtClean="0">
                <a:solidFill>
                  <a:schemeClr val="tx1"/>
                </a:solidFill>
                <a:latin typeface="Times" panose="02020603050405020304" pitchFamily="18" charset="0"/>
                <a:ea typeface="+mn-ea"/>
                <a:cs typeface="+mn-cs"/>
              </a:rPr>
              <a:t>etc</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httpd</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ssl</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apache.crt</a:t>
            </a:r>
            <a:r>
              <a:rPr lang="sv-SE" sz="1200" kern="1200" dirty="0" smtClean="0">
                <a:solidFill>
                  <a:schemeClr val="tx1"/>
                </a:solidFill>
                <a:latin typeface="Times" panose="02020603050405020304" pitchFamily="18" charset="0"/>
                <a:ea typeface="+mn-ea"/>
                <a:cs typeface="+mn-cs"/>
              </a:rPr>
              <a:t>',  </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ssl_key</a:t>
            </a:r>
            <a:r>
              <a:rPr lang="sv-SE" sz="1200" kern="1200" dirty="0" smtClean="0">
                <a:solidFill>
                  <a:schemeClr val="tx1"/>
                </a:solidFill>
                <a:latin typeface="Times" panose="02020603050405020304" pitchFamily="18" charset="0"/>
                <a:ea typeface="+mn-ea"/>
                <a:cs typeface="+mn-cs"/>
              </a:rPr>
              <a:t>  =&gt; '/</a:t>
            </a:r>
            <a:r>
              <a:rPr lang="sv-SE" sz="1200" kern="1200" dirty="0" err="1" smtClean="0">
                <a:solidFill>
                  <a:schemeClr val="tx1"/>
                </a:solidFill>
                <a:latin typeface="Times" panose="02020603050405020304" pitchFamily="18" charset="0"/>
                <a:ea typeface="+mn-ea"/>
                <a:cs typeface="+mn-cs"/>
              </a:rPr>
              <a:t>etc</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httpd</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ssl</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apache.key</a:t>
            </a:r>
            <a:r>
              <a:rPr lang="sv-SE"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custom_fragment</a:t>
            </a:r>
            <a:r>
              <a:rPr lang="sv-SE" sz="1200" kern="1200" dirty="0" smtClean="0">
                <a:solidFill>
                  <a:schemeClr val="tx1"/>
                </a:solidFill>
                <a:latin typeface="Times" panose="02020603050405020304" pitchFamily="18" charset="0"/>
                <a:ea typeface="+mn-ea"/>
                <a:cs typeface="+mn-cs"/>
              </a:rPr>
              <a:t> =&gt; '</a:t>
            </a:r>
          </a:p>
          <a:p>
            <a:r>
              <a:rPr lang="sv-SE" sz="1200" kern="1200" dirty="0" smtClean="0">
                <a:solidFill>
                  <a:schemeClr val="tx1"/>
                </a:solidFill>
                <a:latin typeface="Times" panose="02020603050405020304" pitchFamily="18" charset="0"/>
                <a:ea typeface="+mn-ea"/>
                <a:cs typeface="+mn-cs"/>
              </a:rPr>
              <a:t>      &lt;</a:t>
            </a:r>
            <a:r>
              <a:rPr lang="sv-SE" sz="1200" kern="1200" dirty="0" err="1" smtClean="0">
                <a:solidFill>
                  <a:schemeClr val="tx1"/>
                </a:solidFill>
                <a:latin typeface="Times" panose="02020603050405020304" pitchFamily="18" charset="0"/>
                <a:ea typeface="+mn-ea"/>
                <a:cs typeface="+mn-cs"/>
              </a:rPr>
              <a:t>Location</a:t>
            </a:r>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puppet</a:t>
            </a:r>
            <a:r>
              <a:rPr lang="sv-SE" sz="1200" kern="1200" dirty="0" smtClean="0">
                <a:solidFill>
                  <a:schemeClr val="tx1"/>
                </a:solidFill>
                <a:latin typeface="Times" panose="02020603050405020304" pitchFamily="18" charset="0"/>
                <a:ea typeface="+mn-ea"/>
                <a:cs typeface="+mn-cs"/>
              </a:rPr>
              <a:t> &gt;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AuthType</a:t>
            </a:r>
            <a:r>
              <a:rPr lang="sv-SE" sz="1200" kern="1200" dirty="0" smtClean="0">
                <a:solidFill>
                  <a:schemeClr val="tx1"/>
                </a:solidFill>
                <a:latin typeface="Times" panose="02020603050405020304" pitchFamily="18" charset="0"/>
                <a:ea typeface="+mn-ea"/>
                <a:cs typeface="+mn-cs"/>
              </a:rPr>
              <a:t> Basic</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AuthName</a:t>
            </a:r>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Puppet</a:t>
            </a:r>
            <a:r>
              <a:rPr lang="sv-SE" sz="1200" kern="1200" dirty="0" smtClean="0">
                <a:solidFill>
                  <a:schemeClr val="tx1"/>
                </a:solidFill>
                <a:latin typeface="Times" panose="02020603050405020304" pitchFamily="18" charset="0"/>
                <a:ea typeface="+mn-ea"/>
                <a:cs typeface="+mn-cs"/>
              </a:rPr>
              <a:t> Cluster </a:t>
            </a:r>
            <a:r>
              <a:rPr lang="sv-SE" sz="1200" kern="1200" dirty="0" err="1" smtClean="0">
                <a:solidFill>
                  <a:schemeClr val="tx1"/>
                </a:solidFill>
                <a:latin typeface="Times" panose="02020603050405020304" pitchFamily="18" charset="0"/>
                <a:ea typeface="+mn-ea"/>
                <a:cs typeface="+mn-cs"/>
              </a:rPr>
              <a:t>Repository</a:t>
            </a:r>
            <a:r>
              <a:rPr lang="sv-SE"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AuthUserFile</a:t>
            </a:r>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etc</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httpd</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auth_user_file</a:t>
            </a:r>
            <a:r>
              <a:rPr lang="sv-SE"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Require</a:t>
            </a:r>
            <a:r>
              <a:rPr lang="sv-SE" sz="1200" kern="1200" dirty="0" smtClean="0">
                <a:solidFill>
                  <a:schemeClr val="tx1"/>
                </a:solidFill>
                <a:latin typeface="Times" panose="02020603050405020304" pitchFamily="18" charset="0"/>
                <a:ea typeface="+mn-ea"/>
                <a:cs typeface="+mn-cs"/>
              </a:rPr>
              <a:t> valid-</a:t>
            </a:r>
            <a:r>
              <a:rPr lang="sv-SE" sz="1200" kern="1200" dirty="0" err="1" smtClean="0">
                <a:solidFill>
                  <a:schemeClr val="tx1"/>
                </a:solidFill>
                <a:latin typeface="Times" panose="02020603050405020304" pitchFamily="18" charset="0"/>
                <a:ea typeface="+mn-ea"/>
                <a:cs typeface="+mn-cs"/>
              </a:rPr>
              <a:t>user</a:t>
            </a:r>
            <a:endParaRPr lang="sv-SE" sz="1200" kern="1200" dirty="0" smtClean="0">
              <a:solidFill>
                <a:schemeClr val="tx1"/>
              </a:solidFill>
              <a:latin typeface="Times" panose="02020603050405020304" pitchFamily="18" charset="0"/>
              <a:ea typeface="+mn-ea"/>
              <a:cs typeface="+mn-cs"/>
            </a:endParaRPr>
          </a:p>
          <a:p>
            <a:r>
              <a:rPr lang="sv-SE" sz="1200" kern="1200" dirty="0" smtClean="0">
                <a:solidFill>
                  <a:schemeClr val="tx1"/>
                </a:solidFill>
                <a:latin typeface="Times" panose="02020603050405020304" pitchFamily="18" charset="0"/>
                <a:ea typeface="+mn-ea"/>
                <a:cs typeface="+mn-cs"/>
              </a:rPr>
              <a:t>        DAV </a:t>
            </a:r>
            <a:r>
              <a:rPr lang="sv-SE" sz="1200" kern="1200" dirty="0" err="1" smtClean="0">
                <a:solidFill>
                  <a:schemeClr val="tx1"/>
                </a:solidFill>
                <a:latin typeface="Times" panose="02020603050405020304" pitchFamily="18" charset="0"/>
                <a:ea typeface="+mn-ea"/>
                <a:cs typeface="+mn-cs"/>
              </a:rPr>
              <a:t>svn</a:t>
            </a:r>
            <a:endParaRPr lang="sv-SE" sz="1200" kern="1200" dirty="0" smtClean="0">
              <a:solidFill>
                <a:schemeClr val="tx1"/>
              </a:solidFill>
              <a:latin typeface="Times" panose="02020603050405020304" pitchFamily="18" charset="0"/>
              <a:ea typeface="+mn-ea"/>
              <a:cs typeface="+mn-cs"/>
            </a:endParaRP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SVNPath</a:t>
            </a:r>
            <a:r>
              <a:rPr lang="sv-SE" sz="1200" kern="1200" dirty="0" smtClean="0">
                <a:solidFill>
                  <a:schemeClr val="tx1"/>
                </a:solidFill>
                <a:latin typeface="Times" panose="02020603050405020304" pitchFamily="18" charset="0"/>
                <a:ea typeface="+mn-ea"/>
                <a:cs typeface="+mn-cs"/>
              </a:rPr>
              <a:t> /var/</a:t>
            </a:r>
            <a:r>
              <a:rPr lang="sv-SE" sz="1200" kern="1200" dirty="0" err="1" smtClean="0">
                <a:solidFill>
                  <a:schemeClr val="tx1"/>
                </a:solidFill>
                <a:latin typeface="Times" panose="02020603050405020304" pitchFamily="18" charset="0"/>
                <a:ea typeface="+mn-ea"/>
                <a:cs typeface="+mn-cs"/>
              </a:rPr>
              <a:t>svn</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puppet</a:t>
            </a:r>
            <a:r>
              <a:rPr lang="sv-SE"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&lt;/Location&gt;'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END</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16</a:t>
            </a:fld>
            <a:endParaRPr lang="en-US"/>
          </a:p>
        </p:txBody>
      </p:sp>
    </p:spTree>
    <p:extLst>
      <p:ext uri="{BB962C8B-B14F-4D97-AF65-F5344CB8AC3E}">
        <p14:creationId xmlns:p14="http://schemas.microsoft.com/office/powerpoint/2010/main" val="3953681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Apache module boiler plate and let it know we will be using </a:t>
            </a:r>
            <a:r>
              <a:rPr lang="en-US" sz="1200" kern="1200" dirty="0" err="1" smtClean="0">
                <a:solidFill>
                  <a:schemeClr val="tx1"/>
                </a:solidFill>
                <a:latin typeface="+mn-lt"/>
                <a:ea typeface="+mn-ea"/>
                <a:cs typeface="+mn-cs"/>
              </a:rPr>
              <a:t>dav_svn</a:t>
            </a:r>
            <a:r>
              <a:rPr lang="en-US" sz="1200" kern="1200" dirty="0" smtClean="0">
                <a:solidFill>
                  <a:schemeClr val="tx1"/>
                </a:solidFill>
                <a:latin typeface="+mn-lt"/>
                <a:ea typeface="+mn-ea"/>
                <a:cs typeface="+mn-cs"/>
              </a:rPr>
              <a:t>. This allows use to push and pull changes to our subversion repository using http.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configure subversion </a:t>
            </a:r>
            <a:r>
              <a:rPr lang="en-US" sz="1200" kern="1200" dirty="0" err="1" smtClean="0">
                <a:solidFill>
                  <a:schemeClr val="tx1"/>
                </a:solidFill>
                <a:latin typeface="+mn-lt"/>
                <a:ea typeface="+mn-ea"/>
                <a:cs typeface="+mn-cs"/>
              </a:rPr>
              <a:t>vhost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apache::</a:t>
            </a:r>
            <a:r>
              <a:rPr lang="en-US" sz="1200" kern="1200" dirty="0" err="1" smtClean="0">
                <a:solidFill>
                  <a:schemeClr val="tx1"/>
                </a:solidFill>
                <a:latin typeface="+mn-lt"/>
                <a:ea typeface="+mn-ea"/>
                <a:cs typeface="+mn-cs"/>
              </a:rPr>
              <a:t>vhost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headnode.internal</a:t>
            </a:r>
            <a:r>
              <a:rPr lang="en-US" sz="1200" kern="1200" dirty="0" smtClean="0">
                <a:solidFill>
                  <a:schemeClr val="tx1"/>
                </a:solidFill>
                <a:latin typeface="+mn-lt"/>
                <a:ea typeface="+mn-ea"/>
                <a:cs typeface="+mn-cs"/>
              </a:rPr>
              <a:t>':</a:t>
            </a:r>
          </a:p>
          <a:p>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port</a:t>
            </a:r>
            <a:r>
              <a:rPr lang="es-ES_tradnl" sz="1200" kern="1200" dirty="0" smtClean="0">
                <a:solidFill>
                  <a:schemeClr val="tx1"/>
                </a:solidFill>
                <a:latin typeface="+mn-lt"/>
                <a:ea typeface="+mn-ea"/>
                <a:cs typeface="+mn-cs"/>
              </a:rPr>
              <a:t> =&gt; 443,</a:t>
            </a:r>
          </a:p>
          <a:p>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docroot</a:t>
            </a:r>
            <a:r>
              <a:rPr lang="es-ES_tradnl" sz="1200" kern="1200" dirty="0" smtClean="0">
                <a:solidFill>
                  <a:schemeClr val="tx1"/>
                </a:solidFill>
                <a:latin typeface="+mn-lt"/>
                <a:ea typeface="+mn-ea"/>
                <a:cs typeface="+mn-cs"/>
              </a:rPr>
              <a:t> =&gt; '/</a:t>
            </a:r>
            <a:r>
              <a:rPr lang="es-ES_tradnl" sz="1200" kern="1200" dirty="0" err="1" smtClean="0">
                <a:solidFill>
                  <a:schemeClr val="tx1"/>
                </a:solidFill>
                <a:latin typeface="+mn-lt"/>
                <a:ea typeface="+mn-ea"/>
                <a:cs typeface="+mn-cs"/>
              </a:rPr>
              <a:t>var</a:t>
            </a:r>
            <a:r>
              <a:rPr lang="es-ES_tradnl" sz="1200" kern="1200" dirty="0" smtClean="0">
                <a:solidFill>
                  <a:schemeClr val="tx1"/>
                </a:solidFill>
                <a:latin typeface="+mn-lt"/>
                <a:ea typeface="+mn-ea"/>
                <a:cs typeface="+mn-cs"/>
              </a:rPr>
              <a:t>/</a:t>
            </a:r>
            <a:r>
              <a:rPr lang="es-ES_tradnl" sz="1200" kern="1200" dirty="0" err="1" smtClean="0">
                <a:solidFill>
                  <a:schemeClr val="tx1"/>
                </a:solidFill>
                <a:latin typeface="+mn-lt"/>
                <a:ea typeface="+mn-ea"/>
                <a:cs typeface="+mn-cs"/>
              </a:rPr>
              <a:t>www</a:t>
            </a:r>
            <a:r>
              <a:rPr lang="es-ES_tradnl" sz="1200" kern="1200" dirty="0" smtClean="0">
                <a:solidFill>
                  <a:schemeClr val="tx1"/>
                </a:solidFill>
                <a:latin typeface="+mn-lt"/>
                <a:ea typeface="+mn-ea"/>
                <a:cs typeface="+mn-cs"/>
              </a:rPr>
              <a:t>/</a:t>
            </a:r>
            <a:r>
              <a:rPr lang="es-ES_tradnl" sz="1200" kern="1200" dirty="0" err="1" smtClean="0">
                <a:solidFill>
                  <a:schemeClr val="tx1"/>
                </a:solidFill>
                <a:latin typeface="+mn-lt"/>
                <a:ea typeface="+mn-ea"/>
                <a:cs typeface="+mn-cs"/>
              </a:rPr>
              <a:t>html</a:t>
            </a:r>
            <a:r>
              <a:rPr lang="es-ES_tradnl"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ssl</a:t>
            </a:r>
            <a:r>
              <a:rPr lang="sv-SE" sz="1200" kern="1200" dirty="0" smtClean="0">
                <a:solidFill>
                  <a:schemeClr val="tx1"/>
                </a:solidFill>
                <a:latin typeface="+mn-lt"/>
                <a:ea typeface="+mn-ea"/>
                <a:cs typeface="+mn-cs"/>
              </a:rPr>
              <a:t> =&gt; </a:t>
            </a:r>
            <a:r>
              <a:rPr lang="sv-SE" sz="1200" kern="1200" dirty="0" err="1" smtClean="0">
                <a:solidFill>
                  <a:schemeClr val="tx1"/>
                </a:solidFill>
                <a:latin typeface="+mn-lt"/>
                <a:ea typeface="+mn-ea"/>
                <a:cs typeface="+mn-cs"/>
              </a:rPr>
              <a:t>true</a:t>
            </a:r>
            <a:r>
              <a:rPr lang="sv-SE"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ssl_cert</a:t>
            </a:r>
            <a:r>
              <a:rPr lang="sv-SE" sz="1200" kern="1200" dirty="0" smtClean="0">
                <a:solidFill>
                  <a:schemeClr val="tx1"/>
                </a:solidFill>
                <a:latin typeface="+mn-lt"/>
                <a:ea typeface="+mn-ea"/>
                <a:cs typeface="+mn-cs"/>
              </a:rPr>
              <a:t> =&gt; '/</a:t>
            </a:r>
            <a:r>
              <a:rPr lang="sv-SE" sz="1200" kern="1200" dirty="0" err="1" smtClean="0">
                <a:solidFill>
                  <a:schemeClr val="tx1"/>
                </a:solidFill>
                <a:latin typeface="+mn-lt"/>
                <a:ea typeface="+mn-ea"/>
                <a:cs typeface="+mn-cs"/>
              </a:rPr>
              <a:t>etc</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httpd</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ssl</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apache.crt</a:t>
            </a:r>
            <a:r>
              <a:rPr lang="sv-SE" sz="1200" kern="1200" dirty="0" smtClean="0">
                <a:solidFill>
                  <a:schemeClr val="tx1"/>
                </a:solidFill>
                <a:latin typeface="+mn-lt"/>
                <a:ea typeface="+mn-ea"/>
                <a:cs typeface="+mn-cs"/>
              </a:rPr>
              <a:t>',  </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ssl_key</a:t>
            </a:r>
            <a:r>
              <a:rPr lang="sv-SE" sz="1200" kern="1200" dirty="0" smtClean="0">
                <a:solidFill>
                  <a:schemeClr val="tx1"/>
                </a:solidFill>
                <a:latin typeface="+mn-lt"/>
                <a:ea typeface="+mn-ea"/>
                <a:cs typeface="+mn-cs"/>
              </a:rPr>
              <a:t>  =&gt; '/</a:t>
            </a:r>
            <a:r>
              <a:rPr lang="sv-SE" sz="1200" kern="1200" dirty="0" err="1" smtClean="0">
                <a:solidFill>
                  <a:schemeClr val="tx1"/>
                </a:solidFill>
                <a:latin typeface="+mn-lt"/>
                <a:ea typeface="+mn-ea"/>
                <a:cs typeface="+mn-cs"/>
              </a:rPr>
              <a:t>etc</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httpd</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ssl</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apache.key</a:t>
            </a:r>
            <a:r>
              <a:rPr lang="sv-SE"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custom_fragment</a:t>
            </a:r>
            <a:r>
              <a:rPr lang="sv-SE" sz="1200" kern="1200" dirty="0" smtClean="0">
                <a:solidFill>
                  <a:schemeClr val="tx1"/>
                </a:solidFill>
                <a:latin typeface="+mn-lt"/>
                <a:ea typeface="+mn-ea"/>
                <a:cs typeface="+mn-cs"/>
              </a:rPr>
              <a:t> =&gt; '</a:t>
            </a:r>
          </a:p>
          <a:p>
            <a:r>
              <a:rPr lang="sv-SE" sz="1200" kern="1200" dirty="0" smtClean="0">
                <a:solidFill>
                  <a:schemeClr val="tx1"/>
                </a:solidFill>
                <a:latin typeface="+mn-lt"/>
                <a:ea typeface="+mn-ea"/>
                <a:cs typeface="+mn-cs"/>
              </a:rPr>
              <a:t>      &lt;</a:t>
            </a:r>
            <a:r>
              <a:rPr lang="sv-SE" sz="1200" kern="1200" dirty="0" err="1" smtClean="0">
                <a:solidFill>
                  <a:schemeClr val="tx1"/>
                </a:solidFill>
                <a:latin typeface="+mn-lt"/>
                <a:ea typeface="+mn-ea"/>
                <a:cs typeface="+mn-cs"/>
              </a:rPr>
              <a:t>Location</a:t>
            </a:r>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puppet</a:t>
            </a:r>
            <a:r>
              <a:rPr lang="sv-SE" sz="1200" kern="1200" dirty="0" smtClean="0">
                <a:solidFill>
                  <a:schemeClr val="tx1"/>
                </a:solidFill>
                <a:latin typeface="+mn-lt"/>
                <a:ea typeface="+mn-ea"/>
                <a:cs typeface="+mn-cs"/>
              </a:rPr>
              <a:t> &gt;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AuthType</a:t>
            </a:r>
            <a:r>
              <a:rPr lang="sv-SE" sz="1200" kern="1200" dirty="0" smtClean="0">
                <a:solidFill>
                  <a:schemeClr val="tx1"/>
                </a:solidFill>
                <a:latin typeface="+mn-lt"/>
                <a:ea typeface="+mn-ea"/>
                <a:cs typeface="+mn-cs"/>
              </a:rPr>
              <a:t> Basic</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AuthName</a:t>
            </a:r>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Puppet</a:t>
            </a:r>
            <a:r>
              <a:rPr lang="sv-SE" sz="1200" kern="1200" dirty="0" smtClean="0">
                <a:solidFill>
                  <a:schemeClr val="tx1"/>
                </a:solidFill>
                <a:latin typeface="+mn-lt"/>
                <a:ea typeface="+mn-ea"/>
                <a:cs typeface="+mn-cs"/>
              </a:rPr>
              <a:t> Cluster </a:t>
            </a:r>
            <a:r>
              <a:rPr lang="sv-SE" sz="1200" kern="1200" dirty="0" err="1" smtClean="0">
                <a:solidFill>
                  <a:schemeClr val="tx1"/>
                </a:solidFill>
                <a:latin typeface="+mn-lt"/>
                <a:ea typeface="+mn-ea"/>
                <a:cs typeface="+mn-cs"/>
              </a:rPr>
              <a:t>Repository</a:t>
            </a:r>
            <a:r>
              <a:rPr lang="sv-SE"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AuthUserFile</a:t>
            </a:r>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etc</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httpd</a:t>
            </a:r>
            <a:r>
              <a:rPr lang="sv-SE" sz="1200" kern="1200" dirty="0" smtClean="0">
                <a:solidFill>
                  <a:schemeClr val="tx1"/>
                </a:solidFill>
                <a:latin typeface="+mn-lt"/>
                <a:ea typeface="+mn-ea"/>
                <a:cs typeface="+mn-cs"/>
              </a:rPr>
              <a:t>/</a:t>
            </a:r>
            <a:r>
              <a:rPr lang="sv-SE" sz="1200" kern="1200" dirty="0" err="1" smtClean="0">
                <a:solidFill>
                  <a:schemeClr val="tx1"/>
                </a:solidFill>
                <a:latin typeface="+mn-lt"/>
                <a:ea typeface="+mn-ea"/>
                <a:cs typeface="+mn-cs"/>
              </a:rPr>
              <a:t>auth_user_file</a:t>
            </a:r>
            <a:r>
              <a:rPr lang="sv-SE" sz="1200" kern="1200" dirty="0" smtClean="0">
                <a:solidFill>
                  <a:schemeClr val="tx1"/>
                </a:solidFill>
                <a:latin typeface="+mn-lt"/>
                <a:ea typeface="+mn-ea"/>
                <a:cs typeface="+mn-cs"/>
              </a:rPr>
              <a:t>"</a:t>
            </a:r>
          </a:p>
          <a:p>
            <a:r>
              <a:rPr lang="sv-SE" sz="1200" kern="1200" dirty="0" smtClean="0">
                <a:solidFill>
                  <a:schemeClr val="tx1"/>
                </a:solidFill>
                <a:latin typeface="+mn-lt"/>
                <a:ea typeface="+mn-ea"/>
                <a:cs typeface="+mn-cs"/>
              </a:rPr>
              <a:t>        </a:t>
            </a:r>
            <a:r>
              <a:rPr lang="sv-SE" sz="1200" kern="1200" dirty="0" err="1" smtClean="0">
                <a:solidFill>
                  <a:schemeClr val="tx1"/>
                </a:solidFill>
                <a:latin typeface="+mn-lt"/>
                <a:ea typeface="+mn-ea"/>
                <a:cs typeface="+mn-cs"/>
              </a:rPr>
              <a:t>Require</a:t>
            </a:r>
            <a:r>
              <a:rPr lang="sv-SE" sz="1200" kern="1200" dirty="0" smtClean="0">
                <a:solidFill>
                  <a:schemeClr val="tx1"/>
                </a:solidFill>
                <a:latin typeface="+mn-lt"/>
                <a:ea typeface="+mn-ea"/>
                <a:cs typeface="+mn-cs"/>
              </a:rPr>
              <a:t> valid-</a:t>
            </a:r>
            <a:r>
              <a:rPr lang="sv-SE" sz="1200" kern="1200" dirty="0" err="1" smtClean="0">
                <a:solidFill>
                  <a:schemeClr val="tx1"/>
                </a:solidFill>
                <a:latin typeface="+mn-lt"/>
                <a:ea typeface="+mn-ea"/>
                <a:cs typeface="+mn-cs"/>
              </a:rPr>
              <a:t>user</a:t>
            </a:r>
            <a:endParaRPr lang="sv-SE" sz="1200" kern="1200" dirty="0" smtClean="0">
              <a:solidFill>
                <a:schemeClr val="tx1"/>
              </a:solidFill>
              <a:latin typeface="+mn-lt"/>
              <a:ea typeface="+mn-ea"/>
              <a:cs typeface="+mn-cs"/>
            </a:endParaRPr>
          </a:p>
          <a:p>
            <a:r>
              <a:rPr lang="da-DK" sz="1200" kern="1200" dirty="0" smtClean="0">
                <a:solidFill>
                  <a:schemeClr val="tx1"/>
                </a:solidFill>
                <a:latin typeface="+mn-lt"/>
                <a:ea typeface="+mn-ea"/>
                <a:cs typeface="+mn-cs"/>
              </a:rPr>
              <a:t>        DAV </a:t>
            </a:r>
            <a:r>
              <a:rPr lang="da-DK" sz="1200" kern="1200" dirty="0" err="1" smtClean="0">
                <a:solidFill>
                  <a:schemeClr val="tx1"/>
                </a:solidFill>
                <a:latin typeface="+mn-lt"/>
                <a:ea typeface="+mn-ea"/>
                <a:cs typeface="+mn-cs"/>
              </a:rPr>
              <a:t>svn</a:t>
            </a:r>
            <a:r>
              <a:rPr lang="da-DK" sz="1200" kern="1200" dirty="0" smtClean="0">
                <a:solidFill>
                  <a:schemeClr val="tx1"/>
                </a:solidFill>
                <a:latin typeface="+mn-lt"/>
                <a:ea typeface="+mn-ea"/>
                <a:cs typeface="+mn-cs"/>
              </a:rPr>
              <a:t> </a:t>
            </a:r>
          </a:p>
          <a:p>
            <a:r>
              <a:rPr lang="da-DK" sz="1200" kern="1200" dirty="0" smtClean="0">
                <a:solidFill>
                  <a:schemeClr val="tx1"/>
                </a:solidFill>
                <a:latin typeface="+mn-lt"/>
                <a:ea typeface="+mn-ea"/>
                <a:cs typeface="+mn-cs"/>
              </a:rPr>
              <a:t>        </a:t>
            </a:r>
            <a:r>
              <a:rPr lang="da-DK" sz="1200" kern="1200" dirty="0" err="1" smtClean="0">
                <a:solidFill>
                  <a:schemeClr val="tx1"/>
                </a:solidFill>
                <a:latin typeface="+mn-lt"/>
                <a:ea typeface="+mn-ea"/>
                <a:cs typeface="+mn-cs"/>
              </a:rPr>
              <a:t>SVNPath</a:t>
            </a:r>
            <a:r>
              <a:rPr lang="da-DK" sz="1200" kern="1200" dirty="0" smtClean="0">
                <a:solidFill>
                  <a:schemeClr val="tx1"/>
                </a:solidFill>
                <a:latin typeface="+mn-lt"/>
                <a:ea typeface="+mn-ea"/>
                <a:cs typeface="+mn-cs"/>
              </a:rPr>
              <a:t> /var/</a:t>
            </a:r>
            <a:r>
              <a:rPr lang="da-DK" sz="1200" kern="1200" dirty="0" err="1" smtClean="0">
                <a:solidFill>
                  <a:schemeClr val="tx1"/>
                </a:solidFill>
                <a:latin typeface="+mn-lt"/>
                <a:ea typeface="+mn-ea"/>
                <a:cs typeface="+mn-cs"/>
              </a:rPr>
              <a:t>svn</a:t>
            </a:r>
            <a:r>
              <a:rPr lang="da-DK" sz="1200" kern="1200" dirty="0" smtClean="0">
                <a:solidFill>
                  <a:schemeClr val="tx1"/>
                </a:solidFill>
                <a:latin typeface="+mn-lt"/>
                <a:ea typeface="+mn-ea"/>
                <a:cs typeface="+mn-cs"/>
              </a:rPr>
              <a:t>/</a:t>
            </a:r>
            <a:r>
              <a:rPr lang="da-DK" sz="1200" kern="1200" dirty="0" err="1" smtClean="0">
                <a:solidFill>
                  <a:schemeClr val="tx1"/>
                </a:solidFill>
                <a:latin typeface="+mn-lt"/>
                <a:ea typeface="+mn-ea"/>
                <a:cs typeface="+mn-cs"/>
              </a:rPr>
              <a:t>puppet</a:t>
            </a:r>
            <a:r>
              <a:rPr lang="da-DK"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&lt;/Location&gt;'</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code is mostly boilerplate. </a:t>
            </a:r>
            <a:r>
              <a:rPr lang="en-US" sz="1200" kern="1200" dirty="0" err="1" smtClean="0">
                <a:solidFill>
                  <a:schemeClr val="tx1"/>
                </a:solidFill>
                <a:latin typeface="+mn-lt"/>
                <a:ea typeface="+mn-ea"/>
                <a:cs typeface="+mn-cs"/>
              </a:rPr>
              <a:t>Somethings</a:t>
            </a:r>
            <a:r>
              <a:rPr lang="en-US" sz="1200" kern="1200" dirty="0" smtClean="0">
                <a:solidFill>
                  <a:schemeClr val="tx1"/>
                </a:solidFill>
                <a:latin typeface="+mn-lt"/>
                <a:ea typeface="+mn-ea"/>
                <a:cs typeface="+mn-cs"/>
              </a:rPr>
              <a:t> to notice is that the root is going to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/www/html even though we will be mainly concerned with /puppet which is pointed to the root of our </a:t>
            </a:r>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repository from the previous stanza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puppet apply this </a:t>
            </a:r>
            <a:r>
              <a:rPr lang="en-US" sz="1200" kern="1200" dirty="0" err="1" smtClean="0">
                <a:solidFill>
                  <a:schemeClr val="tx1"/>
                </a:solidFill>
                <a:latin typeface="+mn-lt"/>
                <a:ea typeface="+mn-ea"/>
                <a:cs typeface="+mn-cs"/>
              </a:rPr>
              <a:t>config</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will fail with an error </a:t>
            </a:r>
            <a:r>
              <a:rPr lang="en-US" sz="1200" kern="1200" dirty="0" err="1" smtClean="0">
                <a:solidFill>
                  <a:schemeClr val="tx1"/>
                </a:solidFill>
                <a:latin typeface="+mn-lt"/>
                <a:ea typeface="+mn-ea"/>
                <a:cs typeface="+mn-cs"/>
              </a:rPr>
              <a:t>messageError</a:t>
            </a:r>
            <a:r>
              <a:rPr lang="en-US" sz="1200" kern="1200" dirty="0" smtClean="0">
                <a:solidFill>
                  <a:schemeClr val="tx1"/>
                </a:solidFill>
                <a:latin typeface="+mn-lt"/>
                <a:ea typeface="+mn-ea"/>
                <a:cs typeface="+mn-cs"/>
              </a:rPr>
              <a:t>: Could not find default node or by name with 'ip-172-31-7-24.us-west-2.compute.internal, ip-172-31-7-24.us-west-2.compute, ip-172-31-7-24.us-west-2, ip-172-31-7-24' on node ip-172-31-7-24.us-west-2.compute.internal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Copy and paste the full name into the node stanza like this: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headnode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node 'ip-172-31-7-24.us-west-2.compute.internal'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puppet apply again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some permissions for </a:t>
            </a:r>
            <a:r>
              <a:rPr lang="en-US" sz="1200" kern="1200" dirty="0" err="1" smtClean="0">
                <a:solidFill>
                  <a:schemeClr val="tx1"/>
                </a:solidFill>
                <a:latin typeface="+mn-lt"/>
                <a:ea typeface="+mn-ea"/>
                <a:cs typeface="+mn-cs"/>
              </a:rPr>
              <a:t>selinux</a:t>
            </a:r>
            <a:r>
              <a:rPr lang="en-US" sz="1200" kern="1200" dirty="0" smtClean="0">
                <a:solidFill>
                  <a:schemeClr val="tx1"/>
                </a:solidFill>
                <a:latin typeface="+mn-lt"/>
                <a:ea typeface="+mn-ea"/>
                <a:cs typeface="+mn-cs"/>
              </a:rPr>
              <a:t> as well as apache</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chcon</a:t>
            </a:r>
            <a:r>
              <a:rPr lang="en-US" sz="1200" kern="1200" dirty="0" smtClean="0">
                <a:solidFill>
                  <a:schemeClr val="tx1"/>
                </a:solidFill>
                <a:latin typeface="+mn-lt"/>
                <a:ea typeface="+mn-ea"/>
                <a:cs typeface="+mn-cs"/>
              </a:rPr>
              <a:t> -R -h -t </a:t>
            </a:r>
            <a:r>
              <a:rPr lang="en-US" sz="1200" kern="1200" dirty="0" err="1" smtClean="0">
                <a:solidFill>
                  <a:schemeClr val="tx1"/>
                </a:solidFill>
                <a:latin typeface="+mn-lt"/>
                <a:ea typeface="+mn-ea"/>
                <a:cs typeface="+mn-cs"/>
              </a:rPr>
              <a:t>httpd_sys_content_t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/puppet </a:t>
            </a:r>
          </a:p>
          <a:p>
            <a:r>
              <a:rPr lang="en-US" sz="1200" kern="1200" dirty="0" err="1" smtClean="0">
                <a:solidFill>
                  <a:schemeClr val="tx1"/>
                </a:solidFill>
                <a:latin typeface="+mn-lt"/>
                <a:ea typeface="+mn-ea"/>
                <a:cs typeface="+mn-cs"/>
              </a:rPr>
              <a:t>chown</a:t>
            </a:r>
            <a:r>
              <a:rPr lang="en-US" sz="1200" kern="1200" dirty="0" smtClean="0">
                <a:solidFill>
                  <a:schemeClr val="tx1"/>
                </a:solidFill>
                <a:latin typeface="+mn-lt"/>
                <a:ea typeface="+mn-ea"/>
                <a:cs typeface="+mn-cs"/>
              </a:rPr>
              <a:t> -R </a:t>
            </a:r>
            <a:r>
              <a:rPr lang="en-US" sz="1200" kern="1200" dirty="0" err="1" smtClean="0">
                <a:solidFill>
                  <a:schemeClr val="tx1"/>
                </a:solidFill>
                <a:latin typeface="+mn-lt"/>
                <a:ea typeface="+mn-ea"/>
                <a:cs typeface="+mn-cs"/>
              </a:rPr>
              <a:t>apache:apache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/puppet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cd /root/</a:t>
            </a:r>
          </a:p>
          <a:p>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co https://</a:t>
            </a:r>
            <a:r>
              <a:rPr lang="en-US" sz="1200" kern="1200" dirty="0" err="1" smtClean="0">
                <a:solidFill>
                  <a:schemeClr val="tx1"/>
                </a:solidFill>
                <a:latin typeface="+mn-lt"/>
                <a:ea typeface="+mn-ea"/>
                <a:cs typeface="+mn-cs"/>
              </a:rPr>
              <a:t>localhost</a:t>
            </a:r>
            <a:r>
              <a:rPr lang="en-US" sz="1200" kern="1200" dirty="0" smtClean="0">
                <a:solidFill>
                  <a:schemeClr val="tx1"/>
                </a:solidFill>
                <a:latin typeface="+mn-lt"/>
                <a:ea typeface="+mn-ea"/>
                <a:cs typeface="+mn-cs"/>
              </a:rPr>
              <a:t>/puppet/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cp</a:t>
            </a:r>
            <a:r>
              <a:rPr lang="en-US" sz="1200" kern="1200" dirty="0" smtClean="0">
                <a:solidFill>
                  <a:schemeClr val="tx1"/>
                </a:solidFill>
                <a:latin typeface="+mn-lt"/>
                <a:ea typeface="+mn-ea"/>
                <a:cs typeface="+mn-cs"/>
              </a:rPr>
              <a:t> -R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/puppet/ /root/puppet/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cd /root/puppet/</a:t>
            </a:r>
          </a:p>
          <a:p>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add *</a:t>
            </a:r>
          </a:p>
          <a:p>
            <a:r>
              <a:rPr lang="en-US" sz="1200" kern="1200" dirty="0" smtClean="0">
                <a:solidFill>
                  <a:schemeClr val="tx1"/>
                </a:solidFill>
                <a:latin typeface="+mn-lt"/>
                <a:ea typeface="+mn-ea"/>
                <a:cs typeface="+mn-cs"/>
              </a:rPr>
              <a:t>EXPORT EDITOR=vim</a:t>
            </a:r>
          </a:p>
          <a:p>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ci</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svn</a:t>
            </a:r>
            <a:r>
              <a:rPr lang="en-US" sz="1200" kern="1200" dirty="0" smtClean="0">
                <a:solidFill>
                  <a:schemeClr val="tx1"/>
                </a:solidFill>
                <a:latin typeface="+mn-lt"/>
                <a:ea typeface="+mn-ea"/>
                <a:cs typeface="+mn-cs"/>
              </a:rPr>
              <a:t> co https://</a:t>
            </a:r>
            <a:r>
              <a:rPr lang="en-US" sz="1200" kern="1200" dirty="0" err="1" smtClean="0">
                <a:solidFill>
                  <a:schemeClr val="tx1"/>
                </a:solidFill>
                <a:latin typeface="+mn-lt"/>
                <a:ea typeface="+mn-ea"/>
                <a:cs typeface="+mn-cs"/>
              </a:rPr>
              <a:t>localhost</a:t>
            </a:r>
            <a:r>
              <a:rPr lang="en-US" sz="1200" kern="1200" dirty="0" smtClean="0">
                <a:solidFill>
                  <a:schemeClr val="tx1"/>
                </a:solidFill>
                <a:latin typeface="+mn-lt"/>
                <a:ea typeface="+mn-ea"/>
                <a:cs typeface="+mn-cs"/>
              </a:rPr>
              <a:t>/puppet/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/puppet/</a:t>
            </a:r>
          </a:p>
          <a:p>
            <a:endParaRPr lang="en-US" dirty="0" smtClean="0"/>
          </a:p>
          <a:p>
            <a:endParaRPr lang="en-US" dirty="0" smtClean="0"/>
          </a:p>
          <a:p>
            <a:r>
              <a:rPr lang="en-US" dirty="0" smtClean="0"/>
              <a:t>#######</a:t>
            </a:r>
          </a:p>
          <a:p>
            <a:endParaRPr lang="en-US" dirty="0" smtClean="0"/>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002-subversion-puppet-repo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head_node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 create puppet repository with subversion</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vcsrepo</a:t>
            </a:r>
            <a:r>
              <a:rPr lang="en-US" sz="1200" kern="1200" dirty="0" smtClean="0">
                <a:solidFill>
                  <a:schemeClr val="tx1"/>
                </a:solidFill>
                <a:latin typeface="Times" panose="02020603050405020304" pitchFamily="18" charset="0"/>
                <a:ea typeface="+mn-ea"/>
                <a:cs typeface="+mn-cs"/>
              </a:rPr>
              <a:t> {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/puppet/":</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provider =&gt; '</a:t>
            </a:r>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 setup apache module</a:t>
            </a:r>
          </a:p>
          <a:p>
            <a:r>
              <a:rPr lang="en-US" sz="1200" kern="1200" dirty="0" smtClean="0">
                <a:solidFill>
                  <a:schemeClr val="tx1"/>
                </a:solidFill>
                <a:latin typeface="Times" panose="02020603050405020304" pitchFamily="18" charset="0"/>
                <a:ea typeface="+mn-ea"/>
                <a:cs typeface="+mn-cs"/>
              </a:rPr>
              <a:t>  class { 'apache':</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default_confd_files</a:t>
            </a:r>
            <a:r>
              <a:rPr lang="en-US" sz="1200" kern="1200" dirty="0" smtClean="0">
                <a:solidFill>
                  <a:schemeClr val="tx1"/>
                </a:solidFill>
                <a:latin typeface="Times" panose="02020603050405020304" pitchFamily="18" charset="0"/>
                <a:ea typeface="+mn-ea"/>
                <a:cs typeface="+mn-cs"/>
              </a:rPr>
              <a:t> =&gt; false,</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purge_configs</a:t>
            </a:r>
            <a:r>
              <a:rPr lang="en-US" sz="1200" kern="1200" dirty="0" smtClean="0">
                <a:solidFill>
                  <a:schemeClr val="tx1"/>
                </a:solidFill>
                <a:latin typeface="Times" panose="02020603050405020304" pitchFamily="18" charset="0"/>
                <a:ea typeface="+mn-ea"/>
                <a:cs typeface="+mn-cs"/>
              </a:rPr>
              <a:t> =&gt; false,</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class { 'apache::mod::</a:t>
            </a:r>
            <a:r>
              <a:rPr lang="en-US" sz="1200" kern="1200" dirty="0" err="1" smtClean="0">
                <a:solidFill>
                  <a:schemeClr val="tx1"/>
                </a:solidFill>
                <a:latin typeface="Times" panose="02020603050405020304" pitchFamily="18" charset="0"/>
                <a:ea typeface="+mn-ea"/>
                <a:cs typeface="+mn-cs"/>
              </a:rPr>
              <a:t>dav_svn</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 configure subversion </a:t>
            </a:r>
            <a:r>
              <a:rPr lang="en-US" sz="1200" kern="1200" dirty="0" err="1" smtClean="0">
                <a:solidFill>
                  <a:schemeClr val="tx1"/>
                </a:solidFill>
                <a:latin typeface="Times" panose="02020603050405020304" pitchFamily="18" charset="0"/>
                <a:ea typeface="+mn-ea"/>
                <a:cs typeface="+mn-cs"/>
              </a:rPr>
              <a:t>vhost</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apache::</a:t>
            </a:r>
            <a:r>
              <a:rPr lang="en-US" sz="1200" kern="1200" dirty="0" err="1" smtClean="0">
                <a:solidFill>
                  <a:schemeClr val="tx1"/>
                </a:solidFill>
                <a:latin typeface="Times" panose="02020603050405020304" pitchFamily="18" charset="0"/>
                <a:ea typeface="+mn-ea"/>
                <a:cs typeface="+mn-cs"/>
              </a:rPr>
              <a:t>vhost</a:t>
            </a:r>
            <a:r>
              <a:rPr lang="en-US" sz="1200" kern="1200" dirty="0" smtClean="0">
                <a:solidFill>
                  <a:schemeClr val="tx1"/>
                </a:solidFill>
                <a:latin typeface="Times" panose="02020603050405020304" pitchFamily="18" charset="0"/>
                <a:ea typeface="+mn-ea"/>
                <a:cs typeface="+mn-cs"/>
              </a:rPr>
              <a:t> { '</a:t>
            </a:r>
            <a:r>
              <a:rPr lang="en-US" sz="1200" kern="1200" dirty="0" err="1" smtClean="0">
                <a:solidFill>
                  <a:schemeClr val="tx1"/>
                </a:solidFill>
                <a:latin typeface="Times" panose="02020603050405020304" pitchFamily="18" charset="0"/>
                <a:ea typeface="+mn-ea"/>
                <a:cs typeface="+mn-cs"/>
              </a:rPr>
              <a:t>headnode.internal</a:t>
            </a:r>
            <a:r>
              <a:rPr lang="en-US" sz="1200" kern="1200" dirty="0" smtClean="0">
                <a:solidFill>
                  <a:schemeClr val="tx1"/>
                </a:solidFill>
                <a:latin typeface="Times" panose="02020603050405020304" pitchFamily="18" charset="0"/>
                <a:ea typeface="+mn-ea"/>
                <a:cs typeface="+mn-cs"/>
              </a:rPr>
              <a:t>':</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port</a:t>
            </a:r>
            <a:r>
              <a:rPr lang="es-ES_tradnl" sz="1200" kern="1200" dirty="0" smtClean="0">
                <a:solidFill>
                  <a:schemeClr val="tx1"/>
                </a:solidFill>
                <a:latin typeface="Times" panose="02020603050405020304" pitchFamily="18" charset="0"/>
                <a:ea typeface="+mn-ea"/>
                <a:cs typeface="+mn-cs"/>
              </a:rPr>
              <a:t> =&gt; 443,</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docroot</a:t>
            </a:r>
            <a:r>
              <a:rPr lang="es-ES_tradnl" sz="1200" kern="1200" dirty="0" smtClean="0">
                <a:solidFill>
                  <a:schemeClr val="tx1"/>
                </a:solidFill>
                <a:latin typeface="Times" panose="02020603050405020304" pitchFamily="18" charset="0"/>
                <a:ea typeface="+mn-ea"/>
                <a:cs typeface="+mn-cs"/>
              </a:rPr>
              <a:t> =&gt; '/</a:t>
            </a:r>
            <a:r>
              <a:rPr lang="es-ES_tradnl" sz="1200" kern="1200" dirty="0" err="1" smtClean="0">
                <a:solidFill>
                  <a:schemeClr val="tx1"/>
                </a:solidFill>
                <a:latin typeface="Times" panose="02020603050405020304" pitchFamily="18" charset="0"/>
                <a:ea typeface="+mn-ea"/>
                <a:cs typeface="+mn-cs"/>
              </a:rPr>
              <a:t>var</a:t>
            </a:r>
            <a:r>
              <a:rPr lang="es-ES_tradnl" sz="1200" kern="1200" dirty="0" smtClean="0">
                <a:solidFill>
                  <a:schemeClr val="tx1"/>
                </a:solidFill>
                <a:latin typeface="Times" panose="02020603050405020304" pitchFamily="18" charset="0"/>
                <a:ea typeface="+mn-ea"/>
                <a:cs typeface="+mn-cs"/>
              </a:rPr>
              <a:t>/</a:t>
            </a:r>
            <a:r>
              <a:rPr lang="es-ES_tradnl" sz="1200" kern="1200" dirty="0" err="1" smtClean="0">
                <a:solidFill>
                  <a:schemeClr val="tx1"/>
                </a:solidFill>
                <a:latin typeface="Times" panose="02020603050405020304" pitchFamily="18" charset="0"/>
                <a:ea typeface="+mn-ea"/>
                <a:cs typeface="+mn-cs"/>
              </a:rPr>
              <a:t>www</a:t>
            </a:r>
            <a:r>
              <a:rPr lang="es-ES_tradnl" sz="1200" kern="1200" dirty="0" smtClean="0">
                <a:solidFill>
                  <a:schemeClr val="tx1"/>
                </a:solidFill>
                <a:latin typeface="Times" panose="02020603050405020304" pitchFamily="18" charset="0"/>
                <a:ea typeface="+mn-ea"/>
                <a:cs typeface="+mn-cs"/>
              </a:rPr>
              <a:t>/</a:t>
            </a:r>
            <a:r>
              <a:rPr lang="es-ES_tradnl" sz="1200" kern="1200" dirty="0" err="1" smtClean="0">
                <a:solidFill>
                  <a:schemeClr val="tx1"/>
                </a:solidFill>
                <a:latin typeface="Times" panose="02020603050405020304" pitchFamily="18" charset="0"/>
                <a:ea typeface="+mn-ea"/>
                <a:cs typeface="+mn-cs"/>
              </a:rPr>
              <a:t>html</a:t>
            </a:r>
            <a:r>
              <a:rPr lang="es-ES_tradnl"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ssl</a:t>
            </a:r>
            <a:r>
              <a:rPr lang="sv-SE" sz="1200" kern="1200" dirty="0" smtClean="0">
                <a:solidFill>
                  <a:schemeClr val="tx1"/>
                </a:solidFill>
                <a:latin typeface="Times" panose="02020603050405020304" pitchFamily="18" charset="0"/>
                <a:ea typeface="+mn-ea"/>
                <a:cs typeface="+mn-cs"/>
              </a:rPr>
              <a:t> =&gt; </a:t>
            </a:r>
            <a:r>
              <a:rPr lang="sv-SE" sz="1200" kern="1200" dirty="0" err="1" smtClean="0">
                <a:solidFill>
                  <a:schemeClr val="tx1"/>
                </a:solidFill>
                <a:latin typeface="Times" panose="02020603050405020304" pitchFamily="18" charset="0"/>
                <a:ea typeface="+mn-ea"/>
                <a:cs typeface="+mn-cs"/>
              </a:rPr>
              <a:t>true</a:t>
            </a:r>
            <a:r>
              <a:rPr lang="sv-SE"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ssl_cert</a:t>
            </a:r>
            <a:r>
              <a:rPr lang="sv-SE" sz="1200" kern="1200" dirty="0" smtClean="0">
                <a:solidFill>
                  <a:schemeClr val="tx1"/>
                </a:solidFill>
                <a:latin typeface="Times" panose="02020603050405020304" pitchFamily="18" charset="0"/>
                <a:ea typeface="+mn-ea"/>
                <a:cs typeface="+mn-cs"/>
              </a:rPr>
              <a:t> =&gt; '/</a:t>
            </a:r>
            <a:r>
              <a:rPr lang="sv-SE" sz="1200" kern="1200" dirty="0" err="1" smtClean="0">
                <a:solidFill>
                  <a:schemeClr val="tx1"/>
                </a:solidFill>
                <a:latin typeface="Times" panose="02020603050405020304" pitchFamily="18" charset="0"/>
                <a:ea typeface="+mn-ea"/>
                <a:cs typeface="+mn-cs"/>
              </a:rPr>
              <a:t>etc</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httpd</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ssl</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apache.crt</a:t>
            </a:r>
            <a:r>
              <a:rPr lang="sv-SE" sz="1200" kern="1200" dirty="0" smtClean="0">
                <a:solidFill>
                  <a:schemeClr val="tx1"/>
                </a:solidFill>
                <a:latin typeface="Times" panose="02020603050405020304" pitchFamily="18" charset="0"/>
                <a:ea typeface="+mn-ea"/>
                <a:cs typeface="+mn-cs"/>
              </a:rPr>
              <a:t>',  </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ssl_key</a:t>
            </a:r>
            <a:r>
              <a:rPr lang="sv-SE" sz="1200" kern="1200" dirty="0" smtClean="0">
                <a:solidFill>
                  <a:schemeClr val="tx1"/>
                </a:solidFill>
                <a:latin typeface="Times" panose="02020603050405020304" pitchFamily="18" charset="0"/>
                <a:ea typeface="+mn-ea"/>
                <a:cs typeface="+mn-cs"/>
              </a:rPr>
              <a:t>  =&gt; '/</a:t>
            </a:r>
            <a:r>
              <a:rPr lang="sv-SE" sz="1200" kern="1200" dirty="0" err="1" smtClean="0">
                <a:solidFill>
                  <a:schemeClr val="tx1"/>
                </a:solidFill>
                <a:latin typeface="Times" panose="02020603050405020304" pitchFamily="18" charset="0"/>
                <a:ea typeface="+mn-ea"/>
                <a:cs typeface="+mn-cs"/>
              </a:rPr>
              <a:t>etc</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httpd</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ssl</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apache.key</a:t>
            </a:r>
            <a:r>
              <a:rPr lang="sv-SE"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custom_fragment</a:t>
            </a:r>
            <a:r>
              <a:rPr lang="sv-SE" sz="1200" kern="1200" dirty="0" smtClean="0">
                <a:solidFill>
                  <a:schemeClr val="tx1"/>
                </a:solidFill>
                <a:latin typeface="Times" panose="02020603050405020304" pitchFamily="18" charset="0"/>
                <a:ea typeface="+mn-ea"/>
                <a:cs typeface="+mn-cs"/>
              </a:rPr>
              <a:t> =&gt; '</a:t>
            </a:r>
          </a:p>
          <a:p>
            <a:r>
              <a:rPr lang="sv-SE" sz="1200" kern="1200" dirty="0" smtClean="0">
                <a:solidFill>
                  <a:schemeClr val="tx1"/>
                </a:solidFill>
                <a:latin typeface="Times" panose="02020603050405020304" pitchFamily="18" charset="0"/>
                <a:ea typeface="+mn-ea"/>
                <a:cs typeface="+mn-cs"/>
              </a:rPr>
              <a:t>      &lt;</a:t>
            </a:r>
            <a:r>
              <a:rPr lang="sv-SE" sz="1200" kern="1200" dirty="0" err="1" smtClean="0">
                <a:solidFill>
                  <a:schemeClr val="tx1"/>
                </a:solidFill>
                <a:latin typeface="Times" panose="02020603050405020304" pitchFamily="18" charset="0"/>
                <a:ea typeface="+mn-ea"/>
                <a:cs typeface="+mn-cs"/>
              </a:rPr>
              <a:t>Location</a:t>
            </a:r>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puppet</a:t>
            </a:r>
            <a:r>
              <a:rPr lang="sv-SE" sz="1200" kern="1200" dirty="0" smtClean="0">
                <a:solidFill>
                  <a:schemeClr val="tx1"/>
                </a:solidFill>
                <a:latin typeface="Times" panose="02020603050405020304" pitchFamily="18" charset="0"/>
                <a:ea typeface="+mn-ea"/>
                <a:cs typeface="+mn-cs"/>
              </a:rPr>
              <a:t> &gt;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AuthType</a:t>
            </a:r>
            <a:r>
              <a:rPr lang="sv-SE" sz="1200" kern="1200" dirty="0" smtClean="0">
                <a:solidFill>
                  <a:schemeClr val="tx1"/>
                </a:solidFill>
                <a:latin typeface="Times" panose="02020603050405020304" pitchFamily="18" charset="0"/>
                <a:ea typeface="+mn-ea"/>
                <a:cs typeface="+mn-cs"/>
              </a:rPr>
              <a:t> Basic</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AuthName</a:t>
            </a:r>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Puppet</a:t>
            </a:r>
            <a:r>
              <a:rPr lang="sv-SE" sz="1200" kern="1200" dirty="0" smtClean="0">
                <a:solidFill>
                  <a:schemeClr val="tx1"/>
                </a:solidFill>
                <a:latin typeface="Times" panose="02020603050405020304" pitchFamily="18" charset="0"/>
                <a:ea typeface="+mn-ea"/>
                <a:cs typeface="+mn-cs"/>
              </a:rPr>
              <a:t> Cluster </a:t>
            </a:r>
            <a:r>
              <a:rPr lang="sv-SE" sz="1200" kern="1200" dirty="0" err="1" smtClean="0">
                <a:solidFill>
                  <a:schemeClr val="tx1"/>
                </a:solidFill>
                <a:latin typeface="Times" panose="02020603050405020304" pitchFamily="18" charset="0"/>
                <a:ea typeface="+mn-ea"/>
                <a:cs typeface="+mn-cs"/>
              </a:rPr>
              <a:t>Repository</a:t>
            </a:r>
            <a:r>
              <a:rPr lang="sv-SE"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AuthUserFile</a:t>
            </a:r>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etc</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httpd</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auth_user_file</a:t>
            </a:r>
            <a:r>
              <a:rPr lang="sv-SE" sz="1200" kern="1200" dirty="0" smtClean="0">
                <a:solidFill>
                  <a:schemeClr val="tx1"/>
                </a:solidFill>
                <a:latin typeface="Times" panose="02020603050405020304" pitchFamily="18" charset="0"/>
                <a:ea typeface="+mn-ea"/>
                <a:cs typeface="+mn-cs"/>
              </a:rPr>
              <a:t>"</a:t>
            </a: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Require</a:t>
            </a:r>
            <a:r>
              <a:rPr lang="sv-SE" sz="1200" kern="1200" dirty="0" smtClean="0">
                <a:solidFill>
                  <a:schemeClr val="tx1"/>
                </a:solidFill>
                <a:latin typeface="Times" panose="02020603050405020304" pitchFamily="18" charset="0"/>
                <a:ea typeface="+mn-ea"/>
                <a:cs typeface="+mn-cs"/>
              </a:rPr>
              <a:t> valid-</a:t>
            </a:r>
            <a:r>
              <a:rPr lang="sv-SE" sz="1200" kern="1200" dirty="0" err="1" smtClean="0">
                <a:solidFill>
                  <a:schemeClr val="tx1"/>
                </a:solidFill>
                <a:latin typeface="Times" panose="02020603050405020304" pitchFamily="18" charset="0"/>
                <a:ea typeface="+mn-ea"/>
                <a:cs typeface="+mn-cs"/>
              </a:rPr>
              <a:t>user</a:t>
            </a:r>
            <a:endParaRPr lang="sv-SE" sz="1200" kern="1200" dirty="0" smtClean="0">
              <a:solidFill>
                <a:schemeClr val="tx1"/>
              </a:solidFill>
              <a:latin typeface="Times" panose="02020603050405020304" pitchFamily="18" charset="0"/>
              <a:ea typeface="+mn-ea"/>
              <a:cs typeface="+mn-cs"/>
            </a:endParaRPr>
          </a:p>
          <a:p>
            <a:r>
              <a:rPr lang="sv-SE" sz="1200" kern="1200" dirty="0" smtClean="0">
                <a:solidFill>
                  <a:schemeClr val="tx1"/>
                </a:solidFill>
                <a:latin typeface="Times" panose="02020603050405020304" pitchFamily="18" charset="0"/>
                <a:ea typeface="+mn-ea"/>
                <a:cs typeface="+mn-cs"/>
              </a:rPr>
              <a:t>        DAV </a:t>
            </a:r>
            <a:r>
              <a:rPr lang="sv-SE" sz="1200" kern="1200" dirty="0" err="1" smtClean="0">
                <a:solidFill>
                  <a:schemeClr val="tx1"/>
                </a:solidFill>
                <a:latin typeface="Times" panose="02020603050405020304" pitchFamily="18" charset="0"/>
                <a:ea typeface="+mn-ea"/>
                <a:cs typeface="+mn-cs"/>
              </a:rPr>
              <a:t>svn</a:t>
            </a:r>
            <a:endParaRPr lang="sv-SE" sz="1200" kern="1200" dirty="0" smtClean="0">
              <a:solidFill>
                <a:schemeClr val="tx1"/>
              </a:solidFill>
              <a:latin typeface="Times" panose="02020603050405020304" pitchFamily="18" charset="0"/>
              <a:ea typeface="+mn-ea"/>
              <a:cs typeface="+mn-cs"/>
            </a:endParaRPr>
          </a:p>
          <a:p>
            <a:r>
              <a:rPr lang="sv-SE" sz="1200" kern="1200" dirty="0" smtClean="0">
                <a:solidFill>
                  <a:schemeClr val="tx1"/>
                </a:solidFill>
                <a:latin typeface="Times" panose="02020603050405020304" pitchFamily="18" charset="0"/>
                <a:ea typeface="+mn-ea"/>
                <a:cs typeface="+mn-cs"/>
              </a:rPr>
              <a:t>        </a:t>
            </a:r>
            <a:r>
              <a:rPr lang="sv-SE" sz="1200" kern="1200" dirty="0" err="1" smtClean="0">
                <a:solidFill>
                  <a:schemeClr val="tx1"/>
                </a:solidFill>
                <a:latin typeface="Times" panose="02020603050405020304" pitchFamily="18" charset="0"/>
                <a:ea typeface="+mn-ea"/>
                <a:cs typeface="+mn-cs"/>
              </a:rPr>
              <a:t>SVNPath</a:t>
            </a:r>
            <a:r>
              <a:rPr lang="sv-SE" sz="1200" kern="1200" dirty="0" smtClean="0">
                <a:solidFill>
                  <a:schemeClr val="tx1"/>
                </a:solidFill>
                <a:latin typeface="Times" panose="02020603050405020304" pitchFamily="18" charset="0"/>
                <a:ea typeface="+mn-ea"/>
                <a:cs typeface="+mn-cs"/>
              </a:rPr>
              <a:t> /var/</a:t>
            </a:r>
            <a:r>
              <a:rPr lang="sv-SE" sz="1200" kern="1200" dirty="0" err="1" smtClean="0">
                <a:solidFill>
                  <a:schemeClr val="tx1"/>
                </a:solidFill>
                <a:latin typeface="Times" panose="02020603050405020304" pitchFamily="18" charset="0"/>
                <a:ea typeface="+mn-ea"/>
                <a:cs typeface="+mn-cs"/>
              </a:rPr>
              <a:t>svn</a:t>
            </a:r>
            <a:r>
              <a:rPr lang="sv-SE" sz="1200" kern="1200" dirty="0" smtClean="0">
                <a:solidFill>
                  <a:schemeClr val="tx1"/>
                </a:solidFill>
                <a:latin typeface="Times" panose="02020603050405020304" pitchFamily="18" charset="0"/>
                <a:ea typeface="+mn-ea"/>
                <a:cs typeface="+mn-cs"/>
              </a:rPr>
              <a:t>/</a:t>
            </a:r>
            <a:r>
              <a:rPr lang="sv-SE" sz="1200" kern="1200" dirty="0" err="1" smtClean="0">
                <a:solidFill>
                  <a:schemeClr val="tx1"/>
                </a:solidFill>
                <a:latin typeface="Times" panose="02020603050405020304" pitchFamily="18" charset="0"/>
                <a:ea typeface="+mn-ea"/>
                <a:cs typeface="+mn-cs"/>
              </a:rPr>
              <a:t>puppet</a:t>
            </a:r>
            <a:r>
              <a:rPr lang="sv-SE"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&lt;/Location&gt;'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END</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dirty="0" smtClean="0"/>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003-subversion-repo-permission-commands </a:t>
            </a:r>
          </a:p>
          <a:p>
            <a:r>
              <a:rPr lang="en-US" sz="1200" kern="1200" dirty="0" smtClean="0">
                <a:solidFill>
                  <a:schemeClr val="tx1"/>
                </a:solidFill>
                <a:latin typeface="Times" panose="02020603050405020304" pitchFamily="18" charset="0"/>
                <a:ea typeface="+mn-ea"/>
                <a:cs typeface="+mn-cs"/>
              </a:rPr>
              <a:t># Allow HTTPD to access puppet repository in </a:t>
            </a:r>
            <a:r>
              <a:rPr lang="en-US" sz="1200" kern="1200" dirty="0" err="1" smtClean="0">
                <a:solidFill>
                  <a:schemeClr val="tx1"/>
                </a:solidFill>
                <a:latin typeface="Times" panose="02020603050405020304" pitchFamily="18" charset="0"/>
                <a:ea typeface="+mn-ea"/>
                <a:cs typeface="+mn-cs"/>
              </a:rPr>
              <a:t>SELinux</a:t>
            </a:r>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chcon</a:t>
            </a:r>
            <a:r>
              <a:rPr lang="en-US" sz="1200" kern="1200" dirty="0" smtClean="0">
                <a:solidFill>
                  <a:schemeClr val="tx1"/>
                </a:solidFill>
                <a:latin typeface="Times" panose="02020603050405020304" pitchFamily="18" charset="0"/>
                <a:ea typeface="+mn-ea"/>
                <a:cs typeface="+mn-cs"/>
              </a:rPr>
              <a:t> -R -h -t </a:t>
            </a:r>
            <a:r>
              <a:rPr lang="en-US" sz="1200" kern="1200" dirty="0" err="1" smtClean="0">
                <a:solidFill>
                  <a:schemeClr val="tx1"/>
                </a:solidFill>
                <a:latin typeface="Times" panose="02020603050405020304" pitchFamily="18" charset="0"/>
                <a:ea typeface="+mn-ea"/>
                <a:cs typeface="+mn-cs"/>
              </a:rPr>
              <a:t>httpd_sys_content_t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/puppet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Allow apache user to read and write to puppet subversion</a:t>
            </a:r>
          </a:p>
          <a:p>
            <a:r>
              <a:rPr lang="en-US" sz="1200" kern="1200" dirty="0" err="1" smtClean="0">
                <a:solidFill>
                  <a:schemeClr val="tx1"/>
                </a:solidFill>
                <a:latin typeface="Times" panose="02020603050405020304" pitchFamily="18" charset="0"/>
                <a:ea typeface="+mn-ea"/>
                <a:cs typeface="+mn-cs"/>
              </a:rPr>
              <a:t>chown</a:t>
            </a:r>
            <a:r>
              <a:rPr lang="en-US" sz="1200" kern="1200" dirty="0" smtClean="0">
                <a:solidFill>
                  <a:schemeClr val="tx1"/>
                </a:solidFill>
                <a:latin typeface="Times" panose="02020603050405020304" pitchFamily="18" charset="0"/>
                <a:ea typeface="+mn-ea"/>
                <a:cs typeface="+mn-cs"/>
              </a:rPr>
              <a:t> -R </a:t>
            </a:r>
            <a:r>
              <a:rPr lang="en-US" sz="1200" kern="1200" dirty="0" err="1" smtClean="0">
                <a:solidFill>
                  <a:schemeClr val="tx1"/>
                </a:solidFill>
                <a:latin typeface="Times" panose="02020603050405020304" pitchFamily="18" charset="0"/>
                <a:ea typeface="+mn-ea"/>
                <a:cs typeface="+mn-cs"/>
              </a:rPr>
              <a:t>apache:apache</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/puppet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17</a:t>
            </a:fld>
            <a:endParaRPr lang="en-US"/>
          </a:p>
        </p:txBody>
      </p:sp>
    </p:spTree>
    <p:extLst>
      <p:ext uri="{BB962C8B-B14F-4D97-AF65-F5344CB8AC3E}">
        <p14:creationId xmlns:p14="http://schemas.microsoft.com/office/powerpoint/2010/main" val="3953681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003-subversion-repo-permission-commands </a:t>
            </a:r>
          </a:p>
          <a:p>
            <a:r>
              <a:rPr lang="en-US" sz="1200" kern="1200" dirty="0" smtClean="0">
                <a:solidFill>
                  <a:schemeClr val="tx1"/>
                </a:solidFill>
                <a:latin typeface="Times" panose="02020603050405020304" pitchFamily="18" charset="0"/>
                <a:ea typeface="+mn-ea"/>
                <a:cs typeface="+mn-cs"/>
              </a:rPr>
              <a:t># Allow HTTPD to access puppet repository in </a:t>
            </a:r>
            <a:r>
              <a:rPr lang="en-US" sz="1200" kern="1200" dirty="0" err="1" smtClean="0">
                <a:solidFill>
                  <a:schemeClr val="tx1"/>
                </a:solidFill>
                <a:latin typeface="Times" panose="02020603050405020304" pitchFamily="18" charset="0"/>
                <a:ea typeface="+mn-ea"/>
                <a:cs typeface="+mn-cs"/>
              </a:rPr>
              <a:t>SELinux</a:t>
            </a:r>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chcon</a:t>
            </a:r>
            <a:r>
              <a:rPr lang="en-US" sz="1200" kern="1200" dirty="0" smtClean="0">
                <a:solidFill>
                  <a:schemeClr val="tx1"/>
                </a:solidFill>
                <a:latin typeface="Times" panose="02020603050405020304" pitchFamily="18" charset="0"/>
                <a:ea typeface="+mn-ea"/>
                <a:cs typeface="+mn-cs"/>
              </a:rPr>
              <a:t> -R -h -t </a:t>
            </a:r>
            <a:r>
              <a:rPr lang="en-US" sz="1200" kern="1200" dirty="0" err="1" smtClean="0">
                <a:solidFill>
                  <a:schemeClr val="tx1"/>
                </a:solidFill>
                <a:latin typeface="Times" panose="02020603050405020304" pitchFamily="18" charset="0"/>
                <a:ea typeface="+mn-ea"/>
                <a:cs typeface="+mn-cs"/>
              </a:rPr>
              <a:t>httpd_sys_content_t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/puppet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Allow apache user to read and write to puppet subversion</a:t>
            </a:r>
          </a:p>
          <a:p>
            <a:r>
              <a:rPr lang="en-US" sz="1200" kern="1200" dirty="0" err="1" smtClean="0">
                <a:solidFill>
                  <a:schemeClr val="tx1"/>
                </a:solidFill>
                <a:latin typeface="Times" panose="02020603050405020304" pitchFamily="18" charset="0"/>
                <a:ea typeface="+mn-ea"/>
                <a:cs typeface="+mn-cs"/>
              </a:rPr>
              <a:t>chown</a:t>
            </a:r>
            <a:r>
              <a:rPr lang="en-US" sz="1200" kern="1200" dirty="0" smtClean="0">
                <a:solidFill>
                  <a:schemeClr val="tx1"/>
                </a:solidFill>
                <a:latin typeface="Times" panose="02020603050405020304" pitchFamily="18" charset="0"/>
                <a:ea typeface="+mn-ea"/>
                <a:cs typeface="+mn-cs"/>
              </a:rPr>
              <a:t> -R </a:t>
            </a:r>
            <a:r>
              <a:rPr lang="en-US" sz="1200" kern="1200" dirty="0" err="1" smtClean="0">
                <a:solidFill>
                  <a:schemeClr val="tx1"/>
                </a:solidFill>
                <a:latin typeface="Times" panose="02020603050405020304" pitchFamily="18" charset="0"/>
                <a:ea typeface="+mn-ea"/>
                <a:cs typeface="+mn-cs"/>
              </a:rPr>
              <a:t>apache:apache</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/puppet</a:t>
            </a:r>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004-switching-out-puppet-directory </a:t>
            </a:r>
          </a:p>
          <a:p>
            <a:r>
              <a:rPr lang="en-US" sz="1200" kern="1200" dirty="0" smtClean="0">
                <a:solidFill>
                  <a:schemeClr val="tx1"/>
                </a:solidFill>
                <a:latin typeface="Times" panose="02020603050405020304" pitchFamily="18" charset="0"/>
                <a:ea typeface="+mn-ea"/>
                <a:cs typeface="+mn-cs"/>
              </a:rPr>
              <a:t># Checkout empty repository</a:t>
            </a:r>
          </a:p>
          <a:p>
            <a:r>
              <a:rPr lang="en-US" sz="1200" kern="1200" dirty="0" smtClean="0">
                <a:solidFill>
                  <a:schemeClr val="tx1"/>
                </a:solidFill>
                <a:latin typeface="Times" panose="02020603050405020304" pitchFamily="18" charset="0"/>
                <a:ea typeface="+mn-ea"/>
                <a:cs typeface="+mn-cs"/>
              </a:rPr>
              <a:t>cd /root/</a:t>
            </a:r>
          </a:p>
          <a:p>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 co https://</a:t>
            </a:r>
            <a:r>
              <a:rPr lang="en-US" sz="1200" kern="1200" dirty="0" err="1" smtClean="0">
                <a:solidFill>
                  <a:schemeClr val="tx1"/>
                </a:solidFill>
                <a:latin typeface="Times" panose="02020603050405020304" pitchFamily="18" charset="0"/>
                <a:ea typeface="+mn-ea"/>
                <a:cs typeface="+mn-cs"/>
              </a:rPr>
              <a:t>localhost</a:t>
            </a:r>
            <a:r>
              <a:rPr lang="en-US" sz="1200" kern="1200" dirty="0" smtClean="0">
                <a:solidFill>
                  <a:schemeClr val="tx1"/>
                </a:solidFill>
                <a:latin typeface="Times" panose="02020603050405020304" pitchFamily="18" charset="0"/>
                <a:ea typeface="+mn-ea"/>
                <a:cs typeface="+mn-cs"/>
              </a:rPr>
              <a:t>/puppet/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copy puppet installation into empty repository</a:t>
            </a:r>
          </a:p>
          <a:p>
            <a:r>
              <a:rPr lang="en-US" sz="1200" kern="1200" dirty="0" err="1" smtClean="0">
                <a:solidFill>
                  <a:schemeClr val="tx1"/>
                </a:solidFill>
                <a:latin typeface="Times" panose="02020603050405020304" pitchFamily="18" charset="0"/>
                <a:ea typeface="+mn-ea"/>
                <a:cs typeface="+mn-cs"/>
              </a:rPr>
              <a:t>cp</a:t>
            </a:r>
            <a:r>
              <a:rPr lang="en-US" sz="1200" kern="1200" dirty="0" smtClean="0">
                <a:solidFill>
                  <a:schemeClr val="tx1"/>
                </a:solidFill>
                <a:latin typeface="Times" panose="02020603050405020304" pitchFamily="18" charset="0"/>
                <a:ea typeface="+mn-ea"/>
                <a:cs typeface="+mn-cs"/>
              </a:rPr>
              <a:t> -R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 /root/puppet/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add all of files to the repository and commit</a:t>
            </a:r>
          </a:p>
          <a:p>
            <a:r>
              <a:rPr lang="en-US" sz="1200" kern="1200" dirty="0" smtClean="0">
                <a:solidFill>
                  <a:schemeClr val="tx1"/>
                </a:solidFill>
                <a:latin typeface="Times" panose="02020603050405020304" pitchFamily="18" charset="0"/>
                <a:ea typeface="+mn-ea"/>
                <a:cs typeface="+mn-cs"/>
              </a:rPr>
              <a:t>cd /root/puppet/</a:t>
            </a:r>
          </a:p>
          <a:p>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 add *</a:t>
            </a:r>
          </a:p>
          <a:p>
            <a:r>
              <a:rPr lang="en-US" sz="1200" kern="1200" dirty="0" smtClean="0">
                <a:solidFill>
                  <a:schemeClr val="tx1"/>
                </a:solidFill>
                <a:latin typeface="Times" panose="02020603050405020304" pitchFamily="18" charset="0"/>
                <a:ea typeface="+mn-ea"/>
                <a:cs typeface="+mn-cs"/>
              </a:rPr>
              <a:t>export EDITOR=vim</a:t>
            </a:r>
          </a:p>
          <a:p>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 ci</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remove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 and replace it with version </a:t>
            </a:r>
            <a:r>
              <a:rPr lang="en-US" sz="1200" kern="1200" dirty="0" err="1" smtClean="0">
                <a:solidFill>
                  <a:schemeClr val="tx1"/>
                </a:solidFill>
                <a:latin typeface="Times" panose="02020603050405020304" pitchFamily="18" charset="0"/>
                <a:ea typeface="+mn-ea"/>
                <a:cs typeface="+mn-cs"/>
              </a:rPr>
              <a:t>controled</a:t>
            </a:r>
            <a:r>
              <a:rPr lang="en-US" sz="1200" kern="1200" dirty="0" smtClean="0">
                <a:solidFill>
                  <a:schemeClr val="tx1"/>
                </a:solidFill>
                <a:latin typeface="Times" panose="02020603050405020304" pitchFamily="18" charset="0"/>
                <a:ea typeface="+mn-ea"/>
                <a:cs typeface="+mn-cs"/>
              </a:rPr>
              <a:t> directory</a:t>
            </a:r>
          </a:p>
          <a:p>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 co https://</a:t>
            </a:r>
            <a:r>
              <a:rPr lang="en-US" sz="1200" kern="1200" dirty="0" err="1" smtClean="0">
                <a:solidFill>
                  <a:schemeClr val="tx1"/>
                </a:solidFill>
                <a:latin typeface="Times" panose="02020603050405020304" pitchFamily="18" charset="0"/>
                <a:ea typeface="+mn-ea"/>
                <a:cs typeface="+mn-cs"/>
              </a:rPr>
              <a:t>localhost</a:t>
            </a:r>
            <a:r>
              <a:rPr lang="en-US" sz="1200" kern="1200" dirty="0" smtClean="0">
                <a:solidFill>
                  <a:schemeClr val="tx1"/>
                </a:solidFill>
                <a:latin typeface="Times" panose="02020603050405020304" pitchFamily="18" charset="0"/>
                <a:ea typeface="+mn-ea"/>
                <a:cs typeface="+mn-cs"/>
              </a:rPr>
              <a:t>/puppet/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18</a:t>
            </a:fld>
            <a:endParaRPr lang="en-US" altLang="en-US"/>
          </a:p>
        </p:txBody>
      </p:sp>
    </p:spTree>
    <p:extLst>
      <p:ext uri="{BB962C8B-B14F-4D97-AF65-F5344CB8AC3E}">
        <p14:creationId xmlns:p14="http://schemas.microsoft.com/office/powerpoint/2010/main" val="4190641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patter</a:t>
            </a:r>
            <a:r>
              <a:rPr lang="en-US" baseline="0" dirty="0" smtClean="0"/>
              <a:t>n we will be using is an iterative one, meaning we will check in changes and use </a:t>
            </a:r>
            <a:r>
              <a:rPr lang="en-US" baseline="0" dirty="0" err="1" smtClean="0"/>
              <a:t>svn</a:t>
            </a:r>
            <a:r>
              <a:rPr lang="en-US" baseline="0" dirty="0" smtClean="0"/>
              <a:t> to pull them to each node.</a:t>
            </a:r>
          </a:p>
          <a:p>
            <a:endParaRPr lang="en-US" baseline="0" dirty="0" smtClean="0"/>
          </a:p>
          <a:p>
            <a:r>
              <a:rPr lang="en-US" baseline="0" dirty="0" smtClean="0"/>
              <a:t>This will look somewhat like this:</a:t>
            </a:r>
          </a:p>
          <a:p>
            <a:r>
              <a:rPr lang="en-US" baseline="0" dirty="0" smtClean="0"/>
              <a:t>Make change on head node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Puppet apply on head node to test</a:t>
            </a:r>
          </a:p>
          <a:p>
            <a:r>
              <a:rPr lang="en-US" baseline="0" dirty="0" smtClean="0"/>
              <a:t>Commit change on head node</a:t>
            </a:r>
          </a:p>
          <a:p>
            <a:r>
              <a:rPr lang="en-US" baseline="0" dirty="0" err="1" smtClean="0"/>
              <a:t>Svn</a:t>
            </a:r>
            <a:r>
              <a:rPr lang="en-US" baseline="0" dirty="0" smtClean="0"/>
              <a:t> up on other nodes</a:t>
            </a:r>
          </a:p>
          <a:p>
            <a:r>
              <a:rPr lang="en-US" baseline="0" dirty="0" smtClean="0"/>
              <a:t>Puppet apply on other nodes</a:t>
            </a:r>
          </a:p>
          <a:p>
            <a:endParaRPr lang="en-US" baseline="0" dirty="0" smtClean="0"/>
          </a:p>
          <a:p>
            <a:r>
              <a:rPr lang="en-US" baseline="0" dirty="0" smtClean="0"/>
              <a:t> Automating this process is left as an exercise for the reader.</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19</a:t>
            </a:fld>
            <a:endParaRPr lang="en-US" altLang="en-US"/>
          </a:p>
        </p:txBody>
      </p:sp>
    </p:spTree>
    <p:extLst>
      <p:ext uri="{BB962C8B-B14F-4D97-AF65-F5344CB8AC3E}">
        <p14:creationId xmlns:p14="http://schemas.microsoft.com/office/powerpoint/2010/main" val="348795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Henry</a:t>
            </a:r>
            <a:r>
              <a:rPr lang="en-US" baseline="0" dirty="0" smtClean="0"/>
              <a:t> – it depends on your needs</a:t>
            </a:r>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2</a:t>
            </a:fld>
            <a:endParaRPr lang="en-US" altLang="en-US"/>
          </a:p>
        </p:txBody>
      </p:sp>
    </p:spTree>
    <p:extLst>
      <p:ext uri="{BB962C8B-B14F-4D97-AF65-F5344CB8AC3E}">
        <p14:creationId xmlns:p14="http://schemas.microsoft.com/office/powerpoint/2010/main" val="975831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Times" panose="02020603050405020304" pitchFamily="18" charset="0"/>
                <a:ea typeface="+mn-ea"/>
                <a:cs typeface="+mn-cs"/>
              </a:rPr>
              <a:t>These instances don</a:t>
            </a:r>
            <a:r>
              <a:rPr lang="fr-FR" sz="1200" kern="1200" dirty="0" smtClean="0">
                <a:solidFill>
                  <a:schemeClr val="tx1"/>
                </a:solidFill>
                <a:latin typeface="Times" panose="02020603050405020304" pitchFamily="18" charset="0"/>
                <a:ea typeface="+mn-ea"/>
                <a:cs typeface="+mn-cs"/>
              </a:rPr>
              <a:t>’</a:t>
            </a:r>
            <a:r>
              <a:rPr lang="en-US" sz="1200" kern="1200" dirty="0" smtClean="0">
                <a:solidFill>
                  <a:schemeClr val="tx1"/>
                </a:solidFill>
                <a:latin typeface="Times" panose="02020603050405020304" pitchFamily="18" charset="0"/>
                <a:ea typeface="+mn-ea"/>
                <a:cs typeface="+mn-cs"/>
              </a:rPr>
              <a:t>t come with swap files installed, so</a:t>
            </a:r>
            <a:r>
              <a:rPr lang="en-US" sz="1200" kern="1200" baseline="0" dirty="0" smtClean="0">
                <a:solidFill>
                  <a:schemeClr val="tx1"/>
                </a:solidFill>
                <a:latin typeface="Times" panose="02020603050405020304" pitchFamily="18" charset="0"/>
                <a:ea typeface="+mn-ea"/>
                <a:cs typeface="+mn-cs"/>
              </a:rPr>
              <a:t> we will use a puppet module to make one. The defaults are to create a </a:t>
            </a:r>
            <a:r>
              <a:rPr lang="en-US" sz="1200" kern="1200" baseline="0" dirty="0" err="1" smtClean="0">
                <a:solidFill>
                  <a:schemeClr val="tx1"/>
                </a:solidFill>
                <a:latin typeface="Times" panose="02020603050405020304" pitchFamily="18" charset="0"/>
                <a:ea typeface="+mn-ea"/>
                <a:cs typeface="+mn-cs"/>
              </a:rPr>
              <a:t>swapfile</a:t>
            </a:r>
            <a:r>
              <a:rPr lang="en-US" sz="1200" kern="1200" baseline="0" dirty="0" smtClean="0">
                <a:solidFill>
                  <a:schemeClr val="tx1"/>
                </a:solidFill>
                <a:latin typeface="Times" panose="02020603050405020304" pitchFamily="18" charset="0"/>
                <a:ea typeface="+mn-ea"/>
                <a:cs typeface="+mn-cs"/>
              </a:rPr>
              <a:t> the same size as memory and mount it so we don</a:t>
            </a:r>
            <a:r>
              <a:rPr lang="fr-FR" sz="1200" kern="1200" baseline="0" dirty="0" smtClean="0">
                <a:solidFill>
                  <a:schemeClr val="tx1"/>
                </a:solidFill>
                <a:latin typeface="Times" panose="02020603050405020304" pitchFamily="18" charset="0"/>
                <a:ea typeface="+mn-ea"/>
                <a:cs typeface="+mn-cs"/>
              </a:rPr>
              <a:t>’</a:t>
            </a:r>
            <a:r>
              <a:rPr lang="en-US" sz="1200" kern="1200" baseline="0" dirty="0" smtClean="0">
                <a:solidFill>
                  <a:schemeClr val="tx1"/>
                </a:solidFill>
                <a:latin typeface="Times" panose="02020603050405020304" pitchFamily="18" charset="0"/>
                <a:ea typeface="+mn-ea"/>
                <a:cs typeface="+mn-cs"/>
              </a:rPr>
              <a:t>t need any flag for the class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include </a:t>
            </a:r>
            <a:r>
              <a:rPr lang="en-US" dirty="0" err="1" smtClean="0"/>
              <a:t>swap_file</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We are also going to add this Exec path stanza which will fix some problems with modules later on.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Exec { path =&gt; [ "/bin/", "/</a:t>
            </a:r>
            <a:r>
              <a:rPr lang="en-US" sz="1200" kern="1200" dirty="0" err="1" smtClean="0">
                <a:solidFill>
                  <a:schemeClr val="tx1"/>
                </a:solidFill>
                <a:latin typeface="Times" panose="02020603050405020304" pitchFamily="18" charset="0"/>
                <a:ea typeface="+mn-ea"/>
                <a:cs typeface="+mn-cs"/>
              </a:rPr>
              <a:t>sbin</a:t>
            </a:r>
            <a:r>
              <a:rPr lang="en-US" sz="1200" kern="1200" dirty="0" smtClean="0">
                <a:solidFill>
                  <a:schemeClr val="tx1"/>
                </a:solidFill>
                <a:latin typeface="Times" panose="02020603050405020304" pitchFamily="18" charset="0"/>
                <a:ea typeface="+mn-ea"/>
                <a:cs typeface="+mn-cs"/>
              </a:rPr>
              <a:t>/" , "/</a:t>
            </a:r>
            <a:r>
              <a:rPr lang="en-US" sz="1200" kern="1200" dirty="0" err="1" smtClean="0">
                <a:solidFill>
                  <a:schemeClr val="tx1"/>
                </a:solidFill>
                <a:latin typeface="Times" panose="02020603050405020304" pitchFamily="18" charset="0"/>
                <a:ea typeface="+mn-ea"/>
                <a:cs typeface="+mn-cs"/>
              </a:rPr>
              <a:t>usr</a:t>
            </a:r>
            <a:r>
              <a:rPr lang="en-US" sz="1200" kern="1200" dirty="0" smtClean="0">
                <a:solidFill>
                  <a:schemeClr val="tx1"/>
                </a:solidFill>
                <a:latin typeface="Times" panose="02020603050405020304" pitchFamily="18" charset="0"/>
                <a:ea typeface="+mn-ea"/>
                <a:cs typeface="+mn-cs"/>
              </a:rPr>
              <a:t>/bin/", "/</a:t>
            </a:r>
            <a:r>
              <a:rPr lang="en-US" sz="1200" kern="1200" dirty="0" err="1" smtClean="0">
                <a:solidFill>
                  <a:schemeClr val="tx1"/>
                </a:solidFill>
                <a:latin typeface="Times" panose="02020603050405020304" pitchFamily="18" charset="0"/>
                <a:ea typeface="+mn-ea"/>
                <a:cs typeface="+mn-cs"/>
              </a:rPr>
              <a:t>usr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sbin</a:t>
            </a:r>
            <a:r>
              <a:rPr lang="en-US" sz="1200" kern="1200" dirty="0" smtClean="0">
                <a:solidFill>
                  <a:schemeClr val="tx1"/>
                </a:solidFill>
                <a:latin typeface="Times" panose="02020603050405020304" pitchFamily="18" charset="0"/>
                <a:ea typeface="+mn-ea"/>
                <a:cs typeface="+mn-cs"/>
              </a:rPr>
              <a:t>/" ] }</a:t>
            </a:r>
          </a:p>
          <a:p>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To make our lives easier going forward we are going to set </a:t>
            </a:r>
            <a:r>
              <a:rPr lang="en-US" sz="1200" kern="1200" dirty="0" err="1" smtClean="0">
                <a:solidFill>
                  <a:schemeClr val="tx1"/>
                </a:solidFill>
                <a:latin typeface="Times" panose="02020603050405020304" pitchFamily="18" charset="0"/>
                <a:ea typeface="+mn-ea"/>
                <a:cs typeface="+mn-cs"/>
              </a:rPr>
              <a:t>SELinux</a:t>
            </a:r>
            <a:r>
              <a:rPr lang="en-US" sz="1200" kern="1200" dirty="0" smtClean="0">
                <a:solidFill>
                  <a:schemeClr val="tx1"/>
                </a:solidFill>
                <a:latin typeface="Times" panose="02020603050405020304" pitchFamily="18" charset="0"/>
                <a:ea typeface="+mn-ea"/>
                <a:cs typeface="+mn-cs"/>
              </a:rPr>
              <a:t> to Permissive</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class { '</a:t>
            </a:r>
            <a:r>
              <a:rPr lang="en-US" sz="1200" kern="1200" dirty="0" err="1" smtClean="0">
                <a:solidFill>
                  <a:schemeClr val="tx1"/>
                </a:solidFill>
                <a:latin typeface="Times" panose="02020603050405020304" pitchFamily="18" charset="0"/>
                <a:ea typeface="+mn-ea"/>
                <a:cs typeface="+mn-cs"/>
              </a:rPr>
              <a:t>selinux</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mode =&gt; 'permissive',</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dirty="0" smtClean="0"/>
              <a:t>Bind </a:t>
            </a:r>
            <a:r>
              <a:rPr lang="en-US" dirty="0" err="1" smtClean="0"/>
              <a:t>uitls</a:t>
            </a:r>
            <a:r>
              <a:rPr lang="en-US" dirty="0" smtClean="0"/>
              <a:t> helps with naming, </a:t>
            </a:r>
            <a:r>
              <a:rPr lang="en-US" dirty="0" err="1" smtClean="0"/>
              <a:t>wget</a:t>
            </a:r>
            <a:r>
              <a:rPr lang="en-US" dirty="0" smtClean="0"/>
              <a:t> with fetching files (who loves</a:t>
            </a:r>
            <a:r>
              <a:rPr lang="en-US" baseline="0" dirty="0" smtClean="0"/>
              <a:t> curl? Nobody) </a:t>
            </a:r>
            <a:r>
              <a:rPr lang="en-US" baseline="0" dirty="0" err="1" smtClean="0"/>
              <a:t>mlocate</a:t>
            </a:r>
            <a:r>
              <a:rPr lang="en-US" baseline="0" dirty="0" smtClean="0"/>
              <a:t> to find files, </a:t>
            </a:r>
            <a:r>
              <a:rPr lang="en-US" baseline="0" dirty="0" err="1" smtClean="0"/>
              <a:t>strace</a:t>
            </a:r>
            <a:r>
              <a:rPr lang="en-US" baseline="0" dirty="0" smtClean="0"/>
              <a:t> to debug processes , telnet and </a:t>
            </a:r>
            <a:r>
              <a:rPr lang="en-US" baseline="0" dirty="0" err="1" smtClean="0"/>
              <a:t>netcat</a:t>
            </a:r>
            <a:r>
              <a:rPr lang="en-US" baseline="0" dirty="0" smtClean="0"/>
              <a:t> to debug network problems and screen for ease of use</a:t>
            </a:r>
          </a:p>
          <a:p>
            <a:endParaRPr lang="en-US" baseline="0" dirty="0" smtClean="0"/>
          </a:p>
          <a:p>
            <a:r>
              <a:rPr lang="en-US" baseline="0" dirty="0" smtClean="0"/>
              <a:t>####</a:t>
            </a:r>
          </a:p>
          <a:p>
            <a:endParaRPr lang="en-US" baseline="0" dirty="0" smtClean="0"/>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005-general-system-housekeeping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Exec { path =&gt; [ "/bin/", "/</a:t>
            </a:r>
            <a:r>
              <a:rPr lang="en-US" sz="1200" kern="1200" dirty="0" err="1" smtClean="0">
                <a:solidFill>
                  <a:schemeClr val="tx1"/>
                </a:solidFill>
                <a:latin typeface="Times" panose="02020603050405020304" pitchFamily="18" charset="0"/>
                <a:ea typeface="+mn-ea"/>
                <a:cs typeface="+mn-cs"/>
              </a:rPr>
              <a:t>sbin</a:t>
            </a:r>
            <a:r>
              <a:rPr lang="en-US" sz="1200" kern="1200" dirty="0" smtClean="0">
                <a:solidFill>
                  <a:schemeClr val="tx1"/>
                </a:solidFill>
                <a:latin typeface="Times" panose="02020603050405020304" pitchFamily="18" charset="0"/>
                <a:ea typeface="+mn-ea"/>
                <a:cs typeface="+mn-cs"/>
              </a:rPr>
              <a:t>/" , "/</a:t>
            </a:r>
            <a:r>
              <a:rPr lang="en-US" sz="1200" kern="1200" dirty="0" err="1" smtClean="0">
                <a:solidFill>
                  <a:schemeClr val="tx1"/>
                </a:solidFill>
                <a:latin typeface="Times" panose="02020603050405020304" pitchFamily="18" charset="0"/>
                <a:ea typeface="+mn-ea"/>
                <a:cs typeface="+mn-cs"/>
              </a:rPr>
              <a:t>usr</a:t>
            </a:r>
            <a:r>
              <a:rPr lang="en-US" sz="1200" kern="1200" dirty="0" smtClean="0">
                <a:solidFill>
                  <a:schemeClr val="tx1"/>
                </a:solidFill>
                <a:latin typeface="Times" panose="02020603050405020304" pitchFamily="18" charset="0"/>
                <a:ea typeface="+mn-ea"/>
                <a:cs typeface="+mn-cs"/>
              </a:rPr>
              <a:t>/bin/", "/</a:t>
            </a:r>
            <a:r>
              <a:rPr lang="en-US" sz="1200" kern="1200" dirty="0" err="1" smtClean="0">
                <a:solidFill>
                  <a:schemeClr val="tx1"/>
                </a:solidFill>
                <a:latin typeface="Times" panose="02020603050405020304" pitchFamily="18" charset="0"/>
                <a:ea typeface="+mn-ea"/>
                <a:cs typeface="+mn-cs"/>
              </a:rPr>
              <a:t>usr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sbin</a:t>
            </a:r>
            <a:r>
              <a:rPr lang="en-US" sz="1200" kern="1200" dirty="0" smtClean="0">
                <a:solidFill>
                  <a:schemeClr val="tx1"/>
                </a:solidFill>
                <a:latin typeface="Times" panose="02020603050405020304" pitchFamily="18" charset="0"/>
                <a:ea typeface="+mn-ea"/>
                <a:cs typeface="+mn-cs"/>
              </a:rPr>
              <a:t>/" ] }</a:t>
            </a:r>
          </a:p>
          <a:p>
            <a:r>
              <a:rPr lang="en-US" sz="1200" kern="1200" dirty="0" smtClean="0">
                <a:solidFill>
                  <a:schemeClr val="tx1"/>
                </a:solidFill>
                <a:latin typeface="Times" panose="02020603050405020304" pitchFamily="18" charset="0"/>
                <a:ea typeface="+mn-ea"/>
                <a:cs typeface="+mn-cs"/>
              </a:rPr>
              <a:t>#### END</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include </a:t>
            </a:r>
            <a:r>
              <a:rPr lang="en-US" sz="1200" kern="1200" dirty="0" err="1" smtClean="0">
                <a:solidFill>
                  <a:schemeClr val="tx1"/>
                </a:solidFill>
                <a:latin typeface="Times" panose="02020603050405020304" pitchFamily="18" charset="0"/>
                <a:ea typeface="+mn-ea"/>
                <a:cs typeface="+mn-cs"/>
              </a:rPr>
              <a:t>swap_file</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class { '</a:t>
            </a:r>
            <a:r>
              <a:rPr lang="en-US" sz="1200" kern="1200" dirty="0" err="1" smtClean="0">
                <a:solidFill>
                  <a:schemeClr val="tx1"/>
                </a:solidFill>
                <a:latin typeface="Times" panose="02020603050405020304" pitchFamily="18" charset="0"/>
                <a:ea typeface="+mn-ea"/>
                <a:cs typeface="+mn-cs"/>
              </a:rPr>
              <a:t>selinux</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mode =&gt; 'permissive',</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package { 'bind-</a:t>
            </a:r>
            <a:r>
              <a:rPr lang="en-US" sz="1200" kern="1200" dirty="0" err="1" smtClean="0">
                <a:solidFill>
                  <a:schemeClr val="tx1"/>
                </a:solidFill>
                <a:latin typeface="Times" panose="02020603050405020304" pitchFamily="18" charset="0"/>
                <a:ea typeface="+mn-ea"/>
                <a:cs typeface="+mn-cs"/>
              </a:rPr>
              <a:t>utils</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package { '</a:t>
            </a:r>
            <a:r>
              <a:rPr lang="en-US" sz="1200" kern="1200" dirty="0" err="1" smtClean="0">
                <a:solidFill>
                  <a:schemeClr val="tx1"/>
                </a:solidFill>
                <a:latin typeface="Times" panose="02020603050405020304" pitchFamily="18" charset="0"/>
                <a:ea typeface="+mn-ea"/>
                <a:cs typeface="+mn-cs"/>
              </a:rPr>
              <a:t>wget</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package { '</a:t>
            </a:r>
            <a:r>
              <a:rPr lang="en-US" sz="1200" kern="1200" dirty="0" err="1" smtClean="0">
                <a:solidFill>
                  <a:schemeClr val="tx1"/>
                </a:solidFill>
                <a:latin typeface="Times" panose="02020603050405020304" pitchFamily="18" charset="0"/>
                <a:ea typeface="+mn-ea"/>
                <a:cs typeface="+mn-cs"/>
              </a:rPr>
              <a:t>lsof</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package { '</a:t>
            </a:r>
            <a:r>
              <a:rPr lang="en-US" sz="1200" kern="1200" dirty="0" err="1" smtClean="0">
                <a:solidFill>
                  <a:schemeClr val="tx1"/>
                </a:solidFill>
                <a:latin typeface="Times" panose="02020603050405020304" pitchFamily="18" charset="0"/>
                <a:ea typeface="+mn-ea"/>
                <a:cs typeface="+mn-cs"/>
              </a:rPr>
              <a:t>mlocate</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package { '</a:t>
            </a:r>
            <a:r>
              <a:rPr lang="en-US" sz="1200" kern="1200" dirty="0" err="1" smtClean="0">
                <a:solidFill>
                  <a:schemeClr val="tx1"/>
                </a:solidFill>
                <a:latin typeface="Times" panose="02020603050405020304" pitchFamily="18" charset="0"/>
                <a:ea typeface="+mn-ea"/>
                <a:cs typeface="+mn-cs"/>
              </a:rPr>
              <a:t>strace</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package { 'telnet':</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package</a:t>
            </a:r>
            <a:r>
              <a:rPr lang="tr-TR" sz="1200" kern="1200" dirty="0" smtClean="0">
                <a:solidFill>
                  <a:schemeClr val="tx1"/>
                </a:solidFill>
                <a:latin typeface="Times" panose="02020603050405020304" pitchFamily="18" charset="0"/>
                <a:ea typeface="+mn-ea"/>
                <a:cs typeface="+mn-cs"/>
              </a:rPr>
              <a:t> { '</a:t>
            </a:r>
            <a:r>
              <a:rPr lang="tr-TR" sz="1200" kern="1200" dirty="0" err="1" smtClean="0">
                <a:solidFill>
                  <a:schemeClr val="tx1"/>
                </a:solidFill>
                <a:latin typeface="Times" panose="02020603050405020304" pitchFamily="18" charset="0"/>
                <a:ea typeface="+mn-ea"/>
                <a:cs typeface="+mn-cs"/>
              </a:rPr>
              <a:t>nc</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ensure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present</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p>
          <a:p>
            <a:endParaRPr lang="tr-TR" sz="1200" kern="1200" dirty="0" smtClean="0">
              <a:solidFill>
                <a:schemeClr val="tx1"/>
              </a:solidFill>
              <a:latin typeface="Times" panose="02020603050405020304" pitchFamily="18" charset="0"/>
              <a:ea typeface="+mn-ea"/>
              <a:cs typeface="+mn-cs"/>
            </a:endParaRP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package</a:t>
            </a:r>
            <a:r>
              <a:rPr lang="tr-TR" sz="1200" kern="1200" dirty="0" smtClean="0">
                <a:solidFill>
                  <a:schemeClr val="tx1"/>
                </a:solidFill>
                <a:latin typeface="Times" panose="02020603050405020304" pitchFamily="18" charset="0"/>
                <a:ea typeface="+mn-ea"/>
                <a:cs typeface="+mn-cs"/>
              </a:rPr>
              <a:t> { '</a:t>
            </a:r>
            <a:r>
              <a:rPr lang="tr-TR" sz="1200" kern="1200" dirty="0" err="1" smtClean="0">
                <a:solidFill>
                  <a:schemeClr val="tx1"/>
                </a:solidFill>
                <a:latin typeface="Times" panose="02020603050405020304" pitchFamily="18" charset="0"/>
                <a:ea typeface="+mn-ea"/>
                <a:cs typeface="+mn-cs"/>
              </a:rPr>
              <a:t>screen</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ensure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present</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p>
          <a:p>
            <a:r>
              <a:rPr lang="tr-TR" sz="1200" kern="1200" dirty="0" smtClean="0">
                <a:solidFill>
                  <a:schemeClr val="tx1"/>
                </a:solidFill>
                <a:latin typeface="Times" panose="02020603050405020304" pitchFamily="18" charset="0"/>
                <a:ea typeface="+mn-ea"/>
                <a:cs typeface="+mn-cs"/>
              </a:rPr>
              <a:t>#### END</a:t>
            </a:r>
          </a:p>
          <a:p>
            <a:endParaRPr lang="tr-TR" sz="1200" kern="1200" dirty="0" smtClean="0">
              <a:solidFill>
                <a:schemeClr val="tx1"/>
              </a:solidFill>
              <a:latin typeface="Times" panose="02020603050405020304" pitchFamily="18" charset="0"/>
              <a:ea typeface="+mn-ea"/>
              <a:cs typeface="+mn-cs"/>
            </a:endParaRPr>
          </a:p>
          <a:p>
            <a:r>
              <a:rPr lang="tr-TR" sz="1200" kern="1200" dirty="0" smtClean="0">
                <a:solidFill>
                  <a:schemeClr val="tx1"/>
                </a:solidFill>
                <a:latin typeface="Times" panose="02020603050405020304" pitchFamily="18" charset="0"/>
                <a:ea typeface="+mn-ea"/>
                <a:cs typeface="+mn-cs"/>
              </a:rPr>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20</a:t>
            </a:fld>
            <a:endParaRPr lang="en-US" altLang="en-US"/>
          </a:p>
        </p:txBody>
      </p:sp>
    </p:spTree>
    <p:extLst>
      <p:ext uri="{BB962C8B-B14F-4D97-AF65-F5344CB8AC3E}">
        <p14:creationId xmlns:p14="http://schemas.microsoft.com/office/powerpoint/2010/main" val="325763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006-puppet-firewall-prep </a:t>
            </a:r>
          </a:p>
          <a:p>
            <a:r>
              <a:rPr lang="en-US" sz="1200" kern="1200" dirty="0" smtClean="0">
                <a:solidFill>
                  <a:schemeClr val="tx1"/>
                </a:solidFill>
                <a:latin typeface="Times" panose="02020603050405020304" pitchFamily="18" charset="0"/>
                <a:ea typeface="+mn-ea"/>
                <a:cs typeface="+mn-cs"/>
              </a:rPr>
              <a:t># make new module for puppet firewall rules</a:t>
            </a:r>
          </a:p>
          <a:p>
            <a:r>
              <a:rPr lang="en-US" sz="1200" kern="1200" dirty="0" err="1" smtClean="0">
                <a:solidFill>
                  <a:schemeClr val="tx1"/>
                </a:solidFill>
                <a:latin typeface="Times" panose="02020603050405020304" pitchFamily="18" charset="0"/>
                <a:ea typeface="+mn-ea"/>
                <a:cs typeface="+mn-cs"/>
              </a:rPr>
              <a:t>mkdir</a:t>
            </a:r>
            <a:r>
              <a:rPr lang="en-US" sz="1200" kern="1200" dirty="0" smtClean="0">
                <a:solidFill>
                  <a:schemeClr val="tx1"/>
                </a:solidFill>
                <a:latin typeface="Times" panose="02020603050405020304" pitchFamily="18" charset="0"/>
                <a:ea typeface="+mn-ea"/>
                <a:cs typeface="+mn-cs"/>
              </a:rPr>
              <a:t> -p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/puppet/modules/</a:t>
            </a:r>
            <a:r>
              <a:rPr lang="en-US" sz="1200" kern="1200" dirty="0" err="1" smtClean="0">
                <a:solidFill>
                  <a:schemeClr val="tx1"/>
                </a:solidFill>
                <a:latin typeface="Times" panose="02020603050405020304" pitchFamily="18" charset="0"/>
                <a:ea typeface="+mn-ea"/>
                <a:cs typeface="+mn-cs"/>
              </a:rPr>
              <a:t>my_fw</a:t>
            </a:r>
            <a:r>
              <a:rPr lang="en-US" sz="1200" kern="1200" dirty="0" smtClean="0">
                <a:solidFill>
                  <a:schemeClr val="tx1"/>
                </a:solidFill>
                <a:latin typeface="Times" panose="02020603050405020304" pitchFamily="18" charset="0"/>
                <a:ea typeface="+mn-ea"/>
                <a:cs typeface="+mn-cs"/>
              </a:rPr>
              <a:t>/manifests</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flush </a:t>
            </a:r>
            <a:r>
              <a:rPr lang="en-US" sz="1200" kern="1200" dirty="0" err="1" smtClean="0">
                <a:solidFill>
                  <a:schemeClr val="tx1"/>
                </a:solidFill>
                <a:latin typeface="Times" panose="02020603050405020304" pitchFamily="18" charset="0"/>
                <a:ea typeface="+mn-ea"/>
                <a:cs typeface="+mn-cs"/>
              </a:rPr>
              <a:t>iptables</a:t>
            </a:r>
            <a:r>
              <a:rPr lang="en-US" sz="1200" kern="1200" dirty="0" smtClean="0">
                <a:solidFill>
                  <a:schemeClr val="tx1"/>
                </a:solidFill>
                <a:latin typeface="Times" panose="02020603050405020304" pitchFamily="18" charset="0"/>
                <a:ea typeface="+mn-ea"/>
                <a:cs typeface="+mn-cs"/>
              </a:rPr>
              <a:t> to prevent race condition</a:t>
            </a:r>
          </a:p>
          <a:p>
            <a:r>
              <a:rPr lang="en-US" sz="1200" kern="1200" dirty="0" err="1" smtClean="0">
                <a:solidFill>
                  <a:schemeClr val="tx1"/>
                </a:solidFill>
                <a:latin typeface="Times" panose="02020603050405020304" pitchFamily="18" charset="0"/>
                <a:ea typeface="+mn-ea"/>
                <a:cs typeface="+mn-cs"/>
              </a:rPr>
              <a:t>iptables</a:t>
            </a:r>
            <a:r>
              <a:rPr lang="en-US" sz="1200" kern="1200" dirty="0" smtClean="0">
                <a:solidFill>
                  <a:schemeClr val="tx1"/>
                </a:solidFill>
                <a:latin typeface="Times" panose="02020603050405020304" pitchFamily="18" charset="0"/>
                <a:ea typeface="+mn-ea"/>
                <a:cs typeface="+mn-cs"/>
              </a:rPr>
              <a:t> -F</a:t>
            </a:r>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21</a:t>
            </a:fld>
            <a:endParaRPr lang="en-US" altLang="en-US"/>
          </a:p>
        </p:txBody>
      </p:sp>
    </p:spTree>
    <p:extLst>
      <p:ext uri="{BB962C8B-B14F-4D97-AF65-F5344CB8AC3E}">
        <p14:creationId xmlns:p14="http://schemas.microsoft.com/office/powerpoint/2010/main" val="3487951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This maps directly to what you might see in </a:t>
            </a:r>
            <a:r>
              <a:rPr lang="en-US" sz="1200" kern="1200" dirty="0" err="1" smtClean="0">
                <a:solidFill>
                  <a:schemeClr val="tx1"/>
                </a:solidFill>
                <a:latin typeface="+mn-lt"/>
                <a:ea typeface="+mn-ea"/>
                <a:cs typeface="+mn-cs"/>
              </a:rPr>
              <a:t>iptables</a:t>
            </a:r>
            <a:r>
              <a:rPr lang="en-US" sz="1200" kern="1200" dirty="0" smtClean="0">
                <a:solidFill>
                  <a:schemeClr val="tx1"/>
                </a:solidFill>
                <a:latin typeface="+mn-lt"/>
                <a:ea typeface="+mn-ea"/>
                <a:cs typeface="+mn-cs"/>
              </a:rPr>
              <a:t>. the 000-999 are ordering rules. the firewall module will run them in the order that you establish here.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Going through the directives, it says allow all </a:t>
            </a:r>
            <a:r>
              <a:rPr lang="en-US" sz="1200" kern="1200" smtClean="0">
                <a:solidFill>
                  <a:schemeClr val="tx1"/>
                </a:solidFill>
                <a:latin typeface="+mn-lt"/>
                <a:ea typeface="+mn-ea"/>
                <a:cs typeface="+mn-cs"/>
              </a:rPr>
              <a:t>icmp, </a:t>
            </a:r>
            <a:r>
              <a:rPr lang="en-US" sz="1200" kern="1200" dirty="0" smtClean="0">
                <a:solidFill>
                  <a:schemeClr val="tx1"/>
                </a:solidFill>
                <a:latin typeface="+mn-lt"/>
                <a:ea typeface="+mn-ea"/>
                <a:cs typeface="+mn-cs"/>
              </a:rPr>
              <a:t>allow everything to and from loopback, allow everything that is already established or related, allow </a:t>
            </a:r>
            <a:r>
              <a:rPr lang="en-US" sz="1200" kern="1200" dirty="0" err="1" smtClean="0">
                <a:solidFill>
                  <a:schemeClr val="tx1"/>
                </a:solidFill>
                <a:latin typeface="+mn-lt"/>
                <a:ea typeface="+mn-ea"/>
                <a:cs typeface="+mn-cs"/>
              </a:rPr>
              <a:t>ssh</a:t>
            </a:r>
            <a:r>
              <a:rPr lang="en-US" sz="1200" kern="1200" dirty="0" smtClean="0">
                <a:solidFill>
                  <a:schemeClr val="tx1"/>
                </a:solidFill>
                <a:latin typeface="+mn-lt"/>
                <a:ea typeface="+mn-ea"/>
                <a:cs typeface="+mn-cs"/>
              </a:rPr>
              <a:t>, then deny everything else.</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will create a directory called </a:t>
            </a:r>
            <a:r>
              <a:rPr lang="en-US" sz="1200" kern="1200" dirty="0" err="1" smtClean="0">
                <a:solidFill>
                  <a:schemeClr val="tx1"/>
                </a:solidFill>
                <a:latin typeface="+mn-lt"/>
                <a:ea typeface="+mn-ea"/>
                <a:cs typeface="+mn-cs"/>
              </a:rPr>
              <a:t>my_fw</a:t>
            </a:r>
            <a:r>
              <a:rPr lang="en-US" sz="1200" kern="1200" dirty="0" smtClean="0">
                <a:solidFill>
                  <a:schemeClr val="tx1"/>
                </a:solidFill>
                <a:latin typeface="+mn-lt"/>
                <a:ea typeface="+mn-ea"/>
                <a:cs typeface="+mn-cs"/>
              </a:rPr>
              <a:t> in puppet</a:t>
            </a:r>
          </a:p>
          <a:p>
            <a:r>
              <a:rPr lang="en-US" sz="1200" kern="1200" dirty="0" smtClean="0">
                <a:solidFill>
                  <a:schemeClr val="tx1"/>
                </a:solidFill>
                <a:latin typeface="+mn-lt"/>
                <a:ea typeface="+mn-ea"/>
                <a:cs typeface="+mn-cs"/>
              </a:rPr>
              <a:t>and in that directory make another directory called manifests</a:t>
            </a:r>
          </a:p>
          <a:p>
            <a:r>
              <a:rPr lang="en-US" sz="1200" kern="1200" dirty="0" smtClean="0">
                <a:solidFill>
                  <a:schemeClr val="tx1"/>
                </a:solidFill>
                <a:latin typeface="+mn-lt"/>
                <a:ea typeface="+mn-ea"/>
                <a:cs typeface="+mn-cs"/>
              </a:rPr>
              <a:t>In that directory create </a:t>
            </a:r>
            <a:r>
              <a:rPr lang="en-US" sz="1200" kern="1200" dirty="0" err="1" smtClean="0">
                <a:solidFill>
                  <a:schemeClr val="tx1"/>
                </a:solidFill>
                <a:latin typeface="+mn-lt"/>
                <a:ea typeface="+mn-ea"/>
                <a:cs typeface="+mn-cs"/>
              </a:rPr>
              <a:t>init.pp</a:t>
            </a:r>
            <a:r>
              <a:rPr lang="en-US" sz="1200" kern="1200" dirty="0" smtClean="0">
                <a:solidFill>
                  <a:schemeClr val="tx1"/>
                </a:solidFill>
                <a:latin typeface="+mn-lt"/>
                <a:ea typeface="+mn-ea"/>
                <a:cs typeface="+mn-cs"/>
              </a:rPr>
              <a:t> and put this file in there.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006-initpp-for-my_fw-module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my_fw</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$ipv4_file = $</a:t>
            </a:r>
            <a:r>
              <a:rPr lang="en-US" sz="1200" kern="1200" dirty="0" err="1" smtClean="0">
                <a:solidFill>
                  <a:schemeClr val="tx1"/>
                </a:solidFill>
                <a:latin typeface="Times" panose="02020603050405020304" pitchFamily="18" charset="0"/>
                <a:ea typeface="+mn-ea"/>
                <a:cs typeface="+mn-cs"/>
              </a:rPr>
              <a:t>operatingsystem</a:t>
            </a:r>
            <a:r>
              <a:rPr lang="en-US" sz="1200" kern="1200" dirty="0" smtClean="0">
                <a:solidFill>
                  <a:schemeClr val="tx1"/>
                </a:solidFill>
                <a:latin typeface="Times" panose="02020603050405020304" pitchFamily="18" charset="0"/>
                <a:ea typeface="+mn-ea"/>
                <a:cs typeface="+mn-cs"/>
              </a:rPr>
              <a:t> ? {</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debian</a:t>
            </a:r>
            <a:r>
              <a:rPr lang="en-US" sz="1200" kern="1200" dirty="0" smtClean="0">
                <a:solidFill>
                  <a:schemeClr val="tx1"/>
                </a:solidFill>
                <a:latin typeface="Times" panose="02020603050405020304" pitchFamily="18" charset="0"/>
                <a:ea typeface="+mn-ea"/>
                <a:cs typeface="+mn-cs"/>
              </a:rPr>
              <a:t>"          =&gt;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iptables</a:t>
            </a:r>
            <a:r>
              <a:rPr lang="en-US" sz="1200" kern="1200" dirty="0" smtClean="0">
                <a:solidFill>
                  <a:schemeClr val="tx1"/>
                </a:solidFill>
                <a:latin typeface="Times" panose="02020603050405020304" pitchFamily="18" charset="0"/>
                <a:ea typeface="+mn-ea"/>
                <a:cs typeface="+mn-cs"/>
              </a:rPr>
              <a:t>/rules.v4',</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RedHat|CentOS</a:t>
            </a:r>
            <a:r>
              <a:rPr lang="en-US" sz="1200" kern="1200" dirty="0" smtClean="0">
                <a:solidFill>
                  <a:schemeClr val="tx1"/>
                </a:solidFill>
                <a:latin typeface="Times" panose="02020603050405020304" pitchFamily="18" charset="0"/>
                <a:ea typeface="+mn-ea"/>
                <a:cs typeface="+mn-cs"/>
              </a:rPr>
              <a:t>)/ =&gt;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sysconfig</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iptables</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firewall { "001 accept all </a:t>
            </a:r>
            <a:r>
              <a:rPr lang="en-US" sz="1200" kern="1200" dirty="0" err="1" smtClean="0">
                <a:solidFill>
                  <a:schemeClr val="tx1"/>
                </a:solidFill>
                <a:latin typeface="Times" panose="02020603050405020304" pitchFamily="18" charset="0"/>
                <a:ea typeface="+mn-ea"/>
                <a:cs typeface="+mn-cs"/>
              </a:rPr>
              <a:t>icmp</a:t>
            </a:r>
            <a:r>
              <a:rPr lang="en-US" sz="1200" kern="1200" dirty="0" smtClean="0">
                <a:solidFill>
                  <a:schemeClr val="tx1"/>
                </a:solidFill>
                <a:latin typeface="Times" panose="02020603050405020304" pitchFamily="18" charset="0"/>
                <a:ea typeface="+mn-ea"/>
                <a:cs typeface="+mn-cs"/>
              </a:rPr>
              <a:t> requests":</a:t>
            </a:r>
          </a:p>
          <a:p>
            <a:r>
              <a:rPr lang="it-IT" sz="1200" kern="1200" dirty="0" smtClean="0">
                <a:solidFill>
                  <a:schemeClr val="tx1"/>
                </a:solidFill>
                <a:latin typeface="Times" panose="02020603050405020304" pitchFamily="18" charset="0"/>
                <a:ea typeface="+mn-ea"/>
                <a:cs typeface="+mn-cs"/>
              </a:rPr>
              <a:t>        proto =&gt; '</a:t>
            </a:r>
            <a:r>
              <a:rPr lang="it-IT" sz="1200" kern="1200" dirty="0" err="1" smtClean="0">
                <a:solidFill>
                  <a:schemeClr val="tx1"/>
                </a:solidFill>
                <a:latin typeface="Times" panose="02020603050405020304" pitchFamily="18" charset="0"/>
                <a:ea typeface="+mn-ea"/>
                <a:cs typeface="+mn-cs"/>
              </a:rPr>
              <a:t>icmp</a:t>
            </a:r>
            <a:r>
              <a:rPr lang="it-IT"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action  =&gt; '</a:t>
            </a:r>
            <a:r>
              <a:rPr lang="fr-FR" sz="1200" kern="1200" dirty="0" err="1" smtClean="0">
                <a:solidFill>
                  <a:schemeClr val="tx1"/>
                </a:solidFill>
                <a:latin typeface="Times" panose="02020603050405020304" pitchFamily="18" charset="0"/>
                <a:ea typeface="+mn-ea"/>
                <a:cs typeface="+mn-cs"/>
              </a:rPr>
              <a:t>accept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firewall { '002 INPUT </a:t>
            </a:r>
            <a:r>
              <a:rPr lang="fr-FR" sz="1200" kern="1200" dirty="0" err="1" smtClean="0">
                <a:solidFill>
                  <a:schemeClr val="tx1"/>
                </a:solidFill>
                <a:latin typeface="Times" panose="02020603050405020304" pitchFamily="18" charset="0"/>
                <a:ea typeface="+mn-ea"/>
                <a:cs typeface="+mn-cs"/>
              </a:rPr>
              <a:t>allow</a:t>
            </a:r>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loopback</a:t>
            </a:r>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tcp</a:t>
            </a:r>
            <a:r>
              <a:rPr lang="fr-F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iniface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lo</a:t>
            </a:r>
            <a:r>
              <a:rPr lang="tr-T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chain</a:t>
            </a:r>
            <a:r>
              <a:rPr lang="fr-FR" sz="1200" kern="1200" dirty="0" smtClean="0">
                <a:solidFill>
                  <a:schemeClr val="tx1"/>
                </a:solidFill>
                <a:latin typeface="Times" panose="02020603050405020304" pitchFamily="18" charset="0"/>
                <a:ea typeface="+mn-ea"/>
                <a:cs typeface="+mn-cs"/>
              </a:rPr>
              <a:t>   =&gt; 'INPUT',</a:t>
            </a:r>
          </a:p>
          <a:p>
            <a:r>
              <a:rPr lang="fr-FR" sz="1200" kern="1200" dirty="0" smtClean="0">
                <a:solidFill>
                  <a:schemeClr val="tx1"/>
                </a:solidFill>
                <a:latin typeface="Times" panose="02020603050405020304" pitchFamily="18" charset="0"/>
                <a:ea typeface="+mn-ea"/>
                <a:cs typeface="+mn-cs"/>
              </a:rPr>
              <a:t>        action    =&gt; '</a:t>
            </a:r>
            <a:r>
              <a:rPr lang="fr-FR" sz="1200" kern="1200" dirty="0" err="1" smtClean="0">
                <a:solidFill>
                  <a:schemeClr val="tx1"/>
                </a:solidFill>
                <a:latin typeface="Times" panose="02020603050405020304" pitchFamily="18" charset="0"/>
                <a:ea typeface="+mn-ea"/>
                <a:cs typeface="+mn-cs"/>
              </a:rPr>
              <a:t>accept</a:t>
            </a:r>
            <a:r>
              <a:rPr lang="fr-F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proto</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tcp</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p>
          <a:p>
            <a:r>
              <a:rPr lang="tr-TR" sz="1200" kern="1200" dirty="0" smtClean="0">
                <a:solidFill>
                  <a:schemeClr val="tx1"/>
                </a:solidFill>
                <a:latin typeface="Times" panose="02020603050405020304" pitchFamily="18" charset="0"/>
                <a:ea typeface="+mn-ea"/>
                <a:cs typeface="+mn-cs"/>
              </a:rPr>
              <a:t> </a:t>
            </a:r>
          </a:p>
          <a:p>
            <a:r>
              <a:rPr lang="tr-TR" sz="1200" kern="1200" dirty="0" smtClean="0">
                <a:solidFill>
                  <a:schemeClr val="tx1"/>
                </a:solidFill>
                <a:latin typeface="Times" panose="02020603050405020304" pitchFamily="18" charset="0"/>
                <a:ea typeface="+mn-ea"/>
                <a:cs typeface="+mn-cs"/>
              </a:rPr>
              <a:t> </a:t>
            </a:r>
          </a:p>
          <a:p>
            <a:r>
              <a:rPr lang="tr-TR" sz="1200" kern="1200" dirty="0" smtClean="0">
                <a:solidFill>
                  <a:schemeClr val="tx1"/>
                </a:solidFill>
                <a:latin typeface="Times" panose="02020603050405020304" pitchFamily="18" charset="0"/>
                <a:ea typeface="+mn-ea"/>
                <a:cs typeface="+mn-cs"/>
              </a:rPr>
              <a:t>    firewall { '002 INPUT </a:t>
            </a:r>
            <a:r>
              <a:rPr lang="tr-TR" sz="1200" kern="1200" dirty="0" err="1" smtClean="0">
                <a:solidFill>
                  <a:schemeClr val="tx1"/>
                </a:solidFill>
                <a:latin typeface="Times" panose="02020603050405020304" pitchFamily="18" charset="0"/>
                <a:ea typeface="+mn-ea"/>
                <a:cs typeface="+mn-cs"/>
              </a:rPr>
              <a:t>allow</a:t>
            </a:r>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loopback</a:t>
            </a:r>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udp</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iniface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lo</a:t>
            </a:r>
            <a:r>
              <a:rPr lang="tr-T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chain</a:t>
            </a:r>
            <a:r>
              <a:rPr lang="fr-FR" sz="1200" kern="1200" dirty="0" smtClean="0">
                <a:solidFill>
                  <a:schemeClr val="tx1"/>
                </a:solidFill>
                <a:latin typeface="Times" panose="02020603050405020304" pitchFamily="18" charset="0"/>
                <a:ea typeface="+mn-ea"/>
                <a:cs typeface="+mn-cs"/>
              </a:rPr>
              <a:t>   =&gt; 'INPUT',</a:t>
            </a:r>
          </a:p>
          <a:p>
            <a:r>
              <a:rPr lang="fr-FR" sz="1200" kern="1200" dirty="0" smtClean="0">
                <a:solidFill>
                  <a:schemeClr val="tx1"/>
                </a:solidFill>
                <a:latin typeface="Times" panose="02020603050405020304" pitchFamily="18" charset="0"/>
                <a:ea typeface="+mn-ea"/>
                <a:cs typeface="+mn-cs"/>
              </a:rPr>
              <a:t>        action    =&gt; '</a:t>
            </a:r>
            <a:r>
              <a:rPr lang="fr-FR" sz="1200" kern="1200" dirty="0" err="1" smtClean="0">
                <a:solidFill>
                  <a:schemeClr val="tx1"/>
                </a:solidFill>
                <a:latin typeface="Times" panose="02020603050405020304" pitchFamily="18" charset="0"/>
                <a:ea typeface="+mn-ea"/>
                <a:cs typeface="+mn-cs"/>
              </a:rPr>
              <a:t>accept</a:t>
            </a:r>
            <a:r>
              <a:rPr lang="fr-FR"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proto =&gt; '</a:t>
            </a:r>
            <a:r>
              <a:rPr lang="it-IT" sz="1200" kern="1200" dirty="0" err="1" smtClean="0">
                <a:solidFill>
                  <a:schemeClr val="tx1"/>
                </a:solidFill>
                <a:latin typeface="Times" panose="02020603050405020304" pitchFamily="18" charset="0"/>
                <a:ea typeface="+mn-ea"/>
                <a:cs typeface="+mn-cs"/>
              </a:rPr>
              <a:t>udp</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a:t>
            </a:r>
          </a:p>
          <a:p>
            <a:r>
              <a:rPr lang="it-IT" sz="1200" kern="1200" dirty="0" smtClean="0">
                <a:solidFill>
                  <a:schemeClr val="tx1"/>
                </a:solidFill>
                <a:latin typeface="Times" panose="02020603050405020304" pitchFamily="18" charset="0"/>
                <a:ea typeface="+mn-ea"/>
                <a:cs typeface="+mn-cs"/>
              </a:rPr>
              <a:t> </a:t>
            </a:r>
          </a:p>
          <a:p>
            <a:r>
              <a:rPr lang="it-IT" sz="1200" kern="1200" dirty="0" smtClean="0">
                <a:solidFill>
                  <a:schemeClr val="tx1"/>
                </a:solidFill>
                <a:latin typeface="Times" panose="02020603050405020304" pitchFamily="18" charset="0"/>
                <a:ea typeface="+mn-ea"/>
                <a:cs typeface="+mn-cs"/>
              </a:rPr>
              <a:t>    firewall { '000 INPUT </a:t>
            </a:r>
            <a:r>
              <a:rPr lang="it-IT" sz="1200" kern="1200" dirty="0" err="1" smtClean="0">
                <a:solidFill>
                  <a:schemeClr val="tx1"/>
                </a:solidFill>
                <a:latin typeface="Times" panose="02020603050405020304" pitchFamily="18" charset="0"/>
                <a:ea typeface="+mn-ea"/>
                <a:cs typeface="+mn-cs"/>
              </a:rPr>
              <a:t>allow</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related</a:t>
            </a:r>
            <a:r>
              <a:rPr lang="it-IT" sz="1200" kern="1200" dirty="0" smtClean="0">
                <a:solidFill>
                  <a:schemeClr val="tx1"/>
                </a:solidFill>
                <a:latin typeface="Times" panose="02020603050405020304" pitchFamily="18" charset="0"/>
                <a:ea typeface="+mn-ea"/>
                <a:cs typeface="+mn-cs"/>
              </a:rPr>
              <a:t> and </a:t>
            </a:r>
            <a:r>
              <a:rPr lang="it-IT" sz="1200" kern="1200" dirty="0" err="1" smtClean="0">
                <a:solidFill>
                  <a:schemeClr val="tx1"/>
                </a:solidFill>
                <a:latin typeface="Times" panose="02020603050405020304" pitchFamily="18" charset="0"/>
                <a:ea typeface="+mn-ea"/>
                <a:cs typeface="+mn-cs"/>
              </a:rPr>
              <a:t>established</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state =&gt; ['RELATED', 'ESTABLISHED'],</a:t>
            </a:r>
          </a:p>
          <a:p>
            <a:r>
              <a:rPr lang="fr-FR" sz="1200" kern="1200" dirty="0" smtClean="0">
                <a:solidFill>
                  <a:schemeClr val="tx1"/>
                </a:solidFill>
                <a:latin typeface="Times" panose="02020603050405020304" pitchFamily="18" charset="0"/>
                <a:ea typeface="+mn-ea"/>
                <a:cs typeface="+mn-cs"/>
              </a:rPr>
              <a:t>        action  =&gt; '</a:t>
            </a:r>
            <a:r>
              <a:rPr lang="fr-FR" sz="1200" kern="1200" dirty="0" err="1" smtClean="0">
                <a:solidFill>
                  <a:schemeClr val="tx1"/>
                </a:solidFill>
                <a:latin typeface="Times" panose="02020603050405020304" pitchFamily="18" charset="0"/>
                <a:ea typeface="+mn-ea"/>
                <a:cs typeface="+mn-cs"/>
              </a:rPr>
              <a:t>accept</a:t>
            </a:r>
            <a:r>
              <a:rPr lang="fr-FR"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proto =&gt; '</a:t>
            </a:r>
            <a:r>
              <a:rPr lang="it-IT" sz="1200" kern="1200" dirty="0" err="1" smtClean="0">
                <a:solidFill>
                  <a:schemeClr val="tx1"/>
                </a:solidFill>
                <a:latin typeface="Times" panose="02020603050405020304" pitchFamily="18" charset="0"/>
                <a:ea typeface="+mn-ea"/>
                <a:cs typeface="+mn-cs"/>
              </a:rPr>
              <a:t>all</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a:t>
            </a:r>
          </a:p>
          <a:p>
            <a:r>
              <a:rPr lang="it-IT"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firewall { '100 allow </a:t>
            </a:r>
            <a:r>
              <a:rPr lang="en-US" sz="1200" kern="1200" dirty="0" err="1" smtClean="0">
                <a:solidFill>
                  <a:schemeClr val="tx1"/>
                </a:solidFill>
                <a:latin typeface="Times" panose="02020603050405020304" pitchFamily="18" charset="0"/>
                <a:ea typeface="+mn-ea"/>
                <a:cs typeface="+mn-cs"/>
              </a:rPr>
              <a:t>ssh</a:t>
            </a:r>
            <a:r>
              <a:rPr lang="en-US"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state =&gt; ['NEW'],</a:t>
            </a:r>
          </a:p>
          <a:p>
            <a:r>
              <a:rPr lang="sk-SK" sz="1200" kern="1200" dirty="0" smtClean="0">
                <a:solidFill>
                  <a:schemeClr val="tx1"/>
                </a:solidFill>
                <a:latin typeface="Times" panose="02020603050405020304" pitchFamily="18" charset="0"/>
                <a:ea typeface="+mn-ea"/>
                <a:cs typeface="+mn-cs"/>
              </a:rPr>
              <a:t>        dport =&gt; '22',</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proto</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tcp</a:t>
            </a:r>
            <a:r>
              <a:rPr lang="tr-T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action  =&gt; '</a:t>
            </a:r>
            <a:r>
              <a:rPr lang="fr-FR" sz="1200" kern="1200" dirty="0" err="1" smtClean="0">
                <a:solidFill>
                  <a:schemeClr val="tx1"/>
                </a:solidFill>
                <a:latin typeface="Times" panose="02020603050405020304" pitchFamily="18" charset="0"/>
                <a:ea typeface="+mn-ea"/>
                <a:cs typeface="+mn-cs"/>
              </a:rPr>
              <a:t>accept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p>
          <a:p>
            <a:r>
              <a:rPr lang="fr-FR" sz="1200" kern="1200" dirty="0" smtClean="0">
                <a:solidFill>
                  <a:schemeClr val="tx1"/>
                </a:solidFill>
                <a:latin typeface="Times" panose="02020603050405020304" pitchFamily="18" charset="0"/>
                <a:ea typeface="+mn-ea"/>
                <a:cs typeface="+mn-cs"/>
              </a:rPr>
              <a:t> </a:t>
            </a:r>
          </a:p>
          <a:p>
            <a:r>
              <a:rPr lang="fr-FR" sz="1200" kern="1200" dirty="0" smtClean="0">
                <a:solidFill>
                  <a:schemeClr val="tx1"/>
                </a:solidFill>
                <a:latin typeface="Times" panose="02020603050405020304" pitchFamily="18" charset="0"/>
                <a:ea typeface="+mn-ea"/>
                <a:cs typeface="+mn-cs"/>
              </a:rPr>
              <a:t>    firewall { "998 </a:t>
            </a:r>
            <a:r>
              <a:rPr lang="fr-FR" sz="1200" kern="1200" dirty="0" err="1" smtClean="0">
                <a:solidFill>
                  <a:schemeClr val="tx1"/>
                </a:solidFill>
                <a:latin typeface="Times" panose="02020603050405020304" pitchFamily="18" charset="0"/>
                <a:ea typeface="+mn-ea"/>
                <a:cs typeface="+mn-cs"/>
              </a:rPr>
              <a:t>deny</a:t>
            </a:r>
            <a:r>
              <a:rPr lang="fr-FR" sz="1200" kern="1200" dirty="0" smtClean="0">
                <a:solidFill>
                  <a:schemeClr val="tx1"/>
                </a:solidFill>
                <a:latin typeface="Times" panose="02020603050405020304" pitchFamily="18" charset="0"/>
                <a:ea typeface="+mn-ea"/>
                <a:cs typeface="+mn-cs"/>
              </a:rPr>
              <a:t> all </a:t>
            </a:r>
            <a:r>
              <a:rPr lang="fr-FR" sz="1200" kern="1200" dirty="0" err="1" smtClean="0">
                <a:solidFill>
                  <a:schemeClr val="tx1"/>
                </a:solidFill>
                <a:latin typeface="Times" panose="02020603050405020304" pitchFamily="18" charset="0"/>
                <a:ea typeface="+mn-ea"/>
                <a:cs typeface="+mn-cs"/>
              </a:rPr>
              <a:t>other</a:t>
            </a:r>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requests</a:t>
            </a:r>
            <a:r>
              <a:rPr lang="fr-FR"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action   =&gt; 'reject',</a:t>
            </a:r>
          </a:p>
          <a:p>
            <a:r>
              <a:rPr lang="it-IT" sz="1200" kern="1200" dirty="0" smtClean="0">
                <a:solidFill>
                  <a:schemeClr val="tx1"/>
                </a:solidFill>
                <a:latin typeface="Times" panose="02020603050405020304" pitchFamily="18" charset="0"/>
                <a:ea typeface="+mn-ea"/>
                <a:cs typeface="+mn-cs"/>
              </a:rPr>
              <a:t>        proto  =&gt; '</a:t>
            </a:r>
            <a:r>
              <a:rPr lang="it-IT" sz="1200" kern="1200" dirty="0" err="1" smtClean="0">
                <a:solidFill>
                  <a:schemeClr val="tx1"/>
                </a:solidFill>
                <a:latin typeface="Times" panose="02020603050405020304" pitchFamily="18" charset="0"/>
                <a:ea typeface="+mn-ea"/>
                <a:cs typeface="+mn-cs"/>
              </a:rPr>
              <a:t>all</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reject</a:t>
            </a:r>
            <a:r>
              <a:rPr lang="it-IT" sz="1200" kern="1200" dirty="0" smtClean="0">
                <a:solidFill>
                  <a:schemeClr val="tx1"/>
                </a:solidFill>
                <a:latin typeface="Times" panose="02020603050405020304" pitchFamily="18" charset="0"/>
                <a:ea typeface="+mn-ea"/>
                <a:cs typeface="+mn-cs"/>
              </a:rPr>
              <a:t> =&gt; '</a:t>
            </a:r>
            <a:r>
              <a:rPr lang="it-IT" sz="1200" kern="1200" dirty="0" err="1" smtClean="0">
                <a:solidFill>
                  <a:schemeClr val="tx1"/>
                </a:solidFill>
                <a:latin typeface="Times" panose="02020603050405020304" pitchFamily="18" charset="0"/>
                <a:ea typeface="+mn-ea"/>
                <a:cs typeface="+mn-cs"/>
              </a:rPr>
              <a:t>icmp-host-prohibited</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a:t>
            </a:r>
          </a:p>
          <a:p>
            <a:r>
              <a:rPr lang="it-IT" sz="1200" kern="1200" dirty="0" smtClean="0">
                <a:solidFill>
                  <a:schemeClr val="tx1"/>
                </a:solidFill>
                <a:latin typeface="Times" panose="02020603050405020304" pitchFamily="18" charset="0"/>
                <a:ea typeface="+mn-ea"/>
                <a:cs typeface="+mn-cs"/>
              </a:rPr>
              <a:t> </a:t>
            </a:r>
          </a:p>
          <a:p>
            <a:r>
              <a:rPr lang="it-IT" sz="1200" kern="1200" dirty="0" smtClean="0">
                <a:solidFill>
                  <a:schemeClr val="tx1"/>
                </a:solidFill>
                <a:latin typeface="Times" panose="02020603050405020304" pitchFamily="18" charset="0"/>
                <a:ea typeface="+mn-ea"/>
                <a:cs typeface="+mn-cs"/>
              </a:rPr>
              <a:t>    firewall { "999 </a:t>
            </a:r>
            <a:r>
              <a:rPr lang="it-IT" sz="1200" kern="1200" dirty="0" err="1" smtClean="0">
                <a:solidFill>
                  <a:schemeClr val="tx1"/>
                </a:solidFill>
                <a:latin typeface="Times" panose="02020603050405020304" pitchFamily="18" charset="0"/>
                <a:ea typeface="+mn-ea"/>
                <a:cs typeface="+mn-cs"/>
              </a:rPr>
              <a:t>deny</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all</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other</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requests</a:t>
            </a:r>
            <a:r>
              <a:rPr lang="it-IT"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chain</a:t>
            </a:r>
            <a:r>
              <a:rPr lang="fr-FR" sz="1200" kern="1200" dirty="0" smtClean="0">
                <a:solidFill>
                  <a:schemeClr val="tx1"/>
                </a:solidFill>
                <a:latin typeface="Times" panose="02020603050405020304" pitchFamily="18" charset="0"/>
                <a:ea typeface="+mn-ea"/>
                <a:cs typeface="+mn-cs"/>
              </a:rPr>
              <a:t>  =&gt; 'FORWARD',</a:t>
            </a:r>
          </a:p>
          <a:p>
            <a:r>
              <a:rPr lang="en-US" sz="1200" kern="1200" dirty="0" smtClean="0">
                <a:solidFill>
                  <a:schemeClr val="tx1"/>
                </a:solidFill>
                <a:latin typeface="Times" panose="02020603050405020304" pitchFamily="18" charset="0"/>
                <a:ea typeface="+mn-ea"/>
                <a:cs typeface="+mn-cs"/>
              </a:rPr>
              <a:t>        action   =&gt; 'reject',</a:t>
            </a:r>
          </a:p>
          <a:p>
            <a:r>
              <a:rPr lang="it-IT" sz="1200" kern="1200" dirty="0" smtClean="0">
                <a:solidFill>
                  <a:schemeClr val="tx1"/>
                </a:solidFill>
                <a:latin typeface="Times" panose="02020603050405020304" pitchFamily="18" charset="0"/>
                <a:ea typeface="+mn-ea"/>
                <a:cs typeface="+mn-cs"/>
              </a:rPr>
              <a:t>        proto  =&gt; '</a:t>
            </a:r>
            <a:r>
              <a:rPr lang="it-IT" sz="1200" kern="1200" dirty="0" err="1" smtClean="0">
                <a:solidFill>
                  <a:schemeClr val="tx1"/>
                </a:solidFill>
                <a:latin typeface="Times" panose="02020603050405020304" pitchFamily="18" charset="0"/>
                <a:ea typeface="+mn-ea"/>
                <a:cs typeface="+mn-cs"/>
              </a:rPr>
              <a:t>all</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reject</a:t>
            </a:r>
            <a:r>
              <a:rPr lang="it-IT" sz="1200" kern="1200" dirty="0" smtClean="0">
                <a:solidFill>
                  <a:schemeClr val="tx1"/>
                </a:solidFill>
                <a:latin typeface="Times" panose="02020603050405020304" pitchFamily="18" charset="0"/>
                <a:ea typeface="+mn-ea"/>
                <a:cs typeface="+mn-cs"/>
              </a:rPr>
              <a:t> =&gt; '</a:t>
            </a:r>
            <a:r>
              <a:rPr lang="it-IT" sz="1200" kern="1200" dirty="0" err="1" smtClean="0">
                <a:solidFill>
                  <a:schemeClr val="tx1"/>
                </a:solidFill>
                <a:latin typeface="Times" panose="02020603050405020304" pitchFamily="18" charset="0"/>
                <a:ea typeface="+mn-ea"/>
                <a:cs typeface="+mn-cs"/>
              </a:rPr>
              <a:t>icmp-host-prohibited</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a:t>
            </a:r>
          </a:p>
          <a:p>
            <a:r>
              <a:rPr lang="it-IT"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5CBA4C-D2C8-084C-9B5F-D35AF29E3C31}" type="slidenum">
              <a:rPr lang="en-US" smtClean="0"/>
              <a:t>22</a:t>
            </a:fld>
            <a:endParaRPr lang="en-US"/>
          </a:p>
        </p:txBody>
      </p:sp>
    </p:spTree>
    <p:extLst>
      <p:ext uri="{BB962C8B-B14F-4D97-AF65-F5344CB8AC3E}">
        <p14:creationId xmlns:p14="http://schemas.microsoft.com/office/powerpoint/2010/main" val="1314499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cs-CZ" sz="1200" kern="1200" dirty="0" err="1" smtClean="0">
                <a:solidFill>
                  <a:schemeClr val="tx1"/>
                </a:solidFill>
                <a:latin typeface="+mn-lt"/>
                <a:ea typeface="+mn-ea"/>
                <a:cs typeface="+mn-cs"/>
              </a:rPr>
              <a:t>Setup</a:t>
            </a:r>
            <a:r>
              <a:rPr lang="cs-CZ" sz="1200" kern="1200" dirty="0" smtClean="0">
                <a:solidFill>
                  <a:schemeClr val="tx1"/>
                </a:solidFill>
                <a:latin typeface="+mn-lt"/>
                <a:ea typeface="+mn-ea"/>
                <a:cs typeface="+mn-cs"/>
              </a:rPr>
              <a:t> </a:t>
            </a:r>
            <a:r>
              <a:rPr lang="cs-CZ" sz="1200" kern="1200" dirty="0" err="1" smtClean="0">
                <a:solidFill>
                  <a:schemeClr val="tx1"/>
                </a:solidFill>
                <a:latin typeface="+mn-lt"/>
                <a:ea typeface="+mn-ea"/>
                <a:cs typeface="+mn-cs"/>
              </a:rPr>
              <a:t>headnode</a:t>
            </a:r>
            <a:r>
              <a:rPr lang="cs-CZ" sz="1200" kern="1200" dirty="0" smtClean="0">
                <a:solidFill>
                  <a:schemeClr val="tx1"/>
                </a:solidFill>
                <a:latin typeface="+mn-lt"/>
                <a:ea typeface="+mn-ea"/>
                <a:cs typeface="+mn-cs"/>
              </a:rPr>
              <a:t> </a:t>
            </a:r>
            <a:r>
              <a:rPr lang="cs-CZ" sz="1200" kern="1200" dirty="0" err="1" smtClean="0">
                <a:solidFill>
                  <a:schemeClr val="tx1"/>
                </a:solidFill>
                <a:latin typeface="+mn-lt"/>
                <a:ea typeface="+mn-ea"/>
                <a:cs typeface="+mn-cs"/>
              </a:rPr>
              <a:t>ip</a:t>
            </a:r>
            <a:r>
              <a:rPr lang="cs-CZ" sz="1200" kern="1200" baseline="0" dirty="0" smtClean="0">
                <a:solidFill>
                  <a:schemeClr val="tx1"/>
                </a:solidFill>
                <a:latin typeface="+mn-lt"/>
                <a:ea typeface="+mn-ea"/>
                <a:cs typeface="+mn-cs"/>
              </a:rPr>
              <a:t> and </a:t>
            </a:r>
            <a:r>
              <a:rPr lang="cs-CZ" sz="1200" kern="1200" baseline="0" dirty="0" err="1" smtClean="0">
                <a:solidFill>
                  <a:schemeClr val="tx1"/>
                </a:solidFill>
                <a:latin typeface="+mn-lt"/>
                <a:ea typeface="+mn-ea"/>
                <a:cs typeface="+mn-cs"/>
              </a:rPr>
              <a:t>boilerplate</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for</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other</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ips</a:t>
            </a:r>
            <a:endParaRPr lang="cs-CZ" sz="1200" kern="1200" baseline="0" dirty="0" smtClean="0">
              <a:solidFill>
                <a:schemeClr val="tx1"/>
              </a:solidFill>
              <a:latin typeface="+mn-lt"/>
              <a:ea typeface="+mn-ea"/>
              <a:cs typeface="+mn-cs"/>
            </a:endParaRPr>
          </a:p>
          <a:p>
            <a:pPr marL="171450" indent="-171450">
              <a:buFontTx/>
              <a:buChar char="-"/>
            </a:pPr>
            <a:r>
              <a:rPr lang="cs-CZ" sz="1200" kern="1200" baseline="0" dirty="0" err="1" smtClean="0">
                <a:solidFill>
                  <a:schemeClr val="tx1"/>
                </a:solidFill>
                <a:latin typeface="+mn-lt"/>
                <a:ea typeface="+mn-ea"/>
                <a:cs typeface="+mn-cs"/>
              </a:rPr>
              <a:t>Createa</a:t>
            </a:r>
            <a:r>
              <a:rPr lang="cs-CZ" sz="1200" kern="1200" baseline="0" dirty="0" smtClean="0">
                <a:solidFill>
                  <a:schemeClr val="tx1"/>
                </a:solidFill>
                <a:latin typeface="+mn-lt"/>
                <a:ea typeface="+mn-ea"/>
                <a:cs typeface="+mn-cs"/>
              </a:rPr>
              <a:t> rule to </a:t>
            </a:r>
            <a:r>
              <a:rPr lang="cs-CZ" sz="1200" kern="1200" baseline="0" dirty="0" err="1" smtClean="0">
                <a:solidFill>
                  <a:schemeClr val="tx1"/>
                </a:solidFill>
                <a:latin typeface="+mn-lt"/>
                <a:ea typeface="+mn-ea"/>
                <a:cs typeface="+mn-cs"/>
              </a:rPr>
              <a:t>allow</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any</a:t>
            </a:r>
            <a:r>
              <a:rPr lang="cs-CZ" sz="1200" kern="1200" baseline="0" dirty="0" smtClean="0">
                <a:solidFill>
                  <a:schemeClr val="tx1"/>
                </a:solidFill>
                <a:latin typeface="+mn-lt"/>
                <a:ea typeface="+mn-ea"/>
                <a:cs typeface="+mn-cs"/>
              </a:rPr>
              <a:t> incoming </a:t>
            </a:r>
            <a:r>
              <a:rPr lang="cs-CZ" sz="1200" kern="1200" baseline="0" dirty="0" err="1" smtClean="0">
                <a:solidFill>
                  <a:schemeClr val="tx1"/>
                </a:solidFill>
                <a:latin typeface="+mn-lt"/>
                <a:ea typeface="+mn-ea"/>
                <a:cs typeface="+mn-cs"/>
              </a:rPr>
              <a:t>from</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the</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machines</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we</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know</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about</a:t>
            </a:r>
            <a:endParaRPr lang="cs-CZ" sz="1200" kern="1200" baseline="0" dirty="0" smtClean="0">
              <a:solidFill>
                <a:schemeClr val="tx1"/>
              </a:solidFill>
              <a:latin typeface="+mn-lt"/>
              <a:ea typeface="+mn-ea"/>
              <a:cs typeface="+mn-cs"/>
            </a:endParaRPr>
          </a:p>
          <a:p>
            <a:pPr marL="171450" indent="-171450">
              <a:buFontTx/>
              <a:buChar char="-"/>
            </a:pPr>
            <a:r>
              <a:rPr lang="cs-CZ" sz="1200" kern="1200" baseline="0" dirty="0" err="1" smtClean="0">
                <a:solidFill>
                  <a:schemeClr val="tx1"/>
                </a:solidFill>
                <a:latin typeface="+mn-lt"/>
                <a:ea typeface="+mn-ea"/>
                <a:cs typeface="+mn-cs"/>
              </a:rPr>
              <a:t>Allow</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access</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for</a:t>
            </a:r>
            <a:r>
              <a:rPr lang="cs-CZ" sz="1200" kern="1200" baseline="0" dirty="0" smtClean="0">
                <a:solidFill>
                  <a:schemeClr val="tx1"/>
                </a:solidFill>
                <a:latin typeface="+mn-lt"/>
                <a:ea typeface="+mn-ea"/>
                <a:cs typeface="+mn-cs"/>
              </a:rPr>
              <a:t> https</a:t>
            </a:r>
            <a:endParaRPr lang="cs-CZ" sz="1200" kern="1200" dirty="0" smtClean="0">
              <a:solidFill>
                <a:schemeClr val="tx1"/>
              </a:solidFill>
              <a:latin typeface="+mn-lt"/>
              <a:ea typeface="+mn-ea"/>
              <a:cs typeface="+mn-cs"/>
            </a:endParaRPr>
          </a:p>
          <a:p>
            <a:endParaRPr lang="cs-CZ" sz="1200" kern="1200" dirty="0" smtClean="0">
              <a:solidFill>
                <a:schemeClr val="tx1"/>
              </a:solidFill>
              <a:latin typeface="+mn-lt"/>
              <a:ea typeface="+mn-ea"/>
              <a:cs typeface="+mn-cs"/>
            </a:endParaRPr>
          </a:p>
          <a:p>
            <a:pPr marL="171450" indent="-171450">
              <a:buFontTx/>
              <a:buChar char="-"/>
            </a:pPr>
            <a:r>
              <a:rPr lang="cs-CZ" sz="1200" kern="1200" dirty="0" err="1" smtClean="0">
                <a:solidFill>
                  <a:schemeClr val="tx1"/>
                </a:solidFill>
                <a:latin typeface="+mn-lt"/>
                <a:ea typeface="+mn-ea"/>
                <a:cs typeface="+mn-cs"/>
              </a:rPr>
              <a:t>Dont</a:t>
            </a:r>
            <a:r>
              <a:rPr lang="cs-CZ" sz="1200" kern="1200" dirty="0" smtClean="0">
                <a:solidFill>
                  <a:schemeClr val="tx1"/>
                </a:solidFill>
                <a:latin typeface="+mn-lt"/>
                <a:ea typeface="+mn-ea"/>
                <a:cs typeface="+mn-cs"/>
              </a:rPr>
              <a:t> </a:t>
            </a:r>
            <a:r>
              <a:rPr lang="cs-CZ" sz="1200" kern="1200" dirty="0" err="1" smtClean="0">
                <a:solidFill>
                  <a:schemeClr val="tx1"/>
                </a:solidFill>
                <a:latin typeface="+mn-lt"/>
                <a:ea typeface="+mn-ea"/>
                <a:cs typeface="+mn-cs"/>
              </a:rPr>
              <a:t>manage</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ips</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this</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way</a:t>
            </a:r>
            <a:endParaRPr lang="cs-CZ" sz="1200" kern="1200" baseline="0" dirty="0" smtClean="0">
              <a:solidFill>
                <a:schemeClr val="tx1"/>
              </a:solidFill>
              <a:latin typeface="+mn-lt"/>
              <a:ea typeface="+mn-ea"/>
              <a:cs typeface="+mn-cs"/>
            </a:endParaRPr>
          </a:p>
          <a:p>
            <a:pPr marL="171450" indent="-171450">
              <a:buFontTx/>
              <a:buChar char="-"/>
            </a:pPr>
            <a:r>
              <a:rPr lang="cs-CZ" sz="1200" kern="1200" baseline="0" dirty="0" smtClean="0">
                <a:solidFill>
                  <a:schemeClr val="tx1"/>
                </a:solidFill>
                <a:latin typeface="+mn-lt"/>
                <a:ea typeface="+mn-ea"/>
                <a:cs typeface="+mn-cs"/>
              </a:rPr>
              <a:t>Just </a:t>
            </a:r>
            <a:r>
              <a:rPr lang="cs-CZ" sz="1200" kern="1200" baseline="0" dirty="0" err="1" smtClean="0">
                <a:solidFill>
                  <a:schemeClr val="tx1"/>
                </a:solidFill>
                <a:latin typeface="+mn-lt"/>
                <a:ea typeface="+mn-ea"/>
                <a:cs typeface="+mn-cs"/>
              </a:rPr>
              <a:t>need</a:t>
            </a:r>
            <a:r>
              <a:rPr lang="cs-CZ" sz="1200" kern="1200" baseline="0" dirty="0" smtClean="0">
                <a:solidFill>
                  <a:schemeClr val="tx1"/>
                </a:solidFill>
                <a:latin typeface="+mn-lt"/>
                <a:ea typeface="+mn-ea"/>
                <a:cs typeface="+mn-cs"/>
              </a:rPr>
              <a:t> a </a:t>
            </a:r>
            <a:r>
              <a:rPr lang="cs-CZ" sz="1200" kern="1200" baseline="0" dirty="0" err="1" smtClean="0">
                <a:solidFill>
                  <a:schemeClr val="tx1"/>
                </a:solidFill>
                <a:latin typeface="+mn-lt"/>
                <a:ea typeface="+mn-ea"/>
                <a:cs typeface="+mn-cs"/>
              </a:rPr>
              <a:t>convention</a:t>
            </a:r>
            <a:r>
              <a:rPr lang="cs-CZ" sz="1200" kern="1200" baseline="0" dirty="0" smtClean="0">
                <a:solidFill>
                  <a:schemeClr val="tx1"/>
                </a:solidFill>
                <a:latin typeface="+mn-lt"/>
                <a:ea typeface="+mn-ea"/>
                <a:cs typeface="+mn-cs"/>
              </a:rPr>
              <a:t> and </a:t>
            </a:r>
            <a:r>
              <a:rPr lang="cs-CZ" sz="1200" kern="1200" baseline="0" dirty="0" err="1" smtClean="0">
                <a:solidFill>
                  <a:schemeClr val="tx1"/>
                </a:solidFill>
                <a:latin typeface="+mn-lt"/>
                <a:ea typeface="+mn-ea"/>
                <a:cs typeface="+mn-cs"/>
              </a:rPr>
              <a:t>you</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can</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simply</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the</a:t>
            </a:r>
            <a:r>
              <a:rPr lang="cs-CZ" sz="1200" kern="1200" baseline="0" dirty="0" smtClean="0">
                <a:solidFill>
                  <a:schemeClr val="tx1"/>
                </a:solidFill>
                <a:latin typeface="+mn-lt"/>
                <a:ea typeface="+mn-ea"/>
                <a:cs typeface="+mn-cs"/>
              </a:rPr>
              <a:t> firewall </a:t>
            </a:r>
            <a:r>
              <a:rPr lang="cs-CZ" sz="1200" kern="1200" baseline="0" dirty="0" err="1" smtClean="0">
                <a:solidFill>
                  <a:schemeClr val="tx1"/>
                </a:solidFill>
                <a:latin typeface="+mn-lt"/>
                <a:ea typeface="+mn-ea"/>
                <a:cs typeface="+mn-cs"/>
              </a:rPr>
              <a:t>greatly</a:t>
            </a:r>
            <a:r>
              <a:rPr lang="cs-CZ" sz="1200" kern="1200" baseline="0" dirty="0" smtClean="0">
                <a:solidFill>
                  <a:schemeClr val="tx1"/>
                </a:solidFill>
                <a:latin typeface="+mn-lt"/>
                <a:ea typeface="+mn-ea"/>
                <a:cs typeface="+mn-cs"/>
              </a:rPr>
              <a:t> and a </a:t>
            </a:r>
            <a:r>
              <a:rPr lang="cs-CZ" sz="1200" kern="1200" baseline="0" dirty="0" err="1" smtClean="0">
                <a:solidFill>
                  <a:schemeClr val="tx1"/>
                </a:solidFill>
                <a:latin typeface="+mn-lt"/>
                <a:ea typeface="+mn-ea"/>
                <a:cs typeface="+mn-cs"/>
              </a:rPr>
              <a:t>few</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other</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things</a:t>
            </a:r>
            <a:r>
              <a:rPr lang="cs-CZ" sz="1200" kern="1200" baseline="0" dirty="0" smtClean="0">
                <a:solidFill>
                  <a:schemeClr val="tx1"/>
                </a:solidFill>
                <a:latin typeface="+mn-lt"/>
                <a:ea typeface="+mn-ea"/>
                <a:cs typeface="+mn-cs"/>
              </a:rPr>
              <a:t> in </a:t>
            </a:r>
            <a:r>
              <a:rPr lang="cs-CZ" sz="1200" kern="1200" baseline="0" dirty="0" err="1" smtClean="0">
                <a:solidFill>
                  <a:schemeClr val="tx1"/>
                </a:solidFill>
                <a:latin typeface="+mn-lt"/>
                <a:ea typeface="+mn-ea"/>
                <a:cs typeface="+mn-cs"/>
              </a:rPr>
              <a:t>this</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presentation</a:t>
            </a:r>
            <a:r>
              <a:rPr lang="cs-CZ" sz="1200" kern="1200" baseline="0" dirty="0" smtClean="0">
                <a:solidFill>
                  <a:schemeClr val="tx1"/>
                </a:solidFill>
                <a:latin typeface="+mn-lt"/>
                <a:ea typeface="+mn-ea"/>
                <a:cs typeface="+mn-cs"/>
              </a:rPr>
              <a:t> </a:t>
            </a:r>
            <a:r>
              <a:rPr lang="cs-CZ" sz="1200" kern="1200" baseline="0" dirty="0" err="1" smtClean="0">
                <a:solidFill>
                  <a:schemeClr val="tx1"/>
                </a:solidFill>
                <a:latin typeface="+mn-lt"/>
                <a:ea typeface="+mn-ea"/>
                <a:cs typeface="+mn-cs"/>
              </a:rPr>
              <a:t>coming</a:t>
            </a:r>
            <a:r>
              <a:rPr lang="cs-CZ" sz="1200" kern="1200" baseline="0" dirty="0" smtClean="0">
                <a:solidFill>
                  <a:schemeClr val="tx1"/>
                </a:solidFill>
                <a:latin typeface="+mn-lt"/>
                <a:ea typeface="+mn-ea"/>
                <a:cs typeface="+mn-cs"/>
              </a:rPr>
              <a:t> up</a:t>
            </a:r>
            <a:endParaRPr lang="cs-CZ" sz="1200" kern="1200" dirty="0" smtClean="0">
              <a:solidFill>
                <a:schemeClr val="tx1"/>
              </a:solidFill>
              <a:latin typeface="+mn-lt"/>
              <a:ea typeface="+mn-ea"/>
              <a:cs typeface="+mn-cs"/>
            </a:endParaRPr>
          </a:p>
          <a:p>
            <a:endParaRPr lang="cs-CZ" sz="1200" kern="1200" dirty="0" smtClean="0">
              <a:solidFill>
                <a:schemeClr val="tx1"/>
              </a:solidFill>
              <a:latin typeface="+mn-lt"/>
              <a:ea typeface="+mn-ea"/>
              <a:cs typeface="+mn-cs"/>
            </a:endParaRPr>
          </a:p>
          <a:p>
            <a:endParaRPr lang="cs-CZ"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007-puppet-firewall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set </a:t>
            </a:r>
            <a:r>
              <a:rPr lang="en-US" sz="1200" kern="1200" dirty="0" err="1" smtClean="0">
                <a:solidFill>
                  <a:schemeClr val="tx1"/>
                </a:solidFill>
                <a:latin typeface="Times" panose="02020603050405020304" pitchFamily="18" charset="0"/>
                <a:ea typeface="+mn-ea"/>
                <a:cs typeface="+mn-cs"/>
              </a:rPr>
              <a:t>ips</a:t>
            </a:r>
            <a:r>
              <a:rPr lang="en-US" sz="1200" kern="1200" dirty="0" smtClean="0">
                <a:solidFill>
                  <a:schemeClr val="tx1"/>
                </a:solidFill>
                <a:latin typeface="Times" panose="02020603050405020304" pitchFamily="18" charset="0"/>
                <a:ea typeface="+mn-ea"/>
                <a:cs typeface="+mn-cs"/>
              </a:rPr>
              <a:t> for all machines in the cluster</a:t>
            </a:r>
          </a:p>
          <a:p>
            <a:r>
              <a:rPr lang="pl-PL" sz="1200" kern="1200" dirty="0" smtClean="0">
                <a:solidFill>
                  <a:schemeClr val="tx1"/>
                </a:solidFill>
                <a:latin typeface="Times" panose="02020603050405020304" pitchFamily="18" charset="0"/>
                <a:ea typeface="+mn-ea"/>
                <a:cs typeface="+mn-cs"/>
              </a:rPr>
              <a:t>$</a:t>
            </a:r>
            <a:r>
              <a:rPr lang="pl-PL" sz="1200" kern="1200" dirty="0" err="1" smtClean="0">
                <a:solidFill>
                  <a:schemeClr val="tx1"/>
                </a:solidFill>
                <a:latin typeface="Times" panose="02020603050405020304" pitchFamily="18" charset="0"/>
                <a:ea typeface="+mn-ea"/>
                <a:cs typeface="+mn-cs"/>
              </a:rPr>
              <a:t>headnodeip</a:t>
            </a:r>
            <a:r>
              <a:rPr lang="pl-PL" sz="1200" kern="1200" dirty="0" smtClean="0">
                <a:solidFill>
                  <a:schemeClr val="tx1"/>
                </a:solidFill>
                <a:latin typeface="Times" panose="02020603050405020304" pitchFamily="18" charset="0"/>
                <a:ea typeface="+mn-ea"/>
                <a:cs typeface="+mn-cs"/>
              </a:rPr>
              <a:t>='172.31.7.24'</a:t>
            </a:r>
          </a:p>
          <a:p>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storagenodeip</a:t>
            </a:r>
            <a:r>
              <a:rPr lang="nl-NL" sz="1200" kern="1200" dirty="0" smtClean="0">
                <a:solidFill>
                  <a:schemeClr val="tx1"/>
                </a:solidFill>
                <a:latin typeface="Times" panose="02020603050405020304" pitchFamily="18" charset="0"/>
                <a:ea typeface="+mn-ea"/>
                <a:cs typeface="+mn-cs"/>
              </a:rPr>
              <a:t>='127.0.0.2'</a:t>
            </a:r>
          </a:p>
          <a:p>
            <a:r>
              <a:rPr lang="ro-RO" sz="1200" kern="1200" dirty="0" smtClean="0">
                <a:solidFill>
                  <a:schemeClr val="tx1"/>
                </a:solidFill>
                <a:latin typeface="Times" panose="02020603050405020304" pitchFamily="18" charset="0"/>
                <a:ea typeface="+mn-ea"/>
                <a:cs typeface="+mn-cs"/>
              </a:rPr>
              <a:t>$computeoneip='127.0.0.3'</a:t>
            </a:r>
          </a:p>
          <a:p>
            <a:r>
              <a:rPr lang="pl-PL" sz="1200" kern="1200" dirty="0" smtClean="0">
                <a:solidFill>
                  <a:schemeClr val="tx1"/>
                </a:solidFill>
                <a:latin typeface="Times" panose="02020603050405020304" pitchFamily="18" charset="0"/>
                <a:ea typeface="+mn-ea"/>
                <a:cs typeface="+mn-cs"/>
              </a:rPr>
              <a:t>$</a:t>
            </a:r>
            <a:r>
              <a:rPr lang="pl-PL" sz="1200" kern="1200" dirty="0" err="1" smtClean="0">
                <a:solidFill>
                  <a:schemeClr val="tx1"/>
                </a:solidFill>
                <a:latin typeface="Times" panose="02020603050405020304" pitchFamily="18" charset="0"/>
                <a:ea typeface="+mn-ea"/>
                <a:cs typeface="+mn-cs"/>
              </a:rPr>
              <a:t>computetwoip</a:t>
            </a:r>
            <a:r>
              <a:rPr lang="pl-PL" sz="1200" kern="1200" dirty="0" smtClean="0">
                <a:solidFill>
                  <a:schemeClr val="tx1"/>
                </a:solidFill>
                <a:latin typeface="Times" panose="02020603050405020304" pitchFamily="18" charset="0"/>
                <a:ea typeface="+mn-ea"/>
                <a:cs typeface="+mn-cs"/>
              </a:rPr>
              <a:t>='127.0.0.4'</a:t>
            </a:r>
          </a:p>
          <a:p>
            <a:r>
              <a:rPr lang="pl-PL" sz="1200" kern="1200" dirty="0" smtClean="0">
                <a:solidFill>
                  <a:schemeClr val="tx1"/>
                </a:solidFill>
                <a:latin typeface="Times" panose="02020603050405020304" pitchFamily="18" charset="0"/>
                <a:ea typeface="+mn-ea"/>
                <a:cs typeface="+mn-cs"/>
              </a:rPr>
              <a:t>#### END</a:t>
            </a:r>
          </a:p>
          <a:p>
            <a:endParaRPr lang="pl-PL" sz="1200" kern="1200" dirty="0" smtClean="0">
              <a:solidFill>
                <a:schemeClr val="tx1"/>
              </a:solidFill>
              <a:latin typeface="Times" panose="02020603050405020304" pitchFamily="18" charset="0"/>
              <a:ea typeface="+mn-ea"/>
              <a:cs typeface="+mn-cs"/>
            </a:endParaRPr>
          </a:p>
          <a:p>
            <a:r>
              <a:rPr lang="pl-PL" sz="1200" kern="1200" dirty="0" err="1" smtClean="0">
                <a:solidFill>
                  <a:schemeClr val="tx1"/>
                </a:solidFill>
                <a:latin typeface="Times" panose="02020603050405020304" pitchFamily="18" charset="0"/>
                <a:ea typeface="+mn-ea"/>
                <a:cs typeface="+mn-cs"/>
              </a:rPr>
              <a:t>class</a:t>
            </a:r>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base_cluster</a:t>
            </a:r>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START</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resources</a:t>
            </a:r>
            <a:r>
              <a:rPr lang="pl-PL" sz="1200" kern="1200" dirty="0" smtClean="0">
                <a:solidFill>
                  <a:schemeClr val="tx1"/>
                </a:solidFill>
                <a:latin typeface="Times" panose="02020603050405020304" pitchFamily="18" charset="0"/>
                <a:ea typeface="+mn-ea"/>
                <a:cs typeface="+mn-cs"/>
              </a:rPr>
              <a:t> { "firewall":</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purge</a:t>
            </a:r>
            <a:r>
              <a:rPr lang="pl-PL" sz="1200" kern="1200" dirty="0" smtClean="0">
                <a:solidFill>
                  <a:schemeClr val="tx1"/>
                </a:solidFill>
                <a:latin typeface="Times" panose="02020603050405020304" pitchFamily="18" charset="0"/>
                <a:ea typeface="+mn-ea"/>
                <a:cs typeface="+mn-cs"/>
              </a:rPr>
              <a:t> =&gt; </a:t>
            </a:r>
            <a:r>
              <a:rPr lang="pl-PL" sz="1200" kern="1200" dirty="0" err="1" smtClean="0">
                <a:solidFill>
                  <a:schemeClr val="tx1"/>
                </a:solidFill>
                <a:latin typeface="Times" panose="02020603050405020304" pitchFamily="18" charset="0"/>
                <a:ea typeface="+mn-ea"/>
                <a:cs typeface="+mn-cs"/>
              </a:rPr>
              <a:t>true</a:t>
            </a:r>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class { '</a:t>
            </a:r>
            <a:r>
              <a:rPr lang="en-US" sz="1200" kern="1200" dirty="0" err="1" smtClean="0">
                <a:solidFill>
                  <a:schemeClr val="tx1"/>
                </a:solidFill>
                <a:latin typeface="Times" panose="02020603050405020304" pitchFamily="18" charset="0"/>
                <a:ea typeface="+mn-ea"/>
                <a:cs typeface="+mn-cs"/>
              </a:rPr>
              <a:t>my_fw</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class { 'firewall':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 allow the all of the nodes to connect to each other</a:t>
            </a:r>
          </a:p>
          <a:p>
            <a:r>
              <a:rPr lang="en-US" sz="1200" kern="1200" dirty="0" smtClean="0">
                <a:solidFill>
                  <a:schemeClr val="tx1"/>
                </a:solidFill>
                <a:latin typeface="Times" panose="02020603050405020304" pitchFamily="18" charset="0"/>
                <a:ea typeface="+mn-ea"/>
                <a:cs typeface="+mn-cs"/>
              </a:rPr>
              <a:t>  # this will open every machine's firewall up to the others</a:t>
            </a:r>
          </a:p>
          <a:p>
            <a:r>
              <a:rPr lang="en-US" sz="1200" kern="1200" dirty="0" smtClean="0">
                <a:solidFill>
                  <a:schemeClr val="tx1"/>
                </a:solidFill>
                <a:latin typeface="Times" panose="02020603050405020304" pitchFamily="18" charset="0"/>
                <a:ea typeface="+mn-ea"/>
                <a:cs typeface="+mn-cs"/>
              </a:rPr>
              <a:t>  firewall { '003 INPUT allow head </a:t>
            </a:r>
            <a:r>
              <a:rPr lang="en-US" sz="1200" kern="1200" dirty="0" err="1" smtClean="0">
                <a:solidFill>
                  <a:schemeClr val="tx1"/>
                </a:solidFill>
                <a:latin typeface="Times" panose="02020603050405020304" pitchFamily="18" charset="0"/>
                <a:ea typeface="+mn-ea"/>
                <a:cs typeface="+mn-cs"/>
              </a:rPr>
              <a:t>ip</a:t>
            </a:r>
            <a:r>
              <a:rPr lang="en-US"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chain</a:t>
            </a:r>
            <a:r>
              <a:rPr lang="fr-FR" sz="1200" kern="1200" dirty="0" smtClean="0">
                <a:solidFill>
                  <a:schemeClr val="tx1"/>
                </a:solidFill>
                <a:latin typeface="Times" panose="02020603050405020304" pitchFamily="18" charset="0"/>
                <a:ea typeface="+mn-ea"/>
                <a:cs typeface="+mn-cs"/>
              </a:rPr>
              <a:t> =&gt; 'INPUT',</a:t>
            </a:r>
          </a:p>
          <a:p>
            <a:r>
              <a:rPr lang="fr-FR" sz="1200" kern="1200" dirty="0" smtClean="0">
                <a:solidFill>
                  <a:schemeClr val="tx1"/>
                </a:solidFill>
                <a:latin typeface="Times" panose="02020603050405020304" pitchFamily="18" charset="0"/>
                <a:ea typeface="+mn-ea"/>
                <a:cs typeface="+mn-cs"/>
              </a:rPr>
              <a:t>      action =&gt; '</a:t>
            </a:r>
            <a:r>
              <a:rPr lang="fr-FR" sz="1200" kern="1200" dirty="0" err="1" smtClean="0">
                <a:solidFill>
                  <a:schemeClr val="tx1"/>
                </a:solidFill>
                <a:latin typeface="Times" panose="02020603050405020304" pitchFamily="18" charset="0"/>
                <a:ea typeface="+mn-ea"/>
                <a:cs typeface="+mn-cs"/>
              </a:rPr>
              <a:t>accept</a:t>
            </a:r>
            <a:r>
              <a:rPr lang="fr-FR"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proto =&gt; '</a:t>
            </a:r>
            <a:r>
              <a:rPr lang="it-IT" sz="1200" kern="1200" dirty="0" err="1" smtClean="0">
                <a:solidFill>
                  <a:schemeClr val="tx1"/>
                </a:solidFill>
                <a:latin typeface="Times" panose="02020603050405020304" pitchFamily="18" charset="0"/>
                <a:ea typeface="+mn-ea"/>
                <a:cs typeface="+mn-cs"/>
              </a:rPr>
              <a:t>all</a:t>
            </a:r>
            <a:r>
              <a:rPr lang="it-IT"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source =&gt; "${</a:t>
            </a:r>
            <a:r>
              <a:rPr lang="en-US" sz="1200" kern="1200" dirty="0" err="1" smtClean="0">
                <a:solidFill>
                  <a:schemeClr val="tx1"/>
                </a:solidFill>
                <a:latin typeface="Times" panose="02020603050405020304" pitchFamily="18" charset="0"/>
                <a:ea typeface="+mn-ea"/>
                <a:cs typeface="+mn-cs"/>
              </a:rPr>
              <a:t>headnodeip</a:t>
            </a:r>
            <a:r>
              <a:rPr lang="en-US" sz="1200" kern="1200" dirty="0" smtClean="0">
                <a:solidFill>
                  <a:schemeClr val="tx1"/>
                </a:solidFill>
                <a:latin typeface="Times" panose="02020603050405020304" pitchFamily="18" charset="0"/>
                <a:ea typeface="+mn-ea"/>
                <a:cs typeface="+mn-cs"/>
              </a:rPr>
              <a:t>}/32",</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firewall { '004 INPUT allow storage </a:t>
            </a:r>
            <a:r>
              <a:rPr lang="en-US" sz="1200" kern="1200" dirty="0" err="1" smtClean="0">
                <a:solidFill>
                  <a:schemeClr val="tx1"/>
                </a:solidFill>
                <a:latin typeface="Times" panose="02020603050405020304" pitchFamily="18" charset="0"/>
                <a:ea typeface="+mn-ea"/>
                <a:cs typeface="+mn-cs"/>
              </a:rPr>
              <a:t>ip</a:t>
            </a:r>
            <a:r>
              <a:rPr lang="en-US"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chain</a:t>
            </a:r>
            <a:r>
              <a:rPr lang="fr-FR" sz="1200" kern="1200" dirty="0" smtClean="0">
                <a:solidFill>
                  <a:schemeClr val="tx1"/>
                </a:solidFill>
                <a:latin typeface="Times" panose="02020603050405020304" pitchFamily="18" charset="0"/>
                <a:ea typeface="+mn-ea"/>
                <a:cs typeface="+mn-cs"/>
              </a:rPr>
              <a:t> =&gt; 'INPUT',</a:t>
            </a:r>
          </a:p>
          <a:p>
            <a:r>
              <a:rPr lang="fr-FR" sz="1200" kern="1200" dirty="0" smtClean="0">
                <a:solidFill>
                  <a:schemeClr val="tx1"/>
                </a:solidFill>
                <a:latin typeface="Times" panose="02020603050405020304" pitchFamily="18" charset="0"/>
                <a:ea typeface="+mn-ea"/>
                <a:cs typeface="+mn-cs"/>
              </a:rPr>
              <a:t>      action =&gt; '</a:t>
            </a:r>
            <a:r>
              <a:rPr lang="fr-FR" sz="1200" kern="1200" dirty="0" err="1" smtClean="0">
                <a:solidFill>
                  <a:schemeClr val="tx1"/>
                </a:solidFill>
                <a:latin typeface="Times" panose="02020603050405020304" pitchFamily="18" charset="0"/>
                <a:ea typeface="+mn-ea"/>
                <a:cs typeface="+mn-cs"/>
              </a:rPr>
              <a:t>accept</a:t>
            </a:r>
            <a:r>
              <a:rPr lang="fr-FR"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proto =&gt; '</a:t>
            </a:r>
            <a:r>
              <a:rPr lang="it-IT" sz="1200" kern="1200" dirty="0" err="1" smtClean="0">
                <a:solidFill>
                  <a:schemeClr val="tx1"/>
                </a:solidFill>
                <a:latin typeface="Times" panose="02020603050405020304" pitchFamily="18" charset="0"/>
                <a:ea typeface="+mn-ea"/>
                <a:cs typeface="+mn-cs"/>
              </a:rPr>
              <a:t>all</a:t>
            </a:r>
            <a:r>
              <a:rPr lang="it-IT"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source =&gt; "${</a:t>
            </a:r>
            <a:r>
              <a:rPr lang="en-US" sz="1200" kern="1200" dirty="0" err="1" smtClean="0">
                <a:solidFill>
                  <a:schemeClr val="tx1"/>
                </a:solidFill>
                <a:latin typeface="Times" panose="02020603050405020304" pitchFamily="18" charset="0"/>
                <a:ea typeface="+mn-ea"/>
                <a:cs typeface="+mn-cs"/>
              </a:rPr>
              <a:t>storagenodeip</a:t>
            </a:r>
            <a:r>
              <a:rPr lang="en-US" sz="1200" kern="1200" dirty="0" smtClean="0">
                <a:solidFill>
                  <a:schemeClr val="tx1"/>
                </a:solidFill>
                <a:latin typeface="Times" panose="02020603050405020304" pitchFamily="18" charset="0"/>
                <a:ea typeface="+mn-ea"/>
                <a:cs typeface="+mn-cs"/>
              </a:rPr>
              <a:t>}/32",</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firewall { '005 INPUT allow compute1 </a:t>
            </a:r>
            <a:r>
              <a:rPr lang="en-US" sz="1200" kern="1200" dirty="0" err="1" smtClean="0">
                <a:solidFill>
                  <a:schemeClr val="tx1"/>
                </a:solidFill>
                <a:latin typeface="Times" panose="02020603050405020304" pitchFamily="18" charset="0"/>
                <a:ea typeface="+mn-ea"/>
                <a:cs typeface="+mn-cs"/>
              </a:rPr>
              <a:t>ip</a:t>
            </a:r>
            <a:r>
              <a:rPr lang="en-US"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chain</a:t>
            </a:r>
            <a:r>
              <a:rPr lang="fr-FR" sz="1200" kern="1200" dirty="0" smtClean="0">
                <a:solidFill>
                  <a:schemeClr val="tx1"/>
                </a:solidFill>
                <a:latin typeface="Times" panose="02020603050405020304" pitchFamily="18" charset="0"/>
                <a:ea typeface="+mn-ea"/>
                <a:cs typeface="+mn-cs"/>
              </a:rPr>
              <a:t> =&gt; 'INPUT',</a:t>
            </a:r>
          </a:p>
          <a:p>
            <a:r>
              <a:rPr lang="fr-FR" sz="1200" kern="1200" dirty="0" smtClean="0">
                <a:solidFill>
                  <a:schemeClr val="tx1"/>
                </a:solidFill>
                <a:latin typeface="Times" panose="02020603050405020304" pitchFamily="18" charset="0"/>
                <a:ea typeface="+mn-ea"/>
                <a:cs typeface="+mn-cs"/>
              </a:rPr>
              <a:t>      action =&gt; '</a:t>
            </a:r>
            <a:r>
              <a:rPr lang="fr-FR" sz="1200" kern="1200" dirty="0" err="1" smtClean="0">
                <a:solidFill>
                  <a:schemeClr val="tx1"/>
                </a:solidFill>
                <a:latin typeface="Times" panose="02020603050405020304" pitchFamily="18" charset="0"/>
                <a:ea typeface="+mn-ea"/>
                <a:cs typeface="+mn-cs"/>
              </a:rPr>
              <a:t>accept</a:t>
            </a:r>
            <a:r>
              <a:rPr lang="fr-FR"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proto =&gt; '</a:t>
            </a:r>
            <a:r>
              <a:rPr lang="it-IT" sz="1200" kern="1200" dirty="0" err="1" smtClean="0">
                <a:solidFill>
                  <a:schemeClr val="tx1"/>
                </a:solidFill>
                <a:latin typeface="Times" panose="02020603050405020304" pitchFamily="18" charset="0"/>
                <a:ea typeface="+mn-ea"/>
                <a:cs typeface="+mn-cs"/>
              </a:rPr>
              <a:t>all</a:t>
            </a:r>
            <a:r>
              <a:rPr lang="it-IT"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source =&gt; "${</a:t>
            </a:r>
            <a:r>
              <a:rPr lang="en-US" sz="1200" kern="1200" dirty="0" err="1" smtClean="0">
                <a:solidFill>
                  <a:schemeClr val="tx1"/>
                </a:solidFill>
                <a:latin typeface="Times" panose="02020603050405020304" pitchFamily="18" charset="0"/>
                <a:ea typeface="+mn-ea"/>
                <a:cs typeface="+mn-cs"/>
              </a:rPr>
              <a:t>computeoneip</a:t>
            </a:r>
            <a:r>
              <a:rPr lang="en-US" sz="1200" kern="1200" dirty="0" smtClean="0">
                <a:solidFill>
                  <a:schemeClr val="tx1"/>
                </a:solidFill>
                <a:latin typeface="Times" panose="02020603050405020304" pitchFamily="18" charset="0"/>
                <a:ea typeface="+mn-ea"/>
                <a:cs typeface="+mn-cs"/>
              </a:rPr>
              <a:t>}/32",</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firewall { '006 INPUT allow compute2 </a:t>
            </a:r>
            <a:r>
              <a:rPr lang="en-US" sz="1200" kern="1200" dirty="0" err="1" smtClean="0">
                <a:solidFill>
                  <a:schemeClr val="tx1"/>
                </a:solidFill>
                <a:latin typeface="Times" panose="02020603050405020304" pitchFamily="18" charset="0"/>
                <a:ea typeface="+mn-ea"/>
                <a:cs typeface="+mn-cs"/>
              </a:rPr>
              <a:t>ip</a:t>
            </a:r>
            <a:r>
              <a:rPr lang="en-US"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chain</a:t>
            </a:r>
            <a:r>
              <a:rPr lang="fr-FR" sz="1200" kern="1200" dirty="0" smtClean="0">
                <a:solidFill>
                  <a:schemeClr val="tx1"/>
                </a:solidFill>
                <a:latin typeface="Times" panose="02020603050405020304" pitchFamily="18" charset="0"/>
                <a:ea typeface="+mn-ea"/>
                <a:cs typeface="+mn-cs"/>
              </a:rPr>
              <a:t> =&gt; 'INPUT',</a:t>
            </a:r>
          </a:p>
          <a:p>
            <a:r>
              <a:rPr lang="fr-FR" sz="1200" kern="1200" dirty="0" smtClean="0">
                <a:solidFill>
                  <a:schemeClr val="tx1"/>
                </a:solidFill>
                <a:latin typeface="Times" panose="02020603050405020304" pitchFamily="18" charset="0"/>
                <a:ea typeface="+mn-ea"/>
                <a:cs typeface="+mn-cs"/>
              </a:rPr>
              <a:t>      action =&gt; '</a:t>
            </a:r>
            <a:r>
              <a:rPr lang="fr-FR" sz="1200" kern="1200" dirty="0" err="1" smtClean="0">
                <a:solidFill>
                  <a:schemeClr val="tx1"/>
                </a:solidFill>
                <a:latin typeface="Times" panose="02020603050405020304" pitchFamily="18" charset="0"/>
                <a:ea typeface="+mn-ea"/>
                <a:cs typeface="+mn-cs"/>
              </a:rPr>
              <a:t>accept</a:t>
            </a:r>
            <a:r>
              <a:rPr lang="fr-FR"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proto =&gt; '</a:t>
            </a:r>
            <a:r>
              <a:rPr lang="it-IT" sz="1200" kern="1200" dirty="0" err="1" smtClean="0">
                <a:solidFill>
                  <a:schemeClr val="tx1"/>
                </a:solidFill>
                <a:latin typeface="Times" panose="02020603050405020304" pitchFamily="18" charset="0"/>
                <a:ea typeface="+mn-ea"/>
                <a:cs typeface="+mn-cs"/>
              </a:rPr>
              <a:t>all</a:t>
            </a:r>
            <a:r>
              <a:rPr lang="it-IT" sz="1200" kern="1200" dirty="0" smtClean="0">
                <a:solidFill>
                  <a:schemeClr val="tx1"/>
                </a:solidFill>
                <a:latin typeface="Times" panose="02020603050405020304" pitchFamily="18" charset="0"/>
                <a:ea typeface="+mn-ea"/>
                <a:cs typeface="+mn-cs"/>
              </a:rPr>
              <a:t>',</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source</a:t>
            </a:r>
            <a:r>
              <a:rPr lang="pl-PL" sz="1200" kern="1200" dirty="0" smtClean="0">
                <a:solidFill>
                  <a:schemeClr val="tx1"/>
                </a:solidFill>
                <a:latin typeface="Times" panose="02020603050405020304" pitchFamily="18" charset="0"/>
                <a:ea typeface="+mn-ea"/>
                <a:cs typeface="+mn-cs"/>
              </a:rPr>
              <a:t> =&gt; "${</a:t>
            </a:r>
            <a:r>
              <a:rPr lang="pl-PL" sz="1200" kern="1200" dirty="0" err="1" smtClean="0">
                <a:solidFill>
                  <a:schemeClr val="tx1"/>
                </a:solidFill>
                <a:latin typeface="Times" panose="02020603050405020304" pitchFamily="18" charset="0"/>
                <a:ea typeface="+mn-ea"/>
                <a:cs typeface="+mn-cs"/>
              </a:rPr>
              <a:t>computetwoip</a:t>
            </a:r>
            <a:r>
              <a:rPr lang="pl-PL" sz="1200" kern="1200" dirty="0" smtClean="0">
                <a:solidFill>
                  <a:schemeClr val="tx1"/>
                </a:solidFill>
                <a:latin typeface="Times" panose="02020603050405020304" pitchFamily="18" charset="0"/>
                <a:ea typeface="+mn-ea"/>
                <a:cs typeface="+mn-cs"/>
              </a:rPr>
              <a:t>}/32",</a:t>
            </a:r>
          </a:p>
          <a:p>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END</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a:t>
            </a:r>
          </a:p>
          <a:p>
            <a:endParaRPr lang="pl-PL" sz="1200" kern="1200" dirty="0" smtClean="0">
              <a:solidFill>
                <a:schemeClr val="tx1"/>
              </a:solidFill>
              <a:latin typeface="Times" panose="02020603050405020304" pitchFamily="18" charset="0"/>
              <a:ea typeface="+mn-ea"/>
              <a:cs typeface="+mn-cs"/>
            </a:endParaRPr>
          </a:p>
          <a:p>
            <a:r>
              <a:rPr lang="pl-PL" sz="1200" kern="1200" dirty="0" err="1" smtClean="0">
                <a:solidFill>
                  <a:schemeClr val="tx1"/>
                </a:solidFill>
                <a:latin typeface="Times" panose="02020603050405020304" pitchFamily="18" charset="0"/>
                <a:ea typeface="+mn-ea"/>
                <a:cs typeface="+mn-cs"/>
              </a:rPr>
              <a:t>class</a:t>
            </a:r>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head_node</a:t>
            </a:r>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START</a:t>
            </a:r>
          </a:p>
          <a:p>
            <a:r>
              <a:rPr lang="pl-PL" sz="1200" kern="1200" dirty="0" smtClean="0">
                <a:solidFill>
                  <a:schemeClr val="tx1"/>
                </a:solidFill>
                <a:latin typeface="Times" panose="02020603050405020304" pitchFamily="18" charset="0"/>
                <a:ea typeface="+mn-ea"/>
                <a:cs typeface="+mn-cs"/>
              </a:rPr>
              <a:t>  # </a:t>
            </a:r>
            <a:r>
              <a:rPr lang="pl-PL" sz="1200" kern="1200" dirty="0" err="1" smtClean="0">
                <a:solidFill>
                  <a:schemeClr val="tx1"/>
                </a:solidFill>
                <a:latin typeface="Times" panose="02020603050405020304" pitchFamily="18" charset="0"/>
                <a:ea typeface="+mn-ea"/>
                <a:cs typeface="+mn-cs"/>
              </a:rPr>
              <a:t>allow</a:t>
            </a:r>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anyone</a:t>
            </a:r>
            <a:r>
              <a:rPr lang="pl-PL" sz="1200" kern="1200" dirty="0" smtClean="0">
                <a:solidFill>
                  <a:schemeClr val="tx1"/>
                </a:solidFill>
                <a:latin typeface="Times" panose="02020603050405020304" pitchFamily="18" charset="0"/>
                <a:ea typeface="+mn-ea"/>
                <a:cs typeface="+mn-cs"/>
              </a:rPr>
              <a:t> to be </a:t>
            </a:r>
            <a:r>
              <a:rPr lang="pl-PL" sz="1200" kern="1200" dirty="0" err="1" smtClean="0">
                <a:solidFill>
                  <a:schemeClr val="tx1"/>
                </a:solidFill>
                <a:latin typeface="Times" panose="02020603050405020304" pitchFamily="18" charset="0"/>
                <a:ea typeface="+mn-ea"/>
                <a:cs typeface="+mn-cs"/>
              </a:rPr>
              <a:t>able</a:t>
            </a:r>
            <a:r>
              <a:rPr lang="pl-PL" sz="1200" kern="1200" dirty="0" smtClean="0">
                <a:solidFill>
                  <a:schemeClr val="tx1"/>
                </a:solidFill>
                <a:latin typeface="Times" panose="02020603050405020304" pitchFamily="18" charset="0"/>
                <a:ea typeface="+mn-ea"/>
                <a:cs typeface="+mn-cs"/>
              </a:rPr>
              <a:t> to </a:t>
            </a:r>
            <a:r>
              <a:rPr lang="pl-PL" sz="1200" kern="1200" dirty="0" err="1" smtClean="0">
                <a:solidFill>
                  <a:schemeClr val="tx1"/>
                </a:solidFill>
                <a:latin typeface="Times" panose="02020603050405020304" pitchFamily="18" charset="0"/>
                <a:ea typeface="+mn-ea"/>
                <a:cs typeface="+mn-cs"/>
              </a:rPr>
              <a:t>access</a:t>
            </a:r>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https</a:t>
            </a:r>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puppet</a:t>
            </a:r>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svn</a:t>
            </a:r>
            <a:r>
              <a:rPr lang="pl-PL" sz="1200" kern="1200" dirty="0" smtClean="0">
                <a:solidFill>
                  <a:schemeClr val="tx1"/>
                </a:solidFill>
                <a:latin typeface="Times" panose="02020603050405020304" pitchFamily="18" charset="0"/>
                <a:ea typeface="+mn-ea"/>
                <a:cs typeface="+mn-cs"/>
              </a:rPr>
              <a:t>)</a:t>
            </a:r>
          </a:p>
          <a:p>
            <a:r>
              <a:rPr lang="pl-PL" sz="1200" kern="1200" dirty="0" smtClean="0">
                <a:solidFill>
                  <a:schemeClr val="tx1"/>
                </a:solidFill>
                <a:latin typeface="Times" panose="02020603050405020304" pitchFamily="18" charset="0"/>
                <a:ea typeface="+mn-ea"/>
                <a:cs typeface="+mn-cs"/>
              </a:rPr>
              <a:t>  firewall { '100 </a:t>
            </a:r>
            <a:r>
              <a:rPr lang="pl-PL" sz="1200" kern="1200" dirty="0" err="1" smtClean="0">
                <a:solidFill>
                  <a:schemeClr val="tx1"/>
                </a:solidFill>
                <a:latin typeface="Times" panose="02020603050405020304" pitchFamily="18" charset="0"/>
                <a:ea typeface="+mn-ea"/>
                <a:cs typeface="+mn-cs"/>
              </a:rPr>
              <a:t>allow</a:t>
            </a:r>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https</a:t>
            </a:r>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access</a:t>
            </a:r>
            <a:r>
              <a:rPr lang="pl-PL"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state =&gt; ['NEW'],</a:t>
            </a:r>
          </a:p>
          <a:p>
            <a:r>
              <a:rPr lang="sk-SK" sz="1200" kern="1200" dirty="0" smtClean="0">
                <a:solidFill>
                  <a:schemeClr val="tx1"/>
                </a:solidFill>
                <a:latin typeface="Times" panose="02020603050405020304" pitchFamily="18" charset="0"/>
                <a:ea typeface="+mn-ea"/>
                <a:cs typeface="+mn-cs"/>
              </a:rPr>
              <a:t>    dport   =&gt; 443,</a:t>
            </a:r>
          </a:p>
          <a:p>
            <a:r>
              <a:rPr lang="cs-CZ" sz="1200" kern="1200" dirty="0" smtClean="0">
                <a:solidFill>
                  <a:schemeClr val="tx1"/>
                </a:solidFill>
                <a:latin typeface="Times" panose="02020603050405020304" pitchFamily="18" charset="0"/>
                <a:ea typeface="+mn-ea"/>
                <a:cs typeface="+mn-cs"/>
              </a:rPr>
              <a:t>    proto  =&gt; </a:t>
            </a:r>
            <a:r>
              <a:rPr lang="cs-CZ" sz="1200" kern="1200" dirty="0" err="1" smtClean="0">
                <a:solidFill>
                  <a:schemeClr val="tx1"/>
                </a:solidFill>
                <a:latin typeface="Times" panose="02020603050405020304" pitchFamily="18" charset="0"/>
                <a:ea typeface="+mn-ea"/>
                <a:cs typeface="+mn-cs"/>
              </a:rPr>
              <a:t>tcp</a:t>
            </a:r>
            <a:r>
              <a:rPr lang="cs-CZ" sz="1200" kern="1200" dirty="0" smtClean="0">
                <a:solidFill>
                  <a:schemeClr val="tx1"/>
                </a:solidFill>
                <a:latin typeface="Times" panose="02020603050405020304" pitchFamily="18" charset="0"/>
                <a:ea typeface="+mn-ea"/>
                <a:cs typeface="+mn-cs"/>
              </a:rPr>
              <a:t>,</a:t>
            </a:r>
          </a:p>
          <a:p>
            <a:r>
              <a:rPr lang="cs-CZ" sz="1200" kern="1200" dirty="0" smtClean="0">
                <a:solidFill>
                  <a:schemeClr val="tx1"/>
                </a:solidFill>
                <a:latin typeface="Times" panose="02020603050405020304" pitchFamily="18" charset="0"/>
                <a:ea typeface="+mn-ea"/>
                <a:cs typeface="+mn-cs"/>
              </a:rPr>
              <a:t>    </a:t>
            </a:r>
            <a:r>
              <a:rPr lang="cs-CZ" sz="1200" kern="1200" dirty="0" err="1" smtClean="0">
                <a:solidFill>
                  <a:schemeClr val="tx1"/>
                </a:solidFill>
                <a:latin typeface="Times" panose="02020603050405020304" pitchFamily="18" charset="0"/>
                <a:ea typeface="+mn-ea"/>
                <a:cs typeface="+mn-cs"/>
              </a:rPr>
              <a:t>action</a:t>
            </a:r>
            <a:r>
              <a:rPr lang="cs-CZ" sz="1200" kern="1200" dirty="0" smtClean="0">
                <a:solidFill>
                  <a:schemeClr val="tx1"/>
                </a:solidFill>
                <a:latin typeface="Times" panose="02020603050405020304" pitchFamily="18" charset="0"/>
                <a:ea typeface="+mn-ea"/>
                <a:cs typeface="+mn-cs"/>
              </a:rPr>
              <a:t> =&gt; </a:t>
            </a:r>
            <a:r>
              <a:rPr lang="cs-CZ" sz="1200" kern="1200" dirty="0" err="1" smtClean="0">
                <a:solidFill>
                  <a:schemeClr val="tx1"/>
                </a:solidFill>
                <a:latin typeface="Times" panose="02020603050405020304" pitchFamily="18" charset="0"/>
                <a:ea typeface="+mn-ea"/>
                <a:cs typeface="+mn-cs"/>
              </a:rPr>
              <a:t>accept</a:t>
            </a:r>
            <a:r>
              <a:rPr lang="cs-CZ" sz="1200" kern="1200" dirty="0" smtClean="0">
                <a:solidFill>
                  <a:schemeClr val="tx1"/>
                </a:solidFill>
                <a:latin typeface="Times" panose="02020603050405020304" pitchFamily="18" charset="0"/>
                <a:ea typeface="+mn-ea"/>
                <a:cs typeface="+mn-cs"/>
              </a:rPr>
              <a:t>,</a:t>
            </a:r>
          </a:p>
          <a:p>
            <a:r>
              <a:rPr lang="cs-CZ" sz="1200" kern="1200" dirty="0" smtClean="0">
                <a:solidFill>
                  <a:schemeClr val="tx1"/>
                </a:solidFill>
                <a:latin typeface="Times" panose="02020603050405020304" pitchFamily="18" charset="0"/>
                <a:ea typeface="+mn-ea"/>
                <a:cs typeface="+mn-cs"/>
              </a:rPr>
              <a:t>  }</a:t>
            </a:r>
          </a:p>
          <a:p>
            <a:r>
              <a:rPr lang="cs-CZ" sz="1200" kern="1200" dirty="0" smtClean="0">
                <a:solidFill>
                  <a:schemeClr val="tx1"/>
                </a:solidFill>
                <a:latin typeface="Times" panose="02020603050405020304" pitchFamily="18" charset="0"/>
                <a:ea typeface="+mn-ea"/>
                <a:cs typeface="+mn-cs"/>
              </a:rPr>
              <a:t>#### END</a:t>
            </a:r>
          </a:p>
          <a:p>
            <a:endParaRPr lang="cs-CZ" sz="1200" kern="1200" dirty="0" smtClean="0">
              <a:solidFill>
                <a:schemeClr val="tx1"/>
              </a:solidFill>
              <a:latin typeface="Times" panose="02020603050405020304" pitchFamily="18" charset="0"/>
              <a:ea typeface="+mn-ea"/>
              <a:cs typeface="+mn-cs"/>
            </a:endParaRPr>
          </a:p>
          <a:p>
            <a:r>
              <a:rPr lang="cs-CZ" sz="1200" kern="1200" dirty="0" smtClean="0">
                <a:solidFill>
                  <a:schemeClr val="tx1"/>
                </a:solidFill>
                <a:latin typeface="Times" panose="02020603050405020304" pitchFamily="18" charset="0"/>
                <a:ea typeface="+mn-ea"/>
                <a:cs typeface="+mn-cs"/>
              </a:rPr>
              <a:t>}</a:t>
            </a:r>
          </a:p>
          <a:p>
            <a:endParaRPr lang="cs-CZ"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5CBA4C-D2C8-084C-9B5F-D35AF29E3C31}" type="slidenum">
              <a:rPr lang="en-US" smtClean="0"/>
              <a:t>23</a:t>
            </a:fld>
            <a:endParaRPr lang="en-US"/>
          </a:p>
        </p:txBody>
      </p:sp>
    </p:spTree>
    <p:extLst>
      <p:ext uri="{BB962C8B-B14F-4D97-AF65-F5344CB8AC3E}">
        <p14:creationId xmlns:p14="http://schemas.microsoft.com/office/powerpoint/2010/main" val="131449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Times" panose="02020603050405020304" pitchFamily="18" charset="0"/>
                <a:ea typeface="+mn-ea"/>
                <a:cs typeface="+mn-cs"/>
              </a:rPr>
              <a:t>First we do order of operations.</a:t>
            </a:r>
            <a:r>
              <a:rPr lang="en-US" sz="1200" kern="1200" baseline="0" dirty="0" smtClean="0">
                <a:solidFill>
                  <a:schemeClr val="tx1"/>
                </a:solidFill>
                <a:latin typeface="Times" panose="02020603050405020304" pitchFamily="18" charset="0"/>
                <a:ea typeface="+mn-ea"/>
                <a:cs typeface="+mn-cs"/>
              </a:rPr>
              <a:t> It can happen that it will switch to a non-working </a:t>
            </a:r>
            <a:r>
              <a:rPr lang="en-US" sz="1200" kern="1200" baseline="0" dirty="0" err="1" smtClean="0">
                <a:solidFill>
                  <a:schemeClr val="tx1"/>
                </a:solidFill>
                <a:latin typeface="Times" panose="02020603050405020304" pitchFamily="18" charset="0"/>
                <a:ea typeface="+mn-ea"/>
                <a:cs typeface="+mn-cs"/>
              </a:rPr>
              <a:t>resolv.conf</a:t>
            </a:r>
            <a:r>
              <a:rPr lang="en-US" sz="1200" kern="1200" baseline="0" dirty="0" smtClean="0">
                <a:solidFill>
                  <a:schemeClr val="tx1"/>
                </a:solidFill>
                <a:latin typeface="Times" panose="02020603050405020304" pitchFamily="18" charset="0"/>
                <a:ea typeface="+mn-ea"/>
                <a:cs typeface="+mn-cs"/>
              </a:rPr>
              <a:t> before we install the </a:t>
            </a:r>
            <a:r>
              <a:rPr lang="en-US" sz="1200" kern="1200" baseline="0" dirty="0" err="1" smtClean="0">
                <a:solidFill>
                  <a:schemeClr val="tx1"/>
                </a:solidFill>
                <a:latin typeface="Times" panose="02020603050405020304" pitchFamily="18" charset="0"/>
                <a:ea typeface="+mn-ea"/>
                <a:cs typeface="+mn-cs"/>
              </a:rPr>
              <a:t>dnsmasq</a:t>
            </a:r>
            <a:r>
              <a:rPr lang="en-US" sz="1200" kern="1200" baseline="0" dirty="0" smtClean="0">
                <a:solidFill>
                  <a:schemeClr val="tx1"/>
                </a:solidFill>
                <a:latin typeface="Times" panose="02020603050405020304" pitchFamily="18" charset="0"/>
                <a:ea typeface="+mn-ea"/>
                <a:cs typeface="+mn-cs"/>
              </a:rPr>
              <a:t> package over the internet. This line assures this doesn’t happen.</a:t>
            </a:r>
          </a:p>
          <a:p>
            <a:endParaRPr lang="en-US" sz="1200" kern="1200" baseline="0" dirty="0" smtClean="0">
              <a:solidFill>
                <a:schemeClr val="tx1"/>
              </a:solidFill>
              <a:latin typeface="Times" panose="02020603050405020304" pitchFamily="18" charset="0"/>
              <a:ea typeface="+mn-ea"/>
              <a:cs typeface="+mn-cs"/>
            </a:endParaRPr>
          </a:p>
          <a:p>
            <a:r>
              <a:rPr lang="en-US" sz="1200" kern="1200" baseline="0" dirty="0" smtClean="0">
                <a:solidFill>
                  <a:schemeClr val="tx1"/>
                </a:solidFill>
                <a:latin typeface="Times" panose="02020603050405020304" pitchFamily="18" charset="0"/>
                <a:ea typeface="+mn-ea"/>
                <a:cs typeface="+mn-cs"/>
              </a:rPr>
              <a:t>Then general </a:t>
            </a:r>
            <a:r>
              <a:rPr lang="en-US" sz="1200" kern="1200" baseline="0" dirty="0" err="1" smtClean="0">
                <a:solidFill>
                  <a:schemeClr val="tx1"/>
                </a:solidFill>
                <a:latin typeface="Times" panose="02020603050405020304" pitchFamily="18" charset="0"/>
                <a:ea typeface="+mn-ea"/>
                <a:cs typeface="+mn-cs"/>
              </a:rPr>
              <a:t>config</a:t>
            </a:r>
            <a:r>
              <a:rPr lang="en-US" sz="1200" kern="1200" baseline="0" dirty="0" smtClean="0">
                <a:solidFill>
                  <a:schemeClr val="tx1"/>
                </a:solidFill>
                <a:latin typeface="Times" panose="02020603050405020304" pitchFamily="18" charset="0"/>
                <a:ea typeface="+mn-ea"/>
                <a:cs typeface="+mn-cs"/>
              </a:rPr>
              <a:t> for </a:t>
            </a:r>
            <a:r>
              <a:rPr lang="en-US" sz="1200" kern="1200" baseline="0" dirty="0" err="1" smtClean="0">
                <a:solidFill>
                  <a:schemeClr val="tx1"/>
                </a:solidFill>
                <a:latin typeface="Times" panose="02020603050405020304" pitchFamily="18" charset="0"/>
                <a:ea typeface="+mn-ea"/>
                <a:cs typeface="+mn-cs"/>
              </a:rPr>
              <a:t>dnsmasq</a:t>
            </a:r>
            <a:r>
              <a:rPr lang="en-US" sz="1200" kern="1200" baseline="0" dirty="0" smtClean="0">
                <a:solidFill>
                  <a:schemeClr val="tx1"/>
                </a:solidFill>
                <a:latin typeface="Times" panose="02020603050405020304" pitchFamily="18" charset="0"/>
                <a:ea typeface="+mn-ea"/>
                <a:cs typeface="+mn-cs"/>
              </a:rPr>
              <a:t>, and we set the outbound </a:t>
            </a:r>
            <a:r>
              <a:rPr lang="en-US" sz="1200" kern="1200" baseline="0" dirty="0" err="1" smtClean="0">
                <a:solidFill>
                  <a:schemeClr val="tx1"/>
                </a:solidFill>
                <a:latin typeface="Times" panose="02020603050405020304" pitchFamily="18" charset="0"/>
                <a:ea typeface="+mn-ea"/>
                <a:cs typeface="+mn-cs"/>
              </a:rPr>
              <a:t>dns</a:t>
            </a:r>
            <a:r>
              <a:rPr lang="en-US" sz="1200" kern="1200" baseline="0" dirty="0" smtClean="0">
                <a:solidFill>
                  <a:schemeClr val="tx1"/>
                </a:solidFill>
                <a:latin typeface="Times" panose="02020603050405020304" pitchFamily="18" charset="0"/>
                <a:ea typeface="+mn-ea"/>
                <a:cs typeface="+mn-cs"/>
              </a:rPr>
              <a:t> server to </a:t>
            </a:r>
            <a:r>
              <a:rPr lang="en-US" sz="1200" kern="1200" baseline="0" dirty="0" err="1" smtClean="0">
                <a:solidFill>
                  <a:schemeClr val="tx1"/>
                </a:solidFill>
                <a:latin typeface="Times" panose="02020603050405020304" pitchFamily="18" charset="0"/>
                <a:ea typeface="+mn-ea"/>
                <a:cs typeface="+mn-cs"/>
              </a:rPr>
              <a:t>google’s</a:t>
            </a:r>
            <a:r>
              <a:rPr lang="en-US" sz="1200" kern="1200" baseline="0" dirty="0" smtClean="0">
                <a:solidFill>
                  <a:schemeClr val="tx1"/>
                </a:solidFill>
                <a:latin typeface="Times" panose="02020603050405020304" pitchFamily="18" charset="0"/>
                <a:ea typeface="+mn-ea"/>
                <a:cs typeface="+mn-cs"/>
              </a:rPr>
              <a:t> public </a:t>
            </a:r>
            <a:r>
              <a:rPr lang="en-US" sz="1200" kern="1200" baseline="0" dirty="0" err="1" smtClean="0">
                <a:solidFill>
                  <a:schemeClr val="tx1"/>
                </a:solidFill>
                <a:latin typeface="Times" panose="02020603050405020304" pitchFamily="18" charset="0"/>
                <a:ea typeface="+mn-ea"/>
                <a:cs typeface="+mn-cs"/>
              </a:rPr>
              <a:t>dns</a:t>
            </a:r>
            <a:r>
              <a:rPr lang="en-US" sz="1200" kern="1200" baseline="0" dirty="0" smtClean="0">
                <a:solidFill>
                  <a:schemeClr val="tx1"/>
                </a:solidFill>
                <a:latin typeface="Times" panose="02020603050405020304" pitchFamily="18" charset="0"/>
                <a:ea typeface="+mn-ea"/>
                <a:cs typeface="+mn-cs"/>
              </a:rPr>
              <a:t> server.</a:t>
            </a:r>
          </a:p>
          <a:p>
            <a:endParaRPr lang="en-US" sz="1200" kern="1200" baseline="0" dirty="0" smtClean="0">
              <a:solidFill>
                <a:schemeClr val="tx1"/>
              </a:solidFill>
              <a:latin typeface="Times" panose="02020603050405020304" pitchFamily="18" charset="0"/>
              <a:ea typeface="+mn-ea"/>
              <a:cs typeface="+mn-cs"/>
            </a:endParaRPr>
          </a:p>
          <a:p>
            <a:r>
              <a:rPr lang="en-US" sz="1200" kern="1200" baseline="0" dirty="0" smtClean="0">
                <a:solidFill>
                  <a:schemeClr val="tx1"/>
                </a:solidFill>
                <a:latin typeface="Times" panose="02020603050405020304" pitchFamily="18" charset="0"/>
                <a:ea typeface="+mn-ea"/>
                <a:cs typeface="+mn-cs"/>
              </a:rPr>
              <a:t>Set the forward and reverse, notice the </a:t>
            </a:r>
            <a:r>
              <a:rPr lang="en-US" sz="1200" kern="1200" baseline="0" dirty="0" err="1" smtClean="0">
                <a:solidFill>
                  <a:schemeClr val="tx1"/>
                </a:solidFill>
                <a:latin typeface="Times" panose="02020603050405020304" pitchFamily="18" charset="0"/>
                <a:ea typeface="+mn-ea"/>
                <a:cs typeface="+mn-cs"/>
              </a:rPr>
              <a:t>ptr</a:t>
            </a:r>
            <a:r>
              <a:rPr lang="en-US" sz="1200" kern="1200" baseline="0" dirty="0" smtClean="0">
                <a:solidFill>
                  <a:schemeClr val="tx1"/>
                </a:solidFill>
                <a:latin typeface="Times" panose="02020603050405020304" pitchFamily="18" charset="0"/>
                <a:ea typeface="+mn-ea"/>
                <a:cs typeface="+mn-cs"/>
              </a:rPr>
              <a:t> format.</a:t>
            </a:r>
          </a:p>
          <a:p>
            <a:endParaRPr lang="en-US" sz="1200" kern="1200" baseline="0" dirty="0" smtClean="0">
              <a:solidFill>
                <a:schemeClr val="tx1"/>
              </a:solidFill>
              <a:latin typeface="Times" panose="02020603050405020304" pitchFamily="18" charset="0"/>
              <a:ea typeface="+mn-ea"/>
              <a:cs typeface="+mn-cs"/>
            </a:endParaRPr>
          </a:p>
          <a:p>
            <a:r>
              <a:rPr lang="en-US" sz="1200" kern="1200" baseline="0" dirty="0" smtClean="0">
                <a:solidFill>
                  <a:schemeClr val="tx1"/>
                </a:solidFill>
                <a:latin typeface="Times" panose="02020603050405020304" pitchFamily="18" charset="0"/>
                <a:ea typeface="+mn-ea"/>
                <a:cs typeface="+mn-cs"/>
              </a:rPr>
              <a:t>Setup </a:t>
            </a:r>
            <a:r>
              <a:rPr lang="en-US" sz="1200" kern="1200" baseline="0" dirty="0" err="1" smtClean="0">
                <a:solidFill>
                  <a:schemeClr val="tx1"/>
                </a:solidFill>
                <a:latin typeface="Times" panose="02020603050405020304" pitchFamily="18" charset="0"/>
                <a:ea typeface="+mn-ea"/>
                <a:cs typeface="+mn-cs"/>
              </a:rPr>
              <a:t>resolv.conf</a:t>
            </a:r>
            <a:r>
              <a:rPr lang="en-US" sz="1200" kern="1200" baseline="0" dirty="0" smtClean="0">
                <a:solidFill>
                  <a:schemeClr val="tx1"/>
                </a:solidFill>
                <a:latin typeface="Times" panose="02020603050405020304" pitchFamily="18" charset="0"/>
                <a:ea typeface="+mn-ea"/>
                <a:cs typeface="+mn-cs"/>
              </a:rPr>
              <a:t> to point to </a:t>
            </a:r>
            <a:r>
              <a:rPr lang="en-US" sz="1200" kern="1200" baseline="0" dirty="0" err="1" smtClean="0">
                <a:solidFill>
                  <a:schemeClr val="tx1"/>
                </a:solidFill>
                <a:latin typeface="Times" panose="02020603050405020304" pitchFamily="18" charset="0"/>
                <a:ea typeface="+mn-ea"/>
                <a:cs typeface="+mn-cs"/>
              </a:rPr>
              <a:t>dnsmasq</a:t>
            </a:r>
            <a:endParaRPr lang="en-US" sz="1200" kern="1200" baseline="0" dirty="0" smtClean="0">
              <a:solidFill>
                <a:schemeClr val="tx1"/>
              </a:solidFill>
              <a:latin typeface="Times" panose="02020603050405020304" pitchFamily="18" charset="0"/>
              <a:ea typeface="+mn-ea"/>
              <a:cs typeface="+mn-cs"/>
            </a:endParaRPr>
          </a:p>
          <a:p>
            <a:endParaRPr lang="en-US" sz="1200" kern="1200" baseline="0" dirty="0" smtClean="0">
              <a:solidFill>
                <a:schemeClr val="tx1"/>
              </a:solidFill>
              <a:latin typeface="Times" panose="02020603050405020304" pitchFamily="18" charset="0"/>
              <a:ea typeface="+mn-ea"/>
              <a:cs typeface="+mn-cs"/>
            </a:endParaRPr>
          </a:p>
          <a:p>
            <a:r>
              <a:rPr lang="en-US" sz="1200" kern="1200" baseline="0" dirty="0" smtClean="0">
                <a:solidFill>
                  <a:schemeClr val="tx1"/>
                </a:solidFill>
                <a:latin typeface="Times" panose="02020603050405020304" pitchFamily="18" charset="0"/>
                <a:ea typeface="+mn-ea"/>
                <a:cs typeface="+mn-cs"/>
              </a:rPr>
              <a:t>Hacky hostname correction:</a:t>
            </a:r>
          </a:p>
          <a:p>
            <a:r>
              <a:rPr lang="en-US" sz="1200" kern="1200" baseline="0" dirty="0" smtClean="0">
                <a:solidFill>
                  <a:schemeClr val="tx1"/>
                </a:solidFill>
                <a:latin typeface="Times" panose="02020603050405020304" pitchFamily="18" charset="0"/>
                <a:ea typeface="+mn-ea"/>
                <a:cs typeface="+mn-cs"/>
              </a:rPr>
              <a:t>Grab </a:t>
            </a:r>
            <a:r>
              <a:rPr lang="en-US" sz="1200" kern="1200" baseline="0" dirty="0" err="1" smtClean="0">
                <a:solidFill>
                  <a:schemeClr val="tx1"/>
                </a:solidFill>
                <a:latin typeface="Times" panose="02020603050405020304" pitchFamily="18" charset="0"/>
                <a:ea typeface="+mn-ea"/>
                <a:cs typeface="+mn-cs"/>
              </a:rPr>
              <a:t>ip</a:t>
            </a:r>
            <a:r>
              <a:rPr lang="en-US" sz="1200" kern="1200" baseline="0" dirty="0" smtClean="0">
                <a:solidFill>
                  <a:schemeClr val="tx1"/>
                </a:solidFill>
                <a:latin typeface="Times" panose="02020603050405020304" pitchFamily="18" charset="0"/>
                <a:ea typeface="+mn-ea"/>
                <a:cs typeface="+mn-cs"/>
              </a:rPr>
              <a:t> from hostname –l, reverse dig that </a:t>
            </a:r>
            <a:r>
              <a:rPr lang="en-US" sz="1200" kern="1200" baseline="0" dirty="0" err="1" smtClean="0">
                <a:solidFill>
                  <a:schemeClr val="tx1"/>
                </a:solidFill>
                <a:latin typeface="Times" panose="02020603050405020304" pitchFamily="18" charset="0"/>
                <a:ea typeface="+mn-ea"/>
                <a:cs typeface="+mn-cs"/>
              </a:rPr>
              <a:t>ip</a:t>
            </a:r>
            <a:r>
              <a:rPr lang="en-US" sz="1200" kern="1200" baseline="0" dirty="0" smtClean="0">
                <a:solidFill>
                  <a:schemeClr val="tx1"/>
                </a:solidFill>
                <a:latin typeface="Times" panose="02020603050405020304" pitchFamily="18" charset="0"/>
                <a:ea typeface="+mn-ea"/>
                <a:cs typeface="+mn-cs"/>
              </a:rPr>
              <a:t>, get a name, remove the trailing period with </a:t>
            </a:r>
            <a:r>
              <a:rPr lang="en-US" sz="1200" kern="1200" baseline="0" dirty="0" err="1" smtClean="0">
                <a:solidFill>
                  <a:schemeClr val="tx1"/>
                </a:solidFill>
                <a:latin typeface="Times" panose="02020603050405020304" pitchFamily="18" charset="0"/>
                <a:ea typeface="+mn-ea"/>
                <a:cs typeface="+mn-cs"/>
              </a:rPr>
              <a:t>sed</a:t>
            </a:r>
            <a:r>
              <a:rPr lang="en-US" sz="1200" kern="1200" baseline="0" dirty="0" smtClean="0">
                <a:solidFill>
                  <a:schemeClr val="tx1"/>
                </a:solidFill>
                <a:latin typeface="Times" panose="02020603050405020304" pitchFamily="18" charset="0"/>
                <a:ea typeface="+mn-ea"/>
                <a:cs typeface="+mn-cs"/>
              </a:rPr>
              <a:t> and set that as the hostname with hostname</a:t>
            </a:r>
          </a:p>
          <a:p>
            <a:endParaRPr lang="en-US" sz="1200" kern="1200" baseline="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008-dnsmasq-hostname-setup </a:t>
            </a:r>
          </a:p>
          <a:p>
            <a:r>
              <a:rPr lang="en-US" sz="1200" kern="1200" dirty="0" smtClean="0">
                <a:solidFill>
                  <a:schemeClr val="tx1"/>
                </a:solidFill>
                <a:latin typeface="Times" panose="02020603050405020304" pitchFamily="18" charset="0"/>
                <a:ea typeface="+mn-ea"/>
                <a:cs typeface="+mn-cs"/>
              </a:rPr>
              <a:t>  # order of operations to prevent "no </a:t>
            </a:r>
            <a:r>
              <a:rPr lang="en-US" sz="1200" kern="1200" dirty="0" err="1" smtClean="0">
                <a:solidFill>
                  <a:schemeClr val="tx1"/>
                </a:solidFill>
                <a:latin typeface="Times" panose="02020603050405020304" pitchFamily="18" charset="0"/>
                <a:ea typeface="+mn-ea"/>
                <a:cs typeface="+mn-cs"/>
              </a:rPr>
              <a:t>dns</a:t>
            </a:r>
            <a:r>
              <a:rPr lang="en-US" sz="1200" kern="1200" dirty="0" smtClean="0">
                <a:solidFill>
                  <a:schemeClr val="tx1"/>
                </a:solidFill>
                <a:latin typeface="Times" panose="02020603050405020304" pitchFamily="18" charset="0"/>
                <a:ea typeface="+mn-ea"/>
                <a:cs typeface="+mn-cs"/>
              </a:rPr>
              <a:t>" race condition</a:t>
            </a:r>
          </a:p>
          <a:p>
            <a:r>
              <a:rPr lang="en-US" sz="1200" kern="1200" dirty="0" smtClean="0">
                <a:solidFill>
                  <a:schemeClr val="tx1"/>
                </a:solidFill>
                <a:latin typeface="Times" panose="02020603050405020304" pitchFamily="18" charset="0"/>
                <a:ea typeface="+mn-ea"/>
                <a:cs typeface="+mn-cs"/>
              </a:rPr>
              <a:t>  Class['</a:t>
            </a:r>
            <a:r>
              <a:rPr lang="en-US" sz="1200" kern="1200" dirty="0" err="1" smtClean="0">
                <a:solidFill>
                  <a:schemeClr val="tx1"/>
                </a:solidFill>
                <a:latin typeface="Times" panose="02020603050405020304" pitchFamily="18" charset="0"/>
                <a:ea typeface="+mn-ea"/>
                <a:cs typeface="+mn-cs"/>
              </a:rPr>
              <a:t>dnsmasq</a:t>
            </a:r>
            <a:r>
              <a:rPr lang="en-US" sz="1200" kern="1200" dirty="0" smtClean="0">
                <a:solidFill>
                  <a:schemeClr val="tx1"/>
                </a:solidFill>
                <a:latin typeface="Times" panose="02020603050405020304" pitchFamily="18" charset="0"/>
                <a:ea typeface="+mn-ea"/>
                <a:cs typeface="+mn-cs"/>
              </a:rPr>
              <a:t>'] -&gt; Class['</a:t>
            </a:r>
            <a:r>
              <a:rPr lang="en-US" sz="1200" kern="1200" dirty="0" err="1" smtClean="0">
                <a:solidFill>
                  <a:schemeClr val="tx1"/>
                </a:solidFill>
                <a:latin typeface="Times" panose="02020603050405020304" pitchFamily="18" charset="0"/>
                <a:ea typeface="+mn-ea"/>
                <a:cs typeface="+mn-cs"/>
              </a:rPr>
              <a:t>resolv_conf</a:t>
            </a:r>
            <a:r>
              <a:rPr lang="en-US" sz="1200" kern="1200" dirty="0" smtClean="0">
                <a:solidFill>
                  <a:schemeClr val="tx1"/>
                </a:solidFill>
                <a:latin typeface="Times" panose="02020603050405020304" pitchFamily="18" charset="0"/>
                <a:ea typeface="+mn-ea"/>
                <a:cs typeface="+mn-cs"/>
              </a:rPr>
              <a:t>'] -&gt; Exec['set-hostname-to-</a:t>
            </a:r>
            <a:r>
              <a:rPr lang="en-US" sz="1200" kern="1200" dirty="0" err="1" smtClean="0">
                <a:solidFill>
                  <a:schemeClr val="tx1"/>
                </a:solidFill>
                <a:latin typeface="Times" panose="02020603050405020304" pitchFamily="18" charset="0"/>
                <a:ea typeface="+mn-ea"/>
                <a:cs typeface="+mn-cs"/>
              </a:rPr>
              <a:t>dns</a:t>
            </a:r>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class { '</a:t>
            </a:r>
            <a:r>
              <a:rPr lang="en-US" sz="1200" kern="1200" dirty="0" err="1" smtClean="0">
                <a:solidFill>
                  <a:schemeClr val="tx1"/>
                </a:solidFill>
                <a:latin typeface="Times" panose="02020603050405020304" pitchFamily="18" charset="0"/>
                <a:ea typeface="+mn-ea"/>
                <a:cs typeface="+mn-cs"/>
              </a:rPr>
              <a:t>dnsmasq</a:t>
            </a:r>
            <a:r>
              <a:rPr lang="en-US"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interface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lo</a:t>
            </a:r>
            <a:r>
              <a:rPr lang="tr-TR"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listen_address</a:t>
            </a:r>
            <a:r>
              <a:rPr lang="en-US" sz="1200" kern="1200" dirty="0" smtClean="0">
                <a:solidFill>
                  <a:schemeClr val="tx1"/>
                </a:solidFill>
                <a:latin typeface="Times" panose="02020603050405020304" pitchFamily="18" charset="0"/>
                <a:ea typeface="+mn-ea"/>
                <a:cs typeface="+mn-cs"/>
              </a:rPr>
              <a:t>    =&gt; '127.0.0.1',</a:t>
            </a:r>
          </a:p>
          <a:p>
            <a:r>
              <a:rPr lang="en-US" sz="1200" kern="1200" dirty="0" smtClean="0">
                <a:solidFill>
                  <a:schemeClr val="tx1"/>
                </a:solidFill>
                <a:latin typeface="Times" panose="02020603050405020304" pitchFamily="18" charset="0"/>
                <a:ea typeface="+mn-ea"/>
                <a:cs typeface="+mn-cs"/>
              </a:rPr>
              <a:t>    domain            =&gt; 'cluster',</a:t>
            </a:r>
          </a:p>
          <a:p>
            <a:r>
              <a:rPr lang="fr-FR" sz="1200" kern="1200" dirty="0" smtClean="0">
                <a:solidFill>
                  <a:schemeClr val="tx1"/>
                </a:solidFill>
                <a:latin typeface="Times" panose="02020603050405020304" pitchFamily="18" charset="0"/>
                <a:ea typeface="+mn-ea"/>
                <a:cs typeface="+mn-cs"/>
              </a:rPr>
              <a:t>    port              =&gt; '53',</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expand_hosts</a:t>
            </a:r>
            <a:r>
              <a:rPr lang="en-US" sz="1200" kern="1200" dirty="0" smtClean="0">
                <a:solidFill>
                  <a:schemeClr val="tx1"/>
                </a:solidFill>
                <a:latin typeface="Times" panose="02020603050405020304" pitchFamily="18" charset="0"/>
                <a:ea typeface="+mn-ea"/>
                <a:cs typeface="+mn-cs"/>
              </a:rPr>
              <a:t>      =&gt; false,</a:t>
            </a:r>
          </a:p>
          <a:p>
            <a:r>
              <a:rPr lang="da-DK" sz="1200" kern="1200" dirty="0" smtClean="0">
                <a:solidFill>
                  <a:schemeClr val="tx1"/>
                </a:solidFill>
                <a:latin typeface="Times" panose="02020603050405020304" pitchFamily="18" charset="0"/>
                <a:ea typeface="+mn-ea"/>
                <a:cs typeface="+mn-cs"/>
              </a:rPr>
              <a:t>    </a:t>
            </a:r>
            <a:r>
              <a:rPr lang="da-DK" sz="1200" kern="1200" dirty="0" err="1" smtClean="0">
                <a:solidFill>
                  <a:schemeClr val="tx1"/>
                </a:solidFill>
                <a:latin typeface="Times" panose="02020603050405020304" pitchFamily="18" charset="0"/>
                <a:ea typeface="+mn-ea"/>
                <a:cs typeface="+mn-cs"/>
              </a:rPr>
              <a:t>enable_tftp</a:t>
            </a:r>
            <a:r>
              <a:rPr lang="da-DK" sz="1200" kern="1200" dirty="0" smtClean="0">
                <a:solidFill>
                  <a:schemeClr val="tx1"/>
                </a:solidFill>
                <a:latin typeface="Times" panose="02020603050405020304" pitchFamily="18" charset="0"/>
                <a:ea typeface="+mn-ea"/>
                <a:cs typeface="+mn-cs"/>
              </a:rPr>
              <a:t>       =&gt; false,</a:t>
            </a:r>
          </a:p>
          <a:p>
            <a:r>
              <a:rPr lang="da-DK" sz="1200" kern="1200" dirty="0" smtClean="0">
                <a:solidFill>
                  <a:schemeClr val="tx1"/>
                </a:solidFill>
                <a:latin typeface="Times" panose="02020603050405020304" pitchFamily="18" charset="0"/>
                <a:ea typeface="+mn-ea"/>
                <a:cs typeface="+mn-cs"/>
              </a:rPr>
              <a:t>    </a:t>
            </a:r>
            <a:r>
              <a:rPr lang="da-DK" sz="1200" kern="1200" dirty="0" err="1" smtClean="0">
                <a:solidFill>
                  <a:schemeClr val="tx1"/>
                </a:solidFill>
                <a:latin typeface="Times" panose="02020603050405020304" pitchFamily="18" charset="0"/>
                <a:ea typeface="+mn-ea"/>
                <a:cs typeface="+mn-cs"/>
              </a:rPr>
              <a:t>domain_needed</a:t>
            </a:r>
            <a:r>
              <a:rPr lang="da-DK" sz="1200" kern="1200" dirty="0" smtClean="0">
                <a:solidFill>
                  <a:schemeClr val="tx1"/>
                </a:solidFill>
                <a:latin typeface="Times" panose="02020603050405020304" pitchFamily="18" charset="0"/>
                <a:ea typeface="+mn-ea"/>
                <a:cs typeface="+mn-cs"/>
              </a:rPr>
              <a:t>     =&gt; true,</a:t>
            </a:r>
          </a:p>
          <a:p>
            <a:r>
              <a:rPr lang="hr-HR" sz="1200" kern="1200" dirty="0" smtClean="0">
                <a:solidFill>
                  <a:schemeClr val="tx1"/>
                </a:solidFill>
                <a:latin typeface="Times" panose="02020603050405020304" pitchFamily="18" charset="0"/>
                <a:ea typeface="+mn-ea"/>
                <a:cs typeface="+mn-cs"/>
              </a:rPr>
              <a:t>    bogus_priv        =&gt; true,</a:t>
            </a: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no_negcache</a:t>
            </a:r>
            <a:r>
              <a:rPr lang="it-IT" sz="1200" kern="1200" dirty="0" smtClean="0">
                <a:solidFill>
                  <a:schemeClr val="tx1"/>
                </a:solidFill>
                <a:latin typeface="Times" panose="02020603050405020304" pitchFamily="18" charset="0"/>
                <a:ea typeface="+mn-ea"/>
                <a:cs typeface="+mn-cs"/>
              </a:rPr>
              <a:t>       =&gt; </a:t>
            </a:r>
            <a:r>
              <a:rPr lang="it-IT" sz="1200" kern="1200" dirty="0" err="1" smtClean="0">
                <a:solidFill>
                  <a:schemeClr val="tx1"/>
                </a:solidFill>
                <a:latin typeface="Times" panose="02020603050405020304" pitchFamily="18" charset="0"/>
                <a:ea typeface="+mn-ea"/>
                <a:cs typeface="+mn-cs"/>
              </a:rPr>
              <a:t>true</a:t>
            </a:r>
            <a:r>
              <a:rPr lang="it-IT"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no_hosts</a:t>
            </a:r>
            <a:r>
              <a:rPr lang="en-US" sz="1200" kern="1200" dirty="0" smtClean="0">
                <a:solidFill>
                  <a:schemeClr val="tx1"/>
                </a:solidFill>
                <a:latin typeface="Times" panose="02020603050405020304" pitchFamily="18" charset="0"/>
                <a:ea typeface="+mn-ea"/>
                <a:cs typeface="+mn-cs"/>
              </a:rPr>
              <a:t>          =&gt; true,</a:t>
            </a: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cache_size</a:t>
            </a:r>
            <a:r>
              <a:rPr lang="it-IT" sz="1200" kern="1200" dirty="0" smtClean="0">
                <a:solidFill>
                  <a:schemeClr val="tx1"/>
                </a:solidFill>
                <a:latin typeface="Times" panose="02020603050405020304" pitchFamily="18" charset="0"/>
                <a:ea typeface="+mn-ea"/>
                <a:cs typeface="+mn-cs"/>
              </a:rPr>
              <a:t>        =&gt; 5000,</a:t>
            </a:r>
          </a:p>
          <a:p>
            <a:r>
              <a:rPr lang="it-IT" sz="1200" kern="1200" dirty="0" smtClean="0">
                <a:solidFill>
                  <a:schemeClr val="tx1"/>
                </a:solidFill>
                <a:latin typeface="Times" panose="02020603050405020304" pitchFamily="18" charset="0"/>
                <a:ea typeface="+mn-ea"/>
                <a:cs typeface="+mn-cs"/>
              </a:rPr>
              <a:t>  }</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dnsmasq</a:t>
            </a:r>
            <a:r>
              <a:rPr lang="it-IT" sz="1200" kern="1200" dirty="0" smtClean="0">
                <a:solidFill>
                  <a:schemeClr val="tx1"/>
                </a:solidFill>
                <a:latin typeface="Times" panose="02020603050405020304" pitchFamily="18" charset="0"/>
                <a:ea typeface="+mn-ea"/>
                <a:cs typeface="+mn-cs"/>
              </a:rPr>
              <a:t>::</a:t>
            </a:r>
            <a:r>
              <a:rPr lang="it-IT" sz="1200" kern="1200" dirty="0" err="1" smtClean="0">
                <a:solidFill>
                  <a:schemeClr val="tx1"/>
                </a:solidFill>
                <a:latin typeface="Times" panose="02020603050405020304" pitchFamily="18" charset="0"/>
                <a:ea typeface="+mn-ea"/>
                <a:cs typeface="+mn-cs"/>
              </a:rPr>
              <a:t>dnsserver</a:t>
            </a:r>
            <a:r>
              <a:rPr lang="it-IT" sz="1200" kern="1200" dirty="0" smtClean="0">
                <a:solidFill>
                  <a:schemeClr val="tx1"/>
                </a:solidFill>
                <a:latin typeface="Times" panose="02020603050405020304" pitchFamily="18" charset="0"/>
                <a:ea typeface="+mn-ea"/>
                <a:cs typeface="+mn-cs"/>
              </a:rPr>
              <a:t> { '</a:t>
            </a:r>
            <a:r>
              <a:rPr lang="it-IT" sz="1200" kern="1200" dirty="0" err="1" smtClean="0">
                <a:solidFill>
                  <a:schemeClr val="tx1"/>
                </a:solidFill>
                <a:latin typeface="Times" panose="02020603050405020304" pitchFamily="18" charset="0"/>
                <a:ea typeface="+mn-ea"/>
                <a:cs typeface="+mn-cs"/>
              </a:rPr>
              <a:t>dns</a:t>
            </a:r>
            <a:r>
              <a:rPr lang="it-IT"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ip</a:t>
            </a:r>
            <a:r>
              <a:rPr lang="fr-FR" sz="1200" kern="1200" dirty="0" smtClean="0">
                <a:solidFill>
                  <a:schemeClr val="tx1"/>
                </a:solidFill>
                <a:latin typeface="Times" panose="02020603050405020304" pitchFamily="18" charset="0"/>
                <a:ea typeface="+mn-ea"/>
                <a:cs typeface="+mn-cs"/>
              </a:rPr>
              <a:t> =&gt; '8.8.8.8',</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dnsmasq</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address</a:t>
            </a:r>
            <a:r>
              <a:rPr lang="fr-FR" sz="1200" kern="1200" dirty="0" smtClean="0">
                <a:solidFill>
                  <a:schemeClr val="tx1"/>
                </a:solidFill>
                <a:latin typeface="Times" panose="02020603050405020304" pitchFamily="18" charset="0"/>
                <a:ea typeface="+mn-ea"/>
                <a:cs typeface="+mn-cs"/>
              </a:rPr>
              <a:t> { "</a:t>
            </a:r>
            <a:r>
              <a:rPr lang="fr-FR" sz="1200" kern="1200" dirty="0" err="1" smtClean="0">
                <a:solidFill>
                  <a:schemeClr val="tx1"/>
                </a:solidFill>
                <a:latin typeface="Times" panose="02020603050405020304" pitchFamily="18" charset="0"/>
                <a:ea typeface="+mn-ea"/>
                <a:cs typeface="+mn-cs"/>
              </a:rPr>
              <a:t>head.cluster</a:t>
            </a:r>
            <a:r>
              <a:rPr lang="fr-FR" sz="1200" kern="1200" dirty="0" smtClean="0">
                <a:solidFill>
                  <a:schemeClr val="tx1"/>
                </a:solidFill>
                <a:latin typeface="Times" panose="02020603050405020304" pitchFamily="18" charset="0"/>
                <a:ea typeface="+mn-ea"/>
                <a:cs typeface="+mn-cs"/>
              </a:rPr>
              <a:t>":</a:t>
            </a:r>
          </a:p>
          <a:p>
            <a:r>
              <a:rPr lang="sk-SK" sz="1200" kern="1200" dirty="0" smtClean="0">
                <a:solidFill>
                  <a:schemeClr val="tx1"/>
                </a:solidFill>
                <a:latin typeface="Times" panose="02020603050405020304" pitchFamily="18" charset="0"/>
                <a:ea typeface="+mn-ea"/>
                <a:cs typeface="+mn-cs"/>
              </a:rPr>
              <a:t>    ip  =&gt; $headnodeip,</a:t>
            </a:r>
          </a:p>
          <a:p>
            <a:r>
              <a:rPr lang="sk-SK" sz="1200" kern="1200" dirty="0" smtClean="0">
                <a:solidFill>
                  <a:schemeClr val="tx1"/>
                </a:solidFill>
                <a:latin typeface="Times" panose="02020603050405020304" pitchFamily="18" charset="0"/>
                <a:ea typeface="+mn-ea"/>
                <a:cs typeface="+mn-cs"/>
              </a:rPr>
              <a:t>  }</a:t>
            </a:r>
          </a:p>
          <a:p>
            <a:endParaRPr lang="sk-SK"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dnsmasq</a:t>
            </a:r>
            <a:r>
              <a:rPr lang="pl-PL" sz="1200" kern="1200" dirty="0" smtClean="0">
                <a:solidFill>
                  <a:schemeClr val="tx1"/>
                </a:solidFill>
                <a:latin typeface="Times" panose="02020603050405020304" pitchFamily="18" charset="0"/>
                <a:ea typeface="+mn-ea"/>
                <a:cs typeface="+mn-cs"/>
              </a:rPr>
              <a:t>::</a:t>
            </a:r>
            <a:r>
              <a:rPr lang="pl-PL" sz="1200" kern="1200" dirty="0" err="1" smtClean="0">
                <a:solidFill>
                  <a:schemeClr val="tx1"/>
                </a:solidFill>
                <a:latin typeface="Times" panose="02020603050405020304" pitchFamily="18" charset="0"/>
                <a:ea typeface="+mn-ea"/>
                <a:cs typeface="+mn-cs"/>
              </a:rPr>
              <a:t>ptr</a:t>
            </a:r>
            <a:r>
              <a:rPr lang="pl-PL" sz="1200" kern="1200" dirty="0" smtClean="0">
                <a:solidFill>
                  <a:schemeClr val="tx1"/>
                </a:solidFill>
                <a:latin typeface="Times" panose="02020603050405020304" pitchFamily="18" charset="0"/>
                <a:ea typeface="+mn-ea"/>
                <a:cs typeface="+mn-cs"/>
              </a:rPr>
              <a:t> { "24.7.31.172.in-addr.arpa.":</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value</a:t>
            </a:r>
            <a:r>
              <a:rPr lang="pl-PL" sz="1200" kern="1200" dirty="0" smtClean="0">
                <a:solidFill>
                  <a:schemeClr val="tx1"/>
                </a:solidFill>
                <a:latin typeface="Times" panose="02020603050405020304" pitchFamily="18" charset="0"/>
                <a:ea typeface="+mn-ea"/>
                <a:cs typeface="+mn-cs"/>
              </a:rPr>
              <a:t>  =&gt; '</a:t>
            </a:r>
            <a:r>
              <a:rPr lang="pl-PL" sz="1200" kern="1200" dirty="0" err="1" smtClean="0">
                <a:solidFill>
                  <a:schemeClr val="tx1"/>
                </a:solidFill>
                <a:latin typeface="Times" panose="02020603050405020304" pitchFamily="18" charset="0"/>
                <a:ea typeface="+mn-ea"/>
                <a:cs typeface="+mn-cs"/>
              </a:rPr>
              <a:t>head.cluster</a:t>
            </a:r>
            <a:r>
              <a:rPr lang="pl-PL" sz="1200" kern="1200" dirty="0" smtClean="0">
                <a:solidFill>
                  <a:schemeClr val="tx1"/>
                </a:solidFill>
                <a:latin typeface="Times" panose="02020603050405020304" pitchFamily="18" charset="0"/>
                <a:ea typeface="+mn-ea"/>
                <a:cs typeface="+mn-cs"/>
              </a:rPr>
              <a:t>',</a:t>
            </a:r>
          </a:p>
          <a:p>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dnsmasq</a:t>
            </a:r>
            <a:r>
              <a:rPr lang="pl-PL" sz="1200" kern="1200" dirty="0" smtClean="0">
                <a:solidFill>
                  <a:schemeClr val="tx1"/>
                </a:solidFill>
                <a:latin typeface="Times" panose="02020603050405020304" pitchFamily="18" charset="0"/>
                <a:ea typeface="+mn-ea"/>
                <a:cs typeface="+mn-cs"/>
              </a:rPr>
              <a:t>::</a:t>
            </a:r>
            <a:r>
              <a:rPr lang="pl-PL" sz="1200" kern="1200" dirty="0" err="1" smtClean="0">
                <a:solidFill>
                  <a:schemeClr val="tx1"/>
                </a:solidFill>
                <a:latin typeface="Times" panose="02020603050405020304" pitchFamily="18" charset="0"/>
                <a:ea typeface="+mn-ea"/>
                <a:cs typeface="+mn-cs"/>
              </a:rPr>
              <a:t>address</a:t>
            </a:r>
            <a:r>
              <a:rPr lang="pl-PL" sz="1200" kern="1200" dirty="0" smtClean="0">
                <a:solidFill>
                  <a:schemeClr val="tx1"/>
                </a:solidFill>
                <a:latin typeface="Times" panose="02020603050405020304" pitchFamily="18" charset="0"/>
                <a:ea typeface="+mn-ea"/>
                <a:cs typeface="+mn-cs"/>
              </a:rPr>
              <a:t> { "</a:t>
            </a:r>
            <a:r>
              <a:rPr lang="pl-PL" sz="1200" kern="1200" dirty="0" err="1" smtClean="0">
                <a:solidFill>
                  <a:schemeClr val="tx1"/>
                </a:solidFill>
                <a:latin typeface="Times" panose="02020603050405020304" pitchFamily="18" charset="0"/>
                <a:ea typeface="+mn-ea"/>
                <a:cs typeface="+mn-cs"/>
              </a:rPr>
              <a:t>storage.cluster</a:t>
            </a:r>
            <a:r>
              <a:rPr lang="pl-PL" sz="1200" kern="1200" dirty="0" smtClean="0">
                <a:solidFill>
                  <a:schemeClr val="tx1"/>
                </a:solidFill>
                <a:latin typeface="Times" panose="02020603050405020304" pitchFamily="18" charset="0"/>
                <a:ea typeface="+mn-ea"/>
                <a:cs typeface="+mn-cs"/>
              </a:rPr>
              <a:t>":</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ip</a:t>
            </a:r>
            <a:r>
              <a:rPr lang="pl-PL" sz="1200" kern="1200" dirty="0" smtClean="0">
                <a:solidFill>
                  <a:schemeClr val="tx1"/>
                </a:solidFill>
                <a:latin typeface="Times" panose="02020603050405020304" pitchFamily="18" charset="0"/>
                <a:ea typeface="+mn-ea"/>
                <a:cs typeface="+mn-cs"/>
              </a:rPr>
              <a:t>  =&gt; $</a:t>
            </a:r>
            <a:r>
              <a:rPr lang="pl-PL" sz="1200" kern="1200" dirty="0" err="1" smtClean="0">
                <a:solidFill>
                  <a:schemeClr val="tx1"/>
                </a:solidFill>
                <a:latin typeface="Times" panose="02020603050405020304" pitchFamily="18" charset="0"/>
                <a:ea typeface="+mn-ea"/>
                <a:cs typeface="+mn-cs"/>
              </a:rPr>
              <a:t>storagenodeip</a:t>
            </a:r>
            <a:r>
              <a:rPr lang="pl-PL" sz="1200" kern="1200" dirty="0" smtClean="0">
                <a:solidFill>
                  <a:schemeClr val="tx1"/>
                </a:solidFill>
                <a:latin typeface="Times" panose="02020603050405020304" pitchFamily="18" charset="0"/>
                <a:ea typeface="+mn-ea"/>
                <a:cs typeface="+mn-cs"/>
              </a:rPr>
              <a:t>,</a:t>
            </a:r>
          </a:p>
          <a:p>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dnsmasq</a:t>
            </a:r>
            <a:r>
              <a:rPr lang="pl-PL" sz="1200" kern="1200" dirty="0" smtClean="0">
                <a:solidFill>
                  <a:schemeClr val="tx1"/>
                </a:solidFill>
                <a:latin typeface="Times" panose="02020603050405020304" pitchFamily="18" charset="0"/>
                <a:ea typeface="+mn-ea"/>
                <a:cs typeface="+mn-cs"/>
              </a:rPr>
              <a:t>::</a:t>
            </a:r>
            <a:r>
              <a:rPr lang="pl-PL" sz="1200" kern="1200" dirty="0" err="1" smtClean="0">
                <a:solidFill>
                  <a:schemeClr val="tx1"/>
                </a:solidFill>
                <a:latin typeface="Times" panose="02020603050405020304" pitchFamily="18" charset="0"/>
                <a:ea typeface="+mn-ea"/>
                <a:cs typeface="+mn-cs"/>
              </a:rPr>
              <a:t>ptr</a:t>
            </a:r>
            <a:r>
              <a:rPr lang="pl-PL" sz="1200" kern="1200" dirty="0" smtClean="0">
                <a:solidFill>
                  <a:schemeClr val="tx1"/>
                </a:solidFill>
                <a:latin typeface="Times" panose="02020603050405020304" pitchFamily="18" charset="0"/>
                <a:ea typeface="+mn-ea"/>
                <a:cs typeface="+mn-cs"/>
              </a:rPr>
              <a:t> { "x.x.31.172.in-addr.arpa.":</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value</a:t>
            </a:r>
            <a:r>
              <a:rPr lang="pl-PL" sz="1200" kern="1200" dirty="0" smtClean="0">
                <a:solidFill>
                  <a:schemeClr val="tx1"/>
                </a:solidFill>
                <a:latin typeface="Times" panose="02020603050405020304" pitchFamily="18" charset="0"/>
                <a:ea typeface="+mn-ea"/>
                <a:cs typeface="+mn-cs"/>
              </a:rPr>
              <a:t>  =&gt; '</a:t>
            </a:r>
            <a:r>
              <a:rPr lang="pl-PL" sz="1200" kern="1200" dirty="0" err="1" smtClean="0">
                <a:solidFill>
                  <a:schemeClr val="tx1"/>
                </a:solidFill>
                <a:latin typeface="Times" panose="02020603050405020304" pitchFamily="18" charset="0"/>
                <a:ea typeface="+mn-ea"/>
                <a:cs typeface="+mn-cs"/>
              </a:rPr>
              <a:t>storage.cluster</a:t>
            </a:r>
            <a:r>
              <a:rPr lang="pl-PL" sz="1200" kern="1200" dirty="0" smtClean="0">
                <a:solidFill>
                  <a:schemeClr val="tx1"/>
                </a:solidFill>
                <a:latin typeface="Times" panose="02020603050405020304" pitchFamily="18" charset="0"/>
                <a:ea typeface="+mn-ea"/>
                <a:cs typeface="+mn-cs"/>
              </a:rPr>
              <a:t>',</a:t>
            </a:r>
          </a:p>
          <a:p>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dnsmasq</a:t>
            </a:r>
            <a:r>
              <a:rPr lang="pl-PL" sz="1200" kern="1200" dirty="0" smtClean="0">
                <a:solidFill>
                  <a:schemeClr val="tx1"/>
                </a:solidFill>
                <a:latin typeface="Times" panose="02020603050405020304" pitchFamily="18" charset="0"/>
                <a:ea typeface="+mn-ea"/>
                <a:cs typeface="+mn-cs"/>
              </a:rPr>
              <a:t>::</a:t>
            </a:r>
            <a:r>
              <a:rPr lang="pl-PL" sz="1200" kern="1200" dirty="0" err="1" smtClean="0">
                <a:solidFill>
                  <a:schemeClr val="tx1"/>
                </a:solidFill>
                <a:latin typeface="Times" panose="02020603050405020304" pitchFamily="18" charset="0"/>
                <a:ea typeface="+mn-ea"/>
                <a:cs typeface="+mn-cs"/>
              </a:rPr>
              <a:t>address</a:t>
            </a:r>
            <a:r>
              <a:rPr lang="pl-PL" sz="1200" kern="1200" dirty="0" smtClean="0">
                <a:solidFill>
                  <a:schemeClr val="tx1"/>
                </a:solidFill>
                <a:latin typeface="Times" panose="02020603050405020304" pitchFamily="18" charset="0"/>
                <a:ea typeface="+mn-ea"/>
                <a:cs typeface="+mn-cs"/>
              </a:rPr>
              <a:t> { "compute1.cluster":</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ip</a:t>
            </a:r>
            <a:r>
              <a:rPr lang="pl-PL" sz="1200" kern="1200" dirty="0" smtClean="0">
                <a:solidFill>
                  <a:schemeClr val="tx1"/>
                </a:solidFill>
                <a:latin typeface="Times" panose="02020603050405020304" pitchFamily="18" charset="0"/>
                <a:ea typeface="+mn-ea"/>
                <a:cs typeface="+mn-cs"/>
              </a:rPr>
              <a:t>  =&gt; $</a:t>
            </a:r>
            <a:r>
              <a:rPr lang="pl-PL" sz="1200" kern="1200" dirty="0" err="1" smtClean="0">
                <a:solidFill>
                  <a:schemeClr val="tx1"/>
                </a:solidFill>
                <a:latin typeface="Times" panose="02020603050405020304" pitchFamily="18" charset="0"/>
                <a:ea typeface="+mn-ea"/>
                <a:cs typeface="+mn-cs"/>
              </a:rPr>
              <a:t>computeoneip</a:t>
            </a:r>
            <a:r>
              <a:rPr lang="pl-PL" sz="1200" kern="1200" dirty="0" smtClean="0">
                <a:solidFill>
                  <a:schemeClr val="tx1"/>
                </a:solidFill>
                <a:latin typeface="Times" panose="02020603050405020304" pitchFamily="18" charset="0"/>
                <a:ea typeface="+mn-ea"/>
                <a:cs typeface="+mn-cs"/>
              </a:rPr>
              <a:t>,</a:t>
            </a:r>
          </a:p>
          <a:p>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dnsmasq</a:t>
            </a:r>
            <a:r>
              <a:rPr lang="pl-PL" sz="1200" kern="1200" dirty="0" smtClean="0">
                <a:solidFill>
                  <a:schemeClr val="tx1"/>
                </a:solidFill>
                <a:latin typeface="Times" panose="02020603050405020304" pitchFamily="18" charset="0"/>
                <a:ea typeface="+mn-ea"/>
                <a:cs typeface="+mn-cs"/>
              </a:rPr>
              <a:t>::</a:t>
            </a:r>
            <a:r>
              <a:rPr lang="pl-PL" sz="1200" kern="1200" dirty="0" err="1" smtClean="0">
                <a:solidFill>
                  <a:schemeClr val="tx1"/>
                </a:solidFill>
                <a:latin typeface="Times" panose="02020603050405020304" pitchFamily="18" charset="0"/>
                <a:ea typeface="+mn-ea"/>
                <a:cs typeface="+mn-cs"/>
              </a:rPr>
              <a:t>ptr</a:t>
            </a:r>
            <a:r>
              <a:rPr lang="pl-PL" sz="1200" kern="1200" dirty="0" smtClean="0">
                <a:solidFill>
                  <a:schemeClr val="tx1"/>
                </a:solidFill>
                <a:latin typeface="Times" panose="02020603050405020304" pitchFamily="18" charset="0"/>
                <a:ea typeface="+mn-ea"/>
                <a:cs typeface="+mn-cs"/>
              </a:rPr>
              <a:t> { "x.x.31.172.in-addr.arpa.":</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value</a:t>
            </a:r>
            <a:r>
              <a:rPr lang="pl-PL" sz="1200" kern="1200" dirty="0" smtClean="0">
                <a:solidFill>
                  <a:schemeClr val="tx1"/>
                </a:solidFill>
                <a:latin typeface="Times" panose="02020603050405020304" pitchFamily="18" charset="0"/>
                <a:ea typeface="+mn-ea"/>
                <a:cs typeface="+mn-cs"/>
              </a:rPr>
              <a:t>  =&gt; 'compute1.cluster',</a:t>
            </a:r>
          </a:p>
          <a:p>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dnsmasq</a:t>
            </a:r>
            <a:r>
              <a:rPr lang="pl-PL" sz="1200" kern="1200" dirty="0" smtClean="0">
                <a:solidFill>
                  <a:schemeClr val="tx1"/>
                </a:solidFill>
                <a:latin typeface="Times" panose="02020603050405020304" pitchFamily="18" charset="0"/>
                <a:ea typeface="+mn-ea"/>
                <a:cs typeface="+mn-cs"/>
              </a:rPr>
              <a:t>::</a:t>
            </a:r>
            <a:r>
              <a:rPr lang="pl-PL" sz="1200" kern="1200" dirty="0" err="1" smtClean="0">
                <a:solidFill>
                  <a:schemeClr val="tx1"/>
                </a:solidFill>
                <a:latin typeface="Times" panose="02020603050405020304" pitchFamily="18" charset="0"/>
                <a:ea typeface="+mn-ea"/>
                <a:cs typeface="+mn-cs"/>
              </a:rPr>
              <a:t>address</a:t>
            </a:r>
            <a:r>
              <a:rPr lang="pl-PL" sz="1200" kern="1200" dirty="0" smtClean="0">
                <a:solidFill>
                  <a:schemeClr val="tx1"/>
                </a:solidFill>
                <a:latin typeface="Times" panose="02020603050405020304" pitchFamily="18" charset="0"/>
                <a:ea typeface="+mn-ea"/>
                <a:cs typeface="+mn-cs"/>
              </a:rPr>
              <a:t> { "compute2.cluster":</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ip</a:t>
            </a:r>
            <a:r>
              <a:rPr lang="pl-PL" sz="1200" kern="1200" dirty="0" smtClean="0">
                <a:solidFill>
                  <a:schemeClr val="tx1"/>
                </a:solidFill>
                <a:latin typeface="Times" panose="02020603050405020304" pitchFamily="18" charset="0"/>
                <a:ea typeface="+mn-ea"/>
                <a:cs typeface="+mn-cs"/>
              </a:rPr>
              <a:t>  =&gt; $</a:t>
            </a:r>
            <a:r>
              <a:rPr lang="pl-PL" sz="1200" kern="1200" dirty="0" err="1" smtClean="0">
                <a:solidFill>
                  <a:schemeClr val="tx1"/>
                </a:solidFill>
                <a:latin typeface="Times" panose="02020603050405020304" pitchFamily="18" charset="0"/>
                <a:ea typeface="+mn-ea"/>
                <a:cs typeface="+mn-cs"/>
              </a:rPr>
              <a:t>computetwoip</a:t>
            </a:r>
            <a:r>
              <a:rPr lang="pl-PL" sz="1200" kern="1200" dirty="0" smtClean="0">
                <a:solidFill>
                  <a:schemeClr val="tx1"/>
                </a:solidFill>
                <a:latin typeface="Times" panose="02020603050405020304" pitchFamily="18" charset="0"/>
                <a:ea typeface="+mn-ea"/>
                <a:cs typeface="+mn-cs"/>
              </a:rPr>
              <a:t>,</a:t>
            </a:r>
          </a:p>
          <a:p>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dnsmasq</a:t>
            </a:r>
            <a:r>
              <a:rPr lang="pl-PL" sz="1200" kern="1200" dirty="0" smtClean="0">
                <a:solidFill>
                  <a:schemeClr val="tx1"/>
                </a:solidFill>
                <a:latin typeface="Times" panose="02020603050405020304" pitchFamily="18" charset="0"/>
                <a:ea typeface="+mn-ea"/>
                <a:cs typeface="+mn-cs"/>
              </a:rPr>
              <a:t>::</a:t>
            </a:r>
            <a:r>
              <a:rPr lang="pl-PL" sz="1200" kern="1200" dirty="0" err="1" smtClean="0">
                <a:solidFill>
                  <a:schemeClr val="tx1"/>
                </a:solidFill>
                <a:latin typeface="Times" panose="02020603050405020304" pitchFamily="18" charset="0"/>
                <a:ea typeface="+mn-ea"/>
                <a:cs typeface="+mn-cs"/>
              </a:rPr>
              <a:t>ptr</a:t>
            </a:r>
            <a:r>
              <a:rPr lang="pl-PL" sz="1200" kern="1200" dirty="0" smtClean="0">
                <a:solidFill>
                  <a:schemeClr val="tx1"/>
                </a:solidFill>
                <a:latin typeface="Times" panose="02020603050405020304" pitchFamily="18" charset="0"/>
                <a:ea typeface="+mn-ea"/>
                <a:cs typeface="+mn-cs"/>
              </a:rPr>
              <a:t> { "x.x.31.172.in-addr.arpa.":</a:t>
            </a: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value</a:t>
            </a:r>
            <a:r>
              <a:rPr lang="pl-PL" sz="1200" kern="1200" dirty="0" smtClean="0">
                <a:solidFill>
                  <a:schemeClr val="tx1"/>
                </a:solidFill>
                <a:latin typeface="Times" panose="02020603050405020304" pitchFamily="18" charset="0"/>
                <a:ea typeface="+mn-ea"/>
                <a:cs typeface="+mn-cs"/>
              </a:rPr>
              <a:t>  =&gt; 'compute2.cluster',</a:t>
            </a:r>
          </a:p>
          <a:p>
            <a:r>
              <a:rPr lang="pl-PL" sz="1200" kern="1200" dirty="0" smtClean="0">
                <a:solidFill>
                  <a:schemeClr val="tx1"/>
                </a:solidFill>
                <a:latin typeface="Times" panose="02020603050405020304" pitchFamily="18" charset="0"/>
                <a:ea typeface="+mn-ea"/>
                <a:cs typeface="+mn-cs"/>
              </a:rPr>
              <a:t>  }</a:t>
            </a:r>
          </a:p>
          <a:p>
            <a:endParaRPr lang="pl-PL" sz="1200" kern="1200" dirty="0" smtClean="0">
              <a:solidFill>
                <a:schemeClr val="tx1"/>
              </a:solidFill>
              <a:latin typeface="Times" panose="02020603050405020304" pitchFamily="18" charset="0"/>
              <a:ea typeface="+mn-ea"/>
              <a:cs typeface="+mn-cs"/>
            </a:endParaRPr>
          </a:p>
          <a:p>
            <a:r>
              <a:rPr lang="pl-PL" sz="1200" kern="1200" dirty="0" smtClean="0">
                <a:solidFill>
                  <a:schemeClr val="tx1"/>
                </a:solidFill>
                <a:latin typeface="Times" panose="02020603050405020304" pitchFamily="18" charset="0"/>
                <a:ea typeface="+mn-ea"/>
                <a:cs typeface="+mn-cs"/>
              </a:rPr>
              <a:t>  </a:t>
            </a:r>
            <a:r>
              <a:rPr lang="pl-PL" sz="1200" kern="1200" dirty="0" err="1" smtClean="0">
                <a:solidFill>
                  <a:schemeClr val="tx1"/>
                </a:solidFill>
                <a:latin typeface="Times" panose="02020603050405020304" pitchFamily="18" charset="0"/>
                <a:ea typeface="+mn-ea"/>
                <a:cs typeface="+mn-cs"/>
              </a:rPr>
              <a:t>class</a:t>
            </a:r>
            <a:r>
              <a:rPr lang="pl-PL" sz="1200" kern="1200" dirty="0" smtClean="0">
                <a:solidFill>
                  <a:schemeClr val="tx1"/>
                </a:solidFill>
                <a:latin typeface="Times" panose="02020603050405020304" pitchFamily="18" charset="0"/>
                <a:ea typeface="+mn-ea"/>
                <a:cs typeface="+mn-cs"/>
              </a:rPr>
              <a:t> { '</a:t>
            </a:r>
            <a:r>
              <a:rPr lang="pl-PL" sz="1200" kern="1200" dirty="0" err="1" smtClean="0">
                <a:solidFill>
                  <a:schemeClr val="tx1"/>
                </a:solidFill>
                <a:latin typeface="Times" panose="02020603050405020304" pitchFamily="18" charset="0"/>
                <a:ea typeface="+mn-ea"/>
                <a:cs typeface="+mn-cs"/>
              </a:rPr>
              <a:t>resolv_conf</a:t>
            </a:r>
            <a:r>
              <a:rPr lang="pl-PL"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nameservers</a:t>
            </a:r>
            <a:r>
              <a:rPr lang="en-US" sz="1200" kern="1200" dirty="0" smtClean="0">
                <a:solidFill>
                  <a:schemeClr val="tx1"/>
                </a:solidFill>
                <a:latin typeface="Times" panose="02020603050405020304" pitchFamily="18" charset="0"/>
                <a:ea typeface="+mn-ea"/>
                <a:cs typeface="+mn-cs"/>
              </a:rPr>
              <a:t> =&gt; ['127.0.0.1'],</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searchpath</a:t>
            </a:r>
            <a:r>
              <a:rPr lang="en-US" sz="1200" kern="1200" dirty="0" smtClean="0">
                <a:solidFill>
                  <a:schemeClr val="tx1"/>
                </a:solidFill>
                <a:latin typeface="Times" panose="02020603050405020304" pitchFamily="18" charset="0"/>
                <a:ea typeface="+mn-ea"/>
                <a:cs typeface="+mn-cs"/>
              </a:rPr>
              <a:t>  =&gt; ['cluster'],</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 reset the hostname using our new </a:t>
            </a:r>
            <a:r>
              <a:rPr lang="en-US" sz="1200" kern="1200" dirty="0" err="1" smtClean="0">
                <a:solidFill>
                  <a:schemeClr val="tx1"/>
                </a:solidFill>
                <a:latin typeface="Times" panose="02020603050405020304" pitchFamily="18" charset="0"/>
                <a:ea typeface="+mn-ea"/>
                <a:cs typeface="+mn-cs"/>
              </a:rPr>
              <a:t>dnsmasq</a:t>
            </a:r>
            <a:r>
              <a:rPr lang="en-US" sz="1200" kern="1200" dirty="0" smtClean="0">
                <a:solidFill>
                  <a:schemeClr val="tx1"/>
                </a:solidFill>
                <a:latin typeface="Times" panose="02020603050405020304" pitchFamily="18" charset="0"/>
                <a:ea typeface="+mn-ea"/>
                <a:cs typeface="+mn-cs"/>
              </a:rPr>
              <a:t> names</a:t>
            </a:r>
          </a:p>
          <a:p>
            <a:r>
              <a:rPr lang="en-US" sz="1200" kern="1200" dirty="0" smtClean="0">
                <a:solidFill>
                  <a:schemeClr val="tx1"/>
                </a:solidFill>
                <a:latin typeface="Times" panose="02020603050405020304" pitchFamily="18" charset="0"/>
                <a:ea typeface="+mn-ea"/>
                <a:cs typeface="+mn-cs"/>
              </a:rPr>
              <a:t>  exec { "set-hostname-to-</a:t>
            </a:r>
            <a:r>
              <a:rPr lang="en-US" sz="1200" kern="1200" dirty="0" err="1" smtClean="0">
                <a:solidFill>
                  <a:schemeClr val="tx1"/>
                </a:solidFill>
                <a:latin typeface="Times" panose="02020603050405020304" pitchFamily="18" charset="0"/>
                <a:ea typeface="+mn-ea"/>
                <a:cs typeface="+mn-cs"/>
              </a:rPr>
              <a:t>dns</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 this sets the hostname to the dig name of the </a:t>
            </a:r>
            <a:r>
              <a:rPr lang="en-US" sz="1200" kern="1200" dirty="0" err="1" smtClean="0">
                <a:solidFill>
                  <a:schemeClr val="tx1"/>
                </a:solidFill>
                <a:latin typeface="Times" panose="02020603050405020304" pitchFamily="18" charset="0"/>
                <a:ea typeface="+mn-ea"/>
                <a:cs typeface="+mn-cs"/>
              </a:rPr>
              <a:t>ip</a:t>
            </a:r>
            <a:r>
              <a:rPr lang="en-US" sz="1200" kern="1200" dirty="0" smtClean="0">
                <a:solidFill>
                  <a:schemeClr val="tx1"/>
                </a:solidFill>
                <a:latin typeface="Times" panose="02020603050405020304" pitchFamily="18" charset="0"/>
                <a:ea typeface="+mn-ea"/>
                <a:cs typeface="+mn-cs"/>
              </a:rPr>
              <a:t> address on eth0 and without the period at the end</a:t>
            </a:r>
          </a:p>
          <a:p>
            <a:r>
              <a:rPr lang="en-US" sz="1200" kern="1200" dirty="0" smtClean="0">
                <a:solidFill>
                  <a:schemeClr val="tx1"/>
                </a:solidFill>
                <a:latin typeface="Times" panose="02020603050405020304" pitchFamily="18" charset="0"/>
                <a:ea typeface="+mn-ea"/>
                <a:cs typeface="+mn-cs"/>
              </a:rPr>
              <a:t>    command =&gt; "hostname $(dig +short -x `hostname -I` | </a:t>
            </a:r>
            <a:r>
              <a:rPr lang="en-US" sz="1200" kern="1200" dirty="0" err="1" smtClean="0">
                <a:solidFill>
                  <a:schemeClr val="tx1"/>
                </a:solidFill>
                <a:latin typeface="Times" panose="02020603050405020304" pitchFamily="18" charset="0"/>
                <a:ea typeface="+mn-ea"/>
                <a:cs typeface="+mn-cs"/>
              </a:rPr>
              <a:t>sed</a:t>
            </a:r>
            <a:r>
              <a:rPr lang="en-US" sz="1200" kern="1200" dirty="0" smtClean="0">
                <a:solidFill>
                  <a:schemeClr val="tx1"/>
                </a:solidFill>
                <a:latin typeface="Times" panose="02020603050405020304" pitchFamily="18" charset="0"/>
                <a:ea typeface="+mn-ea"/>
                <a:cs typeface="+mn-cs"/>
              </a:rPr>
              <a:t> 's/\.\+$//')",</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24</a:t>
            </a:fld>
            <a:endParaRPr lang="en-US" altLang="en-US"/>
          </a:p>
        </p:txBody>
      </p:sp>
    </p:spTree>
    <p:extLst>
      <p:ext uri="{BB962C8B-B14F-4D97-AF65-F5344CB8AC3E}">
        <p14:creationId xmlns:p14="http://schemas.microsoft.com/office/powerpoint/2010/main" val="3853002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Talk about imaging using </a:t>
            </a:r>
            <a:r>
              <a:rPr lang="en-US" sz="1200" kern="1200" dirty="0" err="1" smtClean="0">
                <a:solidFill>
                  <a:schemeClr val="tx1"/>
                </a:solidFill>
                <a:latin typeface="+mn-lt"/>
                <a:ea typeface="+mn-ea"/>
                <a:cs typeface="+mn-cs"/>
              </a:rPr>
              <a:t>kickstart</a:t>
            </a:r>
            <a:r>
              <a:rPr lang="en-US" sz="1200" kern="1200" dirty="0" smtClean="0">
                <a:solidFill>
                  <a:schemeClr val="tx1"/>
                </a:solidFill>
                <a:latin typeface="+mn-lt"/>
                <a:ea typeface="+mn-ea"/>
                <a:cs typeface="+mn-cs"/>
              </a:rPr>
              <a:t>, and how you would typically setup</a:t>
            </a:r>
            <a:r>
              <a:rPr lang="en-US" sz="1200" kern="1200" baseline="0" dirty="0" smtClean="0">
                <a:solidFill>
                  <a:schemeClr val="tx1"/>
                </a:solidFill>
                <a:latin typeface="+mn-lt"/>
                <a:ea typeface="+mn-ea"/>
                <a:cs typeface="+mn-cs"/>
              </a:rPr>
              <a:t> an imager to do this kind of thing</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AUDIENCE: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Ask about </a:t>
            </a:r>
            <a:r>
              <a:rPr lang="en-US" sz="1200" kern="1200" dirty="0" err="1" smtClean="0">
                <a:solidFill>
                  <a:schemeClr val="tx1"/>
                </a:solidFill>
                <a:latin typeface="+mn-lt"/>
                <a:ea typeface="+mn-ea"/>
                <a:cs typeface="+mn-cs"/>
              </a:rPr>
              <a:t>xcat</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how this would compare to </a:t>
            </a:r>
            <a:r>
              <a:rPr lang="en-US" sz="1200" kern="1200" baseline="0" dirty="0" err="1" smtClean="0">
                <a:solidFill>
                  <a:schemeClr val="tx1"/>
                </a:solidFill>
                <a:latin typeface="+mn-lt"/>
                <a:ea typeface="+mn-ea"/>
                <a:cs typeface="+mn-cs"/>
              </a:rPr>
              <a:t>kickstart</a:t>
            </a:r>
            <a:r>
              <a:rPr lang="en-US" sz="1200" kern="1200" baseline="0" dirty="0" smtClean="0">
                <a:solidFill>
                  <a:schemeClr val="tx1"/>
                </a:solidFill>
                <a:latin typeface="+mn-lt"/>
                <a:ea typeface="+mn-ea"/>
                <a:cs typeface="+mn-cs"/>
              </a:rPr>
              <a:t>, other imaging systems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Launch a new instance in EC2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Make sure to use the same permissive security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as the head node.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Times" panose="02020603050405020304" pitchFamily="18" charset="0"/>
                <a:ea typeface="+mn-ea"/>
                <a:cs typeface="+mn-cs"/>
              </a:rPr>
              <a:t># install puppet repository</a:t>
            </a:r>
          </a:p>
          <a:p>
            <a:r>
              <a:rPr lang="en-US" sz="1200" kern="1200" dirty="0" err="1" smtClean="0">
                <a:solidFill>
                  <a:schemeClr val="tx1"/>
                </a:solidFill>
                <a:latin typeface="Times" panose="02020603050405020304" pitchFamily="18" charset="0"/>
                <a:ea typeface="+mn-ea"/>
                <a:cs typeface="+mn-cs"/>
              </a:rPr>
              <a:t>sudo</a:t>
            </a:r>
            <a:r>
              <a:rPr lang="en-US" sz="1200" kern="1200" dirty="0" smtClean="0">
                <a:solidFill>
                  <a:schemeClr val="tx1"/>
                </a:solidFill>
                <a:latin typeface="Times" panose="02020603050405020304" pitchFamily="18" charset="0"/>
                <a:ea typeface="+mn-ea"/>
                <a:cs typeface="+mn-cs"/>
              </a:rPr>
              <a:t> rpm -</a:t>
            </a:r>
            <a:r>
              <a:rPr lang="en-US" sz="1200" kern="1200" dirty="0" err="1" smtClean="0">
                <a:solidFill>
                  <a:schemeClr val="tx1"/>
                </a:solidFill>
                <a:latin typeface="Times" panose="02020603050405020304" pitchFamily="18" charset="0"/>
                <a:ea typeface="+mn-ea"/>
                <a:cs typeface="+mn-cs"/>
              </a:rPr>
              <a:t>ivh</a:t>
            </a:r>
            <a:r>
              <a:rPr lang="en-US" sz="1200" kern="1200" dirty="0" smtClean="0">
                <a:solidFill>
                  <a:schemeClr val="tx1"/>
                </a:solidFill>
                <a:latin typeface="Times" panose="02020603050405020304" pitchFamily="18" charset="0"/>
                <a:ea typeface="+mn-ea"/>
                <a:cs typeface="+mn-cs"/>
              </a:rPr>
              <a:t> http://</a:t>
            </a:r>
            <a:r>
              <a:rPr lang="en-US" sz="1200" kern="1200" dirty="0" err="1" smtClean="0">
                <a:solidFill>
                  <a:schemeClr val="tx1"/>
                </a:solidFill>
                <a:latin typeface="Times" panose="02020603050405020304" pitchFamily="18" charset="0"/>
                <a:ea typeface="+mn-ea"/>
                <a:cs typeface="+mn-cs"/>
              </a:rPr>
              <a:t>yum.puppetlabs.com</a:t>
            </a:r>
            <a:r>
              <a:rPr lang="en-US" sz="1200" kern="1200" dirty="0" smtClean="0">
                <a:solidFill>
                  <a:schemeClr val="tx1"/>
                </a:solidFill>
                <a:latin typeface="Times" panose="02020603050405020304" pitchFamily="18" charset="0"/>
                <a:ea typeface="+mn-ea"/>
                <a:cs typeface="+mn-cs"/>
              </a:rPr>
              <a:t>/puppetlabs-release-el-6.noarch.rpm</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install puppet, subversion and vim</a:t>
            </a:r>
          </a:p>
          <a:p>
            <a:r>
              <a:rPr lang="en-US" sz="1200" kern="1200" dirty="0" smtClean="0">
                <a:solidFill>
                  <a:schemeClr val="tx1"/>
                </a:solidFill>
                <a:latin typeface="Times" panose="02020603050405020304" pitchFamily="18" charset="0"/>
                <a:ea typeface="+mn-ea"/>
                <a:cs typeface="+mn-cs"/>
              </a:rPr>
              <a:t>yum -y install puppet vim subversion</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remove default puppet </a:t>
            </a:r>
            <a:r>
              <a:rPr lang="en-US" sz="1200" kern="1200" dirty="0" err="1" smtClean="0">
                <a:solidFill>
                  <a:schemeClr val="tx1"/>
                </a:solidFill>
                <a:latin typeface="Times" panose="02020603050405020304" pitchFamily="18" charset="0"/>
                <a:ea typeface="+mn-ea"/>
                <a:cs typeface="+mn-cs"/>
              </a:rPr>
              <a:t>configs</a:t>
            </a:r>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rm</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rf</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checkout puppet </a:t>
            </a:r>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 to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a:t>
            </a:r>
          </a:p>
          <a:p>
            <a:r>
              <a:rPr lang="en-US" sz="1200" kern="1200" dirty="0" err="1" smtClean="0">
                <a:solidFill>
                  <a:schemeClr val="tx1"/>
                </a:solidFill>
                <a:latin typeface="Times" panose="02020603050405020304" pitchFamily="18" charset="0"/>
                <a:ea typeface="+mn-ea"/>
                <a:cs typeface="+mn-cs"/>
              </a:rPr>
              <a:t>svn</a:t>
            </a:r>
            <a:r>
              <a:rPr lang="en-US" sz="1200" kern="1200" dirty="0" smtClean="0">
                <a:solidFill>
                  <a:schemeClr val="tx1"/>
                </a:solidFill>
                <a:latin typeface="Times" panose="02020603050405020304" pitchFamily="18" charset="0"/>
                <a:ea typeface="+mn-ea"/>
                <a:cs typeface="+mn-cs"/>
              </a:rPr>
              <a:t> co https://54.191.44.133/puppet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/puppet/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5CBA4C-D2C8-084C-9B5F-D35AF29E3C31}" type="slidenum">
              <a:rPr lang="en-US" smtClean="0"/>
              <a:t>25</a:t>
            </a:fld>
            <a:endParaRPr lang="en-US"/>
          </a:p>
        </p:txBody>
      </p:sp>
    </p:spTree>
    <p:extLst>
      <p:ext uri="{BB962C8B-B14F-4D97-AF65-F5344CB8AC3E}">
        <p14:creationId xmlns:p14="http://schemas.microsoft.com/office/powerpoint/2010/main" val="1102139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Ok lets setup the NFS server. This should be quite easy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Talk about NFS a bit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Lustre</a:t>
            </a:r>
            <a:r>
              <a:rPr lang="en-US" sz="1200" kern="1200" baseline="0" dirty="0" smtClean="0">
                <a:solidFill>
                  <a:schemeClr val="tx1"/>
                </a:solidFill>
                <a:latin typeface="+mn-lt"/>
                <a:ea typeface="+mn-ea"/>
                <a:cs typeface="+mn-cs"/>
              </a:rPr>
              <a:t> as well.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AUDIENCE: What </a:t>
            </a:r>
            <a:r>
              <a:rPr lang="en-US" sz="1200" kern="1200" baseline="0" dirty="0" err="1" smtClean="0">
                <a:solidFill>
                  <a:schemeClr val="tx1"/>
                </a:solidFill>
                <a:latin typeface="+mn-lt"/>
                <a:ea typeface="+mn-ea"/>
                <a:cs typeface="+mn-cs"/>
              </a:rPr>
              <a:t>filesystems</a:t>
            </a:r>
            <a:r>
              <a:rPr lang="en-US" sz="1200" kern="1200" baseline="0" dirty="0" smtClean="0">
                <a:solidFill>
                  <a:schemeClr val="tx1"/>
                </a:solidFill>
                <a:latin typeface="+mn-lt"/>
                <a:ea typeface="+mn-ea"/>
                <a:cs typeface="+mn-cs"/>
              </a:rPr>
              <a:t> would you use for /home or /apps, what about a /scratch</a:t>
            </a:r>
          </a:p>
          <a:p>
            <a:endParaRPr lang="en-US" sz="1200" kern="1200" baseline="0" dirty="0" smtClean="0">
              <a:solidFill>
                <a:schemeClr val="tx1"/>
              </a:solidFill>
              <a:latin typeface="+mn-lt"/>
              <a:ea typeface="+mn-ea"/>
              <a:cs typeface="+mn-cs"/>
            </a:endParaRPr>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010-puppet-nfs-server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 START</a:t>
            </a:r>
          </a:p>
          <a:p>
            <a:r>
              <a:rPr lang="nb-NO" sz="1200" kern="1200" dirty="0" smtClean="0">
                <a:solidFill>
                  <a:schemeClr val="tx1"/>
                </a:solidFill>
                <a:latin typeface="Times" panose="02020603050405020304" pitchFamily="18" charset="0"/>
                <a:ea typeface="+mn-ea"/>
                <a:cs typeface="+mn-cs"/>
              </a:rPr>
              <a:t>  file { "/</a:t>
            </a:r>
            <a:r>
              <a:rPr lang="nb-NO" sz="1200" kern="1200" dirty="0" err="1" smtClean="0">
                <a:solidFill>
                  <a:schemeClr val="tx1"/>
                </a:solidFill>
                <a:latin typeface="Times" panose="02020603050405020304" pitchFamily="18" charset="0"/>
                <a:ea typeface="+mn-ea"/>
                <a:cs typeface="+mn-cs"/>
              </a:rPr>
              <a:t>apps</a:t>
            </a:r>
            <a:r>
              <a:rPr lang="nb-NO" sz="1200" kern="1200" dirty="0" smtClean="0">
                <a:solidFill>
                  <a:schemeClr val="tx1"/>
                </a:solidFill>
                <a:latin typeface="Times" panose="02020603050405020304" pitchFamily="18" charset="0"/>
                <a:ea typeface="+mn-ea"/>
                <a:cs typeface="+mn-cs"/>
              </a:rPr>
              <a:t>":</a:t>
            </a:r>
          </a:p>
          <a:p>
            <a:r>
              <a:rPr lang="nb-NO" sz="1200" kern="1200" dirty="0" smtClean="0">
                <a:solidFill>
                  <a:schemeClr val="tx1"/>
                </a:solidFill>
                <a:latin typeface="Times" panose="02020603050405020304" pitchFamily="18" charset="0"/>
                <a:ea typeface="+mn-ea"/>
                <a:cs typeface="+mn-cs"/>
              </a:rPr>
              <a:t>    </a:t>
            </a:r>
            <a:r>
              <a:rPr lang="nb-NO" sz="1200" kern="1200" dirty="0" err="1" smtClean="0">
                <a:solidFill>
                  <a:schemeClr val="tx1"/>
                </a:solidFill>
                <a:latin typeface="Times" panose="02020603050405020304" pitchFamily="18" charset="0"/>
                <a:ea typeface="+mn-ea"/>
                <a:cs typeface="+mn-cs"/>
              </a:rPr>
              <a:t>ensure</a:t>
            </a:r>
            <a:r>
              <a:rPr lang="nb-NO" sz="1200" kern="1200" dirty="0" smtClean="0">
                <a:solidFill>
                  <a:schemeClr val="tx1"/>
                </a:solidFill>
                <a:latin typeface="Times" panose="02020603050405020304" pitchFamily="18" charset="0"/>
                <a:ea typeface="+mn-ea"/>
                <a:cs typeface="+mn-cs"/>
              </a:rPr>
              <a:t> =&gt; "</a:t>
            </a:r>
            <a:r>
              <a:rPr lang="nb-NO" sz="1200" kern="1200" dirty="0" err="1" smtClean="0">
                <a:solidFill>
                  <a:schemeClr val="tx1"/>
                </a:solidFill>
                <a:latin typeface="Times" panose="02020603050405020304" pitchFamily="18" charset="0"/>
                <a:ea typeface="+mn-ea"/>
                <a:cs typeface="+mn-cs"/>
              </a:rPr>
              <a:t>directory</a:t>
            </a:r>
            <a:r>
              <a:rPr lang="nb-NO" sz="1200" kern="1200" dirty="0" smtClean="0">
                <a:solidFill>
                  <a:schemeClr val="tx1"/>
                </a:solidFill>
                <a:latin typeface="Times" panose="02020603050405020304" pitchFamily="18" charset="0"/>
                <a:ea typeface="+mn-ea"/>
                <a:cs typeface="+mn-cs"/>
              </a:rPr>
              <a:t>",</a:t>
            </a:r>
          </a:p>
          <a:p>
            <a:r>
              <a:rPr lang="nb-NO" sz="1200" kern="1200" dirty="0" smtClean="0">
                <a:solidFill>
                  <a:schemeClr val="tx1"/>
                </a:solidFill>
                <a:latin typeface="Times" panose="02020603050405020304" pitchFamily="18" charset="0"/>
                <a:ea typeface="+mn-ea"/>
                <a:cs typeface="+mn-cs"/>
              </a:rPr>
              <a:t>  }</a:t>
            </a:r>
          </a:p>
          <a:p>
            <a:r>
              <a:rPr lang="nb-NO" sz="1200" kern="1200" dirty="0" smtClean="0">
                <a:solidFill>
                  <a:schemeClr val="tx1"/>
                </a:solidFill>
                <a:latin typeface="Times" panose="02020603050405020304" pitchFamily="18" charset="0"/>
                <a:ea typeface="+mn-ea"/>
                <a:cs typeface="+mn-cs"/>
              </a:rPr>
              <a:t>  #### END</a:t>
            </a:r>
          </a:p>
          <a:p>
            <a:r>
              <a:rPr lang="nb-NO" sz="1200" kern="1200" dirty="0" smtClean="0">
                <a:solidFill>
                  <a:schemeClr val="tx1"/>
                </a:solidFill>
                <a:latin typeface="Times" panose="02020603050405020304" pitchFamily="18" charset="0"/>
                <a:ea typeface="+mn-ea"/>
                <a:cs typeface="+mn-cs"/>
              </a:rPr>
              <a:t>}</a:t>
            </a:r>
          </a:p>
          <a:p>
            <a:endParaRPr lang="nb-NO" sz="1200" kern="1200" dirty="0" smtClean="0">
              <a:solidFill>
                <a:schemeClr val="tx1"/>
              </a:solidFill>
              <a:latin typeface="Times" panose="02020603050405020304" pitchFamily="18" charset="0"/>
              <a:ea typeface="+mn-ea"/>
              <a:cs typeface="+mn-cs"/>
            </a:endParaRPr>
          </a:p>
          <a:p>
            <a:endParaRPr lang="nb-NO" sz="1200" kern="1200" dirty="0" smtClean="0">
              <a:solidFill>
                <a:schemeClr val="tx1"/>
              </a:solidFill>
              <a:latin typeface="Times" panose="02020603050405020304" pitchFamily="18" charset="0"/>
              <a:ea typeface="+mn-ea"/>
              <a:cs typeface="+mn-cs"/>
            </a:endParaRPr>
          </a:p>
          <a:p>
            <a:r>
              <a:rPr lang="nb-NO" sz="1200" kern="1200" dirty="0" err="1" smtClean="0">
                <a:solidFill>
                  <a:schemeClr val="tx1"/>
                </a:solidFill>
                <a:latin typeface="Times" panose="02020603050405020304" pitchFamily="18" charset="0"/>
                <a:ea typeface="+mn-ea"/>
                <a:cs typeface="+mn-cs"/>
              </a:rPr>
              <a:t>class</a:t>
            </a:r>
            <a:r>
              <a:rPr lang="nb-NO" sz="1200" kern="1200" dirty="0" smtClean="0">
                <a:solidFill>
                  <a:schemeClr val="tx1"/>
                </a:solidFill>
                <a:latin typeface="Times" panose="02020603050405020304" pitchFamily="18" charset="0"/>
                <a:ea typeface="+mn-ea"/>
                <a:cs typeface="+mn-cs"/>
              </a:rPr>
              <a:t> </a:t>
            </a:r>
            <a:r>
              <a:rPr lang="nb-NO" sz="1200" kern="1200" dirty="0" err="1" smtClean="0">
                <a:solidFill>
                  <a:schemeClr val="tx1"/>
                </a:solidFill>
                <a:latin typeface="Times" panose="02020603050405020304" pitchFamily="18" charset="0"/>
                <a:ea typeface="+mn-ea"/>
                <a:cs typeface="+mn-cs"/>
              </a:rPr>
              <a:t>storage_node</a:t>
            </a:r>
            <a:r>
              <a:rPr lang="nb-NO" sz="1200" kern="1200" dirty="0" smtClean="0">
                <a:solidFill>
                  <a:schemeClr val="tx1"/>
                </a:solidFill>
                <a:latin typeface="Times" panose="02020603050405020304" pitchFamily="18" charset="0"/>
                <a:ea typeface="+mn-ea"/>
                <a:cs typeface="+mn-cs"/>
              </a:rPr>
              <a:t> {</a:t>
            </a:r>
          </a:p>
          <a:p>
            <a:endParaRPr lang="nb-NO" sz="1200" kern="1200" dirty="0" smtClean="0">
              <a:solidFill>
                <a:schemeClr val="tx1"/>
              </a:solidFill>
              <a:latin typeface="Times" panose="02020603050405020304" pitchFamily="18" charset="0"/>
              <a:ea typeface="+mn-ea"/>
              <a:cs typeface="+mn-cs"/>
            </a:endParaRPr>
          </a:p>
          <a:p>
            <a:r>
              <a:rPr lang="nb-NO" sz="1200" kern="1200" dirty="0" smtClean="0">
                <a:solidFill>
                  <a:schemeClr val="tx1"/>
                </a:solidFill>
                <a:latin typeface="Times" panose="02020603050405020304" pitchFamily="18" charset="0"/>
                <a:ea typeface="+mn-ea"/>
                <a:cs typeface="+mn-cs"/>
              </a:rPr>
              <a:t>  #### START</a:t>
            </a:r>
          </a:p>
          <a:p>
            <a:r>
              <a:rPr lang="nb-NO" sz="1200" kern="1200" dirty="0" smtClean="0">
                <a:solidFill>
                  <a:schemeClr val="tx1"/>
                </a:solidFill>
                <a:latin typeface="Times" panose="02020603050405020304" pitchFamily="18" charset="0"/>
                <a:ea typeface="+mn-ea"/>
                <a:cs typeface="+mn-cs"/>
              </a:rPr>
              <a:t>  </a:t>
            </a:r>
            <a:r>
              <a:rPr lang="nb-NO" sz="1200" kern="1200" dirty="0" err="1" smtClean="0">
                <a:solidFill>
                  <a:schemeClr val="tx1"/>
                </a:solidFill>
                <a:latin typeface="Times" panose="02020603050405020304" pitchFamily="18" charset="0"/>
                <a:ea typeface="+mn-ea"/>
                <a:cs typeface="+mn-cs"/>
              </a:rPr>
              <a:t>include</a:t>
            </a:r>
            <a:r>
              <a:rPr lang="nb-NO" sz="1200" kern="1200" dirty="0" smtClean="0">
                <a:solidFill>
                  <a:schemeClr val="tx1"/>
                </a:solidFill>
                <a:latin typeface="Times" panose="02020603050405020304" pitchFamily="18" charset="0"/>
                <a:ea typeface="+mn-ea"/>
                <a:cs typeface="+mn-cs"/>
              </a:rPr>
              <a:t> </a:t>
            </a:r>
            <a:r>
              <a:rPr lang="nb-NO" sz="1200" kern="1200" dirty="0" err="1" smtClean="0">
                <a:solidFill>
                  <a:schemeClr val="tx1"/>
                </a:solidFill>
                <a:latin typeface="Times" panose="02020603050405020304" pitchFamily="18" charset="0"/>
                <a:ea typeface="+mn-ea"/>
                <a:cs typeface="+mn-cs"/>
              </a:rPr>
              <a:t>nfs</a:t>
            </a:r>
            <a:r>
              <a:rPr lang="nb-NO" sz="1200" kern="1200" dirty="0" smtClean="0">
                <a:solidFill>
                  <a:schemeClr val="tx1"/>
                </a:solidFill>
                <a:latin typeface="Times" panose="02020603050405020304" pitchFamily="18" charset="0"/>
                <a:ea typeface="+mn-ea"/>
                <a:cs typeface="+mn-cs"/>
              </a:rPr>
              <a:t>::server</a:t>
            </a:r>
          </a:p>
          <a:p>
            <a:r>
              <a:rPr lang="nb-NO" sz="1200" kern="1200" dirty="0" smtClean="0">
                <a:solidFill>
                  <a:schemeClr val="tx1"/>
                </a:solidFill>
                <a:latin typeface="Times" panose="02020603050405020304" pitchFamily="18" charset="0"/>
                <a:ea typeface="+mn-ea"/>
                <a:cs typeface="+mn-cs"/>
              </a:rPr>
              <a:t>  </a:t>
            </a:r>
            <a:r>
              <a:rPr lang="nb-NO" sz="1200" kern="1200" dirty="0" err="1" smtClean="0">
                <a:solidFill>
                  <a:schemeClr val="tx1"/>
                </a:solidFill>
                <a:latin typeface="Times" panose="02020603050405020304" pitchFamily="18" charset="0"/>
                <a:ea typeface="+mn-ea"/>
                <a:cs typeface="+mn-cs"/>
              </a:rPr>
              <a:t>nfs</a:t>
            </a:r>
            <a:r>
              <a:rPr lang="nb-NO" sz="1200" kern="1200" dirty="0" smtClean="0">
                <a:solidFill>
                  <a:schemeClr val="tx1"/>
                </a:solidFill>
                <a:latin typeface="Times" panose="02020603050405020304" pitchFamily="18" charset="0"/>
                <a:ea typeface="+mn-ea"/>
                <a:cs typeface="+mn-cs"/>
              </a:rPr>
              <a:t>::server::</a:t>
            </a:r>
            <a:r>
              <a:rPr lang="nb-NO" sz="1200" kern="1200" dirty="0" err="1" smtClean="0">
                <a:solidFill>
                  <a:schemeClr val="tx1"/>
                </a:solidFill>
                <a:latin typeface="Times" panose="02020603050405020304" pitchFamily="18" charset="0"/>
                <a:ea typeface="+mn-ea"/>
                <a:cs typeface="+mn-cs"/>
              </a:rPr>
              <a:t>export</a:t>
            </a:r>
            <a:r>
              <a:rPr lang="nb-NO" sz="1200" kern="1200" dirty="0" smtClean="0">
                <a:solidFill>
                  <a:schemeClr val="tx1"/>
                </a:solidFill>
                <a:latin typeface="Times" panose="02020603050405020304" pitchFamily="18" charset="0"/>
                <a:ea typeface="+mn-ea"/>
                <a:cs typeface="+mn-cs"/>
              </a:rPr>
              <a:t>{ '/</a:t>
            </a:r>
            <a:r>
              <a:rPr lang="nb-NO" sz="1200" kern="1200" dirty="0" err="1" smtClean="0">
                <a:solidFill>
                  <a:schemeClr val="tx1"/>
                </a:solidFill>
                <a:latin typeface="Times" panose="02020603050405020304" pitchFamily="18" charset="0"/>
                <a:ea typeface="+mn-ea"/>
                <a:cs typeface="+mn-cs"/>
              </a:rPr>
              <a:t>home</a:t>
            </a:r>
            <a:r>
              <a:rPr lang="nb-NO"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'mounted',</a:t>
            </a:r>
          </a:p>
          <a:p>
            <a:r>
              <a:rPr lang="en-US" sz="1200" kern="1200" dirty="0" smtClean="0">
                <a:solidFill>
                  <a:schemeClr val="tx1"/>
                </a:solidFill>
                <a:latin typeface="Times" panose="02020603050405020304" pitchFamily="18" charset="0"/>
                <a:ea typeface="+mn-ea"/>
                <a:cs typeface="+mn-cs"/>
              </a:rPr>
              <a:t>    clients =&gt; '172.31.0.0/16(</a:t>
            </a:r>
            <a:r>
              <a:rPr lang="en-US" sz="1200" kern="1200" dirty="0" err="1" smtClean="0">
                <a:solidFill>
                  <a:schemeClr val="tx1"/>
                </a:solidFill>
                <a:latin typeface="Times" panose="02020603050405020304" pitchFamily="18" charset="0"/>
                <a:ea typeface="+mn-ea"/>
                <a:cs typeface="+mn-cs"/>
              </a:rPr>
              <a:t>rw,insecure,async,no_root_squash</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localhost</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rw</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nfs</a:t>
            </a:r>
            <a:r>
              <a:rPr lang="en-US" sz="1200" kern="1200" dirty="0" smtClean="0">
                <a:solidFill>
                  <a:schemeClr val="tx1"/>
                </a:solidFill>
                <a:latin typeface="Times" panose="02020603050405020304" pitchFamily="18" charset="0"/>
                <a:ea typeface="+mn-ea"/>
                <a:cs typeface="+mn-cs"/>
              </a:rPr>
              <a:t>::server::export{ '/apps/':</a:t>
            </a:r>
          </a:p>
          <a:p>
            <a:r>
              <a:rPr lang="en-US" sz="1200" kern="1200" dirty="0" smtClean="0">
                <a:solidFill>
                  <a:schemeClr val="tx1"/>
                </a:solidFill>
                <a:latin typeface="Times" panose="02020603050405020304" pitchFamily="18" charset="0"/>
                <a:ea typeface="+mn-ea"/>
                <a:cs typeface="+mn-cs"/>
              </a:rPr>
              <a:t>    ensure  =&gt; 'mounted',</a:t>
            </a:r>
          </a:p>
          <a:p>
            <a:r>
              <a:rPr lang="en-US" sz="1200" kern="1200" dirty="0" smtClean="0">
                <a:solidFill>
                  <a:schemeClr val="tx1"/>
                </a:solidFill>
                <a:latin typeface="Times" panose="02020603050405020304" pitchFamily="18" charset="0"/>
                <a:ea typeface="+mn-ea"/>
                <a:cs typeface="+mn-cs"/>
              </a:rPr>
              <a:t>    clients =&gt; '172.31.0.0/16(</a:t>
            </a:r>
            <a:r>
              <a:rPr lang="en-US" sz="1200" kern="1200" dirty="0" err="1" smtClean="0">
                <a:solidFill>
                  <a:schemeClr val="tx1"/>
                </a:solidFill>
                <a:latin typeface="Times" panose="02020603050405020304" pitchFamily="18" charset="0"/>
                <a:ea typeface="+mn-ea"/>
                <a:cs typeface="+mn-cs"/>
              </a:rPr>
              <a:t>rw,insecure,async,no_root_squash</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localhost</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rw</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require =&gt; File['/apps']</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 END</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p:txBody>
      </p:sp>
      <p:sp>
        <p:nvSpPr>
          <p:cNvPr id="4" name="Slide Number Placeholder 3"/>
          <p:cNvSpPr>
            <a:spLocks noGrp="1"/>
          </p:cNvSpPr>
          <p:nvPr>
            <p:ph type="sldNum" sz="quarter" idx="10"/>
          </p:nvPr>
        </p:nvSpPr>
        <p:spPr/>
        <p:txBody>
          <a:bodyPr/>
          <a:lstStyle/>
          <a:p>
            <a:fld id="{BA5CBA4C-D2C8-084C-9B5F-D35AF29E3C31}" type="slidenum">
              <a:rPr lang="en-US" smtClean="0"/>
              <a:t>26</a:t>
            </a:fld>
            <a:endParaRPr lang="en-US"/>
          </a:p>
        </p:txBody>
      </p:sp>
    </p:spTree>
    <p:extLst>
      <p:ext uri="{BB962C8B-B14F-4D97-AF65-F5344CB8AC3E}">
        <p14:creationId xmlns:p14="http://schemas.microsoft.com/office/powerpoint/2010/main" val="1302060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Times" panose="02020603050405020304" pitchFamily="18" charset="0"/>
                <a:ea typeface="+mn-ea"/>
                <a:cs typeface="+mn-cs"/>
              </a:rPr>
              <a:t>In order for</a:t>
            </a:r>
            <a:r>
              <a:rPr lang="en-US" sz="1200" kern="1200" baseline="0" dirty="0" smtClean="0">
                <a:solidFill>
                  <a:schemeClr val="tx1"/>
                </a:solidFill>
                <a:latin typeface="Times" panose="02020603050405020304" pitchFamily="18" charset="0"/>
                <a:ea typeface="+mn-ea"/>
                <a:cs typeface="+mn-cs"/>
              </a:rPr>
              <a:t> NFS to work correctly the clocks on all the computers need to be close to each other. In EC2 this is done for us however setting up NTP is very important for many networked file systems</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011-storage-firewall-and-mounts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storagenodeip</a:t>
            </a:r>
            <a:r>
              <a:rPr lang="en-US" sz="1200" kern="1200" dirty="0" smtClean="0">
                <a:solidFill>
                  <a:schemeClr val="tx1"/>
                </a:solidFill>
                <a:latin typeface="Times" panose="02020603050405020304" pitchFamily="18" charset="0"/>
                <a:ea typeface="+mn-ea"/>
                <a:cs typeface="+mn-cs"/>
              </a:rPr>
              <a:t>='storage node </a:t>
            </a:r>
            <a:r>
              <a:rPr lang="en-US" sz="1200" kern="1200" dirty="0" err="1" smtClean="0">
                <a:solidFill>
                  <a:schemeClr val="tx1"/>
                </a:solidFill>
                <a:latin typeface="Times" panose="02020603050405020304" pitchFamily="18" charset="0"/>
                <a:ea typeface="+mn-ea"/>
                <a:cs typeface="+mn-cs"/>
              </a:rPr>
              <a:t>ip</a:t>
            </a:r>
            <a:r>
              <a:rPr lang="en-US" sz="1200" kern="1200" dirty="0" smtClean="0">
                <a:solidFill>
                  <a:schemeClr val="tx1"/>
                </a:solidFill>
                <a:latin typeface="Times" panose="02020603050405020304" pitchFamily="18" charset="0"/>
                <a:ea typeface="+mn-ea"/>
                <a:cs typeface="+mn-cs"/>
              </a:rPr>
              <a:t> here'</a:t>
            </a:r>
          </a:p>
          <a:p>
            <a:r>
              <a:rPr lang="en-US" sz="1200" kern="1200" dirty="0" smtClean="0">
                <a:solidFill>
                  <a:schemeClr val="tx1"/>
                </a:solidFill>
                <a:latin typeface="Times" panose="02020603050405020304" pitchFamily="18" charset="0"/>
                <a:ea typeface="+mn-ea"/>
                <a:cs typeface="+mn-cs"/>
              </a:rPr>
              <a:t>#### END</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head_node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 mount the shared homes and apps</a:t>
            </a:r>
          </a:p>
          <a:p>
            <a:r>
              <a:rPr lang="en-US" sz="1200" kern="1200" dirty="0" smtClean="0">
                <a:solidFill>
                  <a:schemeClr val="tx1"/>
                </a:solidFill>
                <a:latin typeface="Times" panose="02020603050405020304" pitchFamily="18" charset="0"/>
                <a:ea typeface="+mn-ea"/>
                <a:cs typeface="+mn-cs"/>
              </a:rPr>
              <a:t>  mounts { 'storage server home':</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source =&gt; "${</a:t>
            </a:r>
            <a:r>
              <a:rPr lang="en-US" sz="1200" kern="1200" dirty="0" err="1" smtClean="0">
                <a:solidFill>
                  <a:schemeClr val="tx1"/>
                </a:solidFill>
                <a:latin typeface="Times" panose="02020603050405020304" pitchFamily="18" charset="0"/>
                <a:ea typeface="+mn-ea"/>
                <a:cs typeface="+mn-cs"/>
              </a:rPr>
              <a:t>storagenodeip</a:t>
            </a:r>
            <a:r>
              <a:rPr lang="en-US" sz="1200" kern="1200" dirty="0" smtClean="0">
                <a:solidFill>
                  <a:schemeClr val="tx1"/>
                </a:solidFill>
                <a:latin typeface="Times" panose="02020603050405020304" pitchFamily="18" charset="0"/>
                <a:ea typeface="+mn-ea"/>
                <a:cs typeface="+mn-cs"/>
              </a:rPr>
              <a:t>}:/home",</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dest</a:t>
            </a:r>
            <a:r>
              <a:rPr lang="en-US" sz="1200" kern="1200" dirty="0" smtClean="0">
                <a:solidFill>
                  <a:schemeClr val="tx1"/>
                </a:solidFill>
                <a:latin typeface="Times" panose="02020603050405020304" pitchFamily="18" charset="0"/>
                <a:ea typeface="+mn-ea"/>
                <a:cs typeface="+mn-cs"/>
              </a:rPr>
              <a:t>   =&gt; '/home',</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type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nfs</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opts</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nofail,defaults,vers</a:t>
            </a:r>
            <a:r>
              <a:rPr lang="tr-TR" sz="1200" kern="1200" dirty="0" smtClean="0">
                <a:solidFill>
                  <a:schemeClr val="tx1"/>
                </a:solidFill>
                <a:latin typeface="Times" panose="02020603050405020304" pitchFamily="18" charset="0"/>
                <a:ea typeface="+mn-ea"/>
                <a:cs typeface="+mn-cs"/>
              </a:rPr>
              <a:t>=3,rw,noatime',</a:t>
            </a:r>
          </a:p>
          <a:p>
            <a:r>
              <a:rPr lang="tr-TR" sz="1200" kern="1200" dirty="0" smtClean="0">
                <a:solidFill>
                  <a:schemeClr val="tx1"/>
                </a:solidFill>
                <a:latin typeface="Times" panose="02020603050405020304" pitchFamily="18" charset="0"/>
                <a:ea typeface="+mn-ea"/>
                <a:cs typeface="+mn-cs"/>
              </a:rPr>
              <a:t>  }</a:t>
            </a:r>
          </a:p>
          <a:p>
            <a:endParaRPr lang="tr-TR" sz="1200" kern="1200" dirty="0" smtClean="0">
              <a:solidFill>
                <a:schemeClr val="tx1"/>
              </a:solidFill>
              <a:latin typeface="Times" panose="02020603050405020304" pitchFamily="18" charset="0"/>
              <a:ea typeface="+mn-ea"/>
              <a:cs typeface="+mn-cs"/>
            </a:endParaRP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mounts</a:t>
            </a:r>
            <a:r>
              <a:rPr lang="tr-TR" sz="1200" kern="1200" dirty="0" smtClean="0">
                <a:solidFill>
                  <a:schemeClr val="tx1"/>
                </a:solidFill>
                <a:latin typeface="Times" panose="02020603050405020304" pitchFamily="18" charset="0"/>
                <a:ea typeface="+mn-ea"/>
                <a:cs typeface="+mn-cs"/>
              </a:rPr>
              <a:t> { '</a:t>
            </a:r>
            <a:r>
              <a:rPr lang="tr-TR" sz="1200" kern="1200" dirty="0" err="1" smtClean="0">
                <a:solidFill>
                  <a:schemeClr val="tx1"/>
                </a:solidFill>
                <a:latin typeface="Times" panose="02020603050405020304" pitchFamily="18" charset="0"/>
                <a:ea typeface="+mn-ea"/>
                <a:cs typeface="+mn-cs"/>
              </a:rPr>
              <a:t>storage</a:t>
            </a:r>
            <a:r>
              <a:rPr lang="tr-TR" sz="1200" kern="1200" dirty="0" smtClean="0">
                <a:solidFill>
                  <a:schemeClr val="tx1"/>
                </a:solidFill>
                <a:latin typeface="Times" panose="02020603050405020304" pitchFamily="18" charset="0"/>
                <a:ea typeface="+mn-ea"/>
                <a:cs typeface="+mn-cs"/>
              </a:rPr>
              <a:t> server </a:t>
            </a:r>
            <a:r>
              <a:rPr lang="tr-TR" sz="1200" kern="1200" dirty="0" err="1" smtClean="0">
                <a:solidFill>
                  <a:schemeClr val="tx1"/>
                </a:solidFill>
                <a:latin typeface="Times" panose="02020603050405020304" pitchFamily="18" charset="0"/>
                <a:ea typeface="+mn-ea"/>
                <a:cs typeface="+mn-cs"/>
              </a:rPr>
              <a:t>apps</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ensure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present</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source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storagenodeip</a:t>
            </a:r>
            <a:r>
              <a:rPr lang="tr-TR" sz="1200" kern="1200" dirty="0" smtClean="0">
                <a:solidFill>
                  <a:schemeClr val="tx1"/>
                </a:solidFill>
                <a:latin typeface="Times" panose="02020603050405020304" pitchFamily="18" charset="0"/>
                <a:ea typeface="+mn-ea"/>
                <a:cs typeface="+mn-cs"/>
              </a:rPr>
              <a:t>}:/</a:t>
            </a:r>
            <a:r>
              <a:rPr lang="tr-TR" sz="1200" kern="1200" dirty="0" err="1" smtClean="0">
                <a:solidFill>
                  <a:schemeClr val="tx1"/>
                </a:solidFill>
                <a:latin typeface="Times" panose="02020603050405020304" pitchFamily="18" charset="0"/>
                <a:ea typeface="+mn-ea"/>
                <a:cs typeface="+mn-cs"/>
              </a:rPr>
              <a:t>apps</a:t>
            </a:r>
            <a:r>
              <a:rPr lang="tr-T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dest</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apps</a:t>
            </a:r>
            <a:r>
              <a:rPr lang="fr-F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type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nfs</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opts</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nofail,defaults,vers</a:t>
            </a:r>
            <a:r>
              <a:rPr lang="tr-TR" sz="1200" kern="1200" dirty="0" smtClean="0">
                <a:solidFill>
                  <a:schemeClr val="tx1"/>
                </a:solidFill>
                <a:latin typeface="Times" panose="02020603050405020304" pitchFamily="18" charset="0"/>
                <a:ea typeface="+mn-ea"/>
                <a:cs typeface="+mn-cs"/>
              </a:rPr>
              <a:t>=3,rw,noatime',</a:t>
            </a:r>
          </a:p>
          <a:p>
            <a:r>
              <a:rPr lang="en-US" sz="1200" kern="1200" dirty="0" smtClean="0">
                <a:solidFill>
                  <a:schemeClr val="tx1"/>
                </a:solidFill>
                <a:latin typeface="Times" panose="02020603050405020304" pitchFamily="18" charset="0"/>
                <a:ea typeface="+mn-ea"/>
                <a:cs typeface="+mn-cs"/>
              </a:rPr>
              <a:t>    require =&gt; File['/apps'],</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END</a:t>
            </a: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compute_node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 mount the shared homes and apps</a:t>
            </a:r>
          </a:p>
          <a:p>
            <a:r>
              <a:rPr lang="en-US" sz="1200" kern="1200" dirty="0" smtClean="0">
                <a:solidFill>
                  <a:schemeClr val="tx1"/>
                </a:solidFill>
                <a:latin typeface="Times" panose="02020603050405020304" pitchFamily="18" charset="0"/>
                <a:ea typeface="+mn-ea"/>
                <a:cs typeface="+mn-cs"/>
              </a:rPr>
              <a:t>  mounts { 'storage server home':</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source =&gt; "${</a:t>
            </a:r>
            <a:r>
              <a:rPr lang="en-US" sz="1200" kern="1200" dirty="0" err="1" smtClean="0">
                <a:solidFill>
                  <a:schemeClr val="tx1"/>
                </a:solidFill>
                <a:latin typeface="Times" panose="02020603050405020304" pitchFamily="18" charset="0"/>
                <a:ea typeface="+mn-ea"/>
                <a:cs typeface="+mn-cs"/>
              </a:rPr>
              <a:t>storagenodeip</a:t>
            </a:r>
            <a:r>
              <a:rPr lang="en-US" sz="1200" kern="1200" dirty="0" smtClean="0">
                <a:solidFill>
                  <a:schemeClr val="tx1"/>
                </a:solidFill>
                <a:latin typeface="Times" panose="02020603050405020304" pitchFamily="18" charset="0"/>
                <a:ea typeface="+mn-ea"/>
                <a:cs typeface="+mn-cs"/>
              </a:rPr>
              <a:t>}:/home",</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dest</a:t>
            </a:r>
            <a:r>
              <a:rPr lang="en-US" sz="1200" kern="1200" dirty="0" smtClean="0">
                <a:solidFill>
                  <a:schemeClr val="tx1"/>
                </a:solidFill>
                <a:latin typeface="Times" panose="02020603050405020304" pitchFamily="18" charset="0"/>
                <a:ea typeface="+mn-ea"/>
                <a:cs typeface="+mn-cs"/>
              </a:rPr>
              <a:t>   =&gt; '/home',</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type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nfs</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opts</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nofail,defaults,vers</a:t>
            </a:r>
            <a:r>
              <a:rPr lang="tr-TR" sz="1200" kern="1200" dirty="0" smtClean="0">
                <a:solidFill>
                  <a:schemeClr val="tx1"/>
                </a:solidFill>
                <a:latin typeface="Times" panose="02020603050405020304" pitchFamily="18" charset="0"/>
                <a:ea typeface="+mn-ea"/>
                <a:cs typeface="+mn-cs"/>
              </a:rPr>
              <a:t>=3,rw,noatime',</a:t>
            </a:r>
          </a:p>
          <a:p>
            <a:r>
              <a:rPr lang="tr-TR" sz="1200" kern="1200" dirty="0" smtClean="0">
                <a:solidFill>
                  <a:schemeClr val="tx1"/>
                </a:solidFill>
                <a:latin typeface="Times" panose="02020603050405020304" pitchFamily="18" charset="0"/>
                <a:ea typeface="+mn-ea"/>
                <a:cs typeface="+mn-cs"/>
              </a:rPr>
              <a:t>  }</a:t>
            </a:r>
          </a:p>
          <a:p>
            <a:endParaRPr lang="tr-TR" sz="1200" kern="1200" dirty="0" smtClean="0">
              <a:solidFill>
                <a:schemeClr val="tx1"/>
              </a:solidFill>
              <a:latin typeface="Times" panose="02020603050405020304" pitchFamily="18" charset="0"/>
              <a:ea typeface="+mn-ea"/>
              <a:cs typeface="+mn-cs"/>
            </a:endParaRP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mounts</a:t>
            </a:r>
            <a:r>
              <a:rPr lang="tr-TR" sz="1200" kern="1200" dirty="0" smtClean="0">
                <a:solidFill>
                  <a:schemeClr val="tx1"/>
                </a:solidFill>
                <a:latin typeface="Times" panose="02020603050405020304" pitchFamily="18" charset="0"/>
                <a:ea typeface="+mn-ea"/>
                <a:cs typeface="+mn-cs"/>
              </a:rPr>
              <a:t> { '</a:t>
            </a:r>
            <a:r>
              <a:rPr lang="tr-TR" sz="1200" kern="1200" dirty="0" err="1" smtClean="0">
                <a:solidFill>
                  <a:schemeClr val="tx1"/>
                </a:solidFill>
                <a:latin typeface="Times" panose="02020603050405020304" pitchFamily="18" charset="0"/>
                <a:ea typeface="+mn-ea"/>
                <a:cs typeface="+mn-cs"/>
              </a:rPr>
              <a:t>storage</a:t>
            </a:r>
            <a:r>
              <a:rPr lang="tr-TR" sz="1200" kern="1200" dirty="0" smtClean="0">
                <a:solidFill>
                  <a:schemeClr val="tx1"/>
                </a:solidFill>
                <a:latin typeface="Times" panose="02020603050405020304" pitchFamily="18" charset="0"/>
                <a:ea typeface="+mn-ea"/>
                <a:cs typeface="+mn-cs"/>
              </a:rPr>
              <a:t> server </a:t>
            </a:r>
            <a:r>
              <a:rPr lang="tr-TR" sz="1200" kern="1200" dirty="0" err="1" smtClean="0">
                <a:solidFill>
                  <a:schemeClr val="tx1"/>
                </a:solidFill>
                <a:latin typeface="Times" panose="02020603050405020304" pitchFamily="18" charset="0"/>
                <a:ea typeface="+mn-ea"/>
                <a:cs typeface="+mn-cs"/>
              </a:rPr>
              <a:t>apps</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ensure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present</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source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storagenodeip</a:t>
            </a:r>
            <a:r>
              <a:rPr lang="tr-TR" sz="1200" kern="1200" dirty="0" smtClean="0">
                <a:solidFill>
                  <a:schemeClr val="tx1"/>
                </a:solidFill>
                <a:latin typeface="Times" panose="02020603050405020304" pitchFamily="18" charset="0"/>
                <a:ea typeface="+mn-ea"/>
                <a:cs typeface="+mn-cs"/>
              </a:rPr>
              <a:t>}:/</a:t>
            </a:r>
            <a:r>
              <a:rPr lang="tr-TR" sz="1200" kern="1200" dirty="0" err="1" smtClean="0">
                <a:solidFill>
                  <a:schemeClr val="tx1"/>
                </a:solidFill>
                <a:latin typeface="Times" panose="02020603050405020304" pitchFamily="18" charset="0"/>
                <a:ea typeface="+mn-ea"/>
                <a:cs typeface="+mn-cs"/>
              </a:rPr>
              <a:t>apps</a:t>
            </a:r>
            <a:r>
              <a:rPr lang="tr-T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dest</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apps</a:t>
            </a:r>
            <a:r>
              <a:rPr lang="fr-F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type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nfs</a:t>
            </a:r>
            <a:r>
              <a:rPr lang="tr-TR" sz="1200" kern="1200" dirty="0" smtClean="0">
                <a:solidFill>
                  <a:schemeClr val="tx1"/>
                </a:solidFill>
                <a:latin typeface="Times" panose="02020603050405020304" pitchFamily="18" charset="0"/>
                <a:ea typeface="+mn-ea"/>
                <a:cs typeface="+mn-cs"/>
              </a:rPr>
              <a: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opts</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nofail,defaults,vers</a:t>
            </a:r>
            <a:r>
              <a:rPr lang="tr-TR" sz="1200" kern="1200" dirty="0" smtClean="0">
                <a:solidFill>
                  <a:schemeClr val="tx1"/>
                </a:solidFill>
                <a:latin typeface="Times" panose="02020603050405020304" pitchFamily="18" charset="0"/>
                <a:ea typeface="+mn-ea"/>
                <a:cs typeface="+mn-cs"/>
              </a:rPr>
              <a:t>=3,rw,noatime',</a:t>
            </a:r>
          </a:p>
          <a:p>
            <a:r>
              <a:rPr lang="en-US" sz="1200" kern="1200" dirty="0" smtClean="0">
                <a:solidFill>
                  <a:schemeClr val="tx1"/>
                </a:solidFill>
                <a:latin typeface="Times" panose="02020603050405020304" pitchFamily="18" charset="0"/>
                <a:ea typeface="+mn-ea"/>
                <a:cs typeface="+mn-cs"/>
              </a:rPr>
              <a:t>    require =&gt; File['/apps'],</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END</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27</a:t>
            </a:fld>
            <a:endParaRPr lang="en-US" altLang="en-US"/>
          </a:p>
        </p:txBody>
      </p:sp>
    </p:spTree>
    <p:extLst>
      <p:ext uri="{BB962C8B-B14F-4D97-AF65-F5344CB8AC3E}">
        <p14:creationId xmlns:p14="http://schemas.microsoft.com/office/powerpoint/2010/main" val="2825645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committing the firewall rules re-run puppet apply on all the nodes</a:t>
            </a:r>
          </a:p>
          <a:p>
            <a:endParaRPr lang="en-US" baseline="0" dirty="0" smtClean="0"/>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012-compute-nodes-firewall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computenodeipone</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computenode</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ip</a:t>
            </a:r>
            <a:r>
              <a:rPr lang="en-US" sz="1200" kern="1200" dirty="0" smtClean="0">
                <a:solidFill>
                  <a:schemeClr val="tx1"/>
                </a:solidFill>
                <a:latin typeface="Times" panose="02020603050405020304" pitchFamily="18" charset="0"/>
                <a:ea typeface="+mn-ea"/>
                <a:cs typeface="+mn-cs"/>
              </a:rPr>
              <a:t> 1 here'</a:t>
            </a:r>
          </a:p>
          <a:p>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computenodeiptwo</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computenode</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ip</a:t>
            </a:r>
            <a:r>
              <a:rPr lang="en-US" sz="1200" kern="1200" dirty="0" smtClean="0">
                <a:solidFill>
                  <a:schemeClr val="tx1"/>
                </a:solidFill>
                <a:latin typeface="Times" panose="02020603050405020304" pitchFamily="18" charset="0"/>
                <a:ea typeface="+mn-ea"/>
                <a:cs typeface="+mn-cs"/>
              </a:rPr>
              <a:t> 2 here'</a:t>
            </a:r>
          </a:p>
          <a:p>
            <a:r>
              <a:rPr lang="en-US" sz="1200" kern="1200" dirty="0" smtClean="0">
                <a:solidFill>
                  <a:schemeClr val="tx1"/>
                </a:solidFill>
                <a:latin typeface="Times" panose="02020603050405020304" pitchFamily="18" charset="0"/>
                <a:ea typeface="+mn-ea"/>
                <a:cs typeface="+mn-cs"/>
              </a:rPr>
              <a:t>#### END</a:t>
            </a:r>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28</a:t>
            </a:fld>
            <a:endParaRPr lang="en-US"/>
          </a:p>
        </p:txBody>
      </p:sp>
    </p:spTree>
    <p:extLst>
      <p:ext uri="{BB962C8B-B14F-4D97-AF65-F5344CB8AC3E}">
        <p14:creationId xmlns:p14="http://schemas.microsoft.com/office/powerpoint/2010/main" val="475209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push this to every machine again</a:t>
            </a:r>
          </a:p>
          <a:p>
            <a:endParaRPr lang="en-US" dirty="0" smtClean="0"/>
          </a:p>
          <a:p>
            <a:endParaRPr lang="en-US" dirty="0" smtClean="0"/>
          </a:p>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013-easy-accounting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account { </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login_name_here</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home_dir</a:t>
            </a:r>
            <a:r>
              <a:rPr lang="en-US" sz="1200" kern="1200" dirty="0" smtClean="0">
                <a:solidFill>
                  <a:schemeClr val="tx1"/>
                </a:solidFill>
                <a:latin typeface="Times" panose="02020603050405020304" pitchFamily="18" charset="0"/>
                <a:ea typeface="+mn-ea"/>
                <a:cs typeface="+mn-cs"/>
              </a:rPr>
              <a:t> =&gt; '/home/</a:t>
            </a:r>
            <a:r>
              <a:rPr lang="en-US" sz="1200" kern="1200" dirty="0" err="1" smtClean="0">
                <a:solidFill>
                  <a:schemeClr val="tx1"/>
                </a:solidFill>
                <a:latin typeface="Times" panose="02020603050405020304" pitchFamily="18" charset="0"/>
                <a:ea typeface="+mn-ea"/>
                <a:cs typeface="+mn-cs"/>
              </a:rPr>
              <a:t>login_name_here</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groups   =&gt; [ 'wheel', 'users' ],</a:t>
            </a:r>
          </a:p>
          <a:p>
            <a:r>
              <a:rPr lang="fr-FR" sz="1200" kern="1200" dirty="0" smtClean="0">
                <a:solidFill>
                  <a:schemeClr val="tx1"/>
                </a:solidFill>
                <a:latin typeface="Times" panose="02020603050405020304" pitchFamily="18" charset="0"/>
                <a:ea typeface="+mn-ea"/>
                <a:cs typeface="+mn-cs"/>
              </a:rPr>
              <a:t>      comment   =&gt; 'Full Name',</a:t>
            </a:r>
          </a:p>
          <a:p>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uid</a:t>
            </a:r>
            <a:r>
              <a:rPr lang="nl-NL" sz="1200" kern="1200" dirty="0" smtClean="0">
                <a:solidFill>
                  <a:schemeClr val="tx1"/>
                </a:solidFill>
                <a:latin typeface="Times" panose="02020603050405020304" pitchFamily="18" charset="0"/>
                <a:ea typeface="+mn-ea"/>
                <a:cs typeface="+mn-cs"/>
              </a:rPr>
              <a:t> =&gt; 500,</a:t>
            </a:r>
          </a:p>
          <a:p>
            <a:r>
              <a:rPr lang="nl-NL" sz="1200" kern="1200" dirty="0" smtClean="0">
                <a:solidFill>
                  <a:schemeClr val="tx1"/>
                </a:solidFill>
                <a:latin typeface="Times" panose="02020603050405020304" pitchFamily="18" charset="0"/>
                <a:ea typeface="+mn-ea"/>
                <a:cs typeface="+mn-cs"/>
              </a:rPr>
              <a:t>  }</a:t>
            </a:r>
          </a:p>
          <a:p>
            <a:r>
              <a:rPr lang="nl-NL" sz="1200" kern="1200" dirty="0" smtClean="0">
                <a:solidFill>
                  <a:schemeClr val="tx1"/>
                </a:solidFill>
                <a:latin typeface="Times" panose="02020603050405020304" pitchFamily="18" charset="0"/>
                <a:ea typeface="+mn-ea"/>
                <a:cs typeface="+mn-cs"/>
              </a:rPr>
              <a:t>#### END</a:t>
            </a:r>
          </a:p>
          <a:p>
            <a:endParaRPr lang="nl-NL"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29</a:t>
            </a:fld>
            <a:endParaRPr lang="en-US"/>
          </a:p>
        </p:txBody>
      </p:sp>
    </p:spTree>
    <p:extLst>
      <p:ext uri="{BB962C8B-B14F-4D97-AF65-F5344CB8AC3E}">
        <p14:creationId xmlns:p14="http://schemas.microsoft.com/office/powerpoint/2010/main" val="196613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- 6 Years in HPC at Purdue</a:t>
            </a:r>
          </a:p>
          <a:p>
            <a:r>
              <a:rPr lang="en-US" sz="1200" kern="1200" dirty="0" smtClean="0">
                <a:solidFill>
                  <a:schemeClr val="tx1"/>
                </a:solidFill>
                <a:latin typeface="+mn-lt"/>
                <a:ea typeface="+mn-ea"/>
                <a:cs typeface="+mn-cs"/>
              </a:rPr>
              <a:t>- Before</a:t>
            </a:r>
            <a:r>
              <a:rPr lang="en-US" sz="1200" kern="1200" baseline="0" dirty="0" smtClean="0">
                <a:solidFill>
                  <a:schemeClr val="tx1"/>
                </a:solidFill>
                <a:latin typeface="+mn-lt"/>
                <a:ea typeface="+mn-ea"/>
                <a:cs typeface="+mn-cs"/>
              </a:rPr>
              <a:t> that specialized in </a:t>
            </a:r>
            <a:r>
              <a:rPr lang="en-US" sz="1200" kern="1200" baseline="0" dirty="0" err="1" smtClean="0">
                <a:solidFill>
                  <a:schemeClr val="tx1"/>
                </a:solidFill>
                <a:latin typeface="+mn-lt"/>
                <a:ea typeface="+mn-ea"/>
                <a:cs typeface="+mn-cs"/>
              </a:rPr>
              <a:t>config</a:t>
            </a:r>
            <a:r>
              <a:rPr lang="en-US" sz="1200" kern="1200" baseline="0" dirty="0" smtClean="0">
                <a:solidFill>
                  <a:schemeClr val="tx1"/>
                </a:solidFill>
                <a:latin typeface="+mn-lt"/>
                <a:ea typeface="+mn-ea"/>
                <a:cs typeface="+mn-cs"/>
              </a:rPr>
              <a:t> management and imaging of large amounts of machines</a:t>
            </a:r>
          </a:p>
          <a:p>
            <a:r>
              <a:rPr lang="en-US" sz="1200" kern="1200" baseline="0" dirty="0" smtClean="0">
                <a:solidFill>
                  <a:schemeClr val="tx1"/>
                </a:solidFill>
                <a:latin typeface="+mn-lt"/>
                <a:ea typeface="+mn-ea"/>
                <a:cs typeface="+mn-cs"/>
              </a:rPr>
              <a:t>- Work on team and rely on them</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have been a system administrator at Purdue in their research computing department for the last 6 years and before that I worked as a system administrator at Google. In my time at Google and Purdue I specialized in automation of large amounts of machines. System imaging and configuration management were the main things I have concentrated on. This makes me well suited to this topic, however my deep dive knowledge of any specific system outside of that may be lacking. I work on a team of 8 system administrators and I count on them to help me fill the gaps (if I have help introduce them here)</a:t>
            </a:r>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3</a:t>
            </a:fld>
            <a:endParaRPr lang="en-US"/>
          </a:p>
        </p:txBody>
      </p:sp>
    </p:spTree>
    <p:extLst>
      <p:ext uri="{BB962C8B-B14F-4D97-AF65-F5344CB8AC3E}">
        <p14:creationId xmlns:p14="http://schemas.microsoft.com/office/powerpoint/2010/main" val="2030213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Install base torque</a:t>
            </a:r>
            <a:r>
              <a:rPr lang="en-US" baseline="0" dirty="0" smtClean="0"/>
              <a:t> packages</a:t>
            </a:r>
          </a:p>
          <a:p>
            <a:pPr marL="171450" indent="-171450">
              <a:buFontTx/>
              <a:buChar char="-"/>
            </a:pPr>
            <a:r>
              <a:rPr lang="en-US" baseline="0" dirty="0" smtClean="0"/>
              <a:t>Install things in the correct order</a:t>
            </a:r>
          </a:p>
          <a:p>
            <a:pPr marL="171450" indent="-171450">
              <a:buFontTx/>
              <a:buChar char="-"/>
            </a:pPr>
            <a:r>
              <a:rPr lang="en-US" baseline="0" dirty="0" smtClean="0"/>
              <a:t>No repo here, these are “</a:t>
            </a:r>
            <a:r>
              <a:rPr lang="en-US" baseline="0" dirty="0" err="1" smtClean="0"/>
              <a:t>stephencompiled</a:t>
            </a:r>
            <a:r>
              <a:rPr lang="en-US" baseline="0" dirty="0" smtClean="0"/>
              <a:t>” tm</a:t>
            </a:r>
          </a:p>
          <a:p>
            <a:pPr marL="171450" indent="-171450">
              <a:buFontTx/>
              <a:buChar char="-"/>
            </a:pPr>
            <a:r>
              <a:rPr lang="en-US" baseline="0" dirty="0" smtClean="0"/>
              <a:t>You will have to manage your own software at some point</a:t>
            </a:r>
          </a:p>
          <a:p>
            <a:pPr marL="171450" indent="-171450">
              <a:buFontTx/>
              <a:buChar char="-"/>
            </a:pPr>
            <a:r>
              <a:rPr lang="en-US" baseline="0" dirty="0" smtClean="0"/>
              <a:t>Configure puppet to start and stop the services</a:t>
            </a:r>
          </a:p>
          <a:p>
            <a:pPr marL="171450" indent="-171450">
              <a:buFontTx/>
              <a:buChar char="-"/>
            </a:pPr>
            <a:r>
              <a:rPr lang="en-US" dirty="0" smtClean="0"/>
              <a:t>Run torque setup to create default </a:t>
            </a:r>
            <a:r>
              <a:rPr lang="en-US" dirty="0" err="1" smtClean="0"/>
              <a:t>queus</a:t>
            </a:r>
            <a:r>
              <a:rPr lang="en-US" dirty="0" smtClean="0"/>
              <a:t> and users</a:t>
            </a:r>
          </a:p>
          <a:p>
            <a:pPr marL="171450" indent="-171450">
              <a:buFontTx/>
              <a:buChar char="-"/>
            </a:pPr>
            <a:r>
              <a:rPr lang="en-US" dirty="0" smtClean="0"/>
              <a:t>After that change enabled to running</a:t>
            </a:r>
          </a:p>
          <a:p>
            <a:pPr marL="171450" indent="-171450">
              <a:buFontTx/>
              <a:buChar char="-"/>
            </a:pPr>
            <a:endParaRPr lang="en-US" baseline="0" dirty="0" smtClean="0"/>
          </a:p>
          <a:p>
            <a:r>
              <a:rPr lang="en-US" baseline="0" dirty="0" smtClean="0"/>
              <a:t>######</a:t>
            </a:r>
          </a:p>
          <a:p>
            <a:endParaRPr lang="en-US" baseline="0" dirty="0" smtClean="0"/>
          </a:p>
          <a:p>
            <a:r>
              <a:rPr lang="en-US" sz="1200" kern="1200" dirty="0" err="1" smtClean="0">
                <a:solidFill>
                  <a:schemeClr val="tx1"/>
                </a:solidFill>
                <a:latin typeface="Times" panose="02020603050405020304" pitchFamily="18" charset="0"/>
                <a:ea typeface="+mn-ea"/>
                <a:cs typeface="+mn-cs"/>
              </a:rPr>
              <a:t>sharrell@roflcopter:web</a:t>
            </a:r>
            <a:r>
              <a:rPr lang="en-US" sz="1200" kern="1200" dirty="0" smtClean="0">
                <a:solidFill>
                  <a:schemeClr val="tx1"/>
                </a:solidFill>
                <a:latin typeface="Times" panose="02020603050405020304" pitchFamily="18" charset="0"/>
                <a:ea typeface="+mn-ea"/>
                <a:cs typeface="+mn-cs"/>
              </a:rPr>
              <a:t> $ cat 014-setup-torque-scheduler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s-ES_tradnl" sz="1200" kern="1200" dirty="0" smtClean="0">
                <a:solidFill>
                  <a:schemeClr val="tx1"/>
                </a:solidFill>
                <a:latin typeface="Times" panose="02020603050405020304" pitchFamily="18" charset="0"/>
                <a:ea typeface="+mn-ea"/>
                <a:cs typeface="+mn-cs"/>
              </a:rPr>
              <a:t>  ### Torque</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package</a:t>
            </a:r>
            <a:r>
              <a:rPr lang="es-ES_tradnl" sz="1200" kern="1200" dirty="0" smtClean="0">
                <a:solidFill>
                  <a:schemeClr val="tx1"/>
                </a:solidFill>
                <a:latin typeface="Times" panose="02020603050405020304" pitchFamily="18" charset="0"/>
                <a:ea typeface="+mn-ea"/>
                <a:cs typeface="+mn-cs"/>
              </a:rPr>
              <a:t> { 'libxml2':</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ensure</a:t>
            </a:r>
            <a:r>
              <a:rPr lang="es-ES_tradnl" sz="1200" kern="1200" dirty="0" smtClean="0">
                <a:solidFill>
                  <a:schemeClr val="tx1"/>
                </a:solidFill>
                <a:latin typeface="Times" panose="02020603050405020304" pitchFamily="18" charset="0"/>
                <a:ea typeface="+mn-ea"/>
                <a:cs typeface="+mn-cs"/>
              </a:rPr>
              <a:t> =&gt; </a:t>
            </a:r>
            <a:r>
              <a:rPr lang="es-ES_tradnl" sz="1200" kern="1200" dirty="0" err="1" smtClean="0">
                <a:solidFill>
                  <a:schemeClr val="tx1"/>
                </a:solidFill>
                <a:latin typeface="Times" panose="02020603050405020304" pitchFamily="18" charset="0"/>
                <a:ea typeface="+mn-ea"/>
                <a:cs typeface="+mn-cs"/>
              </a:rPr>
              <a:t>present</a:t>
            </a:r>
            <a:r>
              <a:rPr lang="es-ES_tradnl" sz="1200" kern="1200" dirty="0" smtClean="0">
                <a:solidFill>
                  <a:schemeClr val="tx1"/>
                </a:solidFill>
                <a:latin typeface="Times" panose="02020603050405020304" pitchFamily="18" charset="0"/>
                <a:ea typeface="+mn-ea"/>
                <a:cs typeface="+mn-cs"/>
              </a:rPr>
              <a:t>,</a:t>
            </a:r>
          </a:p>
          <a:p>
            <a:r>
              <a:rPr lang="es-ES_tradnl" sz="1200" kern="1200" dirty="0" smtClean="0">
                <a:solidFill>
                  <a:schemeClr val="tx1"/>
                </a:solidFill>
                <a:latin typeface="Times" panose="02020603050405020304" pitchFamily="18" charset="0"/>
                <a:ea typeface="+mn-ea"/>
                <a:cs typeface="+mn-cs"/>
              </a:rPr>
              <a:t>  }</a:t>
            </a:r>
          </a:p>
          <a:p>
            <a:endParaRPr lang="es-ES_tradnl" sz="1200" kern="1200" dirty="0" smtClean="0">
              <a:solidFill>
                <a:schemeClr val="tx1"/>
              </a:solidFill>
              <a:latin typeface="Times" panose="02020603050405020304" pitchFamily="18" charset="0"/>
              <a:ea typeface="+mn-ea"/>
              <a:cs typeface="+mn-cs"/>
            </a:endParaRP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package</a:t>
            </a:r>
            <a:r>
              <a:rPr lang="es-ES_tradnl" sz="1200" kern="1200" dirty="0" smtClean="0">
                <a:solidFill>
                  <a:schemeClr val="tx1"/>
                </a:solidFill>
                <a:latin typeface="Times" panose="02020603050405020304" pitchFamily="18" charset="0"/>
                <a:ea typeface="+mn-ea"/>
                <a:cs typeface="+mn-cs"/>
              </a:rPr>
              <a:t> { 'torque':</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ensure</a:t>
            </a:r>
            <a:r>
              <a:rPr lang="es-ES_tradnl" sz="1200" kern="1200" dirty="0" smtClean="0">
                <a:solidFill>
                  <a:schemeClr val="tx1"/>
                </a:solidFill>
                <a:latin typeface="Times" panose="02020603050405020304" pitchFamily="18" charset="0"/>
                <a:ea typeface="+mn-ea"/>
                <a:cs typeface="+mn-cs"/>
              </a:rPr>
              <a:t> =&gt; '</a:t>
            </a:r>
            <a:r>
              <a:rPr lang="es-ES_tradnl" sz="1200" kern="1200" dirty="0" err="1" smtClean="0">
                <a:solidFill>
                  <a:schemeClr val="tx1"/>
                </a:solidFill>
                <a:latin typeface="Times" panose="02020603050405020304" pitchFamily="18" charset="0"/>
                <a:ea typeface="+mn-ea"/>
                <a:cs typeface="+mn-cs"/>
              </a:rPr>
              <a:t>installed</a:t>
            </a:r>
            <a:r>
              <a:rPr lang="es-ES_tradnl" sz="1200" kern="1200" dirty="0" smtClean="0">
                <a:solidFill>
                  <a:schemeClr val="tx1"/>
                </a:solidFill>
                <a:latin typeface="Times" panose="02020603050405020304" pitchFamily="18" charset="0"/>
                <a:ea typeface="+mn-ea"/>
                <a:cs typeface="+mn-cs"/>
              </a:rPr>
              <a:t>',</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source</a:t>
            </a:r>
            <a:r>
              <a:rPr lang="es-ES_tradnl" sz="1200" kern="1200" dirty="0" smtClean="0">
                <a:solidFill>
                  <a:schemeClr val="tx1"/>
                </a:solidFill>
                <a:latin typeface="Times" panose="02020603050405020304" pitchFamily="18" charset="0"/>
                <a:ea typeface="+mn-ea"/>
                <a:cs typeface="+mn-cs"/>
              </a:rPr>
              <a:t> =&gt; 'http://</a:t>
            </a:r>
            <a:r>
              <a:rPr lang="es-ES_tradnl" sz="1200" kern="1200" dirty="0" err="1" smtClean="0">
                <a:solidFill>
                  <a:schemeClr val="tx1"/>
                </a:solidFill>
                <a:latin typeface="Times" panose="02020603050405020304" pitchFamily="18" charset="0"/>
                <a:ea typeface="+mn-ea"/>
                <a:cs typeface="+mn-cs"/>
              </a:rPr>
              <a:t>teknikal.org</a:t>
            </a:r>
            <a:r>
              <a:rPr lang="es-ES_tradnl" sz="1200" kern="1200" dirty="0" smtClean="0">
                <a:solidFill>
                  <a:schemeClr val="tx1"/>
                </a:solidFill>
                <a:latin typeface="Times" panose="02020603050405020304" pitchFamily="18" charset="0"/>
                <a:ea typeface="+mn-ea"/>
                <a:cs typeface="+mn-cs"/>
              </a:rPr>
              <a:t>/</a:t>
            </a:r>
            <a:r>
              <a:rPr lang="es-ES_tradnl" sz="1200" kern="1200" dirty="0" err="1" smtClean="0">
                <a:solidFill>
                  <a:schemeClr val="tx1"/>
                </a:solidFill>
                <a:latin typeface="Times" panose="02020603050405020304" pitchFamily="18" charset="0"/>
                <a:ea typeface="+mn-ea"/>
                <a:cs typeface="+mn-cs"/>
              </a:rPr>
              <a:t>buildacluster</a:t>
            </a:r>
            <a:r>
              <a:rPr lang="es-ES_tradnl" sz="1200" kern="1200" dirty="0" smtClean="0">
                <a:solidFill>
                  <a:schemeClr val="tx1"/>
                </a:solidFill>
                <a:latin typeface="Times" panose="02020603050405020304" pitchFamily="18" charset="0"/>
                <a:ea typeface="+mn-ea"/>
                <a:cs typeface="+mn-cs"/>
              </a:rPr>
              <a:t>/torque-4.1.7-1.adaptive.el6.x86_64.rpm',</a:t>
            </a:r>
          </a:p>
          <a:p>
            <a:r>
              <a:rPr lang="en-US" sz="1200" kern="1200" dirty="0" smtClean="0">
                <a:solidFill>
                  <a:schemeClr val="tx1"/>
                </a:solidFill>
                <a:latin typeface="Times" panose="02020603050405020304" pitchFamily="18" charset="0"/>
                <a:ea typeface="+mn-ea"/>
                <a:cs typeface="+mn-cs"/>
              </a:rPr>
              <a:t>    provider =&gt; 'rpm',</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END</a:t>
            </a: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head_node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package { 'torque-scheduler':</a:t>
            </a:r>
          </a:p>
          <a:p>
            <a:r>
              <a:rPr lang="en-US" sz="1200" kern="1200" dirty="0" smtClean="0">
                <a:solidFill>
                  <a:schemeClr val="tx1"/>
                </a:solidFill>
                <a:latin typeface="Times" panose="02020603050405020304" pitchFamily="18" charset="0"/>
                <a:ea typeface="+mn-ea"/>
                <a:cs typeface="+mn-cs"/>
              </a:rPr>
              <a:t>    ensure =&gt; 'installed',</a:t>
            </a:r>
          </a:p>
          <a:p>
            <a:r>
              <a:rPr lang="en-US" sz="1200" kern="1200" dirty="0" smtClean="0">
                <a:solidFill>
                  <a:schemeClr val="tx1"/>
                </a:solidFill>
                <a:latin typeface="Times" panose="02020603050405020304" pitchFamily="18" charset="0"/>
                <a:ea typeface="+mn-ea"/>
                <a:cs typeface="+mn-cs"/>
              </a:rPr>
              <a:t>    source =&gt; 'http://</a:t>
            </a:r>
            <a:r>
              <a:rPr lang="en-US" sz="1200" kern="1200" dirty="0" err="1" smtClean="0">
                <a:solidFill>
                  <a:schemeClr val="tx1"/>
                </a:solidFill>
                <a:latin typeface="Times" panose="02020603050405020304" pitchFamily="18" charset="0"/>
                <a:ea typeface="+mn-ea"/>
                <a:cs typeface="+mn-cs"/>
              </a:rPr>
              <a:t>teknikal.org</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buildacluster</a:t>
            </a:r>
            <a:r>
              <a:rPr lang="en-US" sz="1200" kern="1200" dirty="0" smtClean="0">
                <a:solidFill>
                  <a:schemeClr val="tx1"/>
                </a:solidFill>
                <a:latin typeface="Times" panose="02020603050405020304" pitchFamily="18" charset="0"/>
                <a:ea typeface="+mn-ea"/>
                <a:cs typeface="+mn-cs"/>
              </a:rPr>
              <a:t>/torque-scheduler-4.1.7-1.adaptive.el6.x86_64.rpm',</a:t>
            </a:r>
          </a:p>
          <a:p>
            <a:r>
              <a:rPr lang="en-US" sz="1200" kern="1200" dirty="0" smtClean="0">
                <a:solidFill>
                  <a:schemeClr val="tx1"/>
                </a:solidFill>
                <a:latin typeface="Times" panose="02020603050405020304" pitchFamily="18" charset="0"/>
                <a:ea typeface="+mn-ea"/>
                <a:cs typeface="+mn-cs"/>
              </a:rPr>
              <a:t>    provider =&gt; 'rpm',</a:t>
            </a:r>
          </a:p>
          <a:p>
            <a:r>
              <a:rPr lang="en-US" sz="1200" kern="1200" dirty="0" smtClean="0">
                <a:solidFill>
                  <a:schemeClr val="tx1"/>
                </a:solidFill>
                <a:latin typeface="Times" panose="02020603050405020304" pitchFamily="18" charset="0"/>
                <a:ea typeface="+mn-ea"/>
                <a:cs typeface="+mn-cs"/>
              </a:rPr>
              <a:t>    require =&gt; Package['torque']</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package { 'torque-server':</a:t>
            </a:r>
          </a:p>
          <a:p>
            <a:r>
              <a:rPr lang="en-US" sz="1200" kern="1200" dirty="0" smtClean="0">
                <a:solidFill>
                  <a:schemeClr val="tx1"/>
                </a:solidFill>
                <a:latin typeface="Times" panose="02020603050405020304" pitchFamily="18" charset="0"/>
                <a:ea typeface="+mn-ea"/>
                <a:cs typeface="+mn-cs"/>
              </a:rPr>
              <a:t>    ensure =&gt; 'installed',</a:t>
            </a:r>
          </a:p>
          <a:p>
            <a:r>
              <a:rPr lang="en-US" sz="1200" kern="1200" dirty="0" smtClean="0">
                <a:solidFill>
                  <a:schemeClr val="tx1"/>
                </a:solidFill>
                <a:latin typeface="Times" panose="02020603050405020304" pitchFamily="18" charset="0"/>
                <a:ea typeface="+mn-ea"/>
                <a:cs typeface="+mn-cs"/>
              </a:rPr>
              <a:t>    source =&gt; 'http://</a:t>
            </a:r>
            <a:r>
              <a:rPr lang="en-US" sz="1200" kern="1200" dirty="0" err="1" smtClean="0">
                <a:solidFill>
                  <a:schemeClr val="tx1"/>
                </a:solidFill>
                <a:latin typeface="Times" panose="02020603050405020304" pitchFamily="18" charset="0"/>
                <a:ea typeface="+mn-ea"/>
                <a:cs typeface="+mn-cs"/>
              </a:rPr>
              <a:t>teknikal.org</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buildacluster</a:t>
            </a:r>
            <a:r>
              <a:rPr lang="en-US" sz="1200" kern="1200" dirty="0" smtClean="0">
                <a:solidFill>
                  <a:schemeClr val="tx1"/>
                </a:solidFill>
                <a:latin typeface="Times" panose="02020603050405020304" pitchFamily="18" charset="0"/>
                <a:ea typeface="+mn-ea"/>
                <a:cs typeface="+mn-cs"/>
              </a:rPr>
              <a:t>/torque-server-4.1.7-1.adaptive.el6.x86_64.rpm',</a:t>
            </a:r>
          </a:p>
          <a:p>
            <a:r>
              <a:rPr lang="en-US" sz="1200" kern="1200" dirty="0" smtClean="0">
                <a:solidFill>
                  <a:schemeClr val="tx1"/>
                </a:solidFill>
                <a:latin typeface="Times" panose="02020603050405020304" pitchFamily="18" charset="0"/>
                <a:ea typeface="+mn-ea"/>
                <a:cs typeface="+mn-cs"/>
              </a:rPr>
              <a:t>    provider =&gt; 'rpm',</a:t>
            </a:r>
          </a:p>
          <a:p>
            <a:r>
              <a:rPr lang="en-US" sz="1200" kern="1200" dirty="0" smtClean="0">
                <a:solidFill>
                  <a:schemeClr val="tx1"/>
                </a:solidFill>
                <a:latin typeface="Times" panose="02020603050405020304" pitchFamily="18" charset="0"/>
                <a:ea typeface="+mn-ea"/>
                <a:cs typeface="+mn-cs"/>
              </a:rPr>
              <a:t>    require =&gt; Package['torque']</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service { "</a:t>
            </a:r>
            <a:r>
              <a:rPr lang="en-US" sz="1200" kern="1200" dirty="0" err="1" smtClean="0">
                <a:solidFill>
                  <a:schemeClr val="tx1"/>
                </a:solidFill>
                <a:latin typeface="Times" panose="02020603050405020304" pitchFamily="18" charset="0"/>
                <a:ea typeface="+mn-ea"/>
                <a:cs typeface="+mn-cs"/>
              </a:rPr>
              <a:t>pbs_server</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"running",</a:t>
            </a:r>
          </a:p>
          <a:p>
            <a:r>
              <a:rPr lang="en-US" sz="1200" kern="1200" dirty="0" smtClean="0">
                <a:solidFill>
                  <a:schemeClr val="tx1"/>
                </a:solidFill>
                <a:latin typeface="Times" panose="02020603050405020304" pitchFamily="18" charset="0"/>
                <a:ea typeface="+mn-ea"/>
                <a:cs typeface="+mn-cs"/>
              </a:rPr>
              <a:t>    enable  =&gt; "true",</a:t>
            </a:r>
          </a:p>
          <a:p>
            <a:r>
              <a:rPr lang="en-US" sz="1200" kern="1200" dirty="0" smtClean="0">
                <a:solidFill>
                  <a:schemeClr val="tx1"/>
                </a:solidFill>
                <a:latin typeface="Times" panose="02020603050405020304" pitchFamily="18" charset="0"/>
                <a:ea typeface="+mn-ea"/>
                <a:cs typeface="+mn-cs"/>
              </a:rPr>
              <a:t>    require =&gt; Package["torque-server"],</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service { "</a:t>
            </a:r>
            <a:r>
              <a:rPr lang="en-US" sz="1200" kern="1200" dirty="0" err="1" smtClean="0">
                <a:solidFill>
                  <a:schemeClr val="tx1"/>
                </a:solidFill>
                <a:latin typeface="Times" panose="02020603050405020304" pitchFamily="18" charset="0"/>
                <a:ea typeface="+mn-ea"/>
                <a:cs typeface="+mn-cs"/>
              </a:rPr>
              <a:t>pbs_sched</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"running",</a:t>
            </a:r>
          </a:p>
          <a:p>
            <a:r>
              <a:rPr lang="en-US" sz="1200" kern="1200" dirty="0" smtClean="0">
                <a:solidFill>
                  <a:schemeClr val="tx1"/>
                </a:solidFill>
                <a:latin typeface="Times" panose="02020603050405020304" pitchFamily="18" charset="0"/>
                <a:ea typeface="+mn-ea"/>
                <a:cs typeface="+mn-cs"/>
              </a:rPr>
              <a:t>    enable  =&gt; "true",</a:t>
            </a:r>
          </a:p>
          <a:p>
            <a:r>
              <a:rPr lang="en-US" sz="1200" kern="1200" dirty="0" smtClean="0">
                <a:solidFill>
                  <a:schemeClr val="tx1"/>
                </a:solidFill>
                <a:latin typeface="Times" panose="02020603050405020304" pitchFamily="18" charset="0"/>
                <a:ea typeface="+mn-ea"/>
                <a:cs typeface="+mn-cs"/>
              </a:rPr>
              <a:t>    require =&gt; Package["torque-scheduler"],</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file {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/spool/torque/</a:t>
            </a:r>
            <a:r>
              <a:rPr lang="en-US" sz="1200" kern="1200" dirty="0" err="1" smtClean="0">
                <a:solidFill>
                  <a:schemeClr val="tx1"/>
                </a:solidFill>
                <a:latin typeface="Times" panose="02020603050405020304" pitchFamily="18" charset="0"/>
                <a:ea typeface="+mn-ea"/>
                <a:cs typeface="+mn-cs"/>
              </a:rPr>
              <a:t>server_priv</a:t>
            </a:r>
            <a:r>
              <a:rPr lang="en-US" sz="1200" kern="1200" dirty="0" smtClean="0">
                <a:solidFill>
                  <a:schemeClr val="tx1"/>
                </a:solidFill>
                <a:latin typeface="Times" panose="02020603050405020304" pitchFamily="18" charset="0"/>
                <a:ea typeface="+mn-ea"/>
                <a:cs typeface="+mn-cs"/>
              </a:rPr>
              <a:t>/nodes':</a:t>
            </a:r>
          </a:p>
          <a:p>
            <a:r>
              <a:rPr lang="en-US" sz="1200" kern="1200" dirty="0" smtClean="0">
                <a:solidFill>
                  <a:schemeClr val="tx1"/>
                </a:solidFill>
                <a:latin typeface="Times" panose="02020603050405020304" pitchFamily="18" charset="0"/>
                <a:ea typeface="+mn-ea"/>
                <a:cs typeface="+mn-cs"/>
              </a:rPr>
              <a:t>    content =&gt; "compute1.cluster </a:t>
            </a:r>
            <a:r>
              <a:rPr lang="en-US" sz="1200" kern="1200" dirty="0" err="1" smtClean="0">
                <a:solidFill>
                  <a:schemeClr val="tx1"/>
                </a:solidFill>
                <a:latin typeface="Times" panose="02020603050405020304" pitchFamily="18" charset="0"/>
                <a:ea typeface="+mn-ea"/>
                <a:cs typeface="+mn-cs"/>
              </a:rPr>
              <a:t>np</a:t>
            </a:r>
            <a:r>
              <a:rPr lang="en-US" sz="1200" kern="1200" dirty="0" smtClean="0">
                <a:solidFill>
                  <a:schemeClr val="tx1"/>
                </a:solidFill>
                <a:latin typeface="Times" panose="02020603050405020304" pitchFamily="18" charset="0"/>
                <a:ea typeface="+mn-ea"/>
                <a:cs typeface="+mn-cs"/>
              </a:rPr>
              <a:t>=1\ncompute2.cluster </a:t>
            </a:r>
            <a:r>
              <a:rPr lang="en-US" sz="1200" kern="1200" dirty="0" err="1" smtClean="0">
                <a:solidFill>
                  <a:schemeClr val="tx1"/>
                </a:solidFill>
                <a:latin typeface="Times" panose="02020603050405020304" pitchFamily="18" charset="0"/>
                <a:ea typeface="+mn-ea"/>
                <a:cs typeface="+mn-cs"/>
              </a:rPr>
              <a:t>np</a:t>
            </a:r>
            <a:r>
              <a:rPr lang="en-US" sz="1200" kern="1200" dirty="0" smtClean="0">
                <a:solidFill>
                  <a:schemeClr val="tx1"/>
                </a:solidFill>
                <a:latin typeface="Times" panose="02020603050405020304" pitchFamily="18" charset="0"/>
                <a:ea typeface="+mn-ea"/>
                <a:cs typeface="+mn-cs"/>
              </a:rPr>
              <a:t>=1\n",</a:t>
            </a:r>
          </a:p>
          <a:p>
            <a:r>
              <a:rPr lang="en-US" sz="1200" kern="1200" dirty="0" smtClean="0">
                <a:solidFill>
                  <a:schemeClr val="tx1"/>
                </a:solidFill>
                <a:latin typeface="Times" panose="02020603050405020304" pitchFamily="18" charset="0"/>
                <a:ea typeface="+mn-ea"/>
                <a:cs typeface="+mn-cs"/>
              </a:rPr>
              <a:t>    require =&gt; Package['torque-server'],</a:t>
            </a:r>
          </a:p>
          <a:p>
            <a:r>
              <a:rPr lang="en-US" sz="1200" kern="1200" dirty="0" smtClean="0">
                <a:solidFill>
                  <a:schemeClr val="tx1"/>
                </a:solidFill>
                <a:latin typeface="Times" panose="02020603050405020304" pitchFamily="18" charset="0"/>
                <a:ea typeface="+mn-ea"/>
                <a:cs typeface="+mn-cs"/>
              </a:rPr>
              <a:t>    notify =&gt; Service['</a:t>
            </a:r>
            <a:r>
              <a:rPr lang="en-US" sz="1200" kern="1200" dirty="0" err="1" smtClean="0">
                <a:solidFill>
                  <a:schemeClr val="tx1"/>
                </a:solidFill>
                <a:latin typeface="Times" panose="02020603050405020304" pitchFamily="18" charset="0"/>
                <a:ea typeface="+mn-ea"/>
                <a:cs typeface="+mn-cs"/>
              </a:rPr>
              <a:t>pbs_server</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END</a:t>
            </a: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compute_node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package { 'torque-client':</a:t>
            </a:r>
          </a:p>
          <a:p>
            <a:r>
              <a:rPr lang="en-US" sz="1200" kern="1200" dirty="0" smtClean="0">
                <a:solidFill>
                  <a:schemeClr val="tx1"/>
                </a:solidFill>
                <a:latin typeface="Times" panose="02020603050405020304" pitchFamily="18" charset="0"/>
                <a:ea typeface="+mn-ea"/>
                <a:cs typeface="+mn-cs"/>
              </a:rPr>
              <a:t>    ensure =&gt; 'installed',</a:t>
            </a:r>
          </a:p>
          <a:p>
            <a:r>
              <a:rPr lang="en-US" sz="1200" kern="1200" dirty="0" smtClean="0">
                <a:solidFill>
                  <a:schemeClr val="tx1"/>
                </a:solidFill>
                <a:latin typeface="Times" panose="02020603050405020304" pitchFamily="18" charset="0"/>
                <a:ea typeface="+mn-ea"/>
                <a:cs typeface="+mn-cs"/>
              </a:rPr>
              <a:t>    source =&gt; 'http://</a:t>
            </a:r>
            <a:r>
              <a:rPr lang="en-US" sz="1200" kern="1200" dirty="0" err="1" smtClean="0">
                <a:solidFill>
                  <a:schemeClr val="tx1"/>
                </a:solidFill>
                <a:latin typeface="Times" panose="02020603050405020304" pitchFamily="18" charset="0"/>
                <a:ea typeface="+mn-ea"/>
                <a:cs typeface="+mn-cs"/>
              </a:rPr>
              <a:t>teknikal.org</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buildacluster</a:t>
            </a:r>
            <a:r>
              <a:rPr lang="en-US" sz="1200" kern="1200" dirty="0" smtClean="0">
                <a:solidFill>
                  <a:schemeClr val="tx1"/>
                </a:solidFill>
                <a:latin typeface="Times" panose="02020603050405020304" pitchFamily="18" charset="0"/>
                <a:ea typeface="+mn-ea"/>
                <a:cs typeface="+mn-cs"/>
              </a:rPr>
              <a:t>/torque-client-4.1.7-1.adaptive.el6.x86_64.rpm',</a:t>
            </a:r>
          </a:p>
          <a:p>
            <a:r>
              <a:rPr lang="en-US" sz="1200" kern="1200" dirty="0" smtClean="0">
                <a:solidFill>
                  <a:schemeClr val="tx1"/>
                </a:solidFill>
                <a:latin typeface="Times" panose="02020603050405020304" pitchFamily="18" charset="0"/>
                <a:ea typeface="+mn-ea"/>
                <a:cs typeface="+mn-cs"/>
              </a:rPr>
              <a:t>    provider =&gt; 'rpm',</a:t>
            </a:r>
          </a:p>
          <a:p>
            <a:r>
              <a:rPr lang="en-US" sz="1200" kern="1200" dirty="0" smtClean="0">
                <a:solidFill>
                  <a:schemeClr val="tx1"/>
                </a:solidFill>
                <a:latin typeface="Times" panose="02020603050405020304" pitchFamily="18" charset="0"/>
                <a:ea typeface="+mn-ea"/>
                <a:cs typeface="+mn-cs"/>
              </a:rPr>
              <a:t>    require =&gt; Package['torque']</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service { "</a:t>
            </a:r>
            <a:r>
              <a:rPr lang="en-US" sz="1200" kern="1200" dirty="0" err="1" smtClean="0">
                <a:solidFill>
                  <a:schemeClr val="tx1"/>
                </a:solidFill>
                <a:latin typeface="Times" panose="02020603050405020304" pitchFamily="18" charset="0"/>
                <a:ea typeface="+mn-ea"/>
                <a:cs typeface="+mn-cs"/>
              </a:rPr>
              <a:t>pbs_mom</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"running",</a:t>
            </a:r>
          </a:p>
          <a:p>
            <a:r>
              <a:rPr lang="en-US" sz="1200" kern="1200" dirty="0" smtClean="0">
                <a:solidFill>
                  <a:schemeClr val="tx1"/>
                </a:solidFill>
                <a:latin typeface="Times" panose="02020603050405020304" pitchFamily="18" charset="0"/>
                <a:ea typeface="+mn-ea"/>
                <a:cs typeface="+mn-cs"/>
              </a:rPr>
              <a:t>    enable  =&gt; "true",</a:t>
            </a:r>
          </a:p>
          <a:p>
            <a:r>
              <a:rPr lang="en-US" sz="1200" kern="1200" dirty="0" smtClean="0">
                <a:solidFill>
                  <a:schemeClr val="tx1"/>
                </a:solidFill>
                <a:latin typeface="Times" panose="02020603050405020304" pitchFamily="18" charset="0"/>
                <a:ea typeface="+mn-ea"/>
                <a:cs typeface="+mn-cs"/>
              </a:rPr>
              <a:t>    require =&gt; Package["torque-client"],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file {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/spool/torque/</a:t>
            </a:r>
            <a:r>
              <a:rPr lang="en-US" sz="1200" kern="1200" dirty="0" err="1" smtClean="0">
                <a:solidFill>
                  <a:schemeClr val="tx1"/>
                </a:solidFill>
                <a:latin typeface="Times" panose="02020603050405020304" pitchFamily="18" charset="0"/>
                <a:ea typeface="+mn-ea"/>
                <a:cs typeface="+mn-cs"/>
              </a:rPr>
              <a:t>mom_priv</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config</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content =&gt; "\$</a:t>
            </a:r>
            <a:r>
              <a:rPr lang="en-US" sz="1200" kern="1200" dirty="0" err="1" smtClean="0">
                <a:solidFill>
                  <a:schemeClr val="tx1"/>
                </a:solidFill>
                <a:latin typeface="Times" panose="02020603050405020304" pitchFamily="18" charset="0"/>
                <a:ea typeface="+mn-ea"/>
                <a:cs typeface="+mn-cs"/>
              </a:rPr>
              <a:t>pbsserver</a:t>
            </a:r>
            <a:r>
              <a:rPr lang="en-US" sz="1200" kern="1200" dirty="0" smtClean="0">
                <a:solidFill>
                  <a:schemeClr val="tx1"/>
                </a:solidFill>
                <a:latin typeface="Times" panose="02020603050405020304" pitchFamily="18" charset="0"/>
                <a:ea typeface="+mn-ea"/>
                <a:cs typeface="+mn-cs"/>
              </a:rPr>
              <a:t> head</a:t>
            </a:r>
          </a:p>
          <a:p>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usecp</a:t>
            </a:r>
            <a:r>
              <a:rPr lang="en-US" sz="1200" kern="1200" dirty="0" smtClean="0">
                <a:solidFill>
                  <a:schemeClr val="tx1"/>
                </a:solidFill>
                <a:latin typeface="Times" panose="02020603050405020304" pitchFamily="18" charset="0"/>
                <a:ea typeface="+mn-ea"/>
                <a:cs typeface="+mn-cs"/>
              </a:rPr>
              <a:t> *:/home /home\n",</a:t>
            </a:r>
          </a:p>
          <a:p>
            <a:r>
              <a:rPr lang="en-US" sz="1200" kern="1200" dirty="0" smtClean="0">
                <a:solidFill>
                  <a:schemeClr val="tx1"/>
                </a:solidFill>
                <a:latin typeface="Times" panose="02020603050405020304" pitchFamily="18" charset="0"/>
                <a:ea typeface="+mn-ea"/>
                <a:cs typeface="+mn-cs"/>
              </a:rPr>
              <a:t>    require =&gt; Package['torque-client'],</a:t>
            </a:r>
          </a:p>
          <a:p>
            <a:r>
              <a:rPr lang="en-US" sz="1200" kern="1200" dirty="0" smtClean="0">
                <a:solidFill>
                  <a:schemeClr val="tx1"/>
                </a:solidFill>
                <a:latin typeface="Times" panose="02020603050405020304" pitchFamily="18" charset="0"/>
                <a:ea typeface="+mn-ea"/>
                <a:cs typeface="+mn-cs"/>
              </a:rPr>
              <a:t>    notify  =&gt; Service["</a:t>
            </a:r>
            <a:r>
              <a:rPr lang="en-US" sz="1200" kern="1200" dirty="0" err="1" smtClean="0">
                <a:solidFill>
                  <a:schemeClr val="tx1"/>
                </a:solidFill>
                <a:latin typeface="Times" panose="02020603050405020304" pitchFamily="18" charset="0"/>
                <a:ea typeface="+mn-ea"/>
                <a:cs typeface="+mn-cs"/>
              </a:rPr>
              <a:t>pbs_mom</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END</a:t>
            </a: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30</a:t>
            </a:fld>
            <a:endParaRPr lang="en-US" altLang="en-US"/>
          </a:p>
        </p:txBody>
      </p:sp>
    </p:spTree>
    <p:extLst>
      <p:ext uri="{BB962C8B-B14F-4D97-AF65-F5344CB8AC3E}">
        <p14:creationId xmlns:p14="http://schemas.microsoft.com/office/powerpoint/2010/main" val="1764790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Install torque</a:t>
            </a:r>
            <a:r>
              <a:rPr lang="en-US" baseline="0" dirty="0" smtClean="0"/>
              <a:t> client (mom)</a:t>
            </a:r>
          </a:p>
          <a:p>
            <a:pPr marL="171450" indent="-171450">
              <a:buFontTx/>
              <a:buChar char="-"/>
            </a:pPr>
            <a:r>
              <a:rPr lang="en-US" baseline="0" dirty="0" smtClean="0"/>
              <a:t>Make sure the service is running</a:t>
            </a:r>
          </a:p>
          <a:p>
            <a:pPr marL="171450" indent="-171450">
              <a:buFontTx/>
              <a:buChar char="-"/>
            </a:pPr>
            <a:r>
              <a:rPr lang="en-US" baseline="0" dirty="0" err="1" smtClean="0"/>
              <a:t>Config</a:t>
            </a:r>
            <a:r>
              <a:rPr lang="en-US" baseline="0" dirty="0" smtClean="0"/>
              <a:t> file says where the server is and in home use </a:t>
            </a:r>
            <a:r>
              <a:rPr lang="en-US" baseline="0" dirty="0" err="1" smtClean="0"/>
              <a:t>cp</a:t>
            </a:r>
            <a:r>
              <a:rPr lang="en-US" baseline="0" dirty="0" smtClean="0"/>
              <a:t> instead of another file transfer mechanism because it is on a shared </a:t>
            </a:r>
            <a:r>
              <a:rPr lang="en-US" baseline="0" dirty="0" err="1" smtClean="0"/>
              <a:t>fs</a:t>
            </a:r>
            <a:endParaRPr lang="en-US" dirty="0" smtClean="0"/>
          </a:p>
          <a:p>
            <a:endParaRPr lang="en-US" baseline="0" dirty="0" smtClean="0"/>
          </a:p>
          <a:p>
            <a:r>
              <a:rPr lang="en-US" baseline="0" dirty="0" smtClean="0"/>
              <a:t>######</a:t>
            </a:r>
          </a:p>
          <a:p>
            <a:endParaRPr lang="en-US" baseline="0" dirty="0" smtClean="0"/>
          </a:p>
          <a:p>
            <a:r>
              <a:rPr lang="en-US" sz="1200" kern="1200" dirty="0" err="1" smtClean="0">
                <a:solidFill>
                  <a:schemeClr val="tx1"/>
                </a:solidFill>
                <a:latin typeface="Times" panose="02020603050405020304" pitchFamily="18" charset="0"/>
                <a:ea typeface="+mn-ea"/>
                <a:cs typeface="+mn-cs"/>
              </a:rPr>
              <a:t>sharrell@roflcopter:web</a:t>
            </a:r>
            <a:r>
              <a:rPr lang="en-US" sz="1200" kern="1200" dirty="0" smtClean="0">
                <a:solidFill>
                  <a:schemeClr val="tx1"/>
                </a:solidFill>
                <a:latin typeface="Times" panose="02020603050405020304" pitchFamily="18" charset="0"/>
                <a:ea typeface="+mn-ea"/>
                <a:cs typeface="+mn-cs"/>
              </a:rPr>
              <a:t> $ cat 014-setup-torque-scheduler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s-ES_tradnl" sz="1200" kern="1200" dirty="0" smtClean="0">
                <a:solidFill>
                  <a:schemeClr val="tx1"/>
                </a:solidFill>
                <a:latin typeface="Times" panose="02020603050405020304" pitchFamily="18" charset="0"/>
                <a:ea typeface="+mn-ea"/>
                <a:cs typeface="+mn-cs"/>
              </a:rPr>
              <a:t>  ### Torque</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package</a:t>
            </a:r>
            <a:r>
              <a:rPr lang="es-ES_tradnl" sz="1200" kern="1200" dirty="0" smtClean="0">
                <a:solidFill>
                  <a:schemeClr val="tx1"/>
                </a:solidFill>
                <a:latin typeface="Times" panose="02020603050405020304" pitchFamily="18" charset="0"/>
                <a:ea typeface="+mn-ea"/>
                <a:cs typeface="+mn-cs"/>
              </a:rPr>
              <a:t> { 'libxml2':</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ensure</a:t>
            </a:r>
            <a:r>
              <a:rPr lang="es-ES_tradnl" sz="1200" kern="1200" dirty="0" smtClean="0">
                <a:solidFill>
                  <a:schemeClr val="tx1"/>
                </a:solidFill>
                <a:latin typeface="Times" panose="02020603050405020304" pitchFamily="18" charset="0"/>
                <a:ea typeface="+mn-ea"/>
                <a:cs typeface="+mn-cs"/>
              </a:rPr>
              <a:t> =&gt; </a:t>
            </a:r>
            <a:r>
              <a:rPr lang="es-ES_tradnl" sz="1200" kern="1200" dirty="0" err="1" smtClean="0">
                <a:solidFill>
                  <a:schemeClr val="tx1"/>
                </a:solidFill>
                <a:latin typeface="Times" panose="02020603050405020304" pitchFamily="18" charset="0"/>
                <a:ea typeface="+mn-ea"/>
                <a:cs typeface="+mn-cs"/>
              </a:rPr>
              <a:t>present</a:t>
            </a:r>
            <a:r>
              <a:rPr lang="es-ES_tradnl" sz="1200" kern="1200" dirty="0" smtClean="0">
                <a:solidFill>
                  <a:schemeClr val="tx1"/>
                </a:solidFill>
                <a:latin typeface="Times" panose="02020603050405020304" pitchFamily="18" charset="0"/>
                <a:ea typeface="+mn-ea"/>
                <a:cs typeface="+mn-cs"/>
              </a:rPr>
              <a:t>,</a:t>
            </a:r>
          </a:p>
          <a:p>
            <a:r>
              <a:rPr lang="es-ES_tradnl" sz="1200" kern="1200" dirty="0" smtClean="0">
                <a:solidFill>
                  <a:schemeClr val="tx1"/>
                </a:solidFill>
                <a:latin typeface="Times" panose="02020603050405020304" pitchFamily="18" charset="0"/>
                <a:ea typeface="+mn-ea"/>
                <a:cs typeface="+mn-cs"/>
              </a:rPr>
              <a:t>  }</a:t>
            </a:r>
          </a:p>
          <a:p>
            <a:endParaRPr lang="es-ES_tradnl" sz="1200" kern="1200" dirty="0" smtClean="0">
              <a:solidFill>
                <a:schemeClr val="tx1"/>
              </a:solidFill>
              <a:latin typeface="Times" panose="02020603050405020304" pitchFamily="18" charset="0"/>
              <a:ea typeface="+mn-ea"/>
              <a:cs typeface="+mn-cs"/>
            </a:endParaRP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package</a:t>
            </a:r>
            <a:r>
              <a:rPr lang="es-ES_tradnl" sz="1200" kern="1200" dirty="0" smtClean="0">
                <a:solidFill>
                  <a:schemeClr val="tx1"/>
                </a:solidFill>
                <a:latin typeface="Times" panose="02020603050405020304" pitchFamily="18" charset="0"/>
                <a:ea typeface="+mn-ea"/>
                <a:cs typeface="+mn-cs"/>
              </a:rPr>
              <a:t> { 'torque':</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ensure</a:t>
            </a:r>
            <a:r>
              <a:rPr lang="es-ES_tradnl" sz="1200" kern="1200" dirty="0" smtClean="0">
                <a:solidFill>
                  <a:schemeClr val="tx1"/>
                </a:solidFill>
                <a:latin typeface="Times" panose="02020603050405020304" pitchFamily="18" charset="0"/>
                <a:ea typeface="+mn-ea"/>
                <a:cs typeface="+mn-cs"/>
              </a:rPr>
              <a:t> =&gt; '</a:t>
            </a:r>
            <a:r>
              <a:rPr lang="es-ES_tradnl" sz="1200" kern="1200" dirty="0" err="1" smtClean="0">
                <a:solidFill>
                  <a:schemeClr val="tx1"/>
                </a:solidFill>
                <a:latin typeface="Times" panose="02020603050405020304" pitchFamily="18" charset="0"/>
                <a:ea typeface="+mn-ea"/>
                <a:cs typeface="+mn-cs"/>
              </a:rPr>
              <a:t>installed</a:t>
            </a:r>
            <a:r>
              <a:rPr lang="es-ES_tradnl" sz="1200" kern="1200" dirty="0" smtClean="0">
                <a:solidFill>
                  <a:schemeClr val="tx1"/>
                </a:solidFill>
                <a:latin typeface="Times" panose="02020603050405020304" pitchFamily="18" charset="0"/>
                <a:ea typeface="+mn-ea"/>
                <a:cs typeface="+mn-cs"/>
              </a:rPr>
              <a:t>',</a:t>
            </a:r>
          </a:p>
          <a:p>
            <a:r>
              <a:rPr lang="es-ES_tradnl" sz="1200" kern="1200" dirty="0" smtClean="0">
                <a:solidFill>
                  <a:schemeClr val="tx1"/>
                </a:solidFill>
                <a:latin typeface="Times" panose="02020603050405020304" pitchFamily="18" charset="0"/>
                <a:ea typeface="+mn-ea"/>
                <a:cs typeface="+mn-cs"/>
              </a:rPr>
              <a:t>    </a:t>
            </a:r>
            <a:r>
              <a:rPr lang="es-ES_tradnl" sz="1200" kern="1200" dirty="0" err="1" smtClean="0">
                <a:solidFill>
                  <a:schemeClr val="tx1"/>
                </a:solidFill>
                <a:latin typeface="Times" panose="02020603050405020304" pitchFamily="18" charset="0"/>
                <a:ea typeface="+mn-ea"/>
                <a:cs typeface="+mn-cs"/>
              </a:rPr>
              <a:t>source</a:t>
            </a:r>
            <a:r>
              <a:rPr lang="es-ES_tradnl" sz="1200" kern="1200" dirty="0" smtClean="0">
                <a:solidFill>
                  <a:schemeClr val="tx1"/>
                </a:solidFill>
                <a:latin typeface="Times" panose="02020603050405020304" pitchFamily="18" charset="0"/>
                <a:ea typeface="+mn-ea"/>
                <a:cs typeface="+mn-cs"/>
              </a:rPr>
              <a:t> =&gt; 'http://</a:t>
            </a:r>
            <a:r>
              <a:rPr lang="es-ES_tradnl" sz="1200" kern="1200" dirty="0" err="1" smtClean="0">
                <a:solidFill>
                  <a:schemeClr val="tx1"/>
                </a:solidFill>
                <a:latin typeface="Times" panose="02020603050405020304" pitchFamily="18" charset="0"/>
                <a:ea typeface="+mn-ea"/>
                <a:cs typeface="+mn-cs"/>
              </a:rPr>
              <a:t>teknikal.org</a:t>
            </a:r>
            <a:r>
              <a:rPr lang="es-ES_tradnl" sz="1200" kern="1200" dirty="0" smtClean="0">
                <a:solidFill>
                  <a:schemeClr val="tx1"/>
                </a:solidFill>
                <a:latin typeface="Times" panose="02020603050405020304" pitchFamily="18" charset="0"/>
                <a:ea typeface="+mn-ea"/>
                <a:cs typeface="+mn-cs"/>
              </a:rPr>
              <a:t>/</a:t>
            </a:r>
            <a:r>
              <a:rPr lang="es-ES_tradnl" sz="1200" kern="1200" dirty="0" err="1" smtClean="0">
                <a:solidFill>
                  <a:schemeClr val="tx1"/>
                </a:solidFill>
                <a:latin typeface="Times" panose="02020603050405020304" pitchFamily="18" charset="0"/>
                <a:ea typeface="+mn-ea"/>
                <a:cs typeface="+mn-cs"/>
              </a:rPr>
              <a:t>buildacluster</a:t>
            </a:r>
            <a:r>
              <a:rPr lang="es-ES_tradnl" sz="1200" kern="1200" dirty="0" smtClean="0">
                <a:solidFill>
                  <a:schemeClr val="tx1"/>
                </a:solidFill>
                <a:latin typeface="Times" panose="02020603050405020304" pitchFamily="18" charset="0"/>
                <a:ea typeface="+mn-ea"/>
                <a:cs typeface="+mn-cs"/>
              </a:rPr>
              <a:t>/torque-4.1.7-1.adaptive.el6.x86_64.rpm',</a:t>
            </a:r>
          </a:p>
          <a:p>
            <a:r>
              <a:rPr lang="en-US" sz="1200" kern="1200" dirty="0" smtClean="0">
                <a:solidFill>
                  <a:schemeClr val="tx1"/>
                </a:solidFill>
                <a:latin typeface="Times" panose="02020603050405020304" pitchFamily="18" charset="0"/>
                <a:ea typeface="+mn-ea"/>
                <a:cs typeface="+mn-cs"/>
              </a:rPr>
              <a:t>    provider =&gt; 'rpm',</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END</a:t>
            </a: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head_node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package { 'torque-scheduler':</a:t>
            </a:r>
          </a:p>
          <a:p>
            <a:r>
              <a:rPr lang="en-US" sz="1200" kern="1200" dirty="0" smtClean="0">
                <a:solidFill>
                  <a:schemeClr val="tx1"/>
                </a:solidFill>
                <a:latin typeface="Times" panose="02020603050405020304" pitchFamily="18" charset="0"/>
                <a:ea typeface="+mn-ea"/>
                <a:cs typeface="+mn-cs"/>
              </a:rPr>
              <a:t>    ensure =&gt; 'installed',</a:t>
            </a:r>
          </a:p>
          <a:p>
            <a:r>
              <a:rPr lang="en-US" sz="1200" kern="1200" dirty="0" smtClean="0">
                <a:solidFill>
                  <a:schemeClr val="tx1"/>
                </a:solidFill>
                <a:latin typeface="Times" panose="02020603050405020304" pitchFamily="18" charset="0"/>
                <a:ea typeface="+mn-ea"/>
                <a:cs typeface="+mn-cs"/>
              </a:rPr>
              <a:t>    source =&gt; 'http://</a:t>
            </a:r>
            <a:r>
              <a:rPr lang="en-US" sz="1200" kern="1200" dirty="0" err="1" smtClean="0">
                <a:solidFill>
                  <a:schemeClr val="tx1"/>
                </a:solidFill>
                <a:latin typeface="Times" panose="02020603050405020304" pitchFamily="18" charset="0"/>
                <a:ea typeface="+mn-ea"/>
                <a:cs typeface="+mn-cs"/>
              </a:rPr>
              <a:t>teknikal.org</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buildacluster</a:t>
            </a:r>
            <a:r>
              <a:rPr lang="en-US" sz="1200" kern="1200" dirty="0" smtClean="0">
                <a:solidFill>
                  <a:schemeClr val="tx1"/>
                </a:solidFill>
                <a:latin typeface="Times" panose="02020603050405020304" pitchFamily="18" charset="0"/>
                <a:ea typeface="+mn-ea"/>
                <a:cs typeface="+mn-cs"/>
              </a:rPr>
              <a:t>/torque-scheduler-4.1.7-1.adaptive.el6.x86_64.rpm',</a:t>
            </a:r>
          </a:p>
          <a:p>
            <a:r>
              <a:rPr lang="en-US" sz="1200" kern="1200" dirty="0" smtClean="0">
                <a:solidFill>
                  <a:schemeClr val="tx1"/>
                </a:solidFill>
                <a:latin typeface="Times" panose="02020603050405020304" pitchFamily="18" charset="0"/>
                <a:ea typeface="+mn-ea"/>
                <a:cs typeface="+mn-cs"/>
              </a:rPr>
              <a:t>    provider =&gt; 'rpm',</a:t>
            </a:r>
          </a:p>
          <a:p>
            <a:r>
              <a:rPr lang="en-US" sz="1200" kern="1200" dirty="0" smtClean="0">
                <a:solidFill>
                  <a:schemeClr val="tx1"/>
                </a:solidFill>
                <a:latin typeface="Times" panose="02020603050405020304" pitchFamily="18" charset="0"/>
                <a:ea typeface="+mn-ea"/>
                <a:cs typeface="+mn-cs"/>
              </a:rPr>
              <a:t>    require =&gt; Package['torque']</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package { 'torque-server':</a:t>
            </a:r>
          </a:p>
          <a:p>
            <a:r>
              <a:rPr lang="en-US" sz="1200" kern="1200" dirty="0" smtClean="0">
                <a:solidFill>
                  <a:schemeClr val="tx1"/>
                </a:solidFill>
                <a:latin typeface="Times" panose="02020603050405020304" pitchFamily="18" charset="0"/>
                <a:ea typeface="+mn-ea"/>
                <a:cs typeface="+mn-cs"/>
              </a:rPr>
              <a:t>    ensure =&gt; 'installed',</a:t>
            </a:r>
          </a:p>
          <a:p>
            <a:r>
              <a:rPr lang="en-US" sz="1200" kern="1200" dirty="0" smtClean="0">
                <a:solidFill>
                  <a:schemeClr val="tx1"/>
                </a:solidFill>
                <a:latin typeface="Times" panose="02020603050405020304" pitchFamily="18" charset="0"/>
                <a:ea typeface="+mn-ea"/>
                <a:cs typeface="+mn-cs"/>
              </a:rPr>
              <a:t>    source =&gt; 'http://</a:t>
            </a:r>
            <a:r>
              <a:rPr lang="en-US" sz="1200" kern="1200" dirty="0" err="1" smtClean="0">
                <a:solidFill>
                  <a:schemeClr val="tx1"/>
                </a:solidFill>
                <a:latin typeface="Times" panose="02020603050405020304" pitchFamily="18" charset="0"/>
                <a:ea typeface="+mn-ea"/>
                <a:cs typeface="+mn-cs"/>
              </a:rPr>
              <a:t>teknikal.org</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buildacluster</a:t>
            </a:r>
            <a:r>
              <a:rPr lang="en-US" sz="1200" kern="1200" dirty="0" smtClean="0">
                <a:solidFill>
                  <a:schemeClr val="tx1"/>
                </a:solidFill>
                <a:latin typeface="Times" panose="02020603050405020304" pitchFamily="18" charset="0"/>
                <a:ea typeface="+mn-ea"/>
                <a:cs typeface="+mn-cs"/>
              </a:rPr>
              <a:t>/torque-server-4.1.7-1.adaptive.el6.x86_64.rpm',</a:t>
            </a:r>
          </a:p>
          <a:p>
            <a:r>
              <a:rPr lang="en-US" sz="1200" kern="1200" dirty="0" smtClean="0">
                <a:solidFill>
                  <a:schemeClr val="tx1"/>
                </a:solidFill>
                <a:latin typeface="Times" panose="02020603050405020304" pitchFamily="18" charset="0"/>
                <a:ea typeface="+mn-ea"/>
                <a:cs typeface="+mn-cs"/>
              </a:rPr>
              <a:t>    provider =&gt; 'rpm',</a:t>
            </a:r>
          </a:p>
          <a:p>
            <a:r>
              <a:rPr lang="en-US" sz="1200" kern="1200" dirty="0" smtClean="0">
                <a:solidFill>
                  <a:schemeClr val="tx1"/>
                </a:solidFill>
                <a:latin typeface="Times" panose="02020603050405020304" pitchFamily="18" charset="0"/>
                <a:ea typeface="+mn-ea"/>
                <a:cs typeface="+mn-cs"/>
              </a:rPr>
              <a:t>    require =&gt; Package['torque']</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service { "</a:t>
            </a:r>
            <a:r>
              <a:rPr lang="en-US" sz="1200" kern="1200" dirty="0" err="1" smtClean="0">
                <a:solidFill>
                  <a:schemeClr val="tx1"/>
                </a:solidFill>
                <a:latin typeface="Times" panose="02020603050405020304" pitchFamily="18" charset="0"/>
                <a:ea typeface="+mn-ea"/>
                <a:cs typeface="+mn-cs"/>
              </a:rPr>
              <a:t>pbs_server</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"running",</a:t>
            </a:r>
          </a:p>
          <a:p>
            <a:r>
              <a:rPr lang="en-US" sz="1200" kern="1200" dirty="0" smtClean="0">
                <a:solidFill>
                  <a:schemeClr val="tx1"/>
                </a:solidFill>
                <a:latin typeface="Times" panose="02020603050405020304" pitchFamily="18" charset="0"/>
                <a:ea typeface="+mn-ea"/>
                <a:cs typeface="+mn-cs"/>
              </a:rPr>
              <a:t>    enable  =&gt; "true",</a:t>
            </a:r>
          </a:p>
          <a:p>
            <a:r>
              <a:rPr lang="en-US" sz="1200" kern="1200" dirty="0" smtClean="0">
                <a:solidFill>
                  <a:schemeClr val="tx1"/>
                </a:solidFill>
                <a:latin typeface="Times" panose="02020603050405020304" pitchFamily="18" charset="0"/>
                <a:ea typeface="+mn-ea"/>
                <a:cs typeface="+mn-cs"/>
              </a:rPr>
              <a:t>    require =&gt; Package["torque-server"],</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service { "</a:t>
            </a:r>
            <a:r>
              <a:rPr lang="en-US" sz="1200" kern="1200" dirty="0" err="1" smtClean="0">
                <a:solidFill>
                  <a:schemeClr val="tx1"/>
                </a:solidFill>
                <a:latin typeface="Times" panose="02020603050405020304" pitchFamily="18" charset="0"/>
                <a:ea typeface="+mn-ea"/>
                <a:cs typeface="+mn-cs"/>
              </a:rPr>
              <a:t>pbs_sched</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"running",</a:t>
            </a:r>
          </a:p>
          <a:p>
            <a:r>
              <a:rPr lang="en-US" sz="1200" kern="1200" dirty="0" smtClean="0">
                <a:solidFill>
                  <a:schemeClr val="tx1"/>
                </a:solidFill>
                <a:latin typeface="Times" panose="02020603050405020304" pitchFamily="18" charset="0"/>
                <a:ea typeface="+mn-ea"/>
                <a:cs typeface="+mn-cs"/>
              </a:rPr>
              <a:t>    enable  =&gt; "true",</a:t>
            </a:r>
          </a:p>
          <a:p>
            <a:r>
              <a:rPr lang="en-US" sz="1200" kern="1200" dirty="0" smtClean="0">
                <a:solidFill>
                  <a:schemeClr val="tx1"/>
                </a:solidFill>
                <a:latin typeface="Times" panose="02020603050405020304" pitchFamily="18" charset="0"/>
                <a:ea typeface="+mn-ea"/>
                <a:cs typeface="+mn-cs"/>
              </a:rPr>
              <a:t>    require =&gt; Package["torque-scheduler"],</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file {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/spool/torque/</a:t>
            </a:r>
            <a:r>
              <a:rPr lang="en-US" sz="1200" kern="1200" dirty="0" err="1" smtClean="0">
                <a:solidFill>
                  <a:schemeClr val="tx1"/>
                </a:solidFill>
                <a:latin typeface="Times" panose="02020603050405020304" pitchFamily="18" charset="0"/>
                <a:ea typeface="+mn-ea"/>
                <a:cs typeface="+mn-cs"/>
              </a:rPr>
              <a:t>server_priv</a:t>
            </a:r>
            <a:r>
              <a:rPr lang="en-US" sz="1200" kern="1200" dirty="0" smtClean="0">
                <a:solidFill>
                  <a:schemeClr val="tx1"/>
                </a:solidFill>
                <a:latin typeface="Times" panose="02020603050405020304" pitchFamily="18" charset="0"/>
                <a:ea typeface="+mn-ea"/>
                <a:cs typeface="+mn-cs"/>
              </a:rPr>
              <a:t>/nodes':</a:t>
            </a:r>
          </a:p>
          <a:p>
            <a:r>
              <a:rPr lang="en-US" sz="1200" kern="1200" dirty="0" smtClean="0">
                <a:solidFill>
                  <a:schemeClr val="tx1"/>
                </a:solidFill>
                <a:latin typeface="Times" panose="02020603050405020304" pitchFamily="18" charset="0"/>
                <a:ea typeface="+mn-ea"/>
                <a:cs typeface="+mn-cs"/>
              </a:rPr>
              <a:t>    content =&gt; "compute1.cluster </a:t>
            </a:r>
            <a:r>
              <a:rPr lang="en-US" sz="1200" kern="1200" dirty="0" err="1" smtClean="0">
                <a:solidFill>
                  <a:schemeClr val="tx1"/>
                </a:solidFill>
                <a:latin typeface="Times" panose="02020603050405020304" pitchFamily="18" charset="0"/>
                <a:ea typeface="+mn-ea"/>
                <a:cs typeface="+mn-cs"/>
              </a:rPr>
              <a:t>np</a:t>
            </a:r>
            <a:r>
              <a:rPr lang="en-US" sz="1200" kern="1200" dirty="0" smtClean="0">
                <a:solidFill>
                  <a:schemeClr val="tx1"/>
                </a:solidFill>
                <a:latin typeface="Times" panose="02020603050405020304" pitchFamily="18" charset="0"/>
                <a:ea typeface="+mn-ea"/>
                <a:cs typeface="+mn-cs"/>
              </a:rPr>
              <a:t>=1\ncompute2.cluster </a:t>
            </a:r>
            <a:r>
              <a:rPr lang="en-US" sz="1200" kern="1200" dirty="0" err="1" smtClean="0">
                <a:solidFill>
                  <a:schemeClr val="tx1"/>
                </a:solidFill>
                <a:latin typeface="Times" panose="02020603050405020304" pitchFamily="18" charset="0"/>
                <a:ea typeface="+mn-ea"/>
                <a:cs typeface="+mn-cs"/>
              </a:rPr>
              <a:t>np</a:t>
            </a:r>
            <a:r>
              <a:rPr lang="en-US" sz="1200" kern="1200" dirty="0" smtClean="0">
                <a:solidFill>
                  <a:schemeClr val="tx1"/>
                </a:solidFill>
                <a:latin typeface="Times" panose="02020603050405020304" pitchFamily="18" charset="0"/>
                <a:ea typeface="+mn-ea"/>
                <a:cs typeface="+mn-cs"/>
              </a:rPr>
              <a:t>=1\n",</a:t>
            </a:r>
          </a:p>
          <a:p>
            <a:r>
              <a:rPr lang="en-US" sz="1200" kern="1200" dirty="0" smtClean="0">
                <a:solidFill>
                  <a:schemeClr val="tx1"/>
                </a:solidFill>
                <a:latin typeface="Times" panose="02020603050405020304" pitchFamily="18" charset="0"/>
                <a:ea typeface="+mn-ea"/>
                <a:cs typeface="+mn-cs"/>
              </a:rPr>
              <a:t>    require =&gt; Package['torque-server'],</a:t>
            </a:r>
          </a:p>
          <a:p>
            <a:r>
              <a:rPr lang="en-US" sz="1200" kern="1200" dirty="0" smtClean="0">
                <a:solidFill>
                  <a:schemeClr val="tx1"/>
                </a:solidFill>
                <a:latin typeface="Times" panose="02020603050405020304" pitchFamily="18" charset="0"/>
                <a:ea typeface="+mn-ea"/>
                <a:cs typeface="+mn-cs"/>
              </a:rPr>
              <a:t>    notify =&gt; Service['</a:t>
            </a:r>
            <a:r>
              <a:rPr lang="en-US" sz="1200" kern="1200" dirty="0" err="1" smtClean="0">
                <a:solidFill>
                  <a:schemeClr val="tx1"/>
                </a:solidFill>
                <a:latin typeface="Times" panose="02020603050405020304" pitchFamily="18" charset="0"/>
                <a:ea typeface="+mn-ea"/>
                <a:cs typeface="+mn-cs"/>
              </a:rPr>
              <a:t>pbs_server</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END</a:t>
            </a: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compute_node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package { 'torque-client':</a:t>
            </a:r>
          </a:p>
          <a:p>
            <a:r>
              <a:rPr lang="en-US" sz="1200" kern="1200" dirty="0" smtClean="0">
                <a:solidFill>
                  <a:schemeClr val="tx1"/>
                </a:solidFill>
                <a:latin typeface="Times" panose="02020603050405020304" pitchFamily="18" charset="0"/>
                <a:ea typeface="+mn-ea"/>
                <a:cs typeface="+mn-cs"/>
              </a:rPr>
              <a:t>    ensure =&gt; 'installed',</a:t>
            </a:r>
          </a:p>
          <a:p>
            <a:r>
              <a:rPr lang="en-US" sz="1200" kern="1200" dirty="0" smtClean="0">
                <a:solidFill>
                  <a:schemeClr val="tx1"/>
                </a:solidFill>
                <a:latin typeface="Times" panose="02020603050405020304" pitchFamily="18" charset="0"/>
                <a:ea typeface="+mn-ea"/>
                <a:cs typeface="+mn-cs"/>
              </a:rPr>
              <a:t>    source =&gt; 'http://</a:t>
            </a:r>
            <a:r>
              <a:rPr lang="en-US" sz="1200" kern="1200" dirty="0" err="1" smtClean="0">
                <a:solidFill>
                  <a:schemeClr val="tx1"/>
                </a:solidFill>
                <a:latin typeface="Times" panose="02020603050405020304" pitchFamily="18" charset="0"/>
                <a:ea typeface="+mn-ea"/>
                <a:cs typeface="+mn-cs"/>
              </a:rPr>
              <a:t>teknikal.org</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buildacluster</a:t>
            </a:r>
            <a:r>
              <a:rPr lang="en-US" sz="1200" kern="1200" dirty="0" smtClean="0">
                <a:solidFill>
                  <a:schemeClr val="tx1"/>
                </a:solidFill>
                <a:latin typeface="Times" panose="02020603050405020304" pitchFamily="18" charset="0"/>
                <a:ea typeface="+mn-ea"/>
                <a:cs typeface="+mn-cs"/>
              </a:rPr>
              <a:t>/torque-client-4.1.7-1.adaptive.el6.x86_64.rpm',</a:t>
            </a:r>
          </a:p>
          <a:p>
            <a:r>
              <a:rPr lang="en-US" sz="1200" kern="1200" dirty="0" smtClean="0">
                <a:solidFill>
                  <a:schemeClr val="tx1"/>
                </a:solidFill>
                <a:latin typeface="Times" panose="02020603050405020304" pitchFamily="18" charset="0"/>
                <a:ea typeface="+mn-ea"/>
                <a:cs typeface="+mn-cs"/>
              </a:rPr>
              <a:t>    provider =&gt; 'rpm',</a:t>
            </a:r>
          </a:p>
          <a:p>
            <a:r>
              <a:rPr lang="en-US" sz="1200" kern="1200" dirty="0" smtClean="0">
                <a:solidFill>
                  <a:schemeClr val="tx1"/>
                </a:solidFill>
                <a:latin typeface="Times" panose="02020603050405020304" pitchFamily="18" charset="0"/>
                <a:ea typeface="+mn-ea"/>
                <a:cs typeface="+mn-cs"/>
              </a:rPr>
              <a:t>    require =&gt; Package['torque']</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service { "</a:t>
            </a:r>
            <a:r>
              <a:rPr lang="en-US" sz="1200" kern="1200" dirty="0" err="1" smtClean="0">
                <a:solidFill>
                  <a:schemeClr val="tx1"/>
                </a:solidFill>
                <a:latin typeface="Times" panose="02020603050405020304" pitchFamily="18" charset="0"/>
                <a:ea typeface="+mn-ea"/>
                <a:cs typeface="+mn-cs"/>
              </a:rPr>
              <a:t>pbs_mom</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"running",</a:t>
            </a:r>
          </a:p>
          <a:p>
            <a:r>
              <a:rPr lang="en-US" sz="1200" kern="1200" dirty="0" smtClean="0">
                <a:solidFill>
                  <a:schemeClr val="tx1"/>
                </a:solidFill>
                <a:latin typeface="Times" panose="02020603050405020304" pitchFamily="18" charset="0"/>
                <a:ea typeface="+mn-ea"/>
                <a:cs typeface="+mn-cs"/>
              </a:rPr>
              <a:t>    enable  =&gt; "true",</a:t>
            </a:r>
          </a:p>
          <a:p>
            <a:r>
              <a:rPr lang="en-US" sz="1200" kern="1200" dirty="0" smtClean="0">
                <a:solidFill>
                  <a:schemeClr val="tx1"/>
                </a:solidFill>
                <a:latin typeface="Times" panose="02020603050405020304" pitchFamily="18" charset="0"/>
                <a:ea typeface="+mn-ea"/>
                <a:cs typeface="+mn-cs"/>
              </a:rPr>
              <a:t>    require =&gt; Package["torque-client"],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file {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/spool/torque/</a:t>
            </a:r>
            <a:r>
              <a:rPr lang="en-US" sz="1200" kern="1200" dirty="0" err="1" smtClean="0">
                <a:solidFill>
                  <a:schemeClr val="tx1"/>
                </a:solidFill>
                <a:latin typeface="Times" panose="02020603050405020304" pitchFamily="18" charset="0"/>
                <a:ea typeface="+mn-ea"/>
                <a:cs typeface="+mn-cs"/>
              </a:rPr>
              <a:t>mom_priv</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config</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content =&gt; "\$</a:t>
            </a:r>
            <a:r>
              <a:rPr lang="en-US" sz="1200" kern="1200" dirty="0" err="1" smtClean="0">
                <a:solidFill>
                  <a:schemeClr val="tx1"/>
                </a:solidFill>
                <a:latin typeface="Times" panose="02020603050405020304" pitchFamily="18" charset="0"/>
                <a:ea typeface="+mn-ea"/>
                <a:cs typeface="+mn-cs"/>
              </a:rPr>
              <a:t>pbsserver</a:t>
            </a:r>
            <a:r>
              <a:rPr lang="en-US" sz="1200" kern="1200" dirty="0" smtClean="0">
                <a:solidFill>
                  <a:schemeClr val="tx1"/>
                </a:solidFill>
                <a:latin typeface="Times" panose="02020603050405020304" pitchFamily="18" charset="0"/>
                <a:ea typeface="+mn-ea"/>
                <a:cs typeface="+mn-cs"/>
              </a:rPr>
              <a:t> head</a:t>
            </a:r>
          </a:p>
          <a:p>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usecp</a:t>
            </a:r>
            <a:r>
              <a:rPr lang="en-US" sz="1200" kern="1200" dirty="0" smtClean="0">
                <a:solidFill>
                  <a:schemeClr val="tx1"/>
                </a:solidFill>
                <a:latin typeface="Times" panose="02020603050405020304" pitchFamily="18" charset="0"/>
                <a:ea typeface="+mn-ea"/>
                <a:cs typeface="+mn-cs"/>
              </a:rPr>
              <a:t> *:/home /home\n",</a:t>
            </a:r>
          </a:p>
          <a:p>
            <a:r>
              <a:rPr lang="en-US" sz="1200" kern="1200" dirty="0" smtClean="0">
                <a:solidFill>
                  <a:schemeClr val="tx1"/>
                </a:solidFill>
                <a:latin typeface="Times" panose="02020603050405020304" pitchFamily="18" charset="0"/>
                <a:ea typeface="+mn-ea"/>
                <a:cs typeface="+mn-cs"/>
              </a:rPr>
              <a:t>    require =&gt; Package['torque-client'],</a:t>
            </a:r>
          </a:p>
          <a:p>
            <a:r>
              <a:rPr lang="en-US" sz="1200" kern="1200" dirty="0" smtClean="0">
                <a:solidFill>
                  <a:schemeClr val="tx1"/>
                </a:solidFill>
                <a:latin typeface="Times" panose="02020603050405020304" pitchFamily="18" charset="0"/>
                <a:ea typeface="+mn-ea"/>
                <a:cs typeface="+mn-cs"/>
              </a:rPr>
              <a:t>    notify  =&gt; Service["</a:t>
            </a:r>
            <a:r>
              <a:rPr lang="en-US" sz="1200" kern="1200" dirty="0" err="1" smtClean="0">
                <a:solidFill>
                  <a:schemeClr val="tx1"/>
                </a:solidFill>
                <a:latin typeface="Times" panose="02020603050405020304" pitchFamily="18" charset="0"/>
                <a:ea typeface="+mn-ea"/>
                <a:cs typeface="+mn-cs"/>
              </a:rPr>
              <a:t>pbs_mom</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END</a:t>
            </a:r>
          </a:p>
          <a:p>
            <a:r>
              <a:rPr lang="en-US" sz="1200" kern="1200" dirty="0" smtClean="0">
                <a:solidFill>
                  <a:schemeClr val="tx1"/>
                </a:solidFill>
                <a:latin typeface="Times" panose="02020603050405020304" pitchFamily="18" charset="0"/>
                <a:ea typeface="+mn-ea"/>
                <a:cs typeface="+mn-cs"/>
              </a:rPr>
              <a:t>}</a:t>
            </a:r>
          </a:p>
          <a:p>
            <a:endParaRPr lang="en-US" sz="1200" kern="1200" dirty="0" smtClean="0">
              <a:solidFill>
                <a:schemeClr val="tx1"/>
              </a:solidFill>
              <a:latin typeface="Times" panose="02020603050405020304" pitchFamily="18"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31</a:t>
            </a:fld>
            <a:endParaRPr lang="en-US" altLang="en-US"/>
          </a:p>
        </p:txBody>
      </p:sp>
    </p:spTree>
    <p:extLst>
      <p:ext uri="{BB962C8B-B14F-4D97-AF65-F5344CB8AC3E}">
        <p14:creationId xmlns:p14="http://schemas.microsoft.com/office/powerpoint/2010/main" val="17647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Times" panose="02020603050405020304" pitchFamily="18" charset="0"/>
                <a:ea typeface="+mn-ea"/>
                <a:cs typeface="+mn-cs"/>
              </a:rPr>
              <a:t>sharrell@lmaoplane:web</a:t>
            </a:r>
            <a:r>
              <a:rPr lang="en-US" sz="1200" kern="1200" dirty="0" smtClean="0">
                <a:solidFill>
                  <a:schemeClr val="tx1"/>
                </a:solidFill>
                <a:latin typeface="Times" panose="02020603050405020304" pitchFamily="18" charset="0"/>
                <a:ea typeface="+mn-ea"/>
                <a:cs typeface="+mn-cs"/>
              </a:rPr>
              <a:t> $ cat 015-testing-torque </a:t>
            </a:r>
          </a:p>
          <a:p>
            <a:r>
              <a:rPr lang="en-US" sz="1200" kern="1200" dirty="0" smtClean="0">
                <a:solidFill>
                  <a:schemeClr val="tx1"/>
                </a:solidFill>
                <a:latin typeface="Times" panose="02020603050405020304" pitchFamily="18" charset="0"/>
                <a:ea typeface="+mn-ea"/>
                <a:cs typeface="+mn-cs"/>
              </a:rPr>
              <a:t># Make sure our compute nodes are free</a:t>
            </a:r>
          </a:p>
          <a:p>
            <a:r>
              <a:rPr lang="en-US" sz="1200" kern="1200" dirty="0" err="1" smtClean="0">
                <a:solidFill>
                  <a:schemeClr val="tx1"/>
                </a:solidFill>
                <a:latin typeface="Times" panose="02020603050405020304" pitchFamily="18" charset="0"/>
                <a:ea typeface="+mn-ea"/>
                <a:cs typeface="+mn-cs"/>
              </a:rPr>
              <a:t>pbsnodes</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 an interactive job</a:t>
            </a:r>
          </a:p>
          <a:p>
            <a:r>
              <a:rPr lang="en-US" sz="1200" kern="1200" dirty="0" err="1" smtClean="0">
                <a:solidFill>
                  <a:schemeClr val="tx1"/>
                </a:solidFill>
                <a:latin typeface="Times" panose="02020603050405020304" pitchFamily="18" charset="0"/>
                <a:ea typeface="+mn-ea"/>
                <a:cs typeface="+mn-cs"/>
              </a:rPr>
              <a:t>qsub</a:t>
            </a:r>
            <a:r>
              <a:rPr lang="en-US" sz="1200" kern="1200" dirty="0" smtClean="0">
                <a:solidFill>
                  <a:schemeClr val="tx1"/>
                </a:solidFill>
                <a:latin typeface="Times" panose="02020603050405020304" pitchFamily="18" charset="0"/>
                <a:ea typeface="+mn-ea"/>
                <a:cs typeface="+mn-cs"/>
              </a:rPr>
              <a:t> -I</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 and interactive job with two nodes</a:t>
            </a:r>
          </a:p>
          <a:p>
            <a:r>
              <a:rPr lang="en-US" sz="1200" kern="1200" dirty="0" err="1" smtClean="0">
                <a:solidFill>
                  <a:schemeClr val="tx1"/>
                </a:solidFill>
                <a:latin typeface="Times" panose="02020603050405020304" pitchFamily="18" charset="0"/>
                <a:ea typeface="+mn-ea"/>
                <a:cs typeface="+mn-cs"/>
              </a:rPr>
              <a:t>qsub</a:t>
            </a:r>
            <a:r>
              <a:rPr lang="en-US" sz="1200" kern="1200" dirty="0" smtClean="0">
                <a:solidFill>
                  <a:schemeClr val="tx1"/>
                </a:solidFill>
                <a:latin typeface="Times" panose="02020603050405020304" pitchFamily="18" charset="0"/>
                <a:ea typeface="+mn-ea"/>
                <a:cs typeface="+mn-cs"/>
              </a:rPr>
              <a:t> -I -l nodes=2</a:t>
            </a:r>
          </a:p>
          <a:p>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32</a:t>
            </a:fld>
            <a:endParaRPr lang="en-US" altLang="en-US"/>
          </a:p>
        </p:txBody>
      </p:sp>
    </p:spTree>
    <p:extLst>
      <p:ext uri="{BB962C8B-B14F-4D97-AF65-F5344CB8AC3E}">
        <p14:creationId xmlns:p14="http://schemas.microsoft.com/office/powerpoint/2010/main" val="1617104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/home/ mounted?</a:t>
            </a:r>
          </a:p>
          <a:p>
            <a:endParaRPr lang="en-US" dirty="0" smtClean="0"/>
          </a:p>
          <a:p>
            <a:r>
              <a:rPr lang="en-US" dirty="0" smtClean="0"/>
              <a:t>Is</a:t>
            </a:r>
            <a:r>
              <a:rPr lang="en-US" baseline="0" dirty="0" smtClean="0"/>
              <a:t> /apps/ mounted?</a:t>
            </a:r>
          </a:p>
          <a:p>
            <a:endParaRPr lang="en-US" baseline="0" dirty="0" smtClean="0"/>
          </a:p>
          <a:p>
            <a:r>
              <a:rPr lang="en-US" baseline="0" dirty="0" smtClean="0"/>
              <a:t>######</a:t>
            </a:r>
          </a:p>
          <a:p>
            <a:endParaRPr lang="en-US" baseline="0" dirty="0" smtClean="0"/>
          </a:p>
          <a:p>
            <a:r>
              <a:rPr lang="en-US" sz="1200" kern="1200" dirty="0" err="1" smtClean="0">
                <a:solidFill>
                  <a:schemeClr val="tx1"/>
                </a:solidFill>
                <a:latin typeface="Times" panose="02020603050405020304" pitchFamily="18" charset="0"/>
                <a:ea typeface="+mn-ea"/>
                <a:cs typeface="+mn-cs"/>
              </a:rPr>
              <a:t>sharrell@roflcopter:web</a:t>
            </a:r>
            <a:r>
              <a:rPr lang="en-US" sz="1200" kern="1200" dirty="0" smtClean="0">
                <a:solidFill>
                  <a:schemeClr val="tx1"/>
                </a:solidFill>
                <a:latin typeface="Times" panose="02020603050405020304" pitchFamily="18" charset="0"/>
                <a:ea typeface="+mn-ea"/>
                <a:cs typeface="+mn-cs"/>
              </a:rPr>
              <a:t> $ cat 020-node-health-checks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compute_node</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file { '/</a:t>
            </a:r>
            <a:r>
              <a:rPr lang="en-US" sz="1200" kern="1200" dirty="0" err="1" smtClean="0">
                <a:solidFill>
                  <a:schemeClr val="tx1"/>
                </a:solidFill>
                <a:latin typeface="Times" panose="02020603050405020304" pitchFamily="18" charset="0"/>
                <a:ea typeface="+mn-ea"/>
                <a:cs typeface="+mn-cs"/>
              </a:rPr>
              <a:t>var</a:t>
            </a:r>
            <a:r>
              <a:rPr lang="en-US" sz="1200" kern="1200" dirty="0" smtClean="0">
                <a:solidFill>
                  <a:schemeClr val="tx1"/>
                </a:solidFill>
                <a:latin typeface="Times" panose="02020603050405020304" pitchFamily="18" charset="0"/>
                <a:ea typeface="+mn-ea"/>
                <a:cs typeface="+mn-cs"/>
              </a:rPr>
              <a:t>/spool/torque/</a:t>
            </a:r>
            <a:r>
              <a:rPr lang="en-US" sz="1200" kern="1200" dirty="0" err="1" smtClean="0">
                <a:solidFill>
                  <a:schemeClr val="tx1"/>
                </a:solidFill>
                <a:latin typeface="Times" panose="02020603050405020304" pitchFamily="18" charset="0"/>
                <a:ea typeface="+mn-ea"/>
                <a:cs typeface="+mn-cs"/>
              </a:rPr>
              <a:t>mom_priv</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config</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content =&gt; "\$</a:t>
            </a:r>
            <a:r>
              <a:rPr lang="en-US" sz="1200" kern="1200" dirty="0" err="1" smtClean="0">
                <a:solidFill>
                  <a:schemeClr val="tx1"/>
                </a:solidFill>
                <a:latin typeface="Times" panose="02020603050405020304" pitchFamily="18" charset="0"/>
                <a:ea typeface="+mn-ea"/>
                <a:cs typeface="+mn-cs"/>
              </a:rPr>
              <a:t>pbsserver</a:t>
            </a:r>
            <a:r>
              <a:rPr lang="en-US" sz="1200" kern="1200" dirty="0" smtClean="0">
                <a:solidFill>
                  <a:schemeClr val="tx1"/>
                </a:solidFill>
                <a:latin typeface="Times" panose="02020603050405020304" pitchFamily="18" charset="0"/>
                <a:ea typeface="+mn-ea"/>
                <a:cs typeface="+mn-cs"/>
              </a:rPr>
              <a:t> head</a:t>
            </a:r>
          </a:p>
          <a:p>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usecp</a:t>
            </a:r>
            <a:r>
              <a:rPr lang="en-US" sz="1200" kern="1200" dirty="0" smtClean="0">
                <a:solidFill>
                  <a:schemeClr val="tx1"/>
                </a:solidFill>
                <a:latin typeface="Times" panose="02020603050405020304" pitchFamily="18" charset="0"/>
                <a:ea typeface="+mn-ea"/>
                <a:cs typeface="+mn-cs"/>
              </a:rPr>
              <a:t> *:/home /home</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node_check_script</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usr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sbin</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nhc</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node_check_interval</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jobstart</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down_on_error</a:t>
            </a:r>
            <a:r>
              <a:rPr lang="en-US" sz="1200" kern="1200" dirty="0" smtClean="0">
                <a:solidFill>
                  <a:schemeClr val="tx1"/>
                </a:solidFill>
                <a:latin typeface="Times" panose="02020603050405020304" pitchFamily="18" charset="0"/>
                <a:ea typeface="+mn-ea"/>
                <a:cs typeface="+mn-cs"/>
              </a:rPr>
              <a:t> 1\n",</a:t>
            </a:r>
          </a:p>
          <a:p>
            <a:r>
              <a:rPr lang="en-US" sz="1200" kern="1200" dirty="0" smtClean="0">
                <a:solidFill>
                  <a:schemeClr val="tx1"/>
                </a:solidFill>
                <a:latin typeface="Times" panose="02020603050405020304" pitchFamily="18" charset="0"/>
                <a:ea typeface="+mn-ea"/>
                <a:cs typeface="+mn-cs"/>
              </a:rPr>
              <a:t>##### END</a:t>
            </a:r>
          </a:p>
          <a:p>
            <a:r>
              <a:rPr lang="en-US" sz="1200" kern="1200" dirty="0" smtClean="0">
                <a:solidFill>
                  <a:schemeClr val="tx1"/>
                </a:solidFill>
                <a:latin typeface="Times" panose="02020603050405020304" pitchFamily="18" charset="0"/>
                <a:ea typeface="+mn-ea"/>
                <a:cs typeface="+mn-cs"/>
              </a:rPr>
              <a:t>    require =&gt; Package['torque-client'],</a:t>
            </a:r>
          </a:p>
          <a:p>
            <a:r>
              <a:rPr lang="en-US" sz="1200" kern="1200" dirty="0" smtClean="0">
                <a:solidFill>
                  <a:schemeClr val="tx1"/>
                </a:solidFill>
                <a:latin typeface="Times" panose="02020603050405020304" pitchFamily="18" charset="0"/>
                <a:ea typeface="+mn-ea"/>
                <a:cs typeface="+mn-cs"/>
              </a:rPr>
              <a:t>    notify  =&gt; Service["</a:t>
            </a:r>
            <a:r>
              <a:rPr lang="en-US" sz="1200" kern="1200" dirty="0" err="1" smtClean="0">
                <a:solidFill>
                  <a:schemeClr val="tx1"/>
                </a:solidFill>
                <a:latin typeface="Times" panose="02020603050405020304" pitchFamily="18" charset="0"/>
                <a:ea typeface="+mn-ea"/>
                <a:cs typeface="+mn-cs"/>
              </a:rPr>
              <a:t>pbs_mom</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package { '</a:t>
            </a:r>
            <a:r>
              <a:rPr lang="en-US" sz="1200" kern="1200" dirty="0" err="1" smtClean="0">
                <a:solidFill>
                  <a:schemeClr val="tx1"/>
                </a:solidFill>
                <a:latin typeface="Times" panose="02020603050405020304" pitchFamily="18" charset="0"/>
                <a:ea typeface="+mn-ea"/>
                <a:cs typeface="+mn-cs"/>
              </a:rPr>
              <a:t>warewulf-nhc</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ensure =&gt; 'installed',</a:t>
            </a:r>
          </a:p>
          <a:p>
            <a:r>
              <a:rPr lang="en-US" sz="1200" kern="1200" dirty="0" smtClean="0">
                <a:solidFill>
                  <a:schemeClr val="tx1"/>
                </a:solidFill>
                <a:latin typeface="Times" panose="02020603050405020304" pitchFamily="18" charset="0"/>
                <a:ea typeface="+mn-ea"/>
                <a:cs typeface="+mn-cs"/>
              </a:rPr>
              <a:t>    source =&gt; 'http://</a:t>
            </a:r>
            <a:r>
              <a:rPr lang="en-US" sz="1200" kern="1200" dirty="0" err="1" smtClean="0">
                <a:solidFill>
                  <a:schemeClr val="tx1"/>
                </a:solidFill>
                <a:latin typeface="Times" panose="02020603050405020304" pitchFamily="18" charset="0"/>
                <a:ea typeface="+mn-ea"/>
                <a:cs typeface="+mn-cs"/>
              </a:rPr>
              <a:t>warewulf.lbl.gov</a:t>
            </a:r>
            <a:r>
              <a:rPr lang="en-US" sz="1200" kern="1200" dirty="0" smtClean="0">
                <a:solidFill>
                  <a:schemeClr val="tx1"/>
                </a:solidFill>
                <a:latin typeface="Times" panose="02020603050405020304" pitchFamily="18" charset="0"/>
                <a:ea typeface="+mn-ea"/>
                <a:cs typeface="+mn-cs"/>
              </a:rPr>
              <a:t>/downloads/repo/rhel6/warewulf-nhc-1.3-1.el6.noarch.rpm',</a:t>
            </a:r>
          </a:p>
          <a:p>
            <a:r>
              <a:rPr lang="en-US" sz="1200" kern="1200" dirty="0" smtClean="0">
                <a:solidFill>
                  <a:schemeClr val="tx1"/>
                </a:solidFill>
                <a:latin typeface="Times" panose="02020603050405020304" pitchFamily="18" charset="0"/>
                <a:ea typeface="+mn-ea"/>
                <a:cs typeface="+mn-cs"/>
              </a:rPr>
              <a:t>    provider =&gt; 'rpm',</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file { '/</a:t>
            </a:r>
            <a:r>
              <a:rPr lang="en-US" sz="1200" kern="1200" dirty="0" err="1" smtClean="0">
                <a:solidFill>
                  <a:schemeClr val="tx1"/>
                </a:solidFill>
                <a:latin typeface="Times" panose="02020603050405020304" pitchFamily="18" charset="0"/>
                <a:ea typeface="+mn-ea"/>
                <a:cs typeface="+mn-cs"/>
              </a:rPr>
              <a:t>etc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nhc</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nhc.conf</a:t>
            </a:r>
            <a:r>
              <a:rPr lang="en-US" sz="1200" kern="1200" dirty="0" smtClean="0">
                <a:solidFill>
                  <a:schemeClr val="tx1"/>
                </a:solidFill>
                <a:latin typeface="Times" panose="02020603050405020304" pitchFamily="18" charset="0"/>
                <a:ea typeface="+mn-ea"/>
                <a:cs typeface="+mn-cs"/>
              </a:rPr>
              <a:t>':</a:t>
            </a:r>
          </a:p>
          <a:p>
            <a:r>
              <a:rPr lang="en-US" sz="1200" kern="1200" dirty="0" smtClean="0">
                <a:solidFill>
                  <a:schemeClr val="tx1"/>
                </a:solidFill>
                <a:latin typeface="Times" panose="02020603050405020304" pitchFamily="18" charset="0"/>
                <a:ea typeface="+mn-ea"/>
                <a:cs typeface="+mn-cs"/>
              </a:rPr>
              <a:t>    content =&gt; "/./ || </a:t>
            </a:r>
            <a:r>
              <a:rPr lang="en-US" sz="1200" kern="1200" dirty="0" err="1" smtClean="0">
                <a:solidFill>
                  <a:schemeClr val="tx1"/>
                </a:solidFill>
                <a:latin typeface="Times" panose="02020603050405020304" pitchFamily="18" charset="0"/>
                <a:ea typeface="+mn-ea"/>
                <a:cs typeface="+mn-cs"/>
              </a:rPr>
              <a:t>check_fs_mount_rw</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  || </a:t>
            </a:r>
            <a:r>
              <a:rPr lang="en-US" sz="1200" kern="1200" dirty="0" err="1" smtClean="0">
                <a:solidFill>
                  <a:schemeClr val="tx1"/>
                </a:solidFill>
                <a:latin typeface="Times" panose="02020603050405020304" pitchFamily="18" charset="0"/>
                <a:ea typeface="+mn-ea"/>
                <a:cs typeface="+mn-cs"/>
              </a:rPr>
              <a:t>check_ps_daemon</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sshd</a:t>
            </a:r>
            <a:r>
              <a:rPr lang="en-US" sz="1200" kern="1200" dirty="0" smtClean="0">
                <a:solidFill>
                  <a:schemeClr val="tx1"/>
                </a:solidFill>
                <a:latin typeface="Times" panose="02020603050405020304" pitchFamily="18" charset="0"/>
                <a:ea typeface="+mn-ea"/>
                <a:cs typeface="+mn-cs"/>
              </a:rPr>
              <a:t> root\n</a:t>
            </a:r>
          </a:p>
          <a:p>
            <a:r>
              <a:rPr lang="pt-BR" sz="1200" kern="1200" dirty="0" smtClean="0">
                <a:solidFill>
                  <a:schemeClr val="tx1"/>
                </a:solidFill>
                <a:latin typeface="Times" panose="02020603050405020304" pitchFamily="18" charset="0"/>
                <a:ea typeface="+mn-ea"/>
                <a:cs typeface="+mn-cs"/>
              </a:rPr>
              <a:t> *  || </a:t>
            </a:r>
            <a:r>
              <a:rPr lang="pt-BR" sz="1200" kern="1200" dirty="0" err="1" smtClean="0">
                <a:solidFill>
                  <a:schemeClr val="tx1"/>
                </a:solidFill>
                <a:latin typeface="Times" panose="02020603050405020304" pitchFamily="18" charset="0"/>
                <a:ea typeface="+mn-ea"/>
                <a:cs typeface="+mn-cs"/>
              </a:rPr>
              <a:t>check_hw_physmem</a:t>
            </a:r>
            <a:r>
              <a:rPr lang="pt-BR" sz="1200" kern="1200" dirty="0" smtClean="0">
                <a:solidFill>
                  <a:schemeClr val="tx1"/>
                </a:solidFill>
                <a:latin typeface="Times" panose="02020603050405020304" pitchFamily="18" charset="0"/>
                <a:ea typeface="+mn-ea"/>
                <a:cs typeface="+mn-cs"/>
              </a:rPr>
              <a:t> 1024 1073741824\</a:t>
            </a:r>
            <a:r>
              <a:rPr lang="pt-BR" sz="1200" kern="1200" dirty="0" err="1" smtClean="0">
                <a:solidFill>
                  <a:schemeClr val="tx1"/>
                </a:solidFill>
                <a:latin typeface="Times" panose="02020603050405020304" pitchFamily="18" charset="0"/>
                <a:ea typeface="+mn-ea"/>
                <a:cs typeface="+mn-cs"/>
              </a:rPr>
              <a:t>n</a:t>
            </a:r>
            <a:endParaRPr lang="pt-BR" sz="1200" kern="1200" dirty="0" smtClean="0">
              <a:solidFill>
                <a:schemeClr val="tx1"/>
              </a:solidFill>
              <a:latin typeface="Times" panose="02020603050405020304" pitchFamily="18" charset="0"/>
              <a:ea typeface="+mn-ea"/>
              <a:cs typeface="+mn-cs"/>
            </a:endParaRPr>
          </a:p>
          <a:p>
            <a:r>
              <a:rPr lang="pt-BR" sz="1200" kern="1200" dirty="0" smtClean="0">
                <a:solidFill>
                  <a:schemeClr val="tx1"/>
                </a:solidFill>
                <a:latin typeface="Times" panose="02020603050405020304" pitchFamily="18" charset="0"/>
                <a:ea typeface="+mn-ea"/>
                <a:cs typeface="+mn-cs"/>
              </a:rPr>
              <a:t> *  || </a:t>
            </a:r>
            <a:r>
              <a:rPr lang="pt-BR" sz="1200" kern="1200" dirty="0" err="1" smtClean="0">
                <a:solidFill>
                  <a:schemeClr val="tx1"/>
                </a:solidFill>
                <a:latin typeface="Times" panose="02020603050405020304" pitchFamily="18" charset="0"/>
                <a:ea typeface="+mn-ea"/>
                <a:cs typeface="+mn-cs"/>
              </a:rPr>
              <a:t>check_hw_physmem_free</a:t>
            </a:r>
            <a:r>
              <a:rPr lang="pt-BR" sz="1200" kern="1200" dirty="0" smtClean="0">
                <a:solidFill>
                  <a:schemeClr val="tx1"/>
                </a:solidFill>
                <a:latin typeface="Times" panose="02020603050405020304" pitchFamily="18" charset="0"/>
                <a:ea typeface="+mn-ea"/>
                <a:cs typeface="+mn-cs"/>
              </a:rPr>
              <a:t> 1\</a:t>
            </a:r>
            <a:r>
              <a:rPr lang="pt-BR" sz="1200" kern="1200" dirty="0" err="1" smtClean="0">
                <a:solidFill>
                  <a:schemeClr val="tx1"/>
                </a:solidFill>
                <a:latin typeface="Times" panose="02020603050405020304" pitchFamily="18" charset="0"/>
                <a:ea typeface="+mn-ea"/>
                <a:cs typeface="+mn-cs"/>
              </a:rPr>
              <a:t>n</a:t>
            </a:r>
            <a:r>
              <a:rPr lang="pt-BR" sz="1200" kern="1200" dirty="0" smtClean="0">
                <a:solidFill>
                  <a:schemeClr val="tx1"/>
                </a:solidFill>
                <a:latin typeface="Times" panose="02020603050405020304" pitchFamily="18" charset="0"/>
                <a:ea typeface="+mn-ea"/>
                <a:cs typeface="+mn-cs"/>
              </a:rPr>
              <a:t>",</a:t>
            </a:r>
          </a:p>
          <a:p>
            <a:r>
              <a:rPr lang="pt-BR" sz="1200" kern="1200" dirty="0" smtClean="0">
                <a:solidFill>
                  <a:schemeClr val="tx1"/>
                </a:solidFill>
                <a:latin typeface="Times" panose="02020603050405020304" pitchFamily="18" charset="0"/>
                <a:ea typeface="+mn-ea"/>
                <a:cs typeface="+mn-cs"/>
              </a:rPr>
              <a:t>    </a:t>
            </a:r>
            <a:r>
              <a:rPr lang="pt-BR" sz="1200" kern="1200" dirty="0" err="1" smtClean="0">
                <a:solidFill>
                  <a:schemeClr val="tx1"/>
                </a:solidFill>
                <a:latin typeface="Times" panose="02020603050405020304" pitchFamily="18" charset="0"/>
                <a:ea typeface="+mn-ea"/>
                <a:cs typeface="+mn-cs"/>
              </a:rPr>
              <a:t>require</a:t>
            </a:r>
            <a:r>
              <a:rPr lang="pt-BR" sz="1200" kern="1200" dirty="0" smtClean="0">
                <a:solidFill>
                  <a:schemeClr val="tx1"/>
                </a:solidFill>
                <a:latin typeface="Times" panose="02020603050405020304" pitchFamily="18" charset="0"/>
                <a:ea typeface="+mn-ea"/>
                <a:cs typeface="+mn-cs"/>
              </a:rPr>
              <a:t> =&gt; </a:t>
            </a:r>
            <a:r>
              <a:rPr lang="pt-BR" sz="1200" kern="1200" dirty="0" err="1" smtClean="0">
                <a:solidFill>
                  <a:schemeClr val="tx1"/>
                </a:solidFill>
                <a:latin typeface="Times" panose="02020603050405020304" pitchFamily="18" charset="0"/>
                <a:ea typeface="+mn-ea"/>
                <a:cs typeface="+mn-cs"/>
              </a:rPr>
              <a:t>Package</a:t>
            </a:r>
            <a:r>
              <a:rPr lang="pt-BR" sz="1200" kern="1200" dirty="0" smtClean="0">
                <a:solidFill>
                  <a:schemeClr val="tx1"/>
                </a:solidFill>
                <a:latin typeface="Times" panose="02020603050405020304" pitchFamily="18" charset="0"/>
                <a:ea typeface="+mn-ea"/>
                <a:cs typeface="+mn-cs"/>
              </a:rPr>
              <a:t>['</a:t>
            </a:r>
            <a:r>
              <a:rPr lang="pt-BR" sz="1200" kern="1200" dirty="0" err="1" smtClean="0">
                <a:solidFill>
                  <a:schemeClr val="tx1"/>
                </a:solidFill>
                <a:latin typeface="Times" panose="02020603050405020304" pitchFamily="18" charset="0"/>
                <a:ea typeface="+mn-ea"/>
                <a:cs typeface="+mn-cs"/>
              </a:rPr>
              <a:t>warewulf-nhc</a:t>
            </a:r>
            <a:r>
              <a:rPr lang="pt-BR" sz="1200" kern="1200" dirty="0" smtClean="0">
                <a:solidFill>
                  <a:schemeClr val="tx1"/>
                </a:solidFill>
                <a:latin typeface="Times" panose="02020603050405020304" pitchFamily="18" charset="0"/>
                <a:ea typeface="+mn-ea"/>
                <a:cs typeface="+mn-cs"/>
              </a:rPr>
              <a:t>'],</a:t>
            </a:r>
          </a:p>
          <a:p>
            <a:r>
              <a:rPr lang="pt-BR" sz="1200" kern="1200" dirty="0" smtClean="0">
                <a:solidFill>
                  <a:schemeClr val="tx1"/>
                </a:solidFill>
                <a:latin typeface="Times" panose="02020603050405020304" pitchFamily="18" charset="0"/>
                <a:ea typeface="+mn-ea"/>
                <a:cs typeface="+mn-cs"/>
              </a:rPr>
              <a:t>  }</a:t>
            </a:r>
          </a:p>
          <a:p>
            <a:r>
              <a:rPr lang="pt-BR" sz="1200" kern="1200" dirty="0" smtClean="0">
                <a:solidFill>
                  <a:schemeClr val="tx1"/>
                </a:solidFill>
                <a:latin typeface="Times" panose="02020603050405020304" pitchFamily="18" charset="0"/>
                <a:ea typeface="+mn-ea"/>
                <a:cs typeface="+mn-cs"/>
              </a:rPr>
              <a:t>##### END</a:t>
            </a:r>
          </a:p>
          <a:p>
            <a:endParaRPr lang="pt-BR" sz="1200" kern="1200" dirty="0" smtClean="0">
              <a:solidFill>
                <a:schemeClr val="tx1"/>
              </a:solidFill>
              <a:latin typeface="Times" panose="02020603050405020304" pitchFamily="18" charset="0"/>
              <a:ea typeface="+mn-ea"/>
              <a:cs typeface="+mn-cs"/>
            </a:endParaRPr>
          </a:p>
          <a:p>
            <a:r>
              <a:rPr lang="pt-BR" sz="1200" kern="1200" dirty="0" smtClean="0">
                <a:solidFill>
                  <a:schemeClr val="tx1"/>
                </a:solidFill>
                <a:latin typeface="Times" panose="02020603050405020304" pitchFamily="18" charset="0"/>
                <a:ea typeface="+mn-ea"/>
                <a:cs typeface="+mn-cs"/>
              </a:rPr>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33</a:t>
            </a:fld>
            <a:endParaRPr lang="en-US" altLang="en-US"/>
          </a:p>
        </p:txBody>
      </p:sp>
    </p:spTree>
    <p:extLst>
      <p:ext uri="{BB962C8B-B14F-4D97-AF65-F5344CB8AC3E}">
        <p14:creationId xmlns:p14="http://schemas.microsoft.com/office/powerpoint/2010/main" val="1381653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Environment modules are important for</a:t>
            </a:r>
            <a:r>
              <a:rPr lang="en-US" baseline="0" dirty="0" smtClean="0"/>
              <a:t> the many dependencies that it is likely you will have if you run scientific software. For instance on our machines at Purdue we run 3-4 versions of 3 different compilers paired with 3-4 versions of MPI in many combinations.</a:t>
            </a:r>
          </a:p>
          <a:p>
            <a:endParaRPr lang="en-US" baseline="0" dirty="0" smtClean="0"/>
          </a:p>
          <a:p>
            <a:endParaRPr lang="en-US" baseline="0" dirty="0" smtClean="0"/>
          </a:p>
          <a:p>
            <a:r>
              <a:rPr lang="en-US" baseline="0" dirty="0" smtClean="0"/>
              <a:t>#####</a:t>
            </a:r>
          </a:p>
          <a:p>
            <a:r>
              <a:rPr lang="en-US" sz="1200" kern="1200" dirty="0" err="1" smtClean="0">
                <a:solidFill>
                  <a:schemeClr val="tx1"/>
                </a:solidFill>
                <a:latin typeface="Times" panose="02020603050405020304" pitchFamily="18" charset="0"/>
                <a:ea typeface="+mn-ea"/>
                <a:cs typeface="+mn-cs"/>
              </a:rPr>
              <a:t>sharrell@roflcopter:web</a:t>
            </a:r>
            <a:r>
              <a:rPr lang="en-US" sz="1200" kern="1200" dirty="0" smtClean="0">
                <a:solidFill>
                  <a:schemeClr val="tx1"/>
                </a:solidFill>
                <a:latin typeface="Times" panose="02020603050405020304" pitchFamily="18" charset="0"/>
                <a:ea typeface="+mn-ea"/>
                <a:cs typeface="+mn-cs"/>
              </a:rPr>
              <a:t> $ cat 016-environment-modules-puppet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package { 'environment-modules':</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package { '</a:t>
            </a:r>
            <a:r>
              <a:rPr lang="fr-FR" sz="1200" kern="1200" dirty="0" err="1" smtClean="0">
                <a:solidFill>
                  <a:schemeClr val="tx1"/>
                </a:solidFill>
                <a:latin typeface="Times" panose="02020603050405020304" pitchFamily="18" charset="0"/>
                <a:ea typeface="+mn-ea"/>
                <a:cs typeface="+mn-cs"/>
              </a:rPr>
              <a:t>gcc-c</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openblas</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"directory"</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openblas</a:t>
            </a:r>
            <a:r>
              <a:rPr lang="fr-FR" sz="1200" kern="1200" dirty="0" smtClean="0">
                <a:solidFill>
                  <a:schemeClr val="tx1"/>
                </a:solidFill>
                <a:latin typeface="Times" panose="02020603050405020304" pitchFamily="18" charset="0"/>
                <a:ea typeface="+mn-ea"/>
                <a:cs typeface="+mn-cs"/>
              </a:rPr>
              <a:t>/.version":</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set </a:t>
            </a:r>
            <a:r>
              <a:rPr lang="fr-FR" sz="1200" kern="1200" dirty="0" err="1" smtClean="0">
                <a:solidFill>
                  <a:schemeClr val="tx1"/>
                </a:solidFill>
                <a:latin typeface="Times" panose="02020603050405020304" pitchFamily="18" charset="0"/>
                <a:ea typeface="+mn-ea"/>
                <a:cs typeface="+mn-cs"/>
              </a:rPr>
              <a:t>ModulesVersion</a:t>
            </a:r>
            <a:r>
              <a:rPr lang="fr-FR" sz="1200" kern="1200" dirty="0" smtClean="0">
                <a:solidFill>
                  <a:schemeClr val="tx1"/>
                </a:solidFill>
                <a:latin typeface="Times" panose="02020603050405020304" pitchFamily="18" charset="0"/>
                <a:ea typeface="+mn-ea"/>
                <a:cs typeface="+mn-cs"/>
              </a:rPr>
              <a:t> \"0.2.10\""</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openblas</a:t>
            </a:r>
            <a:r>
              <a:rPr lang="fr-FR" sz="1200" kern="1200" dirty="0" smtClean="0">
                <a:solidFill>
                  <a:schemeClr val="tx1"/>
                </a:solidFill>
                <a:latin typeface="Times" panose="02020603050405020304" pitchFamily="18" charset="0"/>
                <a:ea typeface="+mn-ea"/>
                <a:cs typeface="+mn-cs"/>
              </a:rPr>
              <a:t>/0.2.10":</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module-</a:t>
            </a:r>
            <a:r>
              <a:rPr lang="fr-FR" sz="1200" kern="1200" dirty="0" err="1" smtClean="0">
                <a:solidFill>
                  <a:schemeClr val="tx1"/>
                </a:solidFill>
                <a:latin typeface="Times" panose="02020603050405020304" pitchFamily="18" charset="0"/>
                <a:ea typeface="+mn-ea"/>
                <a:cs typeface="+mn-cs"/>
              </a:rPr>
              <a:t>whatis</a:t>
            </a:r>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invoke</a:t>
            </a:r>
            <a:r>
              <a:rPr lang="fr-FR" sz="1200" kern="1200" dirty="0" smtClean="0">
                <a:solidFill>
                  <a:schemeClr val="tx1"/>
                </a:solidFill>
                <a:latin typeface="Times" panose="02020603050405020304" pitchFamily="18" charset="0"/>
                <a:ea typeface="+mn-ea"/>
                <a:cs typeface="+mn-cs"/>
              </a:rPr>
              <a:t> openblas-0.2.10\"</a:t>
            </a:r>
          </a:p>
          <a:p>
            <a:r>
              <a:rPr lang="en-US" sz="1200" kern="1200" dirty="0" smtClean="0">
                <a:solidFill>
                  <a:schemeClr val="tx1"/>
                </a:solidFill>
                <a:latin typeface="Times" panose="02020603050405020304" pitchFamily="18" charset="0"/>
                <a:ea typeface="+mn-ea"/>
                <a:cs typeface="+mn-cs"/>
              </a:rPr>
              <a:t>set             version         0.2.10</a:t>
            </a:r>
          </a:p>
          <a:p>
            <a:r>
              <a:rPr lang="en-US" sz="1200" kern="1200" dirty="0" smtClean="0">
                <a:solidFill>
                  <a:schemeClr val="tx1"/>
                </a:solidFill>
                <a:latin typeface="Times" panose="02020603050405020304" pitchFamily="18" charset="0"/>
                <a:ea typeface="+mn-ea"/>
                <a:cs typeface="+mn-cs"/>
              </a:rPr>
              <a:t>set             app             </a:t>
            </a:r>
            <a:r>
              <a:rPr lang="en-US" sz="1200" kern="1200" dirty="0" err="1" smtClean="0">
                <a:solidFill>
                  <a:schemeClr val="tx1"/>
                </a:solidFill>
                <a:latin typeface="Times" panose="02020603050405020304" pitchFamily="18" charset="0"/>
                <a:ea typeface="+mn-ea"/>
                <a:cs typeface="+mn-cs"/>
              </a:rPr>
              <a:t>openblas</a:t>
            </a:r>
            <a:endParaRPr lang="en-US"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set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apps</a:t>
            </a:r>
            <a:r>
              <a:rPr lang="nl-NL" sz="1200" kern="1200" dirty="0" smtClean="0">
                <a:solidFill>
                  <a:schemeClr val="tx1"/>
                </a:solidFill>
                <a:latin typeface="Times" panose="02020603050405020304" pitchFamily="18" charset="0"/>
                <a:ea typeface="+mn-ea"/>
                <a:cs typeface="+mn-cs"/>
              </a:rPr>
              <a:t>/openblas-0.2.10/</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/bin</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LD_LIBRARY_PATH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lib</a:t>
            </a:r>
            <a:r>
              <a:rPr lang="nl-NL" sz="1200" kern="1200" dirty="0" smtClean="0">
                <a:solidFill>
                  <a:schemeClr val="tx1"/>
                </a:solidFill>
                <a:latin typeface="Times" panose="02020603050405020304" pitchFamily="18" charset="0"/>
                <a:ea typeface="+mn-ea"/>
                <a:cs typeface="+mn-cs"/>
              </a:rPr>
              <a:t>"</a:t>
            </a:r>
          </a:p>
          <a:p>
            <a:r>
              <a:rPr lang="nl-NL" sz="1200" kern="1200" dirty="0" smtClean="0">
                <a:solidFill>
                  <a:schemeClr val="tx1"/>
                </a:solidFill>
                <a:latin typeface="Times" panose="02020603050405020304" pitchFamily="18" charset="0"/>
                <a:ea typeface="+mn-ea"/>
                <a:cs typeface="+mn-cs"/>
              </a:rPr>
              <a:t>  }</a:t>
            </a:r>
          </a:p>
          <a:p>
            <a:endParaRPr lang="nl-NL"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  file { "/</a:t>
            </a:r>
            <a:r>
              <a:rPr lang="nl-NL" sz="1200" kern="1200" dirty="0" err="1" smtClean="0">
                <a:solidFill>
                  <a:schemeClr val="tx1"/>
                </a:solidFill>
                <a:latin typeface="Times" panose="02020603050405020304" pitchFamily="18" charset="0"/>
                <a:ea typeface="+mn-ea"/>
                <a:cs typeface="+mn-cs"/>
              </a:rPr>
              <a:t>usr</a:t>
            </a:r>
            <a:r>
              <a:rPr lang="nl-NL" sz="1200" kern="1200" dirty="0" smtClean="0">
                <a:solidFill>
                  <a:schemeClr val="tx1"/>
                </a:solidFill>
                <a:latin typeface="Times" panose="02020603050405020304" pitchFamily="18" charset="0"/>
                <a:ea typeface="+mn-ea"/>
                <a:cs typeface="+mn-cs"/>
              </a:rPr>
              <a:t>/share/Modules/modulefiles/</a:t>
            </a:r>
            <a:r>
              <a:rPr lang="nl-NL" sz="1200" kern="1200" dirty="0" err="1" smtClean="0">
                <a:solidFill>
                  <a:schemeClr val="tx1"/>
                </a:solidFill>
                <a:latin typeface="Times" panose="02020603050405020304" pitchFamily="18" charset="0"/>
                <a:ea typeface="+mn-ea"/>
                <a:cs typeface="+mn-cs"/>
              </a:rPr>
              <a:t>openmpi</a:t>
            </a:r>
            <a:r>
              <a:rPr lang="nl-NL" sz="1200" kern="1200" dirty="0" smtClean="0">
                <a:solidFill>
                  <a:schemeClr val="tx1"/>
                </a:solidFill>
                <a:latin typeface="Times" panose="02020603050405020304" pitchFamily="18" charset="0"/>
                <a:ea typeface="+mn-ea"/>
                <a:cs typeface="+mn-cs"/>
              </a:rPr>
              <a:t>":</a:t>
            </a:r>
          </a:p>
          <a:p>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ensure</a:t>
            </a:r>
            <a:r>
              <a:rPr lang="nl-NL" sz="1200" kern="1200" dirty="0" smtClean="0">
                <a:solidFill>
                  <a:schemeClr val="tx1"/>
                </a:solidFill>
                <a:latin typeface="Times" panose="02020603050405020304" pitchFamily="18" charset="0"/>
                <a:ea typeface="+mn-ea"/>
                <a:cs typeface="+mn-cs"/>
              </a:rPr>
              <a:t> =&gt; "directory"</a:t>
            </a:r>
          </a:p>
          <a:p>
            <a:r>
              <a:rPr lang="nl-NL" sz="1200" kern="1200" dirty="0" smtClean="0">
                <a:solidFill>
                  <a:schemeClr val="tx1"/>
                </a:solidFill>
                <a:latin typeface="Times" panose="02020603050405020304" pitchFamily="18" charset="0"/>
                <a:ea typeface="+mn-ea"/>
                <a:cs typeface="+mn-cs"/>
              </a:rPr>
              <a:t>  }</a:t>
            </a:r>
          </a:p>
          <a:p>
            <a:endParaRPr lang="nl-NL"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  file { "/</a:t>
            </a:r>
            <a:r>
              <a:rPr lang="nl-NL" sz="1200" kern="1200" dirty="0" err="1" smtClean="0">
                <a:solidFill>
                  <a:schemeClr val="tx1"/>
                </a:solidFill>
                <a:latin typeface="Times" panose="02020603050405020304" pitchFamily="18" charset="0"/>
                <a:ea typeface="+mn-ea"/>
                <a:cs typeface="+mn-cs"/>
              </a:rPr>
              <a:t>usr</a:t>
            </a:r>
            <a:r>
              <a:rPr lang="nl-NL" sz="1200" kern="1200" dirty="0" smtClean="0">
                <a:solidFill>
                  <a:schemeClr val="tx1"/>
                </a:solidFill>
                <a:latin typeface="Times" panose="02020603050405020304" pitchFamily="18" charset="0"/>
                <a:ea typeface="+mn-ea"/>
                <a:cs typeface="+mn-cs"/>
              </a:rPr>
              <a:t>/share/Modules/modulefiles/</a:t>
            </a:r>
            <a:r>
              <a:rPr lang="nl-NL" sz="1200" kern="1200" dirty="0" err="1" smtClean="0">
                <a:solidFill>
                  <a:schemeClr val="tx1"/>
                </a:solidFill>
                <a:latin typeface="Times" panose="02020603050405020304" pitchFamily="18" charset="0"/>
                <a:ea typeface="+mn-ea"/>
                <a:cs typeface="+mn-cs"/>
              </a:rPr>
              <a:t>openmpi</a:t>
            </a:r>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version</a:t>
            </a:r>
            <a:r>
              <a:rPr lang="nl-NL" sz="1200" kern="1200" dirty="0" smtClean="0">
                <a:solidFill>
                  <a:schemeClr val="tx1"/>
                </a:solidFill>
                <a:latin typeface="Times" panose="02020603050405020304" pitchFamily="18" charset="0"/>
                <a:ea typeface="+mn-ea"/>
                <a:cs typeface="+mn-cs"/>
              </a:rPr>
              <a:t>":</a:t>
            </a:r>
          </a:p>
          <a:p>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ensure</a:t>
            </a:r>
            <a:r>
              <a:rPr lang="nl-NL" sz="1200" kern="1200" dirty="0" smtClean="0">
                <a:solidFill>
                  <a:schemeClr val="tx1"/>
                </a:solidFill>
                <a:latin typeface="Times" panose="02020603050405020304" pitchFamily="18" charset="0"/>
                <a:ea typeface="+mn-ea"/>
                <a:cs typeface="+mn-cs"/>
              </a:rPr>
              <a:t> =&gt; "present",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set </a:t>
            </a:r>
            <a:r>
              <a:rPr lang="fr-FR" sz="1200" kern="1200" dirty="0" err="1" smtClean="0">
                <a:solidFill>
                  <a:schemeClr val="tx1"/>
                </a:solidFill>
                <a:latin typeface="Times" panose="02020603050405020304" pitchFamily="18" charset="0"/>
                <a:ea typeface="+mn-ea"/>
                <a:cs typeface="+mn-cs"/>
              </a:rPr>
              <a:t>ModulesVersion</a:t>
            </a:r>
            <a:r>
              <a:rPr lang="fr-FR" sz="1200" kern="1200" dirty="0" smtClean="0">
                <a:solidFill>
                  <a:schemeClr val="tx1"/>
                </a:solidFill>
                <a:latin typeface="Times" panose="02020603050405020304" pitchFamily="18" charset="0"/>
                <a:ea typeface="+mn-ea"/>
                <a:cs typeface="+mn-cs"/>
              </a:rPr>
              <a:t> \"1.7.5\""</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openmpi</a:t>
            </a:r>
            <a:r>
              <a:rPr lang="fr-FR" sz="1200" kern="1200" dirty="0" smtClean="0">
                <a:solidFill>
                  <a:schemeClr val="tx1"/>
                </a:solidFill>
                <a:latin typeface="Times" panose="02020603050405020304" pitchFamily="18" charset="0"/>
                <a:ea typeface="+mn-ea"/>
                <a:cs typeface="+mn-cs"/>
              </a:rPr>
              <a:t>/1.7.5":</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module-</a:t>
            </a:r>
            <a:r>
              <a:rPr lang="fr-FR" sz="1200" kern="1200" dirty="0" err="1" smtClean="0">
                <a:solidFill>
                  <a:schemeClr val="tx1"/>
                </a:solidFill>
                <a:latin typeface="Times" panose="02020603050405020304" pitchFamily="18" charset="0"/>
                <a:ea typeface="+mn-ea"/>
                <a:cs typeface="+mn-cs"/>
              </a:rPr>
              <a:t>whatis</a:t>
            </a:r>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invoke</a:t>
            </a:r>
            <a:r>
              <a:rPr lang="fr-FR" sz="1200" kern="1200" dirty="0" smtClean="0">
                <a:solidFill>
                  <a:schemeClr val="tx1"/>
                </a:solidFill>
                <a:latin typeface="Times" panose="02020603050405020304" pitchFamily="18" charset="0"/>
                <a:ea typeface="+mn-ea"/>
                <a:cs typeface="+mn-cs"/>
              </a:rPr>
              <a:t> openmpi-1.7.5\"</a:t>
            </a:r>
          </a:p>
          <a:p>
            <a:r>
              <a:rPr lang="en-US" sz="1200" kern="1200" dirty="0" smtClean="0">
                <a:solidFill>
                  <a:schemeClr val="tx1"/>
                </a:solidFill>
                <a:latin typeface="Times" panose="02020603050405020304" pitchFamily="18" charset="0"/>
                <a:ea typeface="+mn-ea"/>
                <a:cs typeface="+mn-cs"/>
              </a:rPr>
              <a:t>set             version         1.7.5</a:t>
            </a:r>
          </a:p>
          <a:p>
            <a:r>
              <a:rPr lang="en-US" sz="1200" kern="1200" dirty="0" smtClean="0">
                <a:solidFill>
                  <a:schemeClr val="tx1"/>
                </a:solidFill>
                <a:latin typeface="Times" panose="02020603050405020304" pitchFamily="18" charset="0"/>
                <a:ea typeface="+mn-ea"/>
                <a:cs typeface="+mn-cs"/>
              </a:rPr>
              <a:t>set             app             </a:t>
            </a:r>
            <a:r>
              <a:rPr lang="en-US" sz="1200" kern="1200" dirty="0" err="1" smtClean="0">
                <a:solidFill>
                  <a:schemeClr val="tx1"/>
                </a:solidFill>
                <a:latin typeface="Times" panose="02020603050405020304" pitchFamily="18" charset="0"/>
                <a:ea typeface="+mn-ea"/>
                <a:cs typeface="+mn-cs"/>
              </a:rPr>
              <a:t>openmpi</a:t>
            </a:r>
            <a:endParaRPr lang="en-US"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set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apps</a:t>
            </a:r>
            <a:r>
              <a:rPr lang="nl-NL" sz="1200" kern="1200" dirty="0" smtClean="0">
                <a:solidFill>
                  <a:schemeClr val="tx1"/>
                </a:solidFill>
                <a:latin typeface="Times" panose="02020603050405020304" pitchFamily="18" charset="0"/>
                <a:ea typeface="+mn-ea"/>
                <a:cs typeface="+mn-cs"/>
              </a:rPr>
              <a:t>/openmpi-1.7.5/</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/bin</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LD_LIBRARY_PATH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lib</a:t>
            </a:r>
            <a:endParaRPr lang="nl-NL" sz="1200" kern="1200" dirty="0" smtClean="0">
              <a:solidFill>
                <a:schemeClr val="tx1"/>
              </a:solidFill>
              <a:latin typeface="Times" panose="02020603050405020304" pitchFamily="18" charset="0"/>
              <a:ea typeface="+mn-ea"/>
              <a:cs typeface="+mn-cs"/>
            </a:endParaRPr>
          </a:p>
          <a:p>
            <a:r>
              <a:rPr lang="nl-NL" sz="1200" kern="1200" dirty="0" err="1" smtClean="0">
                <a:solidFill>
                  <a:schemeClr val="tx1"/>
                </a:solidFill>
                <a:latin typeface="Times" panose="02020603050405020304" pitchFamily="18" charset="0"/>
                <a:ea typeface="+mn-ea"/>
                <a:cs typeface="+mn-cs"/>
              </a:rPr>
              <a:t>setenv</a:t>
            </a:r>
            <a:r>
              <a:rPr lang="nl-NL" sz="1200" kern="1200" dirty="0" smtClean="0">
                <a:solidFill>
                  <a:schemeClr val="tx1"/>
                </a:solidFill>
                <a:latin typeface="Times" panose="02020603050405020304" pitchFamily="18" charset="0"/>
                <a:ea typeface="+mn-ea"/>
                <a:cs typeface="+mn-cs"/>
              </a:rPr>
              <a:t>          MPI_HOME        \$</a:t>
            </a:r>
            <a:r>
              <a:rPr lang="nl-NL" sz="1200" kern="1200" dirty="0" err="1" smtClean="0">
                <a:solidFill>
                  <a:schemeClr val="tx1"/>
                </a:solidFill>
                <a:latin typeface="Times" panose="02020603050405020304" pitchFamily="18" charset="0"/>
                <a:ea typeface="+mn-ea"/>
                <a:cs typeface="+mn-cs"/>
              </a:rPr>
              <a:t>modroot</a:t>
            </a:r>
            <a:endParaRPr lang="nl-NL"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CC              </a:t>
            </a:r>
            <a:r>
              <a:rPr lang="it-IT" sz="1200" kern="1200" dirty="0" err="1" smtClean="0">
                <a:solidFill>
                  <a:schemeClr val="tx1"/>
                </a:solidFill>
                <a:latin typeface="Times" panose="02020603050405020304" pitchFamily="18" charset="0"/>
                <a:ea typeface="+mn-ea"/>
                <a:cs typeface="+mn-cs"/>
              </a:rPr>
              <a:t>mpicc</a:t>
            </a:r>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CXX             </a:t>
            </a:r>
            <a:r>
              <a:rPr lang="it-IT" sz="1200" kern="1200" dirty="0" err="1" smtClean="0">
                <a:solidFill>
                  <a:schemeClr val="tx1"/>
                </a:solidFill>
                <a:latin typeface="Times" panose="02020603050405020304" pitchFamily="18" charset="0"/>
                <a:ea typeface="+mn-ea"/>
                <a:cs typeface="+mn-cs"/>
              </a:rPr>
              <a:t>mpiCC</a:t>
            </a:r>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F77             mpif77</a:t>
            </a: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FC              mpif90\</a:t>
            </a:r>
            <a:r>
              <a:rPr lang="it-IT" sz="1200" kern="1200" dirty="0" err="1" smtClean="0">
                <a:solidFill>
                  <a:schemeClr val="tx1"/>
                </a:solidFill>
                <a:latin typeface="Times" panose="02020603050405020304" pitchFamily="18" charset="0"/>
                <a:ea typeface="+mn-ea"/>
                <a:cs typeface="+mn-cs"/>
              </a:rPr>
              <a:t>n</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END</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a:t>
            </a:r>
          </a:p>
          <a:p>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sharrell@roflcopter:web</a:t>
            </a:r>
            <a:r>
              <a:rPr lang="it-IT" sz="1200" kern="1200" dirty="0" smtClean="0">
                <a:solidFill>
                  <a:schemeClr val="tx1"/>
                </a:solidFill>
                <a:latin typeface="Times" panose="02020603050405020304" pitchFamily="18" charset="0"/>
                <a:ea typeface="+mn-ea"/>
                <a:cs typeface="+mn-cs"/>
              </a:rPr>
              <a:t> $ </a:t>
            </a:r>
            <a:r>
              <a:rPr lang="it-IT" sz="1200" kern="1200" dirty="0" err="1" smtClean="0">
                <a:solidFill>
                  <a:schemeClr val="tx1"/>
                </a:solidFill>
                <a:latin typeface="Times" panose="02020603050405020304" pitchFamily="18" charset="0"/>
                <a:ea typeface="+mn-ea"/>
                <a:cs typeface="+mn-cs"/>
              </a:rPr>
              <a:t>cat</a:t>
            </a:r>
            <a:r>
              <a:rPr lang="it-IT" sz="1200" kern="1200" dirty="0" smtClean="0">
                <a:solidFill>
                  <a:schemeClr val="tx1"/>
                </a:solidFill>
                <a:latin typeface="Times" panose="02020603050405020304" pitchFamily="18" charset="0"/>
                <a:ea typeface="+mn-ea"/>
                <a:cs typeface="+mn-cs"/>
              </a:rPr>
              <a:t> 017-environment-moudules-commands </a:t>
            </a: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change</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into</a:t>
            </a:r>
            <a:r>
              <a:rPr lang="it-IT" sz="1200" kern="1200" dirty="0" smtClean="0">
                <a:solidFill>
                  <a:schemeClr val="tx1"/>
                </a:solidFill>
                <a:latin typeface="Times" panose="02020603050405020304" pitchFamily="18" charset="0"/>
                <a:ea typeface="+mn-ea"/>
                <a:cs typeface="+mn-cs"/>
              </a:rPr>
              <a:t> the </a:t>
            </a:r>
            <a:r>
              <a:rPr lang="it-IT" sz="1200" kern="1200" dirty="0" err="1" smtClean="0">
                <a:solidFill>
                  <a:schemeClr val="tx1"/>
                </a:solidFill>
                <a:latin typeface="Times" panose="02020603050405020304" pitchFamily="18" charset="0"/>
                <a:ea typeface="+mn-ea"/>
                <a:cs typeface="+mn-cs"/>
              </a:rPr>
              <a:t>apps</a:t>
            </a:r>
            <a:r>
              <a:rPr lang="it-IT" sz="1200" kern="1200" dirty="0" smtClean="0">
                <a:solidFill>
                  <a:schemeClr val="tx1"/>
                </a:solidFill>
                <a:latin typeface="Times" panose="02020603050405020304" pitchFamily="18" charset="0"/>
                <a:ea typeface="+mn-ea"/>
                <a:cs typeface="+mn-cs"/>
              </a:rPr>
              <a:t> directory</a:t>
            </a:r>
          </a:p>
          <a:p>
            <a:r>
              <a:rPr lang="it-IT" sz="1200" kern="1200" dirty="0" smtClean="0">
                <a:solidFill>
                  <a:schemeClr val="tx1"/>
                </a:solidFill>
                <a:latin typeface="Times" panose="02020603050405020304" pitchFamily="18" charset="0"/>
                <a:ea typeface="+mn-ea"/>
                <a:cs typeface="+mn-cs"/>
              </a:rPr>
              <a:t>cd /</a:t>
            </a:r>
            <a:r>
              <a:rPr lang="it-IT" sz="1200" kern="1200" dirty="0" err="1" smtClean="0">
                <a:solidFill>
                  <a:schemeClr val="tx1"/>
                </a:solidFill>
                <a:latin typeface="Times" panose="02020603050405020304" pitchFamily="18" charset="0"/>
                <a:ea typeface="+mn-ea"/>
                <a:cs typeface="+mn-cs"/>
              </a:rPr>
              <a:t>apps</a:t>
            </a:r>
            <a:endParaRPr lang="it-IT" sz="1200" kern="1200" dirty="0" smtClean="0">
              <a:solidFill>
                <a:schemeClr val="tx1"/>
              </a:solidFill>
              <a:latin typeface="Times" panose="02020603050405020304" pitchFamily="18" charset="0"/>
              <a:ea typeface="+mn-ea"/>
              <a:cs typeface="+mn-cs"/>
            </a:endParaRP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get</a:t>
            </a:r>
            <a:r>
              <a:rPr lang="it-IT" sz="1200" kern="1200" dirty="0" smtClean="0">
                <a:solidFill>
                  <a:schemeClr val="tx1"/>
                </a:solidFill>
                <a:latin typeface="Times" panose="02020603050405020304" pitchFamily="18" charset="0"/>
                <a:ea typeface="+mn-ea"/>
                <a:cs typeface="+mn-cs"/>
              </a:rPr>
              <a:t> the </a:t>
            </a:r>
            <a:r>
              <a:rPr lang="it-IT" sz="1200" kern="1200" dirty="0" err="1" smtClean="0">
                <a:solidFill>
                  <a:schemeClr val="tx1"/>
                </a:solidFill>
                <a:latin typeface="Times" panose="02020603050405020304" pitchFamily="18" charset="0"/>
                <a:ea typeface="+mn-ea"/>
                <a:cs typeface="+mn-cs"/>
              </a:rPr>
              <a:t>two</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files</a:t>
            </a:r>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wget</a:t>
            </a:r>
            <a:r>
              <a:rPr lang="it-IT" sz="1200" kern="1200" dirty="0" smtClean="0">
                <a:solidFill>
                  <a:schemeClr val="tx1"/>
                </a:solidFill>
                <a:latin typeface="Times" panose="02020603050405020304" pitchFamily="18" charset="0"/>
                <a:ea typeface="+mn-ea"/>
                <a:cs typeface="+mn-cs"/>
              </a:rPr>
              <a:t> http://</a:t>
            </a:r>
            <a:r>
              <a:rPr lang="it-IT" sz="1200" kern="1200" dirty="0" err="1" smtClean="0">
                <a:solidFill>
                  <a:schemeClr val="tx1"/>
                </a:solidFill>
                <a:latin typeface="Times" panose="02020603050405020304" pitchFamily="18" charset="0"/>
                <a:ea typeface="+mn-ea"/>
                <a:cs typeface="+mn-cs"/>
              </a:rPr>
              <a:t>teknikal.org</a:t>
            </a:r>
            <a:r>
              <a:rPr lang="it-IT" sz="1200" kern="1200" dirty="0" smtClean="0">
                <a:solidFill>
                  <a:schemeClr val="tx1"/>
                </a:solidFill>
                <a:latin typeface="Times" panose="02020603050405020304" pitchFamily="18" charset="0"/>
                <a:ea typeface="+mn-ea"/>
                <a:cs typeface="+mn-cs"/>
              </a:rPr>
              <a:t>/</a:t>
            </a:r>
            <a:r>
              <a:rPr lang="it-IT" sz="1200" kern="1200" dirty="0" err="1" smtClean="0">
                <a:solidFill>
                  <a:schemeClr val="tx1"/>
                </a:solidFill>
                <a:latin typeface="Times" panose="02020603050405020304" pitchFamily="18" charset="0"/>
                <a:ea typeface="+mn-ea"/>
                <a:cs typeface="+mn-cs"/>
              </a:rPr>
              <a:t>buildacluster</a:t>
            </a:r>
            <a:r>
              <a:rPr lang="it-IT" sz="1200" kern="1200" dirty="0" smtClean="0">
                <a:solidFill>
                  <a:schemeClr val="tx1"/>
                </a:solidFill>
                <a:latin typeface="Times" panose="02020603050405020304" pitchFamily="18" charset="0"/>
                <a:ea typeface="+mn-ea"/>
                <a:cs typeface="+mn-cs"/>
              </a:rPr>
              <a:t>/openblas-0.2.10.tar.gz</a:t>
            </a:r>
          </a:p>
          <a:p>
            <a:r>
              <a:rPr lang="it-IT" sz="1200" kern="1200" dirty="0" err="1" smtClean="0">
                <a:solidFill>
                  <a:schemeClr val="tx1"/>
                </a:solidFill>
                <a:latin typeface="Times" panose="02020603050405020304" pitchFamily="18" charset="0"/>
                <a:ea typeface="+mn-ea"/>
                <a:cs typeface="+mn-cs"/>
              </a:rPr>
              <a:t>wget</a:t>
            </a:r>
            <a:r>
              <a:rPr lang="it-IT" sz="1200" kern="1200" dirty="0" smtClean="0">
                <a:solidFill>
                  <a:schemeClr val="tx1"/>
                </a:solidFill>
                <a:latin typeface="Times" panose="02020603050405020304" pitchFamily="18" charset="0"/>
                <a:ea typeface="+mn-ea"/>
                <a:cs typeface="+mn-cs"/>
              </a:rPr>
              <a:t> http://</a:t>
            </a:r>
            <a:r>
              <a:rPr lang="it-IT" sz="1200" kern="1200" dirty="0" err="1" smtClean="0">
                <a:solidFill>
                  <a:schemeClr val="tx1"/>
                </a:solidFill>
                <a:latin typeface="Times" panose="02020603050405020304" pitchFamily="18" charset="0"/>
                <a:ea typeface="+mn-ea"/>
                <a:cs typeface="+mn-cs"/>
              </a:rPr>
              <a:t>teknikal.org</a:t>
            </a:r>
            <a:r>
              <a:rPr lang="it-IT" sz="1200" kern="1200" dirty="0" smtClean="0">
                <a:solidFill>
                  <a:schemeClr val="tx1"/>
                </a:solidFill>
                <a:latin typeface="Times" panose="02020603050405020304" pitchFamily="18" charset="0"/>
                <a:ea typeface="+mn-ea"/>
                <a:cs typeface="+mn-cs"/>
              </a:rPr>
              <a:t>/</a:t>
            </a:r>
            <a:r>
              <a:rPr lang="it-IT" sz="1200" kern="1200" dirty="0" err="1" smtClean="0">
                <a:solidFill>
                  <a:schemeClr val="tx1"/>
                </a:solidFill>
                <a:latin typeface="Times" panose="02020603050405020304" pitchFamily="18" charset="0"/>
                <a:ea typeface="+mn-ea"/>
                <a:cs typeface="+mn-cs"/>
              </a:rPr>
              <a:t>buildacluster</a:t>
            </a:r>
            <a:r>
              <a:rPr lang="it-IT" sz="1200" kern="1200" dirty="0" smtClean="0">
                <a:solidFill>
                  <a:schemeClr val="tx1"/>
                </a:solidFill>
                <a:latin typeface="Times" panose="02020603050405020304" pitchFamily="18" charset="0"/>
                <a:ea typeface="+mn-ea"/>
                <a:cs typeface="+mn-cs"/>
              </a:rPr>
              <a:t>/openmpi-1.7.5.tar.gz</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untar </a:t>
            </a:r>
            <a:r>
              <a:rPr lang="it-IT" sz="1200" kern="1200" dirty="0" err="1" smtClean="0">
                <a:solidFill>
                  <a:schemeClr val="tx1"/>
                </a:solidFill>
                <a:latin typeface="Times" panose="02020603050405020304" pitchFamily="18" charset="0"/>
                <a:ea typeface="+mn-ea"/>
                <a:cs typeface="+mn-cs"/>
              </a:rPr>
              <a:t>them</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into</a:t>
            </a:r>
            <a:r>
              <a:rPr lang="it-IT" sz="1200" kern="1200" dirty="0" smtClean="0">
                <a:solidFill>
                  <a:schemeClr val="tx1"/>
                </a:solidFill>
                <a:latin typeface="Times" panose="02020603050405020304" pitchFamily="18" charset="0"/>
                <a:ea typeface="+mn-ea"/>
                <a:cs typeface="+mn-cs"/>
              </a:rPr>
              <a:t> the </a:t>
            </a:r>
            <a:r>
              <a:rPr lang="it-IT" sz="1200" kern="1200" dirty="0" err="1" smtClean="0">
                <a:solidFill>
                  <a:schemeClr val="tx1"/>
                </a:solidFill>
                <a:latin typeface="Times" panose="02020603050405020304" pitchFamily="18" charset="0"/>
                <a:ea typeface="+mn-ea"/>
                <a:cs typeface="+mn-cs"/>
              </a:rPr>
              <a:t>shared</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app</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space</a:t>
            </a:r>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tar </a:t>
            </a:r>
            <a:r>
              <a:rPr lang="it-IT" sz="1200" kern="1200" dirty="0" err="1" smtClean="0">
                <a:solidFill>
                  <a:schemeClr val="tx1"/>
                </a:solidFill>
                <a:latin typeface="Times" panose="02020603050405020304" pitchFamily="18" charset="0"/>
                <a:ea typeface="+mn-ea"/>
                <a:cs typeface="+mn-cs"/>
              </a:rPr>
              <a:t>xfvz</a:t>
            </a:r>
            <a:r>
              <a:rPr lang="it-IT" sz="1200" kern="1200" dirty="0" smtClean="0">
                <a:solidFill>
                  <a:schemeClr val="tx1"/>
                </a:solidFill>
                <a:latin typeface="Times" panose="02020603050405020304" pitchFamily="18" charset="0"/>
                <a:ea typeface="+mn-ea"/>
                <a:cs typeface="+mn-cs"/>
              </a:rPr>
              <a:t> open*.</a:t>
            </a:r>
            <a:r>
              <a:rPr lang="it-IT" sz="1200" kern="1200" dirty="0" err="1" smtClean="0">
                <a:solidFill>
                  <a:schemeClr val="tx1"/>
                </a:solidFill>
                <a:latin typeface="Times" panose="02020603050405020304" pitchFamily="18" charset="0"/>
                <a:ea typeface="+mn-ea"/>
                <a:cs typeface="+mn-cs"/>
              </a:rPr>
              <a:t>gz</a:t>
            </a:r>
            <a:endParaRPr lang="it-IT" sz="1200" kern="1200" dirty="0" smtClean="0">
              <a:solidFill>
                <a:schemeClr val="tx1"/>
              </a:solidFill>
              <a:latin typeface="Times" panose="02020603050405020304"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34</a:t>
            </a:fld>
            <a:endParaRPr lang="en-US" altLang="en-US"/>
          </a:p>
        </p:txBody>
      </p:sp>
    </p:spTree>
    <p:extLst>
      <p:ext uri="{BB962C8B-B14F-4D97-AF65-F5344CB8AC3E}">
        <p14:creationId xmlns:p14="http://schemas.microsoft.com/office/powerpoint/2010/main" val="3150021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err="1" smtClean="0"/>
              <a:t>OpenMPI</a:t>
            </a:r>
            <a:r>
              <a:rPr lang="en-US" baseline="0" dirty="0" smtClean="0"/>
              <a:t> is library for doing MPI which is the standard for sharing memory between processes on a cluster such as this. It stands for Message Passing Interface. We will need this module for both applications we will be running. </a:t>
            </a:r>
          </a:p>
          <a:p>
            <a:endParaRPr lang="en-US" baseline="0" dirty="0" smtClean="0"/>
          </a:p>
          <a:p>
            <a:r>
              <a:rPr lang="en-US" baseline="0" dirty="0" smtClean="0"/>
              <a:t>The module file sets the version and name of the module as well as the path. It adds that path to the shell paths and sets standard MPI variables that allow you to use MPI enabled compilers and libraries</a:t>
            </a:r>
          </a:p>
          <a:p>
            <a:endParaRPr lang="en-US" baseline="0" dirty="0" smtClean="0"/>
          </a:p>
          <a:p>
            <a:r>
              <a:rPr lang="en-US" baseline="0" dirty="0" smtClean="0"/>
              <a:t>#####</a:t>
            </a:r>
          </a:p>
          <a:p>
            <a:r>
              <a:rPr lang="en-US" sz="1200" kern="1200" dirty="0" err="1" smtClean="0">
                <a:solidFill>
                  <a:schemeClr val="tx1"/>
                </a:solidFill>
                <a:latin typeface="Times" panose="02020603050405020304" pitchFamily="18" charset="0"/>
                <a:ea typeface="+mn-ea"/>
                <a:cs typeface="+mn-cs"/>
              </a:rPr>
              <a:t>sharrell@roflcopter:web</a:t>
            </a:r>
            <a:r>
              <a:rPr lang="en-US" sz="1200" kern="1200" dirty="0" smtClean="0">
                <a:solidFill>
                  <a:schemeClr val="tx1"/>
                </a:solidFill>
                <a:latin typeface="Times" panose="02020603050405020304" pitchFamily="18" charset="0"/>
                <a:ea typeface="+mn-ea"/>
                <a:cs typeface="+mn-cs"/>
              </a:rPr>
              <a:t> $ cat 016-environment-modules-puppet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package { 'environment-modules':</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package { '</a:t>
            </a:r>
            <a:r>
              <a:rPr lang="fr-FR" sz="1200" kern="1200" dirty="0" err="1" smtClean="0">
                <a:solidFill>
                  <a:schemeClr val="tx1"/>
                </a:solidFill>
                <a:latin typeface="Times" panose="02020603050405020304" pitchFamily="18" charset="0"/>
                <a:ea typeface="+mn-ea"/>
                <a:cs typeface="+mn-cs"/>
              </a:rPr>
              <a:t>gcc-c</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openblas</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"directory"</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openblas</a:t>
            </a:r>
            <a:r>
              <a:rPr lang="fr-FR" sz="1200" kern="1200" dirty="0" smtClean="0">
                <a:solidFill>
                  <a:schemeClr val="tx1"/>
                </a:solidFill>
                <a:latin typeface="Times" panose="02020603050405020304" pitchFamily="18" charset="0"/>
                <a:ea typeface="+mn-ea"/>
                <a:cs typeface="+mn-cs"/>
              </a:rPr>
              <a:t>/.version":</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set </a:t>
            </a:r>
            <a:r>
              <a:rPr lang="fr-FR" sz="1200" kern="1200" dirty="0" err="1" smtClean="0">
                <a:solidFill>
                  <a:schemeClr val="tx1"/>
                </a:solidFill>
                <a:latin typeface="Times" panose="02020603050405020304" pitchFamily="18" charset="0"/>
                <a:ea typeface="+mn-ea"/>
                <a:cs typeface="+mn-cs"/>
              </a:rPr>
              <a:t>ModulesVersion</a:t>
            </a:r>
            <a:r>
              <a:rPr lang="fr-FR" sz="1200" kern="1200" dirty="0" smtClean="0">
                <a:solidFill>
                  <a:schemeClr val="tx1"/>
                </a:solidFill>
                <a:latin typeface="Times" panose="02020603050405020304" pitchFamily="18" charset="0"/>
                <a:ea typeface="+mn-ea"/>
                <a:cs typeface="+mn-cs"/>
              </a:rPr>
              <a:t> \"0.2.10\""</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openblas</a:t>
            </a:r>
            <a:r>
              <a:rPr lang="fr-FR" sz="1200" kern="1200" dirty="0" smtClean="0">
                <a:solidFill>
                  <a:schemeClr val="tx1"/>
                </a:solidFill>
                <a:latin typeface="Times" panose="02020603050405020304" pitchFamily="18" charset="0"/>
                <a:ea typeface="+mn-ea"/>
                <a:cs typeface="+mn-cs"/>
              </a:rPr>
              <a:t>/0.2.10":</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module-</a:t>
            </a:r>
            <a:r>
              <a:rPr lang="fr-FR" sz="1200" kern="1200" dirty="0" err="1" smtClean="0">
                <a:solidFill>
                  <a:schemeClr val="tx1"/>
                </a:solidFill>
                <a:latin typeface="Times" panose="02020603050405020304" pitchFamily="18" charset="0"/>
                <a:ea typeface="+mn-ea"/>
                <a:cs typeface="+mn-cs"/>
              </a:rPr>
              <a:t>whatis</a:t>
            </a:r>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invoke</a:t>
            </a:r>
            <a:r>
              <a:rPr lang="fr-FR" sz="1200" kern="1200" dirty="0" smtClean="0">
                <a:solidFill>
                  <a:schemeClr val="tx1"/>
                </a:solidFill>
                <a:latin typeface="Times" panose="02020603050405020304" pitchFamily="18" charset="0"/>
                <a:ea typeface="+mn-ea"/>
                <a:cs typeface="+mn-cs"/>
              </a:rPr>
              <a:t> openblas-0.2.10\"</a:t>
            </a:r>
          </a:p>
          <a:p>
            <a:r>
              <a:rPr lang="en-US" sz="1200" kern="1200" dirty="0" smtClean="0">
                <a:solidFill>
                  <a:schemeClr val="tx1"/>
                </a:solidFill>
                <a:latin typeface="Times" panose="02020603050405020304" pitchFamily="18" charset="0"/>
                <a:ea typeface="+mn-ea"/>
                <a:cs typeface="+mn-cs"/>
              </a:rPr>
              <a:t>set             version         0.2.10</a:t>
            </a:r>
          </a:p>
          <a:p>
            <a:r>
              <a:rPr lang="en-US" sz="1200" kern="1200" dirty="0" smtClean="0">
                <a:solidFill>
                  <a:schemeClr val="tx1"/>
                </a:solidFill>
                <a:latin typeface="Times" panose="02020603050405020304" pitchFamily="18" charset="0"/>
                <a:ea typeface="+mn-ea"/>
                <a:cs typeface="+mn-cs"/>
              </a:rPr>
              <a:t>set             app             </a:t>
            </a:r>
            <a:r>
              <a:rPr lang="en-US" sz="1200" kern="1200" dirty="0" err="1" smtClean="0">
                <a:solidFill>
                  <a:schemeClr val="tx1"/>
                </a:solidFill>
                <a:latin typeface="Times" panose="02020603050405020304" pitchFamily="18" charset="0"/>
                <a:ea typeface="+mn-ea"/>
                <a:cs typeface="+mn-cs"/>
              </a:rPr>
              <a:t>openblas</a:t>
            </a:r>
            <a:endParaRPr lang="en-US"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set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apps</a:t>
            </a:r>
            <a:r>
              <a:rPr lang="nl-NL" sz="1200" kern="1200" dirty="0" smtClean="0">
                <a:solidFill>
                  <a:schemeClr val="tx1"/>
                </a:solidFill>
                <a:latin typeface="Times" panose="02020603050405020304" pitchFamily="18" charset="0"/>
                <a:ea typeface="+mn-ea"/>
                <a:cs typeface="+mn-cs"/>
              </a:rPr>
              <a:t>/openblas-0.2.10/</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/bin</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LD_LIBRARY_PATH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lib</a:t>
            </a:r>
            <a:r>
              <a:rPr lang="nl-NL" sz="1200" kern="1200" dirty="0" smtClean="0">
                <a:solidFill>
                  <a:schemeClr val="tx1"/>
                </a:solidFill>
                <a:latin typeface="Times" panose="02020603050405020304" pitchFamily="18" charset="0"/>
                <a:ea typeface="+mn-ea"/>
                <a:cs typeface="+mn-cs"/>
              </a:rPr>
              <a:t>"</a:t>
            </a:r>
          </a:p>
          <a:p>
            <a:r>
              <a:rPr lang="nl-NL" sz="1200" kern="1200" dirty="0" smtClean="0">
                <a:solidFill>
                  <a:schemeClr val="tx1"/>
                </a:solidFill>
                <a:latin typeface="Times" panose="02020603050405020304" pitchFamily="18" charset="0"/>
                <a:ea typeface="+mn-ea"/>
                <a:cs typeface="+mn-cs"/>
              </a:rPr>
              <a:t>  }</a:t>
            </a:r>
          </a:p>
          <a:p>
            <a:endParaRPr lang="nl-NL"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  file { "/</a:t>
            </a:r>
            <a:r>
              <a:rPr lang="nl-NL" sz="1200" kern="1200" dirty="0" err="1" smtClean="0">
                <a:solidFill>
                  <a:schemeClr val="tx1"/>
                </a:solidFill>
                <a:latin typeface="Times" panose="02020603050405020304" pitchFamily="18" charset="0"/>
                <a:ea typeface="+mn-ea"/>
                <a:cs typeface="+mn-cs"/>
              </a:rPr>
              <a:t>usr</a:t>
            </a:r>
            <a:r>
              <a:rPr lang="nl-NL" sz="1200" kern="1200" dirty="0" smtClean="0">
                <a:solidFill>
                  <a:schemeClr val="tx1"/>
                </a:solidFill>
                <a:latin typeface="Times" panose="02020603050405020304" pitchFamily="18" charset="0"/>
                <a:ea typeface="+mn-ea"/>
                <a:cs typeface="+mn-cs"/>
              </a:rPr>
              <a:t>/share/Modules/modulefiles/</a:t>
            </a:r>
            <a:r>
              <a:rPr lang="nl-NL" sz="1200" kern="1200" dirty="0" err="1" smtClean="0">
                <a:solidFill>
                  <a:schemeClr val="tx1"/>
                </a:solidFill>
                <a:latin typeface="Times" panose="02020603050405020304" pitchFamily="18" charset="0"/>
                <a:ea typeface="+mn-ea"/>
                <a:cs typeface="+mn-cs"/>
              </a:rPr>
              <a:t>openmpi</a:t>
            </a:r>
            <a:r>
              <a:rPr lang="nl-NL" sz="1200" kern="1200" dirty="0" smtClean="0">
                <a:solidFill>
                  <a:schemeClr val="tx1"/>
                </a:solidFill>
                <a:latin typeface="Times" panose="02020603050405020304" pitchFamily="18" charset="0"/>
                <a:ea typeface="+mn-ea"/>
                <a:cs typeface="+mn-cs"/>
              </a:rPr>
              <a:t>":</a:t>
            </a:r>
          </a:p>
          <a:p>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ensure</a:t>
            </a:r>
            <a:r>
              <a:rPr lang="nl-NL" sz="1200" kern="1200" dirty="0" smtClean="0">
                <a:solidFill>
                  <a:schemeClr val="tx1"/>
                </a:solidFill>
                <a:latin typeface="Times" panose="02020603050405020304" pitchFamily="18" charset="0"/>
                <a:ea typeface="+mn-ea"/>
                <a:cs typeface="+mn-cs"/>
              </a:rPr>
              <a:t> =&gt; "directory"</a:t>
            </a:r>
          </a:p>
          <a:p>
            <a:r>
              <a:rPr lang="nl-NL" sz="1200" kern="1200" dirty="0" smtClean="0">
                <a:solidFill>
                  <a:schemeClr val="tx1"/>
                </a:solidFill>
                <a:latin typeface="Times" panose="02020603050405020304" pitchFamily="18" charset="0"/>
                <a:ea typeface="+mn-ea"/>
                <a:cs typeface="+mn-cs"/>
              </a:rPr>
              <a:t>  }</a:t>
            </a:r>
          </a:p>
          <a:p>
            <a:endParaRPr lang="nl-NL"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  file { "/</a:t>
            </a:r>
            <a:r>
              <a:rPr lang="nl-NL" sz="1200" kern="1200" dirty="0" err="1" smtClean="0">
                <a:solidFill>
                  <a:schemeClr val="tx1"/>
                </a:solidFill>
                <a:latin typeface="Times" panose="02020603050405020304" pitchFamily="18" charset="0"/>
                <a:ea typeface="+mn-ea"/>
                <a:cs typeface="+mn-cs"/>
              </a:rPr>
              <a:t>usr</a:t>
            </a:r>
            <a:r>
              <a:rPr lang="nl-NL" sz="1200" kern="1200" dirty="0" smtClean="0">
                <a:solidFill>
                  <a:schemeClr val="tx1"/>
                </a:solidFill>
                <a:latin typeface="Times" panose="02020603050405020304" pitchFamily="18" charset="0"/>
                <a:ea typeface="+mn-ea"/>
                <a:cs typeface="+mn-cs"/>
              </a:rPr>
              <a:t>/share/Modules/modulefiles/</a:t>
            </a:r>
            <a:r>
              <a:rPr lang="nl-NL" sz="1200" kern="1200" dirty="0" err="1" smtClean="0">
                <a:solidFill>
                  <a:schemeClr val="tx1"/>
                </a:solidFill>
                <a:latin typeface="Times" panose="02020603050405020304" pitchFamily="18" charset="0"/>
                <a:ea typeface="+mn-ea"/>
                <a:cs typeface="+mn-cs"/>
              </a:rPr>
              <a:t>openmpi</a:t>
            </a:r>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version</a:t>
            </a:r>
            <a:r>
              <a:rPr lang="nl-NL" sz="1200" kern="1200" dirty="0" smtClean="0">
                <a:solidFill>
                  <a:schemeClr val="tx1"/>
                </a:solidFill>
                <a:latin typeface="Times" panose="02020603050405020304" pitchFamily="18" charset="0"/>
                <a:ea typeface="+mn-ea"/>
                <a:cs typeface="+mn-cs"/>
              </a:rPr>
              <a:t>":</a:t>
            </a:r>
          </a:p>
          <a:p>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ensure</a:t>
            </a:r>
            <a:r>
              <a:rPr lang="nl-NL" sz="1200" kern="1200" dirty="0" smtClean="0">
                <a:solidFill>
                  <a:schemeClr val="tx1"/>
                </a:solidFill>
                <a:latin typeface="Times" panose="02020603050405020304" pitchFamily="18" charset="0"/>
                <a:ea typeface="+mn-ea"/>
                <a:cs typeface="+mn-cs"/>
              </a:rPr>
              <a:t> =&gt; "present",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set </a:t>
            </a:r>
            <a:r>
              <a:rPr lang="fr-FR" sz="1200" kern="1200" dirty="0" err="1" smtClean="0">
                <a:solidFill>
                  <a:schemeClr val="tx1"/>
                </a:solidFill>
                <a:latin typeface="Times" panose="02020603050405020304" pitchFamily="18" charset="0"/>
                <a:ea typeface="+mn-ea"/>
                <a:cs typeface="+mn-cs"/>
              </a:rPr>
              <a:t>ModulesVersion</a:t>
            </a:r>
            <a:r>
              <a:rPr lang="fr-FR" sz="1200" kern="1200" dirty="0" smtClean="0">
                <a:solidFill>
                  <a:schemeClr val="tx1"/>
                </a:solidFill>
                <a:latin typeface="Times" panose="02020603050405020304" pitchFamily="18" charset="0"/>
                <a:ea typeface="+mn-ea"/>
                <a:cs typeface="+mn-cs"/>
              </a:rPr>
              <a:t> \"1.7.5\""</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openmpi</a:t>
            </a:r>
            <a:r>
              <a:rPr lang="fr-FR" sz="1200" kern="1200" dirty="0" smtClean="0">
                <a:solidFill>
                  <a:schemeClr val="tx1"/>
                </a:solidFill>
                <a:latin typeface="Times" panose="02020603050405020304" pitchFamily="18" charset="0"/>
                <a:ea typeface="+mn-ea"/>
                <a:cs typeface="+mn-cs"/>
              </a:rPr>
              <a:t>/1.7.5":</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module-</a:t>
            </a:r>
            <a:r>
              <a:rPr lang="fr-FR" sz="1200" kern="1200" dirty="0" err="1" smtClean="0">
                <a:solidFill>
                  <a:schemeClr val="tx1"/>
                </a:solidFill>
                <a:latin typeface="Times" panose="02020603050405020304" pitchFamily="18" charset="0"/>
                <a:ea typeface="+mn-ea"/>
                <a:cs typeface="+mn-cs"/>
              </a:rPr>
              <a:t>whatis</a:t>
            </a:r>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invoke</a:t>
            </a:r>
            <a:r>
              <a:rPr lang="fr-FR" sz="1200" kern="1200" dirty="0" smtClean="0">
                <a:solidFill>
                  <a:schemeClr val="tx1"/>
                </a:solidFill>
                <a:latin typeface="Times" panose="02020603050405020304" pitchFamily="18" charset="0"/>
                <a:ea typeface="+mn-ea"/>
                <a:cs typeface="+mn-cs"/>
              </a:rPr>
              <a:t> openmpi-1.7.5\"</a:t>
            </a:r>
          </a:p>
          <a:p>
            <a:r>
              <a:rPr lang="en-US" sz="1200" kern="1200" dirty="0" smtClean="0">
                <a:solidFill>
                  <a:schemeClr val="tx1"/>
                </a:solidFill>
                <a:latin typeface="Times" panose="02020603050405020304" pitchFamily="18" charset="0"/>
                <a:ea typeface="+mn-ea"/>
                <a:cs typeface="+mn-cs"/>
              </a:rPr>
              <a:t>set             version         1.7.5</a:t>
            </a:r>
          </a:p>
          <a:p>
            <a:r>
              <a:rPr lang="en-US" sz="1200" kern="1200" dirty="0" smtClean="0">
                <a:solidFill>
                  <a:schemeClr val="tx1"/>
                </a:solidFill>
                <a:latin typeface="Times" panose="02020603050405020304" pitchFamily="18" charset="0"/>
                <a:ea typeface="+mn-ea"/>
                <a:cs typeface="+mn-cs"/>
              </a:rPr>
              <a:t>set             app             </a:t>
            </a:r>
            <a:r>
              <a:rPr lang="en-US" sz="1200" kern="1200" dirty="0" err="1" smtClean="0">
                <a:solidFill>
                  <a:schemeClr val="tx1"/>
                </a:solidFill>
                <a:latin typeface="Times" panose="02020603050405020304" pitchFamily="18" charset="0"/>
                <a:ea typeface="+mn-ea"/>
                <a:cs typeface="+mn-cs"/>
              </a:rPr>
              <a:t>openmpi</a:t>
            </a:r>
            <a:endParaRPr lang="en-US"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set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apps</a:t>
            </a:r>
            <a:r>
              <a:rPr lang="nl-NL" sz="1200" kern="1200" dirty="0" smtClean="0">
                <a:solidFill>
                  <a:schemeClr val="tx1"/>
                </a:solidFill>
                <a:latin typeface="Times" panose="02020603050405020304" pitchFamily="18" charset="0"/>
                <a:ea typeface="+mn-ea"/>
                <a:cs typeface="+mn-cs"/>
              </a:rPr>
              <a:t>/openmpi-1.7.5/</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/bin</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LD_LIBRARY_PATH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lib</a:t>
            </a:r>
            <a:endParaRPr lang="nl-NL" sz="1200" kern="1200" dirty="0" smtClean="0">
              <a:solidFill>
                <a:schemeClr val="tx1"/>
              </a:solidFill>
              <a:latin typeface="Times" panose="02020603050405020304" pitchFamily="18" charset="0"/>
              <a:ea typeface="+mn-ea"/>
              <a:cs typeface="+mn-cs"/>
            </a:endParaRPr>
          </a:p>
          <a:p>
            <a:r>
              <a:rPr lang="nl-NL" sz="1200" kern="1200" dirty="0" err="1" smtClean="0">
                <a:solidFill>
                  <a:schemeClr val="tx1"/>
                </a:solidFill>
                <a:latin typeface="Times" panose="02020603050405020304" pitchFamily="18" charset="0"/>
                <a:ea typeface="+mn-ea"/>
                <a:cs typeface="+mn-cs"/>
              </a:rPr>
              <a:t>setenv</a:t>
            </a:r>
            <a:r>
              <a:rPr lang="nl-NL" sz="1200" kern="1200" dirty="0" smtClean="0">
                <a:solidFill>
                  <a:schemeClr val="tx1"/>
                </a:solidFill>
                <a:latin typeface="Times" panose="02020603050405020304" pitchFamily="18" charset="0"/>
                <a:ea typeface="+mn-ea"/>
                <a:cs typeface="+mn-cs"/>
              </a:rPr>
              <a:t>          MPI_HOME        \$</a:t>
            </a:r>
            <a:r>
              <a:rPr lang="nl-NL" sz="1200" kern="1200" dirty="0" err="1" smtClean="0">
                <a:solidFill>
                  <a:schemeClr val="tx1"/>
                </a:solidFill>
                <a:latin typeface="Times" panose="02020603050405020304" pitchFamily="18" charset="0"/>
                <a:ea typeface="+mn-ea"/>
                <a:cs typeface="+mn-cs"/>
              </a:rPr>
              <a:t>modroot</a:t>
            </a:r>
            <a:endParaRPr lang="nl-NL"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CC              </a:t>
            </a:r>
            <a:r>
              <a:rPr lang="it-IT" sz="1200" kern="1200" dirty="0" err="1" smtClean="0">
                <a:solidFill>
                  <a:schemeClr val="tx1"/>
                </a:solidFill>
                <a:latin typeface="Times" panose="02020603050405020304" pitchFamily="18" charset="0"/>
                <a:ea typeface="+mn-ea"/>
                <a:cs typeface="+mn-cs"/>
              </a:rPr>
              <a:t>mpicc</a:t>
            </a:r>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CXX             </a:t>
            </a:r>
            <a:r>
              <a:rPr lang="it-IT" sz="1200" kern="1200" dirty="0" err="1" smtClean="0">
                <a:solidFill>
                  <a:schemeClr val="tx1"/>
                </a:solidFill>
                <a:latin typeface="Times" panose="02020603050405020304" pitchFamily="18" charset="0"/>
                <a:ea typeface="+mn-ea"/>
                <a:cs typeface="+mn-cs"/>
              </a:rPr>
              <a:t>mpiCC</a:t>
            </a:r>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F77             mpif77</a:t>
            </a: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FC              mpif90\</a:t>
            </a:r>
            <a:r>
              <a:rPr lang="it-IT" sz="1200" kern="1200" dirty="0" err="1" smtClean="0">
                <a:solidFill>
                  <a:schemeClr val="tx1"/>
                </a:solidFill>
                <a:latin typeface="Times" panose="02020603050405020304" pitchFamily="18" charset="0"/>
                <a:ea typeface="+mn-ea"/>
                <a:cs typeface="+mn-cs"/>
              </a:rPr>
              <a:t>n</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END</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a:t>
            </a:r>
          </a:p>
          <a:p>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sharrell@roflcopter:web</a:t>
            </a:r>
            <a:r>
              <a:rPr lang="it-IT" sz="1200" kern="1200" dirty="0" smtClean="0">
                <a:solidFill>
                  <a:schemeClr val="tx1"/>
                </a:solidFill>
                <a:latin typeface="Times" panose="02020603050405020304" pitchFamily="18" charset="0"/>
                <a:ea typeface="+mn-ea"/>
                <a:cs typeface="+mn-cs"/>
              </a:rPr>
              <a:t> $ </a:t>
            </a:r>
            <a:r>
              <a:rPr lang="it-IT" sz="1200" kern="1200" dirty="0" err="1" smtClean="0">
                <a:solidFill>
                  <a:schemeClr val="tx1"/>
                </a:solidFill>
                <a:latin typeface="Times" panose="02020603050405020304" pitchFamily="18" charset="0"/>
                <a:ea typeface="+mn-ea"/>
                <a:cs typeface="+mn-cs"/>
              </a:rPr>
              <a:t>cat</a:t>
            </a:r>
            <a:r>
              <a:rPr lang="it-IT" sz="1200" kern="1200" dirty="0" smtClean="0">
                <a:solidFill>
                  <a:schemeClr val="tx1"/>
                </a:solidFill>
                <a:latin typeface="Times" panose="02020603050405020304" pitchFamily="18" charset="0"/>
                <a:ea typeface="+mn-ea"/>
                <a:cs typeface="+mn-cs"/>
              </a:rPr>
              <a:t> 017-environment-moudules-commands </a:t>
            </a: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change</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into</a:t>
            </a:r>
            <a:r>
              <a:rPr lang="it-IT" sz="1200" kern="1200" dirty="0" smtClean="0">
                <a:solidFill>
                  <a:schemeClr val="tx1"/>
                </a:solidFill>
                <a:latin typeface="Times" panose="02020603050405020304" pitchFamily="18" charset="0"/>
                <a:ea typeface="+mn-ea"/>
                <a:cs typeface="+mn-cs"/>
              </a:rPr>
              <a:t> the </a:t>
            </a:r>
            <a:r>
              <a:rPr lang="it-IT" sz="1200" kern="1200" dirty="0" err="1" smtClean="0">
                <a:solidFill>
                  <a:schemeClr val="tx1"/>
                </a:solidFill>
                <a:latin typeface="Times" panose="02020603050405020304" pitchFamily="18" charset="0"/>
                <a:ea typeface="+mn-ea"/>
                <a:cs typeface="+mn-cs"/>
              </a:rPr>
              <a:t>apps</a:t>
            </a:r>
            <a:r>
              <a:rPr lang="it-IT" sz="1200" kern="1200" dirty="0" smtClean="0">
                <a:solidFill>
                  <a:schemeClr val="tx1"/>
                </a:solidFill>
                <a:latin typeface="Times" panose="02020603050405020304" pitchFamily="18" charset="0"/>
                <a:ea typeface="+mn-ea"/>
                <a:cs typeface="+mn-cs"/>
              </a:rPr>
              <a:t> directory</a:t>
            </a:r>
          </a:p>
          <a:p>
            <a:r>
              <a:rPr lang="it-IT" sz="1200" kern="1200" dirty="0" smtClean="0">
                <a:solidFill>
                  <a:schemeClr val="tx1"/>
                </a:solidFill>
                <a:latin typeface="Times" panose="02020603050405020304" pitchFamily="18" charset="0"/>
                <a:ea typeface="+mn-ea"/>
                <a:cs typeface="+mn-cs"/>
              </a:rPr>
              <a:t>cd /</a:t>
            </a:r>
            <a:r>
              <a:rPr lang="it-IT" sz="1200" kern="1200" dirty="0" err="1" smtClean="0">
                <a:solidFill>
                  <a:schemeClr val="tx1"/>
                </a:solidFill>
                <a:latin typeface="Times" panose="02020603050405020304" pitchFamily="18" charset="0"/>
                <a:ea typeface="+mn-ea"/>
                <a:cs typeface="+mn-cs"/>
              </a:rPr>
              <a:t>apps</a:t>
            </a:r>
            <a:endParaRPr lang="it-IT" sz="1200" kern="1200" dirty="0" smtClean="0">
              <a:solidFill>
                <a:schemeClr val="tx1"/>
              </a:solidFill>
              <a:latin typeface="Times" panose="02020603050405020304" pitchFamily="18" charset="0"/>
              <a:ea typeface="+mn-ea"/>
              <a:cs typeface="+mn-cs"/>
            </a:endParaRP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get</a:t>
            </a:r>
            <a:r>
              <a:rPr lang="it-IT" sz="1200" kern="1200" dirty="0" smtClean="0">
                <a:solidFill>
                  <a:schemeClr val="tx1"/>
                </a:solidFill>
                <a:latin typeface="Times" panose="02020603050405020304" pitchFamily="18" charset="0"/>
                <a:ea typeface="+mn-ea"/>
                <a:cs typeface="+mn-cs"/>
              </a:rPr>
              <a:t> the </a:t>
            </a:r>
            <a:r>
              <a:rPr lang="it-IT" sz="1200" kern="1200" dirty="0" err="1" smtClean="0">
                <a:solidFill>
                  <a:schemeClr val="tx1"/>
                </a:solidFill>
                <a:latin typeface="Times" panose="02020603050405020304" pitchFamily="18" charset="0"/>
                <a:ea typeface="+mn-ea"/>
                <a:cs typeface="+mn-cs"/>
              </a:rPr>
              <a:t>two</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files</a:t>
            </a:r>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wget</a:t>
            </a:r>
            <a:r>
              <a:rPr lang="it-IT" sz="1200" kern="1200" dirty="0" smtClean="0">
                <a:solidFill>
                  <a:schemeClr val="tx1"/>
                </a:solidFill>
                <a:latin typeface="Times" panose="02020603050405020304" pitchFamily="18" charset="0"/>
                <a:ea typeface="+mn-ea"/>
                <a:cs typeface="+mn-cs"/>
              </a:rPr>
              <a:t> http://</a:t>
            </a:r>
            <a:r>
              <a:rPr lang="it-IT" sz="1200" kern="1200" dirty="0" err="1" smtClean="0">
                <a:solidFill>
                  <a:schemeClr val="tx1"/>
                </a:solidFill>
                <a:latin typeface="Times" panose="02020603050405020304" pitchFamily="18" charset="0"/>
                <a:ea typeface="+mn-ea"/>
                <a:cs typeface="+mn-cs"/>
              </a:rPr>
              <a:t>teknikal.org</a:t>
            </a:r>
            <a:r>
              <a:rPr lang="it-IT" sz="1200" kern="1200" dirty="0" smtClean="0">
                <a:solidFill>
                  <a:schemeClr val="tx1"/>
                </a:solidFill>
                <a:latin typeface="Times" panose="02020603050405020304" pitchFamily="18" charset="0"/>
                <a:ea typeface="+mn-ea"/>
                <a:cs typeface="+mn-cs"/>
              </a:rPr>
              <a:t>/</a:t>
            </a:r>
            <a:r>
              <a:rPr lang="it-IT" sz="1200" kern="1200" dirty="0" err="1" smtClean="0">
                <a:solidFill>
                  <a:schemeClr val="tx1"/>
                </a:solidFill>
                <a:latin typeface="Times" panose="02020603050405020304" pitchFamily="18" charset="0"/>
                <a:ea typeface="+mn-ea"/>
                <a:cs typeface="+mn-cs"/>
              </a:rPr>
              <a:t>buildacluster</a:t>
            </a:r>
            <a:r>
              <a:rPr lang="it-IT" sz="1200" kern="1200" dirty="0" smtClean="0">
                <a:solidFill>
                  <a:schemeClr val="tx1"/>
                </a:solidFill>
                <a:latin typeface="Times" panose="02020603050405020304" pitchFamily="18" charset="0"/>
                <a:ea typeface="+mn-ea"/>
                <a:cs typeface="+mn-cs"/>
              </a:rPr>
              <a:t>/openblas-0.2.10.tar.gz</a:t>
            </a:r>
          </a:p>
          <a:p>
            <a:r>
              <a:rPr lang="it-IT" sz="1200" kern="1200" dirty="0" err="1" smtClean="0">
                <a:solidFill>
                  <a:schemeClr val="tx1"/>
                </a:solidFill>
                <a:latin typeface="Times" panose="02020603050405020304" pitchFamily="18" charset="0"/>
                <a:ea typeface="+mn-ea"/>
                <a:cs typeface="+mn-cs"/>
              </a:rPr>
              <a:t>wget</a:t>
            </a:r>
            <a:r>
              <a:rPr lang="it-IT" sz="1200" kern="1200" dirty="0" smtClean="0">
                <a:solidFill>
                  <a:schemeClr val="tx1"/>
                </a:solidFill>
                <a:latin typeface="Times" panose="02020603050405020304" pitchFamily="18" charset="0"/>
                <a:ea typeface="+mn-ea"/>
                <a:cs typeface="+mn-cs"/>
              </a:rPr>
              <a:t> http://</a:t>
            </a:r>
            <a:r>
              <a:rPr lang="it-IT" sz="1200" kern="1200" dirty="0" err="1" smtClean="0">
                <a:solidFill>
                  <a:schemeClr val="tx1"/>
                </a:solidFill>
                <a:latin typeface="Times" panose="02020603050405020304" pitchFamily="18" charset="0"/>
                <a:ea typeface="+mn-ea"/>
                <a:cs typeface="+mn-cs"/>
              </a:rPr>
              <a:t>teknikal.org</a:t>
            </a:r>
            <a:r>
              <a:rPr lang="it-IT" sz="1200" kern="1200" dirty="0" smtClean="0">
                <a:solidFill>
                  <a:schemeClr val="tx1"/>
                </a:solidFill>
                <a:latin typeface="Times" panose="02020603050405020304" pitchFamily="18" charset="0"/>
                <a:ea typeface="+mn-ea"/>
                <a:cs typeface="+mn-cs"/>
              </a:rPr>
              <a:t>/</a:t>
            </a:r>
            <a:r>
              <a:rPr lang="it-IT" sz="1200" kern="1200" dirty="0" err="1" smtClean="0">
                <a:solidFill>
                  <a:schemeClr val="tx1"/>
                </a:solidFill>
                <a:latin typeface="Times" panose="02020603050405020304" pitchFamily="18" charset="0"/>
                <a:ea typeface="+mn-ea"/>
                <a:cs typeface="+mn-cs"/>
              </a:rPr>
              <a:t>buildacluster</a:t>
            </a:r>
            <a:r>
              <a:rPr lang="it-IT" sz="1200" kern="1200" dirty="0" smtClean="0">
                <a:solidFill>
                  <a:schemeClr val="tx1"/>
                </a:solidFill>
                <a:latin typeface="Times" panose="02020603050405020304" pitchFamily="18" charset="0"/>
                <a:ea typeface="+mn-ea"/>
                <a:cs typeface="+mn-cs"/>
              </a:rPr>
              <a:t>/openmpi-1.7.5.tar.gz</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untar </a:t>
            </a:r>
            <a:r>
              <a:rPr lang="it-IT" sz="1200" kern="1200" dirty="0" err="1" smtClean="0">
                <a:solidFill>
                  <a:schemeClr val="tx1"/>
                </a:solidFill>
                <a:latin typeface="Times" panose="02020603050405020304" pitchFamily="18" charset="0"/>
                <a:ea typeface="+mn-ea"/>
                <a:cs typeface="+mn-cs"/>
              </a:rPr>
              <a:t>them</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into</a:t>
            </a:r>
            <a:r>
              <a:rPr lang="it-IT" sz="1200" kern="1200" dirty="0" smtClean="0">
                <a:solidFill>
                  <a:schemeClr val="tx1"/>
                </a:solidFill>
                <a:latin typeface="Times" panose="02020603050405020304" pitchFamily="18" charset="0"/>
                <a:ea typeface="+mn-ea"/>
                <a:cs typeface="+mn-cs"/>
              </a:rPr>
              <a:t> the </a:t>
            </a:r>
            <a:r>
              <a:rPr lang="it-IT" sz="1200" kern="1200" dirty="0" err="1" smtClean="0">
                <a:solidFill>
                  <a:schemeClr val="tx1"/>
                </a:solidFill>
                <a:latin typeface="Times" panose="02020603050405020304" pitchFamily="18" charset="0"/>
                <a:ea typeface="+mn-ea"/>
                <a:cs typeface="+mn-cs"/>
              </a:rPr>
              <a:t>shared</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app</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space</a:t>
            </a:r>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tar </a:t>
            </a:r>
            <a:r>
              <a:rPr lang="it-IT" sz="1200" kern="1200" dirty="0" err="1" smtClean="0">
                <a:solidFill>
                  <a:schemeClr val="tx1"/>
                </a:solidFill>
                <a:latin typeface="Times" panose="02020603050405020304" pitchFamily="18" charset="0"/>
                <a:ea typeface="+mn-ea"/>
                <a:cs typeface="+mn-cs"/>
              </a:rPr>
              <a:t>xfvz</a:t>
            </a:r>
            <a:r>
              <a:rPr lang="it-IT" sz="1200" kern="1200" dirty="0" smtClean="0">
                <a:solidFill>
                  <a:schemeClr val="tx1"/>
                </a:solidFill>
                <a:latin typeface="Times" panose="02020603050405020304" pitchFamily="18" charset="0"/>
                <a:ea typeface="+mn-ea"/>
                <a:cs typeface="+mn-cs"/>
              </a:rPr>
              <a:t> open*.</a:t>
            </a:r>
            <a:r>
              <a:rPr lang="it-IT" sz="1200" kern="1200" dirty="0" err="1" smtClean="0">
                <a:solidFill>
                  <a:schemeClr val="tx1"/>
                </a:solidFill>
                <a:latin typeface="Times" panose="02020603050405020304" pitchFamily="18" charset="0"/>
                <a:ea typeface="+mn-ea"/>
                <a:cs typeface="+mn-cs"/>
              </a:rPr>
              <a:t>gz</a:t>
            </a:r>
            <a:endParaRPr lang="it-IT" sz="1200" kern="1200" dirty="0" smtClean="0">
              <a:solidFill>
                <a:schemeClr val="tx1"/>
              </a:solidFill>
              <a:latin typeface="Times" panose="02020603050405020304" pitchFamily="18"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35</a:t>
            </a:fld>
            <a:endParaRPr lang="en-US" altLang="en-US"/>
          </a:p>
        </p:txBody>
      </p:sp>
    </p:spTree>
    <p:extLst>
      <p:ext uri="{BB962C8B-B14F-4D97-AF65-F5344CB8AC3E}">
        <p14:creationId xmlns:p14="http://schemas.microsoft.com/office/powerpoint/2010/main" val="3150021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OpenBLAS</a:t>
            </a:r>
            <a:r>
              <a:rPr lang="en-US" dirty="0" smtClean="0"/>
              <a:t> is a fork of </a:t>
            </a:r>
            <a:r>
              <a:rPr lang="en-US" dirty="0" err="1" smtClean="0"/>
              <a:t>GOTOBlas</a:t>
            </a:r>
            <a:r>
              <a:rPr lang="en-US" dirty="0" smtClean="0"/>
              <a:t>,</a:t>
            </a:r>
            <a:r>
              <a:rPr lang="en-US" baseline="0" dirty="0" smtClean="0"/>
              <a:t> it is an “easy” to compile linear algebra solver. We will need it to be able to run HPL.</a:t>
            </a:r>
          </a:p>
          <a:p>
            <a:endParaRPr lang="en-US" baseline="0" dirty="0" smtClean="0"/>
          </a:p>
          <a:p>
            <a:endParaRPr lang="en-US" baseline="0" dirty="0" smtClean="0"/>
          </a:p>
          <a:p>
            <a:r>
              <a:rPr lang="en-US" baseline="0" dirty="0" smtClean="0"/>
              <a:t>#####</a:t>
            </a:r>
          </a:p>
          <a:p>
            <a:r>
              <a:rPr lang="en-US" sz="1200" kern="1200" dirty="0" err="1" smtClean="0">
                <a:solidFill>
                  <a:schemeClr val="tx1"/>
                </a:solidFill>
                <a:latin typeface="Times" panose="02020603050405020304" pitchFamily="18" charset="0"/>
                <a:ea typeface="+mn-ea"/>
                <a:cs typeface="+mn-cs"/>
              </a:rPr>
              <a:t>sharrell@roflcopter:web</a:t>
            </a:r>
            <a:r>
              <a:rPr lang="en-US" sz="1200" kern="1200" dirty="0" smtClean="0">
                <a:solidFill>
                  <a:schemeClr val="tx1"/>
                </a:solidFill>
                <a:latin typeface="Times" panose="02020603050405020304" pitchFamily="18" charset="0"/>
                <a:ea typeface="+mn-ea"/>
                <a:cs typeface="+mn-cs"/>
              </a:rPr>
              <a:t> $ cat 016-environment-modules-puppet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package { 'environment-modules':</a:t>
            </a:r>
          </a:p>
          <a:p>
            <a:r>
              <a:rPr lang="en-US" sz="1200" kern="1200" dirty="0" smtClean="0">
                <a:solidFill>
                  <a:schemeClr val="tx1"/>
                </a:solidFill>
                <a:latin typeface="Times" panose="02020603050405020304" pitchFamily="18" charset="0"/>
                <a:ea typeface="+mn-ea"/>
                <a:cs typeface="+mn-cs"/>
              </a:rPr>
              <a:t>    ensure =&gt; present,</a:t>
            </a:r>
          </a:p>
          <a:p>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package { '</a:t>
            </a:r>
            <a:r>
              <a:rPr lang="fr-FR" sz="1200" kern="1200" dirty="0" err="1" smtClean="0">
                <a:solidFill>
                  <a:schemeClr val="tx1"/>
                </a:solidFill>
                <a:latin typeface="Times" panose="02020603050405020304" pitchFamily="18" charset="0"/>
                <a:ea typeface="+mn-ea"/>
                <a:cs typeface="+mn-cs"/>
              </a:rPr>
              <a:t>gcc-c</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openblas</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"directory"</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openblas</a:t>
            </a:r>
            <a:r>
              <a:rPr lang="fr-FR" sz="1200" kern="1200" dirty="0" smtClean="0">
                <a:solidFill>
                  <a:schemeClr val="tx1"/>
                </a:solidFill>
                <a:latin typeface="Times" panose="02020603050405020304" pitchFamily="18" charset="0"/>
                <a:ea typeface="+mn-ea"/>
                <a:cs typeface="+mn-cs"/>
              </a:rPr>
              <a:t>/.version":</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set </a:t>
            </a:r>
            <a:r>
              <a:rPr lang="fr-FR" sz="1200" kern="1200" dirty="0" err="1" smtClean="0">
                <a:solidFill>
                  <a:schemeClr val="tx1"/>
                </a:solidFill>
                <a:latin typeface="Times" panose="02020603050405020304" pitchFamily="18" charset="0"/>
                <a:ea typeface="+mn-ea"/>
                <a:cs typeface="+mn-cs"/>
              </a:rPr>
              <a:t>ModulesVersion</a:t>
            </a:r>
            <a:r>
              <a:rPr lang="fr-FR" sz="1200" kern="1200" dirty="0" smtClean="0">
                <a:solidFill>
                  <a:schemeClr val="tx1"/>
                </a:solidFill>
                <a:latin typeface="Times" panose="02020603050405020304" pitchFamily="18" charset="0"/>
                <a:ea typeface="+mn-ea"/>
                <a:cs typeface="+mn-cs"/>
              </a:rPr>
              <a:t> \"0.2.10\""</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openblas</a:t>
            </a:r>
            <a:r>
              <a:rPr lang="fr-FR" sz="1200" kern="1200" dirty="0" smtClean="0">
                <a:solidFill>
                  <a:schemeClr val="tx1"/>
                </a:solidFill>
                <a:latin typeface="Times" panose="02020603050405020304" pitchFamily="18" charset="0"/>
                <a:ea typeface="+mn-ea"/>
                <a:cs typeface="+mn-cs"/>
              </a:rPr>
              <a:t>/0.2.10":</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module-</a:t>
            </a:r>
            <a:r>
              <a:rPr lang="fr-FR" sz="1200" kern="1200" dirty="0" err="1" smtClean="0">
                <a:solidFill>
                  <a:schemeClr val="tx1"/>
                </a:solidFill>
                <a:latin typeface="Times" panose="02020603050405020304" pitchFamily="18" charset="0"/>
                <a:ea typeface="+mn-ea"/>
                <a:cs typeface="+mn-cs"/>
              </a:rPr>
              <a:t>whatis</a:t>
            </a:r>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invoke</a:t>
            </a:r>
            <a:r>
              <a:rPr lang="fr-FR" sz="1200" kern="1200" dirty="0" smtClean="0">
                <a:solidFill>
                  <a:schemeClr val="tx1"/>
                </a:solidFill>
                <a:latin typeface="Times" panose="02020603050405020304" pitchFamily="18" charset="0"/>
                <a:ea typeface="+mn-ea"/>
                <a:cs typeface="+mn-cs"/>
              </a:rPr>
              <a:t> openblas-0.2.10\"</a:t>
            </a:r>
          </a:p>
          <a:p>
            <a:r>
              <a:rPr lang="en-US" sz="1200" kern="1200" dirty="0" smtClean="0">
                <a:solidFill>
                  <a:schemeClr val="tx1"/>
                </a:solidFill>
                <a:latin typeface="Times" panose="02020603050405020304" pitchFamily="18" charset="0"/>
                <a:ea typeface="+mn-ea"/>
                <a:cs typeface="+mn-cs"/>
              </a:rPr>
              <a:t>set             version         0.2.10</a:t>
            </a:r>
          </a:p>
          <a:p>
            <a:r>
              <a:rPr lang="en-US" sz="1200" kern="1200" dirty="0" smtClean="0">
                <a:solidFill>
                  <a:schemeClr val="tx1"/>
                </a:solidFill>
                <a:latin typeface="Times" panose="02020603050405020304" pitchFamily="18" charset="0"/>
                <a:ea typeface="+mn-ea"/>
                <a:cs typeface="+mn-cs"/>
              </a:rPr>
              <a:t>set             app             </a:t>
            </a:r>
            <a:r>
              <a:rPr lang="en-US" sz="1200" kern="1200" dirty="0" err="1" smtClean="0">
                <a:solidFill>
                  <a:schemeClr val="tx1"/>
                </a:solidFill>
                <a:latin typeface="Times" panose="02020603050405020304" pitchFamily="18" charset="0"/>
                <a:ea typeface="+mn-ea"/>
                <a:cs typeface="+mn-cs"/>
              </a:rPr>
              <a:t>openblas</a:t>
            </a:r>
            <a:endParaRPr lang="en-US"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set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apps</a:t>
            </a:r>
            <a:r>
              <a:rPr lang="nl-NL" sz="1200" kern="1200" dirty="0" smtClean="0">
                <a:solidFill>
                  <a:schemeClr val="tx1"/>
                </a:solidFill>
                <a:latin typeface="Times" panose="02020603050405020304" pitchFamily="18" charset="0"/>
                <a:ea typeface="+mn-ea"/>
                <a:cs typeface="+mn-cs"/>
              </a:rPr>
              <a:t>/openblas-0.2.10/</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/bin</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LD_LIBRARY_PATH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lib</a:t>
            </a:r>
            <a:r>
              <a:rPr lang="nl-NL" sz="1200" kern="1200" dirty="0" smtClean="0">
                <a:solidFill>
                  <a:schemeClr val="tx1"/>
                </a:solidFill>
                <a:latin typeface="Times" panose="02020603050405020304" pitchFamily="18" charset="0"/>
                <a:ea typeface="+mn-ea"/>
                <a:cs typeface="+mn-cs"/>
              </a:rPr>
              <a:t>"</a:t>
            </a:r>
          </a:p>
          <a:p>
            <a:r>
              <a:rPr lang="nl-NL" sz="1200" kern="1200" dirty="0" smtClean="0">
                <a:solidFill>
                  <a:schemeClr val="tx1"/>
                </a:solidFill>
                <a:latin typeface="Times" panose="02020603050405020304" pitchFamily="18" charset="0"/>
                <a:ea typeface="+mn-ea"/>
                <a:cs typeface="+mn-cs"/>
              </a:rPr>
              <a:t>  }</a:t>
            </a:r>
          </a:p>
          <a:p>
            <a:endParaRPr lang="nl-NL"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  file { "/</a:t>
            </a:r>
            <a:r>
              <a:rPr lang="nl-NL" sz="1200" kern="1200" dirty="0" err="1" smtClean="0">
                <a:solidFill>
                  <a:schemeClr val="tx1"/>
                </a:solidFill>
                <a:latin typeface="Times" panose="02020603050405020304" pitchFamily="18" charset="0"/>
                <a:ea typeface="+mn-ea"/>
                <a:cs typeface="+mn-cs"/>
              </a:rPr>
              <a:t>usr</a:t>
            </a:r>
            <a:r>
              <a:rPr lang="nl-NL" sz="1200" kern="1200" dirty="0" smtClean="0">
                <a:solidFill>
                  <a:schemeClr val="tx1"/>
                </a:solidFill>
                <a:latin typeface="Times" panose="02020603050405020304" pitchFamily="18" charset="0"/>
                <a:ea typeface="+mn-ea"/>
                <a:cs typeface="+mn-cs"/>
              </a:rPr>
              <a:t>/share/Modules/modulefiles/</a:t>
            </a:r>
            <a:r>
              <a:rPr lang="nl-NL" sz="1200" kern="1200" dirty="0" err="1" smtClean="0">
                <a:solidFill>
                  <a:schemeClr val="tx1"/>
                </a:solidFill>
                <a:latin typeface="Times" panose="02020603050405020304" pitchFamily="18" charset="0"/>
                <a:ea typeface="+mn-ea"/>
                <a:cs typeface="+mn-cs"/>
              </a:rPr>
              <a:t>openmpi</a:t>
            </a:r>
            <a:r>
              <a:rPr lang="nl-NL" sz="1200" kern="1200" dirty="0" smtClean="0">
                <a:solidFill>
                  <a:schemeClr val="tx1"/>
                </a:solidFill>
                <a:latin typeface="Times" panose="02020603050405020304" pitchFamily="18" charset="0"/>
                <a:ea typeface="+mn-ea"/>
                <a:cs typeface="+mn-cs"/>
              </a:rPr>
              <a:t>":</a:t>
            </a:r>
          </a:p>
          <a:p>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ensure</a:t>
            </a:r>
            <a:r>
              <a:rPr lang="nl-NL" sz="1200" kern="1200" dirty="0" smtClean="0">
                <a:solidFill>
                  <a:schemeClr val="tx1"/>
                </a:solidFill>
                <a:latin typeface="Times" panose="02020603050405020304" pitchFamily="18" charset="0"/>
                <a:ea typeface="+mn-ea"/>
                <a:cs typeface="+mn-cs"/>
              </a:rPr>
              <a:t> =&gt; "directory"</a:t>
            </a:r>
          </a:p>
          <a:p>
            <a:r>
              <a:rPr lang="nl-NL" sz="1200" kern="1200" dirty="0" smtClean="0">
                <a:solidFill>
                  <a:schemeClr val="tx1"/>
                </a:solidFill>
                <a:latin typeface="Times" panose="02020603050405020304" pitchFamily="18" charset="0"/>
                <a:ea typeface="+mn-ea"/>
                <a:cs typeface="+mn-cs"/>
              </a:rPr>
              <a:t>  }</a:t>
            </a:r>
          </a:p>
          <a:p>
            <a:endParaRPr lang="nl-NL"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  file { "/</a:t>
            </a:r>
            <a:r>
              <a:rPr lang="nl-NL" sz="1200" kern="1200" dirty="0" err="1" smtClean="0">
                <a:solidFill>
                  <a:schemeClr val="tx1"/>
                </a:solidFill>
                <a:latin typeface="Times" panose="02020603050405020304" pitchFamily="18" charset="0"/>
                <a:ea typeface="+mn-ea"/>
                <a:cs typeface="+mn-cs"/>
              </a:rPr>
              <a:t>usr</a:t>
            </a:r>
            <a:r>
              <a:rPr lang="nl-NL" sz="1200" kern="1200" dirty="0" smtClean="0">
                <a:solidFill>
                  <a:schemeClr val="tx1"/>
                </a:solidFill>
                <a:latin typeface="Times" panose="02020603050405020304" pitchFamily="18" charset="0"/>
                <a:ea typeface="+mn-ea"/>
                <a:cs typeface="+mn-cs"/>
              </a:rPr>
              <a:t>/share/Modules/modulefiles/</a:t>
            </a:r>
            <a:r>
              <a:rPr lang="nl-NL" sz="1200" kern="1200" dirty="0" err="1" smtClean="0">
                <a:solidFill>
                  <a:schemeClr val="tx1"/>
                </a:solidFill>
                <a:latin typeface="Times" panose="02020603050405020304" pitchFamily="18" charset="0"/>
                <a:ea typeface="+mn-ea"/>
                <a:cs typeface="+mn-cs"/>
              </a:rPr>
              <a:t>openmpi</a:t>
            </a:r>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version</a:t>
            </a:r>
            <a:r>
              <a:rPr lang="nl-NL" sz="1200" kern="1200" dirty="0" smtClean="0">
                <a:solidFill>
                  <a:schemeClr val="tx1"/>
                </a:solidFill>
                <a:latin typeface="Times" panose="02020603050405020304" pitchFamily="18" charset="0"/>
                <a:ea typeface="+mn-ea"/>
                <a:cs typeface="+mn-cs"/>
              </a:rPr>
              <a:t>":</a:t>
            </a:r>
          </a:p>
          <a:p>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ensure</a:t>
            </a:r>
            <a:r>
              <a:rPr lang="nl-NL" sz="1200" kern="1200" dirty="0" smtClean="0">
                <a:solidFill>
                  <a:schemeClr val="tx1"/>
                </a:solidFill>
                <a:latin typeface="Times" panose="02020603050405020304" pitchFamily="18" charset="0"/>
                <a:ea typeface="+mn-ea"/>
                <a:cs typeface="+mn-cs"/>
              </a:rPr>
              <a:t> =&gt; "present",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set </a:t>
            </a:r>
            <a:r>
              <a:rPr lang="fr-FR" sz="1200" kern="1200" dirty="0" err="1" smtClean="0">
                <a:solidFill>
                  <a:schemeClr val="tx1"/>
                </a:solidFill>
                <a:latin typeface="Times" panose="02020603050405020304" pitchFamily="18" charset="0"/>
                <a:ea typeface="+mn-ea"/>
                <a:cs typeface="+mn-cs"/>
              </a:rPr>
              <a:t>ModulesVersion</a:t>
            </a:r>
            <a:r>
              <a:rPr lang="fr-FR" sz="1200" kern="1200" dirty="0" smtClean="0">
                <a:solidFill>
                  <a:schemeClr val="tx1"/>
                </a:solidFill>
                <a:latin typeface="Times" panose="02020603050405020304" pitchFamily="18" charset="0"/>
                <a:ea typeface="+mn-ea"/>
                <a:cs typeface="+mn-cs"/>
              </a:rPr>
              <a:t> \"1.7.5\""</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file { "/</a:t>
            </a:r>
            <a:r>
              <a:rPr lang="fr-FR" sz="1200" kern="1200" dirty="0" err="1" smtClean="0">
                <a:solidFill>
                  <a:schemeClr val="tx1"/>
                </a:solidFill>
                <a:latin typeface="Times" panose="02020603050405020304" pitchFamily="18" charset="0"/>
                <a:ea typeface="+mn-ea"/>
                <a:cs typeface="+mn-cs"/>
              </a:rPr>
              <a:t>usr</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share</a:t>
            </a:r>
            <a:r>
              <a:rPr lang="fr-FR" sz="1200" kern="1200" dirty="0" smtClean="0">
                <a:solidFill>
                  <a:schemeClr val="tx1"/>
                </a:solidFill>
                <a:latin typeface="Times" panose="02020603050405020304" pitchFamily="18" charset="0"/>
                <a:ea typeface="+mn-ea"/>
                <a:cs typeface="+mn-cs"/>
              </a:rPr>
              <a:t>/Modules/</a:t>
            </a:r>
            <a:r>
              <a:rPr lang="fr-FR" sz="1200" kern="1200" dirty="0" err="1" smtClean="0">
                <a:solidFill>
                  <a:schemeClr val="tx1"/>
                </a:solidFill>
                <a:latin typeface="Times" panose="02020603050405020304" pitchFamily="18" charset="0"/>
                <a:ea typeface="+mn-ea"/>
                <a:cs typeface="+mn-cs"/>
              </a:rPr>
              <a:t>modulefiles</a:t>
            </a:r>
            <a:r>
              <a:rPr lang="fr-FR" sz="1200" kern="1200" dirty="0" smtClean="0">
                <a:solidFill>
                  <a:schemeClr val="tx1"/>
                </a:solidFill>
                <a:latin typeface="Times" panose="02020603050405020304" pitchFamily="18" charset="0"/>
                <a:ea typeface="+mn-ea"/>
                <a:cs typeface="+mn-cs"/>
              </a:rPr>
              <a:t>/</a:t>
            </a:r>
            <a:r>
              <a:rPr lang="fr-FR" sz="1200" kern="1200" dirty="0" err="1" smtClean="0">
                <a:solidFill>
                  <a:schemeClr val="tx1"/>
                </a:solidFill>
                <a:latin typeface="Times" panose="02020603050405020304" pitchFamily="18" charset="0"/>
                <a:ea typeface="+mn-ea"/>
                <a:cs typeface="+mn-cs"/>
              </a:rPr>
              <a:t>openmpi</a:t>
            </a:r>
            <a:r>
              <a:rPr lang="fr-FR" sz="1200" kern="1200" dirty="0" smtClean="0">
                <a:solidFill>
                  <a:schemeClr val="tx1"/>
                </a:solidFill>
                <a:latin typeface="Times" panose="02020603050405020304" pitchFamily="18" charset="0"/>
                <a:ea typeface="+mn-ea"/>
                <a:cs typeface="+mn-cs"/>
              </a:rPr>
              <a:t>/1.7.5":</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a:t>
            </a:r>
            <a:r>
              <a:rPr lang="fr-FR" sz="1200" kern="1200" dirty="0" err="1" smtClean="0">
                <a:solidFill>
                  <a:schemeClr val="tx1"/>
                </a:solidFill>
                <a:latin typeface="Times" panose="02020603050405020304" pitchFamily="18" charset="0"/>
                <a:ea typeface="+mn-ea"/>
                <a:cs typeface="+mn-cs"/>
              </a:rPr>
              <a:t>present</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content =&gt; "#%Module1.0</a:t>
            </a:r>
          </a:p>
          <a:p>
            <a:r>
              <a:rPr lang="fr-FR" sz="1200" kern="1200" dirty="0" smtClean="0">
                <a:solidFill>
                  <a:schemeClr val="tx1"/>
                </a:solidFill>
                <a:latin typeface="Times" panose="02020603050405020304" pitchFamily="18" charset="0"/>
                <a:ea typeface="+mn-ea"/>
                <a:cs typeface="+mn-cs"/>
              </a:rPr>
              <a:t>module-</a:t>
            </a:r>
            <a:r>
              <a:rPr lang="fr-FR" sz="1200" kern="1200" dirty="0" err="1" smtClean="0">
                <a:solidFill>
                  <a:schemeClr val="tx1"/>
                </a:solidFill>
                <a:latin typeface="Times" panose="02020603050405020304" pitchFamily="18" charset="0"/>
                <a:ea typeface="+mn-ea"/>
                <a:cs typeface="+mn-cs"/>
              </a:rPr>
              <a:t>whatis</a:t>
            </a:r>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invoke</a:t>
            </a:r>
            <a:r>
              <a:rPr lang="fr-FR" sz="1200" kern="1200" dirty="0" smtClean="0">
                <a:solidFill>
                  <a:schemeClr val="tx1"/>
                </a:solidFill>
                <a:latin typeface="Times" panose="02020603050405020304" pitchFamily="18" charset="0"/>
                <a:ea typeface="+mn-ea"/>
                <a:cs typeface="+mn-cs"/>
              </a:rPr>
              <a:t> openmpi-1.7.5\"</a:t>
            </a:r>
          </a:p>
          <a:p>
            <a:r>
              <a:rPr lang="en-US" sz="1200" kern="1200" dirty="0" smtClean="0">
                <a:solidFill>
                  <a:schemeClr val="tx1"/>
                </a:solidFill>
                <a:latin typeface="Times" panose="02020603050405020304" pitchFamily="18" charset="0"/>
                <a:ea typeface="+mn-ea"/>
                <a:cs typeface="+mn-cs"/>
              </a:rPr>
              <a:t>set             version         1.7.5</a:t>
            </a:r>
          </a:p>
          <a:p>
            <a:r>
              <a:rPr lang="en-US" sz="1200" kern="1200" dirty="0" smtClean="0">
                <a:solidFill>
                  <a:schemeClr val="tx1"/>
                </a:solidFill>
                <a:latin typeface="Times" panose="02020603050405020304" pitchFamily="18" charset="0"/>
                <a:ea typeface="+mn-ea"/>
                <a:cs typeface="+mn-cs"/>
              </a:rPr>
              <a:t>set             app             </a:t>
            </a:r>
            <a:r>
              <a:rPr lang="en-US" sz="1200" kern="1200" dirty="0" err="1" smtClean="0">
                <a:solidFill>
                  <a:schemeClr val="tx1"/>
                </a:solidFill>
                <a:latin typeface="Times" panose="02020603050405020304" pitchFamily="18" charset="0"/>
                <a:ea typeface="+mn-ea"/>
                <a:cs typeface="+mn-cs"/>
              </a:rPr>
              <a:t>openmpi</a:t>
            </a:r>
            <a:endParaRPr lang="en-US" sz="1200" kern="1200" dirty="0" smtClean="0">
              <a:solidFill>
                <a:schemeClr val="tx1"/>
              </a:solidFill>
              <a:latin typeface="Times" panose="02020603050405020304" pitchFamily="18" charset="0"/>
              <a:ea typeface="+mn-ea"/>
              <a:cs typeface="+mn-cs"/>
            </a:endParaRPr>
          </a:p>
          <a:p>
            <a:r>
              <a:rPr lang="nl-NL" sz="1200" kern="1200" dirty="0" smtClean="0">
                <a:solidFill>
                  <a:schemeClr val="tx1"/>
                </a:solidFill>
                <a:latin typeface="Times" panose="02020603050405020304" pitchFamily="18" charset="0"/>
                <a:ea typeface="+mn-ea"/>
                <a:cs typeface="+mn-cs"/>
              </a:rPr>
              <a:t>set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         /</a:t>
            </a:r>
            <a:r>
              <a:rPr lang="nl-NL" sz="1200" kern="1200" dirty="0" err="1" smtClean="0">
                <a:solidFill>
                  <a:schemeClr val="tx1"/>
                </a:solidFill>
                <a:latin typeface="Times" panose="02020603050405020304" pitchFamily="18" charset="0"/>
                <a:ea typeface="+mn-ea"/>
                <a:cs typeface="+mn-cs"/>
              </a:rPr>
              <a:t>apps</a:t>
            </a:r>
            <a:r>
              <a:rPr lang="nl-NL" sz="1200" kern="1200" dirty="0" smtClean="0">
                <a:solidFill>
                  <a:schemeClr val="tx1"/>
                </a:solidFill>
                <a:latin typeface="Times" panose="02020603050405020304" pitchFamily="18" charset="0"/>
                <a:ea typeface="+mn-ea"/>
                <a:cs typeface="+mn-cs"/>
              </a:rPr>
              <a:t>/openmpi-1.7.5/</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/bin</a:t>
            </a:r>
          </a:p>
          <a:p>
            <a:r>
              <a:rPr lang="nl-NL" sz="1200" kern="1200" dirty="0" err="1" smtClean="0">
                <a:solidFill>
                  <a:schemeClr val="tx1"/>
                </a:solidFill>
                <a:latin typeface="Times" panose="02020603050405020304" pitchFamily="18" charset="0"/>
                <a:ea typeface="+mn-ea"/>
                <a:cs typeface="+mn-cs"/>
              </a:rPr>
              <a:t>prepend-path</a:t>
            </a:r>
            <a:r>
              <a:rPr lang="nl-NL" sz="1200" kern="1200" dirty="0" smtClean="0">
                <a:solidFill>
                  <a:schemeClr val="tx1"/>
                </a:solidFill>
                <a:latin typeface="Times" panose="02020603050405020304" pitchFamily="18" charset="0"/>
                <a:ea typeface="+mn-ea"/>
                <a:cs typeface="+mn-cs"/>
              </a:rPr>
              <a:t>    LD_LIBRARY_PATH \$</a:t>
            </a:r>
            <a:r>
              <a:rPr lang="nl-NL" sz="1200" kern="1200" dirty="0" err="1" smtClean="0">
                <a:solidFill>
                  <a:schemeClr val="tx1"/>
                </a:solidFill>
                <a:latin typeface="Times" panose="02020603050405020304" pitchFamily="18" charset="0"/>
                <a:ea typeface="+mn-ea"/>
                <a:cs typeface="+mn-cs"/>
              </a:rPr>
              <a:t>modroot</a:t>
            </a:r>
            <a:r>
              <a:rPr lang="nl-NL" sz="1200" kern="1200" dirty="0" smtClean="0">
                <a:solidFill>
                  <a:schemeClr val="tx1"/>
                </a:solidFill>
                <a:latin typeface="Times" panose="02020603050405020304" pitchFamily="18" charset="0"/>
                <a:ea typeface="+mn-ea"/>
                <a:cs typeface="+mn-cs"/>
              </a:rPr>
              <a:t>/</a:t>
            </a:r>
            <a:r>
              <a:rPr lang="nl-NL" sz="1200" kern="1200" dirty="0" err="1" smtClean="0">
                <a:solidFill>
                  <a:schemeClr val="tx1"/>
                </a:solidFill>
                <a:latin typeface="Times" panose="02020603050405020304" pitchFamily="18" charset="0"/>
                <a:ea typeface="+mn-ea"/>
                <a:cs typeface="+mn-cs"/>
              </a:rPr>
              <a:t>lib</a:t>
            </a:r>
            <a:endParaRPr lang="nl-NL" sz="1200" kern="1200" dirty="0" smtClean="0">
              <a:solidFill>
                <a:schemeClr val="tx1"/>
              </a:solidFill>
              <a:latin typeface="Times" panose="02020603050405020304" pitchFamily="18" charset="0"/>
              <a:ea typeface="+mn-ea"/>
              <a:cs typeface="+mn-cs"/>
            </a:endParaRPr>
          </a:p>
          <a:p>
            <a:r>
              <a:rPr lang="nl-NL" sz="1200" kern="1200" dirty="0" err="1" smtClean="0">
                <a:solidFill>
                  <a:schemeClr val="tx1"/>
                </a:solidFill>
                <a:latin typeface="Times" panose="02020603050405020304" pitchFamily="18" charset="0"/>
                <a:ea typeface="+mn-ea"/>
                <a:cs typeface="+mn-cs"/>
              </a:rPr>
              <a:t>setenv</a:t>
            </a:r>
            <a:r>
              <a:rPr lang="nl-NL" sz="1200" kern="1200" dirty="0" smtClean="0">
                <a:solidFill>
                  <a:schemeClr val="tx1"/>
                </a:solidFill>
                <a:latin typeface="Times" panose="02020603050405020304" pitchFamily="18" charset="0"/>
                <a:ea typeface="+mn-ea"/>
                <a:cs typeface="+mn-cs"/>
              </a:rPr>
              <a:t>          MPI_HOME        \$</a:t>
            </a:r>
            <a:r>
              <a:rPr lang="nl-NL" sz="1200" kern="1200" dirty="0" err="1" smtClean="0">
                <a:solidFill>
                  <a:schemeClr val="tx1"/>
                </a:solidFill>
                <a:latin typeface="Times" panose="02020603050405020304" pitchFamily="18" charset="0"/>
                <a:ea typeface="+mn-ea"/>
                <a:cs typeface="+mn-cs"/>
              </a:rPr>
              <a:t>modroot</a:t>
            </a:r>
            <a:endParaRPr lang="nl-NL"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CC              </a:t>
            </a:r>
            <a:r>
              <a:rPr lang="it-IT" sz="1200" kern="1200" dirty="0" err="1" smtClean="0">
                <a:solidFill>
                  <a:schemeClr val="tx1"/>
                </a:solidFill>
                <a:latin typeface="Times" panose="02020603050405020304" pitchFamily="18" charset="0"/>
                <a:ea typeface="+mn-ea"/>
                <a:cs typeface="+mn-cs"/>
              </a:rPr>
              <a:t>mpicc</a:t>
            </a:r>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CXX             </a:t>
            </a:r>
            <a:r>
              <a:rPr lang="it-IT" sz="1200" kern="1200" dirty="0" err="1" smtClean="0">
                <a:solidFill>
                  <a:schemeClr val="tx1"/>
                </a:solidFill>
                <a:latin typeface="Times" panose="02020603050405020304" pitchFamily="18" charset="0"/>
                <a:ea typeface="+mn-ea"/>
                <a:cs typeface="+mn-cs"/>
              </a:rPr>
              <a:t>mpiCC</a:t>
            </a:r>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F77             mpif77</a:t>
            </a:r>
          </a:p>
          <a:p>
            <a:r>
              <a:rPr lang="it-IT" sz="1200" kern="1200" dirty="0" err="1" smtClean="0">
                <a:solidFill>
                  <a:schemeClr val="tx1"/>
                </a:solidFill>
                <a:latin typeface="Times" panose="02020603050405020304" pitchFamily="18" charset="0"/>
                <a:ea typeface="+mn-ea"/>
                <a:cs typeface="+mn-cs"/>
              </a:rPr>
              <a:t>setenv</a:t>
            </a:r>
            <a:r>
              <a:rPr lang="it-IT" sz="1200" kern="1200" dirty="0" smtClean="0">
                <a:solidFill>
                  <a:schemeClr val="tx1"/>
                </a:solidFill>
                <a:latin typeface="Times" panose="02020603050405020304" pitchFamily="18" charset="0"/>
                <a:ea typeface="+mn-ea"/>
                <a:cs typeface="+mn-cs"/>
              </a:rPr>
              <a:t>          FC              mpif90\</a:t>
            </a:r>
            <a:r>
              <a:rPr lang="it-IT" sz="1200" kern="1200" dirty="0" err="1" smtClean="0">
                <a:solidFill>
                  <a:schemeClr val="tx1"/>
                </a:solidFill>
                <a:latin typeface="Times" panose="02020603050405020304" pitchFamily="18" charset="0"/>
                <a:ea typeface="+mn-ea"/>
                <a:cs typeface="+mn-cs"/>
              </a:rPr>
              <a:t>n</a:t>
            </a:r>
            <a:r>
              <a:rPr lang="it-IT" sz="1200" kern="1200" dirty="0" smtClean="0">
                <a:solidFill>
                  <a:schemeClr val="tx1"/>
                </a:solidFill>
                <a:latin typeface="Times" panose="02020603050405020304" pitchFamily="18" charset="0"/>
                <a:ea typeface="+mn-ea"/>
                <a:cs typeface="+mn-cs"/>
              </a:rPr>
              <a:t>"</a:t>
            </a:r>
          </a:p>
          <a:p>
            <a:r>
              <a:rPr lang="it-IT" sz="1200" kern="1200" dirty="0" smtClean="0">
                <a:solidFill>
                  <a:schemeClr val="tx1"/>
                </a:solidFill>
                <a:latin typeface="Times" panose="02020603050405020304" pitchFamily="18" charset="0"/>
                <a:ea typeface="+mn-ea"/>
                <a:cs typeface="+mn-cs"/>
              </a:rPr>
              <a:t>  }</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END</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a:t>
            </a:r>
          </a:p>
          <a:p>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sharrell@roflcopter:web</a:t>
            </a:r>
            <a:r>
              <a:rPr lang="it-IT" sz="1200" kern="1200" dirty="0" smtClean="0">
                <a:solidFill>
                  <a:schemeClr val="tx1"/>
                </a:solidFill>
                <a:latin typeface="Times" panose="02020603050405020304" pitchFamily="18" charset="0"/>
                <a:ea typeface="+mn-ea"/>
                <a:cs typeface="+mn-cs"/>
              </a:rPr>
              <a:t> $ </a:t>
            </a:r>
            <a:r>
              <a:rPr lang="it-IT" sz="1200" kern="1200" dirty="0" err="1" smtClean="0">
                <a:solidFill>
                  <a:schemeClr val="tx1"/>
                </a:solidFill>
                <a:latin typeface="Times" panose="02020603050405020304" pitchFamily="18" charset="0"/>
                <a:ea typeface="+mn-ea"/>
                <a:cs typeface="+mn-cs"/>
              </a:rPr>
              <a:t>cat</a:t>
            </a:r>
            <a:r>
              <a:rPr lang="it-IT" sz="1200" kern="1200" dirty="0" smtClean="0">
                <a:solidFill>
                  <a:schemeClr val="tx1"/>
                </a:solidFill>
                <a:latin typeface="Times" panose="02020603050405020304" pitchFamily="18" charset="0"/>
                <a:ea typeface="+mn-ea"/>
                <a:cs typeface="+mn-cs"/>
              </a:rPr>
              <a:t> 017-environment-moudules-commands </a:t>
            </a: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change</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into</a:t>
            </a:r>
            <a:r>
              <a:rPr lang="it-IT" sz="1200" kern="1200" dirty="0" smtClean="0">
                <a:solidFill>
                  <a:schemeClr val="tx1"/>
                </a:solidFill>
                <a:latin typeface="Times" panose="02020603050405020304" pitchFamily="18" charset="0"/>
                <a:ea typeface="+mn-ea"/>
                <a:cs typeface="+mn-cs"/>
              </a:rPr>
              <a:t> the </a:t>
            </a:r>
            <a:r>
              <a:rPr lang="it-IT" sz="1200" kern="1200" dirty="0" err="1" smtClean="0">
                <a:solidFill>
                  <a:schemeClr val="tx1"/>
                </a:solidFill>
                <a:latin typeface="Times" panose="02020603050405020304" pitchFamily="18" charset="0"/>
                <a:ea typeface="+mn-ea"/>
                <a:cs typeface="+mn-cs"/>
              </a:rPr>
              <a:t>apps</a:t>
            </a:r>
            <a:r>
              <a:rPr lang="it-IT" sz="1200" kern="1200" dirty="0" smtClean="0">
                <a:solidFill>
                  <a:schemeClr val="tx1"/>
                </a:solidFill>
                <a:latin typeface="Times" panose="02020603050405020304" pitchFamily="18" charset="0"/>
                <a:ea typeface="+mn-ea"/>
                <a:cs typeface="+mn-cs"/>
              </a:rPr>
              <a:t> directory</a:t>
            </a:r>
          </a:p>
          <a:p>
            <a:r>
              <a:rPr lang="it-IT" sz="1200" kern="1200" dirty="0" smtClean="0">
                <a:solidFill>
                  <a:schemeClr val="tx1"/>
                </a:solidFill>
                <a:latin typeface="Times" panose="02020603050405020304" pitchFamily="18" charset="0"/>
                <a:ea typeface="+mn-ea"/>
                <a:cs typeface="+mn-cs"/>
              </a:rPr>
              <a:t>cd /</a:t>
            </a:r>
            <a:r>
              <a:rPr lang="it-IT" sz="1200" kern="1200" dirty="0" err="1" smtClean="0">
                <a:solidFill>
                  <a:schemeClr val="tx1"/>
                </a:solidFill>
                <a:latin typeface="Times" panose="02020603050405020304" pitchFamily="18" charset="0"/>
                <a:ea typeface="+mn-ea"/>
                <a:cs typeface="+mn-cs"/>
              </a:rPr>
              <a:t>apps</a:t>
            </a:r>
            <a:endParaRPr lang="it-IT" sz="1200" kern="1200" dirty="0" smtClean="0">
              <a:solidFill>
                <a:schemeClr val="tx1"/>
              </a:solidFill>
              <a:latin typeface="Times" panose="02020603050405020304" pitchFamily="18" charset="0"/>
              <a:ea typeface="+mn-ea"/>
              <a:cs typeface="+mn-cs"/>
            </a:endParaRP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get</a:t>
            </a:r>
            <a:r>
              <a:rPr lang="it-IT" sz="1200" kern="1200" dirty="0" smtClean="0">
                <a:solidFill>
                  <a:schemeClr val="tx1"/>
                </a:solidFill>
                <a:latin typeface="Times" panose="02020603050405020304" pitchFamily="18" charset="0"/>
                <a:ea typeface="+mn-ea"/>
                <a:cs typeface="+mn-cs"/>
              </a:rPr>
              <a:t> the </a:t>
            </a:r>
            <a:r>
              <a:rPr lang="it-IT" sz="1200" kern="1200" dirty="0" err="1" smtClean="0">
                <a:solidFill>
                  <a:schemeClr val="tx1"/>
                </a:solidFill>
                <a:latin typeface="Times" panose="02020603050405020304" pitchFamily="18" charset="0"/>
                <a:ea typeface="+mn-ea"/>
                <a:cs typeface="+mn-cs"/>
              </a:rPr>
              <a:t>two</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files</a:t>
            </a:r>
            <a:endParaRPr lang="it-IT" sz="1200" kern="1200" dirty="0" smtClean="0">
              <a:solidFill>
                <a:schemeClr val="tx1"/>
              </a:solidFill>
              <a:latin typeface="Times" panose="02020603050405020304" pitchFamily="18" charset="0"/>
              <a:ea typeface="+mn-ea"/>
              <a:cs typeface="+mn-cs"/>
            </a:endParaRPr>
          </a:p>
          <a:p>
            <a:r>
              <a:rPr lang="it-IT" sz="1200" kern="1200" dirty="0" err="1" smtClean="0">
                <a:solidFill>
                  <a:schemeClr val="tx1"/>
                </a:solidFill>
                <a:latin typeface="Times" panose="02020603050405020304" pitchFamily="18" charset="0"/>
                <a:ea typeface="+mn-ea"/>
                <a:cs typeface="+mn-cs"/>
              </a:rPr>
              <a:t>wget</a:t>
            </a:r>
            <a:r>
              <a:rPr lang="it-IT" sz="1200" kern="1200" dirty="0" smtClean="0">
                <a:solidFill>
                  <a:schemeClr val="tx1"/>
                </a:solidFill>
                <a:latin typeface="Times" panose="02020603050405020304" pitchFamily="18" charset="0"/>
                <a:ea typeface="+mn-ea"/>
                <a:cs typeface="+mn-cs"/>
              </a:rPr>
              <a:t> http://</a:t>
            </a:r>
            <a:r>
              <a:rPr lang="it-IT" sz="1200" kern="1200" dirty="0" err="1" smtClean="0">
                <a:solidFill>
                  <a:schemeClr val="tx1"/>
                </a:solidFill>
                <a:latin typeface="Times" panose="02020603050405020304" pitchFamily="18" charset="0"/>
                <a:ea typeface="+mn-ea"/>
                <a:cs typeface="+mn-cs"/>
              </a:rPr>
              <a:t>teknikal.org</a:t>
            </a:r>
            <a:r>
              <a:rPr lang="it-IT" sz="1200" kern="1200" dirty="0" smtClean="0">
                <a:solidFill>
                  <a:schemeClr val="tx1"/>
                </a:solidFill>
                <a:latin typeface="Times" panose="02020603050405020304" pitchFamily="18" charset="0"/>
                <a:ea typeface="+mn-ea"/>
                <a:cs typeface="+mn-cs"/>
              </a:rPr>
              <a:t>/</a:t>
            </a:r>
            <a:r>
              <a:rPr lang="it-IT" sz="1200" kern="1200" dirty="0" err="1" smtClean="0">
                <a:solidFill>
                  <a:schemeClr val="tx1"/>
                </a:solidFill>
                <a:latin typeface="Times" panose="02020603050405020304" pitchFamily="18" charset="0"/>
                <a:ea typeface="+mn-ea"/>
                <a:cs typeface="+mn-cs"/>
              </a:rPr>
              <a:t>buildacluster</a:t>
            </a:r>
            <a:r>
              <a:rPr lang="it-IT" sz="1200" kern="1200" dirty="0" smtClean="0">
                <a:solidFill>
                  <a:schemeClr val="tx1"/>
                </a:solidFill>
                <a:latin typeface="Times" panose="02020603050405020304" pitchFamily="18" charset="0"/>
                <a:ea typeface="+mn-ea"/>
                <a:cs typeface="+mn-cs"/>
              </a:rPr>
              <a:t>/openblas-0.2.10.tar.gz</a:t>
            </a:r>
          </a:p>
          <a:p>
            <a:r>
              <a:rPr lang="it-IT" sz="1200" kern="1200" dirty="0" err="1" smtClean="0">
                <a:solidFill>
                  <a:schemeClr val="tx1"/>
                </a:solidFill>
                <a:latin typeface="Times" panose="02020603050405020304" pitchFamily="18" charset="0"/>
                <a:ea typeface="+mn-ea"/>
                <a:cs typeface="+mn-cs"/>
              </a:rPr>
              <a:t>wget</a:t>
            </a:r>
            <a:r>
              <a:rPr lang="it-IT" sz="1200" kern="1200" dirty="0" smtClean="0">
                <a:solidFill>
                  <a:schemeClr val="tx1"/>
                </a:solidFill>
                <a:latin typeface="Times" panose="02020603050405020304" pitchFamily="18" charset="0"/>
                <a:ea typeface="+mn-ea"/>
                <a:cs typeface="+mn-cs"/>
              </a:rPr>
              <a:t> http://</a:t>
            </a:r>
            <a:r>
              <a:rPr lang="it-IT" sz="1200" kern="1200" dirty="0" err="1" smtClean="0">
                <a:solidFill>
                  <a:schemeClr val="tx1"/>
                </a:solidFill>
                <a:latin typeface="Times" panose="02020603050405020304" pitchFamily="18" charset="0"/>
                <a:ea typeface="+mn-ea"/>
                <a:cs typeface="+mn-cs"/>
              </a:rPr>
              <a:t>teknikal.org</a:t>
            </a:r>
            <a:r>
              <a:rPr lang="it-IT" sz="1200" kern="1200" dirty="0" smtClean="0">
                <a:solidFill>
                  <a:schemeClr val="tx1"/>
                </a:solidFill>
                <a:latin typeface="Times" panose="02020603050405020304" pitchFamily="18" charset="0"/>
                <a:ea typeface="+mn-ea"/>
                <a:cs typeface="+mn-cs"/>
              </a:rPr>
              <a:t>/</a:t>
            </a:r>
            <a:r>
              <a:rPr lang="it-IT" sz="1200" kern="1200" dirty="0" err="1" smtClean="0">
                <a:solidFill>
                  <a:schemeClr val="tx1"/>
                </a:solidFill>
                <a:latin typeface="Times" panose="02020603050405020304" pitchFamily="18" charset="0"/>
                <a:ea typeface="+mn-ea"/>
                <a:cs typeface="+mn-cs"/>
              </a:rPr>
              <a:t>buildacluster</a:t>
            </a:r>
            <a:r>
              <a:rPr lang="it-IT" sz="1200" kern="1200" dirty="0" smtClean="0">
                <a:solidFill>
                  <a:schemeClr val="tx1"/>
                </a:solidFill>
                <a:latin typeface="Times" panose="02020603050405020304" pitchFamily="18" charset="0"/>
                <a:ea typeface="+mn-ea"/>
                <a:cs typeface="+mn-cs"/>
              </a:rPr>
              <a:t>/openmpi-1.7.5.tar.gz</a:t>
            </a:r>
          </a:p>
          <a:p>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 untar </a:t>
            </a:r>
            <a:r>
              <a:rPr lang="it-IT" sz="1200" kern="1200" dirty="0" err="1" smtClean="0">
                <a:solidFill>
                  <a:schemeClr val="tx1"/>
                </a:solidFill>
                <a:latin typeface="Times" panose="02020603050405020304" pitchFamily="18" charset="0"/>
                <a:ea typeface="+mn-ea"/>
                <a:cs typeface="+mn-cs"/>
              </a:rPr>
              <a:t>them</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into</a:t>
            </a:r>
            <a:r>
              <a:rPr lang="it-IT" sz="1200" kern="1200" dirty="0" smtClean="0">
                <a:solidFill>
                  <a:schemeClr val="tx1"/>
                </a:solidFill>
                <a:latin typeface="Times" panose="02020603050405020304" pitchFamily="18" charset="0"/>
                <a:ea typeface="+mn-ea"/>
                <a:cs typeface="+mn-cs"/>
              </a:rPr>
              <a:t> the </a:t>
            </a:r>
            <a:r>
              <a:rPr lang="it-IT" sz="1200" kern="1200" dirty="0" err="1" smtClean="0">
                <a:solidFill>
                  <a:schemeClr val="tx1"/>
                </a:solidFill>
                <a:latin typeface="Times" panose="02020603050405020304" pitchFamily="18" charset="0"/>
                <a:ea typeface="+mn-ea"/>
                <a:cs typeface="+mn-cs"/>
              </a:rPr>
              <a:t>shared</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app</a:t>
            </a:r>
            <a:r>
              <a:rPr lang="it-IT" sz="1200" kern="1200" dirty="0" smtClean="0">
                <a:solidFill>
                  <a:schemeClr val="tx1"/>
                </a:solidFill>
                <a:latin typeface="Times" panose="02020603050405020304" pitchFamily="18" charset="0"/>
                <a:ea typeface="+mn-ea"/>
                <a:cs typeface="+mn-cs"/>
              </a:rPr>
              <a:t> </a:t>
            </a:r>
            <a:r>
              <a:rPr lang="it-IT" sz="1200" kern="1200" dirty="0" err="1" smtClean="0">
                <a:solidFill>
                  <a:schemeClr val="tx1"/>
                </a:solidFill>
                <a:latin typeface="Times" panose="02020603050405020304" pitchFamily="18" charset="0"/>
                <a:ea typeface="+mn-ea"/>
                <a:cs typeface="+mn-cs"/>
              </a:rPr>
              <a:t>space</a:t>
            </a:r>
            <a:endParaRPr lang="it-IT" sz="1200" kern="1200" dirty="0" smtClean="0">
              <a:solidFill>
                <a:schemeClr val="tx1"/>
              </a:solidFill>
              <a:latin typeface="Times" panose="02020603050405020304" pitchFamily="18" charset="0"/>
              <a:ea typeface="+mn-ea"/>
              <a:cs typeface="+mn-cs"/>
            </a:endParaRPr>
          </a:p>
          <a:p>
            <a:r>
              <a:rPr lang="it-IT" sz="1200" kern="1200" dirty="0" smtClean="0">
                <a:solidFill>
                  <a:schemeClr val="tx1"/>
                </a:solidFill>
                <a:latin typeface="Times" panose="02020603050405020304" pitchFamily="18" charset="0"/>
                <a:ea typeface="+mn-ea"/>
                <a:cs typeface="+mn-cs"/>
              </a:rPr>
              <a:t>tar </a:t>
            </a:r>
            <a:r>
              <a:rPr lang="it-IT" sz="1200" kern="1200" dirty="0" err="1" smtClean="0">
                <a:solidFill>
                  <a:schemeClr val="tx1"/>
                </a:solidFill>
                <a:latin typeface="Times" panose="02020603050405020304" pitchFamily="18" charset="0"/>
                <a:ea typeface="+mn-ea"/>
                <a:cs typeface="+mn-cs"/>
              </a:rPr>
              <a:t>xfvz</a:t>
            </a:r>
            <a:r>
              <a:rPr lang="it-IT" sz="1200" kern="1200" dirty="0" smtClean="0">
                <a:solidFill>
                  <a:schemeClr val="tx1"/>
                </a:solidFill>
                <a:latin typeface="Times" panose="02020603050405020304" pitchFamily="18" charset="0"/>
                <a:ea typeface="+mn-ea"/>
                <a:cs typeface="+mn-cs"/>
              </a:rPr>
              <a:t> open*.</a:t>
            </a:r>
            <a:r>
              <a:rPr lang="it-IT" sz="1200" kern="1200" dirty="0" err="1" smtClean="0">
                <a:solidFill>
                  <a:schemeClr val="tx1"/>
                </a:solidFill>
                <a:latin typeface="Times" panose="02020603050405020304" pitchFamily="18" charset="0"/>
                <a:ea typeface="+mn-ea"/>
                <a:cs typeface="+mn-cs"/>
              </a:rPr>
              <a:t>gz</a:t>
            </a:r>
            <a:endParaRPr lang="it-IT" sz="1200" kern="1200" dirty="0" smtClean="0">
              <a:solidFill>
                <a:schemeClr val="tx1"/>
              </a:solidFill>
              <a:latin typeface="Times" panose="02020603050405020304" pitchFamily="18"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36</a:t>
            </a:fld>
            <a:endParaRPr lang="en-US" altLang="en-US"/>
          </a:p>
        </p:txBody>
      </p:sp>
    </p:spTree>
    <p:extLst>
      <p:ext uri="{BB962C8B-B14F-4D97-AF65-F5344CB8AC3E}">
        <p14:creationId xmlns:p14="http://schemas.microsoft.com/office/powerpoint/2010/main" val="3150021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login to the other compute node and do a </a:t>
            </a:r>
            <a:r>
              <a:rPr lang="en-US" dirty="0" err="1" smtClean="0"/>
              <a:t>ps</a:t>
            </a:r>
            <a:r>
              <a:rPr lang="en-US" baseline="0" dirty="0" smtClean="0"/>
              <a:t> </a:t>
            </a:r>
            <a:r>
              <a:rPr lang="en-US" baseline="0" dirty="0" err="1" smtClean="0"/>
              <a:t>axf</a:t>
            </a:r>
            <a:r>
              <a:rPr lang="en-US" baseline="0" dirty="0" smtClean="0"/>
              <a:t> to convince ourselves its talking also </a:t>
            </a:r>
            <a:r>
              <a:rPr lang="en-US" sz="1200" kern="1200" dirty="0" err="1" smtClean="0">
                <a:solidFill>
                  <a:schemeClr val="tx1"/>
                </a:solidFill>
                <a:latin typeface="Times" panose="02020603050405020304" pitchFamily="18" charset="0"/>
                <a:ea typeface="+mn-ea"/>
                <a:cs typeface="+mn-cs"/>
              </a:rPr>
              <a:t>lsof</a:t>
            </a:r>
            <a:r>
              <a:rPr lang="en-US" sz="1200" kern="1200" dirty="0" smtClean="0">
                <a:solidFill>
                  <a:schemeClr val="tx1"/>
                </a:solidFill>
                <a:latin typeface="Times" panose="02020603050405020304" pitchFamily="18" charset="0"/>
                <a:ea typeface="+mn-ea"/>
                <a:cs typeface="+mn-cs"/>
              </a:rPr>
              <a:t> | </a:t>
            </a:r>
            <a:r>
              <a:rPr lang="en-US" sz="1200" kern="1200" dirty="0" err="1" smtClean="0">
                <a:solidFill>
                  <a:schemeClr val="tx1"/>
                </a:solidFill>
                <a:latin typeface="Times" panose="02020603050405020304" pitchFamily="18" charset="0"/>
                <a:ea typeface="+mn-ea"/>
                <a:cs typeface="+mn-cs"/>
              </a:rPr>
              <a:t>grep</a:t>
            </a:r>
            <a:r>
              <a:rPr lang="en-US" sz="1200" kern="1200" dirty="0" smtClean="0">
                <a:solidFill>
                  <a:schemeClr val="tx1"/>
                </a:solidFill>
                <a:latin typeface="Times" panose="02020603050405020304" pitchFamily="18" charset="0"/>
                <a:ea typeface="+mn-ea"/>
                <a:cs typeface="+mn-cs"/>
              </a:rPr>
              <a:t> TCP | </a:t>
            </a:r>
            <a:r>
              <a:rPr lang="en-US" sz="1200" kern="1200" dirty="0" err="1" smtClean="0">
                <a:solidFill>
                  <a:schemeClr val="tx1"/>
                </a:solidFill>
                <a:latin typeface="Times" panose="02020603050405020304" pitchFamily="18" charset="0"/>
                <a:ea typeface="+mn-ea"/>
                <a:cs typeface="+mn-cs"/>
              </a:rPr>
              <a:t>grep</a:t>
            </a:r>
            <a:r>
              <a:rPr lang="en-US" sz="1200" kern="1200" dirty="0" smtClean="0">
                <a:solidFill>
                  <a:schemeClr val="tx1"/>
                </a:solidFill>
                <a:latin typeface="Times" panose="02020603050405020304" pitchFamily="18" charset="0"/>
                <a:ea typeface="+mn-ea"/>
                <a:cs typeface="+mn-cs"/>
              </a:rPr>
              <a:t> pi</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37</a:t>
            </a:fld>
            <a:endParaRPr lang="en-US" altLang="en-US"/>
          </a:p>
        </p:txBody>
      </p:sp>
    </p:spTree>
    <p:extLst>
      <p:ext uri="{BB962C8B-B14F-4D97-AF65-F5344CB8AC3E}">
        <p14:creationId xmlns:p14="http://schemas.microsoft.com/office/powerpoint/2010/main" val="2646842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Times" panose="02020603050405020304" pitchFamily="18" charset="0"/>
                <a:ea typeface="+mn-ea"/>
                <a:cs typeface="+mn-cs"/>
              </a:rPr>
              <a:t># download and </a:t>
            </a:r>
            <a:r>
              <a:rPr lang="en-US" sz="1200" kern="1200" dirty="0" err="1" smtClean="0">
                <a:solidFill>
                  <a:schemeClr val="tx1"/>
                </a:solidFill>
                <a:latin typeface="Times" panose="02020603050405020304" pitchFamily="18" charset="0"/>
                <a:ea typeface="+mn-ea"/>
                <a:cs typeface="+mn-cs"/>
              </a:rPr>
              <a:t>untar</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hpl</a:t>
            </a:r>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wget</a:t>
            </a:r>
            <a:r>
              <a:rPr lang="en-US" sz="1200" kern="1200" dirty="0" smtClean="0">
                <a:solidFill>
                  <a:schemeClr val="tx1"/>
                </a:solidFill>
                <a:latin typeface="Times" panose="02020603050405020304" pitchFamily="18" charset="0"/>
                <a:ea typeface="+mn-ea"/>
                <a:cs typeface="+mn-cs"/>
              </a:rPr>
              <a:t> http://</a:t>
            </a:r>
            <a:r>
              <a:rPr lang="en-US" sz="1200" kern="1200" dirty="0" err="1" smtClean="0">
                <a:solidFill>
                  <a:schemeClr val="tx1"/>
                </a:solidFill>
                <a:latin typeface="Times" panose="02020603050405020304" pitchFamily="18" charset="0"/>
                <a:ea typeface="+mn-ea"/>
                <a:cs typeface="+mn-cs"/>
              </a:rPr>
              <a:t>www.teknikal.org</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buildacluster</a:t>
            </a:r>
            <a:r>
              <a:rPr lang="en-US" sz="1200" kern="1200" dirty="0" smtClean="0">
                <a:solidFill>
                  <a:schemeClr val="tx1"/>
                </a:solidFill>
                <a:latin typeface="Times" panose="02020603050405020304" pitchFamily="18" charset="0"/>
                <a:ea typeface="+mn-ea"/>
                <a:cs typeface="+mn-cs"/>
              </a:rPr>
              <a:t>/hpl-2.1.tar.gz</a:t>
            </a:r>
          </a:p>
          <a:p>
            <a:r>
              <a:rPr lang="en-US" sz="1200" kern="1200" dirty="0" smtClean="0">
                <a:solidFill>
                  <a:schemeClr val="tx1"/>
                </a:solidFill>
                <a:latin typeface="Times" panose="02020603050405020304" pitchFamily="18" charset="0"/>
                <a:ea typeface="+mn-ea"/>
                <a:cs typeface="+mn-cs"/>
              </a:rPr>
              <a:t>tar </a:t>
            </a:r>
            <a:r>
              <a:rPr lang="en-US" sz="1200" kern="1200" dirty="0" err="1" smtClean="0">
                <a:solidFill>
                  <a:schemeClr val="tx1"/>
                </a:solidFill>
                <a:latin typeface="Times" panose="02020603050405020304" pitchFamily="18" charset="0"/>
                <a:ea typeface="+mn-ea"/>
                <a:cs typeface="+mn-cs"/>
              </a:rPr>
              <a:t>xfvz</a:t>
            </a:r>
            <a:r>
              <a:rPr lang="en-US" sz="1200" kern="1200" dirty="0" smtClean="0">
                <a:solidFill>
                  <a:schemeClr val="tx1"/>
                </a:solidFill>
                <a:latin typeface="Times" panose="02020603050405020304" pitchFamily="18" charset="0"/>
                <a:ea typeface="+mn-ea"/>
                <a:cs typeface="+mn-cs"/>
              </a:rPr>
              <a:t> hpl-2.1.tar.gz</a:t>
            </a:r>
          </a:p>
          <a:p>
            <a:r>
              <a:rPr lang="en-US" sz="1200" kern="1200" dirty="0" smtClean="0">
                <a:solidFill>
                  <a:schemeClr val="tx1"/>
                </a:solidFill>
                <a:latin typeface="Times" panose="02020603050405020304" pitchFamily="18" charset="0"/>
                <a:ea typeface="+mn-ea"/>
                <a:cs typeface="+mn-cs"/>
              </a:rPr>
              <a:t>mv hpl-2.1 </a:t>
            </a:r>
            <a:r>
              <a:rPr lang="en-US" sz="1200" kern="1200" dirty="0" err="1" smtClean="0">
                <a:solidFill>
                  <a:schemeClr val="tx1"/>
                </a:solidFill>
                <a:latin typeface="Times" panose="02020603050405020304" pitchFamily="18" charset="0"/>
                <a:ea typeface="+mn-ea"/>
                <a:cs typeface="+mn-cs"/>
              </a:rPr>
              <a:t>hpl</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load </a:t>
            </a:r>
            <a:r>
              <a:rPr lang="en-US" sz="1200" kern="1200" dirty="0" err="1" smtClean="0">
                <a:solidFill>
                  <a:schemeClr val="tx1"/>
                </a:solidFill>
                <a:latin typeface="Times" panose="02020603050405020304" pitchFamily="18" charset="0"/>
                <a:ea typeface="+mn-ea"/>
                <a:cs typeface="+mn-cs"/>
              </a:rPr>
              <a:t>openmpi</a:t>
            </a:r>
            <a:r>
              <a:rPr lang="en-US" sz="1200" kern="1200" dirty="0" smtClean="0">
                <a:solidFill>
                  <a:schemeClr val="tx1"/>
                </a:solidFill>
                <a:latin typeface="Times" panose="02020603050405020304" pitchFamily="18" charset="0"/>
                <a:ea typeface="+mn-ea"/>
                <a:cs typeface="+mn-cs"/>
              </a:rPr>
              <a:t> module</a:t>
            </a:r>
          </a:p>
          <a:p>
            <a:r>
              <a:rPr lang="en-US" sz="1200" kern="1200" dirty="0" smtClean="0">
                <a:solidFill>
                  <a:schemeClr val="tx1"/>
                </a:solidFill>
                <a:latin typeface="Times" panose="02020603050405020304" pitchFamily="18" charset="0"/>
                <a:ea typeface="+mn-ea"/>
                <a:cs typeface="+mn-cs"/>
              </a:rPr>
              <a:t>module load </a:t>
            </a:r>
            <a:r>
              <a:rPr lang="en-US" sz="1200" kern="1200" dirty="0" err="1" smtClean="0">
                <a:solidFill>
                  <a:schemeClr val="tx1"/>
                </a:solidFill>
                <a:latin typeface="Times" panose="02020603050405020304" pitchFamily="18" charset="0"/>
                <a:ea typeface="+mn-ea"/>
                <a:cs typeface="+mn-cs"/>
              </a:rPr>
              <a:t>openmpi</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use a known working </a:t>
            </a:r>
            <a:r>
              <a:rPr lang="en-US" sz="1200" kern="1200" dirty="0" err="1" smtClean="0">
                <a:solidFill>
                  <a:schemeClr val="tx1"/>
                </a:solidFill>
                <a:latin typeface="Times" panose="02020603050405020304" pitchFamily="18" charset="0"/>
                <a:ea typeface="+mn-ea"/>
                <a:cs typeface="+mn-cs"/>
              </a:rPr>
              <a:t>makefile</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cd </a:t>
            </a:r>
            <a:r>
              <a:rPr lang="en-US" sz="1200" kern="1200" dirty="0" err="1" smtClean="0">
                <a:solidFill>
                  <a:schemeClr val="tx1"/>
                </a:solidFill>
                <a:latin typeface="Times" panose="02020603050405020304" pitchFamily="18" charset="0"/>
                <a:ea typeface="+mn-ea"/>
                <a:cs typeface="+mn-cs"/>
              </a:rPr>
              <a:t>hpl</a:t>
            </a:r>
            <a:r>
              <a:rPr lang="en-US" sz="1200" kern="1200" dirty="0" smtClean="0">
                <a:solidFill>
                  <a:schemeClr val="tx1"/>
                </a:solidFill>
                <a:latin typeface="Times" panose="02020603050405020304" pitchFamily="18" charset="0"/>
                <a:ea typeface="+mn-ea"/>
                <a:cs typeface="+mn-cs"/>
              </a:rPr>
              <a:t> </a:t>
            </a:r>
          </a:p>
          <a:p>
            <a:r>
              <a:rPr lang="en-US" sz="1200" kern="1200" dirty="0" err="1" smtClean="0">
                <a:solidFill>
                  <a:schemeClr val="tx1"/>
                </a:solidFill>
                <a:latin typeface="Times" panose="02020603050405020304" pitchFamily="18" charset="0"/>
                <a:ea typeface="+mn-ea"/>
                <a:cs typeface="+mn-cs"/>
              </a:rPr>
              <a:t>cp</a:t>
            </a:r>
            <a:r>
              <a:rPr lang="en-US" sz="1200" kern="1200" dirty="0" smtClean="0">
                <a:solidFill>
                  <a:schemeClr val="tx1"/>
                </a:solidFill>
                <a:latin typeface="Times" panose="02020603050405020304" pitchFamily="18" charset="0"/>
                <a:ea typeface="+mn-ea"/>
                <a:cs typeface="+mn-cs"/>
              </a:rPr>
              <a:t> setup/</a:t>
            </a:r>
            <a:r>
              <a:rPr lang="en-US" sz="1200" kern="1200" dirty="0" err="1" smtClean="0">
                <a:solidFill>
                  <a:schemeClr val="tx1"/>
                </a:solidFill>
                <a:latin typeface="Times" panose="02020603050405020304" pitchFamily="18" charset="0"/>
                <a:ea typeface="+mn-ea"/>
                <a:cs typeface="+mn-cs"/>
              </a:rPr>
              <a:t>Make.Linux_PII_CBLAS_gm</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Edit the </a:t>
            </a:r>
            <a:r>
              <a:rPr lang="en-US" sz="1200" kern="1200" dirty="0" err="1" smtClean="0">
                <a:solidFill>
                  <a:schemeClr val="tx1"/>
                </a:solidFill>
                <a:latin typeface="Times" panose="02020603050405020304" pitchFamily="18" charset="0"/>
                <a:ea typeface="+mn-ea"/>
                <a:cs typeface="+mn-cs"/>
              </a:rPr>
              <a:t>makefile</a:t>
            </a:r>
            <a:r>
              <a:rPr lang="en-US" sz="1200" kern="1200" dirty="0" smtClean="0">
                <a:solidFill>
                  <a:schemeClr val="tx1"/>
                </a:solidFill>
                <a:latin typeface="Times" panose="02020603050405020304" pitchFamily="18" charset="0"/>
                <a:ea typeface="+mn-ea"/>
                <a:cs typeface="+mn-cs"/>
              </a:rPr>
              <a:t> to set correct </a:t>
            </a:r>
            <a:r>
              <a:rPr lang="en-US" sz="1200" kern="1200" dirty="0" err="1" smtClean="0">
                <a:solidFill>
                  <a:schemeClr val="tx1"/>
                </a:solidFill>
                <a:latin typeface="Times" panose="02020603050405020304" pitchFamily="18" charset="0"/>
                <a:ea typeface="+mn-ea"/>
                <a:cs typeface="+mn-cs"/>
              </a:rPr>
              <a:t>LAdir</a:t>
            </a:r>
            <a:r>
              <a:rPr lang="en-US" sz="1200" kern="1200" dirty="0" smtClean="0">
                <a:solidFill>
                  <a:schemeClr val="tx1"/>
                </a:solidFill>
                <a:latin typeface="Times" panose="02020603050405020304" pitchFamily="18" charset="0"/>
                <a:ea typeface="+mn-ea"/>
                <a:cs typeface="+mn-cs"/>
              </a:rPr>
              <a:t> and </a:t>
            </a:r>
            <a:r>
              <a:rPr lang="en-US" sz="1200" kern="1200" dirty="0" err="1" smtClean="0">
                <a:solidFill>
                  <a:schemeClr val="tx1"/>
                </a:solidFill>
                <a:latin typeface="Times" panose="02020603050405020304" pitchFamily="18" charset="0"/>
                <a:ea typeface="+mn-ea"/>
                <a:cs typeface="+mn-cs"/>
              </a:rPr>
              <a:t>LAlib</a:t>
            </a:r>
            <a:r>
              <a:rPr lang="en-US" sz="1200" kern="1200" dirty="0" smtClean="0">
                <a:solidFill>
                  <a:schemeClr val="tx1"/>
                </a:solidFill>
                <a:latin typeface="Times" panose="02020603050405020304" pitchFamily="18" charset="0"/>
                <a:ea typeface="+mn-ea"/>
                <a:cs typeface="+mn-cs"/>
              </a:rPr>
              <a:t> paths</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LAdir</a:t>
            </a:r>
            <a:r>
              <a:rPr lang="en-US" sz="1200" kern="1200" dirty="0" smtClean="0">
                <a:solidFill>
                  <a:schemeClr val="tx1"/>
                </a:solidFill>
                <a:latin typeface="Times" panose="02020603050405020304" pitchFamily="18" charset="0"/>
                <a:ea typeface="+mn-ea"/>
                <a:cs typeface="+mn-cs"/>
              </a:rPr>
              <a:t> = /apps/openblas-0.2.10/lib/</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LAlib</a:t>
            </a:r>
            <a:r>
              <a:rPr lang="en-US" sz="1200" kern="1200" dirty="0" smtClean="0">
                <a:solidFill>
                  <a:schemeClr val="tx1"/>
                </a:solidFill>
                <a:latin typeface="Times" panose="02020603050405020304" pitchFamily="18" charset="0"/>
                <a:ea typeface="+mn-ea"/>
                <a:cs typeface="+mn-cs"/>
              </a:rPr>
              <a:t>  = $(</a:t>
            </a:r>
            <a:r>
              <a:rPr lang="en-US" sz="1200" kern="1200" dirty="0" err="1" smtClean="0">
                <a:solidFill>
                  <a:schemeClr val="tx1"/>
                </a:solidFill>
                <a:latin typeface="Times" panose="02020603050405020304" pitchFamily="18" charset="0"/>
                <a:ea typeface="+mn-ea"/>
                <a:cs typeface="+mn-cs"/>
              </a:rPr>
              <a:t>LAdir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libopenblas.a</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vim </a:t>
            </a:r>
            <a:r>
              <a:rPr lang="en-US" sz="1200" kern="1200" dirty="0" err="1" smtClean="0">
                <a:solidFill>
                  <a:schemeClr val="tx1"/>
                </a:solidFill>
                <a:latin typeface="Times" panose="02020603050405020304" pitchFamily="18" charset="0"/>
                <a:ea typeface="+mn-ea"/>
                <a:cs typeface="+mn-cs"/>
              </a:rPr>
              <a:t>Make.Linux_PII_CBLAS_gm</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Compile HPL</a:t>
            </a:r>
          </a:p>
          <a:p>
            <a:r>
              <a:rPr lang="en-US" sz="1200" kern="1200" dirty="0" smtClean="0">
                <a:solidFill>
                  <a:schemeClr val="tx1"/>
                </a:solidFill>
                <a:latin typeface="Times" panose="02020603050405020304" pitchFamily="18" charset="0"/>
                <a:ea typeface="+mn-ea"/>
                <a:cs typeface="+mn-cs"/>
              </a:rPr>
              <a:t>make arch=</a:t>
            </a:r>
            <a:r>
              <a:rPr lang="en-US" sz="1200" kern="1200" dirty="0" err="1" smtClean="0">
                <a:solidFill>
                  <a:schemeClr val="tx1"/>
                </a:solidFill>
                <a:latin typeface="Times" panose="02020603050405020304" pitchFamily="18" charset="0"/>
                <a:ea typeface="+mn-ea"/>
                <a:cs typeface="+mn-cs"/>
              </a:rPr>
              <a:t>Linux_PII_CBLAS_gm</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Edit </a:t>
            </a:r>
            <a:r>
              <a:rPr lang="en-US" sz="1200" kern="1200" dirty="0" err="1" smtClean="0">
                <a:solidFill>
                  <a:schemeClr val="tx1"/>
                </a:solidFill>
                <a:latin typeface="Times" panose="02020603050405020304" pitchFamily="18" charset="0"/>
                <a:ea typeface="+mn-ea"/>
                <a:cs typeface="+mn-cs"/>
              </a:rPr>
              <a:t>HPL.dat</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111 Ps</a:t>
            </a:r>
          </a:p>
          <a:p>
            <a:r>
              <a:rPr lang="en-US" sz="1200" kern="1200" dirty="0" smtClean="0">
                <a:solidFill>
                  <a:schemeClr val="tx1"/>
                </a:solidFill>
                <a:latin typeface="Times" panose="02020603050405020304" pitchFamily="18" charset="0"/>
                <a:ea typeface="+mn-ea"/>
                <a:cs typeface="+mn-cs"/>
              </a:rPr>
              <a:t># 111 Qs</a:t>
            </a:r>
          </a:p>
          <a:p>
            <a:r>
              <a:rPr lang="en-US" sz="1200" kern="1200" dirty="0" smtClean="0">
                <a:solidFill>
                  <a:schemeClr val="tx1"/>
                </a:solidFill>
                <a:latin typeface="Times" panose="02020603050405020304" pitchFamily="18" charset="0"/>
                <a:ea typeface="+mn-ea"/>
                <a:cs typeface="+mn-cs"/>
              </a:rPr>
              <a:t>vim bin/</a:t>
            </a:r>
            <a:r>
              <a:rPr lang="en-US" sz="1200" kern="1200" dirty="0" err="1" smtClean="0">
                <a:solidFill>
                  <a:schemeClr val="tx1"/>
                </a:solidFill>
                <a:latin typeface="Times" panose="02020603050405020304" pitchFamily="18" charset="0"/>
                <a:ea typeface="+mn-ea"/>
                <a:cs typeface="+mn-cs"/>
              </a:rPr>
              <a:t>Linux_PII_CBLAS_gm</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HPL.dat</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 an interactive job</a:t>
            </a:r>
          </a:p>
          <a:p>
            <a:r>
              <a:rPr lang="en-US" sz="1200" kern="1200" dirty="0" err="1" smtClean="0">
                <a:solidFill>
                  <a:schemeClr val="tx1"/>
                </a:solidFill>
                <a:latin typeface="Times" panose="02020603050405020304" pitchFamily="18" charset="0"/>
                <a:ea typeface="+mn-ea"/>
                <a:cs typeface="+mn-cs"/>
              </a:rPr>
              <a:t>qsub</a:t>
            </a:r>
            <a:r>
              <a:rPr lang="en-US" sz="1200" kern="1200" dirty="0" smtClean="0">
                <a:solidFill>
                  <a:schemeClr val="tx1"/>
                </a:solidFill>
                <a:latin typeface="Times" panose="02020603050405020304" pitchFamily="18" charset="0"/>
                <a:ea typeface="+mn-ea"/>
                <a:cs typeface="+mn-cs"/>
              </a:rPr>
              <a:t> -I -l nodes=2</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run HPL (change the absolute path to match the proper login)</a:t>
            </a:r>
          </a:p>
          <a:p>
            <a:r>
              <a:rPr lang="en-US" sz="1200" kern="1200" dirty="0" err="1" smtClean="0">
                <a:solidFill>
                  <a:schemeClr val="tx1"/>
                </a:solidFill>
                <a:latin typeface="Times" panose="02020603050405020304" pitchFamily="18" charset="0"/>
                <a:ea typeface="+mn-ea"/>
                <a:cs typeface="+mn-cs"/>
              </a:rPr>
              <a:t>mpiexec</a:t>
            </a:r>
            <a:r>
              <a:rPr lang="en-US" sz="1200" kern="1200" dirty="0" smtClean="0">
                <a:solidFill>
                  <a:schemeClr val="tx1"/>
                </a:solidFill>
                <a:latin typeface="Times" panose="02020603050405020304" pitchFamily="18" charset="0"/>
                <a:ea typeface="+mn-ea"/>
                <a:cs typeface="+mn-cs"/>
              </a:rPr>
              <a:t> -prefix /apps/openmpi-1.7.5/ -</a:t>
            </a:r>
            <a:r>
              <a:rPr lang="en-US" sz="1200" kern="1200" dirty="0" err="1" smtClean="0">
                <a:solidFill>
                  <a:schemeClr val="tx1"/>
                </a:solidFill>
                <a:latin typeface="Times" panose="02020603050405020304" pitchFamily="18" charset="0"/>
                <a:ea typeface="+mn-ea"/>
                <a:cs typeface="+mn-cs"/>
              </a:rPr>
              <a:t>np</a:t>
            </a:r>
            <a:r>
              <a:rPr lang="en-US" sz="1200" kern="1200" dirty="0" smtClean="0">
                <a:solidFill>
                  <a:schemeClr val="tx1"/>
                </a:solidFill>
                <a:latin typeface="Times" panose="02020603050405020304" pitchFamily="18" charset="0"/>
                <a:ea typeface="+mn-ea"/>
                <a:cs typeface="+mn-cs"/>
              </a:rPr>
              <a:t> 2 -</a:t>
            </a:r>
            <a:r>
              <a:rPr lang="en-US" sz="1200" kern="1200" dirty="0" err="1" smtClean="0">
                <a:solidFill>
                  <a:schemeClr val="tx1"/>
                </a:solidFill>
                <a:latin typeface="Times" panose="02020603050405020304" pitchFamily="18" charset="0"/>
                <a:ea typeface="+mn-ea"/>
                <a:cs typeface="+mn-cs"/>
              </a:rPr>
              <a:t>machinefile</a:t>
            </a:r>
            <a:r>
              <a:rPr lang="en-US" sz="1200" kern="1200" dirty="0" smtClean="0">
                <a:solidFill>
                  <a:schemeClr val="tx1"/>
                </a:solidFill>
                <a:latin typeface="Times" panose="02020603050405020304" pitchFamily="18" charset="0"/>
                <a:ea typeface="+mn-ea"/>
                <a:cs typeface="+mn-cs"/>
              </a:rPr>
              <a:t> $PBS_NODEFILE /home/</a:t>
            </a:r>
            <a:r>
              <a:rPr lang="en-US" sz="1200" kern="1200" dirty="0" err="1" smtClean="0">
                <a:solidFill>
                  <a:schemeClr val="tx1"/>
                </a:solidFill>
                <a:latin typeface="Times" panose="02020603050405020304" pitchFamily="18" charset="0"/>
                <a:ea typeface="+mn-ea"/>
                <a:cs typeface="+mn-cs"/>
              </a:rPr>
              <a:t>sharrell</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hpl</a:t>
            </a:r>
            <a:r>
              <a:rPr lang="en-US" sz="1200" kern="1200" dirty="0" smtClean="0">
                <a:solidFill>
                  <a:schemeClr val="tx1"/>
                </a:solidFill>
                <a:latin typeface="Times" panose="02020603050405020304" pitchFamily="18" charset="0"/>
                <a:ea typeface="+mn-ea"/>
                <a:cs typeface="+mn-cs"/>
              </a:rPr>
              <a:t>/bin/</a:t>
            </a:r>
            <a:r>
              <a:rPr lang="en-US" sz="1200" kern="1200" dirty="0" err="1" smtClean="0">
                <a:solidFill>
                  <a:schemeClr val="tx1"/>
                </a:solidFill>
                <a:latin typeface="Times" panose="02020603050405020304" pitchFamily="18" charset="0"/>
                <a:ea typeface="+mn-ea"/>
                <a:cs typeface="+mn-cs"/>
              </a:rPr>
              <a:t>Linux_PII_CBLAS_gm</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xhpl</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38</a:t>
            </a:fld>
            <a:endParaRPr lang="en-US" altLang="en-US"/>
          </a:p>
        </p:txBody>
      </p:sp>
    </p:spTree>
    <p:extLst>
      <p:ext uri="{BB962C8B-B14F-4D97-AF65-F5344CB8AC3E}">
        <p14:creationId xmlns:p14="http://schemas.microsoft.com/office/powerpoint/2010/main" val="2959304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the only way to benchmark clusters but this is the most popular one</a:t>
            </a:r>
          </a:p>
          <a:p>
            <a:endParaRPr lang="en-US" baseline="0" dirty="0" smtClean="0"/>
          </a:p>
          <a:p>
            <a:r>
              <a:rPr lang="en-US" baseline="0" dirty="0" smtClean="0"/>
              <a:t>HPL is a software package that solves a (random) dense linear system in double precision (64 bits) arithmetic on distributed-memory computers.</a:t>
            </a:r>
          </a:p>
          <a:p>
            <a:r>
              <a:rPr lang="en-US" baseline="0" dirty="0" smtClean="0"/>
              <a:t>Ps and Qs are the problem </a:t>
            </a:r>
            <a:r>
              <a:rPr lang="en-US" baseline="0" dirty="0" err="1" smtClean="0"/>
              <a:t>decomp</a:t>
            </a:r>
            <a:r>
              <a:rPr lang="en-US" baseline="0" dirty="0" smtClean="0"/>
              <a:t>. size.</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sz="1200" kern="1200" dirty="0" smtClean="0">
                <a:solidFill>
                  <a:schemeClr val="tx1"/>
                </a:solidFill>
                <a:latin typeface="Times" panose="02020603050405020304" pitchFamily="18" charset="0"/>
                <a:ea typeface="+mn-ea"/>
                <a:cs typeface="+mn-cs"/>
              </a:rPr>
              <a:t># download and </a:t>
            </a:r>
            <a:r>
              <a:rPr lang="en-US" sz="1200" kern="1200" dirty="0" err="1" smtClean="0">
                <a:solidFill>
                  <a:schemeClr val="tx1"/>
                </a:solidFill>
                <a:latin typeface="Times" panose="02020603050405020304" pitchFamily="18" charset="0"/>
                <a:ea typeface="+mn-ea"/>
                <a:cs typeface="+mn-cs"/>
              </a:rPr>
              <a:t>untar</a:t>
            </a:r>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hpl</a:t>
            </a:r>
            <a:endParaRPr lang="en-US" sz="1200" kern="1200" dirty="0" smtClean="0">
              <a:solidFill>
                <a:schemeClr val="tx1"/>
              </a:solidFill>
              <a:latin typeface="Times" panose="02020603050405020304" pitchFamily="18" charset="0"/>
              <a:ea typeface="+mn-ea"/>
              <a:cs typeface="+mn-cs"/>
            </a:endParaRPr>
          </a:p>
          <a:p>
            <a:r>
              <a:rPr lang="en-US" sz="1200" kern="1200" dirty="0" err="1" smtClean="0">
                <a:solidFill>
                  <a:schemeClr val="tx1"/>
                </a:solidFill>
                <a:latin typeface="Times" panose="02020603050405020304" pitchFamily="18" charset="0"/>
                <a:ea typeface="+mn-ea"/>
                <a:cs typeface="+mn-cs"/>
              </a:rPr>
              <a:t>wget</a:t>
            </a:r>
            <a:r>
              <a:rPr lang="en-US" sz="1200" kern="1200" dirty="0" smtClean="0">
                <a:solidFill>
                  <a:schemeClr val="tx1"/>
                </a:solidFill>
                <a:latin typeface="Times" panose="02020603050405020304" pitchFamily="18" charset="0"/>
                <a:ea typeface="+mn-ea"/>
                <a:cs typeface="+mn-cs"/>
              </a:rPr>
              <a:t> http://</a:t>
            </a:r>
            <a:r>
              <a:rPr lang="en-US" sz="1200" kern="1200" dirty="0" err="1" smtClean="0">
                <a:solidFill>
                  <a:schemeClr val="tx1"/>
                </a:solidFill>
                <a:latin typeface="Times" panose="02020603050405020304" pitchFamily="18" charset="0"/>
                <a:ea typeface="+mn-ea"/>
                <a:cs typeface="+mn-cs"/>
              </a:rPr>
              <a:t>www.teknikal.org</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buildacluster</a:t>
            </a:r>
            <a:r>
              <a:rPr lang="en-US" sz="1200" kern="1200" dirty="0" smtClean="0">
                <a:solidFill>
                  <a:schemeClr val="tx1"/>
                </a:solidFill>
                <a:latin typeface="Times" panose="02020603050405020304" pitchFamily="18" charset="0"/>
                <a:ea typeface="+mn-ea"/>
                <a:cs typeface="+mn-cs"/>
              </a:rPr>
              <a:t>/hpl-2.1.tar.gz</a:t>
            </a:r>
          </a:p>
          <a:p>
            <a:r>
              <a:rPr lang="en-US" sz="1200" kern="1200" dirty="0" smtClean="0">
                <a:solidFill>
                  <a:schemeClr val="tx1"/>
                </a:solidFill>
                <a:latin typeface="Times" panose="02020603050405020304" pitchFamily="18" charset="0"/>
                <a:ea typeface="+mn-ea"/>
                <a:cs typeface="+mn-cs"/>
              </a:rPr>
              <a:t>tar </a:t>
            </a:r>
            <a:r>
              <a:rPr lang="en-US" sz="1200" kern="1200" dirty="0" err="1" smtClean="0">
                <a:solidFill>
                  <a:schemeClr val="tx1"/>
                </a:solidFill>
                <a:latin typeface="Times" panose="02020603050405020304" pitchFamily="18" charset="0"/>
                <a:ea typeface="+mn-ea"/>
                <a:cs typeface="+mn-cs"/>
              </a:rPr>
              <a:t>xfvz</a:t>
            </a:r>
            <a:r>
              <a:rPr lang="en-US" sz="1200" kern="1200" dirty="0" smtClean="0">
                <a:solidFill>
                  <a:schemeClr val="tx1"/>
                </a:solidFill>
                <a:latin typeface="Times" panose="02020603050405020304" pitchFamily="18" charset="0"/>
                <a:ea typeface="+mn-ea"/>
                <a:cs typeface="+mn-cs"/>
              </a:rPr>
              <a:t> hpl-2.1.tar.gz</a:t>
            </a:r>
          </a:p>
          <a:p>
            <a:r>
              <a:rPr lang="en-US" sz="1200" kern="1200" dirty="0" smtClean="0">
                <a:solidFill>
                  <a:schemeClr val="tx1"/>
                </a:solidFill>
                <a:latin typeface="Times" panose="02020603050405020304" pitchFamily="18" charset="0"/>
                <a:ea typeface="+mn-ea"/>
                <a:cs typeface="+mn-cs"/>
              </a:rPr>
              <a:t>mv hpl-2.1 </a:t>
            </a:r>
            <a:r>
              <a:rPr lang="en-US" sz="1200" kern="1200" dirty="0" err="1" smtClean="0">
                <a:solidFill>
                  <a:schemeClr val="tx1"/>
                </a:solidFill>
                <a:latin typeface="Times" panose="02020603050405020304" pitchFamily="18" charset="0"/>
                <a:ea typeface="+mn-ea"/>
                <a:cs typeface="+mn-cs"/>
              </a:rPr>
              <a:t>hpl</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load </a:t>
            </a:r>
            <a:r>
              <a:rPr lang="en-US" sz="1200" kern="1200" dirty="0" err="1" smtClean="0">
                <a:solidFill>
                  <a:schemeClr val="tx1"/>
                </a:solidFill>
                <a:latin typeface="Times" panose="02020603050405020304" pitchFamily="18" charset="0"/>
                <a:ea typeface="+mn-ea"/>
                <a:cs typeface="+mn-cs"/>
              </a:rPr>
              <a:t>openmpi</a:t>
            </a:r>
            <a:r>
              <a:rPr lang="en-US" sz="1200" kern="1200" dirty="0" smtClean="0">
                <a:solidFill>
                  <a:schemeClr val="tx1"/>
                </a:solidFill>
                <a:latin typeface="Times" panose="02020603050405020304" pitchFamily="18" charset="0"/>
                <a:ea typeface="+mn-ea"/>
                <a:cs typeface="+mn-cs"/>
              </a:rPr>
              <a:t> module</a:t>
            </a:r>
          </a:p>
          <a:p>
            <a:r>
              <a:rPr lang="en-US" sz="1200" kern="1200" dirty="0" smtClean="0">
                <a:solidFill>
                  <a:schemeClr val="tx1"/>
                </a:solidFill>
                <a:latin typeface="Times" panose="02020603050405020304" pitchFamily="18" charset="0"/>
                <a:ea typeface="+mn-ea"/>
                <a:cs typeface="+mn-cs"/>
              </a:rPr>
              <a:t>module load </a:t>
            </a:r>
            <a:r>
              <a:rPr lang="en-US" sz="1200" kern="1200" dirty="0" err="1" smtClean="0">
                <a:solidFill>
                  <a:schemeClr val="tx1"/>
                </a:solidFill>
                <a:latin typeface="Times" panose="02020603050405020304" pitchFamily="18" charset="0"/>
                <a:ea typeface="+mn-ea"/>
                <a:cs typeface="+mn-cs"/>
              </a:rPr>
              <a:t>openmpi</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use a known working </a:t>
            </a:r>
            <a:r>
              <a:rPr lang="en-US" sz="1200" kern="1200" dirty="0" err="1" smtClean="0">
                <a:solidFill>
                  <a:schemeClr val="tx1"/>
                </a:solidFill>
                <a:latin typeface="Times" panose="02020603050405020304" pitchFamily="18" charset="0"/>
                <a:ea typeface="+mn-ea"/>
                <a:cs typeface="+mn-cs"/>
              </a:rPr>
              <a:t>makefile</a:t>
            </a:r>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cd </a:t>
            </a:r>
            <a:r>
              <a:rPr lang="en-US" sz="1200" kern="1200" dirty="0" err="1" smtClean="0">
                <a:solidFill>
                  <a:schemeClr val="tx1"/>
                </a:solidFill>
                <a:latin typeface="Times" panose="02020603050405020304" pitchFamily="18" charset="0"/>
                <a:ea typeface="+mn-ea"/>
                <a:cs typeface="+mn-cs"/>
              </a:rPr>
              <a:t>hpl</a:t>
            </a:r>
            <a:r>
              <a:rPr lang="en-US" sz="1200" kern="1200" dirty="0" smtClean="0">
                <a:solidFill>
                  <a:schemeClr val="tx1"/>
                </a:solidFill>
                <a:latin typeface="Times" panose="02020603050405020304" pitchFamily="18" charset="0"/>
                <a:ea typeface="+mn-ea"/>
                <a:cs typeface="+mn-cs"/>
              </a:rPr>
              <a:t> </a:t>
            </a:r>
          </a:p>
          <a:p>
            <a:r>
              <a:rPr lang="en-US" sz="1200" kern="1200" dirty="0" err="1" smtClean="0">
                <a:solidFill>
                  <a:schemeClr val="tx1"/>
                </a:solidFill>
                <a:latin typeface="Times" panose="02020603050405020304" pitchFamily="18" charset="0"/>
                <a:ea typeface="+mn-ea"/>
                <a:cs typeface="+mn-cs"/>
              </a:rPr>
              <a:t>cp</a:t>
            </a:r>
            <a:r>
              <a:rPr lang="en-US" sz="1200" kern="1200" dirty="0" smtClean="0">
                <a:solidFill>
                  <a:schemeClr val="tx1"/>
                </a:solidFill>
                <a:latin typeface="Times" panose="02020603050405020304" pitchFamily="18" charset="0"/>
                <a:ea typeface="+mn-ea"/>
                <a:cs typeface="+mn-cs"/>
              </a:rPr>
              <a:t> setup/</a:t>
            </a:r>
            <a:r>
              <a:rPr lang="en-US" sz="1200" kern="1200" dirty="0" err="1" smtClean="0">
                <a:solidFill>
                  <a:schemeClr val="tx1"/>
                </a:solidFill>
                <a:latin typeface="Times" panose="02020603050405020304" pitchFamily="18" charset="0"/>
                <a:ea typeface="+mn-ea"/>
                <a:cs typeface="+mn-cs"/>
              </a:rPr>
              <a:t>Make.Linux_PII_CBLAS_gm</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Edit the </a:t>
            </a:r>
            <a:r>
              <a:rPr lang="en-US" sz="1200" kern="1200" dirty="0" err="1" smtClean="0">
                <a:solidFill>
                  <a:schemeClr val="tx1"/>
                </a:solidFill>
                <a:latin typeface="Times" panose="02020603050405020304" pitchFamily="18" charset="0"/>
                <a:ea typeface="+mn-ea"/>
                <a:cs typeface="+mn-cs"/>
              </a:rPr>
              <a:t>makefile</a:t>
            </a:r>
            <a:r>
              <a:rPr lang="en-US" sz="1200" kern="1200" dirty="0" smtClean="0">
                <a:solidFill>
                  <a:schemeClr val="tx1"/>
                </a:solidFill>
                <a:latin typeface="Times" panose="02020603050405020304" pitchFamily="18" charset="0"/>
                <a:ea typeface="+mn-ea"/>
                <a:cs typeface="+mn-cs"/>
              </a:rPr>
              <a:t> to set correct </a:t>
            </a:r>
            <a:r>
              <a:rPr lang="en-US" sz="1200" kern="1200" dirty="0" err="1" smtClean="0">
                <a:solidFill>
                  <a:schemeClr val="tx1"/>
                </a:solidFill>
                <a:latin typeface="Times" panose="02020603050405020304" pitchFamily="18" charset="0"/>
                <a:ea typeface="+mn-ea"/>
                <a:cs typeface="+mn-cs"/>
              </a:rPr>
              <a:t>LAdir</a:t>
            </a:r>
            <a:r>
              <a:rPr lang="en-US" sz="1200" kern="1200" dirty="0" smtClean="0">
                <a:solidFill>
                  <a:schemeClr val="tx1"/>
                </a:solidFill>
                <a:latin typeface="Times" panose="02020603050405020304" pitchFamily="18" charset="0"/>
                <a:ea typeface="+mn-ea"/>
                <a:cs typeface="+mn-cs"/>
              </a:rPr>
              <a:t> and </a:t>
            </a:r>
            <a:r>
              <a:rPr lang="en-US" sz="1200" kern="1200" dirty="0" err="1" smtClean="0">
                <a:solidFill>
                  <a:schemeClr val="tx1"/>
                </a:solidFill>
                <a:latin typeface="Times" panose="02020603050405020304" pitchFamily="18" charset="0"/>
                <a:ea typeface="+mn-ea"/>
                <a:cs typeface="+mn-cs"/>
              </a:rPr>
              <a:t>LAlib</a:t>
            </a:r>
            <a:r>
              <a:rPr lang="en-US" sz="1200" kern="1200" dirty="0" smtClean="0">
                <a:solidFill>
                  <a:schemeClr val="tx1"/>
                </a:solidFill>
                <a:latin typeface="Times" panose="02020603050405020304" pitchFamily="18" charset="0"/>
                <a:ea typeface="+mn-ea"/>
                <a:cs typeface="+mn-cs"/>
              </a:rPr>
              <a:t> paths</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LAdir</a:t>
            </a:r>
            <a:r>
              <a:rPr lang="en-US" sz="1200" kern="1200" dirty="0" smtClean="0">
                <a:solidFill>
                  <a:schemeClr val="tx1"/>
                </a:solidFill>
                <a:latin typeface="Times" panose="02020603050405020304" pitchFamily="18" charset="0"/>
                <a:ea typeface="+mn-ea"/>
                <a:cs typeface="+mn-cs"/>
              </a:rPr>
              <a:t> = /apps/openblas-0.2.10/lib/</a:t>
            </a:r>
          </a:p>
          <a:p>
            <a:r>
              <a:rPr lang="en-US" sz="1200" kern="1200" dirty="0" smtClean="0">
                <a:solidFill>
                  <a:schemeClr val="tx1"/>
                </a:solidFill>
                <a:latin typeface="Times" panose="02020603050405020304" pitchFamily="18" charset="0"/>
                <a:ea typeface="+mn-ea"/>
                <a:cs typeface="+mn-cs"/>
              </a:rPr>
              <a:t># </a:t>
            </a:r>
            <a:r>
              <a:rPr lang="en-US" sz="1200" kern="1200" dirty="0" err="1" smtClean="0">
                <a:solidFill>
                  <a:schemeClr val="tx1"/>
                </a:solidFill>
                <a:latin typeface="Times" panose="02020603050405020304" pitchFamily="18" charset="0"/>
                <a:ea typeface="+mn-ea"/>
                <a:cs typeface="+mn-cs"/>
              </a:rPr>
              <a:t>LAlib</a:t>
            </a:r>
            <a:r>
              <a:rPr lang="en-US" sz="1200" kern="1200" dirty="0" smtClean="0">
                <a:solidFill>
                  <a:schemeClr val="tx1"/>
                </a:solidFill>
                <a:latin typeface="Times" panose="02020603050405020304" pitchFamily="18" charset="0"/>
                <a:ea typeface="+mn-ea"/>
                <a:cs typeface="+mn-cs"/>
              </a:rPr>
              <a:t>  = $(</a:t>
            </a:r>
            <a:r>
              <a:rPr lang="en-US" sz="1200" kern="1200" dirty="0" err="1" smtClean="0">
                <a:solidFill>
                  <a:schemeClr val="tx1"/>
                </a:solidFill>
                <a:latin typeface="Times" panose="02020603050405020304" pitchFamily="18" charset="0"/>
                <a:ea typeface="+mn-ea"/>
                <a:cs typeface="+mn-cs"/>
              </a:rPr>
              <a:t>LAdir</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libopenblas.a</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vim </a:t>
            </a:r>
            <a:r>
              <a:rPr lang="en-US" sz="1200" kern="1200" dirty="0" err="1" smtClean="0">
                <a:solidFill>
                  <a:schemeClr val="tx1"/>
                </a:solidFill>
                <a:latin typeface="Times" panose="02020603050405020304" pitchFamily="18" charset="0"/>
                <a:ea typeface="+mn-ea"/>
                <a:cs typeface="+mn-cs"/>
              </a:rPr>
              <a:t>Make.Linux_PII_CBLAS_gm</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Compile HPL</a:t>
            </a:r>
          </a:p>
          <a:p>
            <a:r>
              <a:rPr lang="en-US" sz="1200" kern="1200" dirty="0" smtClean="0">
                <a:solidFill>
                  <a:schemeClr val="tx1"/>
                </a:solidFill>
                <a:latin typeface="Times" panose="02020603050405020304" pitchFamily="18" charset="0"/>
                <a:ea typeface="+mn-ea"/>
                <a:cs typeface="+mn-cs"/>
              </a:rPr>
              <a:t>make arch=</a:t>
            </a:r>
            <a:r>
              <a:rPr lang="en-US" sz="1200" kern="1200" dirty="0" err="1" smtClean="0">
                <a:solidFill>
                  <a:schemeClr val="tx1"/>
                </a:solidFill>
                <a:latin typeface="Times" panose="02020603050405020304" pitchFamily="18" charset="0"/>
                <a:ea typeface="+mn-ea"/>
                <a:cs typeface="+mn-cs"/>
              </a:rPr>
              <a:t>Linux_PII_CBLAS_gm</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Edit </a:t>
            </a:r>
            <a:r>
              <a:rPr lang="en-US" sz="1200" kern="1200" dirty="0" err="1" smtClean="0">
                <a:solidFill>
                  <a:schemeClr val="tx1"/>
                </a:solidFill>
                <a:latin typeface="Times" panose="02020603050405020304" pitchFamily="18" charset="0"/>
                <a:ea typeface="+mn-ea"/>
                <a:cs typeface="+mn-cs"/>
              </a:rPr>
              <a:t>HPL.dat</a:t>
            </a:r>
            <a:r>
              <a:rPr lang="en-US" sz="1200" kern="1200" dirty="0" smtClean="0">
                <a:solidFill>
                  <a:schemeClr val="tx1"/>
                </a:solidFill>
                <a:latin typeface="Times" panose="02020603050405020304" pitchFamily="18" charset="0"/>
                <a:ea typeface="+mn-ea"/>
                <a:cs typeface="+mn-cs"/>
              </a:rPr>
              <a:t> </a:t>
            </a:r>
          </a:p>
          <a:p>
            <a:r>
              <a:rPr lang="en-US" sz="1200" kern="1200" dirty="0" smtClean="0">
                <a:solidFill>
                  <a:schemeClr val="tx1"/>
                </a:solidFill>
                <a:latin typeface="Times" panose="02020603050405020304" pitchFamily="18" charset="0"/>
                <a:ea typeface="+mn-ea"/>
                <a:cs typeface="+mn-cs"/>
              </a:rPr>
              <a:t># 1</a:t>
            </a:r>
            <a:r>
              <a:rPr lang="en-US" sz="1200" kern="1200" baseline="0" dirty="0" smtClean="0">
                <a:solidFill>
                  <a:schemeClr val="tx1"/>
                </a:solidFill>
                <a:latin typeface="Times" panose="02020603050405020304" pitchFamily="18" charset="0"/>
                <a:ea typeface="+mn-ea"/>
                <a:cs typeface="+mn-cs"/>
              </a:rPr>
              <a:t> </a:t>
            </a:r>
            <a:r>
              <a:rPr lang="en-US" sz="1200" kern="1200" dirty="0" smtClean="0">
                <a:solidFill>
                  <a:schemeClr val="tx1"/>
                </a:solidFill>
                <a:latin typeface="Times" panose="02020603050405020304" pitchFamily="18" charset="0"/>
                <a:ea typeface="+mn-ea"/>
                <a:cs typeface="+mn-cs"/>
              </a:rPr>
              <a:t>Ps</a:t>
            </a:r>
          </a:p>
          <a:p>
            <a:r>
              <a:rPr lang="en-US" sz="1200" kern="1200" dirty="0" smtClean="0">
                <a:solidFill>
                  <a:schemeClr val="tx1"/>
                </a:solidFill>
                <a:latin typeface="Times" panose="02020603050405020304" pitchFamily="18" charset="0"/>
                <a:ea typeface="+mn-ea"/>
                <a:cs typeface="+mn-cs"/>
              </a:rPr>
              <a:t># 1</a:t>
            </a:r>
            <a:r>
              <a:rPr lang="en-US" sz="1200" kern="1200" baseline="0" dirty="0" smtClean="0">
                <a:solidFill>
                  <a:schemeClr val="tx1"/>
                </a:solidFill>
                <a:latin typeface="Times" panose="02020603050405020304" pitchFamily="18" charset="0"/>
                <a:ea typeface="+mn-ea"/>
                <a:cs typeface="+mn-cs"/>
              </a:rPr>
              <a:t> </a:t>
            </a:r>
            <a:r>
              <a:rPr lang="en-US" sz="1200" kern="1200" dirty="0" smtClean="0">
                <a:solidFill>
                  <a:schemeClr val="tx1"/>
                </a:solidFill>
                <a:latin typeface="Times" panose="02020603050405020304" pitchFamily="18" charset="0"/>
                <a:ea typeface="+mn-ea"/>
                <a:cs typeface="+mn-cs"/>
              </a:rPr>
              <a:t>Qs</a:t>
            </a:r>
          </a:p>
          <a:p>
            <a:r>
              <a:rPr lang="en-US" sz="1200" kern="1200" dirty="0" smtClean="0">
                <a:solidFill>
                  <a:schemeClr val="tx1"/>
                </a:solidFill>
                <a:latin typeface="Times" panose="02020603050405020304" pitchFamily="18" charset="0"/>
                <a:ea typeface="+mn-ea"/>
                <a:cs typeface="+mn-cs"/>
              </a:rPr>
              <a:t>vim bin/</a:t>
            </a:r>
            <a:r>
              <a:rPr lang="en-US" sz="1200" kern="1200" dirty="0" err="1" smtClean="0">
                <a:solidFill>
                  <a:schemeClr val="tx1"/>
                </a:solidFill>
                <a:latin typeface="Times" panose="02020603050405020304" pitchFamily="18" charset="0"/>
                <a:ea typeface="+mn-ea"/>
                <a:cs typeface="+mn-cs"/>
              </a:rPr>
              <a:t>Linux_PII_CBLAS_gm</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HPL.dat</a:t>
            </a:r>
            <a:endParaRPr lang="en-US" sz="1200" kern="1200" dirty="0" smtClean="0">
              <a:solidFill>
                <a:schemeClr val="tx1"/>
              </a:solidFill>
              <a:latin typeface="Times" panose="02020603050405020304" pitchFamily="18" charset="0"/>
              <a:ea typeface="+mn-ea"/>
              <a:cs typeface="+mn-cs"/>
            </a:endParaRP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 an interactive job</a:t>
            </a:r>
          </a:p>
          <a:p>
            <a:r>
              <a:rPr lang="en-US" sz="1200" kern="1200" dirty="0" err="1" smtClean="0">
                <a:solidFill>
                  <a:schemeClr val="tx1"/>
                </a:solidFill>
                <a:latin typeface="Times" panose="02020603050405020304" pitchFamily="18" charset="0"/>
                <a:ea typeface="+mn-ea"/>
                <a:cs typeface="+mn-cs"/>
              </a:rPr>
              <a:t>qsub</a:t>
            </a:r>
            <a:r>
              <a:rPr lang="en-US" sz="1200" kern="1200" dirty="0" smtClean="0">
                <a:solidFill>
                  <a:schemeClr val="tx1"/>
                </a:solidFill>
                <a:latin typeface="Times" panose="02020603050405020304" pitchFamily="18" charset="0"/>
                <a:ea typeface="+mn-ea"/>
                <a:cs typeface="+mn-cs"/>
              </a:rPr>
              <a:t> -I -l nodes=2</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run HPL (change the absolute path to match the proper login)</a:t>
            </a:r>
          </a:p>
          <a:p>
            <a:r>
              <a:rPr lang="en-US" sz="1200" kern="1200" dirty="0" err="1" smtClean="0">
                <a:solidFill>
                  <a:schemeClr val="tx1"/>
                </a:solidFill>
                <a:latin typeface="Times" panose="02020603050405020304" pitchFamily="18" charset="0"/>
                <a:ea typeface="+mn-ea"/>
                <a:cs typeface="+mn-cs"/>
              </a:rPr>
              <a:t>mpiexec</a:t>
            </a:r>
            <a:r>
              <a:rPr lang="en-US" sz="1200" kern="1200" dirty="0" smtClean="0">
                <a:solidFill>
                  <a:schemeClr val="tx1"/>
                </a:solidFill>
                <a:latin typeface="Times" panose="02020603050405020304" pitchFamily="18" charset="0"/>
                <a:ea typeface="+mn-ea"/>
                <a:cs typeface="+mn-cs"/>
              </a:rPr>
              <a:t> -prefix /apps/openmpi-1.7.5/ -</a:t>
            </a:r>
            <a:r>
              <a:rPr lang="en-US" sz="1200" kern="1200" dirty="0" err="1" smtClean="0">
                <a:solidFill>
                  <a:schemeClr val="tx1"/>
                </a:solidFill>
                <a:latin typeface="Times" panose="02020603050405020304" pitchFamily="18" charset="0"/>
                <a:ea typeface="+mn-ea"/>
                <a:cs typeface="+mn-cs"/>
              </a:rPr>
              <a:t>np</a:t>
            </a:r>
            <a:r>
              <a:rPr lang="en-US" sz="1200" kern="1200" dirty="0" smtClean="0">
                <a:solidFill>
                  <a:schemeClr val="tx1"/>
                </a:solidFill>
                <a:latin typeface="Times" panose="02020603050405020304" pitchFamily="18" charset="0"/>
                <a:ea typeface="+mn-ea"/>
                <a:cs typeface="+mn-cs"/>
              </a:rPr>
              <a:t> 2 -</a:t>
            </a:r>
            <a:r>
              <a:rPr lang="en-US" sz="1200" kern="1200" dirty="0" err="1" smtClean="0">
                <a:solidFill>
                  <a:schemeClr val="tx1"/>
                </a:solidFill>
                <a:latin typeface="Times" panose="02020603050405020304" pitchFamily="18" charset="0"/>
                <a:ea typeface="+mn-ea"/>
                <a:cs typeface="+mn-cs"/>
              </a:rPr>
              <a:t>machinefile</a:t>
            </a:r>
            <a:r>
              <a:rPr lang="en-US" sz="1200" kern="1200" dirty="0" smtClean="0">
                <a:solidFill>
                  <a:schemeClr val="tx1"/>
                </a:solidFill>
                <a:latin typeface="Times" panose="02020603050405020304" pitchFamily="18" charset="0"/>
                <a:ea typeface="+mn-ea"/>
                <a:cs typeface="+mn-cs"/>
              </a:rPr>
              <a:t> $PBS_NODEFILE /home/</a:t>
            </a:r>
            <a:r>
              <a:rPr lang="en-US" sz="1200" kern="1200" dirty="0" err="1" smtClean="0">
                <a:solidFill>
                  <a:schemeClr val="tx1"/>
                </a:solidFill>
                <a:latin typeface="Times" panose="02020603050405020304" pitchFamily="18" charset="0"/>
                <a:ea typeface="+mn-ea"/>
                <a:cs typeface="+mn-cs"/>
              </a:rPr>
              <a:t>sharrell</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hpl</a:t>
            </a:r>
            <a:r>
              <a:rPr lang="en-US" sz="1200" kern="1200" dirty="0" smtClean="0">
                <a:solidFill>
                  <a:schemeClr val="tx1"/>
                </a:solidFill>
                <a:latin typeface="Times" panose="02020603050405020304" pitchFamily="18" charset="0"/>
                <a:ea typeface="+mn-ea"/>
                <a:cs typeface="+mn-cs"/>
              </a:rPr>
              <a:t>/bin/</a:t>
            </a:r>
            <a:r>
              <a:rPr lang="en-US" sz="1200" kern="1200" dirty="0" err="1" smtClean="0">
                <a:solidFill>
                  <a:schemeClr val="tx1"/>
                </a:solidFill>
                <a:latin typeface="Times" panose="02020603050405020304" pitchFamily="18" charset="0"/>
                <a:ea typeface="+mn-ea"/>
                <a:cs typeface="+mn-cs"/>
              </a:rPr>
              <a:t>Linux_PII_CBLAS_gm</a:t>
            </a:r>
            <a:r>
              <a:rPr lang="en-US" sz="1200" kern="1200" dirty="0" smtClean="0">
                <a:solidFill>
                  <a:schemeClr val="tx1"/>
                </a:solidFill>
                <a:latin typeface="Times" panose="02020603050405020304" pitchFamily="18" charset="0"/>
                <a:ea typeface="+mn-ea"/>
                <a:cs typeface="+mn-cs"/>
              </a:rPr>
              <a:t>/</a:t>
            </a:r>
            <a:r>
              <a:rPr lang="en-US" sz="1200" kern="1200" dirty="0" err="1" smtClean="0">
                <a:solidFill>
                  <a:schemeClr val="tx1"/>
                </a:solidFill>
                <a:latin typeface="Times" panose="02020603050405020304" pitchFamily="18" charset="0"/>
                <a:ea typeface="+mn-ea"/>
                <a:cs typeface="+mn-cs"/>
              </a:rPr>
              <a:t>xhpl</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39</a:t>
            </a:fld>
            <a:endParaRPr lang="en-US" altLang="en-US"/>
          </a:p>
        </p:txBody>
      </p:sp>
    </p:spTree>
    <p:extLst>
      <p:ext uri="{BB962C8B-B14F-4D97-AF65-F5344CB8AC3E}">
        <p14:creationId xmlns:p14="http://schemas.microsoft.com/office/powerpoint/2010/main" val="59455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Security is not a major concern</a:t>
            </a:r>
            <a:r>
              <a:rPr lang="en-US" sz="1200" kern="1200" baseline="0" dirty="0" smtClean="0">
                <a:solidFill>
                  <a:schemeClr val="tx1"/>
                </a:solidFill>
                <a:latin typeface="+mn-lt"/>
                <a:ea typeface="+mn-ea"/>
                <a:cs typeface="+mn-cs"/>
              </a:rPr>
              <a:t> within the time allotted</a:t>
            </a:r>
          </a:p>
          <a:p>
            <a:pPr marL="171450" indent="-171450">
              <a:buFontTx/>
              <a:buChar char="-"/>
            </a:pPr>
            <a:r>
              <a:rPr lang="en-US" sz="1200" kern="1200" baseline="0" dirty="0" smtClean="0">
                <a:solidFill>
                  <a:schemeClr val="tx1"/>
                </a:solidFill>
                <a:latin typeface="+mn-lt"/>
                <a:ea typeface="+mn-ea"/>
                <a:cs typeface="+mn-cs"/>
              </a:rPr>
              <a:t>Have taken shortcuts to account for the short amount of time</a:t>
            </a:r>
          </a:p>
          <a:p>
            <a:pPr marL="171450" indent="-171450">
              <a:buFontTx/>
              <a:buChar char="-"/>
            </a:pPr>
            <a:r>
              <a:rPr lang="en-US" sz="1200" kern="1200" baseline="0" dirty="0" smtClean="0">
                <a:solidFill>
                  <a:schemeClr val="tx1"/>
                </a:solidFill>
                <a:latin typeface="+mn-lt"/>
                <a:ea typeface="+mn-ea"/>
                <a:cs typeface="+mn-cs"/>
              </a:rPr>
              <a:t>Some of these shortcuts are useful and some are non-ideal, I will try and point this out</a:t>
            </a:r>
          </a:p>
          <a:p>
            <a:pPr marL="0" indent="0">
              <a:buFontTx/>
              <a:buNone/>
            </a:pPr>
            <a:endParaRPr lang="en-US" sz="1200" kern="1200" baseline="0" dirty="0" smtClean="0">
              <a:solidFill>
                <a:schemeClr val="tx1"/>
              </a:solidFill>
              <a:latin typeface="+mn-lt"/>
              <a:ea typeface="+mn-ea"/>
              <a:cs typeface="+mn-cs"/>
            </a:endParaRPr>
          </a:p>
          <a:p>
            <a:pPr marL="0" indent="0">
              <a:buFontTx/>
              <a:buNone/>
            </a:pPr>
            <a:r>
              <a:rPr lang="en-US" sz="1200" kern="1200" baseline="0" dirty="0" smtClean="0">
                <a:solidFill>
                  <a:schemeClr val="tx1"/>
                </a:solidFill>
                <a:latin typeface="+mn-lt"/>
                <a:ea typeface="+mn-ea"/>
                <a:cs typeface="+mn-cs"/>
              </a:rPr>
              <a:t>AUDIENCE: When you see something that is lax on security let us know!</a:t>
            </a:r>
          </a:p>
          <a:p>
            <a:pPr marL="171450" indent="-171450">
              <a:buFontTx/>
              <a:buChar char="-"/>
            </a:pPr>
            <a:endParaRPr lang="en-US" sz="1200" kern="1200" baseline="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am not going to be creating the most secure installation. This is being setup in EC2 with the understanding that it can be torn down very easily. Please use your best judgment and don’t follow my lead on my shortcuts that make this tutorial possible in a short amount of time. Some things I will be doing wrong: bad passwords, sometimes skipping encryption, non-secure file systems and shims to make my life easier instead of doing it the right way. I will try and point these out as I go along.</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4</a:t>
            </a:fld>
            <a:endParaRPr lang="en-US"/>
          </a:p>
        </p:txBody>
      </p:sp>
    </p:spTree>
    <p:extLst>
      <p:ext uri="{BB962C8B-B14F-4D97-AF65-F5344CB8AC3E}">
        <p14:creationId xmlns:p14="http://schemas.microsoft.com/office/powerpoint/2010/main" val="19579290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Times" panose="02020603050405020304" pitchFamily="18" charset="0"/>
                <a:ea typeface="+mn-ea"/>
                <a:cs typeface="+mn-cs"/>
              </a:rPr>
              <a:t>sharrell@roflcopter:web</a:t>
            </a:r>
            <a:r>
              <a:rPr lang="en-US" sz="1200" kern="1200" dirty="0" smtClean="0">
                <a:solidFill>
                  <a:schemeClr val="tx1"/>
                </a:solidFill>
                <a:latin typeface="Times" panose="02020603050405020304" pitchFamily="18" charset="0"/>
                <a:ea typeface="+mn-ea"/>
                <a:cs typeface="+mn-cs"/>
              </a:rPr>
              <a:t> $ cat 021-log-aggregation </a:t>
            </a:r>
          </a:p>
          <a:p>
            <a:r>
              <a:rPr lang="en-US" sz="1200" kern="1200" dirty="0" smtClean="0">
                <a:solidFill>
                  <a:schemeClr val="tx1"/>
                </a:solidFill>
                <a:latin typeface="Times" panose="02020603050405020304" pitchFamily="18" charset="0"/>
                <a:ea typeface="+mn-ea"/>
                <a:cs typeface="+mn-cs"/>
              </a:rPr>
              <a:t>class </a:t>
            </a:r>
            <a:r>
              <a:rPr lang="en-US" sz="1200" kern="1200" dirty="0" err="1" smtClean="0">
                <a:solidFill>
                  <a:schemeClr val="tx1"/>
                </a:solidFill>
                <a:latin typeface="Times" panose="02020603050405020304" pitchFamily="18" charset="0"/>
                <a:ea typeface="+mn-ea"/>
                <a:cs typeface="+mn-cs"/>
              </a:rPr>
              <a:t>base_cluster</a:t>
            </a:r>
            <a:r>
              <a:rPr lang="en-US" sz="1200" kern="1200" dirty="0" smtClean="0">
                <a:solidFill>
                  <a:schemeClr val="tx1"/>
                </a:solidFill>
                <a:latin typeface="Times" panose="02020603050405020304" pitchFamily="18" charset="0"/>
                <a:ea typeface="+mn-ea"/>
                <a:cs typeface="+mn-cs"/>
              </a:rPr>
              <a:t> {</a:t>
            </a:r>
          </a:p>
          <a:p>
            <a:endParaRPr lang="en-US" sz="1200" kern="1200" dirty="0" smtClean="0">
              <a:solidFill>
                <a:schemeClr val="tx1"/>
              </a:solidFill>
              <a:latin typeface="Times" panose="02020603050405020304" pitchFamily="18" charset="0"/>
              <a:ea typeface="+mn-ea"/>
              <a:cs typeface="+mn-cs"/>
            </a:endParaRPr>
          </a:p>
          <a:p>
            <a:r>
              <a:rPr lang="en-US" sz="1200" kern="1200" dirty="0" smtClean="0">
                <a:solidFill>
                  <a:schemeClr val="tx1"/>
                </a:solidFill>
                <a:latin typeface="Times" panose="02020603050405020304" pitchFamily="18" charset="0"/>
                <a:ea typeface="+mn-ea"/>
                <a:cs typeface="+mn-cs"/>
              </a:rPr>
              <a:t>##### START</a:t>
            </a:r>
          </a:p>
          <a:p>
            <a:r>
              <a:rPr lang="en-US" sz="1200" kern="1200" dirty="0" smtClean="0">
                <a:solidFill>
                  <a:schemeClr val="tx1"/>
                </a:solidFill>
                <a:latin typeface="Times" panose="02020603050405020304" pitchFamily="18" charset="0"/>
                <a:ea typeface="+mn-ea"/>
                <a:cs typeface="+mn-cs"/>
              </a:rPr>
              <a:t>  class { '</a:t>
            </a:r>
            <a:r>
              <a:rPr lang="en-US" sz="1200" kern="1200" dirty="0" err="1" smtClean="0">
                <a:solidFill>
                  <a:schemeClr val="tx1"/>
                </a:solidFill>
                <a:latin typeface="Times" panose="02020603050405020304" pitchFamily="18" charset="0"/>
                <a:ea typeface="+mn-ea"/>
                <a:cs typeface="+mn-cs"/>
              </a:rPr>
              <a:t>rsyslog</a:t>
            </a:r>
            <a:r>
              <a:rPr lang="en-US" sz="1200" kern="1200" dirty="0" smtClean="0">
                <a:solidFill>
                  <a:schemeClr val="tx1"/>
                </a:solidFill>
                <a:latin typeface="Times" panose="02020603050405020304" pitchFamily="18" charset="0"/>
                <a:ea typeface="+mn-ea"/>
                <a:cs typeface="+mn-cs"/>
              </a:rPr>
              <a:t>::client':</a:t>
            </a:r>
          </a:p>
          <a:p>
            <a:r>
              <a:rPr lang="tr-TR" sz="1200" kern="1200" dirty="0" smtClean="0">
                <a:solidFill>
                  <a:schemeClr val="tx1"/>
                </a:solidFill>
                <a:latin typeface="Times" panose="02020603050405020304" pitchFamily="18" charset="0"/>
                <a:ea typeface="+mn-ea"/>
                <a:cs typeface="+mn-cs"/>
              </a:rPr>
              <a:t>    </a:t>
            </a:r>
            <a:r>
              <a:rPr lang="tr-TR" sz="1200" kern="1200" dirty="0" err="1" smtClean="0">
                <a:solidFill>
                  <a:schemeClr val="tx1"/>
                </a:solidFill>
                <a:latin typeface="Times" panose="02020603050405020304" pitchFamily="18" charset="0"/>
                <a:ea typeface="+mn-ea"/>
                <a:cs typeface="+mn-cs"/>
              </a:rPr>
              <a:t>remote_type</a:t>
            </a:r>
            <a:r>
              <a:rPr lang="tr-TR" sz="1200" kern="1200" dirty="0" smtClean="0">
                <a:solidFill>
                  <a:schemeClr val="tx1"/>
                </a:solidFill>
                <a:latin typeface="Times" panose="02020603050405020304" pitchFamily="18" charset="0"/>
                <a:ea typeface="+mn-ea"/>
                <a:cs typeface="+mn-cs"/>
              </a:rPr>
              <a:t>    =&gt; '</a:t>
            </a:r>
            <a:r>
              <a:rPr lang="tr-TR" sz="1200" kern="1200" dirty="0" err="1" smtClean="0">
                <a:solidFill>
                  <a:schemeClr val="tx1"/>
                </a:solidFill>
                <a:latin typeface="Times" panose="02020603050405020304" pitchFamily="18" charset="0"/>
                <a:ea typeface="+mn-ea"/>
                <a:cs typeface="+mn-cs"/>
              </a:rPr>
              <a:t>tcp</a:t>
            </a:r>
            <a:r>
              <a:rPr lang="tr-T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server         =&gt; '</a:t>
            </a:r>
            <a:r>
              <a:rPr lang="fr-FR" sz="1200" kern="1200" dirty="0" err="1" smtClean="0">
                <a:solidFill>
                  <a:schemeClr val="tx1"/>
                </a:solidFill>
                <a:latin typeface="Times" panose="02020603050405020304" pitchFamily="18" charset="0"/>
                <a:ea typeface="+mn-ea"/>
                <a:cs typeface="+mn-cs"/>
              </a:rPr>
              <a:t>head.cluster</a:t>
            </a:r>
            <a:r>
              <a:rPr lang="fr-FR" sz="1200" kern="1200" dirty="0" smtClean="0">
                <a:solidFill>
                  <a:schemeClr val="tx1"/>
                </a:solidFill>
                <a:latin typeface="Times" panose="02020603050405020304" pitchFamily="18" charset="0"/>
                <a:ea typeface="+mn-ea"/>
                <a:cs typeface="+mn-cs"/>
              </a:rPr>
              <a:t>',</a:t>
            </a:r>
          </a:p>
          <a:p>
            <a:r>
              <a:rPr lang="fr-FR" sz="1200" kern="1200" dirty="0" smtClean="0">
                <a:solidFill>
                  <a:schemeClr val="tx1"/>
                </a:solidFill>
                <a:latin typeface="Times" panose="02020603050405020304" pitchFamily="18" charset="0"/>
                <a:ea typeface="+mn-ea"/>
                <a:cs typeface="+mn-cs"/>
              </a:rPr>
              <a:t>  }</a:t>
            </a:r>
          </a:p>
          <a:p>
            <a:r>
              <a:rPr lang="fr-FR" sz="1200" kern="1200" dirty="0" smtClean="0">
                <a:solidFill>
                  <a:schemeClr val="tx1"/>
                </a:solidFill>
                <a:latin typeface="Times" panose="02020603050405020304" pitchFamily="18" charset="0"/>
                <a:ea typeface="+mn-ea"/>
                <a:cs typeface="+mn-cs"/>
              </a:rPr>
              <a:t>##### END</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a:t>
            </a:r>
          </a:p>
          <a:p>
            <a:endParaRPr lang="fr-FR" sz="1200" kern="1200" dirty="0" smtClean="0">
              <a:solidFill>
                <a:schemeClr val="tx1"/>
              </a:solidFill>
              <a:latin typeface="Times" panose="02020603050405020304" pitchFamily="18" charset="0"/>
              <a:ea typeface="+mn-ea"/>
              <a:cs typeface="+mn-cs"/>
            </a:endParaRP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class </a:t>
            </a:r>
            <a:r>
              <a:rPr lang="fr-FR" sz="1200" kern="1200" dirty="0" err="1" smtClean="0">
                <a:solidFill>
                  <a:schemeClr val="tx1"/>
                </a:solidFill>
                <a:latin typeface="Times" panose="02020603050405020304" pitchFamily="18" charset="0"/>
                <a:ea typeface="+mn-ea"/>
                <a:cs typeface="+mn-cs"/>
              </a:rPr>
              <a:t>head_node</a:t>
            </a:r>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START</a:t>
            </a:r>
          </a:p>
          <a:p>
            <a:r>
              <a:rPr lang="fr-FR" sz="1200" kern="1200" dirty="0" smtClean="0">
                <a:solidFill>
                  <a:schemeClr val="tx1"/>
                </a:solidFill>
                <a:latin typeface="Times" panose="02020603050405020304" pitchFamily="18" charset="0"/>
                <a:ea typeface="+mn-ea"/>
                <a:cs typeface="+mn-cs"/>
              </a:rPr>
              <a:t>  file {'/var/log/multi/':</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ensure</a:t>
            </a:r>
            <a:r>
              <a:rPr lang="fr-FR" sz="1200" kern="1200" dirty="0" smtClean="0">
                <a:solidFill>
                  <a:schemeClr val="tx1"/>
                </a:solidFill>
                <a:latin typeface="Times" panose="02020603050405020304" pitchFamily="18" charset="0"/>
                <a:ea typeface="+mn-ea"/>
                <a:cs typeface="+mn-cs"/>
              </a:rPr>
              <a:t> =&gt; 'directory',</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before</a:t>
            </a:r>
            <a:r>
              <a:rPr lang="fr-FR" sz="1200" kern="1200" dirty="0" smtClean="0">
                <a:solidFill>
                  <a:schemeClr val="tx1"/>
                </a:solidFill>
                <a:latin typeface="Times" panose="02020603050405020304" pitchFamily="18" charset="0"/>
                <a:ea typeface="+mn-ea"/>
                <a:cs typeface="+mn-cs"/>
              </a:rPr>
              <a:t> =&gt; Class['</a:t>
            </a:r>
            <a:r>
              <a:rPr lang="fr-FR" sz="1200" kern="1200" dirty="0" err="1" smtClean="0">
                <a:solidFill>
                  <a:schemeClr val="tx1"/>
                </a:solidFill>
                <a:latin typeface="Times" panose="02020603050405020304" pitchFamily="18" charset="0"/>
                <a:ea typeface="+mn-ea"/>
                <a:cs typeface="+mn-cs"/>
              </a:rPr>
              <a:t>rsyslog</a:t>
            </a:r>
            <a:r>
              <a:rPr lang="fr-FR" sz="1200" kern="1200" dirty="0" smtClean="0">
                <a:solidFill>
                  <a:schemeClr val="tx1"/>
                </a:solidFill>
                <a:latin typeface="Times" panose="02020603050405020304" pitchFamily="18" charset="0"/>
                <a:ea typeface="+mn-ea"/>
                <a:cs typeface="+mn-cs"/>
              </a:rPr>
              <a:t>::server'],</a:t>
            </a:r>
          </a:p>
          <a:p>
            <a:r>
              <a:rPr lang="fr-FR" sz="1200" kern="1200" dirty="0" smtClean="0">
                <a:solidFill>
                  <a:schemeClr val="tx1"/>
                </a:solidFill>
                <a:latin typeface="Times" panose="02020603050405020304" pitchFamily="18" charset="0"/>
                <a:ea typeface="+mn-ea"/>
                <a:cs typeface="+mn-cs"/>
              </a:rPr>
              <a:t>  }</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  class { '</a:t>
            </a:r>
            <a:r>
              <a:rPr lang="fr-FR" sz="1200" kern="1200" dirty="0" err="1" smtClean="0">
                <a:solidFill>
                  <a:schemeClr val="tx1"/>
                </a:solidFill>
                <a:latin typeface="Times" panose="02020603050405020304" pitchFamily="18" charset="0"/>
                <a:ea typeface="+mn-ea"/>
                <a:cs typeface="+mn-cs"/>
              </a:rPr>
              <a:t>rsyslog</a:t>
            </a:r>
            <a:r>
              <a:rPr lang="fr-FR" sz="1200" kern="1200" dirty="0" smtClean="0">
                <a:solidFill>
                  <a:schemeClr val="tx1"/>
                </a:solidFill>
                <a:latin typeface="Times" panose="02020603050405020304" pitchFamily="18" charset="0"/>
                <a:ea typeface="+mn-ea"/>
                <a:cs typeface="+mn-cs"/>
              </a:rPr>
              <a:t>::server':</a:t>
            </a:r>
          </a:p>
          <a:p>
            <a:r>
              <a:rPr lang="fr-FR" sz="1200" kern="1200" dirty="0" smtClean="0">
                <a:solidFill>
                  <a:schemeClr val="tx1"/>
                </a:solidFill>
                <a:latin typeface="Times" panose="02020603050405020304" pitchFamily="18" charset="0"/>
                <a:ea typeface="+mn-ea"/>
                <a:cs typeface="+mn-cs"/>
              </a:rPr>
              <a:t>    </a:t>
            </a:r>
            <a:r>
              <a:rPr lang="fr-FR" sz="1200" kern="1200" dirty="0" err="1" smtClean="0">
                <a:solidFill>
                  <a:schemeClr val="tx1"/>
                </a:solidFill>
                <a:latin typeface="Times" panose="02020603050405020304" pitchFamily="18" charset="0"/>
                <a:ea typeface="+mn-ea"/>
                <a:cs typeface="+mn-cs"/>
              </a:rPr>
              <a:t>server_dir</a:t>
            </a:r>
            <a:r>
              <a:rPr lang="fr-FR" sz="1200" kern="1200" dirty="0" smtClean="0">
                <a:solidFill>
                  <a:schemeClr val="tx1"/>
                </a:solidFill>
                <a:latin typeface="Times" panose="02020603050405020304" pitchFamily="18" charset="0"/>
                <a:ea typeface="+mn-ea"/>
                <a:cs typeface="+mn-cs"/>
              </a:rPr>
              <a:t>                =&gt; '/var/log/multi/',</a:t>
            </a:r>
          </a:p>
          <a:p>
            <a:r>
              <a:rPr lang="fr-FR" sz="1200" kern="1200" dirty="0" smtClean="0">
                <a:solidFill>
                  <a:schemeClr val="tx1"/>
                </a:solidFill>
                <a:latin typeface="Times" panose="02020603050405020304" pitchFamily="18" charset="0"/>
                <a:ea typeface="+mn-ea"/>
                <a:cs typeface="+mn-cs"/>
              </a:rPr>
              <a:t>  }</a:t>
            </a:r>
          </a:p>
          <a:p>
            <a:r>
              <a:rPr lang="fr-FR" sz="1200" kern="1200" dirty="0" smtClean="0">
                <a:solidFill>
                  <a:schemeClr val="tx1"/>
                </a:solidFill>
                <a:latin typeface="Times" panose="02020603050405020304" pitchFamily="18" charset="0"/>
                <a:ea typeface="+mn-ea"/>
                <a:cs typeface="+mn-cs"/>
              </a:rPr>
              <a:t>##### END</a:t>
            </a:r>
          </a:p>
          <a:p>
            <a:endParaRPr lang="fr-FR" sz="1200" kern="1200" dirty="0" smtClean="0">
              <a:solidFill>
                <a:schemeClr val="tx1"/>
              </a:solidFill>
              <a:latin typeface="Times" panose="02020603050405020304" pitchFamily="18" charset="0"/>
              <a:ea typeface="+mn-ea"/>
              <a:cs typeface="+mn-cs"/>
            </a:endParaRPr>
          </a:p>
          <a:p>
            <a:r>
              <a:rPr lang="fr-FR" sz="1200" kern="1200" dirty="0" smtClean="0">
                <a:solidFill>
                  <a:schemeClr val="tx1"/>
                </a:solidFill>
                <a:latin typeface="Times" panose="02020603050405020304"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40</a:t>
            </a:fld>
            <a:endParaRPr lang="en-US" altLang="en-US"/>
          </a:p>
        </p:txBody>
      </p:sp>
    </p:spTree>
    <p:extLst>
      <p:ext uri="{BB962C8B-B14F-4D97-AF65-F5344CB8AC3E}">
        <p14:creationId xmlns:p14="http://schemas.microsoft.com/office/powerpoint/2010/main" val="3376592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aggregating checks</a:t>
            </a:r>
          </a:p>
          <a:p>
            <a:endParaRPr lang="en-US" dirty="0" smtClean="0"/>
          </a:p>
          <a:p>
            <a:r>
              <a:rPr lang="en-US" dirty="0" smtClean="0"/>
              <a:t>Parallel distributed shell,</a:t>
            </a:r>
            <a:r>
              <a:rPr lang="en-US" baseline="0" dirty="0" smtClean="0"/>
              <a:t> can run commands on many machines at once.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41</a:t>
            </a:fld>
            <a:endParaRPr lang="en-US" altLang="en-US"/>
          </a:p>
        </p:txBody>
      </p:sp>
    </p:spTree>
    <p:extLst>
      <p:ext uri="{BB962C8B-B14F-4D97-AF65-F5344CB8AC3E}">
        <p14:creationId xmlns:p14="http://schemas.microsoft.com/office/powerpoint/2010/main" val="28881994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Queue Alex</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42</a:t>
            </a:fld>
            <a:endParaRPr lang="en-US" altLang="en-US"/>
          </a:p>
        </p:txBody>
      </p:sp>
    </p:spTree>
    <p:extLst>
      <p:ext uri="{BB962C8B-B14F-4D97-AF65-F5344CB8AC3E}">
        <p14:creationId xmlns:p14="http://schemas.microsoft.com/office/powerpoint/2010/main" val="42305521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buNone/>
            </a:pPr>
            <a:r>
              <a:rPr lang="en" b="1" dirty="0" smtClean="0"/>
              <a:t>NETWORKING</a:t>
            </a:r>
          </a:p>
          <a:p>
            <a:pPr rtl="0">
              <a:spcBef>
                <a:spcPts val="0"/>
              </a:spcBef>
              <a:buNone/>
            </a:pPr>
            <a:endParaRPr lang="en" dirty="0" smtClean="0"/>
          </a:p>
          <a:p>
            <a:pPr rtl="0">
              <a:spcBef>
                <a:spcPts val="0"/>
              </a:spcBef>
              <a:buNone/>
            </a:pPr>
            <a:r>
              <a:rPr lang="en" dirty="0" smtClean="0"/>
              <a:t>Every network type has different sets of topologies and oversubscription ratios to consider. Also, advance Ethernet technologies like Cisco’s VPC or standards for Trill can make differences in squeezing more performance per dollar.</a:t>
            </a:r>
          </a:p>
          <a:p>
            <a:pPr rtl="0">
              <a:spcBef>
                <a:spcPts val="0"/>
              </a:spcBef>
              <a:buNone/>
            </a:pPr>
            <a:endParaRPr lang="en" dirty="0" smtClean="0"/>
          </a:p>
          <a:p>
            <a:pPr rtl="0">
              <a:spcBef>
                <a:spcPts val="0"/>
              </a:spcBef>
              <a:buNone/>
            </a:pPr>
            <a:r>
              <a:rPr lang="en" dirty="0" smtClean="0"/>
              <a:t>The same thing counts for Infiniband for MPI and storage traffic.</a:t>
            </a:r>
          </a:p>
          <a:p>
            <a:pPr rtl="0">
              <a:spcBef>
                <a:spcPts val="0"/>
              </a:spcBef>
              <a:buNone/>
            </a:pPr>
            <a:endParaRPr lang="en" dirty="0" smtClean="0"/>
          </a:p>
          <a:p>
            <a:pPr>
              <a:spcBef>
                <a:spcPts val="0"/>
              </a:spcBef>
              <a:buNone/>
            </a:pPr>
            <a:r>
              <a:rPr lang="en" dirty="0" smtClean="0"/>
              <a:t>Separating types of traffic can also provide benefits for bandwidth, latency, and jitter. (Send MPI traffic over IB and IP traffic over gigabit.)</a:t>
            </a:r>
          </a:p>
          <a:p>
            <a:pPr>
              <a:spcBef>
                <a:spcPts val="0"/>
              </a:spcBef>
              <a:buNone/>
            </a:pPr>
            <a:endParaRPr lang="en" dirty="0" smtClean="0"/>
          </a:p>
          <a:p>
            <a:pPr>
              <a:spcBef>
                <a:spcPts val="0"/>
              </a:spcBef>
              <a:buNone/>
            </a:pPr>
            <a:r>
              <a:rPr lang="en" b="1" dirty="0" smtClean="0"/>
              <a:t>STORAGE</a:t>
            </a:r>
          </a:p>
          <a:p>
            <a:pPr rtl="0">
              <a:spcBef>
                <a:spcPts val="0"/>
              </a:spcBef>
              <a:buNone/>
            </a:pPr>
            <a:r>
              <a:rPr lang="en" dirty="0" smtClean="0"/>
              <a:t>Adding more disks or SSDs is a good choice for throughput. SSD caching layers can help in some circumstances.</a:t>
            </a:r>
          </a:p>
          <a:p>
            <a:pPr rtl="0">
              <a:spcBef>
                <a:spcPts val="0"/>
              </a:spcBef>
              <a:buNone/>
            </a:pPr>
            <a:endParaRPr lang="en" dirty="0" smtClean="0"/>
          </a:p>
          <a:p>
            <a:pPr>
              <a:spcBef>
                <a:spcPts val="0"/>
              </a:spcBef>
              <a:buNone/>
            </a:pPr>
            <a:r>
              <a:rPr lang="en" dirty="0" smtClean="0"/>
              <a:t>Some technologies are limited to serving small numbers of clients (NFS ~100’s clients) to large numbers (Lustre and GPFS ~1000’s clients). Also, depending on cluster fabric technologies, some network protocols are better (NFS-RDMA and Lustre LNET).</a:t>
            </a:r>
          </a:p>
          <a:p>
            <a:pPr>
              <a:spcBef>
                <a:spcPts val="0"/>
              </a:spcBef>
              <a:buNone/>
            </a:pPr>
            <a:endParaRPr lang="en" dirty="0" smtClean="0"/>
          </a:p>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43</a:t>
            </a:fld>
            <a:endParaRPr lang="en-US" altLang="en-US"/>
          </a:p>
        </p:txBody>
      </p:sp>
    </p:spTree>
    <p:extLst>
      <p:ext uri="{BB962C8B-B14F-4D97-AF65-F5344CB8AC3E}">
        <p14:creationId xmlns:p14="http://schemas.microsoft.com/office/powerpoint/2010/main" val="1139641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SCHEDULING</a:t>
            </a:r>
          </a:p>
          <a:p>
            <a:r>
              <a:rPr lang="en-US" b="0" dirty="0" smtClean="0"/>
              <a:t>Professional support and policy options can help craft job throughput rates.</a:t>
            </a:r>
          </a:p>
          <a:p>
            <a:endParaRPr lang="en-US" b="0" dirty="0" smtClean="0"/>
          </a:p>
          <a:p>
            <a:r>
              <a:rPr lang="en-US" b="1" dirty="0" smtClean="0"/>
              <a:t>RESOURCE</a:t>
            </a:r>
            <a:r>
              <a:rPr lang="en-US" b="1" baseline="0" dirty="0" smtClean="0"/>
              <a:t> MANAGER</a:t>
            </a:r>
          </a:p>
          <a:p>
            <a:pPr marL="0" marR="0" indent="0" algn="l" defTabSz="914400" rtl="0" eaLnBrk="1" fontAlgn="base" latinLnBrk="0" hangingPunct="1">
              <a:lnSpc>
                <a:spcPct val="100000"/>
              </a:lnSpc>
              <a:spcBef>
                <a:spcPct val="30000"/>
              </a:spcBef>
              <a:spcAft>
                <a:spcPct val="0"/>
              </a:spcAft>
              <a:buClrTx/>
              <a:buSzTx/>
              <a:buFontTx/>
              <a:buNone/>
              <a:tabLst/>
              <a:defRPr/>
            </a:pPr>
            <a:r>
              <a:rPr lang="en" dirty="0" smtClean="0"/>
              <a:t>Depending on cluster sizes and fabrics, different resource managers might be investigated. Looking through them all at the beginning is important, as changing can be very user impactful. </a:t>
            </a:r>
          </a:p>
          <a:p>
            <a:endParaRPr lang="en-US" b="0" baseline="0" dirty="0" smtClean="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44</a:t>
            </a:fld>
            <a:endParaRPr lang="en-US" altLang="en-US"/>
          </a:p>
        </p:txBody>
      </p:sp>
    </p:spTree>
    <p:extLst>
      <p:ext uri="{BB962C8B-B14F-4D97-AF65-F5344CB8AC3E}">
        <p14:creationId xmlns:p14="http://schemas.microsoft.com/office/powerpoint/2010/main" val="10208772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45</a:t>
            </a:fld>
            <a:endParaRPr lang="en-US" altLang="en-US"/>
          </a:p>
        </p:txBody>
      </p:sp>
    </p:spTree>
    <p:extLst>
      <p:ext uri="{BB962C8B-B14F-4D97-AF65-F5344CB8AC3E}">
        <p14:creationId xmlns:p14="http://schemas.microsoft.com/office/powerpoint/2010/main" val="226824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homework for the first</a:t>
            </a:r>
            <a:r>
              <a:rPr lang="en-US" baseline="0" dirty="0" smtClean="0"/>
              <a:t> day</a:t>
            </a:r>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5</a:t>
            </a:fld>
            <a:endParaRPr lang="en-US"/>
          </a:p>
        </p:txBody>
      </p:sp>
    </p:spTree>
    <p:extLst>
      <p:ext uri="{BB962C8B-B14F-4D97-AF65-F5344CB8AC3E}">
        <p14:creationId xmlns:p14="http://schemas.microsoft.com/office/powerpoint/2010/main" val="1753874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have a lot to do today</a:t>
            </a:r>
          </a:p>
          <a:p>
            <a:pPr marL="171450" indent="-171450">
              <a:buFontTx/>
              <a:buChar char="-"/>
            </a:pPr>
            <a:r>
              <a:rPr lang="en-US" dirty="0" smtClean="0"/>
              <a:t>Never done this in this format before</a:t>
            </a:r>
          </a:p>
          <a:p>
            <a:pPr marL="171450" indent="-171450">
              <a:buFontTx/>
              <a:buChar char="-"/>
            </a:pPr>
            <a:r>
              <a:rPr lang="en-US" dirty="0" smtClean="0"/>
              <a:t>Please forgive any time discrepancies </a:t>
            </a:r>
            <a:endParaRPr lang="en-US" dirty="0"/>
          </a:p>
        </p:txBody>
      </p:sp>
      <p:sp>
        <p:nvSpPr>
          <p:cNvPr id="4" name="Slide Number Placeholder 3"/>
          <p:cNvSpPr>
            <a:spLocks noGrp="1"/>
          </p:cNvSpPr>
          <p:nvPr>
            <p:ph type="sldNum" sz="quarter" idx="10"/>
          </p:nvPr>
        </p:nvSpPr>
        <p:spPr/>
        <p:txBody>
          <a:bodyPr/>
          <a:lstStyle/>
          <a:p>
            <a:fld id="{AE41253A-C2CB-4B45-90EC-45A56DD01130}" type="slidenum">
              <a:rPr lang="en-US" altLang="en-US" smtClean="0"/>
              <a:pPr/>
              <a:t>6</a:t>
            </a:fld>
            <a:endParaRPr lang="en-US" altLang="en-US"/>
          </a:p>
        </p:txBody>
      </p:sp>
    </p:spTree>
    <p:extLst>
      <p:ext uri="{BB962C8B-B14F-4D97-AF65-F5344CB8AC3E}">
        <p14:creationId xmlns:p14="http://schemas.microsoft.com/office/powerpoint/2010/main" val="422620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latin typeface="+mn-lt"/>
                <a:ea typeface="+mn-ea"/>
                <a:cs typeface="+mn-cs"/>
              </a:rPr>
              <a:t>Snippets</a:t>
            </a:r>
            <a:r>
              <a:rPr lang="en-US" sz="1200" kern="1200" baseline="0" dirty="0" smtClean="0">
                <a:solidFill>
                  <a:schemeClr val="tx1"/>
                </a:solidFill>
                <a:latin typeface="+mn-lt"/>
                <a:ea typeface="+mn-ea"/>
                <a:cs typeface="+mn-cs"/>
              </a:rPr>
              <a:t> will include two types of data: list of shell commands and puppet snippets</a:t>
            </a:r>
          </a:p>
          <a:p>
            <a:pPr marL="171450" indent="-171450">
              <a:buFontTx/>
              <a:buChar char="-"/>
            </a:pPr>
            <a:r>
              <a:rPr lang="en-US" sz="1200" kern="1200" baseline="0" dirty="0" smtClean="0">
                <a:solidFill>
                  <a:schemeClr val="tx1"/>
                </a:solidFill>
                <a:latin typeface="+mn-lt"/>
                <a:ea typeface="+mn-ea"/>
                <a:cs typeface="+mn-cs"/>
              </a:rPr>
              <a:t>There is an example snippet at the bottom right of the slide</a:t>
            </a:r>
          </a:p>
          <a:p>
            <a:pPr marL="171450" indent="-171450">
              <a:buFontTx/>
              <a:buChar char="-"/>
            </a:pPr>
            <a:r>
              <a:rPr lang="en-US" sz="1200" kern="1200" baseline="0" dirty="0" smtClean="0">
                <a:solidFill>
                  <a:schemeClr val="tx1"/>
                </a:solidFill>
                <a:latin typeface="+mn-lt"/>
                <a:ea typeface="+mn-ea"/>
                <a:cs typeface="+mn-cs"/>
              </a:rPr>
              <a:t>You wont see these happen until we really start to get into the configuration in the shell</a:t>
            </a:r>
          </a:p>
          <a:p>
            <a:pPr marL="171450" indent="-171450">
              <a:buFontTx/>
              <a:buChar cha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have setup a web server with snippets and scripts of what we will be doing. I have ordered them with the slides and they exist in http://blahs/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Each slide where we are dealing with a specific snippet will have snippet code like 001-users.puppet in the bottom corner so if you are a bit lost and want to see the example or just copy and paste feel free.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the end of it all I will also have some final puppet </a:t>
            </a:r>
            <a:r>
              <a:rPr lang="en-US" sz="1200" kern="1200" dirty="0" err="1" smtClean="0">
                <a:solidFill>
                  <a:schemeClr val="tx1"/>
                </a:solidFill>
                <a:latin typeface="+mn-lt"/>
                <a:ea typeface="+mn-ea"/>
                <a:cs typeface="+mn-cs"/>
              </a:rPr>
              <a:t>configs</a:t>
            </a:r>
            <a:r>
              <a:rPr lang="en-US" sz="1200" kern="1200" dirty="0" smtClean="0">
                <a:solidFill>
                  <a:schemeClr val="tx1"/>
                </a:solidFill>
                <a:latin typeface="+mn-lt"/>
                <a:ea typeface="+mn-ea"/>
                <a:cs typeface="+mn-cs"/>
              </a:rPr>
              <a:t>, lists of tools/puppet modules and scripts I used to setup this cluster. If you are interested you can use this as an example for a cluster (remember the caveats)</a:t>
            </a:r>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7</a:t>
            </a:fld>
            <a:endParaRPr lang="en-US"/>
          </a:p>
        </p:txBody>
      </p:sp>
    </p:spTree>
    <p:extLst>
      <p:ext uri="{BB962C8B-B14F-4D97-AF65-F5344CB8AC3E}">
        <p14:creationId xmlns:p14="http://schemas.microsoft.com/office/powerpoint/2010/main" val="312775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8</a:t>
            </a:fld>
            <a:endParaRPr lang="en-US"/>
          </a:p>
        </p:txBody>
      </p:sp>
    </p:spTree>
    <p:extLst>
      <p:ext uri="{BB962C8B-B14F-4D97-AF65-F5344CB8AC3E}">
        <p14:creationId xmlns:p14="http://schemas.microsoft.com/office/powerpoint/2010/main" val="46534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CBA4C-D2C8-084C-9B5F-D35AF29E3C31}" type="slidenum">
              <a:rPr lang="en-US" smtClean="0"/>
              <a:t>9</a:t>
            </a:fld>
            <a:endParaRPr lang="en-US"/>
          </a:p>
        </p:txBody>
      </p:sp>
    </p:spTree>
    <p:extLst>
      <p:ext uri="{BB962C8B-B14F-4D97-AF65-F5344CB8AC3E}">
        <p14:creationId xmlns:p14="http://schemas.microsoft.com/office/powerpoint/2010/main" val="350324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0F4E15-AC34-4160-829C-A65BC3EAD0FD}"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6C3E6-06F2-40D3-9175-4CBDEDAF4809}" type="slidenum">
              <a:rPr lang="en-US" smtClean="0"/>
              <a:t>‹#›</a:t>
            </a:fld>
            <a:endParaRPr lang="en-US"/>
          </a:p>
        </p:txBody>
      </p:sp>
      <p:pic>
        <p:nvPicPr>
          <p:cNvPr id="7" name="Picture 5" descr="header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7042"/>
            <a:ext cx="4495800" cy="125461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LCI Workshops hom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4400" y="14223"/>
            <a:ext cx="4238847" cy="1233345"/>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userDrawn="1"/>
        </p:nvSpPr>
        <p:spPr>
          <a:xfrm>
            <a:off x="4495800" y="0"/>
            <a:ext cx="228600" cy="124756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0830939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5E83E22-3D00-4BF7-B74F-D07366E50688}" type="slidenum">
              <a:rPr lang="en-US" altLang="en-US" smtClean="0"/>
              <a:pPr/>
              <a:t>‹#›</a:t>
            </a:fld>
            <a:endParaRPr lang="en-US" altLang="en-US"/>
          </a:p>
        </p:txBody>
      </p:sp>
    </p:spTree>
    <p:extLst>
      <p:ext uri="{BB962C8B-B14F-4D97-AF65-F5344CB8AC3E}">
        <p14:creationId xmlns:p14="http://schemas.microsoft.com/office/powerpoint/2010/main" val="12126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3A8B93B-F92B-42B4-829E-A35080E71552}" type="slidenum">
              <a:rPr lang="en-US" altLang="en-US" smtClean="0"/>
              <a:pPr/>
              <a:t>‹#›</a:t>
            </a:fld>
            <a:endParaRPr lang="en-US" altLang="en-US"/>
          </a:p>
        </p:txBody>
      </p:sp>
    </p:spTree>
    <p:extLst>
      <p:ext uri="{BB962C8B-B14F-4D97-AF65-F5344CB8AC3E}">
        <p14:creationId xmlns:p14="http://schemas.microsoft.com/office/powerpoint/2010/main" val="365035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93DC675-4120-4B3E-91B4-D08D44E3A4E1}" type="slidenum">
              <a:rPr lang="en-US" altLang="en-US" smtClean="0"/>
              <a:pPr/>
              <a:t>‹#›</a:t>
            </a:fld>
            <a:endParaRPr lang="en-US" altLang="en-US"/>
          </a:p>
        </p:txBody>
      </p:sp>
    </p:spTree>
    <p:extLst>
      <p:ext uri="{BB962C8B-B14F-4D97-AF65-F5344CB8AC3E}">
        <p14:creationId xmlns:p14="http://schemas.microsoft.com/office/powerpoint/2010/main" val="40524785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86B3722-BBD7-4406-B894-9D88D830D27E}" type="slidenum">
              <a:rPr lang="en-US" altLang="en-US" smtClean="0"/>
              <a:pPr/>
              <a:t>‹#›</a:t>
            </a:fld>
            <a:endParaRPr lang="en-US" altLang="en-US"/>
          </a:p>
        </p:txBody>
      </p:sp>
    </p:spTree>
    <p:extLst>
      <p:ext uri="{BB962C8B-B14F-4D97-AF65-F5344CB8AC3E}">
        <p14:creationId xmlns:p14="http://schemas.microsoft.com/office/powerpoint/2010/main" val="37738886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D17FFD6-C17D-4D97-ADC4-8E06914E4138}" type="slidenum">
              <a:rPr lang="en-US" altLang="en-US" smtClean="0"/>
              <a:pPr/>
              <a:t>‹#›</a:t>
            </a:fld>
            <a:endParaRPr lang="en-US" altLang="en-US"/>
          </a:p>
        </p:txBody>
      </p:sp>
    </p:spTree>
    <p:extLst>
      <p:ext uri="{BB962C8B-B14F-4D97-AF65-F5344CB8AC3E}">
        <p14:creationId xmlns:p14="http://schemas.microsoft.com/office/powerpoint/2010/main" val="383267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en-US" smtClean="0"/>
              <a:t>4-8 August 2014</a:t>
            </a:r>
            <a:endParaRPr lang="en-US" altLang="en-US" dirty="0"/>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518EC3C-47AE-4F4A-A50E-6403B63CB3ED}" type="slidenum">
              <a:rPr lang="en-US" altLang="en-US" smtClean="0"/>
              <a:pPr/>
              <a:t>‹#›</a:t>
            </a:fld>
            <a:endParaRPr lang="en-US" altLang="en-US"/>
          </a:p>
        </p:txBody>
      </p:sp>
    </p:spTree>
    <p:extLst>
      <p:ext uri="{BB962C8B-B14F-4D97-AF65-F5344CB8AC3E}">
        <p14:creationId xmlns:p14="http://schemas.microsoft.com/office/powerpoint/2010/main" val="224585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en-US" smtClean="0"/>
              <a:t>4-8 August 2014</a:t>
            </a:r>
            <a:endParaRPr lang="en-US" altLang="en-US" dirty="0"/>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27B367B6-47A8-40E7-A9D4-9BC4DBD64184}" type="slidenum">
              <a:rPr lang="en-US" altLang="en-US" smtClean="0"/>
              <a:pPr/>
              <a:t>‹#›</a:t>
            </a:fld>
            <a:endParaRPr lang="en-US" altLang="en-US"/>
          </a:p>
        </p:txBody>
      </p:sp>
    </p:spTree>
    <p:extLst>
      <p:ext uri="{BB962C8B-B14F-4D97-AF65-F5344CB8AC3E}">
        <p14:creationId xmlns:p14="http://schemas.microsoft.com/office/powerpoint/2010/main" val="75101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smtClean="0"/>
              <a:t>4-8 August 2014</a:t>
            </a:r>
            <a:endParaRPr lang="en-US" altLang="en-US" dirty="0"/>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A85CFF3B-CF7D-49FA-898C-3053EAFE9689}" type="slidenum">
              <a:rPr lang="en-US" altLang="en-US" smtClean="0"/>
              <a:pPr/>
              <a:t>‹#›</a:t>
            </a:fld>
            <a:endParaRPr lang="en-US" altLang="en-US"/>
          </a:p>
        </p:txBody>
      </p:sp>
    </p:spTree>
    <p:extLst>
      <p:ext uri="{BB962C8B-B14F-4D97-AF65-F5344CB8AC3E}">
        <p14:creationId xmlns:p14="http://schemas.microsoft.com/office/powerpoint/2010/main" val="236475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A44F579-0314-4D58-B52F-439EFEEFA521}" type="slidenum">
              <a:rPr lang="en-US" altLang="en-US" smtClean="0"/>
              <a:pPr/>
              <a:t>‹#›</a:t>
            </a:fld>
            <a:endParaRPr lang="en-US" altLang="en-US"/>
          </a:p>
        </p:txBody>
      </p:sp>
    </p:spTree>
    <p:extLst>
      <p:ext uri="{BB962C8B-B14F-4D97-AF65-F5344CB8AC3E}">
        <p14:creationId xmlns:p14="http://schemas.microsoft.com/office/powerpoint/2010/main" val="27456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64DB660-20F9-47A3-ACFA-8D640991D641}" type="slidenum">
              <a:rPr lang="en-US" altLang="en-US" smtClean="0"/>
              <a:pPr/>
              <a:t>‹#›</a:t>
            </a:fld>
            <a:endParaRPr lang="en-US" altLang="en-US"/>
          </a:p>
        </p:txBody>
      </p:sp>
    </p:spTree>
    <p:extLst>
      <p:ext uri="{BB962C8B-B14F-4D97-AF65-F5344CB8AC3E}">
        <p14:creationId xmlns:p14="http://schemas.microsoft.com/office/powerpoint/2010/main" val="440227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000">
                <a:solidFill>
                  <a:schemeClr val="tx1"/>
                </a:solidFill>
                <a:latin typeface="Arial" panose="020B0604020202020204" pitchFamily="34" charset="0"/>
                <a:cs typeface="Arial" panose="020B0604020202020204" pitchFamily="34" charset="0"/>
              </a:defRPr>
            </a:lvl1pPr>
          </a:lstStyle>
          <a:p>
            <a:r>
              <a:rPr lang="en-US" altLang="en-US" dirty="0" smtClean="0"/>
              <a:t>4-8 August 2014</a:t>
            </a:r>
            <a:endParaRPr lang="en-US"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000">
                <a:solidFill>
                  <a:schemeClr val="tx1"/>
                </a:solidFill>
                <a:latin typeface="Arial" panose="020B0604020202020204" pitchFamily="34" charset="0"/>
                <a:cs typeface="Arial" panose="020B0604020202020204" pitchFamily="34" charset="0"/>
              </a:defRPr>
            </a:lvl1pPr>
          </a:lstStyle>
          <a:p>
            <a:fld id="{A335067E-A61D-4019-831F-26EE4150DCE3}" type="slidenum">
              <a:rPr lang="en-US" altLang="en-US" smtClean="0"/>
              <a:pPr/>
              <a:t>‹#›</a:t>
            </a:fld>
            <a:endParaRPr lang="en-US" altLang="en-US" dirty="0"/>
          </a:p>
        </p:txBody>
      </p:sp>
      <p:pic>
        <p:nvPicPr>
          <p:cNvPr id="7" name="Picture 3" descr="ec9ad995-a8e0-458a-bad2-bbd00f228940@mx"/>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58000" y="153371"/>
            <a:ext cx="1896140" cy="595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0" y="6176963"/>
            <a:ext cx="914400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1841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hyperlink" Target="mailto:SLH@purdue.edu" TargetMode="External"/><Relationship Id="rId5" Type="http://schemas.openxmlformats.org/officeDocument/2006/relationships/hyperlink" Target="mailto:ay@purdue.edu" TargetMode="External"/><Relationship Id="rId6" Type="http://schemas.openxmlformats.org/officeDocument/2006/relationships/image" Target="../media/image5.w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4.gif"/><Relationship Id="rId6"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yum.puppetlabs.com/puppetlabs-release-el-6.noarch.rpm" TargetMode="External"/><Relationship Id="rId4" Type="http://schemas.openxmlformats.org/officeDocument/2006/relationships/image" Target="../media/image4.gif"/><Relationship Id="rId5"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yum.puppetlabs.com/puppetlabs-release-el-6.noarch.rpm" TargetMode="External"/><Relationship Id="rId4" Type="http://schemas.openxmlformats.org/officeDocument/2006/relationships/image" Target="../media/image4.gif"/><Relationship Id="rId5" Type="http://schemas.openxmlformats.org/officeDocument/2006/relationships/image" Target="../media/image5.wmf"/><Relationship Id="rId6"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hyperlink" Target="http://www.netlib.org/benchmark/hpl/tuning.html" TargetMode="External"/><Relationship Id="rId4" Type="http://schemas.openxmlformats.org/officeDocument/2006/relationships/hyperlink" Target="http://www.top500.org/lists/2014/06/" TargetMode="External"/><Relationship Id="rId5" Type="http://schemas.openxmlformats.org/officeDocument/2006/relationships/image" Target="../media/image4.gif"/><Relationship Id="rId6"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gif"/><Relationship Id="rId3" Type="http://schemas.openxmlformats.org/officeDocument/2006/relationships/image" Target="../media/image5.wmf"/></Relationships>
</file>

<file path=ppt/slides/_rels/slide47.xml.rels><?xml version="1.0" encoding="UTF-8" standalone="yes"?>
<Relationships xmlns="http://schemas.openxmlformats.org/package/2006/relationships"><Relationship Id="rId3" Type="http://schemas.openxmlformats.org/officeDocument/2006/relationships/hyperlink" Target="mailto:ay@purdue.edu" TargetMode="External"/><Relationship Id="rId4" Type="http://schemas.openxmlformats.org/officeDocument/2006/relationships/image" Target="../media/image4.gif"/><Relationship Id="rId5"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hyperlink" Target="mailto:SLH@purdue.edu"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hyperlink" Target="http://creativecommons.org/licenses/by/4.0/" TargetMode="External"/><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web.rcac.purdue.edu/~sharrell/buildacluster/" TargetMode="External"/><Relationship Id="rId4" Type="http://schemas.openxmlformats.org/officeDocument/2006/relationships/image" Target="../media/image4.gif"/><Relationship Id="rId5"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4.gif"/><Relationship Id="rId8"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4.gif"/><Relationship Id="rId8" Type="http://schemas.openxmlformats.org/officeDocument/2006/relationships/image" Target="../media/image5.wmf"/><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Build-A-Cluster Workshop</a:t>
            </a:r>
            <a:br>
              <a:rPr lang="en-US" dirty="0" smtClean="0"/>
            </a:br>
            <a:r>
              <a:rPr lang="en-US" dirty="0" smtClean="0"/>
              <a:t> </a:t>
            </a:r>
            <a:endParaRPr lang="en-US" dirty="0"/>
          </a:p>
        </p:txBody>
      </p:sp>
      <p:pic>
        <p:nvPicPr>
          <p:cNvPr id="5" name="Picture 4"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6" name="Subtitle 5"/>
          <p:cNvSpPr>
            <a:spLocks noGrp="1"/>
          </p:cNvSpPr>
          <p:nvPr>
            <p:ph type="subTitle" idx="1"/>
          </p:nvPr>
        </p:nvSpPr>
        <p:spPr>
          <a:xfrm>
            <a:off x="1143000" y="3124200"/>
            <a:ext cx="6858000" cy="2133600"/>
          </a:xfrm>
        </p:spPr>
        <p:txBody>
          <a:bodyPr>
            <a:normAutofit/>
          </a:bodyPr>
          <a:lstStyle/>
          <a:p>
            <a:r>
              <a:rPr lang="en-US" sz="2200" dirty="0" smtClean="0"/>
              <a:t>A Hands-on tutorial session for building a cluster to support parallel scientific computing codes.</a:t>
            </a:r>
          </a:p>
          <a:p>
            <a:endParaRPr lang="en-US" sz="1700" dirty="0"/>
          </a:p>
          <a:p>
            <a:r>
              <a:rPr lang="en-US" sz="1700" dirty="0" smtClean="0"/>
              <a:t>Presented by: </a:t>
            </a:r>
          </a:p>
          <a:p>
            <a:r>
              <a:rPr lang="en-US" sz="1700" dirty="0" smtClean="0"/>
              <a:t>Stephen Lien Harrell – </a:t>
            </a:r>
            <a:r>
              <a:rPr lang="en-US" sz="1700" dirty="0" smtClean="0">
                <a:hlinkClick r:id="rId4"/>
              </a:rPr>
              <a:t>SLH@purdue.edu</a:t>
            </a:r>
            <a:r>
              <a:rPr lang="en-US" sz="1700" dirty="0" smtClean="0"/>
              <a:t> </a:t>
            </a:r>
          </a:p>
          <a:p>
            <a:r>
              <a:rPr lang="en-US" sz="1700" dirty="0" smtClean="0"/>
              <a:t>Alex </a:t>
            </a:r>
            <a:r>
              <a:rPr lang="en-US" sz="1700" dirty="0" err="1" smtClean="0"/>
              <a:t>Younts</a:t>
            </a:r>
            <a:r>
              <a:rPr lang="en-US" sz="1700" dirty="0" smtClean="0"/>
              <a:t> – </a:t>
            </a:r>
            <a:r>
              <a:rPr lang="en-US" sz="1700" dirty="0" smtClean="0">
                <a:hlinkClick r:id="rId5"/>
              </a:rPr>
              <a:t>ay@purdue.edu</a:t>
            </a:r>
            <a:r>
              <a:rPr lang="en-US" sz="1700" dirty="0" smtClean="0"/>
              <a:t> </a:t>
            </a:r>
          </a:p>
        </p:txBody>
      </p:sp>
      <p:pic>
        <p:nvPicPr>
          <p:cNvPr id="7" name="Picture 6" descr="ITaP 1245.wm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94438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Click Launch</a:t>
            </a:r>
          </a:p>
          <a:p>
            <a:endParaRPr lang="en-US" dirty="0"/>
          </a:p>
          <a:p>
            <a:r>
              <a:rPr lang="en-US" dirty="0" smtClean="0"/>
              <a:t>Select a new pair give a name and click Download Key Pair</a:t>
            </a:r>
          </a:p>
          <a:p>
            <a:endParaRPr lang="en-US" dirty="0"/>
          </a:p>
          <a:p>
            <a:endParaRPr lang="en-US" dirty="0" smtClean="0"/>
          </a:p>
          <a:p>
            <a:endParaRPr lang="en-US" dirty="0"/>
          </a:p>
          <a:p>
            <a:endParaRPr lang="en-US" dirty="0" smtClean="0"/>
          </a:p>
          <a:p>
            <a:endParaRPr lang="en-US" dirty="0"/>
          </a:p>
          <a:p>
            <a:r>
              <a:rPr lang="en-US" dirty="0" smtClean="0"/>
              <a:t>Click Launch Instances</a:t>
            </a:r>
            <a:endParaRPr lang="en-US" dirty="0"/>
          </a:p>
          <a:p>
            <a:pPr marL="4572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Getting started with EC2 – part 3</a:t>
            </a:r>
            <a:endParaRPr lang="en-US" dirty="0"/>
          </a:p>
        </p:txBody>
      </p:sp>
      <p:pic>
        <p:nvPicPr>
          <p:cNvPr id="9" name="Picture 8" descr="Screen Shot 2014-07-07 at 1.58.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611" y="1719071"/>
            <a:ext cx="2366548" cy="538655"/>
          </a:xfrm>
          <a:prstGeom prst="rect">
            <a:avLst/>
          </a:prstGeom>
        </p:spPr>
      </p:pic>
      <p:pic>
        <p:nvPicPr>
          <p:cNvPr id="12" name="Picture 11" descr="Screen Shot 2014-07-07 at 1.59.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181" y="3016744"/>
            <a:ext cx="5397354" cy="1345559"/>
          </a:xfrm>
          <a:prstGeom prst="rect">
            <a:avLst/>
          </a:prstGeom>
        </p:spPr>
      </p:pic>
      <p:pic>
        <p:nvPicPr>
          <p:cNvPr id="6" name="Picture 5" descr="purdue.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816890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We will be using a subset of the puppet configuration management tool</a:t>
            </a:r>
          </a:p>
          <a:p>
            <a:endParaRPr lang="en-US" dirty="0"/>
          </a:p>
          <a:p>
            <a:r>
              <a:rPr lang="en-US" dirty="0" smtClean="0"/>
              <a:t>Puppet has many capabilities and language abstractions</a:t>
            </a:r>
          </a:p>
          <a:p>
            <a:endParaRPr lang="en-US" dirty="0"/>
          </a:p>
          <a:p>
            <a:r>
              <a:rPr lang="en-US" dirty="0" smtClean="0"/>
              <a:t>My main concern is readability and manageability after the class is over</a:t>
            </a:r>
          </a:p>
          <a:p>
            <a:endParaRPr lang="en-US" dirty="0"/>
          </a:p>
        </p:txBody>
      </p:sp>
      <p:sp>
        <p:nvSpPr>
          <p:cNvPr id="3" name="Title 2"/>
          <p:cNvSpPr>
            <a:spLocks noGrp="1"/>
          </p:cNvSpPr>
          <p:nvPr>
            <p:ph type="title"/>
          </p:nvPr>
        </p:nvSpPr>
        <p:spPr/>
        <p:txBody>
          <a:bodyPr/>
          <a:lstStyle/>
          <a:p>
            <a:r>
              <a:rPr lang="en-US" dirty="0" smtClean="0"/>
              <a:t>Puppet</a:t>
            </a:r>
            <a:endParaRPr lang="en-US" dirty="0"/>
          </a:p>
        </p:txBody>
      </p:sp>
      <p:pic>
        <p:nvPicPr>
          <p:cNvPr id="4" name="Picture 3"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870066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381261" cy="4407408"/>
          </a:xfrm>
        </p:spPr>
        <p:txBody>
          <a:bodyPr/>
          <a:lstStyle/>
          <a:p>
            <a:endParaRPr lang="en-US" dirty="0" smtClean="0"/>
          </a:p>
          <a:p>
            <a:endParaRPr lang="en-US" dirty="0"/>
          </a:p>
          <a:p>
            <a:r>
              <a:rPr lang="en-US" dirty="0" smtClean="0"/>
              <a:t>SSH into node</a:t>
            </a:r>
          </a:p>
          <a:p>
            <a:pPr lvl="1"/>
            <a:r>
              <a:rPr lang="en-US" dirty="0" err="1" smtClean="0"/>
              <a:t>ssh</a:t>
            </a:r>
            <a:r>
              <a:rPr lang="en-US" dirty="0" smtClean="0"/>
              <a:t> </a:t>
            </a:r>
            <a:r>
              <a:rPr lang="en-US" dirty="0"/>
              <a:t>-</a:t>
            </a:r>
            <a:r>
              <a:rPr lang="en-US" dirty="0" err="1"/>
              <a:t>i</a:t>
            </a:r>
            <a:r>
              <a:rPr lang="en-US" dirty="0"/>
              <a:t> </a:t>
            </a:r>
            <a:r>
              <a:rPr lang="en-US" dirty="0" err="1"/>
              <a:t>AWSKey.pem</a:t>
            </a:r>
            <a:r>
              <a:rPr lang="en-US" dirty="0"/>
              <a:t> </a:t>
            </a:r>
            <a:r>
              <a:rPr lang="en-US" dirty="0" err="1"/>
              <a:t>root@aws-</a:t>
            </a:r>
            <a:r>
              <a:rPr lang="en-US" dirty="0" err="1" smtClean="0"/>
              <a:t>ip</a:t>
            </a:r>
            <a:endParaRPr lang="en-US" dirty="0" smtClean="0"/>
          </a:p>
          <a:p>
            <a:pPr lvl="1"/>
            <a:endParaRPr lang="en-US" dirty="0"/>
          </a:p>
          <a:p>
            <a:r>
              <a:rPr lang="en-US" dirty="0" smtClean="0"/>
              <a:t>Install the puppet repository</a:t>
            </a:r>
          </a:p>
          <a:p>
            <a:pPr lvl="1"/>
            <a:r>
              <a:rPr lang="en-US" sz="1600" dirty="0"/>
              <a:t>y</a:t>
            </a:r>
            <a:r>
              <a:rPr lang="en-US" sz="1600" dirty="0" smtClean="0"/>
              <a:t>um –y install </a:t>
            </a:r>
            <a:r>
              <a:rPr lang="en-US" sz="1600" dirty="0" smtClean="0">
                <a:hlinkClick r:id="rId3"/>
              </a:rPr>
              <a:t>http</a:t>
            </a:r>
            <a:r>
              <a:rPr lang="en-US" sz="1600" dirty="0">
                <a:hlinkClick r:id="rId3"/>
              </a:rPr>
              <a:t>://yum.puppetlabs.com/puppetlabs-</a:t>
            </a:r>
            <a:r>
              <a:rPr lang="en-US" sz="1600" dirty="0" smtClean="0">
                <a:hlinkClick r:id="rId3"/>
              </a:rPr>
              <a:t>release-el</a:t>
            </a:r>
            <a:r>
              <a:rPr lang="en-US" sz="1600" dirty="0">
                <a:hlinkClick r:id="rId3"/>
              </a:rPr>
              <a:t>-6.</a:t>
            </a:r>
            <a:r>
              <a:rPr lang="en-US" sz="1600" dirty="0" smtClean="0">
                <a:hlinkClick r:id="rId3"/>
              </a:rPr>
              <a:t>noarch.rpm</a:t>
            </a:r>
            <a:endParaRPr lang="en-US" sz="1600" dirty="0" smtClean="0"/>
          </a:p>
          <a:p>
            <a:pPr lvl="1"/>
            <a:endParaRPr lang="en-US" sz="1600" dirty="0"/>
          </a:p>
          <a:p>
            <a:r>
              <a:rPr lang="en-US" dirty="0" smtClean="0"/>
              <a:t>Install puppet, </a:t>
            </a:r>
            <a:r>
              <a:rPr lang="en-US" dirty="0" err="1" smtClean="0"/>
              <a:t>git</a:t>
            </a:r>
            <a:r>
              <a:rPr lang="en-US" dirty="0" smtClean="0"/>
              <a:t>, subversion, apache with mod </a:t>
            </a:r>
            <a:r>
              <a:rPr lang="en-US" dirty="0" err="1" smtClean="0"/>
              <a:t>ssl</a:t>
            </a:r>
            <a:r>
              <a:rPr lang="en-US" dirty="0" smtClean="0"/>
              <a:t> and vim</a:t>
            </a:r>
          </a:p>
          <a:p>
            <a:pPr lvl="1"/>
            <a:r>
              <a:rPr lang="en-US" dirty="0"/>
              <a:t>yum -y install puppet </a:t>
            </a:r>
            <a:r>
              <a:rPr lang="en-US" dirty="0" err="1"/>
              <a:t>git</a:t>
            </a:r>
            <a:r>
              <a:rPr lang="en-US" dirty="0"/>
              <a:t> </a:t>
            </a:r>
            <a:r>
              <a:rPr lang="en-US" dirty="0" err="1"/>
              <a:t>mod_ssl</a:t>
            </a:r>
            <a:r>
              <a:rPr lang="en-US" dirty="0"/>
              <a:t> vim </a:t>
            </a:r>
            <a:r>
              <a:rPr lang="en-US" dirty="0" smtClean="0"/>
              <a:t>subversion</a:t>
            </a:r>
          </a:p>
          <a:p>
            <a:pPr marL="365760" lvl="1" indent="0">
              <a:buNone/>
            </a:pPr>
            <a:endParaRPr lang="en-US" dirty="0"/>
          </a:p>
        </p:txBody>
      </p:sp>
      <p:sp>
        <p:nvSpPr>
          <p:cNvPr id="3" name="Title 2"/>
          <p:cNvSpPr>
            <a:spLocks noGrp="1"/>
          </p:cNvSpPr>
          <p:nvPr>
            <p:ph type="title"/>
          </p:nvPr>
        </p:nvSpPr>
        <p:spPr/>
        <p:txBody>
          <a:bodyPr/>
          <a:lstStyle/>
          <a:p>
            <a:r>
              <a:rPr lang="en-US" dirty="0" smtClean="0"/>
              <a:t>Bootstrapping puppet – part 1</a:t>
            </a:r>
            <a:endParaRPr lang="en-US" dirty="0"/>
          </a:p>
        </p:txBody>
      </p:sp>
      <p:sp>
        <p:nvSpPr>
          <p:cNvPr id="5" name="TextBox 4"/>
          <p:cNvSpPr txBox="1"/>
          <p:nvPr/>
        </p:nvSpPr>
        <p:spPr>
          <a:xfrm>
            <a:off x="4682998" y="2212418"/>
            <a:ext cx="184666" cy="369332"/>
          </a:xfrm>
          <a:prstGeom prst="rect">
            <a:avLst/>
          </a:prstGeom>
          <a:noFill/>
        </p:spPr>
        <p:txBody>
          <a:bodyPr wrap="none" rtlCol="0">
            <a:spAutoFit/>
          </a:bodyPr>
          <a:lstStyle/>
          <a:p>
            <a:endParaRPr lang="en-US" dirty="0"/>
          </a:p>
        </p:txBody>
      </p:sp>
      <p:pic>
        <p:nvPicPr>
          <p:cNvPr id="6" name="Picture 5" descr="purdue.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7" name="TextBox 6"/>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000-headnode-bootstrap-commands</a:t>
            </a:r>
          </a:p>
        </p:txBody>
      </p:sp>
      <p:pic>
        <p:nvPicPr>
          <p:cNvPr id="8" name="Picture 7" descr="ITaP 1245.w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4191662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381261" cy="4407408"/>
          </a:xfrm>
        </p:spPr>
        <p:txBody>
          <a:bodyPr>
            <a:normAutofit fontScale="85000" lnSpcReduction="20000"/>
          </a:bodyPr>
          <a:lstStyle/>
          <a:p>
            <a:pPr marL="365760" lvl="1" indent="0">
              <a:buNone/>
            </a:pPr>
            <a:endParaRPr lang="en-US" dirty="0" smtClean="0"/>
          </a:p>
          <a:p>
            <a:r>
              <a:rPr lang="en-US" sz="1800" dirty="0" smtClean="0"/>
              <a:t>Install the puppet modules we will be using today</a:t>
            </a:r>
          </a:p>
          <a:p>
            <a:pPr lvl="1"/>
            <a:r>
              <a:rPr lang="en-US" sz="1400" dirty="0"/>
              <a:t>for package in </a:t>
            </a:r>
            <a:r>
              <a:rPr lang="en-US" sz="1400" dirty="0" err="1"/>
              <a:t>puppetlabs</a:t>
            </a:r>
            <a:r>
              <a:rPr lang="en-US" sz="1400" dirty="0"/>
              <a:t>-apache </a:t>
            </a:r>
            <a:r>
              <a:rPr lang="en-US" sz="1400" dirty="0" err="1"/>
              <a:t>puppetlabs</a:t>
            </a:r>
            <a:r>
              <a:rPr lang="en-US" sz="1400" dirty="0"/>
              <a:t>-firewall </a:t>
            </a:r>
            <a:r>
              <a:rPr lang="en-US" sz="1400" dirty="0" err="1"/>
              <a:t>spiette-selinux</a:t>
            </a:r>
            <a:r>
              <a:rPr lang="en-US" sz="1400" dirty="0"/>
              <a:t> </a:t>
            </a:r>
            <a:r>
              <a:rPr lang="en-US" sz="1400" dirty="0" err="1"/>
              <a:t>AlexCline</a:t>
            </a:r>
            <a:r>
              <a:rPr lang="en-US" sz="1400" dirty="0"/>
              <a:t>-mounts </a:t>
            </a:r>
            <a:r>
              <a:rPr lang="en-US" sz="1400" dirty="0" err="1"/>
              <a:t>torrancew</a:t>
            </a:r>
            <a:r>
              <a:rPr lang="en-US" sz="1400" dirty="0"/>
              <a:t>-account </a:t>
            </a:r>
            <a:r>
              <a:rPr lang="en-US" sz="1400" dirty="0" err="1"/>
              <a:t>saz-resolv_conf</a:t>
            </a:r>
            <a:r>
              <a:rPr lang="en-US" sz="1400" dirty="0"/>
              <a:t> </a:t>
            </a:r>
            <a:r>
              <a:rPr lang="en-US" sz="1400" dirty="0" err="1"/>
              <a:t>saz-rsyslog</a:t>
            </a:r>
            <a:r>
              <a:rPr lang="en-US" sz="1400" dirty="0"/>
              <a:t> </a:t>
            </a:r>
            <a:r>
              <a:rPr lang="en-US" sz="1400" dirty="0" err="1"/>
              <a:t>petems-swap_file</a:t>
            </a:r>
            <a:r>
              <a:rPr lang="en-US" sz="1400" dirty="0"/>
              <a:t>; do puppet module install $</a:t>
            </a:r>
            <a:r>
              <a:rPr lang="en-US" sz="1400" dirty="0" err="1"/>
              <a:t>package;done</a:t>
            </a:r>
            <a:endParaRPr lang="en-US" sz="1400" dirty="0" smtClean="0"/>
          </a:p>
          <a:p>
            <a:pPr lvl="1"/>
            <a:r>
              <a:rPr lang="en-US" sz="1400" dirty="0" err="1" smtClean="0"/>
              <a:t>git</a:t>
            </a:r>
            <a:r>
              <a:rPr lang="en-US" sz="1400" dirty="0" smtClean="0"/>
              <a:t> </a:t>
            </a:r>
            <a:r>
              <a:rPr lang="en-US" sz="1400" dirty="0"/>
              <a:t>clone https://</a:t>
            </a:r>
            <a:r>
              <a:rPr lang="en-US" sz="1400" dirty="0" err="1"/>
              <a:t>github.com</a:t>
            </a:r>
            <a:r>
              <a:rPr lang="en-US" sz="1400" dirty="0"/>
              <a:t>/</a:t>
            </a:r>
            <a:r>
              <a:rPr lang="en-US" sz="1400" dirty="0" err="1"/>
              <a:t>rlex</a:t>
            </a:r>
            <a:r>
              <a:rPr lang="en-US" sz="1400" dirty="0"/>
              <a:t>/puppet-</a:t>
            </a:r>
            <a:r>
              <a:rPr lang="en-US" sz="1400" dirty="0" err="1"/>
              <a:t>dnsmasq.git</a:t>
            </a:r>
            <a:r>
              <a:rPr lang="en-US" sz="1400" dirty="0"/>
              <a:t> /</a:t>
            </a:r>
            <a:r>
              <a:rPr lang="en-US" sz="1400" dirty="0" err="1"/>
              <a:t>etc</a:t>
            </a:r>
            <a:r>
              <a:rPr lang="en-US" sz="1400" dirty="0"/>
              <a:t>/puppet/modules/</a:t>
            </a:r>
            <a:r>
              <a:rPr lang="en-US" sz="1400" dirty="0" err="1"/>
              <a:t>dnsmasq</a:t>
            </a:r>
            <a:endParaRPr lang="en-US" sz="1400" dirty="0"/>
          </a:p>
          <a:p>
            <a:pPr lvl="1"/>
            <a:r>
              <a:rPr lang="en-US" sz="1400" dirty="0" err="1"/>
              <a:t>git</a:t>
            </a:r>
            <a:r>
              <a:rPr lang="en-US" sz="1400" dirty="0"/>
              <a:t> clone https://</a:t>
            </a:r>
            <a:r>
              <a:rPr lang="en-US" sz="1400" dirty="0" err="1"/>
              <a:t>github.com</a:t>
            </a:r>
            <a:r>
              <a:rPr lang="en-US" sz="1400" dirty="0"/>
              <a:t>/</a:t>
            </a:r>
            <a:r>
              <a:rPr lang="en-US" sz="1400" dirty="0" err="1"/>
              <a:t>haraldsk</a:t>
            </a:r>
            <a:r>
              <a:rPr lang="en-US" sz="1400" dirty="0"/>
              <a:t>/puppet-module-</a:t>
            </a:r>
            <a:r>
              <a:rPr lang="en-US" sz="1400" dirty="0" err="1"/>
              <a:t>nfs.git</a:t>
            </a:r>
            <a:r>
              <a:rPr lang="en-US" sz="1400" dirty="0"/>
              <a:t> /</a:t>
            </a:r>
            <a:r>
              <a:rPr lang="en-US" sz="1400" dirty="0" err="1"/>
              <a:t>etc</a:t>
            </a:r>
            <a:r>
              <a:rPr lang="en-US" sz="1400" dirty="0"/>
              <a:t>/puppet/modules/</a:t>
            </a:r>
            <a:r>
              <a:rPr lang="en-US" sz="1400" dirty="0" err="1"/>
              <a:t>nfs</a:t>
            </a:r>
            <a:endParaRPr lang="en-US" sz="1400" dirty="0"/>
          </a:p>
          <a:p>
            <a:pPr lvl="1"/>
            <a:endParaRPr lang="en-US" sz="1200" dirty="0" smtClean="0"/>
          </a:p>
          <a:p>
            <a:r>
              <a:rPr lang="en-US" sz="1800" dirty="0" smtClean="0"/>
              <a:t>Setup SSL</a:t>
            </a:r>
          </a:p>
          <a:p>
            <a:pPr lvl="1"/>
            <a:r>
              <a:rPr lang="en-US" sz="1400" dirty="0" err="1"/>
              <a:t>mkdir</a:t>
            </a:r>
            <a:r>
              <a:rPr lang="en-US" sz="1400" dirty="0"/>
              <a:t> /</a:t>
            </a:r>
            <a:r>
              <a:rPr lang="en-US" sz="1400" dirty="0" err="1"/>
              <a:t>etc</a:t>
            </a:r>
            <a:r>
              <a:rPr lang="en-US" sz="1400" dirty="0"/>
              <a:t>/</a:t>
            </a:r>
            <a:r>
              <a:rPr lang="en-US" sz="1400" dirty="0" err="1"/>
              <a:t>httpd</a:t>
            </a:r>
            <a:r>
              <a:rPr lang="en-US" sz="1400" dirty="0"/>
              <a:t>/</a:t>
            </a:r>
            <a:r>
              <a:rPr lang="en-US" sz="1400" dirty="0" err="1"/>
              <a:t>ssl</a:t>
            </a:r>
            <a:r>
              <a:rPr lang="en-US" sz="1400" dirty="0"/>
              <a:t> </a:t>
            </a:r>
          </a:p>
          <a:p>
            <a:pPr lvl="1"/>
            <a:r>
              <a:rPr lang="en-US" sz="1400" dirty="0" err="1"/>
              <a:t>openssl</a:t>
            </a:r>
            <a:r>
              <a:rPr lang="en-US" sz="1400" dirty="0"/>
              <a:t> </a:t>
            </a:r>
            <a:r>
              <a:rPr lang="en-US" sz="1400" dirty="0" err="1"/>
              <a:t>req</a:t>
            </a:r>
            <a:r>
              <a:rPr lang="en-US" sz="1400" dirty="0"/>
              <a:t> -x509 -nodes -days 365 -</a:t>
            </a:r>
            <a:r>
              <a:rPr lang="en-US" sz="1400" dirty="0" err="1"/>
              <a:t>newkey</a:t>
            </a:r>
            <a:r>
              <a:rPr lang="en-US" sz="1400" dirty="0"/>
              <a:t> rsa:2048 -</a:t>
            </a:r>
            <a:r>
              <a:rPr lang="en-US" sz="1400" dirty="0" err="1"/>
              <a:t>keyout</a:t>
            </a:r>
            <a:r>
              <a:rPr lang="en-US" sz="1400" dirty="0"/>
              <a:t> /</a:t>
            </a:r>
            <a:r>
              <a:rPr lang="en-US" sz="1400" dirty="0" err="1"/>
              <a:t>etc</a:t>
            </a:r>
            <a:r>
              <a:rPr lang="en-US" sz="1400" dirty="0"/>
              <a:t>/</a:t>
            </a:r>
            <a:r>
              <a:rPr lang="en-US" sz="1400" dirty="0" err="1"/>
              <a:t>httpd</a:t>
            </a:r>
            <a:r>
              <a:rPr lang="en-US" sz="1400" dirty="0"/>
              <a:t>/</a:t>
            </a:r>
            <a:r>
              <a:rPr lang="en-US" sz="1400" dirty="0" err="1"/>
              <a:t>ssl</a:t>
            </a:r>
            <a:r>
              <a:rPr lang="en-US" sz="1400" dirty="0"/>
              <a:t>/</a:t>
            </a:r>
            <a:r>
              <a:rPr lang="en-US" sz="1400" dirty="0" err="1"/>
              <a:t>apache.key</a:t>
            </a:r>
            <a:r>
              <a:rPr lang="en-US" sz="1400" dirty="0"/>
              <a:t> -out /</a:t>
            </a:r>
            <a:r>
              <a:rPr lang="en-US" sz="1400" dirty="0" err="1"/>
              <a:t>etc</a:t>
            </a:r>
            <a:r>
              <a:rPr lang="en-US" sz="1400" dirty="0"/>
              <a:t>/</a:t>
            </a:r>
            <a:r>
              <a:rPr lang="en-US" sz="1400" dirty="0" err="1"/>
              <a:t>httpd</a:t>
            </a:r>
            <a:r>
              <a:rPr lang="en-US" sz="1400" dirty="0"/>
              <a:t>/</a:t>
            </a:r>
            <a:r>
              <a:rPr lang="en-US" sz="1400" dirty="0" err="1"/>
              <a:t>ssl</a:t>
            </a:r>
            <a:r>
              <a:rPr lang="en-US" sz="1400" dirty="0"/>
              <a:t>/</a:t>
            </a:r>
            <a:r>
              <a:rPr lang="en-US" sz="1400" dirty="0" err="1" smtClean="0"/>
              <a:t>apache.crt</a:t>
            </a:r>
            <a:endParaRPr lang="en-US" sz="1400" dirty="0" smtClean="0"/>
          </a:p>
          <a:p>
            <a:pPr lvl="2"/>
            <a:r>
              <a:rPr lang="en-US" sz="1300" dirty="0" smtClean="0"/>
              <a:t>Common Name will be </a:t>
            </a:r>
            <a:r>
              <a:rPr lang="en-US" sz="1300" dirty="0" err="1" smtClean="0"/>
              <a:t>head.cluster</a:t>
            </a:r>
            <a:endParaRPr lang="en-US" sz="1300" dirty="0" smtClean="0"/>
          </a:p>
          <a:p>
            <a:pPr lvl="1"/>
            <a:endParaRPr lang="en-US" sz="1300" dirty="0"/>
          </a:p>
          <a:p>
            <a:r>
              <a:rPr lang="en-US" sz="1800" dirty="0" smtClean="0"/>
              <a:t>Setup </a:t>
            </a:r>
            <a:r>
              <a:rPr lang="en-US" sz="1800" dirty="0"/>
              <a:t>u</a:t>
            </a:r>
            <a:r>
              <a:rPr lang="en-US" sz="1800" dirty="0" smtClean="0"/>
              <a:t>ser account for our upcoming SVN tree</a:t>
            </a:r>
            <a:endParaRPr lang="en-US" sz="1400" dirty="0">
              <a:solidFill>
                <a:schemeClr val="tx1"/>
              </a:solidFill>
            </a:endParaRPr>
          </a:p>
          <a:p>
            <a:pPr lvl="1"/>
            <a:r>
              <a:rPr lang="en-US" sz="1400" dirty="0" err="1"/>
              <a:t>htpasswd</a:t>
            </a:r>
            <a:r>
              <a:rPr lang="en-US" sz="1400" dirty="0"/>
              <a:t> -c /</a:t>
            </a:r>
            <a:r>
              <a:rPr lang="en-US" sz="1400" dirty="0" err="1"/>
              <a:t>etc</a:t>
            </a:r>
            <a:r>
              <a:rPr lang="en-US" sz="1400" dirty="0"/>
              <a:t>/</a:t>
            </a:r>
            <a:r>
              <a:rPr lang="en-US" sz="1400" dirty="0" err="1"/>
              <a:t>httpd</a:t>
            </a:r>
            <a:r>
              <a:rPr lang="en-US" sz="1400" dirty="0"/>
              <a:t>/</a:t>
            </a:r>
            <a:r>
              <a:rPr lang="en-US" sz="1400" dirty="0" err="1"/>
              <a:t>auth_user_file</a:t>
            </a:r>
            <a:r>
              <a:rPr lang="en-US" sz="1400" dirty="0"/>
              <a:t> </a:t>
            </a:r>
            <a:r>
              <a:rPr lang="en-US" sz="1400" dirty="0" smtClean="0"/>
              <a:t>root</a:t>
            </a:r>
            <a:endParaRPr lang="en-US" sz="1400" dirty="0"/>
          </a:p>
          <a:p>
            <a:pPr lvl="1"/>
            <a:r>
              <a:rPr lang="en-US" sz="1400" dirty="0" err="1"/>
              <a:t>chown</a:t>
            </a:r>
            <a:r>
              <a:rPr lang="en-US" sz="1400" dirty="0"/>
              <a:t> </a:t>
            </a:r>
            <a:r>
              <a:rPr lang="en-US" sz="1400" dirty="0" err="1"/>
              <a:t>apache:apache</a:t>
            </a:r>
            <a:r>
              <a:rPr lang="en-US" sz="1400" dirty="0"/>
              <a:t> /</a:t>
            </a:r>
            <a:r>
              <a:rPr lang="en-US" sz="1400" dirty="0" err="1"/>
              <a:t>etc</a:t>
            </a:r>
            <a:r>
              <a:rPr lang="en-US" sz="1400" dirty="0"/>
              <a:t>/</a:t>
            </a:r>
            <a:r>
              <a:rPr lang="en-US" sz="1400" dirty="0" err="1"/>
              <a:t>httpd</a:t>
            </a:r>
            <a:r>
              <a:rPr lang="en-US" sz="1400" dirty="0"/>
              <a:t>/</a:t>
            </a:r>
            <a:r>
              <a:rPr lang="en-US" sz="1400" dirty="0" err="1"/>
              <a:t>auth_user_file</a:t>
            </a:r>
            <a:r>
              <a:rPr lang="en-US" sz="1400" dirty="0"/>
              <a:t> </a:t>
            </a:r>
            <a:endParaRPr lang="en-US" sz="1400" dirty="0" smtClean="0"/>
          </a:p>
          <a:p>
            <a:pPr lvl="1"/>
            <a:endParaRPr lang="en-US" sz="1400" dirty="0"/>
          </a:p>
          <a:p>
            <a:r>
              <a:rPr lang="en-US" sz="1700" dirty="0" smtClean="0"/>
              <a:t>Create Subversion repository</a:t>
            </a:r>
          </a:p>
          <a:p>
            <a:pPr lvl="1"/>
            <a:r>
              <a:rPr lang="en-US" sz="1400" dirty="0" err="1" smtClean="0"/>
              <a:t>mkdir</a:t>
            </a:r>
            <a:r>
              <a:rPr lang="en-US" sz="1400" dirty="0" smtClean="0"/>
              <a:t> /</a:t>
            </a:r>
            <a:r>
              <a:rPr lang="en-US" sz="1400" dirty="0" err="1" smtClean="0"/>
              <a:t>var</a:t>
            </a:r>
            <a:r>
              <a:rPr lang="en-US" sz="1400" dirty="0" smtClean="0"/>
              <a:t>/</a:t>
            </a:r>
            <a:r>
              <a:rPr lang="en-US" sz="1400" dirty="0" err="1" smtClean="0"/>
              <a:t>svn</a:t>
            </a:r>
            <a:r>
              <a:rPr lang="en-US" sz="1400" dirty="0" smtClean="0"/>
              <a:t>/</a:t>
            </a:r>
          </a:p>
          <a:p>
            <a:pPr lvl="1"/>
            <a:r>
              <a:rPr lang="en-US" sz="1400" dirty="0" err="1"/>
              <a:t>s</a:t>
            </a:r>
            <a:r>
              <a:rPr lang="en-US" sz="1400" dirty="0" err="1" smtClean="0"/>
              <a:t>vnadmin</a:t>
            </a:r>
            <a:r>
              <a:rPr lang="en-US" sz="1400" dirty="0" smtClean="0"/>
              <a:t> create /</a:t>
            </a:r>
            <a:r>
              <a:rPr lang="en-US" sz="1400" dirty="0" err="1" smtClean="0"/>
              <a:t>var</a:t>
            </a:r>
            <a:r>
              <a:rPr lang="en-US" sz="1400" dirty="0" smtClean="0"/>
              <a:t>/</a:t>
            </a:r>
            <a:r>
              <a:rPr lang="en-US" sz="1400" dirty="0" err="1" smtClean="0"/>
              <a:t>svn</a:t>
            </a:r>
            <a:r>
              <a:rPr lang="en-US" sz="1400" dirty="0" smtClean="0"/>
              <a:t>/puppet</a:t>
            </a:r>
          </a:p>
          <a:p>
            <a:pPr lvl="1"/>
            <a:endParaRPr lang="en-US" sz="1400" dirty="0"/>
          </a:p>
          <a:p>
            <a:r>
              <a:rPr lang="en-US" sz="1700" dirty="0" smtClean="0"/>
              <a:t>Create directory for puppet configurations</a:t>
            </a:r>
          </a:p>
          <a:p>
            <a:pPr lvl="1"/>
            <a:r>
              <a:rPr lang="en-US" sz="1400" dirty="0" err="1"/>
              <a:t>m</a:t>
            </a:r>
            <a:r>
              <a:rPr lang="en-US" sz="1400" dirty="0" err="1" smtClean="0"/>
              <a:t>kdir</a:t>
            </a:r>
            <a:r>
              <a:rPr lang="en-US" sz="1400" dirty="0" smtClean="0"/>
              <a:t> /</a:t>
            </a:r>
            <a:r>
              <a:rPr lang="en-US" sz="1400" dirty="0" err="1" smtClean="0"/>
              <a:t>etc</a:t>
            </a:r>
            <a:r>
              <a:rPr lang="en-US" sz="1400" dirty="0" smtClean="0"/>
              <a:t>/puppet/manifests</a:t>
            </a:r>
          </a:p>
          <a:p>
            <a:pPr lvl="1"/>
            <a:endParaRPr lang="en-US" sz="1600" dirty="0"/>
          </a:p>
          <a:p>
            <a:pPr lvl="1"/>
            <a:endParaRPr lang="en-US" sz="1600" dirty="0" smtClean="0"/>
          </a:p>
          <a:p>
            <a:pPr lvl="1"/>
            <a:endParaRPr lang="en-US" sz="1600" dirty="0"/>
          </a:p>
          <a:p>
            <a:pPr lvl="1"/>
            <a:endParaRPr lang="en-US" sz="1600" dirty="0" smtClean="0"/>
          </a:p>
          <a:p>
            <a:pPr lvl="1"/>
            <a:endParaRPr lang="en-US" sz="1200" dirty="0" smtClean="0"/>
          </a:p>
        </p:txBody>
      </p:sp>
      <p:sp>
        <p:nvSpPr>
          <p:cNvPr id="3" name="Title 2"/>
          <p:cNvSpPr>
            <a:spLocks noGrp="1"/>
          </p:cNvSpPr>
          <p:nvPr>
            <p:ph type="title"/>
          </p:nvPr>
        </p:nvSpPr>
        <p:spPr/>
        <p:txBody>
          <a:bodyPr/>
          <a:lstStyle/>
          <a:p>
            <a:r>
              <a:rPr lang="en-US" dirty="0" smtClean="0"/>
              <a:t>Bootstrapping puppet – part 2</a:t>
            </a:r>
            <a:endParaRPr lang="en-US" dirty="0"/>
          </a:p>
        </p:txBody>
      </p:sp>
      <p:sp>
        <p:nvSpPr>
          <p:cNvPr id="5" name="TextBox 4"/>
          <p:cNvSpPr txBox="1"/>
          <p:nvPr/>
        </p:nvSpPr>
        <p:spPr>
          <a:xfrm>
            <a:off x="4682998" y="2212418"/>
            <a:ext cx="184666" cy="369332"/>
          </a:xfrm>
          <a:prstGeom prst="rect">
            <a:avLst/>
          </a:prstGeom>
          <a:noFill/>
        </p:spPr>
        <p:txBody>
          <a:bodyPr wrap="none" rtlCol="0">
            <a:spAutoFit/>
          </a:bodyPr>
          <a:lstStyle/>
          <a:p>
            <a:endParaRPr lang="en-US" dirty="0"/>
          </a:p>
        </p:txBody>
      </p:sp>
      <p:pic>
        <p:nvPicPr>
          <p:cNvPr id="6" name="Picture 5"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7" name="TextBox 6"/>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000-headnode-bootstrap-commands</a:t>
            </a:r>
          </a:p>
        </p:txBody>
      </p:sp>
      <p:pic>
        <p:nvPicPr>
          <p:cNvPr id="8" name="Picture 7"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3187933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40000" lnSpcReduction="20000"/>
          </a:bodyPr>
          <a:lstStyle/>
          <a:p>
            <a:endParaRPr lang="en-US" sz="4800" dirty="0" smtClean="0"/>
          </a:p>
          <a:p>
            <a:r>
              <a:rPr lang="en-US" sz="4800" dirty="0" smtClean="0"/>
              <a:t>Head Node</a:t>
            </a:r>
          </a:p>
          <a:p>
            <a:pPr lvl="1"/>
            <a:r>
              <a:rPr lang="en-US" sz="4000" dirty="0" smtClean="0"/>
              <a:t>Puppet repository</a:t>
            </a:r>
          </a:p>
          <a:p>
            <a:pPr lvl="1"/>
            <a:r>
              <a:rPr lang="en-US" sz="4000" dirty="0" smtClean="0"/>
              <a:t>Scheduling server</a:t>
            </a:r>
          </a:p>
          <a:p>
            <a:pPr lvl="1"/>
            <a:endParaRPr lang="en-US" sz="4400" dirty="0"/>
          </a:p>
          <a:p>
            <a:r>
              <a:rPr lang="en-US" sz="4800" dirty="0" smtClean="0"/>
              <a:t>Storage Node</a:t>
            </a:r>
          </a:p>
          <a:p>
            <a:pPr lvl="1"/>
            <a:r>
              <a:rPr lang="en-US" sz="4000" dirty="0" smtClean="0"/>
              <a:t>Shared file system server</a:t>
            </a:r>
          </a:p>
          <a:p>
            <a:pPr lvl="1"/>
            <a:endParaRPr lang="en-US" sz="4400" dirty="0"/>
          </a:p>
          <a:p>
            <a:r>
              <a:rPr lang="en-US" sz="4800" dirty="0" smtClean="0"/>
              <a:t>Compute Node</a:t>
            </a:r>
          </a:p>
          <a:p>
            <a:pPr lvl="1"/>
            <a:r>
              <a:rPr lang="en-US" sz="4400" dirty="0" smtClean="0"/>
              <a:t>Scheduling client</a:t>
            </a:r>
          </a:p>
          <a:p>
            <a:pPr lvl="1"/>
            <a:r>
              <a:rPr lang="en-US" sz="4400" dirty="0" smtClean="0"/>
              <a:t>User libraries</a:t>
            </a:r>
          </a:p>
          <a:p>
            <a:pPr lvl="1"/>
            <a:endParaRPr lang="en-US" sz="4400" dirty="0" smtClean="0"/>
          </a:p>
        </p:txBody>
      </p:sp>
      <p:sp>
        <p:nvSpPr>
          <p:cNvPr id="3" name="Content Placeholder 2"/>
          <p:cNvSpPr>
            <a:spLocks noGrp="1"/>
          </p:cNvSpPr>
          <p:nvPr>
            <p:ph sz="half" idx="2"/>
          </p:nvPr>
        </p:nvSpPr>
        <p:spPr/>
        <p:txBody>
          <a:bodyPr>
            <a:normAutofit fontScale="40000" lnSpcReduction="20000"/>
          </a:bodyPr>
          <a:lstStyle/>
          <a:p>
            <a:pPr marL="45720" indent="0">
              <a:buNone/>
            </a:pPr>
            <a:r>
              <a:rPr lang="en-US" dirty="0"/>
              <a:t>class </a:t>
            </a:r>
            <a:r>
              <a:rPr lang="en-US" dirty="0" err="1"/>
              <a:t>base_cluster</a:t>
            </a:r>
            <a:r>
              <a:rPr lang="en-US" dirty="0"/>
              <a:t> </a:t>
            </a:r>
            <a:r>
              <a:rPr lang="en-US" dirty="0" smtClean="0"/>
              <a:t>{</a:t>
            </a:r>
            <a:endParaRPr lang="en-US" dirty="0"/>
          </a:p>
          <a:p>
            <a:pPr marL="45720" indent="0">
              <a:buNone/>
            </a:pPr>
            <a:r>
              <a:rPr lang="en-US" dirty="0" smtClean="0"/>
              <a:t>}</a:t>
            </a:r>
            <a:endParaRPr lang="en-US" dirty="0"/>
          </a:p>
          <a:p>
            <a:pPr marL="45720" indent="0">
              <a:buNone/>
            </a:pPr>
            <a:r>
              <a:rPr lang="en-US" dirty="0"/>
              <a:t>class </a:t>
            </a:r>
            <a:r>
              <a:rPr lang="en-US" dirty="0" err="1"/>
              <a:t>head_node</a:t>
            </a:r>
            <a:r>
              <a:rPr lang="en-US" dirty="0"/>
              <a:t> </a:t>
            </a:r>
            <a:r>
              <a:rPr lang="en-US" dirty="0" smtClean="0"/>
              <a:t>{</a:t>
            </a:r>
            <a:endParaRPr lang="en-US" dirty="0"/>
          </a:p>
          <a:p>
            <a:pPr marL="45720" indent="0">
              <a:buNone/>
            </a:pPr>
            <a:r>
              <a:rPr lang="en-US" dirty="0" smtClean="0"/>
              <a:t>}</a:t>
            </a:r>
            <a:endParaRPr lang="en-US" dirty="0"/>
          </a:p>
          <a:p>
            <a:pPr marL="45720" indent="0">
              <a:buNone/>
            </a:pPr>
            <a:r>
              <a:rPr lang="en-US" dirty="0"/>
              <a:t>class </a:t>
            </a:r>
            <a:r>
              <a:rPr lang="en-US" dirty="0" err="1"/>
              <a:t>storage_node</a:t>
            </a:r>
            <a:r>
              <a:rPr lang="en-US" dirty="0"/>
              <a:t> </a:t>
            </a:r>
            <a:r>
              <a:rPr lang="en-US" dirty="0" smtClean="0"/>
              <a:t>{</a:t>
            </a:r>
            <a:endParaRPr lang="en-US" dirty="0"/>
          </a:p>
          <a:p>
            <a:pPr marL="45720" indent="0">
              <a:buNone/>
            </a:pPr>
            <a:r>
              <a:rPr lang="en-US" dirty="0" smtClean="0"/>
              <a:t>}</a:t>
            </a:r>
            <a:endParaRPr lang="en-US" dirty="0"/>
          </a:p>
          <a:p>
            <a:pPr marL="45720" indent="0">
              <a:buNone/>
            </a:pPr>
            <a:r>
              <a:rPr lang="en-US" dirty="0"/>
              <a:t>class </a:t>
            </a:r>
            <a:r>
              <a:rPr lang="en-US" dirty="0" err="1"/>
              <a:t>compute_node</a:t>
            </a:r>
            <a:r>
              <a:rPr lang="en-US" dirty="0"/>
              <a:t> {</a:t>
            </a:r>
          </a:p>
          <a:p>
            <a:pPr marL="45720" indent="0">
              <a:buNone/>
            </a:pPr>
            <a:r>
              <a:rPr lang="en-US" dirty="0" smtClean="0"/>
              <a:t>}</a:t>
            </a:r>
            <a:endParaRPr lang="en-US" dirty="0"/>
          </a:p>
          <a:p>
            <a:pPr marL="45720" indent="0">
              <a:buNone/>
            </a:pPr>
            <a:r>
              <a:rPr lang="en-US" dirty="0"/>
              <a:t># head node</a:t>
            </a:r>
          </a:p>
          <a:p>
            <a:pPr marL="45720" indent="0">
              <a:buNone/>
            </a:pPr>
            <a:r>
              <a:rPr lang="en-US" dirty="0"/>
              <a:t>node '</a:t>
            </a:r>
            <a:r>
              <a:rPr lang="en-US" dirty="0" err="1" smtClean="0"/>
              <a:t>head.cluster</a:t>
            </a:r>
            <a:r>
              <a:rPr lang="en-US" dirty="0" smtClean="0"/>
              <a:t>’,  {</a:t>
            </a:r>
            <a:endParaRPr lang="en-US" dirty="0"/>
          </a:p>
          <a:p>
            <a:pPr marL="45720" indent="0">
              <a:buNone/>
            </a:pPr>
            <a:r>
              <a:rPr lang="en-US" dirty="0"/>
              <a:t>    include </a:t>
            </a:r>
            <a:r>
              <a:rPr lang="en-US" dirty="0" err="1"/>
              <a:t>head_node</a:t>
            </a:r>
            <a:endParaRPr lang="en-US" dirty="0"/>
          </a:p>
          <a:p>
            <a:pPr marL="45720" indent="0">
              <a:buNone/>
            </a:pPr>
            <a:r>
              <a:rPr lang="en-US" dirty="0"/>
              <a:t>    include </a:t>
            </a:r>
            <a:r>
              <a:rPr lang="en-US" dirty="0" err="1"/>
              <a:t>base_cluster</a:t>
            </a:r>
            <a:endParaRPr lang="en-US" dirty="0"/>
          </a:p>
          <a:p>
            <a:pPr marL="45720" indent="0">
              <a:buNone/>
            </a:pPr>
            <a:r>
              <a:rPr lang="en-US" dirty="0" smtClean="0"/>
              <a:t>}</a:t>
            </a:r>
            <a:endParaRPr lang="en-US" dirty="0"/>
          </a:p>
          <a:p>
            <a:pPr marL="45720" indent="0">
              <a:buNone/>
            </a:pPr>
            <a:r>
              <a:rPr lang="en-US" dirty="0"/>
              <a:t># storage node</a:t>
            </a:r>
          </a:p>
          <a:p>
            <a:pPr marL="45720" indent="0">
              <a:buNone/>
            </a:pPr>
            <a:r>
              <a:rPr lang="en-US" dirty="0"/>
              <a:t>node '</a:t>
            </a:r>
            <a:r>
              <a:rPr lang="en-US" dirty="0" err="1"/>
              <a:t>storage.cluster</a:t>
            </a:r>
            <a:r>
              <a:rPr lang="en-US" dirty="0"/>
              <a:t>' {</a:t>
            </a:r>
          </a:p>
          <a:p>
            <a:pPr marL="45720" indent="0">
              <a:buNone/>
            </a:pPr>
            <a:r>
              <a:rPr lang="en-US" dirty="0"/>
              <a:t>    include </a:t>
            </a:r>
            <a:r>
              <a:rPr lang="en-US" dirty="0" err="1"/>
              <a:t>storage_node</a:t>
            </a:r>
            <a:endParaRPr lang="en-US" dirty="0"/>
          </a:p>
          <a:p>
            <a:pPr marL="45720" indent="0">
              <a:buNone/>
            </a:pPr>
            <a:r>
              <a:rPr lang="en-US" dirty="0"/>
              <a:t>    include </a:t>
            </a:r>
            <a:r>
              <a:rPr lang="en-US" dirty="0" err="1"/>
              <a:t>base_cluster</a:t>
            </a:r>
            <a:endParaRPr lang="en-US" dirty="0"/>
          </a:p>
          <a:p>
            <a:pPr marL="45720" indent="0">
              <a:buNone/>
            </a:pPr>
            <a:r>
              <a:rPr lang="en-US" dirty="0" smtClean="0"/>
              <a:t>}</a:t>
            </a:r>
            <a:endParaRPr lang="en-US" dirty="0"/>
          </a:p>
          <a:p>
            <a:pPr marL="45720" indent="0">
              <a:buNone/>
            </a:pPr>
            <a:r>
              <a:rPr lang="en-US" dirty="0"/>
              <a:t># compute nodes</a:t>
            </a:r>
          </a:p>
          <a:p>
            <a:pPr marL="45720" indent="0">
              <a:buNone/>
            </a:pPr>
            <a:r>
              <a:rPr lang="en-US" dirty="0"/>
              <a:t>node  'compute1.cluster', 'compute2.cluster' {</a:t>
            </a:r>
          </a:p>
          <a:p>
            <a:pPr marL="45720" indent="0">
              <a:buNone/>
            </a:pPr>
            <a:r>
              <a:rPr lang="en-US" dirty="0"/>
              <a:t>    include </a:t>
            </a:r>
            <a:r>
              <a:rPr lang="en-US" dirty="0" err="1"/>
              <a:t>compute_node</a:t>
            </a:r>
            <a:endParaRPr lang="en-US" dirty="0"/>
          </a:p>
          <a:p>
            <a:pPr marL="45720" indent="0">
              <a:buNone/>
            </a:pPr>
            <a:r>
              <a:rPr lang="en-US" dirty="0"/>
              <a:t>    include </a:t>
            </a:r>
            <a:r>
              <a:rPr lang="en-US" dirty="0" err="1"/>
              <a:t>base_cluster</a:t>
            </a:r>
            <a:endParaRPr lang="en-US" dirty="0"/>
          </a:p>
          <a:p>
            <a:pPr marL="45720" indent="0">
              <a:buNone/>
            </a:pPr>
            <a:r>
              <a:rPr lang="en-US" dirty="0"/>
              <a:t>}</a:t>
            </a:r>
          </a:p>
          <a:p>
            <a:pPr marL="45720" indent="0">
              <a:buNone/>
            </a:pPr>
            <a:endParaRPr lang="en-US" dirty="0"/>
          </a:p>
          <a:p>
            <a:pPr marL="45720" indent="0">
              <a:buNone/>
            </a:pPr>
            <a:endParaRPr lang="en-US" dirty="0" smtClean="0"/>
          </a:p>
        </p:txBody>
      </p:sp>
      <p:sp>
        <p:nvSpPr>
          <p:cNvPr id="4" name="Title 3"/>
          <p:cNvSpPr>
            <a:spLocks noGrp="1"/>
          </p:cNvSpPr>
          <p:nvPr>
            <p:ph type="title"/>
          </p:nvPr>
        </p:nvSpPr>
        <p:spPr/>
        <p:txBody>
          <a:bodyPr/>
          <a:lstStyle/>
          <a:p>
            <a:r>
              <a:rPr lang="en-US" dirty="0" smtClean="0"/>
              <a:t>Puppet layout – part 1</a:t>
            </a:r>
            <a:endParaRPr lang="en-US" dirty="0"/>
          </a:p>
        </p:txBody>
      </p:sp>
      <p:pic>
        <p:nvPicPr>
          <p:cNvPr id="6" name="Picture 5"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10" name="TextBox 9"/>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001-basic-puppet-layout</a:t>
            </a:r>
          </a:p>
        </p:txBody>
      </p:sp>
      <p:pic>
        <p:nvPicPr>
          <p:cNvPr id="7" name="Picture 6"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344508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t>
            </a:r>
            <a:r>
              <a:rPr lang="en-US" dirty="0" err="1" smtClean="0"/>
              <a:t>etc</a:t>
            </a:r>
            <a:r>
              <a:rPr lang="en-US" dirty="0" smtClean="0"/>
              <a:t>/puppet/manifests/</a:t>
            </a:r>
            <a:r>
              <a:rPr lang="en-US" dirty="0" err="1" smtClean="0"/>
              <a:t>site.pp</a:t>
            </a:r>
            <a:endParaRPr lang="en-US" dirty="0" smtClean="0"/>
          </a:p>
          <a:p>
            <a:endParaRPr lang="en-US" dirty="0" smtClean="0"/>
          </a:p>
          <a:p>
            <a:pPr lvl="1"/>
            <a:r>
              <a:rPr lang="en-US" dirty="0" smtClean="0"/>
              <a:t>This is where we will be doing the </a:t>
            </a:r>
            <a:r>
              <a:rPr lang="en-US" dirty="0" err="1" smtClean="0"/>
              <a:t>lionshare</a:t>
            </a:r>
            <a:r>
              <a:rPr lang="en-US" dirty="0" smtClean="0"/>
              <a:t> of our configuration of the cluster</a:t>
            </a:r>
          </a:p>
          <a:p>
            <a:pPr lvl="1"/>
            <a:endParaRPr lang="en-US" dirty="0" smtClean="0"/>
          </a:p>
          <a:p>
            <a:pPr lvl="1"/>
            <a:r>
              <a:rPr lang="en-US" dirty="0" smtClean="0"/>
              <a:t>We want to minimize the amount of software setup commands that we run on the command line</a:t>
            </a:r>
          </a:p>
          <a:p>
            <a:pPr lvl="1"/>
            <a:endParaRPr lang="en-US" dirty="0" smtClean="0"/>
          </a:p>
          <a:p>
            <a:pPr lvl="1"/>
            <a:r>
              <a:rPr lang="en-US" dirty="0" smtClean="0"/>
              <a:t>We want to maximize the documentation and scripting of what needs to be done on the machines</a:t>
            </a:r>
          </a:p>
          <a:p>
            <a:pPr lvl="1"/>
            <a:endParaRPr lang="en-US" dirty="0"/>
          </a:p>
          <a:p>
            <a:pPr lvl="1"/>
            <a:r>
              <a:rPr lang="en-US" dirty="0" smtClean="0"/>
              <a:t>We will be applying updates with puppet apply</a:t>
            </a:r>
          </a:p>
          <a:p>
            <a:pPr lvl="2"/>
            <a:r>
              <a:rPr lang="en-US" dirty="0" smtClean="0"/>
              <a:t>This avoids a lot of extra setup of puppet and lets us get into the things that matter for our cluster.</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Puppet layout – part 2</a:t>
            </a:r>
            <a:endParaRPr lang="en-US" dirty="0"/>
          </a:p>
        </p:txBody>
      </p:sp>
      <p:pic>
        <p:nvPicPr>
          <p:cNvPr id="5" name="Picture 4"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6" name="TextBox 5"/>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001-basic-puppet-layout</a:t>
            </a:r>
          </a:p>
        </p:txBody>
      </p:sp>
      <p:pic>
        <p:nvPicPr>
          <p:cNvPr id="7" name="Picture 6"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3635819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85800" y="1828800"/>
            <a:ext cx="3886200" cy="4351338"/>
          </a:xfrm>
        </p:spPr>
        <p:txBody>
          <a:bodyPr>
            <a:normAutofit/>
          </a:bodyPr>
          <a:lstStyle/>
          <a:p>
            <a:r>
              <a:rPr lang="en-US" dirty="0" smtClean="0"/>
              <a:t>Boilerplate apache module instantiation</a:t>
            </a:r>
          </a:p>
          <a:p>
            <a:pPr marL="45720" indent="0">
              <a:buNone/>
            </a:pPr>
            <a:endParaRPr lang="en-US" dirty="0" smtClean="0"/>
          </a:p>
          <a:p>
            <a:pPr marL="45720" indent="0">
              <a:buNone/>
            </a:pPr>
            <a:r>
              <a:rPr lang="en-US" sz="1700" dirty="0" smtClean="0"/>
              <a:t>class </a:t>
            </a:r>
            <a:r>
              <a:rPr lang="en-US" sz="1700" dirty="0"/>
              <a:t>{ 'apache':</a:t>
            </a:r>
          </a:p>
          <a:p>
            <a:pPr marL="45720" indent="0">
              <a:buNone/>
            </a:pPr>
            <a:r>
              <a:rPr lang="en-US" sz="1700" dirty="0"/>
              <a:t>    </a:t>
            </a:r>
            <a:r>
              <a:rPr lang="en-US" sz="1700" dirty="0" err="1"/>
              <a:t>default_confd_files</a:t>
            </a:r>
            <a:r>
              <a:rPr lang="en-US" sz="1700" dirty="0"/>
              <a:t> =&gt; false</a:t>
            </a:r>
            <a:r>
              <a:rPr lang="en-US" sz="1700" dirty="0" smtClean="0"/>
              <a:t>,</a:t>
            </a:r>
          </a:p>
          <a:p>
            <a:pPr marL="45720" indent="0">
              <a:buNone/>
            </a:pPr>
            <a:r>
              <a:rPr lang="en-US" sz="1700" dirty="0"/>
              <a:t> </a:t>
            </a:r>
            <a:r>
              <a:rPr lang="en-US" sz="1700" dirty="0" smtClean="0"/>
              <a:t>   </a:t>
            </a:r>
            <a:r>
              <a:rPr lang="en-US" sz="1800" dirty="0" err="1" smtClean="0"/>
              <a:t>purge_configs</a:t>
            </a:r>
            <a:r>
              <a:rPr lang="en-US" sz="1800" dirty="0" smtClean="0"/>
              <a:t> </a:t>
            </a:r>
            <a:r>
              <a:rPr lang="en-US" sz="1800" dirty="0"/>
              <a:t>=&gt; false,</a:t>
            </a:r>
            <a:endParaRPr lang="en-US" sz="1700" dirty="0"/>
          </a:p>
          <a:p>
            <a:pPr marL="45720" indent="0">
              <a:buNone/>
            </a:pPr>
            <a:r>
              <a:rPr lang="en-US" sz="1700" dirty="0"/>
              <a:t>  }</a:t>
            </a:r>
          </a:p>
          <a:p>
            <a:pPr marL="45720" indent="0">
              <a:buNone/>
            </a:pPr>
            <a:r>
              <a:rPr lang="en-US" sz="1700" dirty="0"/>
              <a:t>  class { 'apache::mod::</a:t>
            </a:r>
            <a:r>
              <a:rPr lang="en-US" sz="1700" dirty="0" err="1"/>
              <a:t>dav_svn</a:t>
            </a:r>
            <a:r>
              <a:rPr lang="en-US" sz="1700" dirty="0"/>
              <a:t>': }</a:t>
            </a:r>
          </a:p>
        </p:txBody>
      </p:sp>
      <p:sp>
        <p:nvSpPr>
          <p:cNvPr id="4" name="Title 3"/>
          <p:cNvSpPr>
            <a:spLocks noGrp="1"/>
          </p:cNvSpPr>
          <p:nvPr>
            <p:ph type="title"/>
          </p:nvPr>
        </p:nvSpPr>
        <p:spPr/>
        <p:txBody>
          <a:bodyPr/>
          <a:lstStyle/>
          <a:p>
            <a:r>
              <a:rPr lang="en-US" dirty="0"/>
              <a:t>Puppet subversion repository deployed by </a:t>
            </a:r>
            <a:r>
              <a:rPr lang="en-US" dirty="0" smtClean="0"/>
              <a:t>puppet – Part 1</a:t>
            </a:r>
            <a:endParaRPr lang="en-US" dirty="0"/>
          </a:p>
        </p:txBody>
      </p:sp>
      <p:pic>
        <p:nvPicPr>
          <p:cNvPr id="6" name="Picture 5"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002-subversion-puppet-repo</a:t>
            </a:r>
          </a:p>
        </p:txBody>
      </p:sp>
      <p:pic>
        <p:nvPicPr>
          <p:cNvPr id="7" name="Picture 6"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9" name="Content Placeholder 1"/>
          <p:cNvSpPr>
            <a:spLocks noGrp="1"/>
          </p:cNvSpPr>
          <p:nvPr>
            <p:ph sz="half" idx="1"/>
          </p:nvPr>
        </p:nvSpPr>
        <p:spPr>
          <a:xfrm>
            <a:off x="4572000" y="1752600"/>
            <a:ext cx="3886200" cy="4351338"/>
          </a:xfrm>
        </p:spPr>
        <p:txBody>
          <a:bodyPr>
            <a:normAutofit fontScale="92500" lnSpcReduction="10000"/>
          </a:bodyPr>
          <a:lstStyle/>
          <a:p>
            <a:r>
              <a:rPr lang="en-US" sz="2400" dirty="0"/>
              <a:t>d</a:t>
            </a:r>
            <a:r>
              <a:rPr lang="en-US" sz="2400" dirty="0" smtClean="0"/>
              <a:t>efine apache </a:t>
            </a:r>
            <a:r>
              <a:rPr lang="en-US" sz="2400" dirty="0" err="1" smtClean="0"/>
              <a:t>vhost</a:t>
            </a:r>
            <a:endParaRPr lang="en-US" sz="2400" dirty="0"/>
          </a:p>
          <a:p>
            <a:endParaRPr lang="en-US" dirty="0" smtClean="0"/>
          </a:p>
          <a:p>
            <a:pPr marL="45720" indent="0">
              <a:buNone/>
            </a:pPr>
            <a:r>
              <a:rPr lang="en-US" sz="1100" dirty="0"/>
              <a:t> apache::</a:t>
            </a:r>
            <a:r>
              <a:rPr lang="en-US" sz="1100" dirty="0" err="1"/>
              <a:t>vhost</a:t>
            </a:r>
            <a:r>
              <a:rPr lang="en-US" sz="1100" dirty="0"/>
              <a:t> { '</a:t>
            </a:r>
            <a:r>
              <a:rPr lang="en-US" sz="1100" dirty="0" err="1" smtClean="0"/>
              <a:t>head.cluster</a:t>
            </a:r>
            <a:r>
              <a:rPr lang="en-US" sz="1100" dirty="0" smtClean="0"/>
              <a:t>'</a:t>
            </a:r>
            <a:r>
              <a:rPr lang="en-US" sz="1100" dirty="0"/>
              <a:t>:</a:t>
            </a:r>
          </a:p>
          <a:p>
            <a:pPr marL="45720" indent="0">
              <a:buNone/>
            </a:pPr>
            <a:r>
              <a:rPr lang="en-US" sz="1100" dirty="0"/>
              <a:t>    port =&gt; 443,</a:t>
            </a:r>
          </a:p>
          <a:p>
            <a:pPr marL="45720" indent="0">
              <a:buNone/>
            </a:pPr>
            <a:r>
              <a:rPr lang="en-US" sz="1100" dirty="0"/>
              <a:t>    </a:t>
            </a:r>
            <a:r>
              <a:rPr lang="en-US" sz="1100" dirty="0" err="1"/>
              <a:t>docroot</a:t>
            </a:r>
            <a:r>
              <a:rPr lang="en-US" sz="1100" dirty="0"/>
              <a:t> =&gt; '/</a:t>
            </a:r>
            <a:r>
              <a:rPr lang="en-US" sz="1100" dirty="0" err="1"/>
              <a:t>var</a:t>
            </a:r>
            <a:r>
              <a:rPr lang="en-US" sz="1100" dirty="0"/>
              <a:t>/www/html/',</a:t>
            </a:r>
          </a:p>
          <a:p>
            <a:pPr marL="45720" indent="0">
              <a:buNone/>
            </a:pPr>
            <a:r>
              <a:rPr lang="en-US" sz="1100" dirty="0"/>
              <a:t>    </a:t>
            </a:r>
            <a:r>
              <a:rPr lang="en-US" sz="1100" dirty="0" err="1"/>
              <a:t>ssl</a:t>
            </a:r>
            <a:r>
              <a:rPr lang="en-US" sz="1100" dirty="0"/>
              <a:t> =&gt; true,</a:t>
            </a:r>
          </a:p>
          <a:p>
            <a:pPr marL="45720" indent="0">
              <a:buNone/>
            </a:pPr>
            <a:r>
              <a:rPr lang="en-US" sz="1100" dirty="0"/>
              <a:t>    </a:t>
            </a:r>
            <a:r>
              <a:rPr lang="en-US" sz="1100" dirty="0" err="1"/>
              <a:t>ssl_cert</a:t>
            </a:r>
            <a:r>
              <a:rPr lang="en-US" sz="1100" dirty="0"/>
              <a:t> =&gt; '/</a:t>
            </a:r>
            <a:r>
              <a:rPr lang="en-US" sz="1100" dirty="0" err="1"/>
              <a:t>etc</a:t>
            </a:r>
            <a:r>
              <a:rPr lang="en-US" sz="1100" dirty="0"/>
              <a:t>/</a:t>
            </a:r>
            <a:r>
              <a:rPr lang="en-US" sz="1100" dirty="0" err="1"/>
              <a:t>httpd</a:t>
            </a:r>
            <a:r>
              <a:rPr lang="en-US" sz="1100" dirty="0"/>
              <a:t>/</a:t>
            </a:r>
            <a:r>
              <a:rPr lang="en-US" sz="1100" dirty="0" err="1"/>
              <a:t>ssl</a:t>
            </a:r>
            <a:r>
              <a:rPr lang="en-US" sz="1100" dirty="0"/>
              <a:t>/</a:t>
            </a:r>
            <a:r>
              <a:rPr lang="en-US" sz="1100" dirty="0" err="1"/>
              <a:t>apache.crt</a:t>
            </a:r>
            <a:r>
              <a:rPr lang="en-US" sz="1100" dirty="0"/>
              <a:t>',  </a:t>
            </a:r>
          </a:p>
          <a:p>
            <a:pPr marL="45720" indent="0">
              <a:buNone/>
            </a:pPr>
            <a:r>
              <a:rPr lang="en-US" sz="1100" dirty="0"/>
              <a:t>    </a:t>
            </a:r>
            <a:r>
              <a:rPr lang="en-US" sz="1100" dirty="0" err="1"/>
              <a:t>ssl_key</a:t>
            </a:r>
            <a:r>
              <a:rPr lang="en-US" sz="1100" dirty="0"/>
              <a:t>  =&gt; '/</a:t>
            </a:r>
            <a:r>
              <a:rPr lang="en-US" sz="1100" dirty="0" err="1"/>
              <a:t>etc</a:t>
            </a:r>
            <a:r>
              <a:rPr lang="en-US" sz="1100" dirty="0"/>
              <a:t>/</a:t>
            </a:r>
            <a:r>
              <a:rPr lang="en-US" sz="1100" dirty="0" err="1"/>
              <a:t>httpd</a:t>
            </a:r>
            <a:r>
              <a:rPr lang="en-US" sz="1100" dirty="0"/>
              <a:t>/</a:t>
            </a:r>
            <a:r>
              <a:rPr lang="en-US" sz="1100" dirty="0" err="1"/>
              <a:t>ssl</a:t>
            </a:r>
            <a:r>
              <a:rPr lang="en-US" sz="1100" dirty="0"/>
              <a:t>/</a:t>
            </a:r>
            <a:r>
              <a:rPr lang="en-US" sz="1100" dirty="0" err="1"/>
              <a:t>apache.key</a:t>
            </a:r>
            <a:r>
              <a:rPr lang="en-US" sz="1100" dirty="0"/>
              <a:t>',</a:t>
            </a:r>
          </a:p>
          <a:p>
            <a:pPr marL="45720" indent="0">
              <a:buNone/>
            </a:pPr>
            <a:r>
              <a:rPr lang="en-US" sz="1100" dirty="0"/>
              <a:t>    </a:t>
            </a:r>
            <a:r>
              <a:rPr lang="en-US" sz="1100" dirty="0" err="1"/>
              <a:t>custom_fragment</a:t>
            </a:r>
            <a:r>
              <a:rPr lang="en-US" sz="1100" dirty="0"/>
              <a:t> =&gt; '</a:t>
            </a:r>
          </a:p>
          <a:p>
            <a:pPr marL="45720" indent="0">
              <a:buNone/>
            </a:pPr>
            <a:r>
              <a:rPr lang="en-US" sz="1100" dirty="0"/>
              <a:t>      &lt;Location /puppet &gt;</a:t>
            </a:r>
          </a:p>
          <a:p>
            <a:pPr marL="45720" indent="0">
              <a:buNone/>
            </a:pPr>
            <a:r>
              <a:rPr lang="en-US" sz="1100" dirty="0"/>
              <a:t>        </a:t>
            </a:r>
            <a:r>
              <a:rPr lang="en-US" sz="1100" dirty="0" err="1"/>
              <a:t>AuthType</a:t>
            </a:r>
            <a:r>
              <a:rPr lang="en-US" sz="1100" dirty="0"/>
              <a:t> Basic</a:t>
            </a:r>
          </a:p>
          <a:p>
            <a:pPr marL="45720" indent="0">
              <a:buNone/>
            </a:pPr>
            <a:r>
              <a:rPr lang="en-US" sz="1100" dirty="0"/>
              <a:t>        </a:t>
            </a:r>
            <a:r>
              <a:rPr lang="en-US" sz="1100" dirty="0" err="1"/>
              <a:t>AuthName</a:t>
            </a:r>
            <a:r>
              <a:rPr lang="en-US" sz="1100" dirty="0"/>
              <a:t> "Puppet Cluster Repository"</a:t>
            </a:r>
          </a:p>
          <a:p>
            <a:pPr marL="45720" indent="0">
              <a:buNone/>
            </a:pPr>
            <a:r>
              <a:rPr lang="en-US" sz="1100" dirty="0"/>
              <a:t>        </a:t>
            </a:r>
            <a:r>
              <a:rPr lang="en-US" sz="1100" dirty="0" err="1"/>
              <a:t>AuthUserFile</a:t>
            </a:r>
            <a:r>
              <a:rPr lang="en-US" sz="1100" dirty="0"/>
              <a:t> "/</a:t>
            </a:r>
            <a:r>
              <a:rPr lang="en-US" sz="1100" dirty="0" err="1"/>
              <a:t>etc</a:t>
            </a:r>
            <a:r>
              <a:rPr lang="en-US" sz="1100" dirty="0"/>
              <a:t>/</a:t>
            </a:r>
            <a:r>
              <a:rPr lang="en-US" sz="1100" dirty="0" err="1"/>
              <a:t>httpd</a:t>
            </a:r>
            <a:r>
              <a:rPr lang="en-US" sz="1100" dirty="0"/>
              <a:t>/</a:t>
            </a:r>
            <a:r>
              <a:rPr lang="en-US" sz="1100" dirty="0" err="1"/>
              <a:t>auth_user_file</a:t>
            </a:r>
            <a:r>
              <a:rPr lang="en-US" sz="1100" dirty="0"/>
              <a:t>"</a:t>
            </a:r>
          </a:p>
          <a:p>
            <a:pPr marL="45720" indent="0">
              <a:buNone/>
            </a:pPr>
            <a:r>
              <a:rPr lang="en-US" sz="1100" dirty="0"/>
              <a:t>        Require valid-user</a:t>
            </a:r>
          </a:p>
          <a:p>
            <a:pPr marL="45720" indent="0">
              <a:buNone/>
            </a:pPr>
            <a:r>
              <a:rPr lang="en-US" sz="1100" dirty="0"/>
              <a:t>        DAV </a:t>
            </a:r>
            <a:r>
              <a:rPr lang="en-US" sz="1100" dirty="0" err="1"/>
              <a:t>svn</a:t>
            </a:r>
            <a:r>
              <a:rPr lang="en-US" sz="1100" dirty="0"/>
              <a:t> </a:t>
            </a:r>
          </a:p>
          <a:p>
            <a:pPr marL="45720" indent="0">
              <a:buNone/>
            </a:pPr>
            <a:r>
              <a:rPr lang="en-US" sz="1100" dirty="0"/>
              <a:t>        </a:t>
            </a:r>
            <a:r>
              <a:rPr lang="en-US" sz="1100" dirty="0" err="1"/>
              <a:t>SVNPath</a:t>
            </a:r>
            <a:r>
              <a:rPr lang="en-US" sz="1100" dirty="0"/>
              <a:t> /</a:t>
            </a:r>
            <a:r>
              <a:rPr lang="en-US" sz="1100" dirty="0" err="1"/>
              <a:t>var</a:t>
            </a:r>
            <a:r>
              <a:rPr lang="en-US" sz="1100" dirty="0"/>
              <a:t>/</a:t>
            </a:r>
            <a:r>
              <a:rPr lang="en-US" sz="1100" dirty="0" err="1"/>
              <a:t>svn</a:t>
            </a:r>
            <a:r>
              <a:rPr lang="en-US" sz="1100" dirty="0"/>
              <a:t>/puppet/</a:t>
            </a:r>
          </a:p>
          <a:p>
            <a:pPr marL="45720" indent="0">
              <a:buNone/>
            </a:pPr>
            <a:r>
              <a:rPr lang="en-US" sz="1100" dirty="0"/>
              <a:t>      &lt;/Location&gt;'</a:t>
            </a:r>
          </a:p>
          <a:p>
            <a:pPr marL="45720" indent="0">
              <a:buNone/>
            </a:pPr>
            <a:r>
              <a:rPr lang="en-US" sz="1100" dirty="0"/>
              <a:t>  }</a:t>
            </a:r>
          </a:p>
        </p:txBody>
      </p:sp>
    </p:spTree>
    <p:extLst>
      <p:ext uri="{BB962C8B-B14F-4D97-AF65-F5344CB8AC3E}">
        <p14:creationId xmlns:p14="http://schemas.microsoft.com/office/powerpoint/2010/main" val="3964083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85800" y="1752600"/>
            <a:ext cx="8263643" cy="4407408"/>
          </a:xfrm>
        </p:spPr>
        <p:txBody>
          <a:bodyPr>
            <a:normAutofit/>
          </a:bodyPr>
          <a:lstStyle/>
          <a:p>
            <a:r>
              <a:rPr lang="en-US" sz="2400" dirty="0"/>
              <a:t>puppet </a:t>
            </a:r>
            <a:r>
              <a:rPr lang="en-US" sz="2400" dirty="0" smtClean="0"/>
              <a:t>apply</a:t>
            </a:r>
          </a:p>
          <a:p>
            <a:pPr lvl="1"/>
            <a:r>
              <a:rPr lang="en-US" sz="1800" dirty="0" smtClean="0"/>
              <a:t>Will get error message with </a:t>
            </a:r>
            <a:r>
              <a:rPr lang="en-US" sz="1800" dirty="0" err="1" smtClean="0"/>
              <a:t>fqdn</a:t>
            </a:r>
            <a:r>
              <a:rPr lang="en-US" sz="1800" dirty="0" smtClean="0"/>
              <a:t> of host</a:t>
            </a:r>
          </a:p>
          <a:p>
            <a:pPr lvl="1"/>
            <a:r>
              <a:rPr lang="en-US" sz="1800" dirty="0" smtClean="0"/>
              <a:t>Add short host as head node</a:t>
            </a:r>
          </a:p>
          <a:p>
            <a:pPr lvl="1"/>
            <a:r>
              <a:rPr lang="en-US" sz="1100" dirty="0"/>
              <a:t># </a:t>
            </a:r>
            <a:r>
              <a:rPr lang="en-US" sz="1100" dirty="0" err="1"/>
              <a:t>headnode</a:t>
            </a:r>
            <a:endParaRPr lang="en-US" sz="1100" dirty="0"/>
          </a:p>
          <a:p>
            <a:pPr lvl="1"/>
            <a:r>
              <a:rPr lang="en-US" sz="1100" dirty="0"/>
              <a:t>node </a:t>
            </a:r>
            <a:r>
              <a:rPr lang="en-US" sz="1100" dirty="0" smtClean="0"/>
              <a:t>‘</a:t>
            </a:r>
            <a:r>
              <a:rPr lang="en-US" sz="1100" dirty="0" err="1" smtClean="0"/>
              <a:t>head.cluster</a:t>
            </a:r>
            <a:r>
              <a:rPr lang="en-US" sz="1100" dirty="0" smtClean="0"/>
              <a:t>’, ‘'ip</a:t>
            </a:r>
            <a:r>
              <a:rPr lang="en-US" sz="1100" dirty="0"/>
              <a:t>-172-31-7-</a:t>
            </a:r>
            <a:r>
              <a:rPr lang="en-US" sz="1100" dirty="0" smtClean="0"/>
              <a:t>24' {</a:t>
            </a:r>
          </a:p>
          <a:p>
            <a:pPr lvl="1"/>
            <a:endParaRPr lang="en-US" sz="1100" dirty="0"/>
          </a:p>
          <a:p>
            <a:r>
              <a:rPr lang="en-US" sz="2400" dirty="0" smtClean="0"/>
              <a:t>puppet apply</a:t>
            </a:r>
          </a:p>
          <a:p>
            <a:endParaRPr lang="en-US" sz="2400" dirty="0" smtClean="0"/>
          </a:p>
          <a:p>
            <a:r>
              <a:rPr lang="en-US" sz="2400" dirty="0" smtClean="0"/>
              <a:t>fix permissions</a:t>
            </a:r>
          </a:p>
          <a:p>
            <a:pPr lvl="1"/>
            <a:r>
              <a:rPr lang="en-US" sz="1100" dirty="0" err="1"/>
              <a:t>chcon</a:t>
            </a:r>
            <a:r>
              <a:rPr lang="en-US" sz="1100" dirty="0"/>
              <a:t> -R -h -t </a:t>
            </a:r>
            <a:r>
              <a:rPr lang="en-US" sz="1100" dirty="0" err="1"/>
              <a:t>httpd_sys_content_t</a:t>
            </a:r>
            <a:r>
              <a:rPr lang="en-US" sz="1100" dirty="0"/>
              <a:t> /</a:t>
            </a:r>
            <a:r>
              <a:rPr lang="en-US" sz="1100" dirty="0" err="1"/>
              <a:t>var</a:t>
            </a:r>
            <a:r>
              <a:rPr lang="en-US" sz="1100" dirty="0"/>
              <a:t>/</a:t>
            </a:r>
            <a:r>
              <a:rPr lang="en-US" sz="1100" dirty="0" err="1"/>
              <a:t>svn</a:t>
            </a:r>
            <a:r>
              <a:rPr lang="en-US" sz="1100" dirty="0"/>
              <a:t>/puppet </a:t>
            </a:r>
          </a:p>
          <a:p>
            <a:pPr lvl="1"/>
            <a:r>
              <a:rPr lang="en-US" sz="1100" dirty="0" err="1"/>
              <a:t>chown</a:t>
            </a:r>
            <a:r>
              <a:rPr lang="en-US" sz="1100" dirty="0"/>
              <a:t> -R </a:t>
            </a:r>
            <a:r>
              <a:rPr lang="en-US" sz="1100" dirty="0" err="1"/>
              <a:t>apache:apache</a:t>
            </a:r>
            <a:r>
              <a:rPr lang="en-US" sz="1100" dirty="0"/>
              <a:t> /</a:t>
            </a:r>
            <a:r>
              <a:rPr lang="en-US" sz="1100" dirty="0" err="1"/>
              <a:t>var</a:t>
            </a:r>
            <a:r>
              <a:rPr lang="en-US" sz="1100" dirty="0"/>
              <a:t>/</a:t>
            </a:r>
            <a:r>
              <a:rPr lang="en-US" sz="1100" dirty="0" err="1"/>
              <a:t>svn</a:t>
            </a:r>
            <a:r>
              <a:rPr lang="en-US" sz="1100" dirty="0"/>
              <a:t>/puppet</a:t>
            </a:r>
          </a:p>
          <a:p>
            <a:endParaRPr lang="en-US" dirty="0" smtClean="0"/>
          </a:p>
        </p:txBody>
      </p:sp>
      <p:sp>
        <p:nvSpPr>
          <p:cNvPr id="4" name="Title 3"/>
          <p:cNvSpPr>
            <a:spLocks noGrp="1"/>
          </p:cNvSpPr>
          <p:nvPr>
            <p:ph type="title"/>
          </p:nvPr>
        </p:nvSpPr>
        <p:spPr/>
        <p:txBody>
          <a:bodyPr/>
          <a:lstStyle/>
          <a:p>
            <a:r>
              <a:rPr lang="en-US" dirty="0"/>
              <a:t>Puppet subversion repository deployed by </a:t>
            </a:r>
            <a:r>
              <a:rPr lang="en-US" dirty="0" smtClean="0"/>
              <a:t>puppet – Part 2</a:t>
            </a:r>
            <a:endParaRPr 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11" name="TextBox 10"/>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002-subversion-puppet-repo</a:t>
            </a:r>
          </a:p>
        </p:txBody>
      </p:sp>
      <p:sp>
        <p:nvSpPr>
          <p:cNvPr id="12" name="TextBox 11"/>
          <p:cNvSpPr txBox="1"/>
          <p:nvPr/>
        </p:nvSpPr>
        <p:spPr>
          <a:xfrm>
            <a:off x="5410201" y="6550223"/>
            <a:ext cx="3733800" cy="307777"/>
          </a:xfrm>
          <a:prstGeom prst="rect">
            <a:avLst/>
          </a:prstGeom>
          <a:noFill/>
        </p:spPr>
        <p:txBody>
          <a:bodyPr wrap="square" rtlCol="0">
            <a:spAutoFit/>
          </a:bodyPr>
          <a:lstStyle/>
          <a:p>
            <a:pPr algn="r"/>
            <a:r>
              <a:rPr lang="en-US" sz="1400" dirty="0">
                <a:latin typeface="+mj-lt"/>
              </a:rPr>
              <a:t>003-subversion-repo-permission-commands</a:t>
            </a:r>
          </a:p>
        </p:txBody>
      </p:sp>
      <p:pic>
        <p:nvPicPr>
          <p:cNvPr id="8" name="Picture 7"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521906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old </a:t>
            </a:r>
            <a:r>
              <a:rPr lang="en-US" sz="2400" dirty="0" smtClean="0"/>
              <a:t>puppet switcheroo</a:t>
            </a:r>
            <a:endParaRPr lang="en-US" sz="2400" dirty="0"/>
          </a:p>
          <a:p>
            <a:pPr lvl="1"/>
            <a:r>
              <a:rPr lang="en-US" sz="1600" dirty="0" err="1"/>
              <a:t>svn</a:t>
            </a:r>
            <a:r>
              <a:rPr lang="en-US" sz="1600" dirty="0"/>
              <a:t> co https://</a:t>
            </a:r>
            <a:r>
              <a:rPr lang="en-US" sz="1600" dirty="0" err="1"/>
              <a:t>localhost</a:t>
            </a:r>
            <a:r>
              <a:rPr lang="en-US" sz="1600" dirty="0"/>
              <a:t>/puppet/ /root/puppet/</a:t>
            </a:r>
          </a:p>
          <a:p>
            <a:pPr lvl="1"/>
            <a:r>
              <a:rPr lang="en-US" sz="1600" dirty="0" err="1"/>
              <a:t>cp</a:t>
            </a:r>
            <a:r>
              <a:rPr lang="en-US" sz="1600" dirty="0"/>
              <a:t> -R /</a:t>
            </a:r>
            <a:r>
              <a:rPr lang="en-US" sz="1600" dirty="0" err="1"/>
              <a:t>etc</a:t>
            </a:r>
            <a:r>
              <a:rPr lang="en-US" sz="1600" dirty="0"/>
              <a:t>/puppet/ /root/puppet/</a:t>
            </a:r>
          </a:p>
          <a:p>
            <a:pPr lvl="1"/>
            <a:r>
              <a:rPr lang="en-US" sz="1600" dirty="0" err="1"/>
              <a:t>svn</a:t>
            </a:r>
            <a:r>
              <a:rPr lang="en-US" sz="1600" dirty="0"/>
              <a:t> add /root/puppet/*</a:t>
            </a:r>
          </a:p>
          <a:p>
            <a:pPr lvl="1"/>
            <a:r>
              <a:rPr lang="en-US" sz="1600" dirty="0" smtClean="0"/>
              <a:t>export </a:t>
            </a:r>
            <a:r>
              <a:rPr lang="en-US" sz="1600" dirty="0"/>
              <a:t>EDITOR=vim</a:t>
            </a:r>
          </a:p>
          <a:p>
            <a:pPr lvl="1"/>
            <a:r>
              <a:rPr lang="en-US" sz="1600" dirty="0" err="1"/>
              <a:t>svn</a:t>
            </a:r>
            <a:r>
              <a:rPr lang="en-US" sz="1600" dirty="0"/>
              <a:t> ci</a:t>
            </a:r>
          </a:p>
          <a:p>
            <a:pPr lvl="1"/>
            <a:endParaRPr lang="en-US" sz="1600" dirty="0"/>
          </a:p>
          <a:p>
            <a:pPr lvl="1"/>
            <a:r>
              <a:rPr lang="en-US" sz="1600" dirty="0" err="1"/>
              <a:t>rm</a:t>
            </a:r>
            <a:r>
              <a:rPr lang="en-US" sz="1600" dirty="0"/>
              <a:t> –</a:t>
            </a:r>
            <a:r>
              <a:rPr lang="en-US" sz="1600" dirty="0" err="1"/>
              <a:t>rf</a:t>
            </a:r>
            <a:r>
              <a:rPr lang="en-US" sz="1600" dirty="0"/>
              <a:t> /</a:t>
            </a:r>
            <a:r>
              <a:rPr lang="en-US" sz="1600" dirty="0" err="1"/>
              <a:t>etc</a:t>
            </a:r>
            <a:r>
              <a:rPr lang="en-US" sz="1600" dirty="0"/>
              <a:t>/puppet</a:t>
            </a:r>
          </a:p>
          <a:p>
            <a:pPr lvl="1"/>
            <a:r>
              <a:rPr lang="en-US" sz="1600" dirty="0" err="1"/>
              <a:t>svn</a:t>
            </a:r>
            <a:r>
              <a:rPr lang="en-US" sz="1600" dirty="0"/>
              <a:t> co https://</a:t>
            </a:r>
            <a:r>
              <a:rPr lang="en-US" sz="1600" dirty="0" err="1"/>
              <a:t>localhost</a:t>
            </a:r>
            <a:r>
              <a:rPr lang="en-US" sz="1600" dirty="0"/>
              <a:t>/puppet/ /</a:t>
            </a:r>
            <a:r>
              <a:rPr lang="en-US" sz="1600" dirty="0" err="1"/>
              <a:t>etc</a:t>
            </a:r>
            <a:r>
              <a:rPr lang="en-US" sz="1600" dirty="0" smtClean="0"/>
              <a:t>/</a:t>
            </a:r>
            <a:endParaRPr lang="en-US" sz="1600" dirty="0"/>
          </a:p>
          <a:p>
            <a:endParaRPr lang="en-US" dirty="0" smtClean="0"/>
          </a:p>
          <a:p>
            <a:r>
              <a:rPr lang="en-US" dirty="0" smtClean="0"/>
              <a:t>Now we have a version controlled puppet install</a:t>
            </a:r>
            <a:endParaRPr lang="en-US" dirty="0"/>
          </a:p>
        </p:txBody>
      </p:sp>
      <p:sp>
        <p:nvSpPr>
          <p:cNvPr id="3" name="Title 2"/>
          <p:cNvSpPr>
            <a:spLocks noGrp="1"/>
          </p:cNvSpPr>
          <p:nvPr>
            <p:ph type="title"/>
          </p:nvPr>
        </p:nvSpPr>
        <p:spPr/>
        <p:txBody>
          <a:bodyPr/>
          <a:lstStyle/>
          <a:p>
            <a:r>
              <a:rPr lang="en-US" dirty="0"/>
              <a:t>Puppet subversion repository deployed by puppet – Part 3</a:t>
            </a:r>
          </a:p>
        </p:txBody>
      </p:sp>
      <p:pic>
        <p:nvPicPr>
          <p:cNvPr id="5" name="Picture 4"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7" name="TextBox 6"/>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004-switching-out-puppet-directory</a:t>
            </a:r>
          </a:p>
        </p:txBody>
      </p:sp>
      <p:pic>
        <p:nvPicPr>
          <p:cNvPr id="6" name="Picture 5"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454040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and Puppet Primer</a:t>
            </a:r>
            <a:endParaRPr lang="en-US" dirty="0"/>
          </a:p>
        </p:txBody>
      </p:sp>
      <p:sp>
        <p:nvSpPr>
          <p:cNvPr id="3" name="Content Placeholder 2"/>
          <p:cNvSpPr>
            <a:spLocks noGrp="1"/>
          </p:cNvSpPr>
          <p:nvPr>
            <p:ph idx="1"/>
          </p:nvPr>
        </p:nvSpPr>
        <p:spPr/>
        <p:txBody>
          <a:bodyPr>
            <a:normAutofit lnSpcReduction="10000"/>
          </a:bodyPr>
          <a:lstStyle/>
          <a:p>
            <a:r>
              <a:rPr lang="en-US" dirty="0" err="1" smtClean="0"/>
              <a:t>svn</a:t>
            </a:r>
            <a:r>
              <a:rPr lang="en-US" dirty="0" smtClean="0"/>
              <a:t> up</a:t>
            </a:r>
          </a:p>
          <a:p>
            <a:pPr lvl="1"/>
            <a:r>
              <a:rPr lang="en-US" dirty="0" smtClean="0"/>
              <a:t>Update an existing repository with the current commits</a:t>
            </a:r>
          </a:p>
          <a:p>
            <a:pPr lvl="1"/>
            <a:endParaRPr lang="en-US" dirty="0" smtClean="0"/>
          </a:p>
          <a:p>
            <a:r>
              <a:rPr lang="en-US" dirty="0" err="1" smtClean="0"/>
              <a:t>svn</a:t>
            </a:r>
            <a:r>
              <a:rPr lang="en-US" dirty="0" smtClean="0"/>
              <a:t> di</a:t>
            </a:r>
          </a:p>
          <a:p>
            <a:pPr lvl="1"/>
            <a:r>
              <a:rPr lang="en-US" dirty="0" smtClean="0"/>
              <a:t>Print the diff of your current tree </a:t>
            </a:r>
            <a:r>
              <a:rPr lang="en-US" dirty="0" err="1" smtClean="0"/>
              <a:t>vs</a:t>
            </a:r>
            <a:r>
              <a:rPr lang="en-US" dirty="0" smtClean="0"/>
              <a:t> the remote tree at your current commit</a:t>
            </a:r>
          </a:p>
          <a:p>
            <a:pPr lvl="1"/>
            <a:endParaRPr lang="en-US" dirty="0" smtClean="0"/>
          </a:p>
          <a:p>
            <a:r>
              <a:rPr lang="en-US" dirty="0" err="1" smtClean="0"/>
              <a:t>svn</a:t>
            </a:r>
            <a:r>
              <a:rPr lang="en-US" dirty="0" smtClean="0"/>
              <a:t> ci</a:t>
            </a:r>
          </a:p>
          <a:p>
            <a:pPr lvl="1"/>
            <a:r>
              <a:rPr lang="en-US" dirty="0" smtClean="0"/>
              <a:t>Check in changes</a:t>
            </a:r>
          </a:p>
          <a:p>
            <a:pPr lvl="1"/>
            <a:endParaRPr lang="en-US" dirty="0" smtClean="0"/>
          </a:p>
          <a:p>
            <a:r>
              <a:rPr lang="en-US" dirty="0" smtClean="0"/>
              <a:t>puppet apply</a:t>
            </a:r>
          </a:p>
          <a:p>
            <a:pPr lvl="1"/>
            <a:r>
              <a:rPr lang="en-US" dirty="0" smtClean="0"/>
              <a:t>This applies any changes in the puppet tree, this is followed by the path of </a:t>
            </a:r>
            <a:r>
              <a:rPr lang="en-US" dirty="0" err="1" smtClean="0"/>
              <a:t>site.pp</a:t>
            </a:r>
            <a:r>
              <a:rPr lang="en-US" dirty="0" smtClean="0"/>
              <a:t>. </a:t>
            </a:r>
            <a:endParaRPr lang="en-US" dirty="0"/>
          </a:p>
          <a:p>
            <a:pPr lvl="1"/>
            <a:r>
              <a:rPr lang="en-US" dirty="0" smtClean="0"/>
              <a:t>You may want to make an alias for “puppet apply /</a:t>
            </a:r>
            <a:r>
              <a:rPr lang="en-US" dirty="0" err="1" smtClean="0"/>
              <a:t>etc</a:t>
            </a:r>
            <a:r>
              <a:rPr lang="en-US" dirty="0" smtClean="0"/>
              <a:t>/puppet/manifests/</a:t>
            </a:r>
            <a:r>
              <a:rPr lang="en-US" dirty="0" err="1" smtClean="0"/>
              <a:t>site.pp</a:t>
            </a:r>
            <a:r>
              <a:rPr lang="en-US" dirty="0" smtClean="0"/>
              <a:t>”</a:t>
            </a:r>
            <a:endParaRPr lang="en-US" dirty="0"/>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pic>
        <p:nvPicPr>
          <p:cNvPr id="6" name="Picture 5"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902958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doing here anyway?</a:t>
            </a:r>
            <a:endParaRPr lang="en-US" dirty="0"/>
          </a:p>
        </p:txBody>
      </p:sp>
      <p:sp>
        <p:nvSpPr>
          <p:cNvPr id="5" name="Date Placeholder 4"/>
          <p:cNvSpPr>
            <a:spLocks noGrp="1"/>
          </p:cNvSpPr>
          <p:nvPr>
            <p:ph type="dt" sz="half" idx="10"/>
          </p:nvPr>
        </p:nvSpPr>
        <p:spPr/>
        <p:txBody>
          <a:bodyPr/>
          <a:lstStyle/>
          <a:p>
            <a:r>
              <a:rPr lang="en-US" altLang="en-US" dirty="0"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Content Placeholder 1"/>
          <p:cNvSpPr>
            <a:spLocks noGrp="1"/>
          </p:cNvSpPr>
          <p:nvPr>
            <p:ph sz="half" idx="1"/>
          </p:nvPr>
        </p:nvSpPr>
        <p:spPr/>
        <p:txBody>
          <a:bodyPr>
            <a:normAutofit/>
          </a:bodyPr>
          <a:lstStyle/>
          <a:p>
            <a:r>
              <a:rPr lang="en-US" dirty="0" smtClean="0"/>
              <a:t>This is:</a:t>
            </a:r>
          </a:p>
          <a:p>
            <a:endParaRPr lang="en-US" dirty="0" smtClean="0"/>
          </a:p>
          <a:p>
            <a:pPr lvl="1"/>
            <a:r>
              <a:rPr lang="en-US" dirty="0" smtClean="0"/>
              <a:t>A guide to building a simple scientific computing cluster</a:t>
            </a:r>
          </a:p>
          <a:p>
            <a:pPr lvl="1"/>
            <a:endParaRPr lang="en-US" dirty="0" smtClean="0"/>
          </a:p>
          <a:p>
            <a:pPr lvl="1"/>
            <a:r>
              <a:rPr lang="en-US" dirty="0" smtClean="0"/>
              <a:t>An outline for deploying a high performance computing cluster</a:t>
            </a:r>
          </a:p>
          <a:p>
            <a:pPr lvl="1"/>
            <a:endParaRPr lang="en-US" dirty="0" smtClean="0"/>
          </a:p>
          <a:p>
            <a:pPr lvl="1"/>
            <a:r>
              <a:rPr lang="en-US" dirty="0" smtClean="0"/>
              <a:t>Targeted at a corporate or academic IT person who is tasked with creating a scientific computing cluster for the first time</a:t>
            </a:r>
          </a:p>
          <a:p>
            <a:pPr lvl="1"/>
            <a:endParaRPr lang="en-US" dirty="0"/>
          </a:p>
        </p:txBody>
      </p:sp>
      <p:sp>
        <p:nvSpPr>
          <p:cNvPr id="10" name="Content Placeholder 2"/>
          <p:cNvSpPr>
            <a:spLocks noGrp="1"/>
          </p:cNvSpPr>
          <p:nvPr>
            <p:ph sz="half" idx="2"/>
          </p:nvPr>
        </p:nvSpPr>
        <p:spPr/>
        <p:txBody>
          <a:bodyPr>
            <a:normAutofit/>
          </a:bodyPr>
          <a:lstStyle/>
          <a:p>
            <a:r>
              <a:rPr lang="en-US" dirty="0" smtClean="0"/>
              <a:t>This isn’t:</a:t>
            </a:r>
          </a:p>
          <a:p>
            <a:endParaRPr lang="en-US" dirty="0" smtClean="0"/>
          </a:p>
          <a:p>
            <a:pPr lvl="1"/>
            <a:r>
              <a:rPr lang="en-US" dirty="0" smtClean="0"/>
              <a:t>An exact blueprint for creating a cluster that meets your needs</a:t>
            </a:r>
          </a:p>
          <a:p>
            <a:pPr lvl="1"/>
            <a:endParaRPr lang="en-US" dirty="0" smtClean="0"/>
          </a:p>
          <a:p>
            <a:pPr lvl="1"/>
            <a:r>
              <a:rPr lang="en-US" dirty="0" smtClean="0"/>
              <a:t>An example of best practices throughout the industry</a:t>
            </a:r>
          </a:p>
          <a:p>
            <a:pPr lvl="1"/>
            <a:endParaRPr lang="en-US" dirty="0" smtClean="0"/>
          </a:p>
          <a:p>
            <a:pPr lvl="1"/>
            <a:r>
              <a:rPr lang="en-US" dirty="0" smtClean="0"/>
              <a:t>A complete solution at scale</a:t>
            </a:r>
            <a:endParaRPr lang="en-US" dirty="0"/>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424934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System housekeeping </a:t>
            </a:r>
          </a:p>
        </p:txBody>
      </p:sp>
      <p:sp>
        <p:nvSpPr>
          <p:cNvPr id="3" name="Content Placeholder 2"/>
          <p:cNvSpPr>
            <a:spLocks noGrp="1"/>
          </p:cNvSpPr>
          <p:nvPr>
            <p:ph sz="half" idx="1"/>
          </p:nvPr>
        </p:nvSpPr>
        <p:spPr/>
        <p:txBody>
          <a:bodyPr>
            <a:normAutofit fontScale="92500" lnSpcReduction="10000"/>
          </a:bodyPr>
          <a:lstStyle/>
          <a:p>
            <a:r>
              <a:rPr lang="en-US" dirty="0" smtClean="0"/>
              <a:t>Lets add a swap file</a:t>
            </a:r>
          </a:p>
          <a:p>
            <a:pPr lvl="1"/>
            <a:r>
              <a:rPr lang="en-US" dirty="0"/>
              <a:t>include </a:t>
            </a:r>
            <a:r>
              <a:rPr lang="en-US" dirty="0" err="1"/>
              <a:t>swap_file</a:t>
            </a:r>
            <a:endParaRPr lang="en-US" dirty="0" smtClean="0"/>
          </a:p>
          <a:p>
            <a:endParaRPr lang="en-US" dirty="0"/>
          </a:p>
          <a:p>
            <a:r>
              <a:rPr lang="en-US" dirty="0" smtClean="0"/>
              <a:t>Add </a:t>
            </a:r>
            <a:r>
              <a:rPr lang="en-US" dirty="0"/>
              <a:t>Exec path globally for older module compatibility </a:t>
            </a:r>
            <a:endParaRPr lang="en-US" dirty="0" smtClean="0"/>
          </a:p>
          <a:p>
            <a:pPr lvl="1"/>
            <a:r>
              <a:rPr lang="en-US" dirty="0" smtClean="0"/>
              <a:t>Exec </a:t>
            </a:r>
            <a:r>
              <a:rPr lang="en-US" dirty="0"/>
              <a:t>{ path =&gt; [ "/bin/", "/</a:t>
            </a:r>
            <a:r>
              <a:rPr lang="en-US" dirty="0" err="1"/>
              <a:t>sbin</a:t>
            </a:r>
            <a:r>
              <a:rPr lang="en-US" dirty="0"/>
              <a:t>/" , "/</a:t>
            </a:r>
            <a:r>
              <a:rPr lang="en-US" dirty="0" err="1"/>
              <a:t>usr</a:t>
            </a:r>
            <a:r>
              <a:rPr lang="en-US" dirty="0"/>
              <a:t>/bin/", "/</a:t>
            </a:r>
            <a:r>
              <a:rPr lang="en-US" dirty="0" err="1"/>
              <a:t>usr</a:t>
            </a:r>
            <a:r>
              <a:rPr lang="en-US" dirty="0"/>
              <a:t>/</a:t>
            </a:r>
            <a:r>
              <a:rPr lang="en-US" dirty="0" err="1"/>
              <a:t>sbin</a:t>
            </a:r>
            <a:r>
              <a:rPr lang="en-US" dirty="0"/>
              <a:t>/" ] }</a:t>
            </a:r>
          </a:p>
          <a:p>
            <a:pPr marL="0" indent="0">
              <a:buNone/>
            </a:pPr>
            <a:endParaRPr lang="en-US" sz="2400" dirty="0"/>
          </a:p>
          <a:p>
            <a:r>
              <a:rPr lang="en-US" dirty="0"/>
              <a:t>Make </a:t>
            </a:r>
            <a:r>
              <a:rPr lang="en-US" dirty="0" err="1"/>
              <a:t>SELinux</a:t>
            </a:r>
            <a:r>
              <a:rPr lang="en-US" dirty="0"/>
              <a:t> not bother us that </a:t>
            </a:r>
            <a:r>
              <a:rPr lang="en-US" dirty="0" smtClean="0"/>
              <a:t>much</a:t>
            </a:r>
          </a:p>
          <a:p>
            <a:pPr lvl="1"/>
            <a:r>
              <a:rPr lang="en-US" dirty="0" smtClean="0"/>
              <a:t>class </a:t>
            </a:r>
            <a:r>
              <a:rPr lang="en-US" dirty="0"/>
              <a:t>{ '</a:t>
            </a:r>
            <a:r>
              <a:rPr lang="en-US" dirty="0" err="1" smtClean="0"/>
              <a:t>selinux</a:t>
            </a:r>
            <a:r>
              <a:rPr lang="en-US" dirty="0" smtClean="0"/>
              <a:t>’:</a:t>
            </a:r>
          </a:p>
          <a:p>
            <a:pPr marL="342900" lvl="1" indent="0">
              <a:buNone/>
            </a:pPr>
            <a:r>
              <a:rPr lang="en-US" dirty="0"/>
              <a:t> </a:t>
            </a:r>
            <a:r>
              <a:rPr lang="en-US" dirty="0" smtClean="0"/>
              <a:t>     mode </a:t>
            </a:r>
            <a:r>
              <a:rPr lang="en-US" dirty="0"/>
              <a:t>=&gt; '</a:t>
            </a:r>
            <a:r>
              <a:rPr lang="en-US" dirty="0" smtClean="0"/>
              <a:t>permissive’,</a:t>
            </a:r>
          </a:p>
          <a:p>
            <a:pPr marL="342900" lvl="1" indent="0">
              <a:buNone/>
            </a:pPr>
            <a:r>
              <a:rPr lang="en-US" dirty="0" smtClean="0"/>
              <a:t>   }</a:t>
            </a:r>
          </a:p>
          <a:p>
            <a:pPr marL="45720" indent="0">
              <a:buNone/>
            </a:pPr>
            <a:endParaRPr lang="en-US" sz="2400" dirty="0"/>
          </a:p>
          <a:p>
            <a:pPr marL="45720" indent="0">
              <a:buNone/>
            </a:pPr>
            <a:endParaRPr lang="en-US" sz="2400" dirty="0"/>
          </a:p>
          <a:p>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Add miscellaneous utilities to make this easier.</a:t>
            </a:r>
          </a:p>
          <a:p>
            <a:pPr lvl="1"/>
            <a:r>
              <a:rPr lang="en-US" dirty="0"/>
              <a:t> package { 'bind-</a:t>
            </a:r>
            <a:r>
              <a:rPr lang="en-US" dirty="0" err="1"/>
              <a:t>utils</a:t>
            </a:r>
            <a:r>
              <a:rPr lang="en-US" dirty="0"/>
              <a:t>':</a:t>
            </a:r>
          </a:p>
          <a:p>
            <a:pPr marL="342900" lvl="1" indent="0">
              <a:buNone/>
            </a:pPr>
            <a:r>
              <a:rPr lang="en-US" dirty="0" smtClean="0"/>
              <a:t>      </a:t>
            </a:r>
            <a:r>
              <a:rPr lang="en-US" dirty="0"/>
              <a:t>ensure =&gt; present,</a:t>
            </a:r>
          </a:p>
          <a:p>
            <a:pPr marL="342900" lvl="1" indent="0">
              <a:buNone/>
            </a:pPr>
            <a:r>
              <a:rPr lang="en-US" dirty="0" smtClean="0"/>
              <a:t>    </a:t>
            </a:r>
            <a:r>
              <a:rPr lang="en-US" dirty="0"/>
              <a:t>}</a:t>
            </a:r>
            <a:endParaRPr lang="en-US" dirty="0" smtClean="0"/>
          </a:p>
          <a:p>
            <a:pPr lvl="1"/>
            <a:r>
              <a:rPr lang="en-US" dirty="0" err="1"/>
              <a:t>w</a:t>
            </a:r>
            <a:r>
              <a:rPr lang="en-US" dirty="0" err="1" smtClean="0"/>
              <a:t>get</a:t>
            </a:r>
            <a:endParaRPr lang="en-US" dirty="0" smtClean="0"/>
          </a:p>
          <a:p>
            <a:pPr lvl="1"/>
            <a:r>
              <a:rPr lang="en-US" dirty="0" err="1"/>
              <a:t>l</a:t>
            </a:r>
            <a:r>
              <a:rPr lang="en-US" dirty="0" err="1" smtClean="0"/>
              <a:t>sof</a:t>
            </a:r>
            <a:endParaRPr lang="en-US" dirty="0" smtClean="0"/>
          </a:p>
          <a:p>
            <a:pPr lvl="1"/>
            <a:r>
              <a:rPr lang="en-US" dirty="0" err="1"/>
              <a:t>m</a:t>
            </a:r>
            <a:r>
              <a:rPr lang="en-US" dirty="0" err="1" smtClean="0"/>
              <a:t>locate</a:t>
            </a:r>
            <a:endParaRPr lang="en-US" dirty="0" smtClean="0"/>
          </a:p>
          <a:p>
            <a:pPr lvl="1"/>
            <a:r>
              <a:rPr lang="en-US" dirty="0" err="1"/>
              <a:t>s</a:t>
            </a:r>
            <a:r>
              <a:rPr lang="en-US" dirty="0" err="1" smtClean="0"/>
              <a:t>trace</a:t>
            </a:r>
            <a:endParaRPr lang="en-US" dirty="0" smtClean="0"/>
          </a:p>
          <a:p>
            <a:pPr lvl="1"/>
            <a:r>
              <a:rPr lang="en-US" dirty="0" smtClean="0"/>
              <a:t>telnet</a:t>
            </a:r>
          </a:p>
          <a:p>
            <a:pPr lvl="1"/>
            <a:r>
              <a:rPr lang="en-US" dirty="0" err="1"/>
              <a:t>n</a:t>
            </a:r>
            <a:r>
              <a:rPr lang="en-US" dirty="0" err="1" smtClean="0"/>
              <a:t>etcat</a:t>
            </a:r>
            <a:endParaRPr lang="en-US" dirty="0" smtClean="0"/>
          </a:p>
          <a:p>
            <a:pPr lvl="1"/>
            <a:r>
              <a:rPr lang="en-US" dirty="0" smtClean="0"/>
              <a:t>screen</a:t>
            </a:r>
          </a:p>
          <a:p>
            <a:endParaRPr lang="en-US" dirty="0" smtClean="0"/>
          </a:p>
          <a:p>
            <a:r>
              <a:rPr lang="en-US" dirty="0"/>
              <a:t>p</a:t>
            </a:r>
            <a:r>
              <a:rPr lang="en-US" dirty="0" smtClean="0"/>
              <a:t>uppet apply</a:t>
            </a:r>
          </a:p>
          <a:p>
            <a:r>
              <a:rPr lang="en-US" dirty="0" smtClean="0"/>
              <a:t>reboot</a:t>
            </a:r>
            <a:endParaRPr lang="en-US" dirty="0"/>
          </a:p>
        </p:txBody>
      </p:sp>
      <p:sp>
        <p:nvSpPr>
          <p:cNvPr id="7" name="TextBox 6"/>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005-general-system-housekeeping</a:t>
            </a:r>
          </a:p>
        </p:txBody>
      </p:sp>
      <p:pic>
        <p:nvPicPr>
          <p:cNvPr id="8" name="Picture 7"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787273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Puppet Firewall Prep</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Make directory for new module in puppet</a:t>
            </a:r>
          </a:p>
          <a:p>
            <a:pPr lvl="1"/>
            <a:r>
              <a:rPr lang="en-US" dirty="0" err="1"/>
              <a:t>mkdir</a:t>
            </a:r>
            <a:r>
              <a:rPr lang="en-US" dirty="0"/>
              <a:t> -p /</a:t>
            </a:r>
            <a:r>
              <a:rPr lang="en-US" dirty="0" err="1"/>
              <a:t>etc</a:t>
            </a:r>
            <a:r>
              <a:rPr lang="en-US" dirty="0"/>
              <a:t>/puppet/modules/</a:t>
            </a:r>
            <a:r>
              <a:rPr lang="en-US" dirty="0" err="1"/>
              <a:t>my_fw</a:t>
            </a:r>
            <a:r>
              <a:rPr lang="en-US" dirty="0"/>
              <a:t>/</a:t>
            </a:r>
            <a:r>
              <a:rPr lang="en-US" dirty="0" smtClean="0"/>
              <a:t>manifests</a:t>
            </a:r>
          </a:p>
          <a:p>
            <a:pPr lvl="1"/>
            <a:endParaRPr lang="en-US" dirty="0"/>
          </a:p>
          <a:p>
            <a:pPr lvl="1"/>
            <a:endParaRPr lang="en-US" dirty="0" smtClean="0"/>
          </a:p>
          <a:p>
            <a:r>
              <a:rPr lang="en-US" dirty="0" smtClean="0"/>
              <a:t>Flush </a:t>
            </a:r>
            <a:r>
              <a:rPr lang="en-US" dirty="0" err="1" smtClean="0"/>
              <a:t>IPTables</a:t>
            </a:r>
            <a:r>
              <a:rPr lang="en-US" dirty="0" smtClean="0"/>
              <a:t> to prevent </a:t>
            </a:r>
            <a:r>
              <a:rPr lang="en-US" dirty="0" err="1" smtClean="0"/>
              <a:t>ssh</a:t>
            </a:r>
            <a:r>
              <a:rPr lang="en-US" dirty="0" smtClean="0"/>
              <a:t>-blocking race condition</a:t>
            </a:r>
          </a:p>
          <a:p>
            <a:pPr lvl="1"/>
            <a:r>
              <a:rPr lang="en-US" dirty="0" err="1" smtClean="0"/>
              <a:t>iptables</a:t>
            </a:r>
            <a:r>
              <a:rPr lang="en-US" dirty="0" smtClean="0"/>
              <a:t> -F</a:t>
            </a:r>
            <a:endParaRPr lang="en-US" dirty="0"/>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pic>
        <p:nvPicPr>
          <p:cNvPr id="6" name="Picture 5"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TextBox 7"/>
          <p:cNvSpPr txBox="1"/>
          <p:nvPr/>
        </p:nvSpPr>
        <p:spPr>
          <a:xfrm>
            <a:off x="5909557" y="6172200"/>
            <a:ext cx="3234443" cy="307777"/>
          </a:xfrm>
          <a:prstGeom prst="rect">
            <a:avLst/>
          </a:prstGeom>
          <a:noFill/>
        </p:spPr>
        <p:txBody>
          <a:bodyPr wrap="square" rtlCol="0">
            <a:spAutoFit/>
          </a:bodyPr>
          <a:lstStyle/>
          <a:p>
            <a:pPr algn="r"/>
            <a:r>
              <a:rPr lang="en-US" sz="1400" dirty="0">
                <a:latin typeface="+mj-lt"/>
              </a:rPr>
              <a:t>006-puppet-firewall-prep</a:t>
            </a:r>
          </a:p>
        </p:txBody>
      </p:sp>
    </p:spTree>
    <p:extLst>
      <p:ext uri="{BB962C8B-B14F-4D97-AF65-F5344CB8AC3E}">
        <p14:creationId xmlns:p14="http://schemas.microsoft.com/office/powerpoint/2010/main" val="318386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25000" lnSpcReduction="20000"/>
          </a:bodyPr>
          <a:lstStyle/>
          <a:p>
            <a:pPr marL="45720" indent="0">
              <a:buNone/>
            </a:pPr>
            <a:r>
              <a:rPr lang="en-US" dirty="0" smtClean="0"/>
              <a:t>class </a:t>
            </a:r>
            <a:r>
              <a:rPr lang="en-US" dirty="0" err="1"/>
              <a:t>my_fw</a:t>
            </a:r>
            <a:r>
              <a:rPr lang="en-US" dirty="0"/>
              <a:t> {</a:t>
            </a:r>
          </a:p>
          <a:p>
            <a:pPr marL="45720" indent="0">
              <a:buNone/>
            </a:pPr>
            <a:r>
              <a:rPr lang="en-US" dirty="0"/>
              <a:t> </a:t>
            </a:r>
          </a:p>
          <a:p>
            <a:pPr marL="45720" indent="0">
              <a:buNone/>
            </a:pPr>
            <a:r>
              <a:rPr lang="en-US" dirty="0"/>
              <a:t>    $ipv4_file = $</a:t>
            </a:r>
            <a:r>
              <a:rPr lang="en-US" dirty="0" err="1"/>
              <a:t>operatingsystem</a:t>
            </a:r>
            <a:r>
              <a:rPr lang="en-US" dirty="0"/>
              <a:t> ? {</a:t>
            </a:r>
          </a:p>
          <a:p>
            <a:pPr marL="45720" indent="0">
              <a:buNone/>
            </a:pPr>
            <a:r>
              <a:rPr lang="en-US" dirty="0"/>
              <a:t>        "</a:t>
            </a:r>
            <a:r>
              <a:rPr lang="en-US" dirty="0" err="1"/>
              <a:t>debian</a:t>
            </a:r>
            <a:r>
              <a:rPr lang="en-US" dirty="0"/>
              <a:t>"          =&gt; '/</a:t>
            </a:r>
            <a:r>
              <a:rPr lang="en-US" dirty="0" err="1"/>
              <a:t>etc</a:t>
            </a:r>
            <a:r>
              <a:rPr lang="en-US" dirty="0"/>
              <a:t>/</a:t>
            </a:r>
            <a:r>
              <a:rPr lang="en-US" dirty="0" err="1"/>
              <a:t>iptables</a:t>
            </a:r>
            <a:r>
              <a:rPr lang="en-US" dirty="0"/>
              <a:t>/rules.v4',</a:t>
            </a:r>
          </a:p>
          <a:p>
            <a:pPr marL="45720" indent="0">
              <a:buNone/>
            </a:pPr>
            <a:r>
              <a:rPr lang="en-US" dirty="0"/>
              <a:t>        /(</a:t>
            </a:r>
            <a:r>
              <a:rPr lang="en-US" dirty="0" err="1"/>
              <a:t>RedHat|CentOS</a:t>
            </a:r>
            <a:r>
              <a:rPr lang="en-US" dirty="0"/>
              <a:t>)/ =&gt; '/</a:t>
            </a:r>
            <a:r>
              <a:rPr lang="en-US" dirty="0" err="1"/>
              <a:t>etc</a:t>
            </a:r>
            <a:r>
              <a:rPr lang="en-US" dirty="0"/>
              <a:t>/</a:t>
            </a:r>
            <a:r>
              <a:rPr lang="en-US" dirty="0" err="1"/>
              <a:t>sysconfig</a:t>
            </a:r>
            <a:r>
              <a:rPr lang="en-US" dirty="0"/>
              <a:t>/</a:t>
            </a:r>
            <a:r>
              <a:rPr lang="en-US" dirty="0" err="1"/>
              <a:t>iptables</a:t>
            </a:r>
            <a:r>
              <a:rPr lang="en-US" dirty="0"/>
              <a:t>',</a:t>
            </a:r>
          </a:p>
          <a:p>
            <a:pPr marL="45720" indent="0">
              <a:buNone/>
            </a:pPr>
            <a:r>
              <a:rPr lang="en-US" dirty="0"/>
              <a:t>    }</a:t>
            </a:r>
          </a:p>
          <a:p>
            <a:pPr marL="45720" indent="0">
              <a:buNone/>
            </a:pPr>
            <a:r>
              <a:rPr lang="en-US" dirty="0"/>
              <a:t> </a:t>
            </a:r>
          </a:p>
          <a:p>
            <a:pPr marL="45720" indent="0">
              <a:buNone/>
            </a:pPr>
            <a:r>
              <a:rPr lang="en-US" dirty="0"/>
              <a:t>    firewall { "001 accept all </a:t>
            </a:r>
            <a:r>
              <a:rPr lang="en-US" dirty="0" err="1"/>
              <a:t>icmp</a:t>
            </a:r>
            <a:r>
              <a:rPr lang="en-US" dirty="0"/>
              <a:t> requests":</a:t>
            </a:r>
          </a:p>
          <a:p>
            <a:pPr marL="45720" indent="0">
              <a:buNone/>
            </a:pPr>
            <a:r>
              <a:rPr lang="en-US" dirty="0"/>
              <a:t>        proto =&gt; '</a:t>
            </a:r>
            <a:r>
              <a:rPr lang="en-US" dirty="0" err="1"/>
              <a:t>icmp</a:t>
            </a:r>
            <a:r>
              <a:rPr lang="en-US" dirty="0"/>
              <a:t>',</a:t>
            </a:r>
          </a:p>
          <a:p>
            <a:pPr marL="45720" indent="0">
              <a:buNone/>
            </a:pPr>
            <a:r>
              <a:rPr lang="en-US" dirty="0"/>
              <a:t>        action  =&gt; 'accept',</a:t>
            </a:r>
          </a:p>
          <a:p>
            <a:pPr marL="45720" indent="0">
              <a:buNone/>
            </a:pPr>
            <a:r>
              <a:rPr lang="en-US" dirty="0"/>
              <a:t>    }</a:t>
            </a:r>
          </a:p>
          <a:p>
            <a:pPr marL="45720" indent="0">
              <a:buNone/>
            </a:pPr>
            <a:r>
              <a:rPr lang="en-US" dirty="0"/>
              <a:t> firewall { '002 INPUT allow loopback </a:t>
            </a:r>
            <a:r>
              <a:rPr lang="en-US" dirty="0" err="1"/>
              <a:t>tcp</a:t>
            </a:r>
            <a:r>
              <a:rPr lang="en-US" dirty="0"/>
              <a:t>':</a:t>
            </a:r>
          </a:p>
          <a:p>
            <a:pPr marL="45720" indent="0">
              <a:buNone/>
            </a:pPr>
            <a:r>
              <a:rPr lang="en-US" dirty="0"/>
              <a:t>        </a:t>
            </a:r>
            <a:r>
              <a:rPr lang="en-US" dirty="0" err="1"/>
              <a:t>iniface</a:t>
            </a:r>
            <a:r>
              <a:rPr lang="en-US" dirty="0"/>
              <a:t> =&gt; 'lo',</a:t>
            </a:r>
          </a:p>
          <a:p>
            <a:pPr marL="45720" indent="0">
              <a:buNone/>
            </a:pPr>
            <a:r>
              <a:rPr lang="en-US" dirty="0"/>
              <a:t>        chain   =&gt; 'INPUT',</a:t>
            </a:r>
          </a:p>
          <a:p>
            <a:pPr marL="45720" indent="0">
              <a:buNone/>
            </a:pPr>
            <a:r>
              <a:rPr lang="en-US" dirty="0"/>
              <a:t>        action    =&gt; 'accept',</a:t>
            </a:r>
          </a:p>
          <a:p>
            <a:pPr marL="45720" indent="0">
              <a:buNone/>
            </a:pPr>
            <a:r>
              <a:rPr lang="en-US" dirty="0"/>
              <a:t>        proto =&gt; '</a:t>
            </a:r>
            <a:r>
              <a:rPr lang="en-US" dirty="0" err="1"/>
              <a:t>tcp</a:t>
            </a:r>
            <a:r>
              <a:rPr lang="en-US" dirty="0"/>
              <a:t>',</a:t>
            </a:r>
          </a:p>
          <a:p>
            <a:pPr marL="45720" indent="0">
              <a:buNone/>
            </a:pPr>
            <a:r>
              <a:rPr lang="en-US" dirty="0"/>
              <a:t>    </a:t>
            </a:r>
            <a:r>
              <a:rPr lang="en-US" dirty="0" smtClean="0"/>
              <a:t>}</a:t>
            </a:r>
            <a:endParaRPr lang="en-US" dirty="0"/>
          </a:p>
          <a:p>
            <a:pPr marL="45720" indent="0">
              <a:buNone/>
            </a:pPr>
            <a:r>
              <a:rPr lang="en-US" dirty="0"/>
              <a:t>    firewall { '002 INPUT allow loopback </a:t>
            </a:r>
            <a:r>
              <a:rPr lang="en-US" dirty="0" err="1"/>
              <a:t>udp</a:t>
            </a:r>
            <a:r>
              <a:rPr lang="en-US" dirty="0"/>
              <a:t>':</a:t>
            </a:r>
          </a:p>
          <a:p>
            <a:pPr marL="45720" indent="0">
              <a:buNone/>
            </a:pPr>
            <a:r>
              <a:rPr lang="en-US" dirty="0"/>
              <a:t>        </a:t>
            </a:r>
            <a:r>
              <a:rPr lang="en-US" dirty="0" err="1"/>
              <a:t>iniface</a:t>
            </a:r>
            <a:r>
              <a:rPr lang="en-US" dirty="0"/>
              <a:t> =&gt; 'lo',</a:t>
            </a:r>
          </a:p>
          <a:p>
            <a:pPr marL="45720" indent="0">
              <a:buNone/>
            </a:pPr>
            <a:r>
              <a:rPr lang="en-US" dirty="0"/>
              <a:t>        chain   =&gt; 'INPUT',</a:t>
            </a:r>
          </a:p>
          <a:p>
            <a:pPr marL="45720" indent="0">
              <a:buNone/>
            </a:pPr>
            <a:r>
              <a:rPr lang="en-US" dirty="0"/>
              <a:t>        action    =&gt; 'accept',</a:t>
            </a:r>
          </a:p>
          <a:p>
            <a:pPr marL="45720" indent="0">
              <a:buNone/>
            </a:pPr>
            <a:r>
              <a:rPr lang="en-US" dirty="0"/>
              <a:t>        proto =&gt; '</a:t>
            </a:r>
            <a:r>
              <a:rPr lang="en-US" dirty="0" err="1"/>
              <a:t>udp</a:t>
            </a:r>
            <a:r>
              <a:rPr lang="en-US" dirty="0"/>
              <a:t>',</a:t>
            </a:r>
          </a:p>
          <a:p>
            <a:pPr marL="45720" indent="0">
              <a:buNone/>
            </a:pPr>
            <a:r>
              <a:rPr lang="en-US" dirty="0"/>
              <a:t>    } </a:t>
            </a:r>
            <a:endParaRPr lang="en-US" dirty="0" smtClean="0"/>
          </a:p>
          <a:p>
            <a:pPr marL="45720" indent="0">
              <a:buNone/>
            </a:pPr>
            <a:r>
              <a:rPr lang="en-US" dirty="0"/>
              <a:t>firewall { '000 INPUT allow related and established':</a:t>
            </a:r>
          </a:p>
          <a:p>
            <a:pPr marL="45720" indent="0">
              <a:buNone/>
            </a:pPr>
            <a:r>
              <a:rPr lang="en-US" dirty="0"/>
              <a:t>        state =&gt; ['RELATED', 'ESTABLISHED'],</a:t>
            </a:r>
          </a:p>
          <a:p>
            <a:pPr marL="45720" indent="0">
              <a:buNone/>
            </a:pPr>
            <a:endParaRPr lang="en-US" dirty="0"/>
          </a:p>
        </p:txBody>
      </p:sp>
      <p:sp>
        <p:nvSpPr>
          <p:cNvPr id="3" name="Content Placeholder 2"/>
          <p:cNvSpPr>
            <a:spLocks noGrp="1"/>
          </p:cNvSpPr>
          <p:nvPr>
            <p:ph sz="half" idx="2"/>
          </p:nvPr>
        </p:nvSpPr>
        <p:spPr>
          <a:xfrm>
            <a:off x="4648200" y="1719072"/>
            <a:ext cx="4038600" cy="4407408"/>
          </a:xfrm>
        </p:spPr>
        <p:txBody>
          <a:bodyPr>
            <a:normAutofit fontScale="25000" lnSpcReduction="20000"/>
          </a:bodyPr>
          <a:lstStyle/>
          <a:p>
            <a:pPr marL="45720" indent="0">
              <a:buNone/>
            </a:pPr>
            <a:r>
              <a:rPr lang="en-US" dirty="0" smtClean="0"/>
              <a:t>action  </a:t>
            </a:r>
            <a:r>
              <a:rPr lang="en-US" dirty="0"/>
              <a:t>=&gt; 'accept',</a:t>
            </a:r>
          </a:p>
          <a:p>
            <a:pPr marL="45720" indent="0">
              <a:buNone/>
            </a:pPr>
            <a:r>
              <a:rPr lang="en-US" dirty="0"/>
              <a:t>        proto =&gt; 'all',</a:t>
            </a:r>
          </a:p>
          <a:p>
            <a:pPr marL="45720" indent="0">
              <a:buNone/>
            </a:pPr>
            <a:r>
              <a:rPr lang="en-US" dirty="0"/>
              <a:t>    } </a:t>
            </a:r>
          </a:p>
          <a:p>
            <a:pPr marL="45720" indent="0">
              <a:buNone/>
            </a:pPr>
            <a:r>
              <a:rPr lang="en-US" dirty="0" smtClean="0"/>
              <a:t>firewall </a:t>
            </a:r>
            <a:r>
              <a:rPr lang="en-US" dirty="0"/>
              <a:t>{ '100 allow </a:t>
            </a:r>
            <a:r>
              <a:rPr lang="en-US" dirty="0" err="1"/>
              <a:t>ssh</a:t>
            </a:r>
            <a:r>
              <a:rPr lang="en-US" dirty="0"/>
              <a:t>':</a:t>
            </a:r>
          </a:p>
          <a:p>
            <a:pPr marL="45720" indent="0">
              <a:buNone/>
            </a:pPr>
            <a:r>
              <a:rPr lang="en-US" dirty="0"/>
              <a:t>        state =&gt; ['NEW'],</a:t>
            </a:r>
          </a:p>
          <a:p>
            <a:pPr marL="45720" indent="0">
              <a:buNone/>
            </a:pPr>
            <a:r>
              <a:rPr lang="en-US" dirty="0"/>
              <a:t>        </a:t>
            </a:r>
            <a:r>
              <a:rPr lang="en-US" dirty="0" err="1"/>
              <a:t>dport</a:t>
            </a:r>
            <a:r>
              <a:rPr lang="en-US" dirty="0"/>
              <a:t> =&gt; '22',</a:t>
            </a:r>
          </a:p>
          <a:p>
            <a:pPr marL="45720" indent="0">
              <a:buNone/>
            </a:pPr>
            <a:r>
              <a:rPr lang="en-US" dirty="0"/>
              <a:t>        proto =&gt; '</a:t>
            </a:r>
            <a:r>
              <a:rPr lang="en-US" dirty="0" err="1"/>
              <a:t>tcp</a:t>
            </a:r>
            <a:r>
              <a:rPr lang="en-US" dirty="0"/>
              <a:t>',</a:t>
            </a:r>
          </a:p>
          <a:p>
            <a:pPr marL="45720" indent="0">
              <a:buNone/>
            </a:pPr>
            <a:r>
              <a:rPr lang="en-US" dirty="0"/>
              <a:t>        action  =&gt; 'accept',</a:t>
            </a:r>
          </a:p>
          <a:p>
            <a:pPr marL="45720" indent="0">
              <a:buNone/>
            </a:pPr>
            <a:r>
              <a:rPr lang="en-US" dirty="0"/>
              <a:t>    }</a:t>
            </a:r>
          </a:p>
          <a:p>
            <a:pPr marL="45720" indent="0">
              <a:buNone/>
            </a:pPr>
            <a:r>
              <a:rPr lang="en-US" dirty="0"/>
              <a:t> </a:t>
            </a:r>
          </a:p>
          <a:p>
            <a:pPr marL="45720" indent="0">
              <a:buNone/>
            </a:pPr>
            <a:r>
              <a:rPr lang="en-US" dirty="0"/>
              <a:t>    firewall { "998 deny all other requests":</a:t>
            </a:r>
          </a:p>
          <a:p>
            <a:pPr marL="45720" indent="0">
              <a:buNone/>
            </a:pPr>
            <a:r>
              <a:rPr lang="en-US" dirty="0"/>
              <a:t>        action   =&gt; 'reject',</a:t>
            </a:r>
          </a:p>
          <a:p>
            <a:pPr marL="45720" indent="0">
              <a:buNone/>
            </a:pPr>
            <a:r>
              <a:rPr lang="en-US" dirty="0"/>
              <a:t>        proto  =&gt; 'all',</a:t>
            </a:r>
          </a:p>
          <a:p>
            <a:pPr marL="45720" indent="0">
              <a:buNone/>
            </a:pPr>
            <a:r>
              <a:rPr lang="en-US" dirty="0"/>
              <a:t>        reject =&gt; '</a:t>
            </a:r>
            <a:r>
              <a:rPr lang="en-US" dirty="0" err="1"/>
              <a:t>icmp</a:t>
            </a:r>
            <a:r>
              <a:rPr lang="en-US" dirty="0"/>
              <a:t>-host-prohibited',</a:t>
            </a:r>
          </a:p>
          <a:p>
            <a:pPr marL="45720" indent="0">
              <a:buNone/>
            </a:pPr>
            <a:r>
              <a:rPr lang="en-US" dirty="0"/>
              <a:t>    }</a:t>
            </a:r>
          </a:p>
          <a:p>
            <a:pPr marL="45720" indent="0">
              <a:buNone/>
            </a:pPr>
            <a:r>
              <a:rPr lang="en-US" dirty="0"/>
              <a:t> </a:t>
            </a:r>
          </a:p>
          <a:p>
            <a:pPr marL="45720" indent="0">
              <a:buNone/>
            </a:pPr>
            <a:r>
              <a:rPr lang="en-US" dirty="0"/>
              <a:t>    firewall { "999 deny all other requests":</a:t>
            </a:r>
          </a:p>
          <a:p>
            <a:pPr marL="45720" indent="0">
              <a:buNone/>
            </a:pPr>
            <a:r>
              <a:rPr lang="en-US" dirty="0"/>
              <a:t>        chain  =&gt; 'FORWARD',</a:t>
            </a:r>
          </a:p>
          <a:p>
            <a:pPr marL="45720" indent="0">
              <a:buNone/>
            </a:pPr>
            <a:r>
              <a:rPr lang="en-US" dirty="0"/>
              <a:t>        action   =&gt; 'reject',</a:t>
            </a:r>
          </a:p>
          <a:p>
            <a:pPr marL="45720" indent="0">
              <a:buNone/>
            </a:pPr>
            <a:r>
              <a:rPr lang="en-US" dirty="0"/>
              <a:t>        proto  =&gt; 'all',</a:t>
            </a:r>
          </a:p>
          <a:p>
            <a:pPr marL="45720" indent="0">
              <a:buNone/>
            </a:pPr>
            <a:r>
              <a:rPr lang="en-US" dirty="0"/>
              <a:t>        reject =&gt; '</a:t>
            </a:r>
            <a:r>
              <a:rPr lang="en-US" dirty="0" err="1"/>
              <a:t>icmp</a:t>
            </a:r>
            <a:r>
              <a:rPr lang="en-US" dirty="0"/>
              <a:t>-host-prohibited',</a:t>
            </a:r>
          </a:p>
          <a:p>
            <a:pPr marL="45720" indent="0">
              <a:buNone/>
            </a:pPr>
            <a:r>
              <a:rPr lang="en-US" dirty="0"/>
              <a:t>    }</a:t>
            </a:r>
          </a:p>
          <a:p>
            <a:pPr marL="45720" indent="0">
              <a:buNone/>
            </a:pPr>
            <a:r>
              <a:rPr lang="en-US" dirty="0" smtClean="0"/>
              <a:t>}</a:t>
            </a:r>
            <a:endParaRPr lang="en-US" dirty="0"/>
          </a:p>
          <a:p>
            <a:pPr marL="45720" indent="0">
              <a:buNone/>
            </a:pPr>
            <a:r>
              <a:rPr lang="en-US" sz="4300" dirty="0" smtClean="0"/>
              <a:t>This will all go into:  /</a:t>
            </a:r>
            <a:r>
              <a:rPr lang="en-US" sz="4300" dirty="0" err="1" smtClean="0"/>
              <a:t>etc</a:t>
            </a:r>
            <a:r>
              <a:rPr lang="en-US" sz="4300" dirty="0" smtClean="0"/>
              <a:t>/puppet/modules/</a:t>
            </a:r>
            <a:r>
              <a:rPr lang="en-US" sz="4300" dirty="0" err="1" smtClean="0"/>
              <a:t>my_fw</a:t>
            </a:r>
            <a:r>
              <a:rPr lang="en-US" sz="4300" dirty="0" smtClean="0"/>
              <a:t>/manifests/</a:t>
            </a:r>
            <a:r>
              <a:rPr lang="en-US" sz="4300" dirty="0" err="1" smtClean="0"/>
              <a:t>init.pp</a:t>
            </a:r>
            <a:endParaRPr lang="en-US" sz="4300" dirty="0"/>
          </a:p>
        </p:txBody>
      </p:sp>
      <p:sp>
        <p:nvSpPr>
          <p:cNvPr id="4" name="Title 3"/>
          <p:cNvSpPr>
            <a:spLocks noGrp="1"/>
          </p:cNvSpPr>
          <p:nvPr>
            <p:ph type="title"/>
          </p:nvPr>
        </p:nvSpPr>
        <p:spPr/>
        <p:txBody>
          <a:bodyPr/>
          <a:lstStyle/>
          <a:p>
            <a:r>
              <a:rPr lang="en-US" dirty="0" smtClean="0"/>
              <a:t>Basic firewall – part 1</a:t>
            </a:r>
            <a:endParaRPr 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5909557" y="6172200"/>
            <a:ext cx="3234443" cy="307777"/>
          </a:xfrm>
          <a:prstGeom prst="rect">
            <a:avLst/>
          </a:prstGeom>
          <a:noFill/>
        </p:spPr>
        <p:txBody>
          <a:bodyPr wrap="square" rtlCol="0">
            <a:spAutoFit/>
          </a:bodyPr>
          <a:lstStyle/>
          <a:p>
            <a:pPr algn="r"/>
            <a:r>
              <a:rPr lang="en-US" sz="1400" dirty="0" smtClean="0">
                <a:latin typeface="+mj-lt"/>
              </a:rPr>
              <a:t>007-</a:t>
            </a:r>
            <a:r>
              <a:rPr lang="en-US" sz="1400" dirty="0">
                <a:latin typeface="+mj-lt"/>
              </a:rPr>
              <a:t>initpp-for-my_fw-module</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3440558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28650" y="1897062"/>
            <a:ext cx="3886200" cy="4351338"/>
          </a:xfrm>
        </p:spPr>
        <p:txBody>
          <a:bodyPr>
            <a:normAutofit fontScale="77500" lnSpcReduction="20000"/>
          </a:bodyPr>
          <a:lstStyle/>
          <a:p>
            <a:pPr marL="388620" indent="-342900"/>
            <a:r>
              <a:rPr lang="en-US" dirty="0" smtClean="0"/>
              <a:t>We will set the IPs for the entire cluster here</a:t>
            </a:r>
          </a:p>
          <a:p>
            <a:pPr marL="731520" lvl="1" indent="-342900"/>
            <a:r>
              <a:rPr lang="en-US" dirty="0" smtClean="0"/>
              <a:t>$</a:t>
            </a:r>
            <a:r>
              <a:rPr lang="en-US" dirty="0" err="1"/>
              <a:t>headnodeip</a:t>
            </a:r>
            <a:r>
              <a:rPr lang="en-US" dirty="0" smtClean="0"/>
              <a:t>=’</a:t>
            </a:r>
            <a:r>
              <a:rPr lang="en-US" dirty="0"/>
              <a:t> 172.31.7.24</a:t>
            </a:r>
            <a:r>
              <a:rPr lang="en-US" dirty="0" smtClean="0"/>
              <a:t>’</a:t>
            </a:r>
          </a:p>
          <a:p>
            <a:pPr marL="731520" lvl="1" indent="-342900"/>
            <a:r>
              <a:rPr lang="en-US" dirty="0" smtClean="0"/>
              <a:t>$</a:t>
            </a:r>
            <a:r>
              <a:rPr lang="en-US" dirty="0" err="1" smtClean="0"/>
              <a:t>storagenodeip</a:t>
            </a:r>
            <a:r>
              <a:rPr lang="en-US" dirty="0" smtClean="0"/>
              <a:t>=‘127.0.0.2’</a:t>
            </a:r>
          </a:p>
          <a:p>
            <a:pPr marL="731520" lvl="1" indent="-342900"/>
            <a:r>
              <a:rPr lang="en-US" dirty="0" smtClean="0"/>
              <a:t>$</a:t>
            </a:r>
            <a:r>
              <a:rPr lang="en-US" dirty="0" err="1" smtClean="0"/>
              <a:t>computeoneip</a:t>
            </a:r>
            <a:r>
              <a:rPr lang="en-US" dirty="0" smtClean="0"/>
              <a:t>=‘127.0.0.3’</a:t>
            </a:r>
          </a:p>
          <a:p>
            <a:pPr marL="731520" lvl="1" indent="-342900"/>
            <a:r>
              <a:rPr lang="en-US" dirty="0" smtClean="0"/>
              <a:t>$</a:t>
            </a:r>
            <a:r>
              <a:rPr lang="en-US" dirty="0" err="1" smtClean="0"/>
              <a:t>computetwoip</a:t>
            </a:r>
            <a:r>
              <a:rPr lang="en-US" dirty="0" smtClean="0"/>
              <a:t>=‘127.0.0.4’</a:t>
            </a:r>
          </a:p>
          <a:p>
            <a:pPr marL="731520" lvl="1" indent="-342900"/>
            <a:endParaRPr lang="en-US" dirty="0"/>
          </a:p>
          <a:p>
            <a:pPr marL="388620" indent="-342900"/>
            <a:r>
              <a:rPr lang="en-US" dirty="0" smtClean="0"/>
              <a:t>Firewall Boilerplate</a:t>
            </a:r>
            <a:endParaRPr lang="en-US" dirty="0"/>
          </a:p>
          <a:p>
            <a:pPr marL="674370" lvl="1" indent="-285750"/>
            <a:r>
              <a:rPr lang="en-US" dirty="0" smtClean="0"/>
              <a:t>class </a:t>
            </a:r>
            <a:r>
              <a:rPr lang="en-US" dirty="0" err="1"/>
              <a:t>base_cluster</a:t>
            </a:r>
            <a:r>
              <a:rPr lang="en-US" dirty="0"/>
              <a:t> </a:t>
            </a:r>
            <a:r>
              <a:rPr lang="en-US" dirty="0" smtClean="0"/>
              <a:t>{</a:t>
            </a:r>
            <a:endParaRPr lang="en-US" dirty="0"/>
          </a:p>
          <a:p>
            <a:pPr marL="388620" lvl="1" indent="0">
              <a:buNone/>
            </a:pPr>
            <a:r>
              <a:rPr lang="en-US" dirty="0" smtClean="0"/>
              <a:t>	 </a:t>
            </a:r>
            <a:r>
              <a:rPr lang="en-US" dirty="0"/>
              <a:t>resources { "</a:t>
            </a:r>
            <a:r>
              <a:rPr lang="en-US" dirty="0" smtClean="0"/>
              <a:t>firewall”:</a:t>
            </a:r>
          </a:p>
          <a:p>
            <a:pPr marL="388620" lvl="1" indent="0">
              <a:buNone/>
            </a:pPr>
            <a:r>
              <a:rPr lang="en-US" dirty="0"/>
              <a:t>	</a:t>
            </a:r>
            <a:r>
              <a:rPr lang="en-US" dirty="0" smtClean="0"/>
              <a:t> </a:t>
            </a:r>
            <a:r>
              <a:rPr lang="en-US" dirty="0"/>
              <a:t>purge =&gt; </a:t>
            </a:r>
            <a:r>
              <a:rPr lang="en-US" dirty="0" smtClean="0"/>
              <a:t>true</a:t>
            </a:r>
          </a:p>
          <a:p>
            <a:pPr marL="388620" lvl="1" indent="0">
              <a:buNone/>
            </a:pPr>
            <a:r>
              <a:rPr lang="en-US" dirty="0"/>
              <a:t>	</a:t>
            </a:r>
            <a:r>
              <a:rPr lang="en-US" dirty="0" smtClean="0"/>
              <a:t>}</a:t>
            </a:r>
          </a:p>
          <a:p>
            <a:pPr marL="388620" lvl="1" indent="0">
              <a:buNone/>
            </a:pPr>
            <a:endParaRPr lang="en-US" dirty="0"/>
          </a:p>
          <a:p>
            <a:pPr marL="388620" lvl="1" indent="0">
              <a:buNone/>
            </a:pPr>
            <a:r>
              <a:rPr lang="en-US" dirty="0"/>
              <a:t>	</a:t>
            </a:r>
            <a:r>
              <a:rPr lang="en-US" dirty="0" smtClean="0"/>
              <a:t>class </a:t>
            </a:r>
            <a:r>
              <a:rPr lang="en-US" dirty="0"/>
              <a:t>{ '</a:t>
            </a:r>
            <a:r>
              <a:rPr lang="en-US" dirty="0" err="1" smtClean="0"/>
              <a:t>my_fw</a:t>
            </a:r>
            <a:r>
              <a:rPr lang="en-US" dirty="0" smtClean="0"/>
              <a:t>’: }</a:t>
            </a:r>
          </a:p>
          <a:p>
            <a:pPr marL="388620" lvl="1" indent="0">
              <a:buNone/>
            </a:pPr>
            <a:r>
              <a:rPr lang="en-US" dirty="0"/>
              <a:t> 	</a:t>
            </a:r>
            <a:r>
              <a:rPr lang="en-US" dirty="0" smtClean="0"/>
              <a:t>class </a:t>
            </a:r>
            <a:r>
              <a:rPr lang="en-US" dirty="0"/>
              <a:t>{ 'firewall': </a:t>
            </a:r>
            <a:r>
              <a:rPr lang="en-US" dirty="0" smtClean="0"/>
              <a:t>}</a:t>
            </a: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p:txBody>
      </p:sp>
      <p:sp>
        <p:nvSpPr>
          <p:cNvPr id="3" name="Content Placeholder 2"/>
          <p:cNvSpPr>
            <a:spLocks noGrp="1"/>
          </p:cNvSpPr>
          <p:nvPr>
            <p:ph sz="half" idx="2"/>
          </p:nvPr>
        </p:nvSpPr>
        <p:spPr>
          <a:xfrm>
            <a:off x="4648200" y="1719072"/>
            <a:ext cx="4038600" cy="4407408"/>
          </a:xfrm>
        </p:spPr>
        <p:txBody>
          <a:bodyPr>
            <a:normAutofit fontScale="77500" lnSpcReduction="20000"/>
          </a:bodyPr>
          <a:lstStyle/>
          <a:p>
            <a:pPr marL="388620" indent="-342900"/>
            <a:r>
              <a:rPr lang="en-US" dirty="0" smtClean="0"/>
              <a:t>Create firewall rule for each machine to allow all machines to communicate freely.</a:t>
            </a:r>
          </a:p>
          <a:p>
            <a:pPr marL="731520" lvl="1" indent="-342900"/>
            <a:r>
              <a:rPr lang="en-US" dirty="0" smtClean="0"/>
              <a:t>firewall </a:t>
            </a:r>
            <a:r>
              <a:rPr lang="en-US" dirty="0"/>
              <a:t>{ '003 INPUT allow head </a:t>
            </a:r>
            <a:r>
              <a:rPr lang="en-US" dirty="0" err="1" smtClean="0"/>
              <a:t>ip</a:t>
            </a:r>
            <a:r>
              <a:rPr lang="en-US" dirty="0" smtClean="0"/>
              <a:t>’:</a:t>
            </a:r>
          </a:p>
          <a:p>
            <a:pPr marL="388620" lvl="1" indent="0">
              <a:buNone/>
            </a:pPr>
            <a:r>
              <a:rPr lang="en-US" dirty="0"/>
              <a:t>	 </a:t>
            </a:r>
            <a:r>
              <a:rPr lang="en-US" dirty="0" smtClean="0"/>
              <a:t>	chain </a:t>
            </a:r>
            <a:r>
              <a:rPr lang="en-US" dirty="0"/>
              <a:t>=&gt; '</a:t>
            </a:r>
            <a:r>
              <a:rPr lang="en-US" dirty="0" smtClean="0"/>
              <a:t>INPUT’,</a:t>
            </a:r>
          </a:p>
          <a:p>
            <a:pPr marL="388620" lvl="1" indent="0">
              <a:buNone/>
            </a:pPr>
            <a:r>
              <a:rPr lang="en-US" dirty="0"/>
              <a:t>	</a:t>
            </a:r>
            <a:r>
              <a:rPr lang="en-US" dirty="0" smtClean="0"/>
              <a:t> 	action </a:t>
            </a:r>
            <a:r>
              <a:rPr lang="en-US" dirty="0"/>
              <a:t>=&gt; '</a:t>
            </a:r>
            <a:r>
              <a:rPr lang="en-US" dirty="0" smtClean="0"/>
              <a:t>accept’,</a:t>
            </a:r>
          </a:p>
          <a:p>
            <a:pPr marL="388620" lvl="1" indent="0">
              <a:buNone/>
            </a:pPr>
            <a:r>
              <a:rPr lang="en-US" dirty="0"/>
              <a:t> </a:t>
            </a:r>
            <a:r>
              <a:rPr lang="en-US" dirty="0" smtClean="0"/>
              <a:t>        	proto </a:t>
            </a:r>
            <a:r>
              <a:rPr lang="en-US" dirty="0"/>
              <a:t>=&gt; '</a:t>
            </a:r>
            <a:r>
              <a:rPr lang="en-US" dirty="0" smtClean="0"/>
              <a:t>all’,</a:t>
            </a:r>
          </a:p>
          <a:p>
            <a:pPr marL="388620" lvl="1" indent="0">
              <a:buNone/>
            </a:pPr>
            <a:r>
              <a:rPr lang="en-US" dirty="0"/>
              <a:t> </a:t>
            </a:r>
            <a:r>
              <a:rPr lang="en-US" dirty="0" smtClean="0"/>
              <a:t>        	source </a:t>
            </a:r>
            <a:r>
              <a:rPr lang="en-US" dirty="0"/>
              <a:t>=&gt; "${</a:t>
            </a:r>
            <a:r>
              <a:rPr lang="en-US" dirty="0" err="1"/>
              <a:t>headnodeip</a:t>
            </a:r>
            <a:r>
              <a:rPr lang="en-US" dirty="0"/>
              <a:t>}/</a:t>
            </a:r>
            <a:r>
              <a:rPr lang="en-US" dirty="0" smtClean="0"/>
              <a:t>32”,</a:t>
            </a:r>
          </a:p>
          <a:p>
            <a:pPr marL="388620" lvl="1" indent="0">
              <a:buNone/>
            </a:pPr>
            <a:r>
              <a:rPr lang="en-US" dirty="0"/>
              <a:t> </a:t>
            </a:r>
            <a:r>
              <a:rPr lang="en-US" dirty="0" smtClean="0"/>
              <a:t>        }</a:t>
            </a:r>
          </a:p>
          <a:p>
            <a:pPr marL="388620" lvl="1" indent="0">
              <a:buNone/>
            </a:pPr>
            <a:r>
              <a:rPr lang="en-US" dirty="0" smtClean="0"/>
              <a:t>… and repeat for the rest of the machines.</a:t>
            </a:r>
          </a:p>
          <a:p>
            <a:pPr marL="45720" indent="0">
              <a:buNone/>
            </a:pPr>
            <a:endParaRPr lang="en-US" dirty="0"/>
          </a:p>
          <a:p>
            <a:pPr marL="388620" indent="-342900"/>
            <a:r>
              <a:rPr lang="en-US" dirty="0" smtClean="0"/>
              <a:t>Allow access to our web SVN tree from anywhere</a:t>
            </a:r>
          </a:p>
          <a:p>
            <a:pPr marL="731520" lvl="1" indent="-342900"/>
            <a:r>
              <a:rPr lang="en-US" dirty="0" smtClean="0"/>
              <a:t>firewall </a:t>
            </a:r>
            <a:r>
              <a:rPr lang="en-US" dirty="0"/>
              <a:t>{ '100 allow https </a:t>
            </a:r>
            <a:r>
              <a:rPr lang="en-US" dirty="0" smtClean="0"/>
              <a:t>access’:</a:t>
            </a:r>
          </a:p>
          <a:p>
            <a:pPr marL="388620" lvl="1" indent="0">
              <a:buNone/>
            </a:pPr>
            <a:r>
              <a:rPr lang="en-US" dirty="0"/>
              <a:t>	</a:t>
            </a:r>
            <a:r>
              <a:rPr lang="en-US" dirty="0" smtClean="0"/>
              <a:t>	state </a:t>
            </a:r>
            <a:r>
              <a:rPr lang="en-US" dirty="0"/>
              <a:t>=&gt; ['NEW']</a:t>
            </a:r>
            <a:r>
              <a:rPr lang="en-US" dirty="0" smtClean="0"/>
              <a:t>,</a:t>
            </a:r>
          </a:p>
          <a:p>
            <a:pPr marL="388620" lvl="1" indent="0">
              <a:buNone/>
            </a:pPr>
            <a:r>
              <a:rPr lang="en-US" dirty="0"/>
              <a:t>	</a:t>
            </a:r>
            <a:r>
              <a:rPr lang="en-US" dirty="0" smtClean="0"/>
              <a:t>	</a:t>
            </a:r>
            <a:r>
              <a:rPr lang="en-US" dirty="0" err="1" smtClean="0"/>
              <a:t>dport</a:t>
            </a:r>
            <a:r>
              <a:rPr lang="en-US" dirty="0" smtClean="0"/>
              <a:t>   </a:t>
            </a:r>
            <a:r>
              <a:rPr lang="en-US" dirty="0"/>
              <a:t>=&gt; 443</a:t>
            </a:r>
            <a:r>
              <a:rPr lang="en-US" dirty="0" smtClean="0"/>
              <a:t>,</a:t>
            </a:r>
          </a:p>
          <a:p>
            <a:pPr marL="388620" lvl="1" indent="0">
              <a:buNone/>
            </a:pPr>
            <a:r>
              <a:rPr lang="en-US" dirty="0"/>
              <a:t>	</a:t>
            </a:r>
            <a:r>
              <a:rPr lang="en-US" dirty="0" smtClean="0"/>
              <a:t>	proto  </a:t>
            </a:r>
            <a:r>
              <a:rPr lang="en-US" dirty="0"/>
              <a:t>=&gt; </a:t>
            </a:r>
            <a:r>
              <a:rPr lang="en-US" dirty="0" err="1"/>
              <a:t>tcp</a:t>
            </a:r>
            <a:r>
              <a:rPr lang="en-US" dirty="0" smtClean="0"/>
              <a:t>,</a:t>
            </a:r>
          </a:p>
          <a:p>
            <a:pPr marL="388620" lvl="1" indent="0">
              <a:buNone/>
            </a:pPr>
            <a:r>
              <a:rPr lang="en-US" dirty="0"/>
              <a:t>	</a:t>
            </a:r>
            <a:r>
              <a:rPr lang="en-US" dirty="0" smtClean="0"/>
              <a:t>	action </a:t>
            </a:r>
            <a:r>
              <a:rPr lang="en-US" dirty="0"/>
              <a:t>=&gt; accept</a:t>
            </a:r>
            <a:r>
              <a:rPr lang="en-US" dirty="0" smtClean="0"/>
              <a:t>,</a:t>
            </a:r>
          </a:p>
          <a:p>
            <a:pPr marL="388620" lvl="1" indent="0">
              <a:buNone/>
            </a:pPr>
            <a:r>
              <a:rPr lang="en-US" dirty="0"/>
              <a:t>	</a:t>
            </a:r>
            <a:r>
              <a:rPr lang="en-US" dirty="0" smtClean="0"/>
              <a:t>}</a:t>
            </a:r>
          </a:p>
          <a:p>
            <a:pPr marL="45720" indent="0">
              <a:buNone/>
            </a:pPr>
            <a:endParaRPr lang="en-US" dirty="0"/>
          </a:p>
          <a:p>
            <a:pPr marL="388620" indent="-342900"/>
            <a:r>
              <a:rPr lang="en-US" dirty="0" err="1"/>
              <a:t>s</a:t>
            </a:r>
            <a:r>
              <a:rPr lang="en-US" dirty="0" err="1" smtClean="0"/>
              <a:t>vn</a:t>
            </a:r>
            <a:r>
              <a:rPr lang="en-US" dirty="0" smtClean="0"/>
              <a:t> ci and puppet apply</a:t>
            </a:r>
          </a:p>
          <a:p>
            <a:pPr marL="45720" indent="0">
              <a:buNone/>
            </a:pPr>
            <a:endParaRPr lang="en-US" dirty="0"/>
          </a:p>
        </p:txBody>
      </p:sp>
      <p:sp>
        <p:nvSpPr>
          <p:cNvPr id="4" name="Title 3"/>
          <p:cNvSpPr>
            <a:spLocks noGrp="1"/>
          </p:cNvSpPr>
          <p:nvPr>
            <p:ph type="title"/>
          </p:nvPr>
        </p:nvSpPr>
        <p:spPr/>
        <p:txBody>
          <a:bodyPr/>
          <a:lstStyle/>
          <a:p>
            <a:r>
              <a:rPr lang="en-US" dirty="0" smtClean="0"/>
              <a:t>Basic firewall – part 2</a:t>
            </a:r>
            <a:endParaRPr 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5909557" y="6172200"/>
            <a:ext cx="3234443" cy="307777"/>
          </a:xfrm>
          <a:prstGeom prst="rect">
            <a:avLst/>
          </a:prstGeom>
          <a:noFill/>
        </p:spPr>
        <p:txBody>
          <a:bodyPr wrap="square" rtlCol="0">
            <a:spAutoFit/>
          </a:bodyPr>
          <a:lstStyle/>
          <a:p>
            <a:pPr algn="r"/>
            <a:r>
              <a:rPr lang="en-US" sz="1400" dirty="0" smtClean="0">
                <a:latin typeface="+mj-lt"/>
              </a:rPr>
              <a:t>008-</a:t>
            </a:r>
            <a:r>
              <a:rPr lang="en-US" sz="1400" dirty="0">
                <a:latin typeface="+mj-lt"/>
              </a:rPr>
              <a:t>puppet-firewall </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713529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DNS Setup</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Fix race condition</a:t>
            </a:r>
          </a:p>
          <a:p>
            <a:pPr lvl="1"/>
            <a:r>
              <a:rPr lang="en-US" dirty="0" smtClean="0"/>
              <a:t>Class['</a:t>
            </a:r>
            <a:r>
              <a:rPr lang="en-US" dirty="0" err="1" smtClean="0"/>
              <a:t>dnsmasq</a:t>
            </a:r>
            <a:r>
              <a:rPr lang="en-US" dirty="0" smtClean="0"/>
              <a:t>'] -&gt; Class['</a:t>
            </a:r>
            <a:r>
              <a:rPr lang="en-US" dirty="0" err="1" smtClean="0"/>
              <a:t>resolv_conf</a:t>
            </a:r>
            <a:r>
              <a:rPr lang="en-US" dirty="0" smtClean="0"/>
              <a:t>'] -&gt; Exec['set-hostname-to-</a:t>
            </a:r>
            <a:r>
              <a:rPr lang="en-US" dirty="0" err="1" smtClean="0"/>
              <a:t>dns</a:t>
            </a:r>
            <a:r>
              <a:rPr lang="en-US" dirty="0" smtClean="0"/>
              <a:t>’]</a:t>
            </a:r>
          </a:p>
          <a:p>
            <a:pPr lvl="1"/>
            <a:endParaRPr lang="en-US" dirty="0" smtClean="0"/>
          </a:p>
          <a:p>
            <a:pPr marL="342900" lvl="1" indent="0">
              <a:buNone/>
            </a:pPr>
            <a:endParaRPr lang="en-US" dirty="0" smtClean="0"/>
          </a:p>
          <a:p>
            <a:r>
              <a:rPr lang="en-US" dirty="0" err="1" smtClean="0"/>
              <a:t>DNSMasq</a:t>
            </a:r>
            <a:r>
              <a:rPr lang="en-US" dirty="0" smtClean="0"/>
              <a:t> module boilerplate</a:t>
            </a:r>
          </a:p>
          <a:p>
            <a:pPr lvl="1"/>
            <a:r>
              <a:rPr lang="en-US" dirty="0" smtClean="0"/>
              <a:t>class </a:t>
            </a:r>
            <a:r>
              <a:rPr lang="en-US" dirty="0"/>
              <a:t>{ '</a:t>
            </a:r>
            <a:r>
              <a:rPr lang="en-US" dirty="0" err="1" smtClean="0"/>
              <a:t>dnsmasq</a:t>
            </a:r>
            <a:r>
              <a:rPr lang="en-US" dirty="0" smtClean="0"/>
              <a:t>’:</a:t>
            </a:r>
          </a:p>
          <a:p>
            <a:pPr marL="342900" lvl="1" indent="0">
              <a:buNone/>
            </a:pPr>
            <a:r>
              <a:rPr lang="en-US" dirty="0"/>
              <a:t>	</a:t>
            </a:r>
            <a:r>
              <a:rPr lang="en-US" dirty="0" smtClean="0"/>
              <a:t>interface         </a:t>
            </a:r>
            <a:r>
              <a:rPr lang="en-US" dirty="0"/>
              <a:t>=&gt; '</a:t>
            </a:r>
            <a:r>
              <a:rPr lang="en-US" dirty="0" smtClean="0"/>
              <a:t>lo’,</a:t>
            </a:r>
          </a:p>
          <a:p>
            <a:pPr marL="342900" lvl="1" indent="0">
              <a:buNone/>
            </a:pPr>
            <a:r>
              <a:rPr lang="en-US" dirty="0"/>
              <a:t>	</a:t>
            </a:r>
            <a:r>
              <a:rPr lang="en-US" dirty="0" smtClean="0"/>
              <a:t>…</a:t>
            </a:r>
          </a:p>
          <a:p>
            <a:pPr marL="342900" lvl="1" indent="0">
              <a:buNone/>
            </a:pPr>
            <a:r>
              <a:rPr lang="en-US" dirty="0" smtClean="0"/>
              <a:t>    }</a:t>
            </a:r>
          </a:p>
          <a:p>
            <a:pPr marL="342900" lvl="1" indent="0">
              <a:buNone/>
            </a:pPr>
            <a:endParaRPr lang="en-US" dirty="0" smtClean="0"/>
          </a:p>
          <a:p>
            <a:r>
              <a:rPr lang="en-US" dirty="0" smtClean="0"/>
              <a:t>Set outbound DNS server</a:t>
            </a:r>
          </a:p>
          <a:p>
            <a:pPr lvl="1"/>
            <a:r>
              <a:rPr lang="en-US" dirty="0" err="1" smtClean="0"/>
              <a:t>dnsmasq</a:t>
            </a:r>
            <a:r>
              <a:rPr lang="en-US" dirty="0"/>
              <a:t>::</a:t>
            </a:r>
            <a:r>
              <a:rPr lang="en-US" dirty="0" err="1"/>
              <a:t>dnsserver</a:t>
            </a:r>
            <a:r>
              <a:rPr lang="en-US" dirty="0"/>
              <a:t> { '</a:t>
            </a:r>
            <a:r>
              <a:rPr lang="en-US" dirty="0" err="1" smtClean="0"/>
              <a:t>dns</a:t>
            </a:r>
            <a:r>
              <a:rPr lang="en-US" dirty="0" smtClean="0"/>
              <a:t>’:</a:t>
            </a:r>
          </a:p>
          <a:p>
            <a:pPr marL="342900" lvl="1" indent="0">
              <a:buNone/>
            </a:pPr>
            <a:r>
              <a:rPr lang="en-US" dirty="0"/>
              <a:t>	</a:t>
            </a:r>
            <a:r>
              <a:rPr lang="en-US" dirty="0" err="1" smtClean="0"/>
              <a:t>ip</a:t>
            </a:r>
            <a:r>
              <a:rPr lang="en-US" dirty="0" smtClean="0"/>
              <a:t> </a:t>
            </a:r>
            <a:r>
              <a:rPr lang="en-US" dirty="0"/>
              <a:t>=&gt; '</a:t>
            </a:r>
            <a:r>
              <a:rPr lang="en-US" dirty="0" smtClean="0"/>
              <a:t>8.8.8.8’,</a:t>
            </a:r>
          </a:p>
          <a:p>
            <a:pPr marL="342900" lvl="1" indent="0">
              <a:buNone/>
            </a:pPr>
            <a:r>
              <a:rPr lang="en-US" dirty="0" smtClean="0"/>
              <a:t>      }</a:t>
            </a:r>
          </a:p>
          <a:p>
            <a:pPr marL="0" indent="0">
              <a:buNone/>
            </a:pPr>
            <a:endParaRPr lang="en-US" dirty="0"/>
          </a:p>
        </p:txBody>
      </p:sp>
      <p:sp>
        <p:nvSpPr>
          <p:cNvPr id="4" name="Content Placeholder 3"/>
          <p:cNvSpPr>
            <a:spLocks noGrp="1"/>
          </p:cNvSpPr>
          <p:nvPr>
            <p:ph sz="half" idx="2"/>
          </p:nvPr>
        </p:nvSpPr>
        <p:spPr/>
        <p:txBody>
          <a:bodyPr>
            <a:normAutofit fontScale="70000" lnSpcReduction="20000"/>
          </a:bodyPr>
          <a:lstStyle/>
          <a:p>
            <a:r>
              <a:rPr lang="en-US" dirty="0"/>
              <a:t>Set forward and reverse for the head node</a:t>
            </a:r>
          </a:p>
          <a:p>
            <a:pPr lvl="1"/>
            <a:r>
              <a:rPr lang="en-US" dirty="0" err="1"/>
              <a:t>dnsmasq</a:t>
            </a:r>
            <a:r>
              <a:rPr lang="en-US" dirty="0"/>
              <a:t>::address { "</a:t>
            </a:r>
            <a:r>
              <a:rPr lang="en-US" dirty="0" err="1"/>
              <a:t>head.cluster</a:t>
            </a:r>
            <a:r>
              <a:rPr lang="en-US" dirty="0"/>
              <a:t>”:</a:t>
            </a:r>
          </a:p>
          <a:p>
            <a:pPr marL="342900" lvl="1" indent="0">
              <a:buNone/>
            </a:pPr>
            <a:r>
              <a:rPr lang="en-US" dirty="0"/>
              <a:t>	</a:t>
            </a:r>
            <a:r>
              <a:rPr lang="en-US" dirty="0" err="1"/>
              <a:t>ip</a:t>
            </a:r>
            <a:r>
              <a:rPr lang="en-US" dirty="0"/>
              <a:t>  =&gt; $</a:t>
            </a:r>
            <a:r>
              <a:rPr lang="en-US" dirty="0" err="1"/>
              <a:t>headnodeip</a:t>
            </a:r>
            <a:r>
              <a:rPr lang="en-US" dirty="0"/>
              <a:t>,</a:t>
            </a:r>
          </a:p>
          <a:p>
            <a:pPr marL="342900" lvl="1" indent="0">
              <a:buNone/>
            </a:pPr>
            <a:r>
              <a:rPr lang="en-US" dirty="0"/>
              <a:t>      }</a:t>
            </a:r>
          </a:p>
          <a:p>
            <a:pPr lvl="1"/>
            <a:r>
              <a:rPr lang="en-US" dirty="0" err="1"/>
              <a:t>dnsmasq</a:t>
            </a:r>
            <a:r>
              <a:rPr lang="en-US" dirty="0"/>
              <a:t>::</a:t>
            </a:r>
            <a:r>
              <a:rPr lang="en-US" dirty="0" err="1"/>
              <a:t>ptr</a:t>
            </a:r>
            <a:r>
              <a:rPr lang="en-US" dirty="0"/>
              <a:t> { "24.7.31.172.in-addr.arpa.”: </a:t>
            </a:r>
          </a:p>
          <a:p>
            <a:pPr marL="342900" lvl="1" indent="0">
              <a:buNone/>
            </a:pPr>
            <a:r>
              <a:rPr lang="en-US" dirty="0"/>
              <a:t>	value  =&gt; '</a:t>
            </a:r>
            <a:r>
              <a:rPr lang="en-US" dirty="0" err="1"/>
              <a:t>head.cluster</a:t>
            </a:r>
            <a:r>
              <a:rPr lang="en-US" dirty="0"/>
              <a:t>’,</a:t>
            </a:r>
          </a:p>
          <a:p>
            <a:pPr marL="342900" lvl="1" indent="0">
              <a:buNone/>
            </a:pPr>
            <a:r>
              <a:rPr lang="en-US" dirty="0"/>
              <a:t>     </a:t>
            </a:r>
            <a:r>
              <a:rPr lang="en-US" dirty="0" smtClean="0"/>
              <a:t>}</a:t>
            </a:r>
          </a:p>
          <a:p>
            <a:pPr marL="342900" lvl="1" indent="0">
              <a:buNone/>
            </a:pPr>
            <a:endParaRPr lang="en-US" dirty="0"/>
          </a:p>
          <a:p>
            <a:r>
              <a:rPr lang="en-US" dirty="0" smtClean="0"/>
              <a:t>Setup </a:t>
            </a:r>
            <a:r>
              <a:rPr lang="en-US" dirty="0" err="1" smtClean="0"/>
              <a:t>resolv.conf</a:t>
            </a:r>
            <a:r>
              <a:rPr lang="en-US" dirty="0" smtClean="0"/>
              <a:t> to point to </a:t>
            </a:r>
            <a:r>
              <a:rPr lang="en-US" dirty="0" err="1" smtClean="0"/>
              <a:t>dnsmasq</a:t>
            </a:r>
            <a:endParaRPr lang="en-US" dirty="0"/>
          </a:p>
          <a:p>
            <a:pPr lvl="1"/>
            <a:r>
              <a:rPr lang="en-US" dirty="0" smtClean="0"/>
              <a:t>class </a:t>
            </a:r>
            <a:r>
              <a:rPr lang="en-US" dirty="0"/>
              <a:t>{ '</a:t>
            </a:r>
            <a:r>
              <a:rPr lang="en-US" dirty="0" err="1" smtClean="0"/>
              <a:t>resolv_conf</a:t>
            </a:r>
            <a:r>
              <a:rPr lang="en-US" dirty="0" smtClean="0"/>
              <a:t>’:</a:t>
            </a:r>
          </a:p>
          <a:p>
            <a:pPr marL="342900" lvl="1" indent="0">
              <a:buNone/>
            </a:pPr>
            <a:r>
              <a:rPr lang="en-US" dirty="0"/>
              <a:t>	</a:t>
            </a:r>
            <a:r>
              <a:rPr lang="en-US" dirty="0" err="1" smtClean="0"/>
              <a:t>nameservers</a:t>
            </a:r>
            <a:r>
              <a:rPr lang="en-US" dirty="0" smtClean="0"/>
              <a:t> </a:t>
            </a:r>
            <a:r>
              <a:rPr lang="en-US" dirty="0"/>
              <a:t>=&gt; ['</a:t>
            </a:r>
            <a:r>
              <a:rPr lang="en-US" dirty="0" smtClean="0"/>
              <a:t>127.0.0.1’],</a:t>
            </a:r>
          </a:p>
          <a:p>
            <a:pPr marL="342900" lvl="1" indent="0">
              <a:buNone/>
            </a:pPr>
            <a:r>
              <a:rPr lang="en-US" dirty="0"/>
              <a:t>	</a:t>
            </a:r>
            <a:r>
              <a:rPr lang="en-US" dirty="0" err="1" smtClean="0"/>
              <a:t>searchpath</a:t>
            </a:r>
            <a:r>
              <a:rPr lang="en-US" dirty="0" smtClean="0"/>
              <a:t>  </a:t>
            </a:r>
            <a:r>
              <a:rPr lang="en-US" dirty="0"/>
              <a:t>=&gt; ['</a:t>
            </a:r>
            <a:r>
              <a:rPr lang="en-US" dirty="0" smtClean="0"/>
              <a:t>cluster’],</a:t>
            </a:r>
          </a:p>
          <a:p>
            <a:pPr marL="342900" lvl="1" indent="0">
              <a:buNone/>
            </a:pPr>
            <a:r>
              <a:rPr lang="en-US" dirty="0"/>
              <a:t> </a:t>
            </a:r>
            <a:r>
              <a:rPr lang="en-US" dirty="0" smtClean="0"/>
              <a:t>   }</a:t>
            </a:r>
          </a:p>
          <a:p>
            <a:pPr marL="342900" lvl="1" indent="0">
              <a:buNone/>
            </a:pPr>
            <a:endParaRPr lang="en-US" dirty="0" smtClean="0"/>
          </a:p>
          <a:p>
            <a:r>
              <a:rPr lang="en-US" dirty="0" smtClean="0"/>
              <a:t>Hacky Hostname correction</a:t>
            </a:r>
          </a:p>
          <a:p>
            <a:pPr lvl="1"/>
            <a:r>
              <a:rPr lang="en-US" dirty="0" smtClean="0"/>
              <a:t>"</a:t>
            </a:r>
            <a:r>
              <a:rPr lang="en-US" dirty="0"/>
              <a:t>hostname $(dig +short -x `hostname -I` | </a:t>
            </a:r>
            <a:r>
              <a:rPr lang="en-US" dirty="0" err="1"/>
              <a:t>sed</a:t>
            </a:r>
            <a:r>
              <a:rPr lang="en-US" dirty="0"/>
              <a:t> 's/\.\+$//')",</a:t>
            </a:r>
          </a:p>
          <a:p>
            <a:pPr marL="0" indent="0">
              <a:buNone/>
            </a:pPr>
            <a:r>
              <a:rPr lang="en-US" dirty="0"/>
              <a:t>  </a:t>
            </a:r>
            <a:r>
              <a:rPr lang="en-US" dirty="0" smtClean="0"/>
              <a:t>}</a:t>
            </a:r>
          </a:p>
          <a:p>
            <a:pPr marL="0" indent="0">
              <a:buNone/>
            </a:pPr>
            <a:endParaRPr lang="en-US" dirty="0"/>
          </a:p>
          <a:p>
            <a:r>
              <a:rPr lang="en-US" dirty="0" err="1"/>
              <a:t>s</a:t>
            </a:r>
            <a:r>
              <a:rPr lang="en-US" dirty="0" err="1" smtClean="0"/>
              <a:t>vn</a:t>
            </a:r>
            <a:r>
              <a:rPr lang="en-US" dirty="0" smtClean="0"/>
              <a:t> ci and puppet apply</a:t>
            </a:r>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5909557" y="6172200"/>
            <a:ext cx="3234443" cy="307777"/>
          </a:xfrm>
          <a:prstGeom prst="rect">
            <a:avLst/>
          </a:prstGeom>
          <a:noFill/>
        </p:spPr>
        <p:txBody>
          <a:bodyPr wrap="square" rtlCol="0">
            <a:spAutoFit/>
          </a:bodyPr>
          <a:lstStyle/>
          <a:p>
            <a:pPr algn="r"/>
            <a:r>
              <a:rPr lang="en-US" sz="1400" dirty="0" smtClean="0">
                <a:latin typeface="+mj-lt"/>
              </a:rPr>
              <a:t>009-dnsmasq-hostname-setup</a:t>
            </a:r>
            <a:endParaRPr lang="en-US" sz="1400" dirty="0">
              <a:latin typeface="+mj-lt"/>
            </a:endParaRP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776973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4191001" cy="4453130"/>
          </a:xfrm>
        </p:spPr>
        <p:txBody>
          <a:bodyPr>
            <a:normAutofit fontScale="92500" lnSpcReduction="10000"/>
          </a:bodyPr>
          <a:lstStyle/>
          <a:p>
            <a:r>
              <a:rPr lang="en-US" dirty="0" smtClean="0"/>
              <a:t>Launch new instance from EC2</a:t>
            </a:r>
          </a:p>
          <a:p>
            <a:pPr lvl="1"/>
            <a:r>
              <a:rPr lang="en-US" dirty="0" smtClean="0"/>
              <a:t>Make sure you use the same security group and keys as before</a:t>
            </a:r>
          </a:p>
          <a:p>
            <a:pPr lvl="1"/>
            <a:endParaRPr lang="en-US" dirty="0"/>
          </a:p>
          <a:p>
            <a:r>
              <a:rPr lang="en-US" dirty="0" smtClean="0"/>
              <a:t>Login to the node</a:t>
            </a:r>
          </a:p>
          <a:p>
            <a:endParaRPr lang="en-US" dirty="0"/>
          </a:p>
          <a:p>
            <a:r>
              <a:rPr lang="en-US" dirty="0" smtClean="0"/>
              <a:t>Install Puppet Repository</a:t>
            </a:r>
          </a:p>
          <a:p>
            <a:pPr lvl="1"/>
            <a:r>
              <a:rPr lang="en-US" dirty="0" smtClean="0"/>
              <a:t>yum install -</a:t>
            </a:r>
            <a:r>
              <a:rPr lang="en-US" dirty="0" err="1" smtClean="0"/>
              <a:t>y</a:t>
            </a:r>
            <a:r>
              <a:rPr lang="en-US" dirty="0" err="1" smtClean="0">
                <a:hlinkClick r:id="rId3"/>
              </a:rPr>
              <a:t>http</a:t>
            </a:r>
            <a:r>
              <a:rPr lang="en-US" dirty="0">
                <a:hlinkClick r:id="rId3"/>
              </a:rPr>
              <a:t>://yum.puppetlabs.com/puppetlabs-release-el-6.</a:t>
            </a:r>
            <a:r>
              <a:rPr lang="en-US" dirty="0" smtClean="0">
                <a:hlinkClick r:id="rId3"/>
              </a:rPr>
              <a:t>noarch.rpm</a:t>
            </a:r>
            <a:endParaRPr lang="en-US" dirty="0" smtClean="0"/>
          </a:p>
          <a:p>
            <a:pPr lvl="1"/>
            <a:endParaRPr lang="en-US" dirty="0" smtClean="0"/>
          </a:p>
          <a:p>
            <a:r>
              <a:rPr lang="en-US" dirty="0" smtClean="0"/>
              <a:t>Install puppet, vim and subversion</a:t>
            </a:r>
          </a:p>
          <a:p>
            <a:pPr lvl="1"/>
            <a:r>
              <a:rPr lang="en-US" dirty="0"/>
              <a:t>yum -y install puppet vim </a:t>
            </a:r>
            <a:r>
              <a:rPr lang="en-US" dirty="0" smtClean="0"/>
              <a:t>subversion</a:t>
            </a:r>
          </a:p>
          <a:p>
            <a:pPr lvl="1"/>
            <a:endParaRPr lang="en-US" dirty="0" smtClean="0"/>
          </a:p>
          <a:p>
            <a:r>
              <a:rPr lang="en-US" dirty="0" smtClean="0"/>
              <a:t>Remove </a:t>
            </a:r>
            <a:r>
              <a:rPr lang="en-US" dirty="0"/>
              <a:t>default puppet </a:t>
            </a:r>
            <a:r>
              <a:rPr lang="en-US" dirty="0" err="1" smtClean="0"/>
              <a:t>configs</a:t>
            </a:r>
            <a:endParaRPr lang="en-US" dirty="0" smtClean="0"/>
          </a:p>
          <a:p>
            <a:pPr lvl="1"/>
            <a:r>
              <a:rPr lang="en-US" dirty="0" err="1"/>
              <a:t>rm</a:t>
            </a:r>
            <a:r>
              <a:rPr lang="en-US" dirty="0"/>
              <a:t> -</a:t>
            </a:r>
            <a:r>
              <a:rPr lang="en-US" dirty="0" err="1"/>
              <a:t>rf</a:t>
            </a:r>
            <a:r>
              <a:rPr lang="en-US" dirty="0"/>
              <a:t> /</a:t>
            </a:r>
            <a:r>
              <a:rPr lang="en-US" dirty="0" err="1"/>
              <a:t>etc</a:t>
            </a:r>
            <a:r>
              <a:rPr lang="en-US" dirty="0"/>
              <a:t>/</a:t>
            </a:r>
            <a:r>
              <a:rPr lang="en-US" dirty="0" smtClean="0"/>
              <a:t>puppet</a:t>
            </a:r>
          </a:p>
          <a:p>
            <a:pPr lvl="1"/>
            <a:endParaRPr lang="en-US" dirty="0" smtClean="0"/>
          </a:p>
          <a:p>
            <a:pPr lvl="1"/>
            <a:endParaRPr lang="en-US" dirty="0" smtClean="0"/>
          </a:p>
          <a:p>
            <a:pPr lvl="1"/>
            <a:endParaRPr lang="en-US" dirty="0" smtClean="0"/>
          </a:p>
          <a:p>
            <a:pPr lvl="1"/>
            <a:endParaRPr lang="en-US" dirty="0"/>
          </a:p>
          <a:p>
            <a:endParaRPr lang="en-US" dirty="0"/>
          </a:p>
        </p:txBody>
      </p:sp>
      <p:sp>
        <p:nvSpPr>
          <p:cNvPr id="3" name="Title 2"/>
          <p:cNvSpPr>
            <a:spLocks noGrp="1"/>
          </p:cNvSpPr>
          <p:nvPr>
            <p:ph type="title"/>
          </p:nvPr>
        </p:nvSpPr>
        <p:spPr/>
        <p:txBody>
          <a:bodyPr/>
          <a:lstStyle/>
          <a:p>
            <a:r>
              <a:rPr lang="en-US" dirty="0" smtClean="0"/>
              <a:t>Bootstrapping storage (and compute) node(s)</a:t>
            </a:r>
            <a:endParaRPr lang="en-US" dirty="0"/>
          </a:p>
        </p:txBody>
      </p:sp>
      <p:pic>
        <p:nvPicPr>
          <p:cNvPr id="5" name="Picture 4" descr="purdue.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6" name="TextBox 5"/>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010-</a:t>
            </a:r>
            <a:r>
              <a:rPr lang="en-US" sz="1400" dirty="0">
                <a:latin typeface="+mj-lt"/>
              </a:rPr>
              <a:t>storage-and-compute-boostrap-commands</a:t>
            </a:r>
          </a:p>
        </p:txBody>
      </p:sp>
      <p:pic>
        <p:nvPicPr>
          <p:cNvPr id="7" name="Picture 6" descr="ITaP 1245.w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Content Placeholder 3"/>
          <p:cNvSpPr txBox="1">
            <a:spLocks/>
          </p:cNvSpPr>
          <p:nvPr/>
        </p:nvSpPr>
        <p:spPr>
          <a:xfrm>
            <a:off x="4629150" y="1825625"/>
            <a:ext cx="3886200" cy="4351338"/>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checkout puppet </a:t>
            </a:r>
            <a:r>
              <a:rPr lang="en-US" dirty="0" err="1"/>
              <a:t>svn</a:t>
            </a:r>
            <a:r>
              <a:rPr lang="en-US" dirty="0"/>
              <a:t> to /</a:t>
            </a:r>
            <a:r>
              <a:rPr lang="en-US" dirty="0" err="1"/>
              <a:t>etc</a:t>
            </a:r>
            <a:r>
              <a:rPr lang="en-US" dirty="0"/>
              <a:t>/puppet</a:t>
            </a:r>
          </a:p>
          <a:p>
            <a:pPr lvl="1"/>
            <a:r>
              <a:rPr lang="en-US" dirty="0" err="1"/>
              <a:t>svn</a:t>
            </a:r>
            <a:r>
              <a:rPr lang="en-US" dirty="0"/>
              <a:t> co </a:t>
            </a:r>
            <a:r>
              <a:rPr lang="en-US" dirty="0">
                <a:hlinkClick r:id="rId6" invalidUrl="https://LOCAL_HEADNODE_IP/puppet /etc/puppet/"/>
              </a:rPr>
              <a:t>https://LOCAL_HEADNODE_IP/puppet /etc/puppet/</a:t>
            </a:r>
            <a:endParaRPr lang="en-US" dirty="0"/>
          </a:p>
          <a:p>
            <a:pPr lvl="1"/>
            <a:endParaRPr lang="en-US" dirty="0"/>
          </a:p>
          <a:p>
            <a:r>
              <a:rPr lang="en-US" dirty="0"/>
              <a:t>Flush </a:t>
            </a:r>
            <a:r>
              <a:rPr lang="en-US" dirty="0" err="1"/>
              <a:t>IPTables</a:t>
            </a:r>
            <a:endParaRPr lang="en-US" dirty="0"/>
          </a:p>
          <a:p>
            <a:pPr lvl="1"/>
            <a:r>
              <a:rPr lang="en-US" dirty="0" err="1"/>
              <a:t>iptables</a:t>
            </a:r>
            <a:r>
              <a:rPr lang="en-US" dirty="0"/>
              <a:t> -F</a:t>
            </a:r>
          </a:p>
          <a:p>
            <a:pPr lvl="1"/>
            <a:endParaRPr lang="en-US" dirty="0"/>
          </a:p>
          <a:p>
            <a:r>
              <a:rPr lang="en-US" dirty="0" smtClean="0"/>
              <a:t>Change </a:t>
            </a:r>
            <a:r>
              <a:rPr lang="en-US" dirty="0" err="1" smtClean="0"/>
              <a:t>ip</a:t>
            </a:r>
            <a:r>
              <a:rPr lang="en-US" dirty="0" smtClean="0"/>
              <a:t> address and reverse DNS for the storage node</a:t>
            </a:r>
          </a:p>
          <a:p>
            <a:endParaRPr lang="en-US" dirty="0"/>
          </a:p>
          <a:p>
            <a:r>
              <a:rPr lang="en-US" dirty="0" smtClean="0"/>
              <a:t>Add the short name to the storage node definition</a:t>
            </a:r>
            <a:endParaRPr lang="en-US" dirty="0"/>
          </a:p>
          <a:p>
            <a:pPr marL="0" indent="0">
              <a:buFont typeface="Arial" panose="020B0604020202020204" pitchFamily="34" charset="0"/>
              <a:buNone/>
            </a:pPr>
            <a:endParaRPr lang="en-US" dirty="0" smtClean="0"/>
          </a:p>
          <a:p>
            <a:r>
              <a:rPr lang="en-US" dirty="0" err="1" smtClean="0"/>
              <a:t>svn</a:t>
            </a:r>
            <a:r>
              <a:rPr lang="en-US" dirty="0" smtClean="0"/>
              <a:t> ci and puppet apply</a:t>
            </a:r>
          </a:p>
          <a:p>
            <a:endParaRPr lang="en-US" dirty="0"/>
          </a:p>
          <a:p>
            <a:r>
              <a:rPr lang="en-US" dirty="0" smtClean="0"/>
              <a:t>reboot</a:t>
            </a:r>
            <a:endParaRPr lang="en-US" dirty="0"/>
          </a:p>
        </p:txBody>
      </p:sp>
    </p:spTree>
    <p:extLst>
      <p:ext uri="{BB962C8B-B14F-4D97-AF65-F5344CB8AC3E}">
        <p14:creationId xmlns:p14="http://schemas.microsoft.com/office/powerpoint/2010/main" val="14136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388620" indent="-342900"/>
            <a:r>
              <a:rPr lang="en-US" dirty="0" smtClean="0"/>
              <a:t>Create /apps/ directory for shared software</a:t>
            </a:r>
          </a:p>
          <a:p>
            <a:pPr marL="731520" lvl="1" indent="-342900"/>
            <a:r>
              <a:rPr lang="en-US" dirty="0"/>
              <a:t> file { "/</a:t>
            </a:r>
            <a:r>
              <a:rPr lang="en-US" dirty="0" smtClean="0"/>
              <a:t>apps”:</a:t>
            </a:r>
          </a:p>
          <a:p>
            <a:pPr marL="388620" lvl="1" indent="0">
              <a:buNone/>
            </a:pPr>
            <a:r>
              <a:rPr lang="en-US" dirty="0"/>
              <a:t>	</a:t>
            </a:r>
            <a:r>
              <a:rPr lang="en-US" dirty="0" smtClean="0"/>
              <a:t>	ensure </a:t>
            </a:r>
            <a:r>
              <a:rPr lang="en-US" dirty="0"/>
              <a:t>=&gt; "</a:t>
            </a:r>
            <a:r>
              <a:rPr lang="en-US" dirty="0" smtClean="0"/>
              <a:t>directory”,</a:t>
            </a:r>
          </a:p>
          <a:p>
            <a:pPr marL="388620" lvl="1" indent="0">
              <a:buNone/>
            </a:pPr>
            <a:r>
              <a:rPr lang="en-US" dirty="0"/>
              <a:t>	</a:t>
            </a:r>
            <a:r>
              <a:rPr lang="en-US" dirty="0" smtClean="0"/>
              <a:t>   }</a:t>
            </a:r>
          </a:p>
          <a:p>
            <a:pPr marL="388620" indent="-342900"/>
            <a:r>
              <a:rPr lang="en-US" dirty="0" smtClean="0"/>
              <a:t>Create NFS exports for /home and /apps</a:t>
            </a:r>
          </a:p>
          <a:p>
            <a:pPr marL="731520" lvl="1" indent="-342900"/>
            <a:r>
              <a:rPr lang="en-US" dirty="0" smtClean="0"/>
              <a:t>include </a:t>
            </a:r>
            <a:r>
              <a:rPr lang="en-US" dirty="0" err="1"/>
              <a:t>nfs</a:t>
            </a:r>
            <a:r>
              <a:rPr lang="en-US" dirty="0"/>
              <a:t>::</a:t>
            </a:r>
            <a:r>
              <a:rPr lang="en-US" dirty="0" smtClean="0"/>
              <a:t>server</a:t>
            </a:r>
          </a:p>
          <a:p>
            <a:pPr marL="731520" lvl="1" indent="-342900"/>
            <a:r>
              <a:rPr lang="en-US" dirty="0" err="1" smtClean="0"/>
              <a:t>nfs</a:t>
            </a:r>
            <a:r>
              <a:rPr lang="en-US" dirty="0"/>
              <a:t>::server::export{ '/home</a:t>
            </a:r>
            <a:r>
              <a:rPr lang="en-US" dirty="0" smtClean="0"/>
              <a:t>/’:</a:t>
            </a:r>
          </a:p>
          <a:p>
            <a:pPr marL="388620" lvl="1" indent="0">
              <a:buNone/>
            </a:pPr>
            <a:r>
              <a:rPr lang="en-US" dirty="0"/>
              <a:t>	</a:t>
            </a:r>
            <a:r>
              <a:rPr lang="en-US" dirty="0" smtClean="0"/>
              <a:t>	ensure  </a:t>
            </a:r>
            <a:r>
              <a:rPr lang="en-US" dirty="0"/>
              <a:t>=&gt; '</a:t>
            </a:r>
            <a:r>
              <a:rPr lang="en-US" dirty="0" smtClean="0"/>
              <a:t>mounted’,</a:t>
            </a:r>
          </a:p>
          <a:p>
            <a:pPr marL="388620" lvl="1" indent="0">
              <a:buNone/>
            </a:pPr>
            <a:r>
              <a:rPr lang="en-US" dirty="0"/>
              <a:t>	</a:t>
            </a:r>
            <a:r>
              <a:rPr lang="en-US" dirty="0" smtClean="0"/>
              <a:t>	clients </a:t>
            </a:r>
            <a:r>
              <a:rPr lang="en-US" dirty="0"/>
              <a:t>=&gt; '172.31.0.0/16(</a:t>
            </a:r>
            <a:r>
              <a:rPr lang="en-US" dirty="0" err="1"/>
              <a:t>rw,insecure,async,no_root_squash</a:t>
            </a:r>
            <a:r>
              <a:rPr lang="en-US" dirty="0"/>
              <a:t>) </a:t>
            </a:r>
            <a:r>
              <a:rPr lang="en-US" dirty="0" err="1"/>
              <a:t>localhost</a:t>
            </a:r>
            <a:r>
              <a:rPr lang="en-US" dirty="0"/>
              <a:t>(</a:t>
            </a:r>
            <a:r>
              <a:rPr lang="en-US" dirty="0" err="1"/>
              <a:t>rw</a:t>
            </a:r>
            <a:r>
              <a:rPr lang="en-US" dirty="0" smtClean="0"/>
              <a:t>)’,</a:t>
            </a:r>
          </a:p>
          <a:p>
            <a:pPr marL="388620" lvl="1" indent="0">
              <a:buNone/>
            </a:pPr>
            <a:r>
              <a:rPr lang="en-US" dirty="0"/>
              <a:t>	</a:t>
            </a:r>
            <a:r>
              <a:rPr lang="en-US" dirty="0" smtClean="0"/>
              <a:t>}</a:t>
            </a:r>
          </a:p>
          <a:p>
            <a:pPr marL="674370" lvl="1" indent="-285750"/>
            <a:r>
              <a:rPr lang="en-US" dirty="0" err="1" smtClean="0"/>
              <a:t>nfs</a:t>
            </a:r>
            <a:r>
              <a:rPr lang="en-US" dirty="0"/>
              <a:t>::server::export{ '/apps</a:t>
            </a:r>
            <a:r>
              <a:rPr lang="en-US" dirty="0" smtClean="0"/>
              <a:t>/’:</a:t>
            </a:r>
          </a:p>
          <a:p>
            <a:pPr marL="388620" lvl="1" indent="0">
              <a:buNone/>
            </a:pPr>
            <a:r>
              <a:rPr lang="en-US" dirty="0"/>
              <a:t>	</a:t>
            </a:r>
            <a:r>
              <a:rPr lang="en-US" dirty="0" smtClean="0"/>
              <a:t>	ensure  </a:t>
            </a:r>
            <a:r>
              <a:rPr lang="en-US" dirty="0"/>
              <a:t>=&gt; '</a:t>
            </a:r>
            <a:r>
              <a:rPr lang="en-US" dirty="0" smtClean="0"/>
              <a:t>mounted’,</a:t>
            </a:r>
          </a:p>
          <a:p>
            <a:pPr marL="388620" lvl="1" indent="0">
              <a:buNone/>
            </a:pPr>
            <a:r>
              <a:rPr lang="en-US" dirty="0"/>
              <a:t>	</a:t>
            </a:r>
            <a:r>
              <a:rPr lang="en-US" dirty="0" smtClean="0"/>
              <a:t>	clients </a:t>
            </a:r>
            <a:r>
              <a:rPr lang="en-US" dirty="0"/>
              <a:t>=&gt; '172.31.0.0/16(</a:t>
            </a:r>
            <a:r>
              <a:rPr lang="en-US" dirty="0" err="1"/>
              <a:t>rw,insecure,async,no_root_squash</a:t>
            </a:r>
            <a:r>
              <a:rPr lang="en-US" dirty="0"/>
              <a:t>) </a:t>
            </a:r>
            <a:r>
              <a:rPr lang="en-US" dirty="0" err="1"/>
              <a:t>localhost</a:t>
            </a:r>
            <a:r>
              <a:rPr lang="en-US" dirty="0"/>
              <a:t>(</a:t>
            </a:r>
            <a:r>
              <a:rPr lang="en-US" dirty="0" err="1"/>
              <a:t>rw</a:t>
            </a:r>
            <a:r>
              <a:rPr lang="en-US" dirty="0" smtClean="0"/>
              <a:t>)’,</a:t>
            </a:r>
          </a:p>
          <a:p>
            <a:pPr marL="388620" lvl="1" indent="0">
              <a:buNone/>
            </a:pPr>
            <a:r>
              <a:rPr lang="en-US" dirty="0"/>
              <a:t>	</a:t>
            </a:r>
            <a:r>
              <a:rPr lang="en-US" dirty="0" smtClean="0"/>
              <a:t>	require </a:t>
            </a:r>
            <a:r>
              <a:rPr lang="en-US" dirty="0"/>
              <a:t>=&gt; File['/</a:t>
            </a:r>
            <a:r>
              <a:rPr lang="en-US" dirty="0" smtClean="0"/>
              <a:t>apps’]</a:t>
            </a:r>
          </a:p>
          <a:p>
            <a:pPr marL="388620" lvl="1" indent="0">
              <a:buNone/>
            </a:pPr>
            <a:r>
              <a:rPr lang="en-US" dirty="0"/>
              <a:t>	</a:t>
            </a:r>
            <a:r>
              <a:rPr lang="en-US" dirty="0" smtClean="0"/>
              <a:t>}</a:t>
            </a:r>
          </a:p>
          <a:p>
            <a:pPr marL="388620" indent="-342900"/>
            <a:r>
              <a:rPr lang="en-US" dirty="0" err="1"/>
              <a:t>s</a:t>
            </a:r>
            <a:r>
              <a:rPr lang="en-US" dirty="0" err="1" smtClean="0"/>
              <a:t>vn</a:t>
            </a:r>
            <a:r>
              <a:rPr lang="en-US" dirty="0" smtClean="0"/>
              <a:t> ci puppet apply</a:t>
            </a:r>
          </a:p>
        </p:txBody>
      </p:sp>
      <p:sp>
        <p:nvSpPr>
          <p:cNvPr id="3" name="Title 2"/>
          <p:cNvSpPr>
            <a:spLocks noGrp="1"/>
          </p:cNvSpPr>
          <p:nvPr>
            <p:ph type="title"/>
          </p:nvPr>
        </p:nvSpPr>
        <p:spPr/>
        <p:txBody>
          <a:bodyPr/>
          <a:lstStyle/>
          <a:p>
            <a:r>
              <a:rPr lang="en-US" dirty="0" smtClean="0"/>
              <a:t>NFS Server configuration</a:t>
            </a:r>
            <a:endParaRPr lang="en-US" dirty="0"/>
          </a:p>
        </p:txBody>
      </p:sp>
      <p:pic>
        <p:nvPicPr>
          <p:cNvPr id="5" name="Picture 4"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6" name="TextBox 5"/>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011-</a:t>
            </a:r>
            <a:r>
              <a:rPr lang="en-US" sz="1400" dirty="0">
                <a:latin typeface="+mj-lt"/>
              </a:rPr>
              <a:t>puppet-nfs-server</a:t>
            </a:r>
          </a:p>
        </p:txBody>
      </p:sp>
      <p:pic>
        <p:nvPicPr>
          <p:cNvPr id="7" name="Picture 6"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707580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NFS mounts on head and compute nodes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Mount /home</a:t>
            </a:r>
          </a:p>
          <a:p>
            <a:pPr lvl="1"/>
            <a:r>
              <a:rPr lang="en-US" dirty="0" smtClean="0"/>
              <a:t> </a:t>
            </a:r>
            <a:r>
              <a:rPr lang="en-US" dirty="0"/>
              <a:t>mounts { 'storage server </a:t>
            </a:r>
            <a:r>
              <a:rPr lang="en-US" dirty="0" smtClean="0"/>
              <a:t>home’:</a:t>
            </a:r>
          </a:p>
          <a:p>
            <a:pPr marL="342900" lvl="1" indent="0">
              <a:buNone/>
            </a:pPr>
            <a:r>
              <a:rPr lang="en-US" dirty="0"/>
              <a:t>	</a:t>
            </a:r>
            <a:r>
              <a:rPr lang="en-US" dirty="0" smtClean="0"/>
              <a:t>ensure </a:t>
            </a:r>
            <a:r>
              <a:rPr lang="en-US" dirty="0"/>
              <a:t>=&gt; present</a:t>
            </a:r>
            <a:r>
              <a:rPr lang="en-US" dirty="0" smtClean="0"/>
              <a:t>,</a:t>
            </a:r>
          </a:p>
          <a:p>
            <a:pPr marL="342900" lvl="1" indent="0">
              <a:buNone/>
            </a:pPr>
            <a:r>
              <a:rPr lang="en-US" dirty="0"/>
              <a:t>	</a:t>
            </a:r>
            <a:r>
              <a:rPr lang="en-US" dirty="0" smtClean="0"/>
              <a:t>source </a:t>
            </a:r>
            <a:r>
              <a:rPr lang="en-US" dirty="0"/>
              <a:t>=&gt; "${</a:t>
            </a:r>
            <a:r>
              <a:rPr lang="en-US" dirty="0" err="1"/>
              <a:t>storagenodeip</a:t>
            </a:r>
            <a:r>
              <a:rPr lang="en-US" dirty="0"/>
              <a:t>}:/</a:t>
            </a:r>
            <a:r>
              <a:rPr lang="en-US" dirty="0" smtClean="0"/>
              <a:t>home”,</a:t>
            </a:r>
          </a:p>
          <a:p>
            <a:pPr marL="342900" lvl="1" indent="0">
              <a:buNone/>
            </a:pPr>
            <a:r>
              <a:rPr lang="en-US" dirty="0"/>
              <a:t>	</a:t>
            </a:r>
            <a:r>
              <a:rPr lang="en-US" dirty="0" err="1" smtClean="0"/>
              <a:t>dest</a:t>
            </a:r>
            <a:r>
              <a:rPr lang="en-US" dirty="0" smtClean="0"/>
              <a:t>   </a:t>
            </a:r>
            <a:r>
              <a:rPr lang="en-US" dirty="0"/>
              <a:t>=&gt; '/</a:t>
            </a:r>
            <a:r>
              <a:rPr lang="en-US" dirty="0" smtClean="0"/>
              <a:t>home’,</a:t>
            </a:r>
          </a:p>
          <a:p>
            <a:pPr marL="342900" lvl="1" indent="0">
              <a:buNone/>
            </a:pPr>
            <a:r>
              <a:rPr lang="en-US" dirty="0"/>
              <a:t>	</a:t>
            </a:r>
            <a:r>
              <a:rPr lang="en-US" dirty="0" smtClean="0"/>
              <a:t>type   </a:t>
            </a:r>
            <a:r>
              <a:rPr lang="en-US" dirty="0"/>
              <a:t>=&gt; '</a:t>
            </a:r>
            <a:r>
              <a:rPr lang="en-US" dirty="0" err="1" smtClean="0"/>
              <a:t>nfs</a:t>
            </a:r>
            <a:r>
              <a:rPr lang="en-US" dirty="0" smtClean="0"/>
              <a:t>’,</a:t>
            </a:r>
          </a:p>
          <a:p>
            <a:pPr marL="342900" lvl="1" indent="0">
              <a:buNone/>
            </a:pPr>
            <a:r>
              <a:rPr lang="en-US" dirty="0"/>
              <a:t>	</a:t>
            </a:r>
            <a:r>
              <a:rPr lang="en-US" dirty="0" smtClean="0"/>
              <a:t>opts   </a:t>
            </a:r>
            <a:r>
              <a:rPr lang="en-US" dirty="0"/>
              <a:t>=&gt; '</a:t>
            </a:r>
            <a:r>
              <a:rPr lang="en-US" dirty="0" err="1"/>
              <a:t>nofail,defaults,vers</a:t>
            </a:r>
            <a:r>
              <a:rPr lang="en-US" dirty="0"/>
              <a:t>=3,rw,</a:t>
            </a:r>
            <a:r>
              <a:rPr lang="en-US" dirty="0" smtClean="0"/>
              <a:t>noatime’,</a:t>
            </a:r>
          </a:p>
          <a:p>
            <a:pPr marL="342900" lvl="1" indent="0">
              <a:buNone/>
            </a:pPr>
            <a:r>
              <a:rPr lang="en-US" dirty="0" smtClean="0"/>
              <a:t>}</a:t>
            </a:r>
            <a:endParaRPr lang="en-US" dirty="0"/>
          </a:p>
          <a:p>
            <a:r>
              <a:rPr lang="en-US" dirty="0" smtClean="0"/>
              <a:t>Mount /apps</a:t>
            </a:r>
          </a:p>
          <a:p>
            <a:pPr lvl="1"/>
            <a:r>
              <a:rPr lang="en-US" dirty="0" smtClean="0"/>
              <a:t>mounts </a:t>
            </a:r>
            <a:r>
              <a:rPr lang="en-US" dirty="0"/>
              <a:t>{ 'storage server </a:t>
            </a:r>
            <a:r>
              <a:rPr lang="en-US" dirty="0" smtClean="0"/>
              <a:t>apps’:</a:t>
            </a:r>
          </a:p>
          <a:p>
            <a:pPr marL="342900" lvl="1" indent="0">
              <a:buNone/>
            </a:pPr>
            <a:r>
              <a:rPr lang="en-US" dirty="0" smtClean="0"/>
              <a:t>	ensure </a:t>
            </a:r>
            <a:r>
              <a:rPr lang="en-US" dirty="0"/>
              <a:t>=&gt; present</a:t>
            </a:r>
            <a:r>
              <a:rPr lang="en-US" dirty="0" smtClean="0"/>
              <a:t>,</a:t>
            </a:r>
          </a:p>
          <a:p>
            <a:pPr marL="342900" lvl="1" indent="0">
              <a:buNone/>
            </a:pPr>
            <a:r>
              <a:rPr lang="en-US" dirty="0"/>
              <a:t>	</a:t>
            </a:r>
            <a:r>
              <a:rPr lang="en-US" dirty="0" smtClean="0"/>
              <a:t>source </a:t>
            </a:r>
            <a:r>
              <a:rPr lang="en-US" dirty="0"/>
              <a:t>=&gt; "${</a:t>
            </a:r>
            <a:r>
              <a:rPr lang="en-US" dirty="0" err="1"/>
              <a:t>storagenodeip</a:t>
            </a:r>
            <a:r>
              <a:rPr lang="en-US" dirty="0"/>
              <a:t>}:/</a:t>
            </a:r>
            <a:r>
              <a:rPr lang="en-US" dirty="0" smtClean="0"/>
              <a:t>apps”,</a:t>
            </a:r>
          </a:p>
          <a:p>
            <a:pPr marL="342900" lvl="1" indent="0">
              <a:buNone/>
            </a:pPr>
            <a:r>
              <a:rPr lang="en-US" dirty="0"/>
              <a:t>	</a:t>
            </a:r>
            <a:r>
              <a:rPr lang="en-US" dirty="0" err="1" smtClean="0"/>
              <a:t>dest</a:t>
            </a:r>
            <a:r>
              <a:rPr lang="en-US" dirty="0" smtClean="0"/>
              <a:t>   </a:t>
            </a:r>
            <a:r>
              <a:rPr lang="en-US" dirty="0"/>
              <a:t>=&gt; '/</a:t>
            </a:r>
            <a:r>
              <a:rPr lang="en-US" dirty="0" smtClean="0"/>
              <a:t>apps’,</a:t>
            </a:r>
          </a:p>
          <a:p>
            <a:pPr marL="342900" lvl="1" indent="0">
              <a:buNone/>
            </a:pPr>
            <a:r>
              <a:rPr lang="en-US" dirty="0"/>
              <a:t>	</a:t>
            </a:r>
            <a:r>
              <a:rPr lang="en-US" dirty="0" smtClean="0"/>
              <a:t>type   </a:t>
            </a:r>
            <a:r>
              <a:rPr lang="en-US" dirty="0"/>
              <a:t>=&gt; '</a:t>
            </a:r>
            <a:r>
              <a:rPr lang="en-US" dirty="0" err="1" smtClean="0"/>
              <a:t>nfs</a:t>
            </a:r>
            <a:r>
              <a:rPr lang="en-US" dirty="0" smtClean="0"/>
              <a:t>’,</a:t>
            </a:r>
          </a:p>
          <a:p>
            <a:pPr marL="342900" lvl="1" indent="0">
              <a:buNone/>
            </a:pPr>
            <a:r>
              <a:rPr lang="en-US" dirty="0"/>
              <a:t>	</a:t>
            </a:r>
            <a:r>
              <a:rPr lang="en-US" dirty="0" smtClean="0"/>
              <a:t>opts   </a:t>
            </a:r>
            <a:r>
              <a:rPr lang="en-US" dirty="0"/>
              <a:t>=&gt; '</a:t>
            </a:r>
            <a:r>
              <a:rPr lang="en-US" dirty="0" err="1"/>
              <a:t>nofail,defaults,vers</a:t>
            </a:r>
            <a:r>
              <a:rPr lang="en-US" dirty="0"/>
              <a:t>=3,rw,</a:t>
            </a:r>
            <a:r>
              <a:rPr lang="en-US" dirty="0" smtClean="0"/>
              <a:t>noatime’,</a:t>
            </a:r>
          </a:p>
          <a:p>
            <a:pPr marL="342900" lvl="1" indent="0">
              <a:buNone/>
            </a:pPr>
            <a:r>
              <a:rPr lang="en-US" dirty="0"/>
              <a:t>	</a:t>
            </a:r>
            <a:r>
              <a:rPr lang="en-US" dirty="0" smtClean="0"/>
              <a:t>require </a:t>
            </a:r>
            <a:r>
              <a:rPr lang="en-US" dirty="0"/>
              <a:t>=&gt; File['/apps']</a:t>
            </a:r>
            <a:r>
              <a:rPr lang="en-US" dirty="0" smtClean="0"/>
              <a:t>,</a:t>
            </a:r>
          </a:p>
          <a:p>
            <a:pPr marL="342900" lvl="1" indent="0">
              <a:buNone/>
            </a:pPr>
            <a:r>
              <a:rPr lang="en-US" dirty="0" smtClean="0"/>
              <a:t>}</a:t>
            </a:r>
          </a:p>
          <a:p>
            <a:r>
              <a:rPr lang="en-US" dirty="0" smtClean="0"/>
              <a:t>Need to do this for the head node as well as the compute nodes and puppet apply</a:t>
            </a:r>
          </a:p>
          <a:p>
            <a:pPr marL="0" indent="0">
              <a:buNone/>
            </a:pPr>
            <a:endParaRPr lang="en-US" dirty="0"/>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pic>
        <p:nvPicPr>
          <p:cNvPr id="6" name="Picture 5"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7" name="TextBox 6"/>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012-</a:t>
            </a:r>
            <a:r>
              <a:rPr lang="en-US" sz="1400" dirty="0">
                <a:latin typeface="+mj-lt"/>
              </a:rPr>
              <a:t>storage-firewall-and-mounts</a:t>
            </a:r>
          </a:p>
        </p:txBody>
      </p:sp>
      <p:pic>
        <p:nvPicPr>
          <p:cNvPr id="8" name="Picture 7"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787564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Launch 2 more EC2 machines</a:t>
            </a:r>
          </a:p>
          <a:p>
            <a:pPr marL="0" indent="0">
              <a:buNone/>
            </a:pPr>
            <a:endParaRPr lang="en-US" dirty="0"/>
          </a:p>
          <a:p>
            <a:pPr marL="0" indent="0">
              <a:buNone/>
            </a:pPr>
            <a:endParaRPr lang="en-US" dirty="0"/>
          </a:p>
          <a:p>
            <a:r>
              <a:rPr lang="en-US" dirty="0"/>
              <a:t>Change the </a:t>
            </a:r>
            <a:r>
              <a:rPr lang="en-US" dirty="0" err="1"/>
              <a:t>ip</a:t>
            </a:r>
            <a:r>
              <a:rPr lang="en-US" dirty="0"/>
              <a:t> addresses for the compute </a:t>
            </a:r>
            <a:r>
              <a:rPr lang="en-US" dirty="0" smtClean="0"/>
              <a:t>nodes on the head node</a:t>
            </a:r>
            <a:endParaRPr lang="en-US" dirty="0"/>
          </a:p>
          <a:p>
            <a:pPr lvl="1"/>
            <a:r>
              <a:rPr lang="en-US" dirty="0"/>
              <a:t>$</a:t>
            </a:r>
            <a:r>
              <a:rPr lang="en-US" dirty="0" err="1"/>
              <a:t>computeoneeip</a:t>
            </a:r>
            <a:r>
              <a:rPr lang="en-US" dirty="0"/>
              <a:t>='</a:t>
            </a:r>
            <a:r>
              <a:rPr lang="en-US" dirty="0" err="1"/>
              <a:t>computenode</a:t>
            </a:r>
            <a:r>
              <a:rPr lang="en-US" dirty="0"/>
              <a:t> </a:t>
            </a:r>
            <a:r>
              <a:rPr lang="en-US" dirty="0" err="1"/>
              <a:t>ip</a:t>
            </a:r>
            <a:r>
              <a:rPr lang="en-US" dirty="0"/>
              <a:t> 1 here’</a:t>
            </a:r>
          </a:p>
          <a:p>
            <a:pPr lvl="1"/>
            <a:r>
              <a:rPr lang="en-US" dirty="0"/>
              <a:t>$</a:t>
            </a:r>
            <a:r>
              <a:rPr lang="en-US" dirty="0" err="1"/>
              <a:t>computetwoeip</a:t>
            </a:r>
            <a:r>
              <a:rPr lang="en-US" dirty="0"/>
              <a:t>='</a:t>
            </a:r>
            <a:r>
              <a:rPr lang="en-US" dirty="0" err="1"/>
              <a:t>computenode</a:t>
            </a:r>
            <a:r>
              <a:rPr lang="en-US" dirty="0"/>
              <a:t> </a:t>
            </a:r>
            <a:r>
              <a:rPr lang="en-US" dirty="0" err="1"/>
              <a:t>ip</a:t>
            </a:r>
            <a:r>
              <a:rPr lang="en-US" dirty="0"/>
              <a:t> 2 here</a:t>
            </a:r>
            <a:r>
              <a:rPr lang="en-US" dirty="0" smtClean="0"/>
              <a:t>’</a:t>
            </a:r>
          </a:p>
          <a:p>
            <a:pPr lvl="1"/>
            <a:r>
              <a:rPr lang="en-US" dirty="0" err="1" smtClean="0"/>
              <a:t>svn</a:t>
            </a:r>
            <a:r>
              <a:rPr lang="en-US" dirty="0" smtClean="0"/>
              <a:t> ci and puppet apply</a:t>
            </a:r>
          </a:p>
          <a:p>
            <a:pPr lvl="1"/>
            <a:r>
              <a:rPr lang="en-US" dirty="0" err="1"/>
              <a:t>s</a:t>
            </a:r>
            <a:r>
              <a:rPr lang="en-US" dirty="0" err="1" smtClean="0"/>
              <a:t>vn</a:t>
            </a:r>
            <a:r>
              <a:rPr lang="en-US" dirty="0" smtClean="0"/>
              <a:t> up and puppet apply on the storage node</a:t>
            </a:r>
            <a:endParaRPr lang="en-US" dirty="0"/>
          </a:p>
          <a:p>
            <a:pPr marL="0" indent="0">
              <a:buNone/>
            </a:pPr>
            <a:endParaRPr lang="en-US" dirty="0" smtClean="0"/>
          </a:p>
          <a:p>
            <a:pPr marL="0" indent="0">
              <a:buNone/>
            </a:pPr>
            <a:endParaRPr lang="en-US" dirty="0"/>
          </a:p>
          <a:p>
            <a:r>
              <a:rPr lang="en-US" dirty="0" smtClean="0"/>
              <a:t>Go back to bootstrapping storage slide and bootstrap the two nodes</a:t>
            </a:r>
          </a:p>
        </p:txBody>
      </p:sp>
      <p:sp>
        <p:nvSpPr>
          <p:cNvPr id="3" name="Title 2"/>
          <p:cNvSpPr>
            <a:spLocks noGrp="1"/>
          </p:cNvSpPr>
          <p:nvPr>
            <p:ph type="title"/>
          </p:nvPr>
        </p:nvSpPr>
        <p:spPr/>
        <p:txBody>
          <a:bodyPr/>
          <a:lstStyle/>
          <a:p>
            <a:r>
              <a:rPr lang="en-US" dirty="0" smtClean="0"/>
              <a:t>Bootstrapping Compute nodes</a:t>
            </a:r>
            <a:endParaRPr 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013-</a:t>
            </a:r>
            <a:r>
              <a:rPr lang="en-US" sz="1400" dirty="0">
                <a:latin typeface="+mj-lt"/>
              </a:rPr>
              <a:t>compute-nodes-firewall</a:t>
            </a:r>
          </a:p>
        </p:txBody>
      </p:sp>
      <p:pic>
        <p:nvPicPr>
          <p:cNvPr id="6" name="Picture 5"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703712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 an academic or corporate environment you will most likely be using </a:t>
            </a:r>
            <a:r>
              <a:rPr lang="en-US" dirty="0" err="1" smtClean="0"/>
              <a:t>ldap</a:t>
            </a:r>
            <a:r>
              <a:rPr lang="en-US" dirty="0" smtClean="0"/>
              <a:t> or something similar. This method is an easy way around having to setup an </a:t>
            </a:r>
            <a:r>
              <a:rPr lang="en-US" dirty="0" err="1" smtClean="0"/>
              <a:t>ldap</a:t>
            </a:r>
            <a:r>
              <a:rPr lang="en-US" dirty="0" smtClean="0"/>
              <a:t>.</a:t>
            </a:r>
          </a:p>
          <a:p>
            <a:pPr marL="45720" indent="0">
              <a:buNone/>
            </a:pPr>
            <a:r>
              <a:rPr lang="en-US" dirty="0"/>
              <a:t> </a:t>
            </a:r>
            <a:r>
              <a:rPr lang="en-US" sz="1400" dirty="0"/>
              <a:t>account { </a:t>
            </a:r>
          </a:p>
          <a:p>
            <a:pPr marL="45720" indent="0">
              <a:buNone/>
            </a:pPr>
            <a:r>
              <a:rPr lang="en-US" sz="1400" dirty="0"/>
              <a:t>    '</a:t>
            </a:r>
            <a:r>
              <a:rPr lang="en-US" sz="1400" dirty="0" err="1"/>
              <a:t>login_name_here</a:t>
            </a:r>
            <a:r>
              <a:rPr lang="en-US" sz="1400" dirty="0"/>
              <a:t>':</a:t>
            </a:r>
          </a:p>
          <a:p>
            <a:pPr marL="45720" indent="0">
              <a:buNone/>
            </a:pPr>
            <a:r>
              <a:rPr lang="en-US" sz="1400" dirty="0"/>
              <a:t>      </a:t>
            </a:r>
            <a:r>
              <a:rPr lang="en-US" sz="1400" dirty="0" err="1"/>
              <a:t>home_dir</a:t>
            </a:r>
            <a:r>
              <a:rPr lang="en-US" sz="1400" dirty="0"/>
              <a:t> =&gt; '/home/</a:t>
            </a:r>
            <a:r>
              <a:rPr lang="en-US" sz="1400" dirty="0" err="1"/>
              <a:t>login_name_here</a:t>
            </a:r>
            <a:r>
              <a:rPr lang="en-US" sz="1400" dirty="0"/>
              <a:t>',</a:t>
            </a:r>
          </a:p>
          <a:p>
            <a:pPr marL="45720" indent="0">
              <a:buNone/>
            </a:pPr>
            <a:r>
              <a:rPr lang="en-US" sz="1400" dirty="0"/>
              <a:t>      groups   =&gt; [ 'wheel', 'users' ],</a:t>
            </a:r>
          </a:p>
          <a:p>
            <a:pPr marL="45720" indent="0">
              <a:buNone/>
            </a:pPr>
            <a:r>
              <a:rPr lang="en-US" sz="1400" dirty="0" smtClean="0"/>
              <a:t>      comment   </a:t>
            </a:r>
            <a:r>
              <a:rPr lang="en-US" sz="1400" dirty="0"/>
              <a:t>=&gt; 'Full Name',</a:t>
            </a:r>
          </a:p>
          <a:p>
            <a:pPr marL="45720" indent="0">
              <a:buNone/>
            </a:pPr>
            <a:r>
              <a:rPr lang="en-US" sz="1400" dirty="0"/>
              <a:t>      </a:t>
            </a:r>
            <a:r>
              <a:rPr lang="en-US" sz="1400" dirty="0" err="1"/>
              <a:t>uid</a:t>
            </a:r>
            <a:r>
              <a:rPr lang="en-US" sz="1400" dirty="0"/>
              <a:t> =&gt; 500,</a:t>
            </a:r>
          </a:p>
          <a:p>
            <a:pPr marL="45720" indent="0">
              <a:buNone/>
            </a:pPr>
            <a:r>
              <a:rPr lang="en-US" sz="1400" dirty="0"/>
              <a:t>  </a:t>
            </a:r>
            <a:r>
              <a:rPr lang="en-US" sz="1400" dirty="0" smtClean="0"/>
              <a:t>}</a:t>
            </a:r>
          </a:p>
          <a:p>
            <a:pPr>
              <a:buFont typeface="Wingdings" charset="2"/>
              <a:buChar char="§"/>
            </a:pPr>
            <a:r>
              <a:rPr lang="en-US" dirty="0" smtClean="0"/>
              <a:t>This will allow us to have a UID consistent user everywhere without setting up a full accounting system.</a:t>
            </a:r>
          </a:p>
          <a:p>
            <a:pPr>
              <a:buFont typeface="Wingdings" charset="2"/>
              <a:buChar char="§"/>
            </a:pPr>
            <a:r>
              <a:rPr lang="en-US" dirty="0" smtClean="0"/>
              <a:t>puppet apply</a:t>
            </a:r>
          </a:p>
          <a:p>
            <a:pPr>
              <a:buFont typeface="Wingdings" charset="2"/>
              <a:buChar char="§"/>
            </a:pPr>
            <a:endParaRPr lang="en-US" dirty="0"/>
          </a:p>
        </p:txBody>
      </p:sp>
      <p:sp>
        <p:nvSpPr>
          <p:cNvPr id="3" name="Title 2"/>
          <p:cNvSpPr>
            <a:spLocks noGrp="1"/>
          </p:cNvSpPr>
          <p:nvPr>
            <p:ph type="title"/>
          </p:nvPr>
        </p:nvSpPr>
        <p:spPr/>
        <p:txBody>
          <a:bodyPr/>
          <a:lstStyle/>
          <a:p>
            <a:r>
              <a:rPr lang="en-US" dirty="0" smtClean="0"/>
              <a:t>Accounts</a:t>
            </a:r>
            <a:endParaRPr lang="en-US" dirty="0"/>
          </a:p>
        </p:txBody>
      </p:sp>
      <p:pic>
        <p:nvPicPr>
          <p:cNvPr id="4" name="Picture 3"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5" name="TextBox 4"/>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014-</a:t>
            </a:r>
            <a:r>
              <a:rPr lang="en-US" sz="1400" dirty="0">
                <a:latin typeface="+mj-lt"/>
              </a:rPr>
              <a:t>easy-accounting</a:t>
            </a:r>
          </a:p>
        </p:txBody>
      </p:sp>
      <p:pic>
        <p:nvPicPr>
          <p:cNvPr id="6" name="Picture 5"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3137850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r>
              <a:rPr lang="en-US" dirty="0" smtClean="0"/>
              <a:t>Stephen Lien Harrell</a:t>
            </a:r>
          </a:p>
          <a:p>
            <a:pPr lvl="1"/>
            <a:r>
              <a:rPr lang="en-US" dirty="0" smtClean="0"/>
              <a:t>Senior System Administrator in Research Computing at Purdue University</a:t>
            </a:r>
            <a:endParaRPr lang="en-US" dirty="0"/>
          </a:p>
          <a:p>
            <a:pPr lvl="1"/>
            <a:r>
              <a:rPr lang="en-US" dirty="0" smtClean="0"/>
              <a:t>Specialization in imaging and configuration management for moderately large (500-2000 machine) clusters.</a:t>
            </a:r>
            <a:endParaRPr lang="en-US" dirty="0"/>
          </a:p>
          <a:p>
            <a:pPr lvl="1"/>
            <a:r>
              <a:rPr lang="en-US" dirty="0" smtClean="0"/>
              <a:t>Teach similar classes to undergraduates at Purdue University with Alex </a:t>
            </a:r>
            <a:r>
              <a:rPr lang="en-US" dirty="0" err="1" smtClean="0"/>
              <a:t>Younts</a:t>
            </a:r>
            <a:endParaRPr lang="en-US" dirty="0" smtClean="0"/>
          </a:p>
          <a:p>
            <a:pPr lvl="1"/>
            <a:endParaRPr lang="en-US" dirty="0"/>
          </a:p>
          <a:p>
            <a:r>
              <a:rPr lang="en-US" dirty="0" smtClean="0"/>
              <a:t>Alex </a:t>
            </a:r>
            <a:r>
              <a:rPr lang="en-US" dirty="0" err="1" smtClean="0"/>
              <a:t>Younts</a:t>
            </a:r>
            <a:endParaRPr lang="en-US" dirty="0" smtClean="0"/>
          </a:p>
          <a:p>
            <a:pPr lvl="1"/>
            <a:r>
              <a:rPr lang="en-US" dirty="0" smtClean="0"/>
              <a:t>Systems </a:t>
            </a:r>
            <a:r>
              <a:rPr lang="en-US" dirty="0"/>
              <a:t>Administrator in Research Computing at Purdue University</a:t>
            </a:r>
          </a:p>
          <a:p>
            <a:pPr lvl="1"/>
            <a:r>
              <a:rPr lang="en-US" dirty="0"/>
              <a:t>Deployed and wrangled more than 10 large clusters in the last 10 </a:t>
            </a:r>
            <a:r>
              <a:rPr lang="en-US" dirty="0" smtClean="0"/>
              <a:t>years</a:t>
            </a:r>
          </a:p>
          <a:p>
            <a:pPr lvl="1"/>
            <a:endParaRPr lang="en-US" dirty="0" smtClean="0"/>
          </a:p>
          <a:p>
            <a:pPr marL="365760" lvl="1" indent="0">
              <a:buNone/>
            </a:pPr>
            <a:endParaRPr lang="en-US" dirty="0" smtClean="0"/>
          </a:p>
        </p:txBody>
      </p:sp>
      <p:sp>
        <p:nvSpPr>
          <p:cNvPr id="3" name="Title 2"/>
          <p:cNvSpPr>
            <a:spLocks noGrp="1"/>
          </p:cNvSpPr>
          <p:nvPr>
            <p:ph type="title"/>
          </p:nvPr>
        </p:nvSpPr>
        <p:spPr/>
        <p:txBody>
          <a:bodyPr/>
          <a:lstStyle/>
          <a:p>
            <a:r>
              <a:rPr lang="en-US" dirty="0" smtClean="0"/>
              <a:t>Who am I, and why am I here?</a:t>
            </a:r>
            <a:endParaRPr lang="en-US" dirty="0"/>
          </a:p>
        </p:txBody>
      </p:sp>
      <p:pic>
        <p:nvPicPr>
          <p:cNvPr id="4" name="Picture 3"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3855790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torque – part 1</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Setup torque libs across the whole cluster</a:t>
            </a:r>
          </a:p>
          <a:p>
            <a:pPr lvl="1"/>
            <a:r>
              <a:rPr lang="en-US" dirty="0"/>
              <a:t> package { '</a:t>
            </a:r>
            <a:r>
              <a:rPr lang="en-US" dirty="0" smtClean="0"/>
              <a:t>libxml2’:</a:t>
            </a:r>
          </a:p>
          <a:p>
            <a:pPr marL="342900" lvl="1" indent="0">
              <a:buNone/>
            </a:pPr>
            <a:r>
              <a:rPr lang="en-US" dirty="0" smtClean="0"/>
              <a:t>	ensure </a:t>
            </a:r>
            <a:r>
              <a:rPr lang="en-US" dirty="0"/>
              <a:t>=&gt; present,</a:t>
            </a:r>
          </a:p>
          <a:p>
            <a:pPr marL="342900" lvl="1" indent="0">
              <a:buNone/>
            </a:pPr>
            <a:r>
              <a:rPr lang="en-US" dirty="0" smtClean="0"/>
              <a:t>     }</a:t>
            </a:r>
          </a:p>
          <a:p>
            <a:pPr marL="342900" lvl="1" indent="0">
              <a:buNone/>
            </a:pPr>
            <a:r>
              <a:rPr lang="en-US" dirty="0"/>
              <a:t> </a:t>
            </a:r>
            <a:r>
              <a:rPr lang="en-US" dirty="0" smtClean="0"/>
              <a:t>    package </a:t>
            </a:r>
            <a:r>
              <a:rPr lang="en-US" dirty="0"/>
              <a:t>{ 'torque':</a:t>
            </a:r>
          </a:p>
          <a:p>
            <a:pPr marL="342900" lvl="1" indent="0">
              <a:buNone/>
            </a:pPr>
            <a:r>
              <a:rPr lang="en-US" dirty="0" smtClean="0"/>
              <a:t>	ensure </a:t>
            </a:r>
            <a:r>
              <a:rPr lang="en-US" dirty="0"/>
              <a:t>=&gt; 'installed',</a:t>
            </a:r>
          </a:p>
          <a:p>
            <a:pPr marL="342900" lvl="1" indent="0">
              <a:buNone/>
            </a:pPr>
            <a:r>
              <a:rPr lang="en-US" dirty="0" smtClean="0"/>
              <a:t>	source </a:t>
            </a:r>
            <a:r>
              <a:rPr lang="en-US" dirty="0"/>
              <a:t>=&gt; </a:t>
            </a:r>
            <a:r>
              <a:rPr lang="en-US" dirty="0" smtClean="0"/>
              <a:t>‘torque</a:t>
            </a:r>
            <a:r>
              <a:rPr lang="en-US" dirty="0"/>
              <a:t>-4.1.7-1.adaptive.el6.x86_64.rpm',</a:t>
            </a:r>
          </a:p>
          <a:p>
            <a:pPr marL="342900" lvl="1" indent="0">
              <a:buNone/>
            </a:pPr>
            <a:r>
              <a:rPr lang="en-US" dirty="0"/>
              <a:t>	</a:t>
            </a:r>
            <a:r>
              <a:rPr lang="en-US" dirty="0" smtClean="0"/>
              <a:t>provider </a:t>
            </a:r>
            <a:r>
              <a:rPr lang="en-US" dirty="0"/>
              <a:t>=&gt; 'rpm',</a:t>
            </a:r>
          </a:p>
          <a:p>
            <a:pPr marL="342900" lvl="1" indent="0">
              <a:buNone/>
            </a:pPr>
            <a:r>
              <a:rPr lang="en-US" dirty="0" smtClean="0"/>
              <a:t>     }</a:t>
            </a:r>
          </a:p>
          <a:p>
            <a:r>
              <a:rPr lang="en-US" dirty="0" smtClean="0"/>
              <a:t>Install </a:t>
            </a:r>
            <a:r>
              <a:rPr lang="en-US" dirty="0"/>
              <a:t>torque server and scheduler </a:t>
            </a:r>
            <a:r>
              <a:rPr lang="en-US" dirty="0" smtClean="0"/>
              <a:t>packages on </a:t>
            </a:r>
            <a:r>
              <a:rPr lang="en-US" dirty="0"/>
              <a:t>head node</a:t>
            </a:r>
          </a:p>
          <a:p>
            <a:pPr lvl="1"/>
            <a:r>
              <a:rPr lang="en-US" dirty="0"/>
              <a:t> package { 'torque-</a:t>
            </a:r>
            <a:r>
              <a:rPr lang="en-US" dirty="0" smtClean="0"/>
              <a:t>scheduler’:</a:t>
            </a:r>
          </a:p>
          <a:p>
            <a:pPr marL="342900" lvl="1" indent="0">
              <a:buNone/>
            </a:pPr>
            <a:r>
              <a:rPr lang="en-US" dirty="0"/>
              <a:t>	</a:t>
            </a:r>
            <a:r>
              <a:rPr lang="en-US" dirty="0" smtClean="0"/>
              <a:t>ensure </a:t>
            </a:r>
            <a:r>
              <a:rPr lang="en-US" dirty="0"/>
              <a:t>=&gt; '</a:t>
            </a:r>
            <a:r>
              <a:rPr lang="en-US" dirty="0" smtClean="0"/>
              <a:t>installed’,</a:t>
            </a:r>
          </a:p>
          <a:p>
            <a:pPr marL="342900" lvl="1" indent="0">
              <a:buNone/>
            </a:pPr>
            <a:r>
              <a:rPr lang="en-US" dirty="0"/>
              <a:t>	</a:t>
            </a:r>
            <a:r>
              <a:rPr lang="en-US" dirty="0" smtClean="0"/>
              <a:t>source </a:t>
            </a:r>
            <a:r>
              <a:rPr lang="en-US" dirty="0"/>
              <a:t>=&gt; </a:t>
            </a:r>
            <a:r>
              <a:rPr lang="en-US" dirty="0" smtClean="0"/>
              <a:t>‘torque</a:t>
            </a:r>
            <a:r>
              <a:rPr lang="en-US" dirty="0"/>
              <a:t>-scheduler-4.1.7-1.adaptive.el6.x86_64.rpm',</a:t>
            </a:r>
          </a:p>
          <a:p>
            <a:pPr marL="342900" lvl="1" indent="0">
              <a:buNone/>
            </a:pPr>
            <a:r>
              <a:rPr lang="en-US" dirty="0" smtClean="0"/>
              <a:t>	provider </a:t>
            </a:r>
            <a:r>
              <a:rPr lang="en-US" dirty="0"/>
              <a:t>=&gt; '</a:t>
            </a:r>
            <a:r>
              <a:rPr lang="en-US" dirty="0" smtClean="0"/>
              <a:t>rpm’,</a:t>
            </a:r>
          </a:p>
          <a:p>
            <a:pPr marL="342900" lvl="1" indent="0">
              <a:buNone/>
            </a:pPr>
            <a:r>
              <a:rPr lang="en-US" dirty="0"/>
              <a:t>	</a:t>
            </a:r>
            <a:r>
              <a:rPr lang="en-US" dirty="0" smtClean="0"/>
              <a:t>require </a:t>
            </a:r>
            <a:r>
              <a:rPr lang="en-US" dirty="0"/>
              <a:t>=&gt; Package['</a:t>
            </a:r>
            <a:r>
              <a:rPr lang="en-US" dirty="0" smtClean="0"/>
              <a:t>torque’]</a:t>
            </a:r>
          </a:p>
          <a:p>
            <a:pPr marL="342900" lvl="1" indent="0">
              <a:buNone/>
            </a:pPr>
            <a:r>
              <a:rPr lang="en-US" dirty="0" smtClean="0"/>
              <a:t>       }</a:t>
            </a:r>
            <a:endParaRPr lang="en-US" dirty="0"/>
          </a:p>
          <a:p>
            <a:pPr marL="342900" lvl="1" indent="0">
              <a:buNone/>
            </a:pPr>
            <a:r>
              <a:rPr lang="en-US" dirty="0"/>
              <a:t> </a:t>
            </a:r>
            <a:r>
              <a:rPr lang="en-US" dirty="0" smtClean="0"/>
              <a:t>      package </a:t>
            </a:r>
            <a:r>
              <a:rPr lang="en-US" dirty="0"/>
              <a:t>{ 'torque-</a:t>
            </a:r>
            <a:r>
              <a:rPr lang="en-US" dirty="0" smtClean="0"/>
              <a:t>server’:</a:t>
            </a:r>
          </a:p>
          <a:p>
            <a:pPr marL="342900" lvl="1" indent="0">
              <a:buNone/>
            </a:pPr>
            <a:r>
              <a:rPr lang="en-US" dirty="0"/>
              <a:t>	</a:t>
            </a:r>
            <a:r>
              <a:rPr lang="en-US" dirty="0" smtClean="0"/>
              <a:t>ensure </a:t>
            </a:r>
            <a:r>
              <a:rPr lang="en-US" dirty="0"/>
              <a:t>=&gt; '</a:t>
            </a:r>
            <a:r>
              <a:rPr lang="en-US" dirty="0" smtClean="0"/>
              <a:t>installed’,</a:t>
            </a:r>
          </a:p>
          <a:p>
            <a:pPr marL="342900" lvl="1" indent="0">
              <a:buNone/>
            </a:pPr>
            <a:r>
              <a:rPr lang="en-US" dirty="0"/>
              <a:t>	</a:t>
            </a:r>
            <a:r>
              <a:rPr lang="en-US" dirty="0" smtClean="0"/>
              <a:t>source </a:t>
            </a:r>
            <a:r>
              <a:rPr lang="en-US" dirty="0"/>
              <a:t>=&gt; </a:t>
            </a:r>
            <a:r>
              <a:rPr lang="en-US" dirty="0" smtClean="0"/>
              <a:t>‘torque-server</a:t>
            </a:r>
            <a:r>
              <a:rPr lang="en-US" dirty="0"/>
              <a:t>-4.1.7-1.adaptive.el6.x86_64.rpm',</a:t>
            </a:r>
          </a:p>
          <a:p>
            <a:pPr marL="342900" lvl="1" indent="0">
              <a:buNone/>
            </a:pPr>
            <a:r>
              <a:rPr lang="en-US" dirty="0" smtClean="0"/>
              <a:t>	provider </a:t>
            </a:r>
            <a:r>
              <a:rPr lang="en-US" dirty="0"/>
              <a:t>=&gt; 'rpm',</a:t>
            </a:r>
          </a:p>
          <a:p>
            <a:pPr marL="342900" lvl="1" indent="0">
              <a:buNone/>
            </a:pPr>
            <a:r>
              <a:rPr lang="en-US" dirty="0" smtClean="0"/>
              <a:t>	require </a:t>
            </a:r>
            <a:r>
              <a:rPr lang="en-US" dirty="0"/>
              <a:t>=&gt; Package['</a:t>
            </a:r>
            <a:r>
              <a:rPr lang="en-US" dirty="0" smtClean="0"/>
              <a:t>torque’]</a:t>
            </a:r>
          </a:p>
          <a:p>
            <a:pPr marL="342900" lvl="1" indent="0">
              <a:buNone/>
            </a:pPr>
            <a:r>
              <a:rPr lang="en-US" dirty="0"/>
              <a:t> </a:t>
            </a:r>
            <a:r>
              <a:rPr lang="en-US" dirty="0" smtClean="0"/>
              <a:t>      }</a:t>
            </a:r>
            <a:endParaRPr lang="en-US" dirty="0"/>
          </a:p>
          <a:p>
            <a:pPr marL="0" indent="0">
              <a:buNone/>
            </a:pPr>
            <a:endParaRPr lang="en-US" dirty="0"/>
          </a:p>
        </p:txBody>
      </p:sp>
      <p:sp>
        <p:nvSpPr>
          <p:cNvPr id="4" name="Content Placeholder 3"/>
          <p:cNvSpPr>
            <a:spLocks noGrp="1"/>
          </p:cNvSpPr>
          <p:nvPr>
            <p:ph sz="half" idx="2"/>
          </p:nvPr>
        </p:nvSpPr>
        <p:spPr/>
        <p:txBody>
          <a:bodyPr>
            <a:normAutofit fontScale="55000" lnSpcReduction="20000"/>
          </a:bodyPr>
          <a:lstStyle/>
          <a:p>
            <a:r>
              <a:rPr lang="en-US" dirty="0" smtClean="0"/>
              <a:t>Setup services and </a:t>
            </a:r>
            <a:r>
              <a:rPr lang="en-US" dirty="0" err="1" smtClean="0"/>
              <a:t>config</a:t>
            </a:r>
            <a:r>
              <a:rPr lang="en-US" dirty="0" smtClean="0"/>
              <a:t> files for torque on the head node</a:t>
            </a:r>
          </a:p>
          <a:p>
            <a:pPr lvl="1"/>
            <a:r>
              <a:rPr lang="en-US" dirty="0" smtClean="0"/>
              <a:t>service </a:t>
            </a:r>
            <a:r>
              <a:rPr lang="en-US" dirty="0"/>
              <a:t>{ "</a:t>
            </a:r>
            <a:r>
              <a:rPr lang="en-US" dirty="0" err="1"/>
              <a:t>pbs_server</a:t>
            </a:r>
            <a:r>
              <a:rPr lang="en-US" dirty="0"/>
              <a:t>":</a:t>
            </a:r>
          </a:p>
          <a:p>
            <a:pPr marL="342900" lvl="1" indent="0">
              <a:buNone/>
            </a:pPr>
            <a:r>
              <a:rPr lang="en-US" dirty="0" smtClean="0"/>
              <a:t>	#ensure  </a:t>
            </a:r>
            <a:r>
              <a:rPr lang="en-US" dirty="0"/>
              <a:t>=&gt; "running",</a:t>
            </a:r>
          </a:p>
          <a:p>
            <a:pPr marL="342900" lvl="1" indent="0">
              <a:buNone/>
            </a:pPr>
            <a:r>
              <a:rPr lang="en-US" dirty="0" smtClean="0"/>
              <a:t>	enable  </a:t>
            </a:r>
            <a:r>
              <a:rPr lang="en-US" dirty="0"/>
              <a:t>=&gt; </a:t>
            </a:r>
            <a:r>
              <a:rPr lang="en-US" dirty="0" smtClean="0"/>
              <a:t>”true"</a:t>
            </a:r>
            <a:r>
              <a:rPr lang="en-US" dirty="0"/>
              <a:t>,</a:t>
            </a:r>
          </a:p>
          <a:p>
            <a:pPr marL="342900" lvl="1" indent="0">
              <a:buNone/>
            </a:pPr>
            <a:r>
              <a:rPr lang="en-US" dirty="0" smtClean="0"/>
              <a:t>	require </a:t>
            </a:r>
            <a:r>
              <a:rPr lang="en-US" dirty="0"/>
              <a:t>=&gt; Package["torque-server"]</a:t>
            </a:r>
            <a:r>
              <a:rPr lang="en-US" dirty="0" smtClean="0"/>
              <a:t>,</a:t>
            </a:r>
          </a:p>
          <a:p>
            <a:pPr marL="342900" lvl="1" indent="0">
              <a:buNone/>
            </a:pPr>
            <a:r>
              <a:rPr lang="en-US" dirty="0"/>
              <a:t> </a:t>
            </a:r>
            <a:r>
              <a:rPr lang="en-US" dirty="0" smtClean="0"/>
              <a:t>     }</a:t>
            </a:r>
            <a:endParaRPr lang="en-US" dirty="0"/>
          </a:p>
          <a:p>
            <a:pPr marL="342900" lvl="1" indent="0">
              <a:buNone/>
            </a:pPr>
            <a:r>
              <a:rPr lang="en-US" dirty="0" smtClean="0"/>
              <a:t>      service </a:t>
            </a:r>
            <a:r>
              <a:rPr lang="en-US" dirty="0"/>
              <a:t>{ "</a:t>
            </a:r>
            <a:r>
              <a:rPr lang="en-US" dirty="0" err="1"/>
              <a:t>pbs_sched</a:t>
            </a:r>
            <a:r>
              <a:rPr lang="en-US" dirty="0"/>
              <a:t>":</a:t>
            </a:r>
          </a:p>
          <a:p>
            <a:pPr marL="342900" lvl="1" indent="0">
              <a:buNone/>
            </a:pPr>
            <a:r>
              <a:rPr lang="en-US" dirty="0" smtClean="0"/>
              <a:t>	#ensure  </a:t>
            </a:r>
            <a:r>
              <a:rPr lang="en-US" dirty="0"/>
              <a:t>=&gt; "running",</a:t>
            </a:r>
          </a:p>
          <a:p>
            <a:pPr marL="342900" lvl="1" indent="0">
              <a:buNone/>
            </a:pPr>
            <a:r>
              <a:rPr lang="en-US" dirty="0" smtClean="0"/>
              <a:t>	enable  </a:t>
            </a:r>
            <a:r>
              <a:rPr lang="en-US" dirty="0"/>
              <a:t>=&gt; </a:t>
            </a:r>
            <a:r>
              <a:rPr lang="en-US" dirty="0" smtClean="0"/>
              <a:t>”true"</a:t>
            </a:r>
            <a:r>
              <a:rPr lang="en-US" dirty="0"/>
              <a:t>,</a:t>
            </a:r>
          </a:p>
          <a:p>
            <a:pPr marL="342900" lvl="1" indent="0">
              <a:buNone/>
            </a:pPr>
            <a:r>
              <a:rPr lang="en-US" dirty="0" smtClean="0"/>
              <a:t>	require </a:t>
            </a:r>
            <a:r>
              <a:rPr lang="en-US" dirty="0"/>
              <a:t>=&gt; Package["torque-scheduler"]</a:t>
            </a:r>
            <a:r>
              <a:rPr lang="en-US" dirty="0" smtClean="0"/>
              <a:t>,</a:t>
            </a:r>
          </a:p>
          <a:p>
            <a:pPr marL="342900" lvl="1" indent="0">
              <a:buNone/>
            </a:pPr>
            <a:r>
              <a:rPr lang="en-US" dirty="0"/>
              <a:t> </a:t>
            </a:r>
            <a:r>
              <a:rPr lang="en-US" dirty="0" smtClean="0"/>
              <a:t>     }</a:t>
            </a:r>
            <a:endParaRPr lang="en-US" dirty="0"/>
          </a:p>
          <a:p>
            <a:pPr lvl="1"/>
            <a:endParaRPr lang="en-US" dirty="0"/>
          </a:p>
          <a:p>
            <a:pPr marL="342900" lvl="1" indent="0">
              <a:buNone/>
            </a:pPr>
            <a:r>
              <a:rPr lang="en-US" dirty="0" smtClean="0"/>
              <a:t>      file </a:t>
            </a:r>
            <a:r>
              <a:rPr lang="en-US" dirty="0"/>
              <a:t>{ '/</a:t>
            </a:r>
            <a:r>
              <a:rPr lang="en-US" dirty="0" err="1"/>
              <a:t>var</a:t>
            </a:r>
            <a:r>
              <a:rPr lang="en-US" dirty="0"/>
              <a:t>/spool/torque/</a:t>
            </a:r>
            <a:r>
              <a:rPr lang="en-US" dirty="0" err="1"/>
              <a:t>server_priv</a:t>
            </a:r>
            <a:r>
              <a:rPr lang="en-US" dirty="0"/>
              <a:t>/nodes':</a:t>
            </a:r>
          </a:p>
          <a:p>
            <a:pPr marL="342900" lvl="1" indent="0">
              <a:buNone/>
            </a:pPr>
            <a:r>
              <a:rPr lang="en-US" dirty="0" smtClean="0"/>
              <a:t>	content </a:t>
            </a:r>
            <a:r>
              <a:rPr lang="en-US" dirty="0"/>
              <a:t>=&gt; "compute1.cluster </a:t>
            </a:r>
            <a:r>
              <a:rPr lang="en-US" dirty="0" err="1"/>
              <a:t>np</a:t>
            </a:r>
            <a:r>
              <a:rPr lang="en-US" dirty="0"/>
              <a:t>=1\</a:t>
            </a:r>
            <a:r>
              <a:rPr lang="en-US" dirty="0" smtClean="0"/>
              <a:t>n</a:t>
            </a:r>
          </a:p>
          <a:p>
            <a:pPr marL="342900" lvl="1" indent="0">
              <a:buNone/>
            </a:pPr>
            <a:r>
              <a:rPr lang="en-US" dirty="0"/>
              <a:t>	</a:t>
            </a:r>
            <a:r>
              <a:rPr lang="en-US" dirty="0" smtClean="0"/>
              <a:t>                      compute2</a:t>
            </a:r>
            <a:r>
              <a:rPr lang="en-US" dirty="0"/>
              <a:t>.cluster </a:t>
            </a:r>
            <a:r>
              <a:rPr lang="en-US" dirty="0" err="1"/>
              <a:t>np</a:t>
            </a:r>
            <a:r>
              <a:rPr lang="en-US" dirty="0"/>
              <a:t>=1\</a:t>
            </a:r>
            <a:r>
              <a:rPr lang="en-US" dirty="0" smtClean="0"/>
              <a:t>n”,</a:t>
            </a:r>
          </a:p>
          <a:p>
            <a:pPr marL="342900" lvl="1" indent="0">
              <a:buNone/>
            </a:pPr>
            <a:r>
              <a:rPr lang="en-US" dirty="0"/>
              <a:t>	</a:t>
            </a:r>
            <a:r>
              <a:rPr lang="en-US" dirty="0" smtClean="0"/>
              <a:t>require </a:t>
            </a:r>
            <a:r>
              <a:rPr lang="en-US" dirty="0"/>
              <a:t>=&gt; Package['torque-server'],</a:t>
            </a:r>
          </a:p>
          <a:p>
            <a:pPr marL="342900" lvl="1" indent="0">
              <a:buNone/>
            </a:pPr>
            <a:r>
              <a:rPr lang="en-US" dirty="0" smtClean="0"/>
              <a:t>	notify </a:t>
            </a:r>
            <a:r>
              <a:rPr lang="en-US" dirty="0"/>
              <a:t>=&gt; Service['</a:t>
            </a:r>
            <a:r>
              <a:rPr lang="en-US" dirty="0" err="1"/>
              <a:t>pbs_server</a:t>
            </a:r>
            <a:r>
              <a:rPr lang="en-US" dirty="0"/>
              <a:t>'],</a:t>
            </a:r>
          </a:p>
          <a:p>
            <a:pPr marL="342900" lvl="1" indent="0">
              <a:buNone/>
            </a:pPr>
            <a:r>
              <a:rPr lang="en-US" dirty="0" smtClean="0"/>
              <a:t>      }</a:t>
            </a:r>
          </a:p>
          <a:p>
            <a:pPr marL="342900" lvl="1" indent="0">
              <a:buNone/>
            </a:pPr>
            <a:endParaRPr lang="en-US" dirty="0"/>
          </a:p>
          <a:p>
            <a:r>
              <a:rPr lang="en-US" dirty="0" smtClean="0"/>
              <a:t>Puppet apply</a:t>
            </a:r>
          </a:p>
          <a:p>
            <a:r>
              <a:rPr lang="en-US" dirty="0"/>
              <a:t>Run /</a:t>
            </a:r>
            <a:r>
              <a:rPr lang="en-US" dirty="0" err="1"/>
              <a:t>usr</a:t>
            </a:r>
            <a:r>
              <a:rPr lang="en-US" dirty="0"/>
              <a:t>/share/doc/torque-server-4.1.7/</a:t>
            </a:r>
            <a:r>
              <a:rPr lang="en-US" dirty="0" err="1"/>
              <a:t>torque.setup</a:t>
            </a:r>
            <a:r>
              <a:rPr lang="en-US" dirty="0"/>
              <a:t>  </a:t>
            </a:r>
            <a:endParaRPr lang="en-US" dirty="0" smtClean="0"/>
          </a:p>
          <a:p>
            <a:r>
              <a:rPr lang="en-US" dirty="0" smtClean="0"/>
              <a:t>Change </a:t>
            </a:r>
            <a:r>
              <a:rPr lang="en-US" dirty="0" err="1" smtClean="0"/>
              <a:t>pbs_server</a:t>
            </a:r>
            <a:r>
              <a:rPr lang="en-US" dirty="0" smtClean="0"/>
              <a:t> and </a:t>
            </a:r>
            <a:r>
              <a:rPr lang="en-US" dirty="0" err="1" smtClean="0"/>
              <a:t>pbs_sched</a:t>
            </a:r>
            <a:r>
              <a:rPr lang="en-US" dirty="0" smtClean="0"/>
              <a:t> stanza to uncomment ensure running</a:t>
            </a:r>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015-</a:t>
            </a:r>
            <a:r>
              <a:rPr lang="en-US" sz="1400" dirty="0">
                <a:latin typeface="+mj-lt"/>
              </a:rPr>
              <a:t>setup-torque-scheduler</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310546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torque – part 2</a:t>
            </a:r>
            <a:endParaRPr lang="en-US" dirty="0"/>
          </a:p>
        </p:txBody>
      </p:sp>
      <p:sp>
        <p:nvSpPr>
          <p:cNvPr id="3" name="Content Placeholder 2"/>
          <p:cNvSpPr>
            <a:spLocks noGrp="1"/>
          </p:cNvSpPr>
          <p:nvPr>
            <p:ph sz="half" idx="1"/>
          </p:nvPr>
        </p:nvSpPr>
        <p:spPr>
          <a:xfrm>
            <a:off x="628650" y="1825625"/>
            <a:ext cx="7905750" cy="4351338"/>
          </a:xfrm>
        </p:spPr>
        <p:txBody>
          <a:bodyPr>
            <a:normAutofit fontScale="92500" lnSpcReduction="20000"/>
          </a:bodyPr>
          <a:lstStyle/>
          <a:p>
            <a:r>
              <a:rPr lang="en-US" dirty="0" smtClean="0"/>
              <a:t>Setup torque on the compute nodes</a:t>
            </a:r>
          </a:p>
          <a:p>
            <a:pPr lvl="1"/>
            <a:r>
              <a:rPr lang="en-US" dirty="0" smtClean="0"/>
              <a:t>package </a:t>
            </a:r>
            <a:r>
              <a:rPr lang="en-US" dirty="0"/>
              <a:t>{ 'torque-</a:t>
            </a:r>
            <a:r>
              <a:rPr lang="en-US" dirty="0" smtClean="0"/>
              <a:t>client’:</a:t>
            </a:r>
          </a:p>
          <a:p>
            <a:pPr marL="342900" lvl="1" indent="0">
              <a:buNone/>
            </a:pPr>
            <a:r>
              <a:rPr lang="en-US" dirty="0" smtClean="0"/>
              <a:t>	ensure </a:t>
            </a:r>
            <a:r>
              <a:rPr lang="en-US" dirty="0"/>
              <a:t>=&gt; 'installed',</a:t>
            </a:r>
          </a:p>
          <a:p>
            <a:pPr marL="342900" lvl="1" indent="0">
              <a:buNone/>
            </a:pPr>
            <a:r>
              <a:rPr lang="en-US" dirty="0" smtClean="0"/>
              <a:t>	source </a:t>
            </a:r>
            <a:r>
              <a:rPr lang="en-US" dirty="0"/>
              <a:t>=&gt; </a:t>
            </a:r>
            <a:r>
              <a:rPr lang="en-US" dirty="0" smtClean="0"/>
              <a:t>‘torque</a:t>
            </a:r>
            <a:r>
              <a:rPr lang="en-US" dirty="0"/>
              <a:t>-client-4.1.7-1.adaptive.el6.x86_64.rpm',</a:t>
            </a:r>
          </a:p>
          <a:p>
            <a:pPr marL="342900" lvl="1" indent="0">
              <a:buNone/>
            </a:pPr>
            <a:r>
              <a:rPr lang="en-US" dirty="0" smtClean="0"/>
              <a:t>	provider </a:t>
            </a:r>
            <a:r>
              <a:rPr lang="en-US" dirty="0"/>
              <a:t>=&gt; 'rpm',</a:t>
            </a:r>
          </a:p>
          <a:p>
            <a:pPr marL="342900" lvl="1" indent="0">
              <a:buNone/>
            </a:pPr>
            <a:r>
              <a:rPr lang="en-US" dirty="0" smtClean="0"/>
              <a:t>	require </a:t>
            </a:r>
            <a:r>
              <a:rPr lang="en-US" dirty="0"/>
              <a:t>=&gt; Package['torque']</a:t>
            </a:r>
          </a:p>
          <a:p>
            <a:pPr marL="342900" lvl="1" indent="0">
              <a:buNone/>
            </a:pPr>
            <a:r>
              <a:rPr lang="en-US" dirty="0"/>
              <a:t> </a:t>
            </a:r>
            <a:r>
              <a:rPr lang="en-US" dirty="0" smtClean="0"/>
              <a:t>   }</a:t>
            </a:r>
          </a:p>
          <a:p>
            <a:pPr marL="342900" lvl="1" indent="0">
              <a:buNone/>
            </a:pPr>
            <a:r>
              <a:rPr lang="en-US" dirty="0"/>
              <a:t> </a:t>
            </a:r>
            <a:r>
              <a:rPr lang="en-US" dirty="0" smtClean="0"/>
              <a:t>   service </a:t>
            </a:r>
            <a:r>
              <a:rPr lang="en-US" dirty="0"/>
              <a:t>{ "</a:t>
            </a:r>
            <a:r>
              <a:rPr lang="en-US" dirty="0" err="1"/>
              <a:t>pbs_mom</a:t>
            </a:r>
            <a:r>
              <a:rPr lang="en-US" dirty="0"/>
              <a:t>":</a:t>
            </a:r>
          </a:p>
          <a:p>
            <a:pPr marL="342900" lvl="1" indent="0">
              <a:buNone/>
            </a:pPr>
            <a:r>
              <a:rPr lang="en-US" dirty="0" smtClean="0"/>
              <a:t>	ensure  </a:t>
            </a:r>
            <a:r>
              <a:rPr lang="en-US" dirty="0"/>
              <a:t>=&gt; "running",</a:t>
            </a:r>
          </a:p>
          <a:p>
            <a:pPr marL="342900" lvl="1" indent="0">
              <a:buNone/>
            </a:pPr>
            <a:r>
              <a:rPr lang="en-US" dirty="0" smtClean="0"/>
              <a:t>	enable  </a:t>
            </a:r>
            <a:r>
              <a:rPr lang="en-US" dirty="0"/>
              <a:t>=&gt; "</a:t>
            </a:r>
            <a:r>
              <a:rPr lang="en-US" dirty="0" smtClean="0"/>
              <a:t>true”,</a:t>
            </a:r>
          </a:p>
          <a:p>
            <a:pPr marL="342900" lvl="1" indent="0">
              <a:buNone/>
            </a:pPr>
            <a:r>
              <a:rPr lang="en-US" dirty="0"/>
              <a:t>	</a:t>
            </a:r>
            <a:r>
              <a:rPr lang="en-US" dirty="0" smtClean="0"/>
              <a:t>require </a:t>
            </a:r>
            <a:r>
              <a:rPr lang="en-US" dirty="0"/>
              <a:t>=&gt; Package["torque-client"],</a:t>
            </a:r>
          </a:p>
          <a:p>
            <a:pPr marL="342900" lvl="1" indent="0">
              <a:buNone/>
            </a:pPr>
            <a:r>
              <a:rPr lang="en-US" dirty="0" smtClean="0"/>
              <a:t>    }</a:t>
            </a:r>
            <a:endParaRPr lang="en-US" dirty="0"/>
          </a:p>
          <a:p>
            <a:pPr marL="342900" lvl="1" indent="0">
              <a:buNone/>
            </a:pPr>
            <a:r>
              <a:rPr lang="en-US" dirty="0" smtClean="0"/>
              <a:t>    file </a:t>
            </a:r>
            <a:r>
              <a:rPr lang="en-US" dirty="0"/>
              <a:t>{ '/</a:t>
            </a:r>
            <a:r>
              <a:rPr lang="en-US" dirty="0" err="1"/>
              <a:t>var</a:t>
            </a:r>
            <a:r>
              <a:rPr lang="en-US" dirty="0"/>
              <a:t>/spool/torque/</a:t>
            </a:r>
            <a:r>
              <a:rPr lang="en-US" dirty="0" err="1"/>
              <a:t>mom_priv</a:t>
            </a:r>
            <a:r>
              <a:rPr lang="en-US" dirty="0"/>
              <a:t>/</a:t>
            </a:r>
            <a:r>
              <a:rPr lang="en-US" dirty="0" err="1"/>
              <a:t>config</a:t>
            </a:r>
            <a:r>
              <a:rPr lang="en-US" dirty="0"/>
              <a:t>':</a:t>
            </a:r>
          </a:p>
          <a:p>
            <a:pPr marL="342900" lvl="1" indent="0">
              <a:buNone/>
            </a:pPr>
            <a:r>
              <a:rPr lang="en-US" dirty="0" smtClean="0"/>
              <a:t>	content </a:t>
            </a:r>
            <a:r>
              <a:rPr lang="en-US" dirty="0"/>
              <a:t>=&gt; "\$</a:t>
            </a:r>
            <a:r>
              <a:rPr lang="en-US" dirty="0" err="1"/>
              <a:t>pbsserver</a:t>
            </a:r>
            <a:r>
              <a:rPr lang="en-US" dirty="0"/>
              <a:t> </a:t>
            </a:r>
            <a:r>
              <a:rPr lang="en-US" dirty="0" smtClean="0"/>
              <a:t>head</a:t>
            </a:r>
          </a:p>
          <a:p>
            <a:pPr marL="342900" lvl="1" indent="0">
              <a:buNone/>
            </a:pPr>
            <a:r>
              <a:rPr lang="en-US" dirty="0"/>
              <a:t>	</a:t>
            </a:r>
            <a:r>
              <a:rPr lang="en-US" dirty="0" smtClean="0"/>
              <a:t>	        \</a:t>
            </a:r>
            <a:r>
              <a:rPr lang="en-US" dirty="0"/>
              <a:t>$</a:t>
            </a:r>
            <a:r>
              <a:rPr lang="en-US" dirty="0" err="1"/>
              <a:t>usecp</a:t>
            </a:r>
            <a:r>
              <a:rPr lang="en-US" dirty="0"/>
              <a:t> *:/home /home\n",</a:t>
            </a:r>
          </a:p>
          <a:p>
            <a:pPr marL="342900" lvl="1" indent="0">
              <a:buNone/>
            </a:pPr>
            <a:r>
              <a:rPr lang="en-US" dirty="0" smtClean="0"/>
              <a:t>	require </a:t>
            </a:r>
            <a:r>
              <a:rPr lang="en-US" dirty="0"/>
              <a:t>=&gt; Package['torque-client']</a:t>
            </a:r>
            <a:r>
              <a:rPr lang="en-US" dirty="0" smtClean="0"/>
              <a:t>,</a:t>
            </a:r>
          </a:p>
          <a:p>
            <a:pPr marL="342900" lvl="1" indent="0">
              <a:buNone/>
            </a:pPr>
            <a:r>
              <a:rPr lang="en-US" dirty="0" smtClean="0"/>
              <a:t>	notify  </a:t>
            </a:r>
            <a:r>
              <a:rPr lang="en-US" dirty="0"/>
              <a:t>=&gt; Service["</a:t>
            </a:r>
            <a:r>
              <a:rPr lang="en-US" dirty="0" err="1" smtClean="0"/>
              <a:t>pbs_mom</a:t>
            </a:r>
            <a:r>
              <a:rPr lang="en-US" dirty="0" smtClean="0"/>
              <a:t>”]</a:t>
            </a:r>
          </a:p>
          <a:p>
            <a:pPr marL="342900" lvl="1" indent="0">
              <a:buNone/>
            </a:pPr>
            <a:r>
              <a:rPr lang="en-US" dirty="0"/>
              <a:t> </a:t>
            </a:r>
            <a:r>
              <a:rPr lang="en-US" dirty="0" smtClean="0"/>
              <a:t>   }</a:t>
            </a:r>
            <a:endParaRPr lang="en-US" dirty="0"/>
          </a:p>
          <a:p>
            <a:pPr marL="0" indent="0">
              <a:buNone/>
            </a:pPr>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015-</a:t>
            </a:r>
            <a:r>
              <a:rPr lang="en-US" sz="1400" dirty="0">
                <a:latin typeface="+mj-lt"/>
              </a:rPr>
              <a:t>setup-torque-scheduler</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185414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Torque</a:t>
            </a:r>
            <a:endParaRPr lang="en-US" dirty="0"/>
          </a:p>
        </p:txBody>
      </p:sp>
      <p:sp>
        <p:nvSpPr>
          <p:cNvPr id="3" name="Content Placeholder 2"/>
          <p:cNvSpPr>
            <a:spLocks noGrp="1"/>
          </p:cNvSpPr>
          <p:nvPr>
            <p:ph sz="half" idx="1"/>
          </p:nvPr>
        </p:nvSpPr>
        <p:spPr/>
        <p:txBody>
          <a:bodyPr/>
          <a:lstStyle/>
          <a:p>
            <a:r>
              <a:rPr lang="en-US" dirty="0" smtClean="0"/>
              <a:t>Make sure that our compute nodes are free</a:t>
            </a:r>
          </a:p>
          <a:p>
            <a:pPr lvl="1"/>
            <a:r>
              <a:rPr lang="en-US" dirty="0" err="1"/>
              <a:t>p</a:t>
            </a:r>
            <a:r>
              <a:rPr lang="en-US" dirty="0" err="1" smtClean="0"/>
              <a:t>bsnodes</a:t>
            </a:r>
            <a:r>
              <a:rPr lang="en-US" dirty="0" smtClean="0"/>
              <a:t> -a</a:t>
            </a:r>
          </a:p>
          <a:p>
            <a:endParaRPr lang="en-US" dirty="0"/>
          </a:p>
          <a:p>
            <a:r>
              <a:rPr lang="en-US" dirty="0" smtClean="0"/>
              <a:t>Start an interactive job</a:t>
            </a:r>
          </a:p>
          <a:p>
            <a:pPr lvl="1"/>
            <a:r>
              <a:rPr lang="en-US" dirty="0" err="1"/>
              <a:t>s</a:t>
            </a:r>
            <a:r>
              <a:rPr lang="en-US" dirty="0" err="1" smtClean="0"/>
              <a:t>u</a:t>
            </a:r>
            <a:r>
              <a:rPr lang="en-US" dirty="0" smtClean="0"/>
              <a:t> </a:t>
            </a:r>
            <a:r>
              <a:rPr lang="en-US" dirty="0" err="1" smtClean="0"/>
              <a:t>login_user</a:t>
            </a:r>
            <a:endParaRPr lang="en-US" dirty="0" smtClean="0"/>
          </a:p>
          <a:p>
            <a:pPr lvl="1"/>
            <a:r>
              <a:rPr lang="en-US" dirty="0" err="1"/>
              <a:t>qsub</a:t>
            </a:r>
            <a:r>
              <a:rPr lang="en-US" dirty="0"/>
              <a:t> </a:t>
            </a:r>
            <a:r>
              <a:rPr lang="en-US" dirty="0" smtClean="0"/>
              <a:t>–I</a:t>
            </a:r>
          </a:p>
          <a:p>
            <a:pPr lvl="1"/>
            <a:endParaRPr lang="en-US" dirty="0"/>
          </a:p>
          <a:p>
            <a:r>
              <a:rPr lang="en-US" dirty="0" smtClean="0"/>
              <a:t>Start an interactive job with two nodes</a:t>
            </a:r>
          </a:p>
          <a:p>
            <a:pPr lvl="1"/>
            <a:r>
              <a:rPr lang="en-US" dirty="0" err="1"/>
              <a:t>qsub</a:t>
            </a:r>
            <a:r>
              <a:rPr lang="en-US" dirty="0"/>
              <a:t> -I -l nodes=2</a:t>
            </a:r>
          </a:p>
          <a:p>
            <a:pPr marL="342900" lvl="1" indent="0">
              <a:buNone/>
            </a:pPr>
            <a:endParaRPr lang="en-US" dirty="0" smtClean="0"/>
          </a:p>
          <a:p>
            <a:pPr marL="342900" lvl="1" indent="0">
              <a:buNone/>
            </a:pPr>
            <a:endParaRPr lang="en-US" dirty="0"/>
          </a:p>
        </p:txBody>
      </p:sp>
      <p:sp>
        <p:nvSpPr>
          <p:cNvPr id="4" name="Content Placeholder 3"/>
          <p:cNvSpPr>
            <a:spLocks noGrp="1"/>
          </p:cNvSpPr>
          <p:nvPr>
            <p:ph sz="half" idx="2"/>
          </p:nvPr>
        </p:nvSpPr>
        <p:spPr/>
        <p:txBody>
          <a:bodyPr/>
          <a:lstStyle/>
          <a:p>
            <a:r>
              <a:rPr lang="en-US" dirty="0" smtClean="0"/>
              <a:t>Getting Debug Information</a:t>
            </a:r>
          </a:p>
          <a:p>
            <a:pPr lvl="1"/>
            <a:r>
              <a:rPr lang="en-US" dirty="0" smtClean="0"/>
              <a:t>Show all jobs</a:t>
            </a:r>
          </a:p>
          <a:p>
            <a:pPr lvl="2"/>
            <a:r>
              <a:rPr lang="en-US" dirty="0" err="1" smtClean="0"/>
              <a:t>qstat</a:t>
            </a:r>
            <a:r>
              <a:rPr lang="en-US" dirty="0" smtClean="0"/>
              <a:t> –a</a:t>
            </a:r>
          </a:p>
          <a:p>
            <a:pPr lvl="2"/>
            <a:endParaRPr lang="en-US" dirty="0"/>
          </a:p>
          <a:p>
            <a:pPr lvl="1"/>
            <a:r>
              <a:rPr lang="en-US" dirty="0" smtClean="0"/>
              <a:t>Get information about specific job</a:t>
            </a:r>
          </a:p>
          <a:p>
            <a:pPr lvl="2"/>
            <a:r>
              <a:rPr lang="en-US" dirty="0" err="1" smtClean="0"/>
              <a:t>qstat</a:t>
            </a:r>
            <a:r>
              <a:rPr lang="en-US" dirty="0" smtClean="0"/>
              <a:t> {</a:t>
            </a:r>
            <a:r>
              <a:rPr lang="en-US" dirty="0" err="1" smtClean="0"/>
              <a:t>jobid</a:t>
            </a:r>
            <a:r>
              <a:rPr lang="en-US" dirty="0"/>
              <a:t>}</a:t>
            </a:r>
            <a:endParaRPr lang="en-US" dirty="0" smtClean="0"/>
          </a:p>
          <a:p>
            <a:pPr lvl="2"/>
            <a:r>
              <a:rPr lang="en-US" dirty="0" err="1" smtClean="0"/>
              <a:t>tracejob</a:t>
            </a:r>
            <a:r>
              <a:rPr lang="en-US" dirty="0" smtClean="0"/>
              <a:t> {</a:t>
            </a:r>
            <a:r>
              <a:rPr lang="en-US" dirty="0" err="1" smtClean="0"/>
              <a:t>jobid</a:t>
            </a:r>
            <a:r>
              <a:rPr lang="en-US" dirty="0" smtClean="0"/>
              <a:t>}</a:t>
            </a:r>
          </a:p>
          <a:p>
            <a:pPr lvl="2"/>
            <a:endParaRPr lang="en-US" dirty="0" smtClean="0"/>
          </a:p>
          <a:p>
            <a:pPr lvl="1"/>
            <a:r>
              <a:rPr lang="en-US" dirty="0" smtClean="0"/>
              <a:t>Show downed nodes</a:t>
            </a:r>
          </a:p>
          <a:p>
            <a:pPr lvl="2"/>
            <a:r>
              <a:rPr lang="en-US" dirty="0" err="1"/>
              <a:t>p</a:t>
            </a:r>
            <a:r>
              <a:rPr lang="en-US" dirty="0" err="1" smtClean="0"/>
              <a:t>bsnodes</a:t>
            </a:r>
            <a:r>
              <a:rPr lang="en-US" dirty="0" smtClean="0"/>
              <a:t> –</a:t>
            </a:r>
            <a:r>
              <a:rPr lang="en-US" dirty="0" err="1" smtClean="0"/>
              <a:t>ln</a:t>
            </a:r>
            <a:endParaRPr lang="en-US" dirty="0" smtClean="0"/>
          </a:p>
          <a:p>
            <a:pPr lvl="2"/>
            <a:endParaRPr lang="en-US" dirty="0"/>
          </a:p>
          <a:p>
            <a:pPr lvl="1"/>
            <a:r>
              <a:rPr lang="en-US" dirty="0" smtClean="0"/>
              <a:t>Important logs to check</a:t>
            </a:r>
          </a:p>
          <a:p>
            <a:pPr lvl="2"/>
            <a:r>
              <a:rPr lang="en-US" dirty="0"/>
              <a:t>/</a:t>
            </a:r>
            <a:r>
              <a:rPr lang="en-US" dirty="0" err="1"/>
              <a:t>var</a:t>
            </a:r>
            <a:r>
              <a:rPr lang="en-US" dirty="0"/>
              <a:t>/spool/torque/</a:t>
            </a:r>
            <a:r>
              <a:rPr lang="en-US" dirty="0" err="1"/>
              <a:t>server_log</a:t>
            </a:r>
            <a:endParaRPr lang="en-US" dirty="0"/>
          </a:p>
          <a:p>
            <a:pPr lvl="2"/>
            <a:r>
              <a:rPr lang="en-US" dirty="0"/>
              <a:t>/</a:t>
            </a:r>
            <a:r>
              <a:rPr lang="en-US" dirty="0" err="1"/>
              <a:t>var</a:t>
            </a:r>
            <a:r>
              <a:rPr lang="en-US" dirty="0"/>
              <a:t>/spool/torque/</a:t>
            </a:r>
            <a:r>
              <a:rPr lang="en-US" dirty="0" err="1"/>
              <a:t>mom_log</a:t>
            </a:r>
            <a:endParaRPr lang="en-US" dirty="0"/>
          </a:p>
          <a:p>
            <a:pPr marL="685800" lvl="2" indent="0">
              <a:buNone/>
            </a:pPr>
            <a:endParaRPr lang="en-US" dirty="0" smtClean="0"/>
          </a:p>
          <a:p>
            <a:pPr lvl="2"/>
            <a:endParaRPr lang="en-US" dirty="0"/>
          </a:p>
          <a:p>
            <a:pPr lvl="1"/>
            <a:endParaRPr lang="en-US" dirty="0" smtClean="0"/>
          </a:p>
        </p:txBody>
      </p:sp>
      <p:sp>
        <p:nvSpPr>
          <p:cNvPr id="5" name="Date Placeholder 4"/>
          <p:cNvSpPr>
            <a:spLocks noGrp="1"/>
          </p:cNvSpPr>
          <p:nvPr>
            <p:ph type="dt" sz="half" idx="10"/>
          </p:nvPr>
        </p:nvSpPr>
        <p:spPr/>
        <p:txBody>
          <a:bodyPr/>
          <a:lstStyle/>
          <a:p>
            <a:r>
              <a:rPr lang="en-US" altLang="en-US" dirty="0"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016-</a:t>
            </a:r>
            <a:r>
              <a:rPr lang="en-US" sz="1400" dirty="0">
                <a:latin typeface="+mj-lt"/>
              </a:rPr>
              <a:t>testing-torque</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726037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Health Checks</a:t>
            </a:r>
            <a:endParaRPr lang="en-US" dirty="0"/>
          </a:p>
        </p:txBody>
      </p:sp>
      <p:sp>
        <p:nvSpPr>
          <p:cNvPr id="3" name="Content Placeholder 2"/>
          <p:cNvSpPr>
            <a:spLocks noGrp="1"/>
          </p:cNvSpPr>
          <p:nvPr>
            <p:ph sz="half" idx="1"/>
          </p:nvPr>
        </p:nvSpPr>
        <p:spPr/>
        <p:txBody>
          <a:bodyPr>
            <a:normAutofit fontScale="92500"/>
          </a:bodyPr>
          <a:lstStyle/>
          <a:p>
            <a:r>
              <a:rPr lang="en-US" dirty="0" smtClean="0"/>
              <a:t>Install the NHC package</a:t>
            </a:r>
          </a:p>
          <a:p>
            <a:pPr lvl="1"/>
            <a:r>
              <a:rPr lang="en-US" dirty="0"/>
              <a:t> package { '</a:t>
            </a:r>
            <a:r>
              <a:rPr lang="en-US" dirty="0" err="1"/>
              <a:t>warewulf-nhc</a:t>
            </a:r>
            <a:r>
              <a:rPr lang="en-US" dirty="0"/>
              <a:t>':</a:t>
            </a:r>
          </a:p>
          <a:p>
            <a:pPr marL="342900" lvl="1" indent="0">
              <a:buNone/>
            </a:pPr>
            <a:r>
              <a:rPr lang="en-US" dirty="0" smtClean="0"/>
              <a:t>	ensure </a:t>
            </a:r>
            <a:r>
              <a:rPr lang="en-US" dirty="0"/>
              <a:t>=&gt; 'installed',</a:t>
            </a:r>
          </a:p>
          <a:p>
            <a:pPr marL="342900" lvl="1" indent="0">
              <a:buNone/>
            </a:pPr>
            <a:r>
              <a:rPr lang="en-US" dirty="0" smtClean="0"/>
              <a:t>	source </a:t>
            </a:r>
            <a:r>
              <a:rPr lang="en-US" dirty="0"/>
              <a:t>=&gt; 'http://</a:t>
            </a:r>
            <a:r>
              <a:rPr lang="en-US" dirty="0" err="1"/>
              <a:t>warewulf.lbl.gov</a:t>
            </a:r>
            <a:r>
              <a:rPr lang="en-US" dirty="0"/>
              <a:t>/downloads/repo/rhel6/warewulf-nhc-1.3-1.el6.noarch.rpm',</a:t>
            </a:r>
          </a:p>
          <a:p>
            <a:pPr marL="342900" lvl="1" indent="0">
              <a:buNone/>
            </a:pPr>
            <a:r>
              <a:rPr lang="en-US" dirty="0" smtClean="0"/>
              <a:t>	provider </a:t>
            </a:r>
            <a:r>
              <a:rPr lang="en-US" dirty="0"/>
              <a:t>=&gt; 'rpm',</a:t>
            </a:r>
          </a:p>
          <a:p>
            <a:pPr marL="342900" lvl="1" indent="0">
              <a:buNone/>
            </a:pPr>
            <a:r>
              <a:rPr lang="en-US" dirty="0" smtClean="0"/>
              <a:t>     }</a:t>
            </a:r>
          </a:p>
          <a:p>
            <a:pPr marL="0" indent="0">
              <a:buNone/>
            </a:pPr>
            <a:endParaRPr lang="en-US" dirty="0"/>
          </a:p>
          <a:p>
            <a:r>
              <a:rPr lang="en-US" dirty="0"/>
              <a:t>R</a:t>
            </a:r>
            <a:r>
              <a:rPr lang="en-US" dirty="0" smtClean="0"/>
              <a:t>un the health check at </a:t>
            </a:r>
            <a:r>
              <a:rPr lang="en-US" dirty="0" err="1" smtClean="0"/>
              <a:t>jobstart</a:t>
            </a:r>
            <a:r>
              <a:rPr lang="en-US" dirty="0" smtClean="0"/>
              <a:t> and offline the node if problems</a:t>
            </a:r>
          </a:p>
          <a:p>
            <a:pPr lvl="1"/>
            <a:r>
              <a:rPr lang="en-US" dirty="0"/>
              <a:t>\$</a:t>
            </a:r>
            <a:r>
              <a:rPr lang="en-US" dirty="0" err="1"/>
              <a:t>node_check_script</a:t>
            </a:r>
            <a:r>
              <a:rPr lang="en-US" dirty="0"/>
              <a:t> /</a:t>
            </a:r>
            <a:r>
              <a:rPr lang="en-US" dirty="0" err="1"/>
              <a:t>usr</a:t>
            </a:r>
            <a:r>
              <a:rPr lang="en-US" dirty="0"/>
              <a:t>/</a:t>
            </a:r>
            <a:r>
              <a:rPr lang="en-US" dirty="0" err="1"/>
              <a:t>sbin</a:t>
            </a:r>
            <a:r>
              <a:rPr lang="en-US" dirty="0"/>
              <a:t>/</a:t>
            </a:r>
            <a:r>
              <a:rPr lang="en-US" dirty="0" err="1"/>
              <a:t>nhc</a:t>
            </a:r>
            <a:endParaRPr lang="en-US" dirty="0"/>
          </a:p>
          <a:p>
            <a:pPr lvl="1"/>
            <a:r>
              <a:rPr lang="en-US" dirty="0"/>
              <a:t>\$</a:t>
            </a:r>
            <a:r>
              <a:rPr lang="en-US" dirty="0" err="1"/>
              <a:t>node_check_interval</a:t>
            </a:r>
            <a:r>
              <a:rPr lang="en-US" dirty="0"/>
              <a:t> </a:t>
            </a:r>
            <a:r>
              <a:rPr lang="en-US" dirty="0" err="1"/>
              <a:t>jobstart</a:t>
            </a:r>
            <a:endParaRPr lang="en-US" dirty="0"/>
          </a:p>
          <a:p>
            <a:pPr lvl="1"/>
            <a:r>
              <a:rPr lang="en-US" dirty="0"/>
              <a:t>\$</a:t>
            </a:r>
            <a:r>
              <a:rPr lang="en-US" dirty="0" err="1"/>
              <a:t>down_on_error</a:t>
            </a:r>
            <a:r>
              <a:rPr lang="en-US" dirty="0"/>
              <a:t> 1\n"</a:t>
            </a:r>
            <a:r>
              <a:rPr lang="en-US" dirty="0" smtClean="0"/>
              <a:t>,</a:t>
            </a:r>
          </a:p>
          <a:p>
            <a:pPr lvl="1"/>
            <a:endParaRPr lang="en-US" dirty="0"/>
          </a:p>
          <a:p>
            <a:pPr lvl="1"/>
            <a:endParaRPr lang="en-US" dirty="0" smtClean="0"/>
          </a:p>
          <a:p>
            <a:pPr lvl="1"/>
            <a:endParaRPr lang="en-US" dirty="0"/>
          </a:p>
        </p:txBody>
      </p:sp>
      <p:sp>
        <p:nvSpPr>
          <p:cNvPr id="4" name="Content Placeholder 3"/>
          <p:cNvSpPr>
            <a:spLocks noGrp="1"/>
          </p:cNvSpPr>
          <p:nvPr>
            <p:ph sz="half" idx="2"/>
          </p:nvPr>
        </p:nvSpPr>
        <p:spPr/>
        <p:txBody>
          <a:bodyPr>
            <a:normAutofit fontScale="92500"/>
          </a:bodyPr>
          <a:lstStyle/>
          <a:p>
            <a:r>
              <a:rPr lang="en-US" dirty="0" smtClean="0"/>
              <a:t>Set the checks</a:t>
            </a:r>
          </a:p>
          <a:p>
            <a:pPr lvl="1"/>
            <a:r>
              <a:rPr lang="en-US" dirty="0" smtClean="0"/>
              <a:t>Check if / is mounted</a:t>
            </a:r>
          </a:p>
          <a:p>
            <a:pPr lvl="2"/>
            <a:r>
              <a:rPr lang="en-US" dirty="0"/>
              <a:t>/./ || </a:t>
            </a:r>
            <a:r>
              <a:rPr lang="en-US" dirty="0" err="1"/>
              <a:t>check_fs_mount_rw</a:t>
            </a:r>
            <a:r>
              <a:rPr lang="en-US" dirty="0"/>
              <a:t> </a:t>
            </a:r>
            <a:r>
              <a:rPr lang="en-US" dirty="0" smtClean="0"/>
              <a:t>/</a:t>
            </a:r>
          </a:p>
          <a:p>
            <a:pPr lvl="1"/>
            <a:r>
              <a:rPr lang="en-US" dirty="0" smtClean="0"/>
              <a:t>Check if SSH is running</a:t>
            </a:r>
            <a:endParaRPr lang="en-US" dirty="0"/>
          </a:p>
          <a:p>
            <a:pPr lvl="2"/>
            <a:r>
              <a:rPr lang="en-US" dirty="0"/>
              <a:t> *  || </a:t>
            </a:r>
            <a:r>
              <a:rPr lang="en-US" dirty="0" err="1"/>
              <a:t>check_ps_daemon</a:t>
            </a:r>
            <a:r>
              <a:rPr lang="en-US" dirty="0"/>
              <a:t> </a:t>
            </a:r>
            <a:r>
              <a:rPr lang="en-US" dirty="0" err="1"/>
              <a:t>sshd</a:t>
            </a:r>
            <a:r>
              <a:rPr lang="en-US" dirty="0"/>
              <a:t> root\</a:t>
            </a:r>
            <a:r>
              <a:rPr lang="en-US" dirty="0" smtClean="0"/>
              <a:t>n</a:t>
            </a:r>
          </a:p>
          <a:p>
            <a:pPr lvl="1"/>
            <a:r>
              <a:rPr lang="en-US" dirty="0" smtClean="0"/>
              <a:t>Check if there is the correct amount of physical memory</a:t>
            </a:r>
            <a:endParaRPr lang="en-US" dirty="0"/>
          </a:p>
          <a:p>
            <a:pPr lvl="2"/>
            <a:r>
              <a:rPr lang="en-US" dirty="0"/>
              <a:t> *  || </a:t>
            </a:r>
            <a:r>
              <a:rPr lang="en-US" dirty="0" err="1"/>
              <a:t>check_hw_physmem</a:t>
            </a:r>
            <a:r>
              <a:rPr lang="en-US" dirty="0"/>
              <a:t> 1024 1073741824\</a:t>
            </a:r>
            <a:r>
              <a:rPr lang="en-US" dirty="0" smtClean="0"/>
              <a:t>n</a:t>
            </a:r>
          </a:p>
          <a:p>
            <a:pPr lvl="1"/>
            <a:r>
              <a:rPr lang="en-US" dirty="0" smtClean="0"/>
              <a:t>Check if there is any free</a:t>
            </a:r>
            <a:endParaRPr lang="en-US" dirty="0"/>
          </a:p>
          <a:p>
            <a:pPr lvl="2"/>
            <a:r>
              <a:rPr lang="en-US" dirty="0"/>
              <a:t> *  || </a:t>
            </a:r>
            <a:r>
              <a:rPr lang="en-US" dirty="0" err="1"/>
              <a:t>check_hw_physmem_free</a:t>
            </a:r>
            <a:r>
              <a:rPr lang="en-US" dirty="0"/>
              <a:t> 1\</a:t>
            </a:r>
            <a:r>
              <a:rPr lang="en-US" dirty="0" smtClean="0"/>
              <a:t>n”</a:t>
            </a:r>
          </a:p>
          <a:p>
            <a:pPr lvl="2"/>
            <a:endParaRPr lang="en-US" dirty="0"/>
          </a:p>
          <a:p>
            <a:r>
              <a:rPr lang="en-US" dirty="0" smtClean="0"/>
              <a:t>Are there any other checks that could be important for job starts?</a:t>
            </a:r>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017-</a:t>
            </a:r>
            <a:r>
              <a:rPr lang="en-US" sz="1400" dirty="0">
                <a:latin typeface="+mj-lt"/>
              </a:rPr>
              <a:t>node-health-checks</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8046919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Modules  and </a:t>
            </a:r>
            <a:r>
              <a:rPr lang="en-US" dirty="0" err="1" smtClean="0"/>
              <a:t>OpenMPI</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Environment modules can provide pluggable software.</a:t>
            </a:r>
          </a:p>
          <a:p>
            <a:endParaRPr lang="en-US" dirty="0" smtClean="0"/>
          </a:p>
          <a:p>
            <a:r>
              <a:rPr lang="en-US" dirty="0" smtClean="0"/>
              <a:t>Install basic Packages</a:t>
            </a:r>
          </a:p>
          <a:p>
            <a:pPr lvl="1"/>
            <a:r>
              <a:rPr lang="en-US" dirty="0"/>
              <a:t> package { 'environment-</a:t>
            </a:r>
            <a:r>
              <a:rPr lang="en-US" dirty="0" smtClean="0"/>
              <a:t>modules’:</a:t>
            </a:r>
          </a:p>
          <a:p>
            <a:pPr marL="342900" lvl="1" indent="0">
              <a:buNone/>
            </a:pPr>
            <a:r>
              <a:rPr lang="en-US" dirty="0" smtClean="0"/>
              <a:t>	ensure </a:t>
            </a:r>
            <a:r>
              <a:rPr lang="en-US" dirty="0"/>
              <a:t>=&gt; present,</a:t>
            </a:r>
          </a:p>
          <a:p>
            <a:pPr marL="342900" lvl="1" indent="0">
              <a:buNone/>
            </a:pPr>
            <a:r>
              <a:rPr lang="en-US" dirty="0" smtClean="0"/>
              <a:t>    }</a:t>
            </a:r>
            <a:endParaRPr lang="en-US" dirty="0"/>
          </a:p>
          <a:p>
            <a:pPr lvl="1"/>
            <a:endParaRPr lang="en-US" dirty="0"/>
          </a:p>
          <a:p>
            <a:pPr marL="342900" lvl="1" indent="0">
              <a:buNone/>
            </a:pPr>
            <a:r>
              <a:rPr lang="en-US" dirty="0" smtClean="0"/>
              <a:t>    package </a:t>
            </a:r>
            <a:r>
              <a:rPr lang="en-US" dirty="0"/>
              <a:t>{ '</a:t>
            </a:r>
            <a:r>
              <a:rPr lang="en-US" dirty="0" err="1"/>
              <a:t>gcc-c</a:t>
            </a:r>
            <a:r>
              <a:rPr lang="en-US" dirty="0"/>
              <a:t>++':</a:t>
            </a:r>
          </a:p>
          <a:p>
            <a:pPr marL="342900" lvl="1" indent="0">
              <a:buNone/>
            </a:pPr>
            <a:r>
              <a:rPr lang="en-US" dirty="0" smtClean="0"/>
              <a:t>	ensure </a:t>
            </a:r>
            <a:r>
              <a:rPr lang="en-US" dirty="0"/>
              <a:t>=&gt; present,</a:t>
            </a:r>
          </a:p>
          <a:p>
            <a:pPr marL="342900" lvl="1" indent="0">
              <a:buNone/>
            </a:pPr>
            <a:r>
              <a:rPr lang="en-US" dirty="0" smtClean="0"/>
              <a:t>    }</a:t>
            </a:r>
          </a:p>
          <a:p>
            <a:pPr marL="342900" lvl="1" indent="0">
              <a:buNone/>
            </a:pPr>
            <a:endParaRPr lang="en-US" dirty="0" smtClean="0"/>
          </a:p>
          <a:p>
            <a:pPr marL="342900" lvl="1" indent="0">
              <a:buNone/>
            </a:pPr>
            <a:r>
              <a:rPr lang="en-US" dirty="0"/>
              <a:t> </a:t>
            </a:r>
            <a:r>
              <a:rPr lang="en-US" dirty="0" smtClean="0"/>
              <a:t>   package </a:t>
            </a:r>
            <a:r>
              <a:rPr lang="en-US" dirty="0"/>
              <a:t>{ '</a:t>
            </a:r>
            <a:r>
              <a:rPr lang="en-US" dirty="0" err="1"/>
              <a:t>gcc-gfortran</a:t>
            </a:r>
            <a:r>
              <a:rPr lang="en-US" dirty="0"/>
              <a:t>':</a:t>
            </a:r>
          </a:p>
          <a:p>
            <a:pPr marL="342900" lvl="1" indent="0">
              <a:buNone/>
            </a:pPr>
            <a:r>
              <a:rPr lang="en-US" dirty="0"/>
              <a:t>    </a:t>
            </a:r>
            <a:r>
              <a:rPr lang="en-US" dirty="0" smtClean="0"/>
              <a:t>    ensure </a:t>
            </a:r>
            <a:r>
              <a:rPr lang="en-US" dirty="0"/>
              <a:t>=&gt; present,</a:t>
            </a:r>
          </a:p>
          <a:p>
            <a:pPr marL="342900" lvl="1" indent="0">
              <a:buNone/>
            </a:pPr>
            <a:r>
              <a:rPr lang="en-US" dirty="0"/>
              <a:t>  </a:t>
            </a:r>
            <a:r>
              <a:rPr lang="en-US" dirty="0" smtClean="0"/>
              <a:t>  }</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err="1"/>
              <a:t>OpenMPI</a:t>
            </a:r>
            <a:r>
              <a:rPr lang="en-US" dirty="0"/>
              <a:t> Software</a:t>
            </a:r>
          </a:p>
          <a:p>
            <a:pPr lvl="1"/>
            <a:r>
              <a:rPr lang="en-US" dirty="0"/>
              <a:t>cd /apps/</a:t>
            </a:r>
          </a:p>
          <a:p>
            <a:pPr lvl="1"/>
            <a:r>
              <a:rPr lang="en-US" dirty="0" err="1"/>
              <a:t>wget</a:t>
            </a:r>
            <a:r>
              <a:rPr lang="en-US" dirty="0"/>
              <a:t> openmpi-1.7.5.tar.gz</a:t>
            </a:r>
          </a:p>
          <a:p>
            <a:pPr lvl="1"/>
            <a:r>
              <a:rPr lang="en-US" dirty="0"/>
              <a:t>tar </a:t>
            </a:r>
            <a:r>
              <a:rPr lang="en-US" dirty="0" err="1"/>
              <a:t>xfvz</a:t>
            </a:r>
            <a:r>
              <a:rPr lang="en-US" dirty="0"/>
              <a:t> openmpi-1.7.5.tar.gz</a:t>
            </a:r>
          </a:p>
          <a:p>
            <a:pPr lvl="1"/>
            <a:endParaRPr lang="en-US" dirty="0"/>
          </a:p>
          <a:p>
            <a:r>
              <a:rPr lang="en-US" dirty="0" err="1"/>
              <a:t>OpenMPI</a:t>
            </a:r>
            <a:r>
              <a:rPr lang="en-US" dirty="0"/>
              <a:t> Module</a:t>
            </a:r>
          </a:p>
          <a:p>
            <a:pPr lvl="1"/>
            <a:r>
              <a:rPr lang="en-US" dirty="0"/>
              <a:t>Create the directory for the module files</a:t>
            </a:r>
          </a:p>
          <a:p>
            <a:pPr lvl="2"/>
            <a:r>
              <a:rPr lang="en-US" dirty="0"/>
              <a:t> file { "/</a:t>
            </a:r>
            <a:r>
              <a:rPr lang="en-US" dirty="0" err="1"/>
              <a:t>usr</a:t>
            </a:r>
            <a:r>
              <a:rPr lang="en-US" dirty="0"/>
              <a:t>/share/Modules/</a:t>
            </a:r>
            <a:r>
              <a:rPr lang="en-US" dirty="0" err="1"/>
              <a:t>modulefiles</a:t>
            </a:r>
            <a:r>
              <a:rPr lang="en-US" dirty="0"/>
              <a:t>/</a:t>
            </a:r>
            <a:r>
              <a:rPr lang="en-US" dirty="0" err="1"/>
              <a:t>openmpi</a:t>
            </a:r>
            <a:r>
              <a:rPr lang="en-US" dirty="0"/>
              <a:t>”:</a:t>
            </a:r>
          </a:p>
          <a:p>
            <a:pPr marL="685800" lvl="2" indent="0">
              <a:buNone/>
            </a:pPr>
            <a:r>
              <a:rPr lang="en-US" dirty="0"/>
              <a:t>	ensure =&gt; "directory”</a:t>
            </a:r>
          </a:p>
          <a:p>
            <a:pPr marL="685800" lvl="2" indent="0">
              <a:buNone/>
            </a:pPr>
            <a:r>
              <a:rPr lang="en-US" dirty="0"/>
              <a:t>    }</a:t>
            </a:r>
          </a:p>
          <a:p>
            <a:pPr lvl="2"/>
            <a:endParaRPr lang="en-US" dirty="0"/>
          </a:p>
          <a:p>
            <a:endParaRPr lang="en-US" dirty="0" smtClean="0"/>
          </a:p>
          <a:p>
            <a:pPr lvl="2"/>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10" name="TextBox 9"/>
          <p:cNvSpPr txBox="1"/>
          <p:nvPr/>
        </p:nvSpPr>
        <p:spPr>
          <a:xfrm>
            <a:off x="4953000" y="6550223"/>
            <a:ext cx="4191000" cy="307777"/>
          </a:xfrm>
          <a:prstGeom prst="rect">
            <a:avLst/>
          </a:prstGeom>
          <a:noFill/>
        </p:spPr>
        <p:txBody>
          <a:bodyPr wrap="square" rtlCol="0">
            <a:spAutoFit/>
          </a:bodyPr>
          <a:lstStyle/>
          <a:p>
            <a:pPr algn="r"/>
            <a:r>
              <a:rPr lang="en-US" sz="1400" dirty="0" smtClean="0">
                <a:latin typeface="+mj-lt"/>
              </a:rPr>
              <a:t>019-</a:t>
            </a:r>
            <a:r>
              <a:rPr lang="en-US" sz="1400" dirty="0">
                <a:latin typeface="+mj-lt"/>
              </a:rPr>
              <a:t>environment-</a:t>
            </a:r>
            <a:r>
              <a:rPr lang="en-US" sz="1400" dirty="0" smtClean="0">
                <a:latin typeface="+mj-lt"/>
              </a:rPr>
              <a:t>modules</a:t>
            </a:r>
            <a:r>
              <a:rPr lang="en-US" sz="1400" dirty="0">
                <a:latin typeface="+mj-lt"/>
              </a:rPr>
              <a:t>-commands</a:t>
            </a:r>
          </a:p>
        </p:txBody>
      </p:sp>
      <p:sp>
        <p:nvSpPr>
          <p:cNvPr id="12" name="TextBox 11"/>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018-</a:t>
            </a:r>
            <a:r>
              <a:rPr lang="en-US" sz="1400" dirty="0">
                <a:latin typeface="+mj-lt"/>
              </a:rPr>
              <a:t>environment-modules-puppet</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52802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OpenMPI</a:t>
            </a:r>
            <a:r>
              <a:rPr lang="en-US" dirty="0" smtClean="0"/>
              <a:t> Module</a:t>
            </a:r>
            <a:endParaRPr lang="en-US" dirty="0"/>
          </a:p>
        </p:txBody>
      </p:sp>
      <p:sp>
        <p:nvSpPr>
          <p:cNvPr id="3" name="Content Placeholder 2"/>
          <p:cNvSpPr>
            <a:spLocks noGrp="1"/>
          </p:cNvSpPr>
          <p:nvPr>
            <p:ph sz="half" idx="1"/>
          </p:nvPr>
        </p:nvSpPr>
        <p:spPr>
          <a:xfrm>
            <a:off x="628650" y="1825625"/>
            <a:ext cx="8058150" cy="4351338"/>
          </a:xfrm>
        </p:spPr>
        <p:txBody>
          <a:bodyPr>
            <a:normAutofit lnSpcReduction="10000"/>
          </a:bodyPr>
          <a:lstStyle/>
          <a:p>
            <a:pPr lvl="1"/>
            <a:r>
              <a:rPr lang="en-US" dirty="0"/>
              <a:t>Create the .version file. This file contains the default version for the module.</a:t>
            </a:r>
          </a:p>
          <a:p>
            <a:pPr lvl="2"/>
            <a:r>
              <a:rPr lang="en-US" dirty="0"/>
              <a:t>"#%Module1.0</a:t>
            </a:r>
          </a:p>
          <a:p>
            <a:pPr marL="685800" lvl="2" indent="0">
              <a:buNone/>
            </a:pPr>
            <a:r>
              <a:rPr lang="en-US" dirty="0"/>
              <a:t>      set </a:t>
            </a:r>
            <a:r>
              <a:rPr lang="en-US" dirty="0" err="1"/>
              <a:t>ModulesVersion</a:t>
            </a:r>
            <a:r>
              <a:rPr lang="en-US" dirty="0"/>
              <a:t> \"1.7.5\"”</a:t>
            </a:r>
          </a:p>
          <a:p>
            <a:pPr marL="685800" lvl="2" indent="0">
              <a:buNone/>
            </a:pPr>
            <a:r>
              <a:rPr lang="en-US" dirty="0"/>
              <a:t>    </a:t>
            </a:r>
          </a:p>
          <a:p>
            <a:pPr lvl="1"/>
            <a:r>
              <a:rPr lang="en-US" dirty="0"/>
              <a:t>Create the actual module file</a:t>
            </a:r>
          </a:p>
          <a:p>
            <a:pPr lvl="2"/>
            <a:r>
              <a:rPr lang="en-US" dirty="0"/>
              <a:t>#%Module1.0</a:t>
            </a:r>
          </a:p>
          <a:p>
            <a:pPr marL="685800" lvl="2" indent="0">
              <a:buNone/>
            </a:pPr>
            <a:r>
              <a:rPr lang="en-US" dirty="0"/>
              <a:t>    module-</a:t>
            </a:r>
            <a:r>
              <a:rPr lang="en-US" dirty="0" err="1"/>
              <a:t>whatis</a:t>
            </a:r>
            <a:r>
              <a:rPr lang="en-US" dirty="0"/>
              <a:t>   \"invoke openmpi-1.7.5\"</a:t>
            </a:r>
          </a:p>
          <a:p>
            <a:pPr marL="685800" lvl="2" indent="0">
              <a:buNone/>
            </a:pPr>
            <a:r>
              <a:rPr lang="en-US" dirty="0"/>
              <a:t>    set             version         1.7.5</a:t>
            </a:r>
          </a:p>
          <a:p>
            <a:pPr marL="685800" lvl="2" indent="0">
              <a:buNone/>
            </a:pPr>
            <a:r>
              <a:rPr lang="en-US" dirty="0"/>
              <a:t>    set             app             </a:t>
            </a:r>
            <a:r>
              <a:rPr lang="en-US" dirty="0" err="1"/>
              <a:t>openmpi</a:t>
            </a:r>
            <a:endParaRPr lang="en-US" dirty="0"/>
          </a:p>
          <a:p>
            <a:pPr marL="685800" lvl="2" indent="0">
              <a:buNone/>
            </a:pPr>
            <a:r>
              <a:rPr lang="en-US" dirty="0"/>
              <a:t>    set             </a:t>
            </a:r>
            <a:r>
              <a:rPr lang="en-US" dirty="0" err="1"/>
              <a:t>modroot</a:t>
            </a:r>
            <a:r>
              <a:rPr lang="en-US" dirty="0"/>
              <a:t>         /apps/openmpi-1.7.5/</a:t>
            </a:r>
          </a:p>
          <a:p>
            <a:pPr marL="685800" lvl="2" indent="0">
              <a:buNone/>
            </a:pPr>
            <a:r>
              <a:rPr lang="en-US" dirty="0"/>
              <a:t>   prepend-path    PATH            \$</a:t>
            </a:r>
            <a:r>
              <a:rPr lang="en-US" dirty="0" err="1"/>
              <a:t>modroot</a:t>
            </a:r>
            <a:r>
              <a:rPr lang="en-US" dirty="0"/>
              <a:t>/bin</a:t>
            </a:r>
          </a:p>
          <a:p>
            <a:pPr marL="685800" lvl="2" indent="0">
              <a:buNone/>
            </a:pPr>
            <a:r>
              <a:rPr lang="en-US" dirty="0"/>
              <a:t>   prepend-path    LD_LIBRARY_PATH \$</a:t>
            </a:r>
            <a:r>
              <a:rPr lang="en-US" dirty="0" err="1"/>
              <a:t>modroot</a:t>
            </a:r>
            <a:r>
              <a:rPr lang="en-US" dirty="0"/>
              <a:t>/lib</a:t>
            </a:r>
          </a:p>
          <a:p>
            <a:pPr marL="685800" lvl="2" indent="0">
              <a:buNone/>
            </a:pPr>
            <a:r>
              <a:rPr lang="en-US" dirty="0"/>
              <a:t>   </a:t>
            </a:r>
            <a:r>
              <a:rPr lang="en-US" dirty="0" err="1" smtClean="0"/>
              <a:t>setenv</a:t>
            </a:r>
            <a:r>
              <a:rPr lang="en-US" dirty="0" smtClean="0"/>
              <a:t>          </a:t>
            </a:r>
            <a:r>
              <a:rPr lang="en-US" dirty="0"/>
              <a:t>MPI_HOME        \$</a:t>
            </a:r>
            <a:r>
              <a:rPr lang="en-US" dirty="0" err="1"/>
              <a:t>modroot</a:t>
            </a:r>
            <a:endParaRPr lang="en-US" dirty="0"/>
          </a:p>
          <a:p>
            <a:pPr marL="685800" lvl="2" indent="0">
              <a:buNone/>
            </a:pPr>
            <a:r>
              <a:rPr lang="en-US" dirty="0"/>
              <a:t>   </a:t>
            </a:r>
            <a:r>
              <a:rPr lang="en-US" dirty="0" err="1" smtClean="0"/>
              <a:t>setenv</a:t>
            </a:r>
            <a:r>
              <a:rPr lang="en-US" dirty="0" smtClean="0"/>
              <a:t>          </a:t>
            </a:r>
            <a:r>
              <a:rPr lang="en-US" dirty="0"/>
              <a:t>CC              </a:t>
            </a:r>
            <a:r>
              <a:rPr lang="en-US" dirty="0" err="1"/>
              <a:t>mpicc</a:t>
            </a:r>
            <a:endParaRPr lang="en-US" dirty="0"/>
          </a:p>
          <a:p>
            <a:pPr marL="685800" lvl="2" indent="0">
              <a:buNone/>
            </a:pPr>
            <a:r>
              <a:rPr lang="en-US" dirty="0"/>
              <a:t>   </a:t>
            </a:r>
            <a:r>
              <a:rPr lang="en-US" dirty="0" err="1" smtClean="0"/>
              <a:t>setenv</a:t>
            </a:r>
            <a:r>
              <a:rPr lang="en-US" dirty="0" smtClean="0"/>
              <a:t>          </a:t>
            </a:r>
            <a:r>
              <a:rPr lang="en-US" dirty="0"/>
              <a:t>CXX             </a:t>
            </a:r>
            <a:r>
              <a:rPr lang="en-US" dirty="0" err="1"/>
              <a:t>mpiCC</a:t>
            </a:r>
            <a:endParaRPr lang="en-US" dirty="0"/>
          </a:p>
          <a:p>
            <a:pPr marL="685800" lvl="2" indent="0">
              <a:buNone/>
            </a:pPr>
            <a:r>
              <a:rPr lang="en-US" dirty="0"/>
              <a:t>   </a:t>
            </a:r>
            <a:r>
              <a:rPr lang="en-US" dirty="0" err="1" smtClean="0"/>
              <a:t>setenv</a:t>
            </a:r>
            <a:r>
              <a:rPr lang="en-US" dirty="0" smtClean="0"/>
              <a:t>          </a:t>
            </a:r>
            <a:r>
              <a:rPr lang="en-US" dirty="0"/>
              <a:t>F77             mpif77</a:t>
            </a:r>
          </a:p>
          <a:p>
            <a:pPr marL="685800" lvl="2" indent="0">
              <a:buNone/>
            </a:pPr>
            <a:r>
              <a:rPr lang="en-US" dirty="0"/>
              <a:t>   </a:t>
            </a:r>
            <a:r>
              <a:rPr lang="en-US" dirty="0" err="1" smtClean="0"/>
              <a:t>setenv</a:t>
            </a:r>
            <a:r>
              <a:rPr lang="en-US" dirty="0" smtClean="0"/>
              <a:t>          </a:t>
            </a:r>
            <a:r>
              <a:rPr lang="en-US" dirty="0"/>
              <a:t>FC              mpif90\n"</a:t>
            </a:r>
          </a:p>
          <a:p>
            <a:pPr lvl="2"/>
            <a:endParaRPr lang="en-US" dirty="0" smtClean="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018-</a:t>
            </a:r>
            <a:r>
              <a:rPr lang="en-US" sz="1400" dirty="0">
                <a:latin typeface="+mj-lt"/>
              </a:rPr>
              <a:t>environment-modules-puppet</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34729641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OpenBLAS</a:t>
            </a:r>
            <a:r>
              <a:rPr lang="en-US" dirty="0" smtClean="0"/>
              <a:t> Module</a:t>
            </a:r>
            <a:endParaRPr lang="en-US" dirty="0"/>
          </a:p>
        </p:txBody>
      </p:sp>
      <p:sp>
        <p:nvSpPr>
          <p:cNvPr id="3" name="Content Placeholder 2"/>
          <p:cNvSpPr>
            <a:spLocks noGrp="1"/>
          </p:cNvSpPr>
          <p:nvPr>
            <p:ph sz="half" idx="1"/>
          </p:nvPr>
        </p:nvSpPr>
        <p:spPr/>
        <p:txBody>
          <a:bodyPr>
            <a:normAutofit/>
          </a:bodyPr>
          <a:lstStyle/>
          <a:p>
            <a:r>
              <a:rPr lang="en-US" dirty="0" err="1" smtClean="0"/>
              <a:t>OpenBLAS</a:t>
            </a:r>
            <a:r>
              <a:rPr lang="en-US" dirty="0" smtClean="0"/>
              <a:t> Software</a:t>
            </a:r>
          </a:p>
          <a:p>
            <a:pPr lvl="1"/>
            <a:r>
              <a:rPr lang="en-US" dirty="0" smtClean="0"/>
              <a:t>cd /apps/</a:t>
            </a:r>
          </a:p>
          <a:p>
            <a:pPr lvl="1"/>
            <a:r>
              <a:rPr lang="en-US" dirty="0" err="1" smtClean="0"/>
              <a:t>wget</a:t>
            </a:r>
            <a:r>
              <a:rPr lang="en-US" dirty="0" smtClean="0"/>
              <a:t> </a:t>
            </a:r>
            <a:r>
              <a:rPr lang="en-US" dirty="0"/>
              <a:t>openblas-0.2.10.</a:t>
            </a:r>
            <a:r>
              <a:rPr lang="en-US" dirty="0" smtClean="0"/>
              <a:t>tar.gz</a:t>
            </a:r>
          </a:p>
          <a:p>
            <a:pPr lvl="1"/>
            <a:r>
              <a:rPr lang="en-US" dirty="0" smtClean="0"/>
              <a:t>tar </a:t>
            </a:r>
            <a:r>
              <a:rPr lang="en-US" dirty="0" err="1" smtClean="0"/>
              <a:t>xfvz</a:t>
            </a:r>
            <a:r>
              <a:rPr lang="en-US" dirty="0" smtClean="0"/>
              <a:t> </a:t>
            </a:r>
            <a:r>
              <a:rPr lang="en-US" dirty="0"/>
              <a:t>openblas-0.2.10.</a:t>
            </a:r>
            <a:r>
              <a:rPr lang="en-US" dirty="0" smtClean="0"/>
              <a:t>tar.gz</a:t>
            </a:r>
          </a:p>
          <a:p>
            <a:pPr lvl="1"/>
            <a:endParaRPr lang="en-US" dirty="0"/>
          </a:p>
          <a:p>
            <a:r>
              <a:rPr lang="en-US" dirty="0" err="1" smtClean="0"/>
              <a:t>OpenBLAS</a:t>
            </a:r>
            <a:r>
              <a:rPr lang="en-US" dirty="0" smtClean="0"/>
              <a:t> Module</a:t>
            </a:r>
            <a:endParaRPr lang="en-US" dirty="0"/>
          </a:p>
          <a:p>
            <a:pPr lvl="1"/>
            <a:r>
              <a:rPr lang="en-US" dirty="0" smtClean="0"/>
              <a:t>Create the directory for the module files</a:t>
            </a:r>
          </a:p>
          <a:p>
            <a:pPr lvl="2"/>
            <a:r>
              <a:rPr lang="en-US" dirty="0"/>
              <a:t> file { "/</a:t>
            </a:r>
            <a:r>
              <a:rPr lang="en-US" dirty="0" err="1"/>
              <a:t>usr</a:t>
            </a:r>
            <a:r>
              <a:rPr lang="en-US" dirty="0"/>
              <a:t>/share/Modules/</a:t>
            </a:r>
            <a:r>
              <a:rPr lang="en-US" dirty="0" err="1"/>
              <a:t>modulefiles</a:t>
            </a:r>
            <a:r>
              <a:rPr lang="en-US" dirty="0" smtClean="0"/>
              <a:t>/</a:t>
            </a:r>
            <a:r>
              <a:rPr lang="en-US" dirty="0" err="1" smtClean="0"/>
              <a:t>openblas</a:t>
            </a:r>
            <a:r>
              <a:rPr lang="en-US" dirty="0" smtClean="0"/>
              <a:t>”:</a:t>
            </a:r>
          </a:p>
          <a:p>
            <a:pPr marL="685800" lvl="2" indent="0">
              <a:buNone/>
            </a:pPr>
            <a:r>
              <a:rPr lang="en-US" dirty="0"/>
              <a:t>	</a:t>
            </a:r>
            <a:r>
              <a:rPr lang="en-US" dirty="0" smtClean="0"/>
              <a:t>ensure </a:t>
            </a:r>
            <a:r>
              <a:rPr lang="en-US" dirty="0"/>
              <a:t>=&gt; "</a:t>
            </a:r>
            <a:r>
              <a:rPr lang="en-US" dirty="0" smtClean="0"/>
              <a:t>directory”</a:t>
            </a:r>
            <a:endParaRPr lang="en-US" dirty="0"/>
          </a:p>
          <a:p>
            <a:pPr marL="685800" lvl="2" indent="0">
              <a:buNone/>
            </a:pPr>
            <a:r>
              <a:rPr lang="en-US" dirty="0" smtClean="0"/>
              <a:t>    }</a:t>
            </a:r>
            <a:endParaRPr lang="en-US" dirty="0"/>
          </a:p>
          <a:p>
            <a:pPr lvl="2"/>
            <a:endParaRPr lang="en-US" dirty="0" smtClean="0"/>
          </a:p>
        </p:txBody>
      </p:sp>
      <p:sp>
        <p:nvSpPr>
          <p:cNvPr id="4" name="Content Placeholder 3"/>
          <p:cNvSpPr>
            <a:spLocks noGrp="1"/>
          </p:cNvSpPr>
          <p:nvPr>
            <p:ph sz="half" idx="2"/>
          </p:nvPr>
        </p:nvSpPr>
        <p:spPr/>
        <p:txBody>
          <a:bodyPr>
            <a:normAutofit/>
          </a:bodyPr>
          <a:lstStyle/>
          <a:p>
            <a:pPr lvl="1"/>
            <a:r>
              <a:rPr lang="en-US" dirty="0" smtClean="0"/>
              <a:t>Create the .version file. This file contains the default version for the module.</a:t>
            </a:r>
          </a:p>
          <a:p>
            <a:pPr lvl="2"/>
            <a:r>
              <a:rPr lang="en-US" dirty="0"/>
              <a:t>"#%Module1.0</a:t>
            </a:r>
          </a:p>
          <a:p>
            <a:pPr marL="685800" lvl="2" indent="0">
              <a:buNone/>
            </a:pPr>
            <a:r>
              <a:rPr lang="en-US" dirty="0" smtClean="0"/>
              <a:t>      set </a:t>
            </a:r>
            <a:r>
              <a:rPr lang="en-US" dirty="0" err="1"/>
              <a:t>ModulesVersion</a:t>
            </a:r>
            <a:r>
              <a:rPr lang="en-US" dirty="0"/>
              <a:t> \"0.2.10\</a:t>
            </a:r>
            <a:r>
              <a:rPr lang="en-US" dirty="0" smtClean="0"/>
              <a:t>"”</a:t>
            </a:r>
          </a:p>
          <a:p>
            <a:pPr lvl="1"/>
            <a:r>
              <a:rPr lang="en-US" dirty="0" smtClean="0"/>
              <a:t>Create the actual module file</a:t>
            </a:r>
          </a:p>
          <a:p>
            <a:pPr lvl="2"/>
            <a:r>
              <a:rPr lang="en-US" dirty="0"/>
              <a:t>"#%Module1.0</a:t>
            </a:r>
          </a:p>
          <a:p>
            <a:pPr marL="685800" lvl="2" indent="0">
              <a:buNone/>
            </a:pPr>
            <a:r>
              <a:rPr lang="en-US" dirty="0" smtClean="0"/>
              <a:t>      module</a:t>
            </a:r>
            <a:r>
              <a:rPr lang="en-US" dirty="0"/>
              <a:t>-</a:t>
            </a:r>
            <a:r>
              <a:rPr lang="en-US" dirty="0" err="1"/>
              <a:t>whatis</a:t>
            </a:r>
            <a:r>
              <a:rPr lang="en-US" dirty="0"/>
              <a:t>   \"invoke openblas-0.2.10\"</a:t>
            </a:r>
          </a:p>
          <a:p>
            <a:pPr marL="685800" lvl="2" indent="0">
              <a:buNone/>
            </a:pPr>
            <a:r>
              <a:rPr lang="en-US" dirty="0" smtClean="0"/>
              <a:t>      set             </a:t>
            </a:r>
            <a:r>
              <a:rPr lang="en-US" dirty="0"/>
              <a:t>version         </a:t>
            </a:r>
            <a:r>
              <a:rPr lang="en-US" dirty="0" smtClean="0"/>
              <a:t>0.2.10</a:t>
            </a:r>
          </a:p>
          <a:p>
            <a:pPr marL="685800" lvl="2" indent="0">
              <a:buNone/>
            </a:pPr>
            <a:r>
              <a:rPr lang="en-US" dirty="0"/>
              <a:t> </a:t>
            </a:r>
            <a:r>
              <a:rPr lang="en-US" dirty="0" smtClean="0"/>
              <a:t>     set             </a:t>
            </a:r>
            <a:r>
              <a:rPr lang="en-US" dirty="0"/>
              <a:t>app             </a:t>
            </a:r>
            <a:r>
              <a:rPr lang="en-US" dirty="0" err="1"/>
              <a:t>openblas</a:t>
            </a:r>
            <a:endParaRPr lang="en-US" dirty="0"/>
          </a:p>
          <a:p>
            <a:pPr marL="685800" lvl="2" indent="0">
              <a:buNone/>
            </a:pPr>
            <a:r>
              <a:rPr lang="en-US" dirty="0" smtClean="0"/>
              <a:t>      set             </a:t>
            </a:r>
            <a:r>
              <a:rPr lang="en-US" dirty="0" err="1"/>
              <a:t>modroot</a:t>
            </a:r>
            <a:r>
              <a:rPr lang="en-US" dirty="0"/>
              <a:t>         /apps/openblas-0.2.10/</a:t>
            </a:r>
          </a:p>
          <a:p>
            <a:pPr marL="685800" lvl="2" indent="0">
              <a:buNone/>
            </a:pPr>
            <a:r>
              <a:rPr lang="en-US" dirty="0" smtClean="0"/>
              <a:t>      prepend</a:t>
            </a:r>
            <a:r>
              <a:rPr lang="en-US" dirty="0"/>
              <a:t>-path    PATH            \$</a:t>
            </a:r>
            <a:r>
              <a:rPr lang="en-US" dirty="0" err="1"/>
              <a:t>modroot</a:t>
            </a:r>
            <a:r>
              <a:rPr lang="en-US" dirty="0"/>
              <a:t>/</a:t>
            </a:r>
            <a:r>
              <a:rPr lang="en-US" dirty="0" smtClean="0"/>
              <a:t>bin</a:t>
            </a:r>
          </a:p>
          <a:p>
            <a:pPr marL="685800" lvl="2" indent="0">
              <a:buNone/>
            </a:pPr>
            <a:r>
              <a:rPr lang="en-US" dirty="0"/>
              <a:t> </a:t>
            </a:r>
            <a:r>
              <a:rPr lang="en-US" dirty="0" smtClean="0"/>
              <a:t>     prepend</a:t>
            </a:r>
            <a:r>
              <a:rPr lang="en-US" dirty="0"/>
              <a:t>-path    LD_LIBRARY_PATH \$</a:t>
            </a:r>
            <a:r>
              <a:rPr lang="en-US" dirty="0" err="1"/>
              <a:t>modroot</a:t>
            </a:r>
            <a:r>
              <a:rPr lang="en-US" dirty="0"/>
              <a:t>/lib"</a:t>
            </a:r>
            <a:endParaRPr lang="en-US" dirty="0" smtClean="0"/>
          </a:p>
          <a:p>
            <a:pPr lvl="2"/>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9" name="TextBox 8"/>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018-</a:t>
            </a:r>
            <a:r>
              <a:rPr lang="en-US" sz="1400" dirty="0">
                <a:latin typeface="+mj-lt"/>
              </a:rPr>
              <a:t>environment-modules-puppet</a:t>
            </a:r>
          </a:p>
        </p:txBody>
      </p:sp>
      <p:sp>
        <p:nvSpPr>
          <p:cNvPr id="10" name="TextBox 9"/>
          <p:cNvSpPr txBox="1"/>
          <p:nvPr/>
        </p:nvSpPr>
        <p:spPr>
          <a:xfrm>
            <a:off x="4953000" y="6550223"/>
            <a:ext cx="4191000" cy="307777"/>
          </a:xfrm>
          <a:prstGeom prst="rect">
            <a:avLst/>
          </a:prstGeom>
          <a:noFill/>
        </p:spPr>
        <p:txBody>
          <a:bodyPr wrap="square" rtlCol="0">
            <a:spAutoFit/>
          </a:bodyPr>
          <a:lstStyle/>
          <a:p>
            <a:pPr algn="r"/>
            <a:r>
              <a:rPr lang="en-US" sz="1400" dirty="0" smtClean="0">
                <a:latin typeface="+mj-lt"/>
              </a:rPr>
              <a:t>019-</a:t>
            </a:r>
            <a:r>
              <a:rPr lang="en-US" sz="1400" dirty="0">
                <a:latin typeface="+mj-lt"/>
              </a:rPr>
              <a:t>environment-</a:t>
            </a:r>
            <a:r>
              <a:rPr lang="en-US" sz="1400" dirty="0" smtClean="0">
                <a:latin typeface="+mj-lt"/>
              </a:rPr>
              <a:t>modules</a:t>
            </a:r>
            <a:r>
              <a:rPr lang="en-US" sz="1400" dirty="0">
                <a:latin typeface="+mj-lt"/>
              </a:rPr>
              <a:t>-commands</a:t>
            </a:r>
          </a:p>
        </p:txBody>
      </p:sp>
      <p:pic>
        <p:nvPicPr>
          <p:cNvPr id="11" name="Picture 10"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801447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and running MPI pi calculator</a:t>
            </a:r>
            <a:br>
              <a:rPr lang="en-US" dirty="0" smtClean="0"/>
            </a:br>
            <a:r>
              <a:rPr lang="en-US" sz="2800" dirty="0" smtClean="0"/>
              <a:t>module and </a:t>
            </a:r>
            <a:r>
              <a:rPr lang="en-US" sz="2800" dirty="0" err="1" smtClean="0"/>
              <a:t>qsub</a:t>
            </a:r>
            <a:r>
              <a:rPr lang="en-US" sz="2800" dirty="0" smtClean="0"/>
              <a:t> commands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Change user on head node to login user</a:t>
            </a:r>
          </a:p>
          <a:p>
            <a:pPr lvl="1"/>
            <a:r>
              <a:rPr lang="en-US" dirty="0" err="1" smtClean="0"/>
              <a:t>su</a:t>
            </a:r>
            <a:r>
              <a:rPr lang="en-US" dirty="0" smtClean="0"/>
              <a:t> </a:t>
            </a:r>
            <a:r>
              <a:rPr lang="en-US" dirty="0" err="1" smtClean="0"/>
              <a:t>login_user</a:t>
            </a:r>
            <a:endParaRPr lang="en-US" dirty="0" smtClean="0"/>
          </a:p>
          <a:p>
            <a:pPr lvl="1"/>
            <a:endParaRPr lang="en-US" dirty="0"/>
          </a:p>
          <a:p>
            <a:r>
              <a:rPr lang="en-US" dirty="0" smtClean="0"/>
              <a:t>Start an interactive job</a:t>
            </a:r>
          </a:p>
          <a:p>
            <a:pPr lvl="1"/>
            <a:r>
              <a:rPr lang="en-US" dirty="0" err="1"/>
              <a:t>qsub</a:t>
            </a:r>
            <a:r>
              <a:rPr lang="en-US" dirty="0"/>
              <a:t> -I -l nodes=2</a:t>
            </a:r>
          </a:p>
          <a:p>
            <a:pPr marL="0" indent="0">
              <a:buNone/>
            </a:pPr>
            <a:endParaRPr lang="en-US" dirty="0" smtClean="0"/>
          </a:p>
          <a:p>
            <a:r>
              <a:rPr lang="en-US" dirty="0" smtClean="0"/>
              <a:t>Generate </a:t>
            </a:r>
            <a:r>
              <a:rPr lang="en-US" dirty="0" err="1" smtClean="0"/>
              <a:t>ssh</a:t>
            </a:r>
            <a:r>
              <a:rPr lang="en-US" dirty="0" smtClean="0"/>
              <a:t> keys and authorize them</a:t>
            </a:r>
          </a:p>
          <a:p>
            <a:pPr lvl="1"/>
            <a:r>
              <a:rPr lang="en-US" dirty="0" err="1" smtClean="0"/>
              <a:t>ssh-keygen</a:t>
            </a:r>
            <a:endParaRPr lang="en-US" dirty="0" smtClean="0"/>
          </a:p>
          <a:p>
            <a:pPr lvl="1"/>
            <a:r>
              <a:rPr lang="en-US" dirty="0" err="1"/>
              <a:t>cp</a:t>
            </a:r>
            <a:r>
              <a:rPr lang="en-US" dirty="0"/>
              <a:t> ~/.</a:t>
            </a:r>
            <a:r>
              <a:rPr lang="en-US" dirty="0" err="1"/>
              <a:t>ssh</a:t>
            </a:r>
            <a:r>
              <a:rPr lang="en-US" dirty="0"/>
              <a:t>/</a:t>
            </a:r>
            <a:r>
              <a:rPr lang="en-US" dirty="0" err="1"/>
              <a:t>id_rsa.pub</a:t>
            </a:r>
            <a:r>
              <a:rPr lang="en-US" dirty="0"/>
              <a:t> ~/.</a:t>
            </a:r>
            <a:r>
              <a:rPr lang="en-US" dirty="0" err="1"/>
              <a:t>ssh</a:t>
            </a:r>
            <a:r>
              <a:rPr lang="en-US" dirty="0"/>
              <a:t>/</a:t>
            </a:r>
            <a:r>
              <a:rPr lang="en-US" dirty="0" err="1"/>
              <a:t>authorized_keys</a:t>
            </a:r>
            <a:endParaRPr lang="en-US" dirty="0" smtClean="0"/>
          </a:p>
          <a:p>
            <a:pPr marL="0" indent="0">
              <a:buNone/>
            </a:pPr>
            <a:endParaRPr lang="en-US" dirty="0"/>
          </a:p>
          <a:p>
            <a:r>
              <a:rPr lang="en-US" dirty="0" smtClean="0"/>
              <a:t>Get the MPI pi calculator</a:t>
            </a:r>
          </a:p>
          <a:p>
            <a:pPr lvl="1"/>
            <a:r>
              <a:rPr lang="en-US" dirty="0" err="1" smtClean="0"/>
              <a:t>wget</a:t>
            </a:r>
            <a:r>
              <a:rPr lang="en-US" dirty="0" smtClean="0"/>
              <a:t> </a:t>
            </a:r>
            <a:r>
              <a:rPr lang="en-US" dirty="0" err="1" smtClean="0"/>
              <a:t>pi.c</a:t>
            </a:r>
            <a:endParaRPr lang="en-US" dirty="0" smtClean="0"/>
          </a:p>
          <a:p>
            <a:pPr lvl="1"/>
            <a:endParaRPr lang="en-US" dirty="0" smtClean="0"/>
          </a:p>
          <a:p>
            <a:pPr marL="342900" lvl="1" indent="0">
              <a:buNone/>
            </a:pPr>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List available </a:t>
            </a:r>
            <a:r>
              <a:rPr lang="en-US" dirty="0" err="1"/>
              <a:t>modues</a:t>
            </a:r>
            <a:endParaRPr lang="en-US" dirty="0"/>
          </a:p>
          <a:p>
            <a:pPr lvl="1"/>
            <a:r>
              <a:rPr lang="en-US" dirty="0"/>
              <a:t>module avail</a:t>
            </a:r>
          </a:p>
          <a:p>
            <a:endParaRPr lang="en-US" dirty="0" smtClean="0"/>
          </a:p>
          <a:p>
            <a:r>
              <a:rPr lang="en-US" dirty="0" smtClean="0"/>
              <a:t>Load </a:t>
            </a:r>
            <a:r>
              <a:rPr lang="en-US" dirty="0"/>
              <a:t>the </a:t>
            </a:r>
            <a:r>
              <a:rPr lang="en-US" dirty="0" err="1"/>
              <a:t>mpi</a:t>
            </a:r>
            <a:r>
              <a:rPr lang="en-US" dirty="0"/>
              <a:t> module</a:t>
            </a:r>
          </a:p>
          <a:p>
            <a:pPr lvl="1"/>
            <a:r>
              <a:rPr lang="en-US" dirty="0"/>
              <a:t>module load </a:t>
            </a:r>
            <a:r>
              <a:rPr lang="en-US" dirty="0" err="1"/>
              <a:t>openmpi</a:t>
            </a:r>
            <a:endParaRPr lang="en-US" dirty="0"/>
          </a:p>
          <a:p>
            <a:pPr lvl="1"/>
            <a:endParaRPr lang="en-US" dirty="0"/>
          </a:p>
          <a:p>
            <a:r>
              <a:rPr lang="en-US" dirty="0"/>
              <a:t>Compile the program</a:t>
            </a:r>
          </a:p>
          <a:p>
            <a:pPr lvl="1"/>
            <a:r>
              <a:rPr lang="en-US" dirty="0" err="1"/>
              <a:t>mpicc</a:t>
            </a:r>
            <a:r>
              <a:rPr lang="en-US" dirty="0"/>
              <a:t> </a:t>
            </a:r>
            <a:r>
              <a:rPr lang="en-US" dirty="0" err="1"/>
              <a:t>pi.c</a:t>
            </a:r>
            <a:r>
              <a:rPr lang="en-US" dirty="0"/>
              <a:t> -o pi</a:t>
            </a:r>
          </a:p>
          <a:p>
            <a:endParaRPr lang="en-US" dirty="0" smtClean="0"/>
          </a:p>
          <a:p>
            <a:r>
              <a:rPr lang="en-US" dirty="0" smtClean="0"/>
              <a:t>Test pi single threaded</a:t>
            </a:r>
          </a:p>
          <a:p>
            <a:pPr lvl="1"/>
            <a:r>
              <a:rPr lang="en-US" dirty="0" smtClean="0"/>
              <a:t>./pi</a:t>
            </a:r>
          </a:p>
          <a:p>
            <a:pPr marL="342900" lvl="1" indent="0">
              <a:buNone/>
            </a:pPr>
            <a:endParaRPr lang="en-US" dirty="0"/>
          </a:p>
          <a:p>
            <a:r>
              <a:rPr lang="en-US" dirty="0" smtClean="0"/>
              <a:t>Run </a:t>
            </a:r>
            <a:r>
              <a:rPr lang="en-US" dirty="0" err="1" smtClean="0"/>
              <a:t>mpiexec</a:t>
            </a:r>
            <a:r>
              <a:rPr lang="en-US" dirty="0" smtClean="0"/>
              <a:t> to execute pi across two nodes</a:t>
            </a:r>
          </a:p>
          <a:p>
            <a:pPr lvl="1"/>
            <a:r>
              <a:rPr lang="en-US" dirty="0" err="1"/>
              <a:t>mpiexec</a:t>
            </a:r>
            <a:r>
              <a:rPr lang="en-US" dirty="0"/>
              <a:t> -prefix /apps/openmpi-1.7.5/ -</a:t>
            </a:r>
            <a:r>
              <a:rPr lang="en-US" dirty="0" err="1"/>
              <a:t>machinefile</a:t>
            </a:r>
            <a:r>
              <a:rPr lang="en-US" dirty="0"/>
              <a:t> $PBS_NODEFILE /home</a:t>
            </a:r>
            <a:r>
              <a:rPr lang="en-US" dirty="0" smtClean="0"/>
              <a:t>/</a:t>
            </a:r>
            <a:r>
              <a:rPr lang="en-US" dirty="0" err="1" smtClean="0"/>
              <a:t>login_user</a:t>
            </a:r>
            <a:r>
              <a:rPr lang="en-US" dirty="0" smtClean="0"/>
              <a:t>/</a:t>
            </a:r>
            <a:r>
              <a:rPr lang="en-US" dirty="0"/>
              <a:t>pi</a:t>
            </a:r>
          </a:p>
          <a:p>
            <a:pPr lvl="1"/>
            <a:endParaRPr lang="en-US" dirty="0" smtClean="0"/>
          </a:p>
          <a:p>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9" name="TextBox 8"/>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020-</a:t>
            </a:r>
            <a:r>
              <a:rPr lang="en-US" sz="1400" dirty="0">
                <a:latin typeface="+mj-lt"/>
              </a:rPr>
              <a:t>MPI-pi-calculator</a:t>
            </a:r>
          </a:p>
        </p:txBody>
      </p:sp>
      <p:pic>
        <p:nvPicPr>
          <p:cNvPr id="8" name="Picture 7"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4059482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HPL</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Remaining in the interactive job</a:t>
            </a:r>
          </a:p>
          <a:p>
            <a:endParaRPr lang="en-US" dirty="0" smtClean="0"/>
          </a:p>
          <a:p>
            <a:r>
              <a:rPr lang="en-US" dirty="0" smtClean="0"/>
              <a:t>Download HPL</a:t>
            </a:r>
          </a:p>
          <a:p>
            <a:pPr lvl="1"/>
            <a:r>
              <a:rPr lang="en-US" dirty="0" err="1" smtClean="0"/>
              <a:t>wget</a:t>
            </a:r>
            <a:r>
              <a:rPr lang="en-US" dirty="0" smtClean="0"/>
              <a:t> </a:t>
            </a:r>
            <a:r>
              <a:rPr lang="hu-HU" dirty="0" smtClean="0"/>
              <a:t>hpl</a:t>
            </a:r>
            <a:r>
              <a:rPr lang="hu-HU" dirty="0"/>
              <a:t>-2.1.tar.gz </a:t>
            </a:r>
            <a:endParaRPr lang="hu-HU" dirty="0" smtClean="0"/>
          </a:p>
          <a:p>
            <a:pPr lvl="1"/>
            <a:r>
              <a:rPr lang="en-US" dirty="0" smtClean="0"/>
              <a:t>tar </a:t>
            </a:r>
            <a:r>
              <a:rPr lang="en-US" dirty="0" err="1" smtClean="0"/>
              <a:t>xfvz</a:t>
            </a:r>
            <a:r>
              <a:rPr lang="en-US" dirty="0" smtClean="0"/>
              <a:t> hpl-2.1.tar.gz</a:t>
            </a:r>
          </a:p>
          <a:p>
            <a:pPr lvl="1"/>
            <a:r>
              <a:rPr lang="en-US" dirty="0" smtClean="0"/>
              <a:t>mv hpl-2.1 </a:t>
            </a:r>
            <a:r>
              <a:rPr lang="en-US" dirty="0" err="1" smtClean="0"/>
              <a:t>hpl</a:t>
            </a:r>
            <a:endParaRPr lang="en-US" dirty="0" smtClean="0"/>
          </a:p>
          <a:p>
            <a:pPr lvl="1"/>
            <a:endParaRPr lang="en-US" dirty="0" smtClean="0"/>
          </a:p>
          <a:p>
            <a:r>
              <a:rPr lang="en-US" dirty="0" smtClean="0"/>
              <a:t>Load </a:t>
            </a:r>
            <a:r>
              <a:rPr lang="en-US" dirty="0" err="1" smtClean="0"/>
              <a:t>openmpi</a:t>
            </a:r>
            <a:r>
              <a:rPr lang="en-US" dirty="0" smtClean="0"/>
              <a:t> module</a:t>
            </a:r>
          </a:p>
          <a:p>
            <a:pPr lvl="1"/>
            <a:r>
              <a:rPr lang="en-US" dirty="0" smtClean="0"/>
              <a:t>module load </a:t>
            </a:r>
            <a:r>
              <a:rPr lang="en-US" dirty="0" err="1" smtClean="0"/>
              <a:t>openmpi</a:t>
            </a:r>
            <a:endParaRPr lang="en-US" dirty="0" smtClean="0"/>
          </a:p>
          <a:p>
            <a:pPr lvl="1"/>
            <a:endParaRPr lang="en-US" dirty="0"/>
          </a:p>
          <a:p>
            <a:endParaRPr lang="en-US" dirty="0" smtClean="0"/>
          </a:p>
          <a:p>
            <a:pPr lvl="1"/>
            <a:endParaRPr lang="cs-CZ" dirty="0"/>
          </a:p>
          <a:p>
            <a:pPr lvl="1"/>
            <a:endParaRPr lang="en-US" dirty="0" smtClean="0"/>
          </a:p>
          <a:p>
            <a:endParaRPr lang="en-US" dirty="0" smtClean="0"/>
          </a:p>
          <a:p>
            <a:pPr lvl="1"/>
            <a:endParaRPr lang="en-US" dirty="0"/>
          </a:p>
          <a:p>
            <a:endParaRPr lang="en-US" dirty="0"/>
          </a:p>
        </p:txBody>
      </p:sp>
      <p:sp>
        <p:nvSpPr>
          <p:cNvPr id="4" name="Content Placeholder 3"/>
          <p:cNvSpPr>
            <a:spLocks noGrp="1"/>
          </p:cNvSpPr>
          <p:nvPr>
            <p:ph sz="half" idx="2"/>
          </p:nvPr>
        </p:nvSpPr>
        <p:spPr/>
        <p:txBody>
          <a:bodyPr>
            <a:normAutofit lnSpcReduction="10000"/>
          </a:bodyPr>
          <a:lstStyle/>
          <a:p>
            <a:r>
              <a:rPr lang="en-US" dirty="0"/>
              <a:t>Grab a working </a:t>
            </a:r>
            <a:r>
              <a:rPr lang="en-US" dirty="0" err="1"/>
              <a:t>makefile</a:t>
            </a:r>
            <a:endParaRPr lang="en-US" dirty="0"/>
          </a:p>
          <a:p>
            <a:pPr lvl="1"/>
            <a:r>
              <a:rPr lang="en-US" dirty="0"/>
              <a:t>cd </a:t>
            </a:r>
            <a:r>
              <a:rPr lang="en-US" dirty="0" err="1"/>
              <a:t>hpl</a:t>
            </a:r>
            <a:endParaRPr lang="en-US" dirty="0"/>
          </a:p>
          <a:p>
            <a:pPr lvl="1"/>
            <a:r>
              <a:rPr lang="en-US" dirty="0" err="1"/>
              <a:t>cp</a:t>
            </a:r>
            <a:r>
              <a:rPr lang="en-US" dirty="0"/>
              <a:t> setup/</a:t>
            </a:r>
            <a:r>
              <a:rPr lang="en-US" dirty="0" err="1"/>
              <a:t>Make.Linux_PII_CBLAS_gm</a:t>
            </a:r>
            <a:r>
              <a:rPr lang="en-US" dirty="0"/>
              <a:t> .</a:t>
            </a:r>
            <a:r>
              <a:rPr lang="en-US" dirty="0" smtClean="0"/>
              <a:t>/</a:t>
            </a:r>
          </a:p>
          <a:p>
            <a:endParaRPr lang="en-US" dirty="0"/>
          </a:p>
          <a:p>
            <a:r>
              <a:rPr lang="en-US" dirty="0" smtClean="0"/>
              <a:t>Edit </a:t>
            </a:r>
            <a:r>
              <a:rPr lang="en-US" dirty="0"/>
              <a:t>the </a:t>
            </a:r>
            <a:r>
              <a:rPr lang="en-US" dirty="0" err="1"/>
              <a:t>makefile</a:t>
            </a:r>
            <a:r>
              <a:rPr lang="en-US" dirty="0"/>
              <a:t> and set the correct </a:t>
            </a:r>
            <a:r>
              <a:rPr lang="en-US" dirty="0" err="1"/>
              <a:t>LAdir</a:t>
            </a:r>
            <a:r>
              <a:rPr lang="en-US" dirty="0"/>
              <a:t> and </a:t>
            </a:r>
            <a:r>
              <a:rPr lang="en-US" dirty="0" err="1" smtClean="0"/>
              <a:t>LAlib</a:t>
            </a:r>
            <a:r>
              <a:rPr lang="en-US" dirty="0" smtClean="0"/>
              <a:t> paths</a:t>
            </a:r>
            <a:endParaRPr lang="en-US" dirty="0"/>
          </a:p>
          <a:p>
            <a:pPr lvl="1"/>
            <a:r>
              <a:rPr lang="en-US" dirty="0" err="1" smtClean="0"/>
              <a:t>LAdir</a:t>
            </a:r>
            <a:r>
              <a:rPr lang="en-US" dirty="0" smtClean="0"/>
              <a:t> </a:t>
            </a:r>
            <a:r>
              <a:rPr lang="en-US" dirty="0"/>
              <a:t>= /apps/</a:t>
            </a:r>
            <a:r>
              <a:rPr lang="cs-CZ" dirty="0"/>
              <a:t>openblas-0.2.10/lib</a:t>
            </a:r>
            <a:r>
              <a:rPr lang="cs-CZ" dirty="0" smtClean="0"/>
              <a:t>/</a:t>
            </a:r>
            <a:endParaRPr lang="en-US" dirty="0" smtClean="0"/>
          </a:p>
          <a:p>
            <a:pPr lvl="1"/>
            <a:r>
              <a:rPr lang="en-US" dirty="0" err="1" smtClean="0"/>
              <a:t>LAlib</a:t>
            </a:r>
            <a:r>
              <a:rPr lang="en-US" dirty="0" smtClean="0"/>
              <a:t>  = </a:t>
            </a:r>
            <a:r>
              <a:rPr lang="en-US" dirty="0"/>
              <a:t>$(</a:t>
            </a:r>
            <a:r>
              <a:rPr lang="en-US" dirty="0" err="1"/>
              <a:t>LAdir</a:t>
            </a:r>
            <a:r>
              <a:rPr lang="en-US" dirty="0"/>
              <a:t>)</a:t>
            </a:r>
            <a:r>
              <a:rPr lang="en-US" dirty="0" smtClean="0"/>
              <a:t>/</a:t>
            </a:r>
            <a:r>
              <a:rPr lang="en-US" dirty="0" err="1"/>
              <a:t>libopenblas.a</a:t>
            </a:r>
            <a:r>
              <a:rPr lang="en-US" dirty="0"/>
              <a:t> </a:t>
            </a:r>
            <a:endParaRPr lang="en-US" dirty="0" smtClean="0"/>
          </a:p>
          <a:p>
            <a:pPr lvl="1"/>
            <a:endParaRPr lang="en-US" dirty="0" smtClean="0"/>
          </a:p>
          <a:p>
            <a:r>
              <a:rPr lang="en-US" dirty="0" smtClean="0"/>
              <a:t>Compile HPL</a:t>
            </a:r>
          </a:p>
          <a:p>
            <a:pPr lvl="1"/>
            <a:r>
              <a:rPr lang="en-US" dirty="0" smtClean="0"/>
              <a:t>make arch=</a:t>
            </a:r>
            <a:r>
              <a:rPr lang="en-US" dirty="0" err="1" smtClean="0"/>
              <a:t>Linux_PII_CBLAS_gm</a:t>
            </a:r>
            <a:endParaRPr lang="en-US" dirty="0" smtClean="0"/>
          </a:p>
          <a:p>
            <a:pPr lvl="1"/>
            <a:endParaRPr lang="en-US" dirty="0"/>
          </a:p>
          <a:p>
            <a:pPr lvl="1"/>
            <a:endParaRPr lang="en-US" dirty="0" smtClean="0"/>
          </a:p>
          <a:p>
            <a:pPr lvl="1"/>
            <a:endParaRPr lang="en-US" dirty="0"/>
          </a:p>
          <a:p>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021-</a:t>
            </a:r>
            <a:r>
              <a:rPr lang="en-US" sz="1400" dirty="0">
                <a:latin typeface="+mj-lt"/>
              </a:rPr>
              <a:t>HPL</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014201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HPL</a:t>
            </a:r>
            <a:endParaRPr lang="en-US" dirty="0"/>
          </a:p>
        </p:txBody>
      </p:sp>
      <p:sp>
        <p:nvSpPr>
          <p:cNvPr id="3" name="Content Placeholder 2"/>
          <p:cNvSpPr>
            <a:spLocks noGrp="1"/>
          </p:cNvSpPr>
          <p:nvPr>
            <p:ph sz="half" idx="1"/>
          </p:nvPr>
        </p:nvSpPr>
        <p:spPr/>
        <p:txBody>
          <a:bodyPr>
            <a:normAutofit/>
          </a:bodyPr>
          <a:lstStyle/>
          <a:p>
            <a:r>
              <a:rPr lang="en-US" dirty="0"/>
              <a:t>Modify </a:t>
            </a:r>
            <a:r>
              <a:rPr lang="en-US" dirty="0" err="1"/>
              <a:t>HPL.dat</a:t>
            </a:r>
            <a:endParaRPr lang="en-US" dirty="0"/>
          </a:p>
          <a:p>
            <a:pPr lvl="1"/>
            <a:r>
              <a:rPr lang="en-US" dirty="0"/>
              <a:t>cd bin/</a:t>
            </a:r>
            <a:r>
              <a:rPr lang="en-US" dirty="0" err="1"/>
              <a:t>Linux_PII_CBLAS_gm</a:t>
            </a:r>
            <a:endParaRPr lang="en-US" dirty="0"/>
          </a:p>
          <a:p>
            <a:pPr lvl="1"/>
            <a:r>
              <a:rPr lang="en-US" dirty="0" smtClean="0"/>
              <a:t>Edit </a:t>
            </a:r>
            <a:r>
              <a:rPr lang="en-US" dirty="0" err="1" smtClean="0"/>
              <a:t>HPL.dat</a:t>
            </a:r>
            <a:endParaRPr lang="en-US" dirty="0" smtClean="0"/>
          </a:p>
          <a:p>
            <a:pPr lvl="1"/>
            <a:r>
              <a:rPr lang="en-US" dirty="0" smtClean="0"/>
              <a:t>Modify the Ps and Qs</a:t>
            </a:r>
          </a:p>
          <a:p>
            <a:pPr lvl="2"/>
            <a:r>
              <a:rPr lang="en-US" dirty="0" smtClean="0"/>
              <a:t>1 1 1       </a:t>
            </a:r>
            <a:r>
              <a:rPr lang="en-US" dirty="0"/>
              <a:t>Ps</a:t>
            </a:r>
          </a:p>
          <a:p>
            <a:pPr lvl="2"/>
            <a:r>
              <a:rPr lang="en-US" dirty="0" smtClean="0"/>
              <a:t>1 1 1       </a:t>
            </a:r>
            <a:r>
              <a:rPr lang="en-US" dirty="0"/>
              <a:t>Qs</a:t>
            </a:r>
          </a:p>
          <a:p>
            <a:pPr marL="685800" lvl="2" indent="0">
              <a:buNone/>
            </a:pPr>
            <a:endParaRPr lang="en-US" dirty="0"/>
          </a:p>
          <a:p>
            <a:r>
              <a:rPr lang="en-US" dirty="0" smtClean="0"/>
              <a:t>HPL tuning</a:t>
            </a:r>
          </a:p>
          <a:p>
            <a:pPr lvl="1"/>
            <a:r>
              <a:rPr lang="en-US" dirty="0">
                <a:hlinkClick r:id="rId3"/>
              </a:rPr>
              <a:t>http://</a:t>
            </a:r>
            <a:r>
              <a:rPr lang="en-US" dirty="0" err="1">
                <a:hlinkClick r:id="rId3"/>
              </a:rPr>
              <a:t>www.netlib.org</a:t>
            </a:r>
            <a:r>
              <a:rPr lang="en-US" dirty="0">
                <a:hlinkClick r:id="rId3"/>
              </a:rPr>
              <a:t>/benchmark/</a:t>
            </a:r>
            <a:r>
              <a:rPr lang="en-US" dirty="0" err="1">
                <a:hlinkClick r:id="rId3"/>
              </a:rPr>
              <a:t>hpl</a:t>
            </a:r>
            <a:r>
              <a:rPr lang="en-US" dirty="0">
                <a:hlinkClick r:id="rId3"/>
              </a:rPr>
              <a:t>/</a:t>
            </a:r>
            <a:r>
              <a:rPr lang="en-US" dirty="0" err="1">
                <a:hlinkClick r:id="rId3"/>
              </a:rPr>
              <a:t>tuning.html</a:t>
            </a:r>
            <a:endParaRPr lang="en-US" dirty="0" smtClean="0"/>
          </a:p>
          <a:p>
            <a:pPr lvl="1"/>
            <a:endParaRPr lang="en-US" dirty="0" smtClean="0"/>
          </a:p>
          <a:p>
            <a:endParaRPr lang="en-US" dirty="0" smtClean="0"/>
          </a:p>
          <a:p>
            <a:pPr lvl="1"/>
            <a:endParaRPr lang="en-US" dirty="0"/>
          </a:p>
          <a:p>
            <a:endParaRPr lang="en-US" dirty="0"/>
          </a:p>
        </p:txBody>
      </p:sp>
      <p:sp>
        <p:nvSpPr>
          <p:cNvPr id="4" name="Content Placeholder 3"/>
          <p:cNvSpPr>
            <a:spLocks noGrp="1"/>
          </p:cNvSpPr>
          <p:nvPr>
            <p:ph sz="half" idx="2"/>
          </p:nvPr>
        </p:nvSpPr>
        <p:spPr/>
        <p:txBody>
          <a:bodyPr>
            <a:normAutofit/>
          </a:bodyPr>
          <a:lstStyle/>
          <a:p>
            <a:r>
              <a:rPr lang="en-US" dirty="0" smtClean="0"/>
              <a:t>Execute </a:t>
            </a:r>
            <a:r>
              <a:rPr lang="en-US" dirty="0" err="1" smtClean="0"/>
              <a:t>hpl</a:t>
            </a:r>
            <a:endParaRPr lang="en-US" dirty="0" smtClean="0"/>
          </a:p>
          <a:p>
            <a:pPr lvl="1"/>
            <a:r>
              <a:rPr lang="en-US" dirty="0" err="1"/>
              <a:t>mpiexec</a:t>
            </a:r>
            <a:r>
              <a:rPr lang="en-US" dirty="0"/>
              <a:t> -prefix /apps/openmpi-1.7.5/ -</a:t>
            </a:r>
            <a:r>
              <a:rPr lang="en-US" dirty="0" err="1"/>
              <a:t>np</a:t>
            </a:r>
            <a:r>
              <a:rPr lang="en-US" dirty="0"/>
              <a:t> 2 -</a:t>
            </a:r>
            <a:r>
              <a:rPr lang="en-US" dirty="0" err="1"/>
              <a:t>machinefile</a:t>
            </a:r>
            <a:r>
              <a:rPr lang="en-US" dirty="0"/>
              <a:t> $PBS_NODEFILE /home/</a:t>
            </a:r>
            <a:r>
              <a:rPr lang="en-US" dirty="0" err="1"/>
              <a:t>sharrell</a:t>
            </a:r>
            <a:r>
              <a:rPr lang="en-US" dirty="0"/>
              <a:t>/</a:t>
            </a:r>
            <a:r>
              <a:rPr lang="en-US" dirty="0" err="1"/>
              <a:t>hpl</a:t>
            </a:r>
            <a:r>
              <a:rPr lang="en-US" dirty="0"/>
              <a:t>/bin/</a:t>
            </a:r>
            <a:r>
              <a:rPr lang="en-US" dirty="0" err="1"/>
              <a:t>Linux_PII_CBLAS_gm</a:t>
            </a:r>
            <a:r>
              <a:rPr lang="en-US" dirty="0"/>
              <a:t>/</a:t>
            </a:r>
            <a:r>
              <a:rPr lang="en-US" dirty="0" err="1" smtClean="0"/>
              <a:t>xhpl</a:t>
            </a:r>
            <a:endParaRPr lang="en-US" dirty="0" smtClean="0"/>
          </a:p>
          <a:p>
            <a:pPr lvl="1"/>
            <a:endParaRPr lang="en-US" dirty="0"/>
          </a:p>
          <a:p>
            <a:r>
              <a:rPr lang="en-US" dirty="0" smtClean="0"/>
              <a:t>Marvel at the speed of our cluster in comparison to the top 500.</a:t>
            </a:r>
          </a:p>
          <a:p>
            <a:pPr lvl="1"/>
            <a:r>
              <a:rPr lang="en-US" dirty="0">
                <a:hlinkClick r:id="rId4"/>
              </a:rPr>
              <a:t>http://www.top500.org/lists/2014/06/</a:t>
            </a:r>
            <a:endParaRPr lang="en-US" dirty="0"/>
          </a:p>
          <a:p>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021-</a:t>
            </a:r>
            <a:r>
              <a:rPr lang="en-US" sz="1400" dirty="0">
                <a:latin typeface="+mj-lt"/>
              </a:rPr>
              <a:t>HPL</a:t>
            </a:r>
          </a:p>
        </p:txBody>
      </p:sp>
      <p:pic>
        <p:nvPicPr>
          <p:cNvPr id="9" name="Picture 8" descr="ITaP 1245.wm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376454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719072"/>
            <a:ext cx="4038600" cy="4848734"/>
          </a:xfrm>
        </p:spPr>
        <p:txBody>
          <a:bodyPr>
            <a:normAutofit/>
          </a:bodyPr>
          <a:lstStyle/>
          <a:p>
            <a:r>
              <a:rPr lang="en-US" dirty="0" smtClean="0"/>
              <a:t>Goals</a:t>
            </a:r>
          </a:p>
          <a:p>
            <a:endParaRPr lang="en-US" dirty="0" smtClean="0"/>
          </a:p>
          <a:p>
            <a:pPr lvl="1"/>
            <a:r>
              <a:rPr lang="en-US" dirty="0" smtClean="0"/>
              <a:t>Illuminate the technologies needed to build a scientific computing cluster</a:t>
            </a:r>
          </a:p>
          <a:p>
            <a:pPr lvl="1"/>
            <a:endParaRPr lang="en-US" dirty="0" smtClean="0"/>
          </a:p>
          <a:p>
            <a:pPr lvl="1"/>
            <a:r>
              <a:rPr lang="en-US" dirty="0" smtClean="0"/>
              <a:t>Show how the technologies fit together</a:t>
            </a:r>
          </a:p>
          <a:p>
            <a:pPr lvl="1"/>
            <a:endParaRPr lang="en-US" dirty="0" smtClean="0"/>
          </a:p>
          <a:p>
            <a:pPr lvl="1"/>
            <a:r>
              <a:rPr lang="en-US" dirty="0" smtClean="0"/>
              <a:t>Show an iterative and scalable configuration management model</a:t>
            </a:r>
            <a:endParaRPr lang="en-US" dirty="0"/>
          </a:p>
        </p:txBody>
      </p:sp>
      <p:sp>
        <p:nvSpPr>
          <p:cNvPr id="3" name="Content Placeholder 2"/>
          <p:cNvSpPr>
            <a:spLocks noGrp="1"/>
          </p:cNvSpPr>
          <p:nvPr>
            <p:ph sz="half" idx="2"/>
          </p:nvPr>
        </p:nvSpPr>
        <p:spPr>
          <a:xfrm>
            <a:off x="4648200" y="1719072"/>
            <a:ext cx="4038600" cy="4848734"/>
          </a:xfrm>
        </p:spPr>
        <p:txBody>
          <a:bodyPr>
            <a:normAutofit/>
          </a:bodyPr>
          <a:lstStyle/>
          <a:p>
            <a:r>
              <a:rPr lang="en-US" dirty="0" smtClean="0"/>
              <a:t>Caveats</a:t>
            </a:r>
          </a:p>
          <a:p>
            <a:endParaRPr lang="en-US" dirty="0" smtClean="0"/>
          </a:p>
          <a:p>
            <a:pPr lvl="1"/>
            <a:r>
              <a:rPr lang="en-US" dirty="0" smtClean="0"/>
              <a:t>We have little time for deep dives</a:t>
            </a:r>
          </a:p>
          <a:p>
            <a:pPr lvl="1"/>
            <a:endParaRPr lang="en-US" dirty="0" smtClean="0"/>
          </a:p>
          <a:p>
            <a:pPr lvl="1"/>
            <a:r>
              <a:rPr lang="en-US" dirty="0" smtClean="0"/>
              <a:t>I will be using simpler technologies in some places than industry standards. </a:t>
            </a:r>
          </a:p>
          <a:p>
            <a:pPr lvl="1"/>
            <a:endParaRPr lang="en-US" dirty="0" smtClean="0"/>
          </a:p>
          <a:p>
            <a:pPr lvl="1"/>
            <a:r>
              <a:rPr lang="en-US" dirty="0" smtClean="0"/>
              <a:t>Hardened security is out of our scope.</a:t>
            </a:r>
          </a:p>
          <a:p>
            <a:pPr lvl="1"/>
            <a:endParaRPr lang="en-US" dirty="0"/>
          </a:p>
          <a:p>
            <a:pPr lvl="1"/>
            <a:r>
              <a:rPr lang="en-US" dirty="0" smtClean="0"/>
              <a:t>Our cluster will be built in EC2 which will be different in design and technologies than hardware clusters. </a:t>
            </a:r>
            <a:endParaRPr lang="en-US" dirty="0"/>
          </a:p>
        </p:txBody>
      </p:sp>
      <p:sp>
        <p:nvSpPr>
          <p:cNvPr id="4" name="Title 3"/>
          <p:cNvSpPr>
            <a:spLocks noGrp="1"/>
          </p:cNvSpPr>
          <p:nvPr>
            <p:ph type="title"/>
          </p:nvPr>
        </p:nvSpPr>
        <p:spPr/>
        <p:txBody>
          <a:bodyPr/>
          <a:lstStyle/>
          <a:p>
            <a:r>
              <a:rPr lang="en-US" dirty="0" smtClean="0"/>
              <a:t>Goals and caveats</a:t>
            </a:r>
            <a:endParaRPr lang="en-US" dirty="0"/>
          </a:p>
        </p:txBody>
      </p:sp>
      <p:pic>
        <p:nvPicPr>
          <p:cNvPr id="5" name="Picture 4"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6" name="Picture 5"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40544043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Aggregation </a:t>
            </a:r>
            <a:endParaRPr lang="en-US" dirty="0"/>
          </a:p>
        </p:txBody>
      </p:sp>
      <p:sp>
        <p:nvSpPr>
          <p:cNvPr id="3" name="Content Placeholder 2"/>
          <p:cNvSpPr>
            <a:spLocks noGrp="1"/>
          </p:cNvSpPr>
          <p:nvPr>
            <p:ph sz="half" idx="1"/>
          </p:nvPr>
        </p:nvSpPr>
        <p:spPr/>
        <p:txBody>
          <a:bodyPr/>
          <a:lstStyle/>
          <a:p>
            <a:r>
              <a:rPr lang="en-US" dirty="0" smtClean="0"/>
              <a:t>Add </a:t>
            </a:r>
            <a:r>
              <a:rPr lang="en-US" dirty="0" err="1" smtClean="0"/>
              <a:t>rsyslog</a:t>
            </a:r>
            <a:r>
              <a:rPr lang="en-US" dirty="0" smtClean="0"/>
              <a:t> server to the head node</a:t>
            </a:r>
          </a:p>
          <a:p>
            <a:pPr lvl="1"/>
            <a:r>
              <a:rPr lang="en-US" dirty="0" smtClean="0"/>
              <a:t>Create directory to hold all of the logs</a:t>
            </a:r>
          </a:p>
          <a:p>
            <a:pPr lvl="2"/>
            <a:r>
              <a:rPr lang="en-US" dirty="0"/>
              <a:t> file {'/</a:t>
            </a:r>
            <a:r>
              <a:rPr lang="en-US" dirty="0" err="1"/>
              <a:t>var</a:t>
            </a:r>
            <a:r>
              <a:rPr lang="en-US" dirty="0"/>
              <a:t>/log/multi</a:t>
            </a:r>
            <a:r>
              <a:rPr lang="en-US" dirty="0" smtClean="0"/>
              <a:t>/’:</a:t>
            </a:r>
          </a:p>
          <a:p>
            <a:pPr marL="685800" lvl="2" indent="0">
              <a:buNone/>
            </a:pPr>
            <a:r>
              <a:rPr lang="en-US" dirty="0" smtClean="0"/>
              <a:t>	ensure </a:t>
            </a:r>
            <a:r>
              <a:rPr lang="en-US" dirty="0"/>
              <a:t>=&gt; '</a:t>
            </a:r>
            <a:r>
              <a:rPr lang="en-US" dirty="0" smtClean="0"/>
              <a:t>directory’,</a:t>
            </a:r>
          </a:p>
          <a:p>
            <a:pPr marL="685800" lvl="2" indent="0">
              <a:buNone/>
            </a:pPr>
            <a:r>
              <a:rPr lang="en-US" dirty="0" smtClean="0"/>
              <a:t>	before </a:t>
            </a:r>
            <a:r>
              <a:rPr lang="en-US" dirty="0"/>
              <a:t>=&gt; Class['</a:t>
            </a:r>
            <a:r>
              <a:rPr lang="en-US" dirty="0" err="1"/>
              <a:t>rsyslog</a:t>
            </a:r>
            <a:r>
              <a:rPr lang="en-US" dirty="0"/>
              <a:t>::server']</a:t>
            </a:r>
            <a:r>
              <a:rPr lang="en-US" dirty="0" smtClean="0"/>
              <a:t>,</a:t>
            </a:r>
          </a:p>
          <a:p>
            <a:pPr marL="685800" lvl="2" indent="0">
              <a:buNone/>
            </a:pPr>
            <a:r>
              <a:rPr lang="en-US" dirty="0" smtClean="0"/>
              <a:t>      }</a:t>
            </a:r>
          </a:p>
          <a:p>
            <a:pPr marL="685800" lvl="2" indent="0">
              <a:buNone/>
            </a:pPr>
            <a:endParaRPr lang="en-US" dirty="0" smtClean="0"/>
          </a:p>
          <a:p>
            <a:pPr lvl="1"/>
            <a:r>
              <a:rPr lang="en-US" dirty="0" smtClean="0"/>
              <a:t>Add </a:t>
            </a:r>
            <a:r>
              <a:rPr lang="en-US" dirty="0" err="1" smtClean="0"/>
              <a:t>rsyslog</a:t>
            </a:r>
            <a:r>
              <a:rPr lang="en-US" dirty="0" smtClean="0"/>
              <a:t> module</a:t>
            </a:r>
          </a:p>
          <a:p>
            <a:pPr lvl="2"/>
            <a:r>
              <a:rPr lang="en-US" dirty="0"/>
              <a:t> class { '</a:t>
            </a:r>
            <a:r>
              <a:rPr lang="en-US" dirty="0" err="1"/>
              <a:t>rsyslog</a:t>
            </a:r>
            <a:r>
              <a:rPr lang="en-US" dirty="0"/>
              <a:t>::server':</a:t>
            </a:r>
          </a:p>
          <a:p>
            <a:pPr marL="685800" lvl="2" indent="0">
              <a:buNone/>
            </a:pPr>
            <a:r>
              <a:rPr lang="en-US" dirty="0" smtClean="0"/>
              <a:t>	</a:t>
            </a:r>
            <a:r>
              <a:rPr lang="en-US" dirty="0" err="1" smtClean="0"/>
              <a:t>server_dir</a:t>
            </a:r>
            <a:r>
              <a:rPr lang="en-US" dirty="0" smtClean="0"/>
              <a:t>  =</a:t>
            </a:r>
            <a:r>
              <a:rPr lang="en-US" dirty="0"/>
              <a:t>&gt; '/</a:t>
            </a:r>
            <a:r>
              <a:rPr lang="en-US" dirty="0" err="1"/>
              <a:t>var</a:t>
            </a:r>
            <a:r>
              <a:rPr lang="en-US" dirty="0"/>
              <a:t>/log/multi/',</a:t>
            </a:r>
          </a:p>
          <a:p>
            <a:pPr marL="685800" lvl="2" indent="0">
              <a:buNone/>
            </a:pPr>
            <a:r>
              <a:rPr lang="en-US" dirty="0" smtClean="0"/>
              <a:t>      }</a:t>
            </a:r>
          </a:p>
          <a:p>
            <a:pPr lvl="1"/>
            <a:endParaRPr lang="en-US" dirty="0" smtClean="0"/>
          </a:p>
          <a:p>
            <a:pPr marL="0" indent="0">
              <a:buNone/>
            </a:pPr>
            <a:endParaRPr lang="en-US" dirty="0" smtClean="0"/>
          </a:p>
          <a:p>
            <a:pPr lvl="2"/>
            <a:endParaRPr lang="en-US" dirty="0"/>
          </a:p>
        </p:txBody>
      </p:sp>
      <p:sp>
        <p:nvSpPr>
          <p:cNvPr id="4" name="Content Placeholder 3"/>
          <p:cNvSpPr>
            <a:spLocks noGrp="1"/>
          </p:cNvSpPr>
          <p:nvPr>
            <p:ph sz="half" idx="2"/>
          </p:nvPr>
        </p:nvSpPr>
        <p:spPr/>
        <p:txBody>
          <a:bodyPr/>
          <a:lstStyle/>
          <a:p>
            <a:r>
              <a:rPr lang="en-US" dirty="0" smtClean="0"/>
              <a:t>Add </a:t>
            </a:r>
            <a:r>
              <a:rPr lang="en-US" dirty="0" err="1" smtClean="0"/>
              <a:t>rsyslog</a:t>
            </a:r>
            <a:r>
              <a:rPr lang="en-US" dirty="0" smtClean="0"/>
              <a:t> client to send logs to server</a:t>
            </a:r>
          </a:p>
          <a:p>
            <a:pPr lvl="1"/>
            <a:r>
              <a:rPr lang="en-US" dirty="0"/>
              <a:t> class { '</a:t>
            </a:r>
            <a:r>
              <a:rPr lang="en-US" dirty="0" err="1"/>
              <a:t>rsyslog</a:t>
            </a:r>
            <a:r>
              <a:rPr lang="en-US" dirty="0"/>
              <a:t>::client':</a:t>
            </a:r>
          </a:p>
          <a:p>
            <a:pPr marL="342900" lvl="1" indent="0">
              <a:buNone/>
            </a:pPr>
            <a:r>
              <a:rPr lang="en-US" dirty="0" smtClean="0"/>
              <a:t>	</a:t>
            </a:r>
            <a:r>
              <a:rPr lang="en-US" dirty="0" err="1" smtClean="0"/>
              <a:t>remote_type</a:t>
            </a:r>
            <a:r>
              <a:rPr lang="en-US" dirty="0" smtClean="0"/>
              <a:t>    </a:t>
            </a:r>
            <a:r>
              <a:rPr lang="en-US" dirty="0"/>
              <a:t>=&gt; '</a:t>
            </a:r>
            <a:r>
              <a:rPr lang="en-US" dirty="0" err="1"/>
              <a:t>tcp</a:t>
            </a:r>
            <a:r>
              <a:rPr lang="en-US" dirty="0"/>
              <a:t>',</a:t>
            </a:r>
          </a:p>
          <a:p>
            <a:pPr marL="342900" lvl="1" indent="0">
              <a:buNone/>
            </a:pPr>
            <a:r>
              <a:rPr lang="en-US" dirty="0" smtClean="0"/>
              <a:t>	server         </a:t>
            </a:r>
            <a:r>
              <a:rPr lang="en-US" dirty="0"/>
              <a:t>=&gt; '</a:t>
            </a:r>
            <a:r>
              <a:rPr lang="en-US" dirty="0" err="1"/>
              <a:t>head.cluster</a:t>
            </a:r>
            <a:r>
              <a:rPr lang="en-US" dirty="0"/>
              <a:t>',</a:t>
            </a:r>
          </a:p>
          <a:p>
            <a:pPr marL="342900" lvl="1" indent="0">
              <a:buNone/>
            </a:pPr>
            <a:r>
              <a:rPr lang="en-US" dirty="0" smtClean="0"/>
              <a:t>     }</a:t>
            </a:r>
          </a:p>
          <a:p>
            <a:pPr marL="342900" lvl="1" indent="0">
              <a:buNone/>
            </a:pPr>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sp>
        <p:nvSpPr>
          <p:cNvPr id="8" name="TextBox 7"/>
          <p:cNvSpPr txBox="1"/>
          <p:nvPr/>
        </p:nvSpPr>
        <p:spPr>
          <a:xfrm>
            <a:off x="4953001" y="6172200"/>
            <a:ext cx="4191000" cy="307777"/>
          </a:xfrm>
          <a:prstGeom prst="rect">
            <a:avLst/>
          </a:prstGeom>
          <a:noFill/>
        </p:spPr>
        <p:txBody>
          <a:bodyPr wrap="square" rtlCol="0">
            <a:spAutoFit/>
          </a:bodyPr>
          <a:lstStyle/>
          <a:p>
            <a:pPr algn="r"/>
            <a:r>
              <a:rPr lang="en-US" sz="1400" dirty="0" smtClean="0">
                <a:latin typeface="+mj-lt"/>
              </a:rPr>
              <a:t>022-</a:t>
            </a:r>
            <a:r>
              <a:rPr lang="en-US" sz="1400" dirty="0">
                <a:latin typeface="+mj-lt"/>
              </a:rPr>
              <a:t>log-aggregation</a:t>
            </a:r>
          </a:p>
        </p:txBody>
      </p:sp>
      <p:pic>
        <p:nvPicPr>
          <p:cNvPr id="9" name="Picture 8"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78711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diagnostic tools at scale</a:t>
            </a:r>
            <a:endParaRPr lang="en-US" dirty="0"/>
          </a:p>
        </p:txBody>
      </p:sp>
      <p:sp>
        <p:nvSpPr>
          <p:cNvPr id="3" name="Content Placeholder 2"/>
          <p:cNvSpPr>
            <a:spLocks noGrp="1"/>
          </p:cNvSpPr>
          <p:nvPr>
            <p:ph idx="1"/>
          </p:nvPr>
        </p:nvSpPr>
        <p:spPr/>
        <p:txBody>
          <a:bodyPr/>
          <a:lstStyle/>
          <a:p>
            <a:r>
              <a:rPr lang="en-US" dirty="0" smtClean="0"/>
              <a:t>Monitoring</a:t>
            </a:r>
          </a:p>
          <a:p>
            <a:pPr lvl="1"/>
            <a:r>
              <a:rPr lang="en-US" dirty="0" err="1" smtClean="0"/>
              <a:t>OpenNMS</a:t>
            </a:r>
            <a:endParaRPr lang="en-US" dirty="0"/>
          </a:p>
          <a:p>
            <a:pPr lvl="1"/>
            <a:r>
              <a:rPr lang="en-US" dirty="0" err="1" smtClean="0"/>
              <a:t>Nagios</a:t>
            </a:r>
            <a:endParaRPr lang="en-US" dirty="0" smtClean="0"/>
          </a:p>
          <a:p>
            <a:pPr lvl="1"/>
            <a:endParaRPr lang="en-US" dirty="0" smtClean="0"/>
          </a:p>
          <a:p>
            <a:r>
              <a:rPr lang="en-US" dirty="0" smtClean="0"/>
              <a:t>Gathering information</a:t>
            </a:r>
          </a:p>
          <a:p>
            <a:pPr lvl="1"/>
            <a:r>
              <a:rPr lang="en-US" dirty="0" err="1" smtClean="0"/>
              <a:t>pdsh</a:t>
            </a:r>
            <a:endParaRPr lang="en-US" dirty="0"/>
          </a:p>
          <a:p>
            <a:endParaRPr lang="en-US" dirty="0" smtClean="0"/>
          </a:p>
          <a:p>
            <a:r>
              <a:rPr lang="en-US" dirty="0" smtClean="0"/>
              <a:t>Useful charts and graphs</a:t>
            </a:r>
          </a:p>
          <a:p>
            <a:pPr lvl="1"/>
            <a:r>
              <a:rPr lang="en-US" dirty="0" smtClean="0"/>
              <a:t>Ganglia</a:t>
            </a:r>
          </a:p>
          <a:p>
            <a:pPr lvl="1"/>
            <a:r>
              <a:rPr lang="en-US" dirty="0" err="1" smtClean="0"/>
              <a:t>Logstash</a:t>
            </a:r>
            <a:r>
              <a:rPr lang="en-US" dirty="0" smtClean="0"/>
              <a:t>/</a:t>
            </a:r>
            <a:r>
              <a:rPr lang="en-US" dirty="0" err="1" smtClean="0"/>
              <a:t>Kibana</a:t>
            </a:r>
            <a:endParaRPr lang="en-US" dirty="0"/>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pic>
        <p:nvPicPr>
          <p:cNvPr id="6" name="Picture 5"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39723330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sz="half" idx="1"/>
          </p:nvPr>
        </p:nvSpPr>
        <p:spPr>
          <a:xfrm>
            <a:off x="628650" y="1825625"/>
            <a:ext cx="7905750" cy="4351338"/>
          </a:xfrm>
        </p:spPr>
        <p:txBody>
          <a:bodyPr/>
          <a:lstStyle/>
          <a:p>
            <a:r>
              <a:rPr lang="en-US" dirty="0" smtClean="0"/>
              <a:t>Finding Contention</a:t>
            </a:r>
          </a:p>
          <a:p>
            <a:pPr lvl="1"/>
            <a:r>
              <a:rPr lang="en-US" b="1" dirty="0" smtClean="0"/>
              <a:t>U</a:t>
            </a:r>
            <a:r>
              <a:rPr lang="en-US" dirty="0" smtClean="0"/>
              <a:t>sage</a:t>
            </a:r>
          </a:p>
          <a:p>
            <a:pPr lvl="1"/>
            <a:r>
              <a:rPr lang="en-US" b="1" dirty="0" smtClean="0"/>
              <a:t>S</a:t>
            </a:r>
            <a:r>
              <a:rPr lang="en-US" dirty="0" smtClean="0"/>
              <a:t>aturation</a:t>
            </a:r>
          </a:p>
          <a:p>
            <a:pPr lvl="1"/>
            <a:r>
              <a:rPr lang="en-US" b="1" dirty="0" smtClean="0"/>
              <a:t>E</a:t>
            </a:r>
            <a:r>
              <a:rPr lang="en-US" dirty="0" smtClean="0"/>
              <a:t>rrors</a:t>
            </a:r>
          </a:p>
          <a:p>
            <a:pPr lvl="1"/>
            <a:endParaRPr lang="en-US" dirty="0"/>
          </a:p>
          <a:p>
            <a:r>
              <a:rPr lang="en-US" dirty="0" smtClean="0"/>
              <a:t>Tools to help</a:t>
            </a:r>
          </a:p>
          <a:p>
            <a:pPr lvl="1"/>
            <a:r>
              <a:rPr lang="en-US" dirty="0" smtClean="0"/>
              <a:t>Ganglia</a:t>
            </a:r>
          </a:p>
          <a:p>
            <a:pPr lvl="1"/>
            <a:r>
              <a:rPr lang="en-US" dirty="0" err="1" smtClean="0"/>
              <a:t>Observium</a:t>
            </a:r>
            <a:endParaRPr lang="en-US" dirty="0" smtClean="0"/>
          </a:p>
          <a:p>
            <a:pPr lvl="1"/>
            <a:r>
              <a:rPr lang="en-US" dirty="0" smtClean="0"/>
              <a:t>Cacti</a:t>
            </a:r>
          </a:p>
          <a:p>
            <a:pPr lvl="1"/>
            <a:r>
              <a:rPr lang="en-US" dirty="0" err="1" smtClean="0"/>
              <a:t>Logstash</a:t>
            </a:r>
            <a:r>
              <a:rPr lang="en-US" dirty="0" smtClean="0"/>
              <a:t>/</a:t>
            </a:r>
            <a:r>
              <a:rPr lang="en-US" dirty="0" err="1" smtClean="0"/>
              <a:t>Kibana</a:t>
            </a:r>
            <a:endParaRPr lang="en-US" dirty="0" smtClean="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4" name="Picture 3"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4052879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Networking and Storage</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1Gbps/10Gbps/</a:t>
            </a:r>
            <a:r>
              <a:rPr lang="en-US" dirty="0" smtClean="0"/>
              <a:t>40Gbps Ethernet</a:t>
            </a:r>
            <a:endParaRPr lang="en-US" dirty="0"/>
          </a:p>
          <a:p>
            <a:pPr lvl="1"/>
            <a:r>
              <a:rPr lang="en-US" dirty="0"/>
              <a:t>Top-of-rack and Row-</a:t>
            </a:r>
            <a:r>
              <a:rPr lang="en-US" dirty="0" smtClean="0"/>
              <a:t>Aggregation</a:t>
            </a:r>
          </a:p>
          <a:p>
            <a:pPr lvl="1"/>
            <a:r>
              <a:rPr lang="en-US" dirty="0"/>
              <a:t>Add </a:t>
            </a:r>
            <a:r>
              <a:rPr lang="en-US" dirty="0" smtClean="0"/>
              <a:t>links</a:t>
            </a:r>
          </a:p>
          <a:p>
            <a:pPr lvl="1"/>
            <a:r>
              <a:rPr lang="en-US" dirty="0"/>
              <a:t>U</a:t>
            </a:r>
            <a:r>
              <a:rPr lang="en-US" dirty="0" smtClean="0"/>
              <a:t>p </a:t>
            </a:r>
            <a:r>
              <a:rPr lang="en-US" dirty="0"/>
              <a:t>link </a:t>
            </a:r>
            <a:r>
              <a:rPr lang="en-US" dirty="0" smtClean="0"/>
              <a:t>speeds</a:t>
            </a:r>
          </a:p>
          <a:p>
            <a:pPr lvl="1"/>
            <a:r>
              <a:rPr lang="en-US" dirty="0"/>
              <a:t>VPC/</a:t>
            </a:r>
            <a:r>
              <a:rPr lang="en-US" dirty="0" smtClean="0"/>
              <a:t>Trill</a:t>
            </a:r>
          </a:p>
          <a:p>
            <a:pPr lvl="1"/>
            <a:endParaRPr lang="en-US" dirty="0"/>
          </a:p>
          <a:p>
            <a:r>
              <a:rPr lang="en-US" dirty="0"/>
              <a:t>40/56Gbps </a:t>
            </a:r>
            <a:r>
              <a:rPr lang="en-US" dirty="0" err="1"/>
              <a:t>Infiniband</a:t>
            </a:r>
            <a:endParaRPr lang="en-US" dirty="0"/>
          </a:p>
          <a:p>
            <a:pPr lvl="1"/>
            <a:r>
              <a:rPr lang="en-US" dirty="0"/>
              <a:t>More links in a Fat Tree </a:t>
            </a:r>
            <a:r>
              <a:rPr lang="en-US" dirty="0" smtClean="0"/>
              <a:t>topology</a:t>
            </a:r>
          </a:p>
          <a:p>
            <a:pPr lvl="1"/>
            <a:r>
              <a:rPr lang="en-US" dirty="0" smtClean="0"/>
              <a:t>Hypercube</a:t>
            </a:r>
          </a:p>
          <a:p>
            <a:pPr lvl="1"/>
            <a:r>
              <a:rPr lang="en-US" dirty="0" smtClean="0"/>
              <a:t>Torus</a:t>
            </a:r>
          </a:p>
          <a:p>
            <a:pPr lvl="1"/>
            <a:r>
              <a:rPr lang="en-US" dirty="0" smtClean="0"/>
              <a:t>“</a:t>
            </a:r>
            <a:r>
              <a:rPr lang="en-US" dirty="0"/>
              <a:t>Islands” </a:t>
            </a:r>
            <a:r>
              <a:rPr lang="en-US" dirty="0" smtClean="0"/>
              <a:t>Topology</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Local </a:t>
            </a:r>
            <a:r>
              <a:rPr lang="en-US" dirty="0" smtClean="0"/>
              <a:t>Storage - </a:t>
            </a:r>
            <a:r>
              <a:rPr lang="en-US" dirty="0"/>
              <a:t>Smallest client number</a:t>
            </a:r>
          </a:p>
          <a:p>
            <a:pPr lvl="1"/>
            <a:r>
              <a:rPr lang="en-US" dirty="0" smtClean="0"/>
              <a:t>RAID</a:t>
            </a:r>
          </a:p>
          <a:p>
            <a:pPr lvl="1"/>
            <a:r>
              <a:rPr lang="en-US" dirty="0" smtClean="0"/>
              <a:t>LVM</a:t>
            </a:r>
          </a:p>
          <a:p>
            <a:pPr lvl="1"/>
            <a:r>
              <a:rPr lang="en-US" dirty="0" smtClean="0"/>
              <a:t>Ext4, XFS, </a:t>
            </a:r>
            <a:r>
              <a:rPr lang="en-US" dirty="0" err="1" smtClean="0"/>
              <a:t>BtrFS</a:t>
            </a:r>
            <a:endParaRPr lang="en-US" dirty="0" smtClean="0"/>
          </a:p>
          <a:p>
            <a:r>
              <a:rPr lang="en-US" dirty="0" smtClean="0"/>
              <a:t>Simple Network Storage</a:t>
            </a:r>
          </a:p>
          <a:p>
            <a:pPr lvl="1"/>
            <a:r>
              <a:rPr lang="en-US" dirty="0" smtClean="0"/>
              <a:t>NFS</a:t>
            </a:r>
          </a:p>
          <a:p>
            <a:pPr lvl="1"/>
            <a:r>
              <a:rPr lang="en-US" dirty="0" smtClean="0"/>
              <a:t>Samba</a:t>
            </a:r>
          </a:p>
          <a:p>
            <a:r>
              <a:rPr lang="en-US" dirty="0" smtClean="0"/>
              <a:t>Distributed Storage</a:t>
            </a:r>
          </a:p>
          <a:p>
            <a:pPr lvl="1"/>
            <a:r>
              <a:rPr lang="en-US" dirty="0" err="1" smtClean="0"/>
              <a:t>GlusterFS</a:t>
            </a:r>
            <a:endParaRPr lang="en-US" dirty="0" smtClean="0"/>
          </a:p>
          <a:p>
            <a:pPr lvl="1"/>
            <a:r>
              <a:rPr lang="en-US" dirty="0" err="1" smtClean="0"/>
              <a:t>Ceph</a:t>
            </a:r>
            <a:endParaRPr lang="en-US" dirty="0" smtClean="0"/>
          </a:p>
          <a:p>
            <a:pPr lvl="1"/>
            <a:r>
              <a:rPr lang="en-US" dirty="0" smtClean="0"/>
              <a:t>AFS</a:t>
            </a:r>
          </a:p>
          <a:p>
            <a:r>
              <a:rPr lang="en-US" dirty="0" smtClean="0"/>
              <a:t>Parallel Storage – Largest client number</a:t>
            </a:r>
          </a:p>
          <a:p>
            <a:pPr lvl="1"/>
            <a:r>
              <a:rPr lang="en-US" dirty="0" err="1" smtClean="0"/>
              <a:t>Lustre</a:t>
            </a:r>
            <a:endParaRPr lang="en-US" dirty="0" smtClean="0"/>
          </a:p>
          <a:p>
            <a:pPr lvl="1"/>
            <a:r>
              <a:rPr lang="en-US" dirty="0" smtClean="0"/>
              <a:t>GPFS</a:t>
            </a:r>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8" name="Picture 7"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9493078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Scheduling and Resource Management</a:t>
            </a:r>
            <a:endParaRPr lang="en-US" dirty="0"/>
          </a:p>
        </p:txBody>
      </p:sp>
      <p:sp>
        <p:nvSpPr>
          <p:cNvPr id="3" name="Content Placeholder 2"/>
          <p:cNvSpPr>
            <a:spLocks noGrp="1"/>
          </p:cNvSpPr>
          <p:nvPr>
            <p:ph sz="half" idx="1"/>
          </p:nvPr>
        </p:nvSpPr>
        <p:spPr/>
        <p:txBody>
          <a:bodyPr/>
          <a:lstStyle/>
          <a:p>
            <a:r>
              <a:rPr lang="en-US" dirty="0" smtClean="0"/>
              <a:t>Job Throughput</a:t>
            </a:r>
          </a:p>
          <a:p>
            <a:pPr lvl="1"/>
            <a:r>
              <a:rPr lang="en-US" dirty="0" smtClean="0"/>
              <a:t>PBS </a:t>
            </a:r>
            <a:r>
              <a:rPr lang="en-US" dirty="0" err="1" smtClean="0"/>
              <a:t>Sched</a:t>
            </a:r>
            <a:endParaRPr lang="en-US" dirty="0" smtClean="0"/>
          </a:p>
          <a:p>
            <a:pPr lvl="1"/>
            <a:r>
              <a:rPr lang="en-US" dirty="0" smtClean="0"/>
              <a:t>Maui</a:t>
            </a:r>
          </a:p>
          <a:p>
            <a:pPr lvl="1"/>
            <a:r>
              <a:rPr lang="en-US" dirty="0" smtClean="0"/>
              <a:t>Moab</a:t>
            </a:r>
            <a:endParaRPr lang="en-US" dirty="0"/>
          </a:p>
        </p:txBody>
      </p:sp>
      <p:sp>
        <p:nvSpPr>
          <p:cNvPr id="4" name="Content Placeholder 3"/>
          <p:cNvSpPr>
            <a:spLocks noGrp="1"/>
          </p:cNvSpPr>
          <p:nvPr>
            <p:ph sz="half" idx="2"/>
          </p:nvPr>
        </p:nvSpPr>
        <p:spPr/>
        <p:txBody>
          <a:bodyPr/>
          <a:lstStyle/>
          <a:p>
            <a:r>
              <a:rPr lang="en-US" dirty="0" smtClean="0"/>
              <a:t>Cluster Size</a:t>
            </a:r>
          </a:p>
          <a:p>
            <a:pPr lvl="1"/>
            <a:r>
              <a:rPr lang="en-US" dirty="0" smtClean="0"/>
              <a:t>Torque</a:t>
            </a:r>
          </a:p>
          <a:p>
            <a:pPr lvl="1"/>
            <a:r>
              <a:rPr lang="en-US" dirty="0" smtClean="0"/>
              <a:t>HT Condor</a:t>
            </a:r>
          </a:p>
          <a:p>
            <a:pPr lvl="1"/>
            <a:r>
              <a:rPr lang="en-US" dirty="0" smtClean="0"/>
              <a:t>SLURM</a:t>
            </a:r>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8" name="Picture 7"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4320535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Cluster Management</a:t>
            </a:r>
            <a:endParaRPr lang="en-US" dirty="0"/>
          </a:p>
        </p:txBody>
      </p:sp>
      <p:sp>
        <p:nvSpPr>
          <p:cNvPr id="3" name="Content Placeholder 2"/>
          <p:cNvSpPr>
            <a:spLocks noGrp="1"/>
          </p:cNvSpPr>
          <p:nvPr>
            <p:ph idx="1"/>
          </p:nvPr>
        </p:nvSpPr>
        <p:spPr/>
        <p:txBody>
          <a:bodyPr/>
          <a:lstStyle/>
          <a:p>
            <a:r>
              <a:rPr lang="en-US" dirty="0" smtClean="0"/>
              <a:t>IP management solutions</a:t>
            </a:r>
          </a:p>
          <a:p>
            <a:pPr lvl="1"/>
            <a:r>
              <a:rPr lang="en-US" dirty="0" smtClean="0"/>
              <a:t>Consistent network spaces and physical locations</a:t>
            </a:r>
          </a:p>
          <a:p>
            <a:pPr lvl="1"/>
            <a:r>
              <a:rPr lang="en-US" dirty="0" smtClean="0"/>
              <a:t>Working DNS</a:t>
            </a:r>
          </a:p>
          <a:p>
            <a:pPr lvl="1"/>
            <a:r>
              <a:rPr lang="en-US" dirty="0" smtClean="0"/>
              <a:t>DHCP</a:t>
            </a:r>
          </a:p>
          <a:p>
            <a:pPr lvl="1"/>
            <a:endParaRPr lang="en-US" dirty="0"/>
          </a:p>
          <a:p>
            <a:r>
              <a:rPr lang="en-US" dirty="0" smtClean="0"/>
              <a:t>Imaging Solutions</a:t>
            </a:r>
          </a:p>
          <a:p>
            <a:pPr lvl="1"/>
            <a:r>
              <a:rPr lang="en-US" dirty="0" err="1" smtClean="0"/>
              <a:t>Kickstart</a:t>
            </a:r>
            <a:endParaRPr lang="en-US" dirty="0" smtClean="0"/>
          </a:p>
          <a:p>
            <a:pPr lvl="1"/>
            <a:r>
              <a:rPr lang="en-US" dirty="0" err="1" smtClean="0"/>
              <a:t>xCAT</a:t>
            </a:r>
            <a:endParaRPr lang="en-US" dirty="0" smtClean="0"/>
          </a:p>
          <a:p>
            <a:pPr lvl="1"/>
            <a:endParaRPr lang="en-US" dirty="0"/>
          </a:p>
          <a:p>
            <a:r>
              <a:rPr lang="en-US" dirty="0" smtClean="0"/>
              <a:t>More robust </a:t>
            </a:r>
            <a:r>
              <a:rPr lang="en-US" dirty="0" err="1" smtClean="0"/>
              <a:t>config</a:t>
            </a:r>
            <a:r>
              <a:rPr lang="en-US" dirty="0" smtClean="0"/>
              <a:t> management system</a:t>
            </a:r>
          </a:p>
          <a:p>
            <a:pPr lvl="1"/>
            <a:r>
              <a:rPr lang="en-US" dirty="0" smtClean="0"/>
              <a:t>Expanding puppet to use </a:t>
            </a:r>
            <a:r>
              <a:rPr lang="en-US" dirty="0" err="1" smtClean="0"/>
              <a:t>facter</a:t>
            </a:r>
            <a:r>
              <a:rPr lang="en-US" dirty="0" smtClean="0"/>
              <a:t> and </a:t>
            </a:r>
            <a:r>
              <a:rPr lang="en-US" dirty="0" err="1" smtClean="0"/>
              <a:t>hiera</a:t>
            </a:r>
            <a:endParaRPr lang="en-US" dirty="0" smtClean="0"/>
          </a:p>
          <a:p>
            <a:pPr lvl="1"/>
            <a:r>
              <a:rPr lang="en-US" dirty="0" err="1" smtClean="0"/>
              <a:t>xCAT</a:t>
            </a:r>
            <a:endParaRPr lang="en-US" dirty="0" smtClean="0"/>
          </a:p>
          <a:p>
            <a:pPr lvl="1"/>
            <a:endParaRPr lang="en-US" dirty="0"/>
          </a:p>
          <a:p>
            <a:endParaRPr lang="en-US" dirty="0"/>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pic>
        <p:nvPicPr>
          <p:cNvPr id="6" name="Picture 5"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5812375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Management and User Considerations</a:t>
            </a:r>
            <a:endParaRPr lang="en-US" dirty="0"/>
          </a:p>
        </p:txBody>
      </p:sp>
      <p:sp>
        <p:nvSpPr>
          <p:cNvPr id="3" name="Content Placeholder 2"/>
          <p:cNvSpPr>
            <a:spLocks noGrp="1"/>
          </p:cNvSpPr>
          <p:nvPr>
            <p:ph sz="half" idx="1"/>
          </p:nvPr>
        </p:nvSpPr>
        <p:spPr/>
        <p:txBody>
          <a:bodyPr/>
          <a:lstStyle/>
          <a:p>
            <a:r>
              <a:rPr lang="en-US" dirty="0" smtClean="0"/>
              <a:t>Adding repos of software you need</a:t>
            </a:r>
          </a:p>
          <a:p>
            <a:endParaRPr lang="en-US" dirty="0"/>
          </a:p>
          <a:p>
            <a:r>
              <a:rPr lang="en-US" dirty="0" smtClean="0"/>
              <a:t>Creating your own repo</a:t>
            </a:r>
          </a:p>
          <a:p>
            <a:endParaRPr lang="en-US" dirty="0"/>
          </a:p>
          <a:p>
            <a:r>
              <a:rPr lang="en-US" dirty="0" smtClean="0"/>
              <a:t>Keeping tight version control so there are fewer moving parts (no auto upgrading)</a:t>
            </a:r>
            <a:endParaRPr lang="en-US" dirty="0"/>
          </a:p>
        </p:txBody>
      </p:sp>
      <p:sp>
        <p:nvSpPr>
          <p:cNvPr id="4" name="Content Placeholder 3"/>
          <p:cNvSpPr>
            <a:spLocks noGrp="1"/>
          </p:cNvSpPr>
          <p:nvPr>
            <p:ph sz="half" idx="2"/>
          </p:nvPr>
        </p:nvSpPr>
        <p:spPr/>
        <p:txBody>
          <a:bodyPr/>
          <a:lstStyle/>
          <a:p>
            <a:r>
              <a:rPr lang="en-US" dirty="0" smtClean="0"/>
              <a:t>Usage models</a:t>
            </a:r>
          </a:p>
          <a:p>
            <a:pPr lvl="1"/>
            <a:r>
              <a:rPr lang="en-US" dirty="0" smtClean="0"/>
              <a:t>Condo</a:t>
            </a:r>
          </a:p>
          <a:p>
            <a:pPr lvl="1"/>
            <a:r>
              <a:rPr lang="en-US" dirty="0" smtClean="0"/>
              <a:t>Allocation</a:t>
            </a:r>
          </a:p>
          <a:p>
            <a:pPr lvl="1"/>
            <a:r>
              <a:rPr lang="en-US" dirty="0" smtClean="0"/>
              <a:t>Open access/Fair share</a:t>
            </a:r>
          </a:p>
          <a:p>
            <a:endParaRPr lang="en-US" dirty="0"/>
          </a:p>
          <a:p>
            <a:r>
              <a:rPr lang="en-US" dirty="0" smtClean="0"/>
              <a:t>Software Support</a:t>
            </a:r>
          </a:p>
          <a:p>
            <a:pPr lvl="1"/>
            <a:r>
              <a:rPr lang="en-US" dirty="0" smtClean="0"/>
              <a:t>How far should I go?</a:t>
            </a:r>
            <a:endParaRPr lang="en-US" dirty="0"/>
          </a:p>
        </p:txBody>
      </p:sp>
      <p:sp>
        <p:nvSpPr>
          <p:cNvPr id="5" name="Date Placeholder 4"/>
          <p:cNvSpPr>
            <a:spLocks noGrp="1"/>
          </p:cNvSpPr>
          <p:nvPr>
            <p:ph type="dt" sz="half" idx="10"/>
          </p:nvPr>
        </p:nvSpPr>
        <p:spPr/>
        <p:txBody>
          <a:bodyPr/>
          <a:lstStyle/>
          <a:p>
            <a:r>
              <a:rPr lang="en-US" altLang="en-US" smtClean="0"/>
              <a:t>4-8 August 2014</a:t>
            </a:r>
            <a:endParaRPr lang="en-US" altLang="en-US" dirty="0"/>
          </a:p>
        </p:txBody>
      </p:sp>
      <p:pic>
        <p:nvPicPr>
          <p:cNvPr id="7" name="Picture 6" descr="purdu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8" name="Picture 7" descr="ITaP 1245.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22272642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Comments?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Contact:</a:t>
            </a:r>
          </a:p>
          <a:p>
            <a:pPr lvl="1"/>
            <a:r>
              <a:rPr lang="en-US" dirty="0" smtClean="0"/>
              <a:t>Stephen Lien Harrell – </a:t>
            </a:r>
            <a:r>
              <a:rPr lang="en-US" dirty="0" smtClean="0">
                <a:hlinkClick r:id="rId2"/>
              </a:rPr>
              <a:t>SLH@purdue.edu</a:t>
            </a:r>
            <a:endParaRPr lang="en-US" dirty="0" smtClean="0"/>
          </a:p>
          <a:p>
            <a:pPr lvl="1"/>
            <a:r>
              <a:rPr lang="en-US" dirty="0" smtClean="0"/>
              <a:t>Alex </a:t>
            </a:r>
            <a:r>
              <a:rPr lang="en-US" dirty="0" err="1" smtClean="0"/>
              <a:t>Younts</a:t>
            </a:r>
            <a:r>
              <a:rPr lang="en-US" dirty="0" smtClean="0"/>
              <a:t> – </a:t>
            </a:r>
            <a:r>
              <a:rPr lang="en-US" dirty="0" smtClean="0">
                <a:hlinkClick r:id="rId3"/>
              </a:rPr>
              <a:t>ay@purdue.edu</a:t>
            </a:r>
            <a:r>
              <a:rPr lang="en-US" dirty="0" smtClean="0"/>
              <a:t> </a:t>
            </a:r>
          </a:p>
          <a:p>
            <a:pPr lvl="1"/>
            <a:endParaRPr lang="en-US" dirty="0" smtClean="0"/>
          </a:p>
          <a:p>
            <a:pPr marL="342900" lvl="1" indent="0">
              <a:buNone/>
            </a:pPr>
            <a:endParaRPr lang="en-US" dirty="0"/>
          </a:p>
          <a:p>
            <a:r>
              <a:rPr lang="en-US" dirty="0" smtClean="0"/>
              <a:t>Don</a:t>
            </a:r>
            <a:r>
              <a:rPr lang="fr-FR" dirty="0" smtClean="0"/>
              <a:t>’</a:t>
            </a:r>
            <a:r>
              <a:rPr lang="en-US" dirty="0" smtClean="0"/>
              <a:t>t forget to shutdown your EC2 instances.</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pic>
        <p:nvPicPr>
          <p:cNvPr id="6" name="Picture 5" descr="purdue.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999198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050" y="3048000"/>
            <a:ext cx="7886700" cy="4351338"/>
          </a:xfrm>
        </p:spPr>
        <p:txBody>
          <a:bodyPr/>
          <a:lstStyle/>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r>
              <a:rPr lang="en-US" altLang="en-US" smtClean="0"/>
              <a:t>4-8 August 2014</a:t>
            </a:r>
            <a:endParaRPr lang="en-US" altLang="en-US" dirty="0"/>
          </a:p>
        </p:txBody>
      </p:sp>
      <p:sp>
        <p:nvSpPr>
          <p:cNvPr id="5" name="Slide Number Placeholder 4"/>
          <p:cNvSpPr>
            <a:spLocks noGrp="1"/>
          </p:cNvSpPr>
          <p:nvPr>
            <p:ph type="sldNum" sz="quarter" idx="12"/>
          </p:nvPr>
        </p:nvSpPr>
        <p:spPr/>
        <p:txBody>
          <a:bodyPr/>
          <a:lstStyle/>
          <a:p>
            <a:fld id="{293DC675-4120-4B3E-91B4-D08D44E3A4E1}" type="slidenum">
              <a:rPr lang="en-US" altLang="en-US" smtClean="0"/>
              <a:pPr/>
              <a:t>48</a:t>
            </a:fld>
            <a:endParaRPr lang="en-US" altLang="en-US"/>
          </a:p>
        </p:txBody>
      </p:sp>
      <p:pic>
        <p:nvPicPr>
          <p:cNvPr id="6" name="Picture 5" descr="purdu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7" name="Picture 6" descr="ITaP 1245.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8" name="Rectangle 1"/>
          <p:cNvSpPr>
            <a:spLocks noChangeArrowheads="1"/>
          </p:cNvSpPr>
          <p:nvPr/>
        </p:nvSpPr>
        <p:spPr bwMode="auto">
          <a:xfrm>
            <a:off x="1219200" y="1548515"/>
            <a:ext cx="7010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rgbClr val="049CCF"/>
                </a:solidFill>
                <a:effectLst/>
                <a:latin typeface="Arial" charset="0"/>
                <a:hlinkClick r:id="rId4"/>
              </a:rPr>
              <a:t>  </a:t>
            </a:r>
            <a:r>
              <a:rPr kumimoji="0" lang="x-none" altLang="x-none" sz="1800" b="0" i="0" u="sng" strike="noStrike" cap="none" normalizeH="0" baseline="0" dirty="0">
                <a:ln>
                  <a:noFill/>
                </a:ln>
                <a:effectLst/>
                <a:latin typeface="Arial" charset="0"/>
              </a:rPr>
              <a:t/>
            </a:r>
            <a:br>
              <a:rPr kumimoji="0" lang="x-none" altLang="x-none" sz="1800" b="0" i="0" u="sng" strike="noStrike" cap="none" normalizeH="0" baseline="0" dirty="0">
                <a:ln>
                  <a:noFill/>
                </a:ln>
                <a:effectLst/>
                <a:latin typeface="Arial" charset="0"/>
              </a:rPr>
            </a:br>
            <a:r>
              <a:rPr kumimoji="0" lang="x-none" altLang="x-none" sz="1800" i="0" strike="noStrike" cap="none" normalizeH="0" baseline="0" dirty="0">
                <a:ln>
                  <a:noFill/>
                </a:ln>
                <a:effectLst/>
                <a:latin typeface="Arial" charset="0"/>
              </a:rPr>
              <a:t>This work is licensed under a</a:t>
            </a:r>
            <a:r>
              <a:rPr kumimoji="0" lang="x-none" altLang="x-none" sz="1800" b="0" i="0" u="none" strike="noStrike" cap="none" normalizeH="0" baseline="0" dirty="0">
                <a:ln>
                  <a:noFill/>
                </a:ln>
                <a:solidFill>
                  <a:srgbClr val="049CCF"/>
                </a:solidFill>
                <a:effectLst/>
                <a:latin typeface="Arial" charset="0"/>
              </a:rPr>
              <a:t> </a:t>
            </a:r>
            <a:endParaRPr kumimoji="0" lang="en-US" altLang="x-none" sz="1800" b="0" i="0" u="none" strike="noStrike" cap="none" normalizeH="0" baseline="0" dirty="0" smtClean="0">
              <a:ln>
                <a:noFill/>
              </a:ln>
              <a:solidFill>
                <a:srgbClr val="049CCF"/>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smtClean="0">
                <a:ln>
                  <a:noFill/>
                </a:ln>
                <a:solidFill>
                  <a:srgbClr val="049CCF"/>
                </a:solidFill>
                <a:effectLst/>
                <a:latin typeface="Arial" charset="0"/>
                <a:hlinkClick r:id="rId4"/>
              </a:rPr>
              <a:t>Creative </a:t>
            </a:r>
            <a:r>
              <a:rPr kumimoji="0" lang="x-none" altLang="x-none" sz="1800" b="0" i="0" u="none" strike="noStrike" cap="none" normalizeH="0" baseline="0" dirty="0">
                <a:ln>
                  <a:noFill/>
                </a:ln>
                <a:solidFill>
                  <a:srgbClr val="049CCF"/>
                </a:solidFill>
                <a:effectLst/>
                <a:latin typeface="Arial" charset="0"/>
                <a:hlinkClick r:id="rId4"/>
              </a:rPr>
              <a:t>Commons Attribution 4.0 International License</a:t>
            </a:r>
            <a:r>
              <a:rPr kumimoji="0" lang="x-none" altLang="x-none" sz="1800" b="0" i="0" strike="noStrike" cap="none" normalizeH="0" baseline="0" dirty="0" smtClean="0">
                <a:ln>
                  <a:noFill/>
                </a:ln>
                <a:effectLst/>
                <a:latin typeface="Arial" charset="0"/>
              </a:rPr>
              <a:t>.</a:t>
            </a:r>
            <a:endParaRPr kumimoji="0" lang="en-US" altLang="x-none" sz="1800" b="0" i="0" strike="noStrike" cap="none" normalizeH="0" baseline="0" dirty="0" smtClean="0">
              <a:ln>
                <a:noFill/>
              </a:ln>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x-none" sz="1800" u="sng" dirty="0" smtClean="0">
              <a:solidFill>
                <a:srgbClr val="049CCF"/>
              </a:solidFill>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x-none" sz="1800" dirty="0" smtClean="0">
                <a:latin typeface="Arial" charset="0"/>
              </a:rPr>
              <a:t>This work created by Stephen Harrell and Alex </a:t>
            </a:r>
            <a:r>
              <a:rPr lang="en-US" altLang="x-none" sz="1800" dirty="0" err="1" smtClean="0">
                <a:latin typeface="Arial" charset="0"/>
              </a:rPr>
              <a:t>Younts</a:t>
            </a:r>
            <a:r>
              <a:rPr lang="en-US" altLang="x-none" sz="1800" dirty="0" smtClean="0">
                <a:latin typeface="Arial" charset="0"/>
              </a:rPr>
              <a:t> at Purdue University</a:t>
            </a:r>
            <a:endParaRPr lang="en-US" altLang="x-none" sz="1800" dirty="0">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dirty="0">
              <a:ln>
                <a:noFill/>
              </a:ln>
              <a:solidFill>
                <a:srgbClr val="049CCF"/>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rgbClr val="049CCF"/>
                </a:solidFill>
                <a:effectLst/>
                <a:latin typeface="Arial" charset="0"/>
              </a:rPr>
              <a:t/>
            </a:r>
            <a:br>
              <a:rPr kumimoji="0" lang="x-none" altLang="x-none" sz="1800" b="0" i="0" u="none" strike="noStrike" cap="none" normalizeH="0" baseline="0" dirty="0">
                <a:ln>
                  <a:noFill/>
                </a:ln>
                <a:solidFill>
                  <a:srgbClr val="049CCF"/>
                </a:solidFill>
                <a:effectLst/>
                <a:latin typeface="Arial" charset="0"/>
              </a:rPr>
            </a:br>
            <a:endParaRPr kumimoji="0" lang="x-none" altLang="x-none" sz="1800" b="0" i="0" u="none" strike="noStrike" cap="none" normalizeH="0" baseline="0" dirty="0">
              <a:ln>
                <a:noFill/>
              </a:ln>
              <a:solidFill>
                <a:srgbClr val="049CCF"/>
              </a:solidFill>
              <a:effectLst/>
              <a:latin typeface="Arial" charset="0"/>
            </a:endParaRPr>
          </a:p>
        </p:txBody>
      </p:sp>
      <p:pic>
        <p:nvPicPr>
          <p:cNvPr id="1026" name="Picture 2" descr="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53023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10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r>
              <a:rPr lang="en-US" dirty="0" smtClean="0"/>
              <a:t>You must have a laptop or computing device that has an internet connection, </a:t>
            </a:r>
            <a:r>
              <a:rPr lang="en-US" dirty="0" err="1" smtClean="0"/>
              <a:t>ssh</a:t>
            </a:r>
            <a:r>
              <a:rPr lang="en-US" dirty="0" smtClean="0"/>
              <a:t> terminal and a modern browser.</a:t>
            </a:r>
          </a:p>
          <a:p>
            <a:endParaRPr lang="en-US" dirty="0"/>
          </a:p>
          <a:p>
            <a:r>
              <a:rPr lang="en-US" dirty="0" smtClean="0"/>
              <a:t>You must have an Amazon Web Services account.</a:t>
            </a:r>
          </a:p>
          <a:p>
            <a:endParaRPr lang="en-US" dirty="0"/>
          </a:p>
          <a:p>
            <a:endParaRPr lang="en-US" dirty="0"/>
          </a:p>
        </p:txBody>
      </p:sp>
      <p:sp>
        <p:nvSpPr>
          <p:cNvPr id="3" name="Title 2"/>
          <p:cNvSpPr>
            <a:spLocks noGrp="1"/>
          </p:cNvSpPr>
          <p:nvPr>
            <p:ph type="title"/>
          </p:nvPr>
        </p:nvSpPr>
        <p:spPr/>
        <p:txBody>
          <a:bodyPr/>
          <a:lstStyle/>
          <a:p>
            <a:r>
              <a:rPr lang="en-US" dirty="0"/>
              <a:t>P</a:t>
            </a:r>
            <a:r>
              <a:rPr lang="en-US" dirty="0" smtClean="0"/>
              <a:t>rerequisites</a:t>
            </a:r>
            <a:endParaRPr lang="en-US" dirty="0"/>
          </a:p>
        </p:txBody>
      </p:sp>
      <p:pic>
        <p:nvPicPr>
          <p:cNvPr id="4" name="Picture 3" descr="purdu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815870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List for setting up our cluster</a:t>
            </a:r>
            <a:endParaRPr lang="en-US" dirty="0"/>
          </a:p>
        </p:txBody>
      </p:sp>
      <p:sp>
        <p:nvSpPr>
          <p:cNvPr id="3" name="Content Placeholder 2"/>
          <p:cNvSpPr>
            <a:spLocks noGrp="1"/>
          </p:cNvSpPr>
          <p:nvPr>
            <p:ph idx="1"/>
          </p:nvPr>
        </p:nvSpPr>
        <p:spPr/>
        <p:txBody>
          <a:bodyPr/>
          <a:lstStyle/>
          <a:p>
            <a:r>
              <a:rPr lang="en-US" dirty="0" smtClean="0"/>
              <a:t>Spin up machines in EC2</a:t>
            </a:r>
          </a:p>
          <a:p>
            <a:r>
              <a:rPr lang="en-US" dirty="0" smtClean="0"/>
              <a:t>Bootstrap Puppet</a:t>
            </a:r>
          </a:p>
          <a:p>
            <a:r>
              <a:rPr lang="en-US" dirty="0" smtClean="0"/>
              <a:t>Firewalls</a:t>
            </a:r>
          </a:p>
          <a:p>
            <a:r>
              <a:rPr lang="en-US" dirty="0" smtClean="0"/>
              <a:t>Shared Storage</a:t>
            </a:r>
          </a:p>
          <a:p>
            <a:r>
              <a:rPr lang="en-US" dirty="0" smtClean="0"/>
              <a:t>DNS</a:t>
            </a:r>
          </a:p>
          <a:p>
            <a:r>
              <a:rPr lang="en-US" dirty="0" smtClean="0"/>
              <a:t>Accounts</a:t>
            </a:r>
          </a:p>
          <a:p>
            <a:r>
              <a:rPr lang="en-US" dirty="0" smtClean="0"/>
              <a:t>Scheduler</a:t>
            </a:r>
          </a:p>
          <a:p>
            <a:r>
              <a:rPr lang="en-US" dirty="0" smtClean="0"/>
              <a:t>Environment Modules</a:t>
            </a:r>
          </a:p>
          <a:p>
            <a:r>
              <a:rPr lang="en-US" dirty="0" smtClean="0"/>
              <a:t>Node Health Checks</a:t>
            </a:r>
          </a:p>
          <a:p>
            <a:r>
              <a:rPr lang="en-US" dirty="0" smtClean="0"/>
              <a:t>Log aggregation</a:t>
            </a:r>
          </a:p>
          <a:p>
            <a:r>
              <a:rPr lang="en-US" dirty="0" smtClean="0"/>
              <a:t>Run MPI pi calculator and HPL benchmark</a:t>
            </a:r>
            <a:endParaRPr lang="en-US" dirty="0"/>
          </a:p>
        </p:txBody>
      </p:sp>
    </p:spTree>
    <p:extLst>
      <p:ext uri="{BB962C8B-B14F-4D97-AF65-F5344CB8AC3E}">
        <p14:creationId xmlns:p14="http://schemas.microsoft.com/office/powerpoint/2010/main" val="1358438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 have created snippets of code and commands to help us move along quickly</a:t>
            </a:r>
          </a:p>
          <a:p>
            <a:endParaRPr lang="en-US" dirty="0" smtClean="0"/>
          </a:p>
          <a:p>
            <a:r>
              <a:rPr lang="en-US" dirty="0" smtClean="0"/>
              <a:t>Each slide will be tagged with the snippet name we will be working with.</a:t>
            </a:r>
          </a:p>
          <a:p>
            <a:endParaRPr lang="en-US" dirty="0"/>
          </a:p>
          <a:p>
            <a:r>
              <a:rPr lang="en-US" dirty="0" smtClean="0"/>
              <a:t>The snippets will be available at </a:t>
            </a:r>
          </a:p>
          <a:p>
            <a:pPr lvl="1"/>
            <a:r>
              <a:rPr lang="en-US" dirty="0">
                <a:hlinkClick r:id="rId3"/>
              </a:rPr>
              <a:t>http:</a:t>
            </a:r>
            <a:r>
              <a:rPr lang="en-US" dirty="0" smtClean="0">
                <a:hlinkClick r:id="rId3"/>
              </a:rPr>
              <a:t>//web.rcac.purdue.edu/~sharrell/buildacluster/</a:t>
            </a:r>
            <a:endParaRPr lang="en-US" dirty="0" smtClean="0"/>
          </a:p>
          <a:p>
            <a:pPr lvl="1"/>
            <a:r>
              <a:rPr lang="en-US" dirty="0" smtClean="0"/>
              <a:t>Or </a:t>
            </a:r>
            <a:r>
              <a:rPr lang="en-US" dirty="0" err="1" smtClean="0"/>
              <a:t>zipfile</a:t>
            </a:r>
            <a:r>
              <a:rPr lang="en-US" dirty="0" smtClean="0"/>
              <a:t> on the USB flash drive you received from the conference</a:t>
            </a:r>
            <a:endParaRPr lang="en-US" dirty="0"/>
          </a:p>
          <a:p>
            <a:pPr lvl="1"/>
            <a:r>
              <a:rPr lang="en-US" dirty="0" smtClean="0"/>
              <a:t>These slides are intentionally incomplete without these files.</a:t>
            </a:r>
          </a:p>
          <a:p>
            <a:pPr marL="365760" lvl="1" indent="0">
              <a:buNone/>
            </a:pPr>
            <a:endParaRPr lang="en-US" dirty="0" smtClean="0"/>
          </a:p>
        </p:txBody>
      </p:sp>
      <p:sp>
        <p:nvSpPr>
          <p:cNvPr id="3" name="Title 2"/>
          <p:cNvSpPr>
            <a:spLocks noGrp="1"/>
          </p:cNvSpPr>
          <p:nvPr>
            <p:ph type="title"/>
          </p:nvPr>
        </p:nvSpPr>
        <p:spPr/>
        <p:txBody>
          <a:bodyPr/>
          <a:lstStyle/>
          <a:p>
            <a:r>
              <a:rPr lang="en-US" dirty="0" smtClean="0"/>
              <a:t>Files for the worksho</a:t>
            </a:r>
            <a:r>
              <a:rPr lang="en-US" dirty="0"/>
              <a:t>p</a:t>
            </a:r>
          </a:p>
        </p:txBody>
      </p:sp>
      <p:pic>
        <p:nvPicPr>
          <p:cNvPr id="4" name="Picture 3" descr="purdue.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5" name="Picture 4" descr="ITaP 1245.w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
        <p:nvSpPr>
          <p:cNvPr id="6" name="TextBox 5"/>
          <p:cNvSpPr txBox="1"/>
          <p:nvPr/>
        </p:nvSpPr>
        <p:spPr>
          <a:xfrm>
            <a:off x="5909557" y="6172200"/>
            <a:ext cx="3234443" cy="307777"/>
          </a:xfrm>
          <a:prstGeom prst="rect">
            <a:avLst/>
          </a:prstGeom>
          <a:noFill/>
        </p:spPr>
        <p:txBody>
          <a:bodyPr wrap="square" rtlCol="0">
            <a:spAutoFit/>
          </a:bodyPr>
          <a:lstStyle/>
          <a:p>
            <a:pPr algn="r"/>
            <a:r>
              <a:rPr lang="en-US" sz="1400" dirty="0" smtClean="0">
                <a:latin typeface="+mj-lt"/>
              </a:rPr>
              <a:t>999-example-snippet</a:t>
            </a:r>
            <a:endParaRPr lang="en-US" sz="1400" dirty="0">
              <a:latin typeface="+mj-lt"/>
            </a:endParaRPr>
          </a:p>
        </p:txBody>
      </p:sp>
    </p:spTree>
    <p:extLst>
      <p:ext uri="{BB962C8B-B14F-4D97-AF65-F5344CB8AC3E}">
        <p14:creationId xmlns:p14="http://schemas.microsoft.com/office/powerpoint/2010/main" val="1787785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671637"/>
            <a:ext cx="7886700" cy="4500563"/>
          </a:xfrm>
        </p:spPr>
        <p:txBody>
          <a:bodyPr/>
          <a:lstStyle/>
          <a:p>
            <a:r>
              <a:rPr lang="en-US" dirty="0" smtClean="0"/>
              <a:t>Log into AWS</a:t>
            </a:r>
          </a:p>
          <a:p>
            <a:endParaRPr lang="en-US" dirty="0"/>
          </a:p>
          <a:p>
            <a:r>
              <a:rPr lang="en-US" dirty="0" smtClean="0"/>
              <a:t>Select EC2</a:t>
            </a:r>
          </a:p>
          <a:p>
            <a:endParaRPr lang="en-US" dirty="0"/>
          </a:p>
          <a:p>
            <a:r>
              <a:rPr lang="en-US" dirty="0" smtClean="0"/>
              <a:t>Click Launch Instance</a:t>
            </a:r>
          </a:p>
          <a:p>
            <a:endParaRPr lang="en-US" dirty="0"/>
          </a:p>
          <a:p>
            <a:r>
              <a:rPr lang="en-US" dirty="0" smtClean="0"/>
              <a:t>Click AWS Market Place</a:t>
            </a:r>
          </a:p>
          <a:p>
            <a:endParaRPr lang="en-US" dirty="0"/>
          </a:p>
          <a:p>
            <a:r>
              <a:rPr lang="en-US" dirty="0" smtClean="0"/>
              <a:t>Search for centos 6.5 and click Select </a:t>
            </a:r>
          </a:p>
          <a:p>
            <a:endParaRPr lang="en-US" dirty="0"/>
          </a:p>
          <a:p>
            <a:pPr marL="45720" indent="0">
              <a:buNone/>
            </a:pPr>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Getting started with EC2</a:t>
            </a:r>
            <a:endParaRPr lang="en-US" dirty="0"/>
          </a:p>
        </p:txBody>
      </p:sp>
      <p:pic>
        <p:nvPicPr>
          <p:cNvPr id="4" name="Picture 3" descr="Screen Shot 2014-07-07 at 1.35.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514600"/>
            <a:ext cx="2921000" cy="444500"/>
          </a:xfrm>
          <a:prstGeom prst="rect">
            <a:avLst/>
          </a:prstGeom>
        </p:spPr>
      </p:pic>
      <p:pic>
        <p:nvPicPr>
          <p:cNvPr id="5" name="Picture 4" descr="Screen Shot 2014-07-07 at 1.35.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4991" y="3046240"/>
            <a:ext cx="4147617" cy="657108"/>
          </a:xfrm>
          <a:prstGeom prst="rect">
            <a:avLst/>
          </a:prstGeom>
        </p:spPr>
      </p:pic>
      <p:pic>
        <p:nvPicPr>
          <p:cNvPr id="6" name="Picture 5" descr="Screen Shot 2014-07-07 at 1.38.0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4991" y="3894906"/>
            <a:ext cx="1968521" cy="573438"/>
          </a:xfrm>
          <a:prstGeom prst="rect">
            <a:avLst/>
          </a:prstGeom>
        </p:spPr>
      </p:pic>
      <p:pic>
        <p:nvPicPr>
          <p:cNvPr id="7" name="Picture 6" descr="Screen Shot 2014-07-07 at 1.43.13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2200" y="5181600"/>
            <a:ext cx="4419600" cy="841648"/>
          </a:xfrm>
          <a:prstGeom prst="rect">
            <a:avLst/>
          </a:prstGeom>
        </p:spPr>
      </p:pic>
      <p:sp>
        <p:nvSpPr>
          <p:cNvPr id="8" name="TextBox 7"/>
          <p:cNvSpPr txBox="1"/>
          <p:nvPr/>
        </p:nvSpPr>
        <p:spPr>
          <a:xfrm>
            <a:off x="4008329" y="4881209"/>
            <a:ext cx="184666" cy="369332"/>
          </a:xfrm>
          <a:prstGeom prst="rect">
            <a:avLst/>
          </a:prstGeom>
          <a:noFill/>
        </p:spPr>
        <p:txBody>
          <a:bodyPr wrap="none" rtlCol="0">
            <a:spAutoFit/>
          </a:bodyPr>
          <a:lstStyle/>
          <a:p>
            <a:endParaRPr lang="en-US" dirty="0"/>
          </a:p>
        </p:txBody>
      </p:sp>
      <p:pic>
        <p:nvPicPr>
          <p:cNvPr id="9" name="Picture 8" descr="purdue.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10" name="Picture 9" descr="ITaP 1245.wm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spTree>
    <p:extLst>
      <p:ext uri="{BB962C8B-B14F-4D97-AF65-F5344CB8AC3E}">
        <p14:creationId xmlns:p14="http://schemas.microsoft.com/office/powerpoint/2010/main" val="1939564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Make sure micro is checked and click Review and Launch</a:t>
            </a:r>
          </a:p>
          <a:p>
            <a:endParaRPr lang="en-US" dirty="0"/>
          </a:p>
          <a:p>
            <a:endParaRPr lang="en-US" dirty="0" smtClean="0"/>
          </a:p>
          <a:p>
            <a:endParaRPr lang="en-US" dirty="0"/>
          </a:p>
          <a:p>
            <a:r>
              <a:rPr lang="en-US" dirty="0" smtClean="0"/>
              <a:t>Click Edit Security Groups</a:t>
            </a:r>
          </a:p>
          <a:p>
            <a:r>
              <a:rPr lang="en-US" dirty="0" smtClean="0"/>
              <a:t>Click Add Rule</a:t>
            </a:r>
          </a:p>
          <a:p>
            <a:r>
              <a:rPr lang="en-US" dirty="0" smtClean="0"/>
              <a:t>Select All TCP and change Source to Anywhere</a:t>
            </a:r>
          </a:p>
          <a:p>
            <a:r>
              <a:rPr lang="en-US" dirty="0" smtClean="0"/>
              <a:t>Do the same for UDP</a:t>
            </a:r>
          </a:p>
          <a:p>
            <a:endParaRPr lang="en-US" dirty="0"/>
          </a:p>
          <a:p>
            <a:endParaRPr lang="en-US" dirty="0" smtClean="0"/>
          </a:p>
          <a:p>
            <a:endParaRPr lang="en-US" dirty="0"/>
          </a:p>
          <a:p>
            <a:r>
              <a:rPr lang="en-US" dirty="0" smtClean="0"/>
              <a:t>Click Review and Launch </a:t>
            </a:r>
          </a:p>
          <a:p>
            <a:endParaRPr lang="en-US" dirty="0"/>
          </a:p>
          <a:p>
            <a:pPr marL="4572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Getting started with EC2 – part 2</a:t>
            </a:r>
            <a:endParaRPr lang="en-US" dirty="0"/>
          </a:p>
        </p:txBody>
      </p:sp>
      <p:pic>
        <p:nvPicPr>
          <p:cNvPr id="4" name="Picture 3" descr="Screen Shot 2014-07-07 at 1.47.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228" y="2428350"/>
            <a:ext cx="5094648" cy="472699"/>
          </a:xfrm>
          <a:prstGeom prst="rect">
            <a:avLst/>
          </a:prstGeom>
        </p:spPr>
      </p:pic>
      <p:pic>
        <p:nvPicPr>
          <p:cNvPr id="5" name="Picture 4" descr="Screen Shot 2014-07-07 at 1.48.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18" y="2230630"/>
            <a:ext cx="3031148" cy="670419"/>
          </a:xfrm>
          <a:prstGeom prst="rect">
            <a:avLst/>
          </a:prstGeom>
        </p:spPr>
      </p:pic>
      <p:pic>
        <p:nvPicPr>
          <p:cNvPr id="7" name="Picture 6" descr="Screen Shot 2014-07-07 at 1.50.1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8154" y="2984259"/>
            <a:ext cx="2244697" cy="646379"/>
          </a:xfrm>
          <a:prstGeom prst="rect">
            <a:avLst/>
          </a:prstGeom>
        </p:spPr>
      </p:pic>
      <p:pic>
        <p:nvPicPr>
          <p:cNvPr id="10" name="Picture 9" descr="Screen Shot 2014-07-07 at 1.53.4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9159" y="5405412"/>
            <a:ext cx="3648832" cy="701308"/>
          </a:xfrm>
          <a:prstGeom prst="rect">
            <a:avLst/>
          </a:prstGeom>
        </p:spPr>
      </p:pic>
      <p:pic>
        <p:nvPicPr>
          <p:cNvPr id="9" name="Picture 8" descr="purdue.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248400"/>
            <a:ext cx="1754712" cy="584904"/>
          </a:xfrm>
          <a:prstGeom prst="rect">
            <a:avLst/>
          </a:prstGeom>
        </p:spPr>
      </p:pic>
      <p:pic>
        <p:nvPicPr>
          <p:cNvPr id="11" name="Picture 10" descr="ITaP 1245.wm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52600" y="6311172"/>
            <a:ext cx="786978" cy="470628"/>
          </a:xfrm>
          <a:prstGeom prst="rect">
            <a:avLst/>
          </a:prstGeom>
        </p:spPr>
      </p:pic>
      <p:pic>
        <p:nvPicPr>
          <p:cNvPr id="6" name="Picture 5" descr="Screen Shot 2014-07-29 at 1.10.33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786" y="4648200"/>
            <a:ext cx="9031014" cy="869227"/>
          </a:xfrm>
          <a:prstGeom prst="rect">
            <a:avLst/>
          </a:prstGeom>
        </p:spPr>
      </p:pic>
    </p:spTree>
    <p:extLst>
      <p:ext uri="{BB962C8B-B14F-4D97-AF65-F5344CB8AC3E}">
        <p14:creationId xmlns:p14="http://schemas.microsoft.com/office/powerpoint/2010/main" val="1952825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2173</TotalTime>
  <Words>10006</Words>
  <Application>Microsoft Macintosh PowerPoint</Application>
  <PresentationFormat>On-screen Show (4:3)</PresentationFormat>
  <Paragraphs>2470</Paragraphs>
  <Slides>48</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Times</vt:lpstr>
      <vt:lpstr>Times New Roman</vt:lpstr>
      <vt:lpstr>Wingdings</vt:lpstr>
      <vt:lpstr>Office Theme</vt:lpstr>
      <vt:lpstr>Build-A-Cluster Workshop  </vt:lpstr>
      <vt:lpstr>What are we doing here anyway?</vt:lpstr>
      <vt:lpstr>Who am I, and why am I here?</vt:lpstr>
      <vt:lpstr>Goals and caveats</vt:lpstr>
      <vt:lpstr>Prerequisites</vt:lpstr>
      <vt:lpstr>Task List for setting up our cluster</vt:lpstr>
      <vt:lpstr>Files for the workshop</vt:lpstr>
      <vt:lpstr>Getting started with EC2</vt:lpstr>
      <vt:lpstr>Getting started with EC2 – part 2</vt:lpstr>
      <vt:lpstr>Getting started with EC2 – part 3</vt:lpstr>
      <vt:lpstr>Puppet</vt:lpstr>
      <vt:lpstr>Bootstrapping puppet – part 1</vt:lpstr>
      <vt:lpstr>Bootstrapping puppet – part 2</vt:lpstr>
      <vt:lpstr>Puppet layout – part 1</vt:lpstr>
      <vt:lpstr>Puppet layout – part 2</vt:lpstr>
      <vt:lpstr>Puppet subversion repository deployed by puppet – Part 1</vt:lpstr>
      <vt:lpstr>Puppet subversion repository deployed by puppet – Part 2</vt:lpstr>
      <vt:lpstr>Puppet subversion repository deployed by puppet – Part 3</vt:lpstr>
      <vt:lpstr>SVN and Puppet Primer</vt:lpstr>
      <vt:lpstr>General System housekeeping </vt:lpstr>
      <vt:lpstr>Puppet Firewall Prep</vt:lpstr>
      <vt:lpstr>Basic firewall – part 1</vt:lpstr>
      <vt:lpstr>Basic firewall – part 2</vt:lpstr>
      <vt:lpstr>Local DNS Setup</vt:lpstr>
      <vt:lpstr>Bootstrapping storage (and compute) node(s)</vt:lpstr>
      <vt:lpstr>NFS Server configuration</vt:lpstr>
      <vt:lpstr>NFS mounts on head and compute nodes</vt:lpstr>
      <vt:lpstr>Bootstrapping Compute nodes</vt:lpstr>
      <vt:lpstr>Accounts</vt:lpstr>
      <vt:lpstr>Setting up torque – part 1</vt:lpstr>
      <vt:lpstr>Setting up torque – part 2</vt:lpstr>
      <vt:lpstr>Testing Torque</vt:lpstr>
      <vt:lpstr>Node Health Checks</vt:lpstr>
      <vt:lpstr>Environment Modules  and OpenMPI</vt:lpstr>
      <vt:lpstr>OpenMPI Module</vt:lpstr>
      <vt:lpstr>OpenBLAS Module</vt:lpstr>
      <vt:lpstr>Compiling and running MPI pi calculator module and qsub commands</vt:lpstr>
      <vt:lpstr>Compiling HPL</vt:lpstr>
      <vt:lpstr>Running HPL</vt:lpstr>
      <vt:lpstr>Log Aggregation </vt:lpstr>
      <vt:lpstr>Other diagnostic tools at scale</vt:lpstr>
      <vt:lpstr>Scaling</vt:lpstr>
      <vt:lpstr>Scaling: Networking and Storage</vt:lpstr>
      <vt:lpstr>Scaling: Scheduling and Resource Management</vt:lpstr>
      <vt:lpstr>Scaling: Cluster Management</vt:lpstr>
      <vt:lpstr>Software Management and User Considerations</vt:lpstr>
      <vt:lpstr>Questions? Comments? </vt:lpstr>
      <vt:lpstr>PowerPoint Presentation</vt:lpstr>
    </vt:vector>
  </TitlesOfParts>
  <Manager/>
  <Company>Purdue</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Clusters Institute: Build-A-Cluster</dc:title>
  <dc:subject/>
  <dc:creator>Stephen Lien Harrell</dc:creator>
  <cp:keywords/>
  <dc:description/>
  <cp:lastModifiedBy>Stephen L Harrell</cp:lastModifiedBy>
  <cp:revision>282</cp:revision>
  <cp:lastPrinted>2001-09-24T19:21:29Z</cp:lastPrinted>
  <dcterms:created xsi:type="dcterms:W3CDTF">2014-06-26T20:22:13Z</dcterms:created>
  <dcterms:modified xsi:type="dcterms:W3CDTF">2016-12-13T21:01:57Z</dcterms:modified>
  <cp:category/>
</cp:coreProperties>
</file>