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5" r:id="rId1"/>
  </p:sldMasterIdLst>
  <p:notesMasterIdLst>
    <p:notesMasterId r:id="rId52"/>
  </p:notesMasterIdLst>
  <p:sldIdLst>
    <p:sldId id="313" r:id="rId2"/>
    <p:sldId id="257" r:id="rId3"/>
    <p:sldId id="258" r:id="rId4"/>
    <p:sldId id="259" r:id="rId5"/>
    <p:sldId id="260" r:id="rId6"/>
    <p:sldId id="261" r:id="rId7"/>
    <p:sldId id="262" r:id="rId8"/>
    <p:sldId id="263" r:id="rId9"/>
    <p:sldId id="264" r:id="rId10"/>
    <p:sldId id="265" r:id="rId11"/>
    <p:sldId id="266" r:id="rId12"/>
    <p:sldId id="267" r:id="rId13"/>
    <p:sldId id="312" r:id="rId14"/>
    <p:sldId id="268" r:id="rId15"/>
    <p:sldId id="269" r:id="rId16"/>
    <p:sldId id="270" r:id="rId17"/>
    <p:sldId id="271" r:id="rId18"/>
    <p:sldId id="272" r:id="rId19"/>
    <p:sldId id="273" r:id="rId20"/>
    <p:sldId id="274" r:id="rId21"/>
    <p:sldId id="275" r:id="rId22"/>
    <p:sldId id="276" r:id="rId23"/>
    <p:sldId id="277" r:id="rId24"/>
    <p:sldId id="278" r:id="rId25"/>
    <p:sldId id="315" r:id="rId26"/>
    <p:sldId id="280" r:id="rId27"/>
    <p:sldId id="281" r:id="rId28"/>
    <p:sldId id="282" r:id="rId29"/>
    <p:sldId id="314" r:id="rId30"/>
    <p:sldId id="285" r:id="rId31"/>
    <p:sldId id="286" r:id="rId32"/>
    <p:sldId id="287" r:id="rId33"/>
    <p:sldId id="288" r:id="rId34"/>
    <p:sldId id="289" r:id="rId35"/>
    <p:sldId id="316" r:id="rId36"/>
    <p:sldId id="291" r:id="rId37"/>
    <p:sldId id="292" r:id="rId38"/>
    <p:sldId id="293" r:id="rId39"/>
    <p:sldId id="294" r:id="rId40"/>
    <p:sldId id="295" r:id="rId41"/>
    <p:sldId id="317" r:id="rId42"/>
    <p:sldId id="297" r:id="rId43"/>
    <p:sldId id="298" r:id="rId44"/>
    <p:sldId id="299" r:id="rId45"/>
    <p:sldId id="318" r:id="rId46"/>
    <p:sldId id="283" r:id="rId47"/>
    <p:sldId id="308" r:id="rId48"/>
    <p:sldId id="309" r:id="rId49"/>
    <p:sldId id="319" r:id="rId50"/>
    <p:sldId id="320" r:id="rId51"/>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5" autoAdjust="0"/>
    <p:restoredTop sz="63648" autoAdjust="0"/>
  </p:normalViewPr>
  <p:slideViewPr>
    <p:cSldViewPr snapToGrid="0" snapToObjects="1">
      <p:cViewPr varScale="1">
        <p:scale>
          <a:sx n="81" d="100"/>
          <a:sy n="81" d="100"/>
        </p:scale>
        <p:origin x="1712" y="176"/>
      </p:cViewPr>
      <p:guideLst>
        <p:guide orient="horz" pos="2160"/>
        <p:guide pos="2880"/>
      </p:guideLst>
    </p:cSldViewPr>
  </p:slideViewPr>
  <p:outlineViewPr>
    <p:cViewPr>
      <p:scale>
        <a:sx n="33" d="100"/>
        <a:sy n="33" d="100"/>
      </p:scale>
      <p:origin x="0" y="54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notesMaster" Target="notesMasters/notesMaster1.xml"/><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7" name="PlaceHolder 1"/>
          <p:cNvSpPr>
            <a:spLocks noGrp="1"/>
          </p:cNvSpPr>
          <p:nvPr>
            <p:ph type="body"/>
          </p:nvPr>
        </p:nvSpPr>
        <p:spPr>
          <a:xfrm>
            <a:off x="777240" y="4777560"/>
            <a:ext cx="6217560" cy="4525920"/>
          </a:xfrm>
          <a:prstGeom prst="rect">
            <a:avLst/>
          </a:prstGeom>
        </p:spPr>
        <p:txBody>
          <a:bodyPr lIns="0" tIns="0" rIns="0" bIns="0"/>
          <a:lstStyle/>
          <a:p>
            <a:r>
              <a:rPr lang="en-US" sz="2000">
                <a:latin typeface="Arial"/>
              </a:rPr>
              <a:t>Click to edit the notes format</a:t>
            </a:r>
            <a:endParaRPr/>
          </a:p>
        </p:txBody>
      </p:sp>
      <p:sp>
        <p:nvSpPr>
          <p:cNvPr id="128" name="PlaceHolder 2"/>
          <p:cNvSpPr>
            <a:spLocks noGrp="1"/>
          </p:cNvSpPr>
          <p:nvPr>
            <p:ph type="hdr"/>
          </p:nvPr>
        </p:nvSpPr>
        <p:spPr>
          <a:xfrm>
            <a:off x="0" y="0"/>
            <a:ext cx="3372840" cy="502560"/>
          </a:xfrm>
          <a:prstGeom prst="rect">
            <a:avLst/>
          </a:prstGeom>
        </p:spPr>
        <p:txBody>
          <a:bodyPr lIns="0" tIns="0" rIns="0" bIns="0"/>
          <a:lstStyle/>
          <a:p>
            <a:r>
              <a:rPr lang="en-US" sz="1400">
                <a:latin typeface="Times New Roman"/>
              </a:rPr>
              <a:t>&lt;header&gt;</a:t>
            </a:r>
            <a:endParaRPr/>
          </a:p>
        </p:txBody>
      </p:sp>
      <p:sp>
        <p:nvSpPr>
          <p:cNvPr id="129" name="PlaceHolder 3"/>
          <p:cNvSpPr>
            <a:spLocks noGrp="1"/>
          </p:cNvSpPr>
          <p:nvPr>
            <p:ph type="dt"/>
          </p:nvPr>
        </p:nvSpPr>
        <p:spPr>
          <a:xfrm>
            <a:off x="4399200" y="0"/>
            <a:ext cx="3372840" cy="502560"/>
          </a:xfrm>
          <a:prstGeom prst="rect">
            <a:avLst/>
          </a:prstGeom>
        </p:spPr>
        <p:txBody>
          <a:bodyPr lIns="0" tIns="0" rIns="0" bIns="0"/>
          <a:lstStyle/>
          <a:p>
            <a:pPr algn="r"/>
            <a:r>
              <a:rPr lang="en-US" sz="1400">
                <a:latin typeface="Times New Roman"/>
              </a:rPr>
              <a:t>&lt;date/time&gt;</a:t>
            </a:r>
            <a:endParaRPr/>
          </a:p>
        </p:txBody>
      </p:sp>
      <p:sp>
        <p:nvSpPr>
          <p:cNvPr id="130" name="PlaceHolder 4"/>
          <p:cNvSpPr>
            <a:spLocks noGrp="1"/>
          </p:cNvSpPr>
          <p:nvPr>
            <p:ph type="ftr"/>
          </p:nvPr>
        </p:nvSpPr>
        <p:spPr>
          <a:xfrm>
            <a:off x="0" y="9555480"/>
            <a:ext cx="3372840" cy="502560"/>
          </a:xfrm>
          <a:prstGeom prst="rect">
            <a:avLst/>
          </a:prstGeom>
        </p:spPr>
        <p:txBody>
          <a:bodyPr lIns="0" tIns="0" rIns="0" bIns="0" anchor="b"/>
          <a:lstStyle/>
          <a:p>
            <a:r>
              <a:rPr lang="en-US" sz="1400">
                <a:latin typeface="Times New Roman"/>
              </a:rPr>
              <a:t>&lt;footer&gt;</a:t>
            </a:r>
            <a:endParaRPr/>
          </a:p>
        </p:txBody>
      </p:sp>
      <p:sp>
        <p:nvSpPr>
          <p:cNvPr id="131" name="PlaceHolder 5"/>
          <p:cNvSpPr>
            <a:spLocks noGrp="1"/>
          </p:cNvSpPr>
          <p:nvPr>
            <p:ph type="sldNum"/>
          </p:nvPr>
        </p:nvSpPr>
        <p:spPr>
          <a:xfrm>
            <a:off x="4399200" y="9555480"/>
            <a:ext cx="3372840" cy="502560"/>
          </a:xfrm>
          <a:prstGeom prst="rect">
            <a:avLst/>
          </a:prstGeom>
        </p:spPr>
        <p:txBody>
          <a:bodyPr lIns="0" tIns="0" rIns="0" bIns="0" anchor="b"/>
          <a:lstStyle/>
          <a:p>
            <a:pPr algn="r"/>
            <a:fld id="{6BBD01E0-D85A-4DBA-8D72-16438FA3610D}" type="slidenum">
              <a:rPr lang="en-US" sz="1400">
                <a:latin typeface="Times New Roman"/>
              </a:rPr>
              <a:t>‹#›</a:t>
            </a:fld>
            <a:endParaRPr/>
          </a:p>
        </p:txBody>
      </p:sp>
    </p:spTree>
    <p:extLst>
      <p:ext uri="{BB962C8B-B14F-4D97-AF65-F5344CB8AC3E}">
        <p14:creationId xmlns:p14="http://schemas.microsoft.com/office/powerpoint/2010/main" val="155294832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idx="10"/>
          </p:nvPr>
        </p:nvSpPr>
        <p:spPr/>
        <p:txBody>
          <a:bodyPr/>
          <a:lstStyle/>
          <a:p>
            <a:pPr algn="r"/>
            <a:fld id="{6BBD01E0-D85A-4DBA-8D72-16438FA3610D}" type="slidenum">
              <a:rPr lang="en-US" sz="1400" smtClean="0">
                <a:latin typeface="Times New Roman"/>
              </a:rPr>
              <a:t>1</a:t>
            </a:fld>
            <a:endParaRPr lang="en-US"/>
          </a:p>
        </p:txBody>
      </p:sp>
    </p:spTree>
    <p:extLst>
      <p:ext uri="{BB962C8B-B14F-4D97-AF65-F5344CB8AC3E}">
        <p14:creationId xmlns:p14="http://schemas.microsoft.com/office/powerpoint/2010/main" val="18055572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 name="PlaceHolder 1"/>
          <p:cNvSpPr>
            <a:spLocks noGrp="1"/>
          </p:cNvSpPr>
          <p:nvPr>
            <p:ph type="body"/>
          </p:nvPr>
        </p:nvSpPr>
        <p:spPr>
          <a:xfrm>
            <a:off x="946440" y="4862160"/>
            <a:ext cx="5205960" cy="4604760"/>
          </a:xfrm>
          <a:prstGeom prst="rect">
            <a:avLst/>
          </a:prstGeom>
        </p:spPr>
        <p:txBody>
          <a:bodyPr lIns="98280" tIns="48960" rIns="98280" bIns="48960"/>
          <a:lstStyle/>
          <a:p>
            <a:r>
              <a:rPr lang="en-US" sz="1300" strike="noStrike">
                <a:latin typeface="+mn-lt"/>
              </a:rPr>
              <a:t>Ok lets get to work, lets log into our machines as root using the ec2 poem</a:t>
            </a:r>
            <a:endParaRPr/>
          </a:p>
          <a:p>
            <a:endParaRPr/>
          </a:p>
          <a:p>
            <a:endParaRPr/>
          </a:p>
          <a:p>
            <a:r>
              <a:rPr lang="en-US" sz="1300" strike="noStrike">
                <a:latin typeface="+mn-lt"/>
              </a:rPr>
              <a:t>ssh -i /Users/sharrell/.ssh/PurdueRCACWork.pem root@54.191.44.133</a:t>
            </a:r>
            <a:endParaRPr/>
          </a:p>
          <a:p>
            <a:endParaRPr/>
          </a:p>
          <a:p>
            <a:endParaRPr/>
          </a:p>
          <a:p>
            <a:r>
              <a:rPr lang="en-US" sz="1300" strike="noStrike">
                <a:latin typeface="+mn-lt"/>
              </a:rPr>
              <a:t>then we need to install the puppet labs centos/rhel repository</a:t>
            </a:r>
            <a:endParaRPr/>
          </a:p>
          <a:p>
            <a:endParaRPr/>
          </a:p>
          <a:p>
            <a:r>
              <a:rPr lang="en-US" sz="1300" strike="noStrike">
                <a:latin typeface="+mn-lt"/>
              </a:rPr>
              <a:t>sudo rpm -ivh http://yum.puppetlabs.com/puppetlabs-release-el-6.noarch.rpm</a:t>
            </a:r>
            <a:endParaRPr/>
          </a:p>
          <a:p>
            <a:endParaRPr/>
          </a:p>
          <a:p>
            <a:r>
              <a:rPr lang="en-US" sz="1300" strike="noStrike">
                <a:latin typeface="+mn-lt"/>
              </a:rPr>
              <a:t>yum -y install puppet git  mod_ssl vim</a:t>
            </a:r>
            <a:endParaRPr/>
          </a:p>
          <a:p>
            <a:endParaRPr/>
          </a:p>
          <a:p>
            <a:r>
              <a:rPr lang="en-US" sz="1300" strike="noStrike">
                <a:latin typeface="+mn-lt"/>
              </a:rPr>
              <a:t>now install puppet modules we will be using</a:t>
            </a:r>
            <a:endParaRPr/>
          </a:p>
          <a:p>
            <a:r>
              <a:rPr lang="en-US" sz="1300" strike="noStrike">
                <a:latin typeface="+mn-lt"/>
              </a:rPr>
              <a:t>puppet module install puppetlabs-apache puppetlabs-vcsrepo puppetlabs-firewall spiette-selinux AlexCline-mounts torrancew-account</a:t>
            </a:r>
            <a:endParaRPr/>
          </a:p>
          <a:p>
            <a:r>
              <a:rPr lang="en-US" sz="1300" strike="noStrike">
                <a:latin typeface="+mn-lt"/>
              </a:rPr>
              <a:t>git clone https://github.com/haraldsk/puppet-module-nfs.git /etc/puppet/modules/nfs</a:t>
            </a:r>
            <a:endParaRPr/>
          </a:p>
          <a:p>
            <a:endParaRPr/>
          </a:p>
          <a:p>
            <a:r>
              <a:rPr lang="en-US" sz="1300" strike="noStrike">
                <a:latin typeface="+mn-lt"/>
              </a:rPr>
              <a:t>All of these modules will be accessed by their second name, for example the puppetlabs-apache module will be accessed by the apache {} config stanzas. If you are ever wondering what module something is coming from that is what it is.</a:t>
            </a:r>
            <a:endParaRPr/>
          </a:p>
          <a:p>
            <a:endParaRPr/>
          </a:p>
          <a:p>
            <a:endParaRPr/>
          </a:p>
          <a:p>
            <a:r>
              <a:rPr lang="en-US" sz="1300" strike="noStrike">
                <a:latin typeface="+mn-lt"/>
              </a:rPr>
              <a:t>mkdir /etc/httpd/ssl </a:t>
            </a:r>
            <a:endParaRPr/>
          </a:p>
          <a:p>
            <a:endParaRPr/>
          </a:p>
          <a:p>
            <a:r>
              <a:rPr lang="en-US" sz="1300" strike="noStrike">
                <a:latin typeface="+mn-lt"/>
              </a:rPr>
              <a:t>openssl req -x509 -nodes -days 365 -newkey rsa:2048 -keyout /etc/httpd/ssl/apache.key -out /etc/httpd/ssl/apache.crt</a:t>
            </a:r>
            <a:endParaRPr/>
          </a:p>
          <a:p>
            <a:endParaRPr/>
          </a:p>
          <a:p>
            <a:r>
              <a:rPr lang="en-US" sz="1300" strike="noStrike">
                <a:latin typeface="+mn-lt"/>
              </a:rPr>
              <a:t>htpasswd -c /etc/httpd/auth_user_file root</a:t>
            </a:r>
            <a:endParaRPr/>
          </a:p>
          <a:p>
            <a:endParaRPr/>
          </a:p>
          <a:p>
            <a:r>
              <a:rPr lang="en-US" sz="1300" strike="noStrike">
                <a:latin typeface="+mn-lt"/>
              </a:rPr>
              <a:t>chown apache:apache /etc/httpd/auth_user_file </a:t>
            </a:r>
            <a:endParaRPr/>
          </a:p>
          <a:p>
            <a:endParaRPr/>
          </a:p>
          <a:p>
            <a:endParaRPr/>
          </a:p>
          <a:p>
            <a:r>
              <a:rPr lang="en-US" sz="1300" strike="noStrike">
                <a:latin typeface="+mn-lt"/>
              </a:rPr>
              <a:t>Now we have puppet installed with apache and a few other things.</a:t>
            </a:r>
            <a:endParaRPr/>
          </a:p>
          <a:p>
            <a:endParaRPr/>
          </a:p>
          <a:p>
            <a:endParaRPr/>
          </a:p>
          <a:p>
            <a:r>
              <a:rPr lang="en-US" sz="1300" strike="noStrike">
                <a:latin typeface="+mn-lt"/>
              </a:rPr>
              <a:t>##### </a:t>
            </a:r>
            <a:endParaRPr/>
          </a:p>
          <a:p>
            <a:endParaRPr/>
          </a:p>
          <a:p>
            <a:endParaRPr/>
          </a:p>
          <a:p>
            <a:r>
              <a:rPr lang="en-US" sz="1300" strike="noStrike">
                <a:latin typeface="+mn-lt"/>
              </a:rPr>
              <a:t>sharrell@lmaoplane:web $ cat 000-headnode-bootstrap-commands </a:t>
            </a:r>
            <a:endParaRPr/>
          </a:p>
          <a:p>
            <a:r>
              <a:rPr lang="en-US" sz="1300" strike="noStrike">
                <a:latin typeface="+mn-lt"/>
              </a:rPr>
              <a:t># ssh into the node</a:t>
            </a:r>
            <a:endParaRPr/>
          </a:p>
          <a:p>
            <a:r>
              <a:rPr lang="en-US" sz="1300" strike="noStrike">
                <a:latin typeface="+mn-lt"/>
              </a:rPr>
              <a:t>ssh -i AWSKey.pem root@aws-ip</a:t>
            </a:r>
            <a:endParaRPr/>
          </a:p>
          <a:p>
            <a:endParaRPr/>
          </a:p>
          <a:p>
            <a:r>
              <a:rPr lang="en-US" sz="1300" strike="noStrike">
                <a:latin typeface="+mn-lt"/>
              </a:rPr>
              <a:t># install puppet repository</a:t>
            </a:r>
            <a:endParaRPr/>
          </a:p>
          <a:p>
            <a:r>
              <a:rPr lang="en-US" sz="1300" strike="noStrike">
                <a:latin typeface="+mn-lt"/>
              </a:rPr>
              <a:t>sudo rpm -ivh http://yum.puppetlabs.com/puppetlabs-release-el-6.noarch.rpm</a:t>
            </a:r>
            <a:endParaRPr/>
          </a:p>
          <a:p>
            <a:endParaRPr/>
          </a:p>
          <a:p>
            <a:r>
              <a:rPr lang="en-US" sz="1300" strike="noStrike">
                <a:latin typeface="+mn-lt"/>
              </a:rPr>
              <a:t># install puppet, git, subversion, apache with mod ssl and vim</a:t>
            </a:r>
            <a:endParaRPr/>
          </a:p>
          <a:p>
            <a:r>
              <a:rPr lang="en-US" sz="1300" strike="noStrike">
                <a:latin typeface="+mn-lt"/>
              </a:rPr>
              <a:t>yum -y install puppet git mod_ssl vim subversion</a:t>
            </a:r>
            <a:endParaRPr/>
          </a:p>
          <a:p>
            <a:endParaRPr/>
          </a:p>
          <a:p>
            <a:r>
              <a:rPr lang="en-US" sz="1300" strike="noStrike">
                <a:latin typeface="+mn-lt"/>
              </a:rPr>
              <a:t># install puppet modules we will be using throughout the setup</a:t>
            </a:r>
            <a:endParaRPr/>
          </a:p>
          <a:p>
            <a:r>
              <a:rPr lang="en-US" sz="1300" strike="noStrike">
                <a:latin typeface="+mn-lt"/>
              </a:rPr>
              <a:t>puppet module install puppetlabs-apache puppetlabs-vcsrepo puppetlabs-firewall spiette-selinux AlexCline-mounts torrancew-account saz-resolv_conf saz-rsyslog jhoblitt-ganglia petems-swap_file </a:t>
            </a:r>
            <a:endParaRPr/>
          </a:p>
          <a:p>
            <a:r>
              <a:rPr lang="en-US" sz="1300" strike="noStrike">
                <a:latin typeface="+mn-lt"/>
              </a:rPr>
              <a:t>git clone https://github.com/rlex/puppet-dnsmasq.git /etc/puppet/modules/dnsmasq</a:t>
            </a:r>
            <a:endParaRPr/>
          </a:p>
          <a:p>
            <a:r>
              <a:rPr lang="en-US" sz="1300" strike="noStrike">
                <a:latin typeface="+mn-lt"/>
              </a:rPr>
              <a:t>git clone https://github.com/haraldsk/puppet-module-nfs.git /etc/puppet/modules/nfs</a:t>
            </a:r>
            <a:endParaRPr/>
          </a:p>
          <a:p>
            <a:endParaRPr/>
          </a:p>
          <a:p>
            <a:r>
              <a:rPr lang="en-US" sz="1300" strike="noStrike">
                <a:latin typeface="+mn-lt"/>
              </a:rPr>
              <a:t># generate certificates for our apache install</a:t>
            </a:r>
            <a:endParaRPr/>
          </a:p>
          <a:p>
            <a:r>
              <a:rPr lang="en-US" sz="1300" strike="noStrike">
                <a:latin typeface="+mn-lt"/>
              </a:rPr>
              <a:t>mkdir /etc/httpd/ssl</a:t>
            </a:r>
            <a:endParaRPr/>
          </a:p>
          <a:p>
            <a:r>
              <a:rPr lang="en-US" sz="1300" strike="noStrike">
                <a:latin typeface="+mn-lt"/>
              </a:rPr>
              <a:t>openssl req -x509 -nodes -days 365 -newkey rsa:2048 -keyout /etc/httpd/ssl/apache.key -out /etc/httpd/ssl/apache.crt</a:t>
            </a:r>
            <a:endParaRPr/>
          </a:p>
          <a:p>
            <a:endParaRPr/>
          </a:p>
          <a:p>
            <a:r>
              <a:rPr lang="en-US" sz="1300" strike="noStrike">
                <a:latin typeface="+mn-lt"/>
              </a:rPr>
              <a:t># create user for subversion install</a:t>
            </a:r>
            <a:endParaRPr/>
          </a:p>
          <a:p>
            <a:r>
              <a:rPr lang="en-US" sz="1300" strike="noStrike">
                <a:latin typeface="+mn-lt"/>
              </a:rPr>
              <a:t>htpasswd -c /etc/httpd/auth_user_file root</a:t>
            </a:r>
            <a:endParaRPr/>
          </a:p>
          <a:p>
            <a:r>
              <a:rPr lang="en-US" sz="1300" strike="noStrike">
                <a:latin typeface="+mn-lt"/>
              </a:rPr>
              <a:t>chown apache:apache /etc/httpd/auth_user_file </a:t>
            </a:r>
            <a:endParaRPr/>
          </a:p>
          <a:p>
            <a:endParaRPr/>
          </a:p>
        </p:txBody>
      </p:sp>
      <p:sp>
        <p:nvSpPr>
          <p:cNvPr id="519" name="TextShape 2"/>
          <p:cNvSpPr txBox="1"/>
          <p:nvPr/>
        </p:nvSpPr>
        <p:spPr>
          <a:xfrm>
            <a:off x="4023000" y="9722520"/>
            <a:ext cx="3075840" cy="511560"/>
          </a:xfrm>
          <a:prstGeom prst="rect">
            <a:avLst/>
          </a:prstGeom>
          <a:noFill/>
          <a:ln>
            <a:noFill/>
          </a:ln>
        </p:spPr>
        <p:txBody>
          <a:bodyPr lIns="98280" tIns="48960" rIns="98280" bIns="48960" anchor="b"/>
          <a:lstStyle/>
          <a:p>
            <a:pPr algn="r">
              <a:lnSpc>
                <a:spcPct val="100000"/>
              </a:lnSpc>
            </a:pPr>
            <a:fld id="{30F94019-27C2-4382-B664-0373984C8565}" type="slidenum">
              <a:rPr lang="en-US" sz="1300" strike="noStrike">
                <a:solidFill>
                  <a:srgbClr val="000000"/>
                </a:solidFill>
                <a:latin typeface="Times New Roman"/>
                <a:ea typeface="+mn-ea"/>
              </a:rPr>
              <a:t>11</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 name="PlaceHolder 1"/>
          <p:cNvSpPr>
            <a:spLocks noGrp="1"/>
          </p:cNvSpPr>
          <p:nvPr>
            <p:ph type="body"/>
          </p:nvPr>
        </p:nvSpPr>
        <p:spPr>
          <a:xfrm>
            <a:off x="946440" y="4862160"/>
            <a:ext cx="5205960" cy="4604760"/>
          </a:xfrm>
          <a:prstGeom prst="rect">
            <a:avLst/>
          </a:prstGeom>
        </p:spPr>
        <p:txBody>
          <a:bodyPr lIns="98280" tIns="48960" rIns="98280" bIns="48960"/>
          <a:lstStyle/>
          <a:p>
            <a:r>
              <a:rPr lang="en-US" sz="1300" strike="noStrike">
                <a:latin typeface="+mn-lt"/>
              </a:rPr>
              <a:t>Ok lets get to work, lets log into our machines as root using the ec2 poem</a:t>
            </a:r>
            <a:endParaRPr/>
          </a:p>
          <a:p>
            <a:endParaRPr/>
          </a:p>
          <a:p>
            <a:endParaRPr/>
          </a:p>
          <a:p>
            <a:r>
              <a:rPr lang="en-US" sz="1300" strike="noStrike">
                <a:latin typeface="+mn-lt"/>
              </a:rPr>
              <a:t>ssh -i /Users/sharrell/.ssh/PurdueRCACWork.pem root@54.191.44.133</a:t>
            </a:r>
            <a:endParaRPr/>
          </a:p>
          <a:p>
            <a:endParaRPr/>
          </a:p>
          <a:p>
            <a:endParaRPr/>
          </a:p>
          <a:p>
            <a:r>
              <a:rPr lang="en-US" sz="1300" strike="noStrike">
                <a:latin typeface="+mn-lt"/>
              </a:rPr>
              <a:t>then we need to install the puppet labs centos/rhel repository</a:t>
            </a:r>
            <a:endParaRPr/>
          </a:p>
          <a:p>
            <a:endParaRPr/>
          </a:p>
          <a:p>
            <a:r>
              <a:rPr lang="en-US" sz="1300" strike="noStrike">
                <a:latin typeface="+mn-lt"/>
              </a:rPr>
              <a:t>sudo rpm -ivh http://yum.puppetlabs.com/puppetlabs-release-el-6.noarch.rpm</a:t>
            </a:r>
            <a:endParaRPr/>
          </a:p>
          <a:p>
            <a:endParaRPr/>
          </a:p>
          <a:p>
            <a:r>
              <a:rPr lang="en-US" sz="1300" strike="noStrike">
                <a:latin typeface="+mn-lt"/>
              </a:rPr>
              <a:t>yum -y install puppet git  mod_ssl vim</a:t>
            </a:r>
            <a:endParaRPr/>
          </a:p>
          <a:p>
            <a:endParaRPr/>
          </a:p>
          <a:p>
            <a:r>
              <a:rPr lang="en-US" sz="1300" strike="noStrike">
                <a:latin typeface="+mn-lt"/>
              </a:rPr>
              <a:t>now install puppet modules we will be using</a:t>
            </a:r>
            <a:endParaRPr/>
          </a:p>
          <a:p>
            <a:r>
              <a:rPr lang="en-US" sz="1300" strike="noStrike">
                <a:latin typeface="+mn-lt"/>
              </a:rPr>
              <a:t>puppet module install puppetlabs-apache puppetlabs-vcsrepo puppetlabs-firewall spiette-selinux AlexCline-mounts torrancew-account</a:t>
            </a:r>
            <a:endParaRPr/>
          </a:p>
          <a:p>
            <a:r>
              <a:rPr lang="en-US" sz="1300" strike="noStrike">
                <a:latin typeface="+mn-lt"/>
              </a:rPr>
              <a:t>git clone https://github.com/haraldsk/puppet-module-nfs.git /etc/puppet/modules/nfs</a:t>
            </a:r>
            <a:endParaRPr/>
          </a:p>
          <a:p>
            <a:endParaRPr/>
          </a:p>
          <a:p>
            <a:r>
              <a:rPr lang="en-US" sz="1300" strike="noStrike">
                <a:latin typeface="+mn-lt"/>
              </a:rPr>
              <a:t>All of these modules will be accessed by their second name, for example the puppetlabs-apache module will be accessed by the apache {} config stanzas. If you are ever wondering what module something is coming from that is what it is.</a:t>
            </a:r>
            <a:endParaRPr/>
          </a:p>
          <a:p>
            <a:endParaRPr/>
          </a:p>
          <a:p>
            <a:endParaRPr/>
          </a:p>
          <a:p>
            <a:r>
              <a:rPr lang="en-US" sz="1300" strike="noStrike">
                <a:latin typeface="+mn-lt"/>
              </a:rPr>
              <a:t>mkdir /etc/httpd/ssl </a:t>
            </a:r>
            <a:endParaRPr/>
          </a:p>
          <a:p>
            <a:endParaRPr/>
          </a:p>
          <a:p>
            <a:r>
              <a:rPr lang="en-US" sz="1300" strike="noStrike">
                <a:latin typeface="+mn-lt"/>
              </a:rPr>
              <a:t>openssl req -x509 -nodes -days 365 -newkey rsa:2048 -keyout /etc/httpd/ssl/apache.key -out /etc/httpd/ssl/apache.crt</a:t>
            </a:r>
            <a:endParaRPr/>
          </a:p>
          <a:p>
            <a:endParaRPr/>
          </a:p>
          <a:p>
            <a:r>
              <a:rPr lang="en-US" sz="1300" strike="noStrike">
                <a:latin typeface="+mn-lt"/>
              </a:rPr>
              <a:t>htpasswd -c /etc/httpd/auth_user_file root</a:t>
            </a:r>
            <a:endParaRPr/>
          </a:p>
          <a:p>
            <a:endParaRPr/>
          </a:p>
          <a:p>
            <a:r>
              <a:rPr lang="en-US" sz="1300" strike="noStrike">
                <a:latin typeface="+mn-lt"/>
              </a:rPr>
              <a:t>chown apache:apache /etc/httpd/auth_user_file </a:t>
            </a:r>
            <a:endParaRPr/>
          </a:p>
          <a:p>
            <a:endParaRPr/>
          </a:p>
          <a:p>
            <a:endParaRPr/>
          </a:p>
          <a:p>
            <a:r>
              <a:rPr lang="en-US" sz="1300" strike="noStrike">
                <a:latin typeface="+mn-lt"/>
              </a:rPr>
              <a:t>Now we have puppet installed with apache and a few other things.</a:t>
            </a:r>
            <a:endParaRPr/>
          </a:p>
          <a:p>
            <a:endParaRPr/>
          </a:p>
          <a:p>
            <a:endParaRPr/>
          </a:p>
          <a:p>
            <a:r>
              <a:rPr lang="en-US" sz="1300" strike="noStrike">
                <a:latin typeface="+mn-lt"/>
              </a:rPr>
              <a:t>##### </a:t>
            </a:r>
            <a:endParaRPr/>
          </a:p>
          <a:p>
            <a:endParaRPr/>
          </a:p>
          <a:p>
            <a:endParaRPr/>
          </a:p>
          <a:p>
            <a:r>
              <a:rPr lang="en-US" sz="1300" strike="noStrike">
                <a:latin typeface="+mn-lt"/>
              </a:rPr>
              <a:t>sharrell@lmaoplane:web $ cat 000-headnode-bootstrap-commands </a:t>
            </a:r>
            <a:endParaRPr/>
          </a:p>
          <a:p>
            <a:r>
              <a:rPr lang="en-US" sz="1300" strike="noStrike">
                <a:latin typeface="+mn-lt"/>
              </a:rPr>
              <a:t># ssh into the node</a:t>
            </a:r>
            <a:endParaRPr/>
          </a:p>
          <a:p>
            <a:r>
              <a:rPr lang="en-US" sz="1300" strike="noStrike">
                <a:latin typeface="+mn-lt"/>
              </a:rPr>
              <a:t>ssh -i AWSKey.pem root@aws-ip</a:t>
            </a:r>
            <a:endParaRPr/>
          </a:p>
          <a:p>
            <a:endParaRPr/>
          </a:p>
          <a:p>
            <a:r>
              <a:rPr lang="en-US" sz="1300" strike="noStrike">
                <a:latin typeface="+mn-lt"/>
              </a:rPr>
              <a:t># install puppet repository</a:t>
            </a:r>
            <a:endParaRPr/>
          </a:p>
          <a:p>
            <a:r>
              <a:rPr lang="en-US" sz="1300" strike="noStrike">
                <a:latin typeface="+mn-lt"/>
              </a:rPr>
              <a:t>sudo rpm -ivh http://yum.puppetlabs.com/puppetlabs-release-el-6.noarch.rpm</a:t>
            </a:r>
            <a:endParaRPr/>
          </a:p>
          <a:p>
            <a:endParaRPr/>
          </a:p>
          <a:p>
            <a:r>
              <a:rPr lang="en-US" sz="1300" strike="noStrike">
                <a:latin typeface="+mn-lt"/>
              </a:rPr>
              <a:t># install puppet, git, subversion, apache with mod ssl and vim</a:t>
            </a:r>
            <a:endParaRPr/>
          </a:p>
          <a:p>
            <a:r>
              <a:rPr lang="en-US" sz="1300" strike="noStrike">
                <a:latin typeface="+mn-lt"/>
              </a:rPr>
              <a:t>yum -y install puppet git mod_ssl vim subversion</a:t>
            </a:r>
            <a:endParaRPr/>
          </a:p>
          <a:p>
            <a:endParaRPr/>
          </a:p>
          <a:p>
            <a:r>
              <a:rPr lang="en-US" sz="1300" strike="noStrike">
                <a:latin typeface="+mn-lt"/>
              </a:rPr>
              <a:t># install puppet modules we will be using throughout the setup</a:t>
            </a:r>
            <a:endParaRPr/>
          </a:p>
          <a:p>
            <a:r>
              <a:rPr lang="en-US" sz="1300" strike="noStrike">
                <a:latin typeface="+mn-lt"/>
              </a:rPr>
              <a:t>puppet module install puppetlabs-apache puppetlabs-vcsrepo puppetlabs-firewall spiette-selinux AlexCline-mounts torrancew-account saz-resolv_conf saz-rsyslog jhoblitt-ganglia petems-swap_file </a:t>
            </a:r>
            <a:endParaRPr/>
          </a:p>
          <a:p>
            <a:r>
              <a:rPr lang="en-US" sz="1300" strike="noStrike">
                <a:latin typeface="+mn-lt"/>
              </a:rPr>
              <a:t>git clone https://github.com/rlex/puppet-dnsmasq.git /etc/puppet/modules/dnsmasq</a:t>
            </a:r>
            <a:endParaRPr/>
          </a:p>
          <a:p>
            <a:r>
              <a:rPr lang="en-US" sz="1300" strike="noStrike">
                <a:latin typeface="+mn-lt"/>
              </a:rPr>
              <a:t>git clone https://github.com/haraldsk/puppet-module-nfs.git /etc/puppet/modules/nfs</a:t>
            </a:r>
            <a:endParaRPr/>
          </a:p>
          <a:p>
            <a:endParaRPr/>
          </a:p>
          <a:p>
            <a:r>
              <a:rPr lang="en-US" sz="1300" strike="noStrike">
                <a:latin typeface="+mn-lt"/>
              </a:rPr>
              <a:t># generate certificates for our apache install</a:t>
            </a:r>
            <a:endParaRPr/>
          </a:p>
          <a:p>
            <a:r>
              <a:rPr lang="en-US" sz="1300" strike="noStrike">
                <a:latin typeface="+mn-lt"/>
              </a:rPr>
              <a:t>mkdir /etc/httpd/ssl</a:t>
            </a:r>
            <a:endParaRPr/>
          </a:p>
          <a:p>
            <a:r>
              <a:rPr lang="en-US" sz="1300" strike="noStrike">
                <a:latin typeface="+mn-lt"/>
              </a:rPr>
              <a:t>openssl req -x509 -nodes -days 365 -newkey rsa:2048 -keyout /etc/httpd/ssl/apache.key -out /etc/httpd/ssl/apache.crt</a:t>
            </a:r>
            <a:endParaRPr/>
          </a:p>
          <a:p>
            <a:endParaRPr/>
          </a:p>
          <a:p>
            <a:r>
              <a:rPr lang="en-US" sz="1300" strike="noStrike">
                <a:latin typeface="+mn-lt"/>
              </a:rPr>
              <a:t># create user for subversion install</a:t>
            </a:r>
            <a:endParaRPr/>
          </a:p>
          <a:p>
            <a:r>
              <a:rPr lang="en-US" sz="1300" strike="noStrike">
                <a:latin typeface="+mn-lt"/>
              </a:rPr>
              <a:t>htpasswd -c /etc/httpd/auth_user_file root</a:t>
            </a:r>
            <a:endParaRPr/>
          </a:p>
          <a:p>
            <a:r>
              <a:rPr lang="en-US" sz="1300" strike="noStrike">
                <a:latin typeface="+mn-lt"/>
              </a:rPr>
              <a:t>chown apache:apache /etc/httpd/auth_user_file </a:t>
            </a:r>
            <a:endParaRPr/>
          </a:p>
          <a:p>
            <a:endParaRPr/>
          </a:p>
        </p:txBody>
      </p:sp>
      <p:sp>
        <p:nvSpPr>
          <p:cNvPr id="521" name="TextShape 2"/>
          <p:cNvSpPr txBox="1"/>
          <p:nvPr/>
        </p:nvSpPr>
        <p:spPr>
          <a:xfrm>
            <a:off x="4023000" y="9722520"/>
            <a:ext cx="3075840" cy="511560"/>
          </a:xfrm>
          <a:prstGeom prst="rect">
            <a:avLst/>
          </a:prstGeom>
          <a:noFill/>
          <a:ln>
            <a:noFill/>
          </a:ln>
        </p:spPr>
        <p:txBody>
          <a:bodyPr lIns="98280" tIns="48960" rIns="98280" bIns="48960" anchor="b"/>
          <a:lstStyle/>
          <a:p>
            <a:pPr algn="r">
              <a:lnSpc>
                <a:spcPct val="100000"/>
              </a:lnSpc>
            </a:pPr>
            <a:fld id="{6C9F630E-0373-4FCD-AFEB-39AE472524FE}" type="slidenum">
              <a:rPr lang="en-US" sz="1300" strike="noStrike">
                <a:solidFill>
                  <a:srgbClr val="000000"/>
                </a:solidFill>
                <a:latin typeface="Times New Roman"/>
                <a:ea typeface="+mn-ea"/>
              </a:rPr>
              <a:t>12</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 name="PlaceHolder 1"/>
          <p:cNvSpPr>
            <a:spLocks noGrp="1"/>
          </p:cNvSpPr>
          <p:nvPr>
            <p:ph type="body"/>
          </p:nvPr>
        </p:nvSpPr>
        <p:spPr>
          <a:xfrm>
            <a:off x="946440" y="4862160"/>
            <a:ext cx="5205960" cy="4604760"/>
          </a:xfrm>
          <a:prstGeom prst="rect">
            <a:avLst/>
          </a:prstGeom>
        </p:spPr>
        <p:txBody>
          <a:bodyPr lIns="98280" tIns="48960" rIns="98280" bIns="48960"/>
          <a:lstStyle/>
          <a:p>
            <a:r>
              <a:rPr lang="en-US" sz="1300" strike="noStrike">
                <a:latin typeface="+mn-lt"/>
              </a:rPr>
              <a:t>Ok lets get to work, lets log into our machines as root using the ec2 poem</a:t>
            </a:r>
            <a:endParaRPr/>
          </a:p>
          <a:p>
            <a:endParaRPr/>
          </a:p>
          <a:p>
            <a:endParaRPr/>
          </a:p>
          <a:p>
            <a:r>
              <a:rPr lang="en-US" sz="1300" strike="noStrike">
                <a:latin typeface="+mn-lt"/>
              </a:rPr>
              <a:t>ssh -i /Users/sharrell/.ssh/PurdueRCACWork.pem root@54.191.44.133</a:t>
            </a:r>
            <a:endParaRPr/>
          </a:p>
          <a:p>
            <a:endParaRPr/>
          </a:p>
          <a:p>
            <a:endParaRPr/>
          </a:p>
          <a:p>
            <a:r>
              <a:rPr lang="en-US" sz="1300" strike="noStrike">
                <a:latin typeface="+mn-lt"/>
              </a:rPr>
              <a:t>then we need to install the puppet labs centos/rhel repository</a:t>
            </a:r>
            <a:endParaRPr/>
          </a:p>
          <a:p>
            <a:endParaRPr/>
          </a:p>
          <a:p>
            <a:r>
              <a:rPr lang="en-US" sz="1300" strike="noStrike">
                <a:latin typeface="+mn-lt"/>
              </a:rPr>
              <a:t>sudo rpm -ivh http://yum.puppetlabs.com/puppetlabs-release-el-6.noarch.rpm</a:t>
            </a:r>
            <a:endParaRPr/>
          </a:p>
          <a:p>
            <a:endParaRPr/>
          </a:p>
          <a:p>
            <a:r>
              <a:rPr lang="en-US" sz="1300" strike="noStrike">
                <a:latin typeface="+mn-lt"/>
              </a:rPr>
              <a:t>yum -y install puppet git  mod_ssl vim</a:t>
            </a:r>
            <a:endParaRPr/>
          </a:p>
          <a:p>
            <a:endParaRPr/>
          </a:p>
          <a:p>
            <a:r>
              <a:rPr lang="en-US" sz="1300" strike="noStrike">
                <a:latin typeface="+mn-lt"/>
              </a:rPr>
              <a:t>now install puppet modules we will be using</a:t>
            </a:r>
            <a:endParaRPr/>
          </a:p>
          <a:p>
            <a:r>
              <a:rPr lang="en-US" sz="1300" strike="noStrike">
                <a:latin typeface="+mn-lt"/>
              </a:rPr>
              <a:t>puppet module install puppetlabs-apache puppetlabs-vcsrepo puppetlabs-firewall spiette-selinux AlexCline-mounts torrancew-account</a:t>
            </a:r>
            <a:endParaRPr/>
          </a:p>
          <a:p>
            <a:r>
              <a:rPr lang="en-US" sz="1300" strike="noStrike">
                <a:latin typeface="+mn-lt"/>
              </a:rPr>
              <a:t>git clone https://github.com/haraldsk/puppet-module-nfs.git /etc/puppet/modules/nfs</a:t>
            </a:r>
            <a:endParaRPr/>
          </a:p>
          <a:p>
            <a:endParaRPr/>
          </a:p>
          <a:p>
            <a:r>
              <a:rPr lang="en-US" sz="1300" strike="noStrike">
                <a:latin typeface="+mn-lt"/>
              </a:rPr>
              <a:t>All of these modules will be accessed by their second name, for example the puppetlabs-apache module will be accessed by the apache {} config stanzas. If you are ever wondering what module something is coming from that is what it is.</a:t>
            </a:r>
            <a:endParaRPr/>
          </a:p>
          <a:p>
            <a:endParaRPr/>
          </a:p>
          <a:p>
            <a:endParaRPr/>
          </a:p>
          <a:p>
            <a:r>
              <a:rPr lang="en-US" sz="1300" strike="noStrike">
                <a:latin typeface="+mn-lt"/>
              </a:rPr>
              <a:t>mkdir /etc/httpd/ssl </a:t>
            </a:r>
            <a:endParaRPr/>
          </a:p>
          <a:p>
            <a:endParaRPr/>
          </a:p>
          <a:p>
            <a:r>
              <a:rPr lang="en-US" sz="1300" strike="noStrike">
                <a:latin typeface="+mn-lt"/>
              </a:rPr>
              <a:t>openssl req -x509 -nodes -days 365 -newkey rsa:2048 -keyout /etc/httpd/ssl/apache.key -out /etc/httpd/ssl/apache.crt</a:t>
            </a:r>
            <a:endParaRPr/>
          </a:p>
          <a:p>
            <a:endParaRPr/>
          </a:p>
          <a:p>
            <a:r>
              <a:rPr lang="en-US" sz="1300" strike="noStrike">
                <a:latin typeface="+mn-lt"/>
              </a:rPr>
              <a:t>htpasswd -c /etc/httpd/auth_user_file root</a:t>
            </a:r>
            <a:endParaRPr/>
          </a:p>
          <a:p>
            <a:endParaRPr/>
          </a:p>
          <a:p>
            <a:r>
              <a:rPr lang="en-US" sz="1300" strike="noStrike">
                <a:latin typeface="+mn-lt"/>
              </a:rPr>
              <a:t>chown apache:apache /etc/httpd/auth_user_file </a:t>
            </a:r>
            <a:endParaRPr/>
          </a:p>
          <a:p>
            <a:endParaRPr/>
          </a:p>
          <a:p>
            <a:endParaRPr/>
          </a:p>
          <a:p>
            <a:r>
              <a:rPr lang="en-US" sz="1300" strike="noStrike">
                <a:latin typeface="+mn-lt"/>
              </a:rPr>
              <a:t>Now we have puppet installed with apache and a few other things.</a:t>
            </a:r>
            <a:endParaRPr/>
          </a:p>
          <a:p>
            <a:endParaRPr/>
          </a:p>
          <a:p>
            <a:endParaRPr/>
          </a:p>
          <a:p>
            <a:r>
              <a:rPr lang="en-US" sz="1300" strike="noStrike">
                <a:latin typeface="+mn-lt"/>
              </a:rPr>
              <a:t>##### </a:t>
            </a:r>
            <a:endParaRPr/>
          </a:p>
          <a:p>
            <a:endParaRPr/>
          </a:p>
          <a:p>
            <a:endParaRPr/>
          </a:p>
          <a:p>
            <a:r>
              <a:rPr lang="en-US" sz="1300" strike="noStrike">
                <a:latin typeface="+mn-lt"/>
              </a:rPr>
              <a:t>sharrell@lmaoplane:web $ cat 000-headnode-bootstrap-commands </a:t>
            </a:r>
            <a:endParaRPr/>
          </a:p>
          <a:p>
            <a:r>
              <a:rPr lang="en-US" sz="1300" strike="noStrike">
                <a:latin typeface="+mn-lt"/>
              </a:rPr>
              <a:t># ssh into the node</a:t>
            </a:r>
            <a:endParaRPr/>
          </a:p>
          <a:p>
            <a:r>
              <a:rPr lang="en-US" sz="1300" strike="noStrike">
                <a:latin typeface="+mn-lt"/>
              </a:rPr>
              <a:t>ssh -i AWSKey.pem root@aws-ip</a:t>
            </a:r>
            <a:endParaRPr/>
          </a:p>
          <a:p>
            <a:endParaRPr/>
          </a:p>
          <a:p>
            <a:r>
              <a:rPr lang="en-US" sz="1300" strike="noStrike">
                <a:latin typeface="+mn-lt"/>
              </a:rPr>
              <a:t># install puppet repository</a:t>
            </a:r>
            <a:endParaRPr/>
          </a:p>
          <a:p>
            <a:r>
              <a:rPr lang="en-US" sz="1300" strike="noStrike">
                <a:latin typeface="+mn-lt"/>
              </a:rPr>
              <a:t>sudo rpm -ivh http://yum.puppetlabs.com/puppetlabs-release-el-6.noarch.rpm</a:t>
            </a:r>
            <a:endParaRPr/>
          </a:p>
          <a:p>
            <a:endParaRPr/>
          </a:p>
          <a:p>
            <a:r>
              <a:rPr lang="en-US" sz="1300" strike="noStrike">
                <a:latin typeface="+mn-lt"/>
              </a:rPr>
              <a:t># install puppet, git, subversion, apache with mod ssl and vim</a:t>
            </a:r>
            <a:endParaRPr/>
          </a:p>
          <a:p>
            <a:r>
              <a:rPr lang="en-US" sz="1300" strike="noStrike">
                <a:latin typeface="+mn-lt"/>
              </a:rPr>
              <a:t>yum -y install puppet git mod_ssl vim subversion</a:t>
            </a:r>
            <a:endParaRPr/>
          </a:p>
          <a:p>
            <a:endParaRPr/>
          </a:p>
          <a:p>
            <a:r>
              <a:rPr lang="en-US" sz="1300" strike="noStrike">
                <a:latin typeface="+mn-lt"/>
              </a:rPr>
              <a:t># install puppet modules we will be using throughout the setup</a:t>
            </a:r>
            <a:endParaRPr/>
          </a:p>
          <a:p>
            <a:r>
              <a:rPr lang="en-US" sz="1300" strike="noStrike">
                <a:latin typeface="+mn-lt"/>
              </a:rPr>
              <a:t>puppet module install puppetlabs-apache puppetlabs-vcsrepo puppetlabs-firewall spiette-selinux AlexCline-mounts torrancew-account saz-resolv_conf saz-rsyslog jhoblitt-ganglia petems-swap_file </a:t>
            </a:r>
            <a:endParaRPr/>
          </a:p>
          <a:p>
            <a:r>
              <a:rPr lang="en-US" sz="1300" strike="noStrike">
                <a:latin typeface="+mn-lt"/>
              </a:rPr>
              <a:t>git clone https://github.com/rlex/puppet-dnsmasq.git /etc/puppet/modules/dnsmasq</a:t>
            </a:r>
            <a:endParaRPr/>
          </a:p>
          <a:p>
            <a:r>
              <a:rPr lang="en-US" sz="1300" strike="noStrike">
                <a:latin typeface="+mn-lt"/>
              </a:rPr>
              <a:t>git clone https://github.com/haraldsk/puppet-module-nfs.git /etc/puppet/modules/nfs</a:t>
            </a:r>
            <a:endParaRPr/>
          </a:p>
          <a:p>
            <a:endParaRPr/>
          </a:p>
          <a:p>
            <a:r>
              <a:rPr lang="en-US" sz="1300" strike="noStrike">
                <a:latin typeface="+mn-lt"/>
              </a:rPr>
              <a:t># generate certificates for our apache install</a:t>
            </a:r>
            <a:endParaRPr/>
          </a:p>
          <a:p>
            <a:r>
              <a:rPr lang="en-US" sz="1300" strike="noStrike">
                <a:latin typeface="+mn-lt"/>
              </a:rPr>
              <a:t>mkdir /etc/httpd/ssl</a:t>
            </a:r>
            <a:endParaRPr/>
          </a:p>
          <a:p>
            <a:r>
              <a:rPr lang="en-US" sz="1300" strike="noStrike">
                <a:latin typeface="+mn-lt"/>
              </a:rPr>
              <a:t>openssl req -x509 -nodes -days 365 -newkey rsa:2048 -keyout /etc/httpd/ssl/apache.key -out /etc/httpd/ssl/apache.crt</a:t>
            </a:r>
            <a:endParaRPr/>
          </a:p>
          <a:p>
            <a:endParaRPr/>
          </a:p>
          <a:p>
            <a:r>
              <a:rPr lang="en-US" sz="1300" strike="noStrike">
                <a:latin typeface="+mn-lt"/>
              </a:rPr>
              <a:t># create user for subversion install</a:t>
            </a:r>
            <a:endParaRPr/>
          </a:p>
          <a:p>
            <a:r>
              <a:rPr lang="en-US" sz="1300" strike="noStrike">
                <a:latin typeface="+mn-lt"/>
              </a:rPr>
              <a:t>htpasswd -c /etc/httpd/auth_user_file root</a:t>
            </a:r>
            <a:endParaRPr/>
          </a:p>
          <a:p>
            <a:r>
              <a:rPr lang="en-US" sz="1300" strike="noStrike">
                <a:latin typeface="+mn-lt"/>
              </a:rPr>
              <a:t>chown apache:apache /etc/httpd/auth_user_file </a:t>
            </a:r>
            <a:endParaRPr/>
          </a:p>
          <a:p>
            <a:endParaRPr/>
          </a:p>
        </p:txBody>
      </p:sp>
      <p:sp>
        <p:nvSpPr>
          <p:cNvPr id="521" name="TextShape 2"/>
          <p:cNvSpPr txBox="1"/>
          <p:nvPr/>
        </p:nvSpPr>
        <p:spPr>
          <a:xfrm>
            <a:off x="4023000" y="9722520"/>
            <a:ext cx="3075840" cy="511560"/>
          </a:xfrm>
          <a:prstGeom prst="rect">
            <a:avLst/>
          </a:prstGeom>
          <a:noFill/>
          <a:ln>
            <a:noFill/>
          </a:ln>
        </p:spPr>
        <p:txBody>
          <a:bodyPr lIns="98280" tIns="48960" rIns="98280" bIns="48960" anchor="b"/>
          <a:lstStyle/>
          <a:p>
            <a:pPr algn="r">
              <a:lnSpc>
                <a:spcPct val="100000"/>
              </a:lnSpc>
            </a:pPr>
            <a:fld id="{6C9F630E-0373-4FCD-AFEB-39AE472524FE}" type="slidenum">
              <a:rPr lang="en-US" sz="1300" strike="noStrike">
                <a:solidFill>
                  <a:srgbClr val="000000"/>
                </a:solidFill>
                <a:latin typeface="Times New Roman"/>
                <a:ea typeface="+mn-ea"/>
              </a:rPr>
              <a:t>13</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 name="PlaceHolder 1"/>
          <p:cNvSpPr>
            <a:spLocks noGrp="1"/>
          </p:cNvSpPr>
          <p:nvPr>
            <p:ph type="body"/>
          </p:nvPr>
        </p:nvSpPr>
        <p:spPr>
          <a:xfrm>
            <a:off x="946440" y="4862160"/>
            <a:ext cx="5205960" cy="4604760"/>
          </a:xfrm>
          <a:prstGeom prst="rect">
            <a:avLst/>
          </a:prstGeom>
        </p:spPr>
        <p:txBody>
          <a:bodyPr lIns="98280" tIns="48960" rIns="98280" bIns="48960"/>
          <a:lstStyle/>
          <a:p>
            <a:r>
              <a:rPr lang="en-US" sz="1300" strike="noStrike">
                <a:latin typeface="+mn-lt"/>
              </a:rPr>
              <a:t>Ok lets get to work, lets log into our machines as root using the ec2 poem</a:t>
            </a:r>
            <a:endParaRPr/>
          </a:p>
          <a:p>
            <a:endParaRPr/>
          </a:p>
          <a:p>
            <a:endParaRPr/>
          </a:p>
          <a:p>
            <a:r>
              <a:rPr lang="en-US" sz="1300" strike="noStrike">
                <a:latin typeface="+mn-lt"/>
              </a:rPr>
              <a:t>ssh -i /Users/sharrell/.ssh/PurdueRCACWork.pem root@54.191.44.133</a:t>
            </a:r>
            <a:endParaRPr/>
          </a:p>
          <a:p>
            <a:endParaRPr/>
          </a:p>
          <a:p>
            <a:endParaRPr/>
          </a:p>
          <a:p>
            <a:r>
              <a:rPr lang="en-US" sz="1300" strike="noStrike">
                <a:latin typeface="+mn-lt"/>
              </a:rPr>
              <a:t>then we need to install the puppet labs centos/rhel repository</a:t>
            </a:r>
            <a:endParaRPr/>
          </a:p>
          <a:p>
            <a:endParaRPr/>
          </a:p>
          <a:p>
            <a:r>
              <a:rPr lang="en-US" sz="1300" strike="noStrike">
                <a:latin typeface="+mn-lt"/>
              </a:rPr>
              <a:t>sudo rpm -ivh http://yum.puppetlabs.com/puppetlabs-release-el-6.noarch.rpm</a:t>
            </a:r>
            <a:endParaRPr/>
          </a:p>
          <a:p>
            <a:endParaRPr/>
          </a:p>
          <a:p>
            <a:r>
              <a:rPr lang="en-US" sz="1300" strike="noStrike">
                <a:latin typeface="+mn-lt"/>
              </a:rPr>
              <a:t>yum -y install puppet git  mod_ssl vim</a:t>
            </a:r>
            <a:endParaRPr/>
          </a:p>
          <a:p>
            <a:endParaRPr/>
          </a:p>
          <a:p>
            <a:r>
              <a:rPr lang="en-US" sz="1300" strike="noStrike">
                <a:latin typeface="+mn-lt"/>
              </a:rPr>
              <a:t>now install puppet modules we will be using</a:t>
            </a:r>
            <a:endParaRPr/>
          </a:p>
          <a:p>
            <a:r>
              <a:rPr lang="en-US" sz="1300" strike="noStrike">
                <a:latin typeface="+mn-lt"/>
              </a:rPr>
              <a:t>puppet module install puppetlabs-apache puppetlabs-vcsrepo puppetlabs-firewall spiette-selinux AlexCline-mounts torrancew-account</a:t>
            </a:r>
            <a:endParaRPr/>
          </a:p>
          <a:p>
            <a:r>
              <a:rPr lang="en-US" sz="1300" strike="noStrike">
                <a:latin typeface="+mn-lt"/>
              </a:rPr>
              <a:t>git clone https://github.com/haraldsk/puppet-module-nfs.git /etc/puppet/modules/nfs</a:t>
            </a:r>
            <a:endParaRPr/>
          </a:p>
          <a:p>
            <a:endParaRPr/>
          </a:p>
          <a:p>
            <a:r>
              <a:rPr lang="en-US" sz="1300" strike="noStrike">
                <a:latin typeface="+mn-lt"/>
              </a:rPr>
              <a:t>All of these modules will be accessed by their second name, for example the puppetlabs-apache module will be accessed by the apache {} config stanzas. If you are ever wondering what module something is coming from that is what it is.</a:t>
            </a:r>
            <a:endParaRPr/>
          </a:p>
          <a:p>
            <a:endParaRPr/>
          </a:p>
          <a:p>
            <a:endParaRPr/>
          </a:p>
          <a:p>
            <a:r>
              <a:rPr lang="en-US" sz="1300" strike="noStrike">
                <a:latin typeface="+mn-lt"/>
              </a:rPr>
              <a:t>mkdir /etc/httpd/ssl </a:t>
            </a:r>
            <a:endParaRPr/>
          </a:p>
          <a:p>
            <a:endParaRPr/>
          </a:p>
          <a:p>
            <a:r>
              <a:rPr lang="en-US" sz="1300" strike="noStrike">
                <a:latin typeface="+mn-lt"/>
              </a:rPr>
              <a:t>openssl req -x509 -nodes -days 365 -newkey rsa:2048 -keyout /etc/httpd/ssl/apache.key -out /etc/httpd/ssl/apache.crt</a:t>
            </a:r>
            <a:endParaRPr/>
          </a:p>
          <a:p>
            <a:endParaRPr/>
          </a:p>
          <a:p>
            <a:r>
              <a:rPr lang="en-US" sz="1300" strike="noStrike">
                <a:latin typeface="+mn-lt"/>
              </a:rPr>
              <a:t>htpasswd -c /etc/httpd/auth_user_file root</a:t>
            </a:r>
            <a:endParaRPr/>
          </a:p>
          <a:p>
            <a:endParaRPr/>
          </a:p>
          <a:p>
            <a:r>
              <a:rPr lang="en-US" sz="1300" strike="noStrike">
                <a:latin typeface="+mn-lt"/>
              </a:rPr>
              <a:t>chown apache:apache /etc/httpd/auth_user_file </a:t>
            </a:r>
            <a:endParaRPr/>
          </a:p>
          <a:p>
            <a:endParaRPr/>
          </a:p>
          <a:p>
            <a:endParaRPr/>
          </a:p>
          <a:p>
            <a:r>
              <a:rPr lang="en-US" sz="1300" strike="noStrike">
                <a:latin typeface="+mn-lt"/>
              </a:rPr>
              <a:t>Now we have puppet installed with apache and a few other things.</a:t>
            </a:r>
            <a:endParaRPr/>
          </a:p>
          <a:p>
            <a:endParaRPr/>
          </a:p>
          <a:p>
            <a:endParaRPr/>
          </a:p>
          <a:p>
            <a:r>
              <a:rPr lang="en-US" sz="1300" strike="noStrike">
                <a:latin typeface="+mn-lt"/>
              </a:rPr>
              <a:t>##### </a:t>
            </a:r>
            <a:endParaRPr/>
          </a:p>
          <a:p>
            <a:endParaRPr/>
          </a:p>
          <a:p>
            <a:endParaRPr/>
          </a:p>
          <a:p>
            <a:r>
              <a:rPr lang="en-US" sz="1300" strike="noStrike">
                <a:latin typeface="+mn-lt"/>
              </a:rPr>
              <a:t>sharrell@lmaoplane:web $ cat 000-headnode-bootstrap-commands </a:t>
            </a:r>
            <a:endParaRPr/>
          </a:p>
          <a:p>
            <a:r>
              <a:rPr lang="en-US" sz="1300" strike="noStrike">
                <a:latin typeface="+mn-lt"/>
              </a:rPr>
              <a:t># ssh into the node</a:t>
            </a:r>
            <a:endParaRPr/>
          </a:p>
          <a:p>
            <a:r>
              <a:rPr lang="en-US" sz="1300" strike="noStrike">
                <a:latin typeface="+mn-lt"/>
              </a:rPr>
              <a:t>ssh -i AWSKey.pem root@aws-ip</a:t>
            </a:r>
            <a:endParaRPr/>
          </a:p>
          <a:p>
            <a:endParaRPr/>
          </a:p>
          <a:p>
            <a:r>
              <a:rPr lang="en-US" sz="1300" strike="noStrike">
                <a:latin typeface="+mn-lt"/>
              </a:rPr>
              <a:t># install puppet repository</a:t>
            </a:r>
            <a:endParaRPr/>
          </a:p>
          <a:p>
            <a:r>
              <a:rPr lang="en-US" sz="1300" strike="noStrike">
                <a:latin typeface="+mn-lt"/>
              </a:rPr>
              <a:t>sudo rpm -ivh http://yum.puppetlabs.com/puppetlabs-release-el-6.noarch.rpm</a:t>
            </a:r>
            <a:endParaRPr/>
          </a:p>
          <a:p>
            <a:endParaRPr/>
          </a:p>
          <a:p>
            <a:r>
              <a:rPr lang="en-US" sz="1300" strike="noStrike">
                <a:latin typeface="+mn-lt"/>
              </a:rPr>
              <a:t># install puppet, git, subversion, apache with mod ssl and vim</a:t>
            </a:r>
            <a:endParaRPr/>
          </a:p>
          <a:p>
            <a:r>
              <a:rPr lang="en-US" sz="1300" strike="noStrike">
                <a:latin typeface="+mn-lt"/>
              </a:rPr>
              <a:t>yum -y install puppet git mod_ssl vim subversion</a:t>
            </a:r>
            <a:endParaRPr/>
          </a:p>
          <a:p>
            <a:endParaRPr/>
          </a:p>
          <a:p>
            <a:r>
              <a:rPr lang="en-US" sz="1300" strike="noStrike">
                <a:latin typeface="+mn-lt"/>
              </a:rPr>
              <a:t># install puppet modules we will be using throughout the setup</a:t>
            </a:r>
            <a:endParaRPr/>
          </a:p>
          <a:p>
            <a:r>
              <a:rPr lang="en-US" sz="1300" strike="noStrike">
                <a:latin typeface="+mn-lt"/>
              </a:rPr>
              <a:t>puppet module install puppetlabs-apache puppetlabs-vcsrepo puppetlabs-firewall spiette-selinux AlexCline-mounts torrancew-account saz-resolv_conf saz-rsyslog jhoblitt-ganglia petems-swap_file </a:t>
            </a:r>
            <a:endParaRPr/>
          </a:p>
          <a:p>
            <a:r>
              <a:rPr lang="en-US" sz="1300" strike="noStrike">
                <a:latin typeface="+mn-lt"/>
              </a:rPr>
              <a:t>git clone https://github.com/rlex/puppet-dnsmasq.git /etc/puppet/modules/dnsmasq</a:t>
            </a:r>
            <a:endParaRPr/>
          </a:p>
          <a:p>
            <a:r>
              <a:rPr lang="en-US" sz="1300" strike="noStrike">
                <a:latin typeface="+mn-lt"/>
              </a:rPr>
              <a:t>git clone https://github.com/haraldsk/puppet-module-nfs.git /etc/puppet/modules/nfs</a:t>
            </a:r>
            <a:endParaRPr/>
          </a:p>
          <a:p>
            <a:endParaRPr/>
          </a:p>
          <a:p>
            <a:r>
              <a:rPr lang="en-US" sz="1300" strike="noStrike">
                <a:latin typeface="+mn-lt"/>
              </a:rPr>
              <a:t># generate certificates for our apache install</a:t>
            </a:r>
            <a:endParaRPr/>
          </a:p>
          <a:p>
            <a:r>
              <a:rPr lang="en-US" sz="1300" strike="noStrike">
                <a:latin typeface="+mn-lt"/>
              </a:rPr>
              <a:t>mkdir /etc/httpd/ssl</a:t>
            </a:r>
            <a:endParaRPr/>
          </a:p>
          <a:p>
            <a:r>
              <a:rPr lang="en-US" sz="1300" strike="noStrike">
                <a:latin typeface="+mn-lt"/>
              </a:rPr>
              <a:t>openssl req -x509 -nodes -days 365 -newkey rsa:2048 -keyout /etc/httpd/ssl/apache.key -out /etc/httpd/ssl/apache.crt</a:t>
            </a:r>
            <a:endParaRPr/>
          </a:p>
          <a:p>
            <a:endParaRPr/>
          </a:p>
          <a:p>
            <a:r>
              <a:rPr lang="en-US" sz="1300" strike="noStrike">
                <a:latin typeface="+mn-lt"/>
              </a:rPr>
              <a:t># create user for subversion install</a:t>
            </a:r>
            <a:endParaRPr/>
          </a:p>
          <a:p>
            <a:r>
              <a:rPr lang="en-US" sz="1300" strike="noStrike">
                <a:latin typeface="+mn-lt"/>
              </a:rPr>
              <a:t>htpasswd -c /etc/httpd/auth_user_file root</a:t>
            </a:r>
            <a:endParaRPr/>
          </a:p>
          <a:p>
            <a:r>
              <a:rPr lang="en-US" sz="1300" strike="noStrike">
                <a:latin typeface="+mn-lt"/>
              </a:rPr>
              <a:t>chown apache:apache /etc/httpd/auth_user_file </a:t>
            </a:r>
            <a:endParaRPr/>
          </a:p>
          <a:p>
            <a:endParaRPr/>
          </a:p>
        </p:txBody>
      </p:sp>
      <p:sp>
        <p:nvSpPr>
          <p:cNvPr id="523" name="TextShape 2"/>
          <p:cNvSpPr txBox="1"/>
          <p:nvPr/>
        </p:nvSpPr>
        <p:spPr>
          <a:xfrm>
            <a:off x="4023000" y="9722520"/>
            <a:ext cx="3075840" cy="511560"/>
          </a:xfrm>
          <a:prstGeom prst="rect">
            <a:avLst/>
          </a:prstGeom>
          <a:noFill/>
          <a:ln>
            <a:noFill/>
          </a:ln>
        </p:spPr>
        <p:txBody>
          <a:bodyPr lIns="98280" tIns="48960" rIns="98280" bIns="48960" anchor="b"/>
          <a:lstStyle/>
          <a:p>
            <a:pPr algn="r">
              <a:lnSpc>
                <a:spcPct val="100000"/>
              </a:lnSpc>
            </a:pPr>
            <a:fld id="{7BA0AAD0-CF08-403D-9666-A09512BD2297}" type="slidenum">
              <a:rPr lang="en-US" sz="1300" strike="noStrike">
                <a:solidFill>
                  <a:srgbClr val="000000"/>
                </a:solidFill>
                <a:latin typeface="Times New Roman"/>
                <a:ea typeface="+mn-ea"/>
              </a:rPr>
              <a:t>14</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 name="PlaceHolder 1"/>
          <p:cNvSpPr>
            <a:spLocks noGrp="1"/>
          </p:cNvSpPr>
          <p:nvPr>
            <p:ph type="body"/>
          </p:nvPr>
        </p:nvSpPr>
        <p:spPr>
          <a:xfrm>
            <a:off x="946440" y="4862160"/>
            <a:ext cx="5205960" cy="4604760"/>
          </a:xfrm>
          <a:prstGeom prst="rect">
            <a:avLst/>
          </a:prstGeom>
        </p:spPr>
        <p:txBody>
          <a:bodyPr lIns="98280" tIns="48960" rIns="98280" bIns="48960"/>
          <a:lstStyle/>
          <a:p>
            <a:pPr>
              <a:lnSpc>
                <a:spcPct val="100000"/>
              </a:lnSpc>
              <a:buFont typeface="StarSymbol"/>
              <a:buChar char="-"/>
            </a:pPr>
            <a:r>
              <a:rPr lang="en-US" sz="1300" strike="noStrike">
                <a:latin typeface="+mn-lt"/>
              </a:rPr>
              <a:t>Quick for loop for the packages</a:t>
            </a:r>
            <a:endParaRPr/>
          </a:p>
          <a:p>
            <a:pPr>
              <a:lnSpc>
                <a:spcPct val="100000"/>
              </a:lnSpc>
              <a:buFont typeface="StarSymbol"/>
              <a:buChar char="-"/>
            </a:pPr>
            <a:r>
              <a:rPr lang="en-US" sz="1300" strike="noStrike">
                <a:latin typeface="+mn-lt"/>
              </a:rPr>
              <a:t>Modules will be installed with their second name ie firewall instead of puppetlabs firewall</a:t>
            </a:r>
            <a:endParaRPr/>
          </a:p>
          <a:p>
            <a:pPr>
              <a:lnSpc>
                <a:spcPct val="100000"/>
              </a:lnSpc>
            </a:pPr>
            <a:endParaRPr/>
          </a:p>
          <a:p>
            <a:pPr>
              <a:lnSpc>
                <a:spcPct val="100000"/>
              </a:lnSpc>
            </a:pPr>
            <a:endParaRPr/>
          </a:p>
          <a:p>
            <a:pPr>
              <a:lnSpc>
                <a:spcPct val="100000"/>
              </a:lnSpc>
            </a:pPr>
            <a:r>
              <a:rPr lang="en-US" sz="1300" strike="noStrike">
                <a:latin typeface="+mn-lt"/>
              </a:rPr>
              <a:t>now install puppet modules we will be using</a:t>
            </a:r>
            <a:endParaRPr/>
          </a:p>
          <a:p>
            <a:pPr>
              <a:lnSpc>
                <a:spcPct val="100000"/>
              </a:lnSpc>
            </a:pPr>
            <a:r>
              <a:rPr lang="en-US" sz="1300" strike="noStrike">
                <a:latin typeface="+mn-lt"/>
              </a:rPr>
              <a:t>puppet module install puppetlabs-apache puppetlabs-vcsrepo puppetlabs-firewall spiette-selinux AlexCline-mounts torrancew-account</a:t>
            </a:r>
            <a:endParaRPr/>
          </a:p>
          <a:p>
            <a:pPr>
              <a:lnSpc>
                <a:spcPct val="100000"/>
              </a:lnSpc>
            </a:pPr>
            <a:r>
              <a:rPr lang="en-US" sz="1300" strike="noStrike">
                <a:latin typeface="+mn-lt"/>
              </a:rPr>
              <a:t>git clone https://github.com/haraldsk/puppet-module-nfs.git /etc/puppet/modules/nfs</a:t>
            </a:r>
            <a:endParaRPr/>
          </a:p>
          <a:p>
            <a:pPr>
              <a:lnSpc>
                <a:spcPct val="100000"/>
              </a:lnSpc>
            </a:pPr>
            <a:endParaRPr/>
          </a:p>
          <a:p>
            <a:pPr>
              <a:lnSpc>
                <a:spcPct val="100000"/>
              </a:lnSpc>
            </a:pPr>
            <a:r>
              <a:rPr lang="en-US" sz="1300" strike="noStrike">
                <a:latin typeface="+mn-lt"/>
              </a:rPr>
              <a:t>All of these modules will be accessed by their second name, for example the puppetlabs-apache module will be accessed by the apache {} config stanzas. If you are ever wondering what module something is coming from that is what it is.</a:t>
            </a:r>
            <a:endParaRPr/>
          </a:p>
          <a:p>
            <a:pPr>
              <a:lnSpc>
                <a:spcPct val="100000"/>
              </a:lnSpc>
            </a:pPr>
            <a:endParaRPr/>
          </a:p>
          <a:p>
            <a:pPr>
              <a:lnSpc>
                <a:spcPct val="100000"/>
              </a:lnSpc>
            </a:pPr>
            <a:endParaRPr/>
          </a:p>
          <a:p>
            <a:pPr>
              <a:lnSpc>
                <a:spcPct val="100000"/>
              </a:lnSpc>
            </a:pPr>
            <a:r>
              <a:rPr lang="en-US" sz="1300" strike="noStrike">
                <a:latin typeface="+mn-lt"/>
              </a:rPr>
              <a:t>mkdir /etc/httpd/ssl </a:t>
            </a:r>
            <a:endParaRPr/>
          </a:p>
          <a:p>
            <a:pPr>
              <a:lnSpc>
                <a:spcPct val="100000"/>
              </a:lnSpc>
            </a:pPr>
            <a:endParaRPr/>
          </a:p>
          <a:p>
            <a:pPr>
              <a:lnSpc>
                <a:spcPct val="100000"/>
              </a:lnSpc>
            </a:pPr>
            <a:r>
              <a:rPr lang="en-US" sz="1300" strike="noStrike">
                <a:latin typeface="+mn-lt"/>
              </a:rPr>
              <a:t>openssl req -x509 -nodes -days 365 -newkey rsa:2048 -keyout /etc/httpd/ssl/apache.key -out /etc/httpd/ssl/apache.crt</a:t>
            </a:r>
            <a:endParaRPr/>
          </a:p>
          <a:p>
            <a:pPr>
              <a:lnSpc>
                <a:spcPct val="100000"/>
              </a:lnSpc>
            </a:pPr>
            <a:endParaRPr/>
          </a:p>
          <a:p>
            <a:pPr>
              <a:lnSpc>
                <a:spcPct val="100000"/>
              </a:lnSpc>
            </a:pPr>
            <a:r>
              <a:rPr lang="en-US" sz="1300" strike="noStrike">
                <a:latin typeface="+mn-lt"/>
              </a:rPr>
              <a:t>htpasswd -c /etc/httpd/auth_user_file root</a:t>
            </a:r>
            <a:endParaRPr/>
          </a:p>
          <a:p>
            <a:pPr>
              <a:lnSpc>
                <a:spcPct val="100000"/>
              </a:lnSpc>
            </a:pPr>
            <a:endParaRPr/>
          </a:p>
          <a:p>
            <a:pPr>
              <a:lnSpc>
                <a:spcPct val="100000"/>
              </a:lnSpc>
            </a:pPr>
            <a:r>
              <a:rPr lang="en-US" sz="1300" strike="noStrike">
                <a:latin typeface="+mn-lt"/>
              </a:rPr>
              <a:t>chown apache:apache /etc/httpd/auth_user_file </a:t>
            </a:r>
            <a:endParaRPr/>
          </a:p>
          <a:p>
            <a:pPr>
              <a:lnSpc>
                <a:spcPct val="100000"/>
              </a:lnSpc>
            </a:pPr>
            <a:endParaRPr/>
          </a:p>
          <a:p>
            <a:pPr>
              <a:lnSpc>
                <a:spcPct val="100000"/>
              </a:lnSpc>
            </a:pPr>
            <a:endParaRPr/>
          </a:p>
          <a:p>
            <a:pPr>
              <a:lnSpc>
                <a:spcPct val="100000"/>
              </a:lnSpc>
            </a:pPr>
            <a:r>
              <a:rPr lang="en-US" sz="1300" strike="noStrike">
                <a:latin typeface="+mn-lt"/>
              </a:rPr>
              <a:t>Now we have puppet installed with apache and a few other things.</a:t>
            </a:r>
            <a:endParaRPr/>
          </a:p>
          <a:p>
            <a:pPr>
              <a:lnSpc>
                <a:spcPct val="100000"/>
              </a:lnSpc>
            </a:pPr>
            <a:endParaRPr/>
          </a:p>
          <a:p>
            <a:pPr>
              <a:lnSpc>
                <a:spcPct val="100000"/>
              </a:lnSpc>
            </a:pPr>
            <a:r>
              <a:rPr lang="en-US" sz="1300" strike="noStrike">
                <a:latin typeface="+mn-lt"/>
              </a:rPr>
              <a:t>####</a:t>
            </a:r>
            <a:endParaRPr/>
          </a:p>
          <a:p>
            <a:pPr>
              <a:lnSpc>
                <a:spcPct val="100000"/>
              </a:lnSpc>
            </a:pPr>
            <a:endParaRPr/>
          </a:p>
          <a:p>
            <a:pPr>
              <a:lnSpc>
                <a:spcPct val="100000"/>
              </a:lnSpc>
            </a:pPr>
            <a:r>
              <a:rPr lang="en-US" sz="1300" strike="noStrike">
                <a:latin typeface="+mn-lt"/>
              </a:rPr>
              <a:t>sharrell@lmaoplane:web $ cat 000-headnode-bootstrap-commands </a:t>
            </a:r>
            <a:endParaRPr/>
          </a:p>
          <a:p>
            <a:pPr>
              <a:lnSpc>
                <a:spcPct val="100000"/>
              </a:lnSpc>
            </a:pPr>
            <a:r>
              <a:rPr lang="en-US" sz="1300" strike="noStrike">
                <a:latin typeface="+mn-lt"/>
              </a:rPr>
              <a:t># ssh into the node</a:t>
            </a:r>
            <a:endParaRPr/>
          </a:p>
          <a:p>
            <a:pPr>
              <a:lnSpc>
                <a:spcPct val="100000"/>
              </a:lnSpc>
            </a:pPr>
            <a:r>
              <a:rPr lang="en-US" sz="1300" strike="noStrike">
                <a:latin typeface="+mn-lt"/>
              </a:rPr>
              <a:t>ssh -i AWSKey.pem root@aws-ip</a:t>
            </a:r>
            <a:endParaRPr/>
          </a:p>
          <a:p>
            <a:pPr>
              <a:lnSpc>
                <a:spcPct val="100000"/>
              </a:lnSpc>
            </a:pPr>
            <a:endParaRPr/>
          </a:p>
          <a:p>
            <a:pPr>
              <a:lnSpc>
                <a:spcPct val="100000"/>
              </a:lnSpc>
            </a:pPr>
            <a:r>
              <a:rPr lang="en-US" sz="1300" strike="noStrike">
                <a:latin typeface="+mn-lt"/>
              </a:rPr>
              <a:t># install puppet repository</a:t>
            </a:r>
            <a:endParaRPr/>
          </a:p>
          <a:p>
            <a:pPr>
              <a:lnSpc>
                <a:spcPct val="100000"/>
              </a:lnSpc>
            </a:pPr>
            <a:r>
              <a:rPr lang="en-US" sz="1300" strike="noStrike">
                <a:latin typeface="+mn-lt"/>
              </a:rPr>
              <a:t>sudo rpm -ivh http://yum.puppetlabs.com/puppetlabs-release-el-6.noarch.rpm</a:t>
            </a:r>
            <a:endParaRPr/>
          </a:p>
          <a:p>
            <a:pPr>
              <a:lnSpc>
                <a:spcPct val="100000"/>
              </a:lnSpc>
            </a:pPr>
            <a:endParaRPr/>
          </a:p>
          <a:p>
            <a:pPr>
              <a:lnSpc>
                <a:spcPct val="100000"/>
              </a:lnSpc>
            </a:pPr>
            <a:r>
              <a:rPr lang="en-US" sz="1300" strike="noStrike">
                <a:latin typeface="+mn-lt"/>
              </a:rPr>
              <a:t># install puppet, git, subversion, apache with mod ssl and vim</a:t>
            </a:r>
            <a:endParaRPr/>
          </a:p>
          <a:p>
            <a:pPr>
              <a:lnSpc>
                <a:spcPct val="100000"/>
              </a:lnSpc>
            </a:pPr>
            <a:r>
              <a:rPr lang="en-US" sz="1300" strike="noStrike">
                <a:latin typeface="+mn-lt"/>
              </a:rPr>
              <a:t>yum -y install puppet git mod_ssl vim subversion</a:t>
            </a:r>
            <a:endParaRPr/>
          </a:p>
          <a:p>
            <a:pPr>
              <a:lnSpc>
                <a:spcPct val="100000"/>
              </a:lnSpc>
            </a:pPr>
            <a:endParaRPr/>
          </a:p>
          <a:p>
            <a:pPr>
              <a:lnSpc>
                <a:spcPct val="100000"/>
              </a:lnSpc>
            </a:pPr>
            <a:r>
              <a:rPr lang="en-US" sz="1300" strike="noStrike">
                <a:latin typeface="+mn-lt"/>
              </a:rPr>
              <a:t># install puppet modules we will be using throughout the setup</a:t>
            </a:r>
            <a:endParaRPr/>
          </a:p>
          <a:p>
            <a:pPr>
              <a:lnSpc>
                <a:spcPct val="100000"/>
              </a:lnSpc>
            </a:pPr>
            <a:r>
              <a:rPr lang="en-US" sz="1300" strike="noStrike">
                <a:latin typeface="+mn-lt"/>
              </a:rPr>
              <a:t>puppet module install puppetlabs-apache puppetlabs-vcsrepo puppetlabs-firewall spiette-selinux AlexCline-mounts torrancew-account saz-resolv_conf saz-rsyslog jhoblitt-ganglia petems-swap_file </a:t>
            </a:r>
            <a:endParaRPr/>
          </a:p>
          <a:p>
            <a:pPr>
              <a:lnSpc>
                <a:spcPct val="100000"/>
              </a:lnSpc>
            </a:pPr>
            <a:r>
              <a:rPr lang="en-US" sz="1300" strike="noStrike">
                <a:latin typeface="+mn-lt"/>
              </a:rPr>
              <a:t>git clone https://github.com/rlex/puppet-dnsmasq.git /etc/puppet/modules/dnsmasq</a:t>
            </a:r>
            <a:endParaRPr/>
          </a:p>
          <a:p>
            <a:pPr>
              <a:lnSpc>
                <a:spcPct val="100000"/>
              </a:lnSpc>
            </a:pPr>
            <a:r>
              <a:rPr lang="en-US" sz="1300" strike="noStrike">
                <a:latin typeface="+mn-lt"/>
              </a:rPr>
              <a:t>git clone https://github.com/haraldsk/puppet-module-nfs.git /etc/puppet/modules/nfs</a:t>
            </a:r>
            <a:endParaRPr/>
          </a:p>
          <a:p>
            <a:pPr>
              <a:lnSpc>
                <a:spcPct val="100000"/>
              </a:lnSpc>
            </a:pPr>
            <a:endParaRPr/>
          </a:p>
          <a:p>
            <a:pPr>
              <a:lnSpc>
                <a:spcPct val="100000"/>
              </a:lnSpc>
            </a:pPr>
            <a:r>
              <a:rPr lang="en-US" sz="1300" strike="noStrike">
                <a:latin typeface="+mn-lt"/>
              </a:rPr>
              <a:t># generate certificates for our apache install</a:t>
            </a:r>
            <a:endParaRPr/>
          </a:p>
          <a:p>
            <a:pPr>
              <a:lnSpc>
                <a:spcPct val="100000"/>
              </a:lnSpc>
            </a:pPr>
            <a:r>
              <a:rPr lang="en-US" sz="1300" strike="noStrike">
                <a:latin typeface="+mn-lt"/>
              </a:rPr>
              <a:t>mkdir /etc/httpd/ssl</a:t>
            </a:r>
            <a:endParaRPr/>
          </a:p>
          <a:p>
            <a:pPr>
              <a:lnSpc>
                <a:spcPct val="100000"/>
              </a:lnSpc>
            </a:pPr>
            <a:r>
              <a:rPr lang="en-US" sz="1300" strike="noStrike">
                <a:latin typeface="+mn-lt"/>
              </a:rPr>
              <a:t>openssl req -x509 -nodes -days 365 -newkey rsa:2048 -keyout /etc/httpd/ssl/apache.key -out /etc/httpd/ssl/apache.crt</a:t>
            </a:r>
            <a:endParaRPr/>
          </a:p>
          <a:p>
            <a:pPr>
              <a:lnSpc>
                <a:spcPct val="100000"/>
              </a:lnSpc>
            </a:pPr>
            <a:endParaRPr/>
          </a:p>
          <a:p>
            <a:pPr>
              <a:lnSpc>
                <a:spcPct val="100000"/>
              </a:lnSpc>
            </a:pPr>
            <a:r>
              <a:rPr lang="en-US" sz="1300" strike="noStrike">
                <a:latin typeface="+mn-lt"/>
              </a:rPr>
              <a:t># create user for subversion install</a:t>
            </a:r>
            <a:endParaRPr/>
          </a:p>
          <a:p>
            <a:pPr>
              <a:lnSpc>
                <a:spcPct val="100000"/>
              </a:lnSpc>
            </a:pPr>
            <a:r>
              <a:rPr lang="en-US" sz="1300" strike="noStrike">
                <a:latin typeface="+mn-lt"/>
              </a:rPr>
              <a:t>htpasswd -c /etc/httpd/auth_user_file root</a:t>
            </a:r>
            <a:endParaRPr/>
          </a:p>
          <a:p>
            <a:pPr>
              <a:lnSpc>
                <a:spcPct val="100000"/>
              </a:lnSpc>
            </a:pPr>
            <a:r>
              <a:rPr lang="en-US" sz="1300" strike="noStrike">
                <a:latin typeface="+mn-lt"/>
              </a:rPr>
              <a:t>chown apache:apache /etc/httpd/auth_user_file </a:t>
            </a:r>
            <a:endParaRPr/>
          </a:p>
          <a:p>
            <a:pPr>
              <a:lnSpc>
                <a:spcPct val="100000"/>
              </a:lnSpc>
            </a:pPr>
            <a:endParaRPr/>
          </a:p>
          <a:p>
            <a:pPr>
              <a:lnSpc>
                <a:spcPct val="100000"/>
              </a:lnSpc>
            </a:pPr>
            <a:endParaRPr/>
          </a:p>
        </p:txBody>
      </p:sp>
      <p:sp>
        <p:nvSpPr>
          <p:cNvPr id="525" name="TextShape 2"/>
          <p:cNvSpPr txBox="1"/>
          <p:nvPr/>
        </p:nvSpPr>
        <p:spPr>
          <a:xfrm>
            <a:off x="4023000" y="9722520"/>
            <a:ext cx="3075840" cy="511560"/>
          </a:xfrm>
          <a:prstGeom prst="rect">
            <a:avLst/>
          </a:prstGeom>
          <a:noFill/>
          <a:ln>
            <a:noFill/>
          </a:ln>
        </p:spPr>
        <p:txBody>
          <a:bodyPr lIns="98280" tIns="48960" rIns="98280" bIns="48960" anchor="b"/>
          <a:lstStyle/>
          <a:p>
            <a:pPr algn="r">
              <a:lnSpc>
                <a:spcPct val="100000"/>
              </a:lnSpc>
            </a:pPr>
            <a:fld id="{1C86B085-096F-49F4-BF9D-F2B4FCE9410B}" type="slidenum">
              <a:rPr lang="en-US" sz="1300" strike="noStrike">
                <a:solidFill>
                  <a:srgbClr val="000000"/>
                </a:solidFill>
                <a:latin typeface="Times New Roman"/>
                <a:ea typeface="+mn-ea"/>
              </a:rPr>
              <a:t>15</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 name="PlaceHolder 1"/>
          <p:cNvSpPr>
            <a:spLocks noGrp="1"/>
          </p:cNvSpPr>
          <p:nvPr>
            <p:ph type="body"/>
          </p:nvPr>
        </p:nvSpPr>
        <p:spPr>
          <a:xfrm>
            <a:off x="946440" y="4862160"/>
            <a:ext cx="5205960" cy="4604760"/>
          </a:xfrm>
          <a:prstGeom prst="rect">
            <a:avLst/>
          </a:prstGeom>
        </p:spPr>
        <p:txBody>
          <a:bodyPr lIns="98280" tIns="48960" rIns="98280" bIns="48960"/>
          <a:lstStyle/>
          <a:p>
            <a:r>
              <a:rPr lang="en-US" sz="1300" strike="noStrike">
                <a:latin typeface="Arial"/>
              </a:rPr>
              <a:t>sharrell@lmaoplane:web $ cat 001-basic-puppet-layout </a:t>
            </a:r>
            <a:endParaRPr/>
          </a:p>
          <a:p>
            <a:endParaRPr/>
          </a:p>
          <a:p>
            <a:r>
              <a:rPr lang="en-US" sz="1300" strike="noStrike">
                <a:latin typeface="Arial"/>
              </a:rPr>
              <a:t>class base_cluster {</a:t>
            </a:r>
            <a:endParaRPr/>
          </a:p>
          <a:p>
            <a:endParaRPr/>
          </a:p>
          <a:p>
            <a:r>
              <a:rPr lang="en-US" sz="1300" strike="noStrike">
                <a:latin typeface="Arial"/>
              </a:rPr>
              <a:t>}</a:t>
            </a:r>
            <a:endParaRPr/>
          </a:p>
          <a:p>
            <a:endParaRPr/>
          </a:p>
          <a:p>
            <a:r>
              <a:rPr lang="en-US" sz="1300" strike="noStrike">
                <a:latin typeface="Arial"/>
              </a:rPr>
              <a:t>class head_node {</a:t>
            </a:r>
            <a:endParaRPr/>
          </a:p>
          <a:p>
            <a:endParaRPr/>
          </a:p>
          <a:p>
            <a:r>
              <a:rPr lang="en-US" sz="1300" strike="noStrike">
                <a:latin typeface="Arial"/>
              </a:rPr>
              <a:t>}</a:t>
            </a:r>
            <a:endParaRPr/>
          </a:p>
          <a:p>
            <a:endParaRPr/>
          </a:p>
          <a:p>
            <a:r>
              <a:rPr lang="en-US" sz="1300" strike="noStrike">
                <a:latin typeface="Arial"/>
              </a:rPr>
              <a:t>class storage_node {</a:t>
            </a:r>
            <a:endParaRPr/>
          </a:p>
          <a:p>
            <a:endParaRPr/>
          </a:p>
          <a:p>
            <a:r>
              <a:rPr lang="en-US" sz="1300" strike="noStrike">
                <a:latin typeface="Arial"/>
              </a:rPr>
              <a:t>}</a:t>
            </a:r>
            <a:endParaRPr/>
          </a:p>
          <a:p>
            <a:endParaRPr/>
          </a:p>
          <a:p>
            <a:r>
              <a:rPr lang="en-US" sz="1300" strike="noStrike">
                <a:latin typeface="Arial"/>
              </a:rPr>
              <a:t>class compute_node {</a:t>
            </a:r>
            <a:endParaRPr/>
          </a:p>
          <a:p>
            <a:endParaRPr/>
          </a:p>
          <a:p>
            <a:r>
              <a:rPr lang="en-US" sz="1300" strike="noStrike">
                <a:latin typeface="Arial"/>
              </a:rPr>
              <a:t>}</a:t>
            </a:r>
            <a:endParaRPr/>
          </a:p>
          <a:p>
            <a:endParaRPr/>
          </a:p>
          <a:p>
            <a:r>
              <a:rPr lang="en-US" sz="1300" strike="noStrike">
                <a:latin typeface="Arial"/>
              </a:rPr>
              <a:t># head node</a:t>
            </a:r>
            <a:endParaRPr/>
          </a:p>
          <a:p>
            <a:r>
              <a:rPr lang="en-US" sz="1300" strike="noStrike">
                <a:latin typeface="Arial"/>
              </a:rPr>
              <a:t>node 'headnode.local' {</a:t>
            </a:r>
            <a:endParaRPr/>
          </a:p>
          <a:p>
            <a:r>
              <a:rPr lang="en-US" sz="1300" strike="noStrike">
                <a:latin typeface="Arial"/>
              </a:rPr>
              <a:t>    include head_node</a:t>
            </a:r>
            <a:endParaRPr/>
          </a:p>
          <a:p>
            <a:r>
              <a:rPr lang="en-US" sz="1300" strike="noStrike">
                <a:latin typeface="Arial"/>
              </a:rPr>
              <a:t>    include base_cluster</a:t>
            </a:r>
            <a:endParaRPr/>
          </a:p>
          <a:p>
            <a:r>
              <a:rPr lang="en-US" sz="1300" strike="noStrike">
                <a:latin typeface="Arial"/>
              </a:rPr>
              <a:t>}</a:t>
            </a:r>
            <a:endParaRPr/>
          </a:p>
          <a:p>
            <a:endParaRPr/>
          </a:p>
          <a:p>
            <a:r>
              <a:rPr lang="en-US" sz="1300" strike="noStrike">
                <a:latin typeface="Arial"/>
              </a:rPr>
              <a:t># storage node</a:t>
            </a:r>
            <a:endParaRPr/>
          </a:p>
          <a:p>
            <a:r>
              <a:rPr lang="en-US" sz="1300" strike="noStrike">
                <a:latin typeface="Arial"/>
              </a:rPr>
              <a:t>node 'storagenode.local' {</a:t>
            </a:r>
            <a:endParaRPr/>
          </a:p>
          <a:p>
            <a:r>
              <a:rPr lang="en-US" sz="1300" strike="noStrike">
                <a:latin typeface="Arial"/>
              </a:rPr>
              <a:t>    include storage_node</a:t>
            </a:r>
            <a:endParaRPr/>
          </a:p>
          <a:p>
            <a:r>
              <a:rPr lang="en-US" sz="1300" strike="noStrike">
                <a:latin typeface="Arial"/>
              </a:rPr>
              <a:t>    include base_cluster</a:t>
            </a:r>
            <a:endParaRPr/>
          </a:p>
          <a:p>
            <a:r>
              <a:rPr lang="en-US" sz="1300" strike="noStrike">
                <a:latin typeface="Arial"/>
              </a:rPr>
              <a:t>}</a:t>
            </a:r>
            <a:endParaRPr/>
          </a:p>
          <a:p>
            <a:endParaRPr/>
          </a:p>
          <a:p>
            <a:r>
              <a:rPr lang="en-US" sz="1300" strike="noStrike">
                <a:latin typeface="Arial"/>
              </a:rPr>
              <a:t># compute nodes</a:t>
            </a:r>
            <a:endParaRPr/>
          </a:p>
          <a:p>
            <a:r>
              <a:rPr lang="en-US" sz="1300" strike="noStrike">
                <a:latin typeface="Arial"/>
              </a:rPr>
              <a:t>node  'computenode1.local', 'computenode2.local' {</a:t>
            </a:r>
            <a:endParaRPr/>
          </a:p>
          <a:p>
            <a:r>
              <a:rPr lang="en-US" sz="1300" strike="noStrike">
                <a:latin typeface="Arial"/>
              </a:rPr>
              <a:t>    include compute_node</a:t>
            </a:r>
            <a:endParaRPr/>
          </a:p>
          <a:p>
            <a:r>
              <a:rPr lang="en-US" sz="1300" strike="noStrike">
                <a:latin typeface="Arial"/>
              </a:rPr>
              <a:t>    include base_cluster</a:t>
            </a:r>
            <a:endParaRPr/>
          </a:p>
          <a:p>
            <a:r>
              <a:rPr lang="en-US" sz="1300" strike="noStrike">
                <a:latin typeface="Arial"/>
              </a:rPr>
              <a:t>}</a:t>
            </a:r>
            <a:endParaRPr/>
          </a:p>
          <a:p>
            <a:endParaRPr/>
          </a:p>
        </p:txBody>
      </p:sp>
      <p:sp>
        <p:nvSpPr>
          <p:cNvPr id="527" name="TextShape 2"/>
          <p:cNvSpPr txBox="1"/>
          <p:nvPr/>
        </p:nvSpPr>
        <p:spPr>
          <a:xfrm>
            <a:off x="4023000" y="9722520"/>
            <a:ext cx="3075840" cy="511560"/>
          </a:xfrm>
          <a:prstGeom prst="rect">
            <a:avLst/>
          </a:prstGeom>
          <a:noFill/>
          <a:ln>
            <a:noFill/>
          </a:ln>
        </p:spPr>
        <p:txBody>
          <a:bodyPr lIns="98280" tIns="48960" rIns="98280" bIns="48960" anchor="b"/>
          <a:lstStyle/>
          <a:p>
            <a:pPr algn="r">
              <a:lnSpc>
                <a:spcPct val="100000"/>
              </a:lnSpc>
            </a:pPr>
            <a:fld id="{4A8F9F6A-B839-4651-8A06-D1BF7E3F0193}" type="slidenum">
              <a:rPr lang="en-US" sz="1300" strike="noStrike">
                <a:solidFill>
                  <a:srgbClr val="000000"/>
                </a:solidFill>
                <a:latin typeface="Times New Roman"/>
                <a:ea typeface="+mn-ea"/>
              </a:rPr>
              <a:t>16</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 name="PlaceHolder 1"/>
          <p:cNvSpPr>
            <a:spLocks noGrp="1"/>
          </p:cNvSpPr>
          <p:nvPr>
            <p:ph type="body"/>
          </p:nvPr>
        </p:nvSpPr>
        <p:spPr>
          <a:xfrm>
            <a:off x="946440" y="4862160"/>
            <a:ext cx="5205960" cy="4604760"/>
          </a:xfrm>
          <a:prstGeom prst="rect">
            <a:avLst/>
          </a:prstGeom>
        </p:spPr>
        <p:txBody>
          <a:bodyPr lIns="98280" tIns="48960" rIns="98280" bIns="48960"/>
          <a:lstStyle/>
          <a:p>
            <a:r>
              <a:rPr lang="en-US" sz="1300" strike="noStrike">
                <a:latin typeface="+mn-lt"/>
              </a:rPr>
              <a:t>3 classes of servers </a:t>
            </a:r>
            <a:endParaRPr/>
          </a:p>
          <a:p>
            <a:r>
              <a:rPr lang="en-US" sz="1300" strike="noStrike">
                <a:latin typeface="+mn-lt"/>
              </a:rPr>
              <a:t>head node</a:t>
            </a:r>
            <a:endParaRPr/>
          </a:p>
          <a:p>
            <a:r>
              <a:rPr lang="en-US" sz="1300" strike="noStrike">
                <a:latin typeface="+mn-lt"/>
              </a:rPr>
              <a:t>- this will hold our puppet</a:t>
            </a:r>
            <a:endParaRPr/>
          </a:p>
          <a:p>
            <a:r>
              <a:rPr lang="en-US" sz="1300" strike="noStrike">
                <a:latin typeface="+mn-lt"/>
              </a:rPr>
              <a:t>- this will have the scheduler</a:t>
            </a:r>
            <a:endParaRPr/>
          </a:p>
          <a:p>
            <a:endParaRPr/>
          </a:p>
          <a:p>
            <a:r>
              <a:rPr lang="en-US" sz="1300" strike="noStrike">
                <a:latin typeface="+mn-lt"/>
              </a:rPr>
              <a:t>storage node</a:t>
            </a:r>
            <a:endParaRPr/>
          </a:p>
          <a:p>
            <a:r>
              <a:rPr lang="en-US" sz="1300" strike="noStrike">
                <a:latin typeface="+mn-lt"/>
              </a:rPr>
              <a:t>- this node will be responsible for exporting filesystems</a:t>
            </a:r>
            <a:endParaRPr/>
          </a:p>
          <a:p>
            <a:endParaRPr/>
          </a:p>
          <a:p>
            <a:r>
              <a:rPr lang="en-US" sz="1300" strike="noStrike">
                <a:latin typeface="+mn-lt"/>
              </a:rPr>
              <a:t>compute node</a:t>
            </a:r>
            <a:endParaRPr/>
          </a:p>
          <a:p>
            <a:r>
              <a:rPr lang="en-US" sz="1300" strike="noStrike">
                <a:latin typeface="+mn-lt"/>
              </a:rPr>
              <a:t>- these nodes will be doing the actual scientific computing</a:t>
            </a:r>
            <a:endParaRPr/>
          </a:p>
          <a:p>
            <a:endParaRPr/>
          </a:p>
          <a:p>
            <a:r>
              <a:rPr lang="en-US" sz="1300" strike="noStrike">
                <a:latin typeface="+mn-lt"/>
              </a:rPr>
              <a:t>Each of these nodes have a class as well as a base class that will go to others. </a:t>
            </a:r>
            <a:endParaRPr/>
          </a:p>
          <a:p>
            <a:endParaRPr/>
          </a:p>
          <a:p>
            <a:r>
              <a:rPr lang="en-US" sz="1300" strike="noStrike">
                <a:latin typeface="+mn-lt"/>
              </a:rPr>
              <a:t>This is a very simple way to do this, and I am doing this in a way that is easily understood but in practice we will be copying and pasting certain things instead of making secondary and tertiary classes or using hiera.</a:t>
            </a:r>
            <a:endParaRPr/>
          </a:p>
          <a:p>
            <a:endParaRPr/>
          </a:p>
          <a:p>
            <a:r>
              <a:rPr lang="en-US" sz="1300" strike="noStrike">
                <a:latin typeface="+mn-lt"/>
              </a:rPr>
              <a:t>We will put this file in /etc/puppet/manifests/site.pp</a:t>
            </a:r>
            <a:endParaRPr/>
          </a:p>
          <a:p>
            <a:endParaRPr/>
          </a:p>
          <a:p>
            <a:r>
              <a:rPr lang="en-US" sz="1300" strike="noStrike">
                <a:latin typeface="+mn-lt"/>
              </a:rPr>
              <a:t>This will be the main file we will be modifying throughout this workshop</a:t>
            </a:r>
            <a:endParaRPr/>
          </a:p>
          <a:p>
            <a:endParaRPr/>
          </a:p>
          <a:p>
            <a:endParaRPr/>
          </a:p>
          <a:p>
            <a:r>
              <a:rPr lang="en-US" sz="1300" strike="noStrike">
                <a:latin typeface="+mn-lt"/>
              </a:rPr>
              <a:t>#### </a:t>
            </a:r>
            <a:endParaRPr/>
          </a:p>
          <a:p>
            <a:r>
              <a:rPr lang="en-US" sz="1300" strike="noStrike">
                <a:latin typeface="+mn-lt"/>
              </a:rPr>
              <a:t>sharrell@roflcopter:web $ cat 001-basic-puppet-layout </a:t>
            </a:r>
            <a:endParaRPr/>
          </a:p>
          <a:p>
            <a:endParaRPr/>
          </a:p>
          <a:p>
            <a:r>
              <a:rPr lang="en-US" sz="1300" strike="noStrike">
                <a:latin typeface="+mn-lt"/>
              </a:rPr>
              <a:t>class base_cluster {</a:t>
            </a:r>
            <a:endParaRPr/>
          </a:p>
          <a:p>
            <a:endParaRPr/>
          </a:p>
          <a:p>
            <a:r>
              <a:rPr lang="en-US" sz="1300" strike="noStrike">
                <a:latin typeface="+mn-lt"/>
              </a:rPr>
              <a:t>}</a:t>
            </a:r>
            <a:endParaRPr/>
          </a:p>
          <a:p>
            <a:endParaRPr/>
          </a:p>
          <a:p>
            <a:r>
              <a:rPr lang="en-US" sz="1300" strike="noStrike">
                <a:latin typeface="+mn-lt"/>
              </a:rPr>
              <a:t>class head_node {</a:t>
            </a:r>
            <a:endParaRPr/>
          </a:p>
          <a:p>
            <a:endParaRPr/>
          </a:p>
          <a:p>
            <a:r>
              <a:rPr lang="en-US" sz="1300" strike="noStrike">
                <a:latin typeface="+mn-lt"/>
              </a:rPr>
              <a:t>}</a:t>
            </a:r>
            <a:endParaRPr/>
          </a:p>
          <a:p>
            <a:endParaRPr/>
          </a:p>
          <a:p>
            <a:r>
              <a:rPr lang="en-US" sz="1300" strike="noStrike">
                <a:latin typeface="+mn-lt"/>
              </a:rPr>
              <a:t>class storage_node {</a:t>
            </a:r>
            <a:endParaRPr/>
          </a:p>
          <a:p>
            <a:endParaRPr/>
          </a:p>
          <a:p>
            <a:r>
              <a:rPr lang="en-US" sz="1300" strike="noStrike">
                <a:latin typeface="+mn-lt"/>
              </a:rPr>
              <a:t>}</a:t>
            </a:r>
            <a:endParaRPr/>
          </a:p>
          <a:p>
            <a:endParaRPr/>
          </a:p>
          <a:p>
            <a:r>
              <a:rPr lang="en-US" sz="1300" strike="noStrike">
                <a:latin typeface="+mn-lt"/>
              </a:rPr>
              <a:t>class compute_node {</a:t>
            </a:r>
            <a:endParaRPr/>
          </a:p>
          <a:p>
            <a:endParaRPr/>
          </a:p>
          <a:p>
            <a:r>
              <a:rPr lang="en-US" sz="1300" strike="noStrike">
                <a:latin typeface="+mn-lt"/>
              </a:rPr>
              <a:t>}</a:t>
            </a:r>
            <a:endParaRPr/>
          </a:p>
          <a:p>
            <a:endParaRPr/>
          </a:p>
          <a:p>
            <a:r>
              <a:rPr lang="en-US" sz="1300" strike="noStrike">
                <a:latin typeface="+mn-lt"/>
              </a:rPr>
              <a:t># head node</a:t>
            </a:r>
            <a:endParaRPr/>
          </a:p>
          <a:p>
            <a:r>
              <a:rPr lang="en-US" sz="1300" strike="noStrike">
                <a:latin typeface="+mn-lt"/>
              </a:rPr>
              <a:t>node 'head.cluster', 'add intital short name here' {</a:t>
            </a:r>
            <a:endParaRPr/>
          </a:p>
          <a:p>
            <a:r>
              <a:rPr lang="en-US" sz="1300" strike="noStrike">
                <a:latin typeface="+mn-lt"/>
              </a:rPr>
              <a:t>    include head_node</a:t>
            </a:r>
            <a:endParaRPr/>
          </a:p>
          <a:p>
            <a:r>
              <a:rPr lang="en-US" sz="1300" strike="noStrike">
                <a:latin typeface="+mn-lt"/>
              </a:rPr>
              <a:t>    include base_cluster</a:t>
            </a:r>
            <a:endParaRPr/>
          </a:p>
          <a:p>
            <a:r>
              <a:rPr lang="en-US" sz="1300" strike="noStrike">
                <a:latin typeface="+mn-lt"/>
              </a:rPr>
              <a:t>}</a:t>
            </a:r>
            <a:endParaRPr/>
          </a:p>
          <a:p>
            <a:endParaRPr/>
          </a:p>
          <a:p>
            <a:r>
              <a:rPr lang="en-US" sz="1300" strike="noStrike">
                <a:latin typeface="+mn-lt"/>
              </a:rPr>
              <a:t># storage node</a:t>
            </a:r>
            <a:endParaRPr/>
          </a:p>
          <a:p>
            <a:r>
              <a:rPr lang="en-US" sz="1300" strike="noStrike">
                <a:latin typeface="+mn-lt"/>
              </a:rPr>
              <a:t>node 'storage.cluster' {</a:t>
            </a:r>
            <a:endParaRPr/>
          </a:p>
          <a:p>
            <a:r>
              <a:rPr lang="en-US" sz="1300" strike="noStrike">
                <a:latin typeface="+mn-lt"/>
              </a:rPr>
              <a:t>    include storage_node</a:t>
            </a:r>
            <a:endParaRPr/>
          </a:p>
          <a:p>
            <a:r>
              <a:rPr lang="en-US" sz="1300" strike="noStrike">
                <a:latin typeface="+mn-lt"/>
              </a:rPr>
              <a:t>    include base_cluster</a:t>
            </a:r>
            <a:endParaRPr/>
          </a:p>
          <a:p>
            <a:r>
              <a:rPr lang="en-US" sz="1300" strike="noStrike">
                <a:latin typeface="+mn-lt"/>
              </a:rPr>
              <a:t>}</a:t>
            </a:r>
            <a:endParaRPr/>
          </a:p>
          <a:p>
            <a:endParaRPr/>
          </a:p>
          <a:p>
            <a:r>
              <a:rPr lang="en-US" sz="1300" strike="noStrike">
                <a:latin typeface="+mn-lt"/>
              </a:rPr>
              <a:t># compute nodes</a:t>
            </a:r>
            <a:endParaRPr/>
          </a:p>
          <a:p>
            <a:r>
              <a:rPr lang="en-US" sz="1300" strike="noStrike">
                <a:latin typeface="+mn-lt"/>
              </a:rPr>
              <a:t>node  'compute1.cluster', 'compute2.cluster' {</a:t>
            </a:r>
            <a:endParaRPr/>
          </a:p>
          <a:p>
            <a:r>
              <a:rPr lang="en-US" sz="1300" strike="noStrike">
                <a:latin typeface="+mn-lt"/>
              </a:rPr>
              <a:t>    include compute_node</a:t>
            </a:r>
            <a:endParaRPr/>
          </a:p>
          <a:p>
            <a:r>
              <a:rPr lang="en-US" sz="1300" strike="noStrike">
                <a:latin typeface="+mn-lt"/>
              </a:rPr>
              <a:t>    include base_cluster</a:t>
            </a:r>
            <a:endParaRPr/>
          </a:p>
          <a:p>
            <a:r>
              <a:rPr lang="en-US" sz="1300" strike="noStrike">
                <a:latin typeface="+mn-lt"/>
              </a:rPr>
              <a:t>}</a:t>
            </a:r>
            <a:endParaRPr/>
          </a:p>
          <a:p>
            <a:endParaRPr/>
          </a:p>
          <a:p>
            <a:endParaRPr/>
          </a:p>
        </p:txBody>
      </p:sp>
      <p:sp>
        <p:nvSpPr>
          <p:cNvPr id="529" name="TextShape 2"/>
          <p:cNvSpPr txBox="1"/>
          <p:nvPr/>
        </p:nvSpPr>
        <p:spPr>
          <a:xfrm>
            <a:off x="4023000" y="9722520"/>
            <a:ext cx="3075840" cy="511560"/>
          </a:xfrm>
          <a:prstGeom prst="rect">
            <a:avLst/>
          </a:prstGeom>
          <a:noFill/>
          <a:ln>
            <a:noFill/>
          </a:ln>
        </p:spPr>
        <p:txBody>
          <a:bodyPr lIns="98280" tIns="48960" rIns="98280" bIns="48960" anchor="b"/>
          <a:lstStyle/>
          <a:p>
            <a:pPr algn="r">
              <a:lnSpc>
                <a:spcPct val="100000"/>
              </a:lnSpc>
            </a:pPr>
            <a:fld id="{AFB56AA6-7A71-410F-B342-80751D399339}" type="slidenum">
              <a:rPr lang="en-US" sz="1300" strike="noStrike">
                <a:solidFill>
                  <a:srgbClr val="000000"/>
                </a:solidFill>
                <a:latin typeface="Times New Roman"/>
                <a:ea typeface="+mn-ea"/>
              </a:rPr>
              <a:t>17</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 name="PlaceHolder 1"/>
          <p:cNvSpPr>
            <a:spLocks noGrp="1"/>
          </p:cNvSpPr>
          <p:nvPr>
            <p:ph type="body"/>
          </p:nvPr>
        </p:nvSpPr>
        <p:spPr>
          <a:xfrm>
            <a:off x="946440" y="4862160"/>
            <a:ext cx="5205960" cy="4604760"/>
          </a:xfrm>
          <a:prstGeom prst="rect">
            <a:avLst/>
          </a:prstGeom>
        </p:spPr>
        <p:txBody>
          <a:bodyPr lIns="98280" tIns="48960" rIns="98280" bIns="48960"/>
          <a:lstStyle/>
          <a:p>
            <a:r>
              <a:rPr lang="en-US" sz="1300" strike="noStrike">
                <a:latin typeface="+mn-lt"/>
              </a:rPr>
              <a:t>I will be including these snippets using the #### START and #### END comments</a:t>
            </a:r>
            <a:endParaRPr/>
          </a:p>
          <a:p>
            <a:endParaRPr/>
          </a:p>
          <a:p>
            <a:endParaRPr/>
          </a:p>
          <a:p>
            <a:r>
              <a:rPr lang="en-US" sz="1300" strike="noStrike">
                <a:latin typeface="+mn-lt"/>
              </a:rPr>
              <a:t># setup apahe module</a:t>
            </a:r>
            <a:endParaRPr/>
          </a:p>
          <a:p>
            <a:r>
              <a:rPr lang="en-US" sz="1300" strike="noStrike">
                <a:latin typeface="+mn-lt"/>
              </a:rPr>
              <a:t>  class { 'apache':</a:t>
            </a:r>
            <a:endParaRPr/>
          </a:p>
          <a:p>
            <a:r>
              <a:rPr lang="en-US" sz="1300" strike="noStrike">
                <a:latin typeface="+mn-lt"/>
              </a:rPr>
              <a:t>    default_confd_files =&gt; false,</a:t>
            </a:r>
            <a:endParaRPr/>
          </a:p>
          <a:p>
            <a:r>
              <a:rPr lang="en-US" sz="1300" strike="noStrike">
                <a:latin typeface="+mn-lt"/>
              </a:rPr>
              <a:t>  }</a:t>
            </a:r>
            <a:endParaRPr/>
          </a:p>
          <a:p>
            <a:r>
              <a:rPr lang="en-US" sz="1300" strike="noStrike">
                <a:latin typeface="+mn-lt"/>
              </a:rPr>
              <a:t>  class { 'apache::mod::dav_svn': }</a:t>
            </a:r>
            <a:endParaRPr/>
          </a:p>
          <a:p>
            <a:endParaRPr/>
          </a:p>
          <a:p>
            <a:endParaRPr/>
          </a:p>
          <a:p>
            <a:r>
              <a:rPr lang="en-US" sz="1300" strike="noStrike">
                <a:latin typeface="+mn-lt"/>
              </a:rPr>
              <a:t>Apache module boiler plate and let it know we will be using dav_svn. This allows use to push and pull changes to our subversion repository using http.</a:t>
            </a:r>
            <a:endParaRPr/>
          </a:p>
          <a:p>
            <a:endParaRPr/>
          </a:p>
          <a:p>
            <a:r>
              <a:rPr lang="en-US" sz="1300" strike="noStrike">
                <a:latin typeface="+mn-lt"/>
              </a:rPr>
              <a:t>  # configure subversion vhost</a:t>
            </a:r>
            <a:endParaRPr/>
          </a:p>
          <a:p>
            <a:r>
              <a:rPr lang="en-US" sz="1300" strike="noStrike">
                <a:latin typeface="+mn-lt"/>
              </a:rPr>
              <a:t>  apache::vhost { 'headnode.internal':</a:t>
            </a:r>
            <a:endParaRPr/>
          </a:p>
          <a:p>
            <a:r>
              <a:rPr lang="en-US" sz="1300" strike="noStrike">
                <a:latin typeface="+mn-lt"/>
              </a:rPr>
              <a:t>    port =&gt; 443,</a:t>
            </a:r>
            <a:endParaRPr/>
          </a:p>
          <a:p>
            <a:r>
              <a:rPr lang="en-US" sz="1300" strike="noStrike">
                <a:latin typeface="+mn-lt"/>
              </a:rPr>
              <a:t>    docroot =&gt; '/var/www/html/',</a:t>
            </a:r>
            <a:endParaRPr/>
          </a:p>
          <a:p>
            <a:r>
              <a:rPr lang="en-US" sz="1300" strike="noStrike">
                <a:latin typeface="+mn-lt"/>
              </a:rPr>
              <a:t>    ssl =&gt; true,</a:t>
            </a:r>
            <a:endParaRPr/>
          </a:p>
          <a:p>
            <a:r>
              <a:rPr lang="en-US" sz="1300" strike="noStrike">
                <a:latin typeface="+mn-lt"/>
              </a:rPr>
              <a:t>    ssl_cert =&gt; '/etc/httpd/ssl/apache.crt',  </a:t>
            </a:r>
            <a:endParaRPr/>
          </a:p>
          <a:p>
            <a:r>
              <a:rPr lang="en-US" sz="1300" strike="noStrike">
                <a:latin typeface="+mn-lt"/>
              </a:rPr>
              <a:t>    ssl_key  =&gt; '/etc/httpd/ssl/apache.key',</a:t>
            </a:r>
            <a:endParaRPr/>
          </a:p>
          <a:p>
            <a:r>
              <a:rPr lang="en-US" sz="1300" strike="noStrike">
                <a:latin typeface="+mn-lt"/>
              </a:rPr>
              <a:t>    custom_fragment =&gt; '</a:t>
            </a:r>
            <a:endParaRPr/>
          </a:p>
          <a:p>
            <a:r>
              <a:rPr lang="en-US" sz="1300" strike="noStrike">
                <a:latin typeface="+mn-lt"/>
              </a:rPr>
              <a:t>      &lt;Location /puppet &gt;</a:t>
            </a:r>
            <a:endParaRPr/>
          </a:p>
          <a:p>
            <a:r>
              <a:rPr lang="en-US" sz="1300" strike="noStrike">
                <a:latin typeface="+mn-lt"/>
              </a:rPr>
              <a:t>        AuthType Basic</a:t>
            </a:r>
            <a:endParaRPr/>
          </a:p>
          <a:p>
            <a:r>
              <a:rPr lang="en-US" sz="1300" strike="noStrike">
                <a:latin typeface="+mn-lt"/>
              </a:rPr>
              <a:t>        AuthName "Puppet Cluster Repository"</a:t>
            </a:r>
            <a:endParaRPr/>
          </a:p>
          <a:p>
            <a:r>
              <a:rPr lang="en-US" sz="1300" strike="noStrike">
                <a:latin typeface="+mn-lt"/>
              </a:rPr>
              <a:t>        AuthUserFile "/etc/httpd/auth_user_file"</a:t>
            </a:r>
            <a:endParaRPr/>
          </a:p>
          <a:p>
            <a:r>
              <a:rPr lang="en-US" sz="1300" strike="noStrike">
                <a:latin typeface="+mn-lt"/>
              </a:rPr>
              <a:t>        Require valid-user</a:t>
            </a:r>
            <a:endParaRPr/>
          </a:p>
          <a:p>
            <a:r>
              <a:rPr lang="en-US" sz="1300" strike="noStrike">
                <a:latin typeface="+mn-lt"/>
              </a:rPr>
              <a:t>        DAV svn </a:t>
            </a:r>
            <a:endParaRPr/>
          </a:p>
          <a:p>
            <a:r>
              <a:rPr lang="en-US" sz="1300" strike="noStrike">
                <a:latin typeface="+mn-lt"/>
              </a:rPr>
              <a:t>        SVNPath /var/svn/puppet/</a:t>
            </a:r>
            <a:endParaRPr/>
          </a:p>
          <a:p>
            <a:r>
              <a:rPr lang="en-US" sz="1300" strike="noStrike">
                <a:latin typeface="+mn-lt"/>
              </a:rPr>
              <a:t>      &lt;/Location&gt;'</a:t>
            </a:r>
            <a:endParaRPr/>
          </a:p>
          <a:p>
            <a:r>
              <a:rPr lang="en-US" sz="1300" strike="noStrike">
                <a:latin typeface="+mn-lt"/>
              </a:rPr>
              <a:t>  }</a:t>
            </a:r>
            <a:endParaRPr/>
          </a:p>
          <a:p>
            <a:endParaRPr/>
          </a:p>
          <a:p>
            <a:r>
              <a:rPr lang="en-US" sz="1300" strike="noStrike">
                <a:latin typeface="+mn-lt"/>
              </a:rPr>
              <a:t>This code is mostly boilerplate. Somethings to notice is that the root is going to /var/www/html even though we will be mainly concerned with /puppet which is pointed to the root of our svn repository from the previous stanza</a:t>
            </a:r>
            <a:endParaRPr/>
          </a:p>
          <a:p>
            <a:endParaRPr/>
          </a:p>
          <a:p>
            <a:r>
              <a:rPr lang="en-US" sz="1300" strike="noStrike">
                <a:latin typeface="+mn-lt"/>
              </a:rPr>
              <a:t>puppet apply this config</a:t>
            </a:r>
            <a:endParaRPr/>
          </a:p>
          <a:p>
            <a:endParaRPr/>
          </a:p>
          <a:p>
            <a:r>
              <a:rPr lang="en-US" sz="1300" strike="noStrike">
                <a:latin typeface="+mn-lt"/>
              </a:rPr>
              <a:t>it will fail with an error messageError: Could not find default node or by name with 'ip-172-31-7-24.us-west-2.compute.internal, ip-172-31-7-24.us-west-2.compute, ip-172-31-7-24.us-west-2, ip-172-31-7-24' on node ip-172-31-7-24.us-west-2.compute.internal</a:t>
            </a:r>
            <a:endParaRPr/>
          </a:p>
          <a:p>
            <a:endParaRPr/>
          </a:p>
          <a:p>
            <a:r>
              <a:rPr lang="en-US" sz="1300" strike="noStrike">
                <a:latin typeface="+mn-lt"/>
              </a:rPr>
              <a:t>Copy and paste the full name into the node stanza like this:</a:t>
            </a:r>
            <a:endParaRPr/>
          </a:p>
          <a:p>
            <a:endParaRPr/>
          </a:p>
          <a:p>
            <a:r>
              <a:rPr lang="en-US" sz="1300" strike="noStrike">
                <a:latin typeface="+mn-lt"/>
              </a:rPr>
              <a:t># headnode</a:t>
            </a:r>
            <a:endParaRPr/>
          </a:p>
          <a:p>
            <a:r>
              <a:rPr lang="en-US" sz="1300" strike="noStrike">
                <a:latin typeface="+mn-lt"/>
              </a:rPr>
              <a:t>node 'ip-172-31-7-24.us-west-2.compute.internal' {</a:t>
            </a:r>
            <a:endParaRPr/>
          </a:p>
          <a:p>
            <a:endParaRPr/>
          </a:p>
          <a:p>
            <a:r>
              <a:rPr lang="en-US" sz="1300" strike="noStrike">
                <a:latin typeface="+mn-lt"/>
              </a:rPr>
              <a:t>now puppet apply again</a:t>
            </a:r>
            <a:endParaRPr/>
          </a:p>
          <a:p>
            <a:endParaRPr/>
          </a:p>
          <a:p>
            <a:r>
              <a:rPr lang="en-US" sz="1300" strike="noStrike">
                <a:latin typeface="+mn-lt"/>
              </a:rPr>
              <a:t>some permissions for selinux as well as apache</a:t>
            </a:r>
            <a:endParaRPr/>
          </a:p>
          <a:p>
            <a:endParaRPr/>
          </a:p>
          <a:p>
            <a:r>
              <a:rPr lang="en-US" sz="1300" strike="noStrike">
                <a:latin typeface="+mn-lt"/>
              </a:rPr>
              <a:t>chcon -R -h -t httpd_sys_content_t /var/svn/puppet </a:t>
            </a:r>
            <a:endParaRPr/>
          </a:p>
          <a:p>
            <a:r>
              <a:rPr lang="en-US" sz="1300" strike="noStrike">
                <a:latin typeface="+mn-lt"/>
              </a:rPr>
              <a:t>chown -R apache:apache /var/svn/puppet</a:t>
            </a:r>
            <a:endParaRPr/>
          </a:p>
          <a:p>
            <a:endParaRPr/>
          </a:p>
          <a:p>
            <a:endParaRPr/>
          </a:p>
          <a:p>
            <a:endParaRPr/>
          </a:p>
          <a:p>
            <a:r>
              <a:rPr lang="en-US" sz="1300" strike="noStrike">
                <a:latin typeface="+mn-lt"/>
              </a:rPr>
              <a:t>cd /root/</a:t>
            </a:r>
            <a:endParaRPr/>
          </a:p>
          <a:p>
            <a:r>
              <a:rPr lang="en-US" sz="1300" strike="noStrike">
                <a:latin typeface="+mn-lt"/>
              </a:rPr>
              <a:t>svn co https://localhost/puppet/</a:t>
            </a:r>
            <a:endParaRPr/>
          </a:p>
          <a:p>
            <a:endParaRPr/>
          </a:p>
          <a:p>
            <a:r>
              <a:rPr lang="en-US" sz="1300" strike="noStrike">
                <a:latin typeface="+mn-lt"/>
              </a:rPr>
              <a:t>cp -R /etc/puppet/ /root/puppet/</a:t>
            </a:r>
            <a:endParaRPr/>
          </a:p>
          <a:p>
            <a:endParaRPr/>
          </a:p>
          <a:p>
            <a:r>
              <a:rPr lang="en-US" sz="1300" strike="noStrike">
                <a:latin typeface="+mn-lt"/>
              </a:rPr>
              <a:t>cd /root/puppet/</a:t>
            </a:r>
            <a:endParaRPr/>
          </a:p>
          <a:p>
            <a:r>
              <a:rPr lang="en-US" sz="1300" strike="noStrike">
                <a:latin typeface="+mn-lt"/>
              </a:rPr>
              <a:t>svn add *</a:t>
            </a:r>
            <a:endParaRPr/>
          </a:p>
          <a:p>
            <a:r>
              <a:rPr lang="en-US" sz="1300" strike="noStrike">
                <a:latin typeface="+mn-lt"/>
              </a:rPr>
              <a:t>EXPORT EDITOR=vim</a:t>
            </a:r>
            <a:endParaRPr/>
          </a:p>
          <a:p>
            <a:r>
              <a:rPr lang="en-US" sz="1300" strike="noStrike">
                <a:latin typeface="+mn-lt"/>
              </a:rPr>
              <a:t>svn ci</a:t>
            </a:r>
            <a:endParaRPr/>
          </a:p>
          <a:p>
            <a:endParaRPr/>
          </a:p>
          <a:p>
            <a:endParaRPr/>
          </a:p>
          <a:p>
            <a:r>
              <a:rPr lang="en-US" sz="1300" strike="noStrike">
                <a:latin typeface="+mn-lt"/>
              </a:rPr>
              <a:t>svn co https://localhost/puppet/ /etc/puppet/</a:t>
            </a:r>
            <a:endParaRPr/>
          </a:p>
          <a:p>
            <a:endParaRPr/>
          </a:p>
          <a:p>
            <a:endParaRPr/>
          </a:p>
          <a:p>
            <a:r>
              <a:rPr lang="en-US" sz="1300" strike="noStrike">
                <a:latin typeface="+mn-lt"/>
              </a:rPr>
              <a:t>#####</a:t>
            </a:r>
            <a:endParaRPr/>
          </a:p>
          <a:p>
            <a:endParaRPr/>
          </a:p>
          <a:p>
            <a:r>
              <a:rPr lang="en-US" sz="1300" strike="noStrike">
                <a:latin typeface="+mn-lt"/>
              </a:rPr>
              <a:t>sharrell@lmaoplane:web $ cat 002-subversion-puppet-repo </a:t>
            </a:r>
            <a:endParaRPr/>
          </a:p>
          <a:p>
            <a:r>
              <a:rPr lang="en-US" sz="1300" strike="noStrike">
                <a:latin typeface="+mn-lt"/>
              </a:rPr>
              <a:t>class head_node {</a:t>
            </a:r>
            <a:endParaRPr/>
          </a:p>
          <a:p>
            <a:endParaRPr/>
          </a:p>
          <a:p>
            <a:r>
              <a:rPr lang="en-US" sz="1300" strike="noStrike">
                <a:latin typeface="+mn-lt"/>
              </a:rPr>
              <a:t>#### START</a:t>
            </a:r>
            <a:endParaRPr/>
          </a:p>
          <a:p>
            <a:endParaRPr/>
          </a:p>
          <a:p>
            <a:r>
              <a:rPr lang="en-US" sz="1300" strike="noStrike">
                <a:latin typeface="+mn-lt"/>
              </a:rPr>
              <a:t>  # create puppet repository with subversion</a:t>
            </a:r>
            <a:endParaRPr/>
          </a:p>
          <a:p>
            <a:endParaRPr/>
          </a:p>
          <a:p>
            <a:r>
              <a:rPr lang="en-US" sz="1300" strike="noStrike">
                <a:latin typeface="+mn-lt"/>
              </a:rPr>
              <a:t>  # setup apache module</a:t>
            </a:r>
            <a:endParaRPr/>
          </a:p>
          <a:p>
            <a:r>
              <a:rPr lang="en-US" sz="1300" strike="noStrike">
                <a:latin typeface="+mn-lt"/>
              </a:rPr>
              <a:t>  class { 'apache':</a:t>
            </a:r>
            <a:endParaRPr/>
          </a:p>
          <a:p>
            <a:r>
              <a:rPr lang="en-US" sz="1300" strike="noStrike">
                <a:latin typeface="+mn-lt"/>
              </a:rPr>
              <a:t>    default_confd_files =&gt; false,</a:t>
            </a:r>
            <a:endParaRPr/>
          </a:p>
          <a:p>
            <a:r>
              <a:rPr lang="en-US" sz="1300" strike="noStrike">
                <a:latin typeface="+mn-lt"/>
              </a:rPr>
              <a:t>    purge_configs =&gt; false,</a:t>
            </a:r>
            <a:endParaRPr/>
          </a:p>
          <a:p>
            <a:r>
              <a:rPr lang="en-US" sz="1300" strike="noStrike">
                <a:latin typeface="+mn-lt"/>
              </a:rPr>
              <a:t>  }</a:t>
            </a:r>
            <a:endParaRPr/>
          </a:p>
          <a:p>
            <a:r>
              <a:rPr lang="en-US" sz="1300" strike="noStrike">
                <a:latin typeface="+mn-lt"/>
              </a:rPr>
              <a:t>  class { 'apache::mod::dav_svn': }</a:t>
            </a:r>
            <a:endParaRPr/>
          </a:p>
          <a:p>
            <a:endParaRPr/>
          </a:p>
          <a:p>
            <a:r>
              <a:rPr lang="en-US" sz="1300" strike="noStrike">
                <a:latin typeface="+mn-lt"/>
              </a:rPr>
              <a:t>  # configure subversion vhost</a:t>
            </a:r>
            <a:endParaRPr/>
          </a:p>
          <a:p>
            <a:r>
              <a:rPr lang="en-US" sz="1300" strike="noStrike">
                <a:latin typeface="+mn-lt"/>
              </a:rPr>
              <a:t>  apache::vhost { 'headnode.internal':</a:t>
            </a:r>
            <a:endParaRPr/>
          </a:p>
          <a:p>
            <a:r>
              <a:rPr lang="en-US" sz="1300" strike="noStrike">
                <a:latin typeface="+mn-lt"/>
              </a:rPr>
              <a:t>    port =&gt; 443,</a:t>
            </a:r>
            <a:endParaRPr/>
          </a:p>
          <a:p>
            <a:r>
              <a:rPr lang="en-US" sz="1300" strike="noStrike">
                <a:latin typeface="+mn-lt"/>
              </a:rPr>
              <a:t>    docroot =&gt; '/var/www/html/',</a:t>
            </a:r>
            <a:endParaRPr/>
          </a:p>
          <a:p>
            <a:r>
              <a:rPr lang="en-US" sz="1300" strike="noStrike">
                <a:latin typeface="+mn-lt"/>
              </a:rPr>
              <a:t>    ssl =&gt; true,</a:t>
            </a:r>
            <a:endParaRPr/>
          </a:p>
          <a:p>
            <a:r>
              <a:rPr lang="en-US" sz="1300" strike="noStrike">
                <a:latin typeface="+mn-lt"/>
              </a:rPr>
              <a:t>    ssl_cert =&gt; '/etc/httpd/ssl/apache.crt',  </a:t>
            </a:r>
            <a:endParaRPr/>
          </a:p>
          <a:p>
            <a:r>
              <a:rPr lang="en-US" sz="1300" strike="noStrike">
                <a:latin typeface="+mn-lt"/>
              </a:rPr>
              <a:t>    ssl_key  =&gt; '/etc/httpd/ssl/apache.key',</a:t>
            </a:r>
            <a:endParaRPr/>
          </a:p>
          <a:p>
            <a:r>
              <a:rPr lang="en-US" sz="1300" strike="noStrike">
                <a:latin typeface="+mn-lt"/>
              </a:rPr>
              <a:t>    custom_fragment =&gt; '</a:t>
            </a:r>
            <a:endParaRPr/>
          </a:p>
          <a:p>
            <a:r>
              <a:rPr lang="en-US" sz="1300" strike="noStrike">
                <a:latin typeface="+mn-lt"/>
              </a:rPr>
              <a:t>      &lt;Location /puppet &gt;</a:t>
            </a:r>
            <a:endParaRPr/>
          </a:p>
          <a:p>
            <a:r>
              <a:rPr lang="en-US" sz="1300" strike="noStrike">
                <a:latin typeface="+mn-lt"/>
              </a:rPr>
              <a:t>        AuthType Basic</a:t>
            </a:r>
            <a:endParaRPr/>
          </a:p>
          <a:p>
            <a:r>
              <a:rPr lang="en-US" sz="1300" strike="noStrike">
                <a:latin typeface="+mn-lt"/>
              </a:rPr>
              <a:t>        AuthName "Puppet Cluster Repository"</a:t>
            </a:r>
            <a:endParaRPr/>
          </a:p>
          <a:p>
            <a:r>
              <a:rPr lang="en-US" sz="1300" strike="noStrike">
                <a:latin typeface="+mn-lt"/>
              </a:rPr>
              <a:t>        AuthUserFile "/etc/httpd/auth_user_file"</a:t>
            </a:r>
            <a:endParaRPr/>
          </a:p>
          <a:p>
            <a:r>
              <a:rPr lang="en-US" sz="1300" strike="noStrike">
                <a:latin typeface="+mn-lt"/>
              </a:rPr>
              <a:t>        Require valid-user</a:t>
            </a:r>
            <a:endParaRPr/>
          </a:p>
          <a:p>
            <a:r>
              <a:rPr lang="en-US" sz="1300" strike="noStrike">
                <a:latin typeface="+mn-lt"/>
              </a:rPr>
              <a:t>        DAV svn</a:t>
            </a:r>
            <a:endParaRPr/>
          </a:p>
          <a:p>
            <a:r>
              <a:rPr lang="en-US" sz="1300" strike="noStrike">
                <a:latin typeface="+mn-lt"/>
              </a:rPr>
              <a:t>        SVNPath /var/svn/puppet/</a:t>
            </a:r>
            <a:endParaRPr/>
          </a:p>
          <a:p>
            <a:r>
              <a:rPr lang="en-US" sz="1300" strike="noStrike">
                <a:latin typeface="+mn-lt"/>
              </a:rPr>
              <a:t>      &lt;/Location&gt;'</a:t>
            </a:r>
            <a:endParaRPr/>
          </a:p>
          <a:p>
            <a:r>
              <a:rPr lang="en-US" sz="1300" strike="noStrike">
                <a:latin typeface="+mn-lt"/>
              </a:rPr>
              <a:t>  }</a:t>
            </a:r>
            <a:endParaRPr/>
          </a:p>
          <a:p>
            <a:endParaRPr/>
          </a:p>
          <a:p>
            <a:r>
              <a:rPr lang="en-US" sz="1300" strike="noStrike">
                <a:latin typeface="+mn-lt"/>
              </a:rPr>
              <a:t>#### END</a:t>
            </a:r>
            <a:endParaRPr/>
          </a:p>
          <a:p>
            <a:endParaRPr/>
          </a:p>
          <a:p>
            <a:r>
              <a:rPr lang="en-US" sz="1300" strike="noStrike">
                <a:latin typeface="+mn-lt"/>
              </a:rPr>
              <a:t>}</a:t>
            </a:r>
            <a:endParaRPr/>
          </a:p>
          <a:p>
            <a:endParaRPr/>
          </a:p>
          <a:p>
            <a:endParaRPr/>
          </a:p>
          <a:p>
            <a:endParaRPr/>
          </a:p>
          <a:p>
            <a:endParaRPr/>
          </a:p>
        </p:txBody>
      </p:sp>
      <p:sp>
        <p:nvSpPr>
          <p:cNvPr id="531" name="TextShape 2"/>
          <p:cNvSpPr txBox="1"/>
          <p:nvPr/>
        </p:nvSpPr>
        <p:spPr>
          <a:xfrm>
            <a:off x="4023000" y="9722520"/>
            <a:ext cx="3075840" cy="511560"/>
          </a:xfrm>
          <a:prstGeom prst="rect">
            <a:avLst/>
          </a:prstGeom>
          <a:noFill/>
          <a:ln>
            <a:noFill/>
          </a:ln>
        </p:spPr>
        <p:txBody>
          <a:bodyPr lIns="98280" tIns="48960" rIns="98280" bIns="48960" anchor="b"/>
          <a:lstStyle/>
          <a:p>
            <a:pPr algn="r">
              <a:lnSpc>
                <a:spcPct val="100000"/>
              </a:lnSpc>
            </a:pPr>
            <a:fld id="{632309BD-D6C2-4F72-B770-EACF9714D289}" type="slidenum">
              <a:rPr lang="en-US" sz="1300" strike="noStrike">
                <a:solidFill>
                  <a:srgbClr val="000000"/>
                </a:solidFill>
                <a:latin typeface="Times New Roman"/>
                <a:ea typeface="+mn-ea"/>
              </a:rPr>
              <a:t>18</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 name="PlaceHolder 1"/>
          <p:cNvSpPr>
            <a:spLocks noGrp="1"/>
          </p:cNvSpPr>
          <p:nvPr>
            <p:ph type="body"/>
          </p:nvPr>
        </p:nvSpPr>
        <p:spPr>
          <a:xfrm>
            <a:off x="946440" y="4862160"/>
            <a:ext cx="5205960" cy="4604760"/>
          </a:xfrm>
          <a:prstGeom prst="rect">
            <a:avLst/>
          </a:prstGeom>
        </p:spPr>
        <p:txBody>
          <a:bodyPr lIns="98280" tIns="48960" rIns="98280" bIns="48960"/>
          <a:lstStyle/>
          <a:p>
            <a:r>
              <a:rPr lang="en-US" sz="1300" strike="noStrike" dirty="0">
                <a:latin typeface="+mn-lt"/>
              </a:rPr>
              <a:t>Apache module boiler plate and let it know we will be using </a:t>
            </a:r>
            <a:r>
              <a:rPr lang="en-US" sz="1300" strike="noStrike" dirty="0" err="1">
                <a:latin typeface="+mn-lt"/>
              </a:rPr>
              <a:t>dav_svn</a:t>
            </a:r>
            <a:r>
              <a:rPr lang="en-US" sz="1300" strike="noStrike" dirty="0">
                <a:latin typeface="+mn-lt"/>
              </a:rPr>
              <a:t>. This allows use to push and pull changes to our subversion repository using http.</a:t>
            </a:r>
            <a:endParaRPr dirty="0"/>
          </a:p>
          <a:p>
            <a:endParaRPr dirty="0"/>
          </a:p>
          <a:p>
            <a:r>
              <a:rPr lang="en-US" sz="1300" strike="noStrike" dirty="0">
                <a:latin typeface="+mn-lt"/>
              </a:rPr>
              <a:t>  # configure subversion </a:t>
            </a:r>
            <a:r>
              <a:rPr lang="en-US" sz="1300" strike="noStrike" dirty="0" err="1">
                <a:latin typeface="+mn-lt"/>
              </a:rPr>
              <a:t>vhost</a:t>
            </a:r>
            <a:endParaRPr dirty="0"/>
          </a:p>
          <a:p>
            <a:r>
              <a:rPr lang="en-US" sz="1300" strike="noStrike" dirty="0">
                <a:latin typeface="+mn-lt"/>
              </a:rPr>
              <a:t>  apache::</a:t>
            </a:r>
            <a:r>
              <a:rPr lang="en-US" sz="1300" strike="noStrike" dirty="0" err="1">
                <a:latin typeface="+mn-lt"/>
              </a:rPr>
              <a:t>vhost</a:t>
            </a:r>
            <a:r>
              <a:rPr lang="en-US" sz="1300" strike="noStrike" dirty="0">
                <a:latin typeface="+mn-lt"/>
              </a:rPr>
              <a:t> { '</a:t>
            </a:r>
            <a:r>
              <a:rPr lang="en-US" sz="1300" strike="noStrike" dirty="0" err="1">
                <a:latin typeface="+mn-lt"/>
              </a:rPr>
              <a:t>headnode.internal</a:t>
            </a:r>
            <a:r>
              <a:rPr lang="en-US" sz="1300" strike="noStrike" dirty="0">
                <a:latin typeface="+mn-lt"/>
              </a:rPr>
              <a:t>':</a:t>
            </a:r>
            <a:endParaRPr dirty="0"/>
          </a:p>
          <a:p>
            <a:r>
              <a:rPr lang="en-US" sz="1300" strike="noStrike" dirty="0">
                <a:latin typeface="+mn-lt"/>
              </a:rPr>
              <a:t>    port =&gt; 443,</a:t>
            </a:r>
            <a:endParaRPr dirty="0"/>
          </a:p>
          <a:p>
            <a:r>
              <a:rPr lang="en-US" sz="1300" strike="noStrike" dirty="0">
                <a:latin typeface="+mn-lt"/>
              </a:rPr>
              <a:t>    </a:t>
            </a:r>
            <a:r>
              <a:rPr lang="en-US" sz="1300" strike="noStrike" dirty="0" err="1">
                <a:latin typeface="+mn-lt"/>
              </a:rPr>
              <a:t>docroot</a:t>
            </a:r>
            <a:r>
              <a:rPr lang="en-US" sz="1300" strike="noStrike" dirty="0">
                <a:latin typeface="+mn-lt"/>
              </a:rPr>
              <a:t> =&gt; '/</a:t>
            </a:r>
            <a:r>
              <a:rPr lang="en-US" sz="1300" strike="noStrike" dirty="0" err="1">
                <a:latin typeface="+mn-lt"/>
              </a:rPr>
              <a:t>var</a:t>
            </a:r>
            <a:r>
              <a:rPr lang="en-US" sz="1300" strike="noStrike" dirty="0">
                <a:latin typeface="+mn-lt"/>
              </a:rPr>
              <a:t>/www/html/',</a:t>
            </a:r>
            <a:endParaRPr dirty="0"/>
          </a:p>
          <a:p>
            <a:r>
              <a:rPr lang="en-US" sz="1300" strike="noStrike" dirty="0">
                <a:latin typeface="+mn-lt"/>
              </a:rPr>
              <a:t>    </a:t>
            </a:r>
            <a:r>
              <a:rPr lang="en-US" sz="1300" strike="noStrike" dirty="0" err="1">
                <a:latin typeface="+mn-lt"/>
              </a:rPr>
              <a:t>ssl</a:t>
            </a:r>
            <a:r>
              <a:rPr lang="en-US" sz="1300" strike="noStrike" dirty="0">
                <a:latin typeface="+mn-lt"/>
              </a:rPr>
              <a:t> =&gt; true,</a:t>
            </a:r>
            <a:endParaRPr dirty="0"/>
          </a:p>
          <a:p>
            <a:r>
              <a:rPr lang="en-US" sz="1300" strike="noStrike" dirty="0">
                <a:latin typeface="+mn-lt"/>
              </a:rPr>
              <a:t>    </a:t>
            </a:r>
            <a:r>
              <a:rPr lang="en-US" sz="1300" strike="noStrike" dirty="0" err="1">
                <a:latin typeface="+mn-lt"/>
              </a:rPr>
              <a:t>ssl_cert</a:t>
            </a:r>
            <a:r>
              <a:rPr lang="en-US" sz="1300" strike="noStrike" dirty="0">
                <a:latin typeface="+mn-lt"/>
              </a:rPr>
              <a:t> =&gt; '/</a:t>
            </a:r>
            <a:r>
              <a:rPr lang="en-US" sz="1300" strike="noStrike" dirty="0" err="1">
                <a:latin typeface="+mn-lt"/>
              </a:rPr>
              <a:t>etc</a:t>
            </a:r>
            <a:r>
              <a:rPr lang="en-US" sz="1300" strike="noStrike" dirty="0">
                <a:latin typeface="+mn-lt"/>
              </a:rPr>
              <a:t>/</a:t>
            </a:r>
            <a:r>
              <a:rPr lang="en-US" sz="1300" strike="noStrike" dirty="0" err="1">
                <a:latin typeface="+mn-lt"/>
              </a:rPr>
              <a:t>httpd</a:t>
            </a:r>
            <a:r>
              <a:rPr lang="en-US" sz="1300" strike="noStrike" dirty="0">
                <a:latin typeface="+mn-lt"/>
              </a:rPr>
              <a:t>/</a:t>
            </a:r>
            <a:r>
              <a:rPr lang="en-US" sz="1300" strike="noStrike" dirty="0" err="1">
                <a:latin typeface="+mn-lt"/>
              </a:rPr>
              <a:t>ssl</a:t>
            </a:r>
            <a:r>
              <a:rPr lang="en-US" sz="1300" strike="noStrike" dirty="0">
                <a:latin typeface="+mn-lt"/>
              </a:rPr>
              <a:t>/</a:t>
            </a:r>
            <a:r>
              <a:rPr lang="en-US" sz="1300" strike="noStrike" dirty="0" err="1">
                <a:latin typeface="+mn-lt"/>
              </a:rPr>
              <a:t>apache.crt</a:t>
            </a:r>
            <a:r>
              <a:rPr lang="en-US" sz="1300" strike="noStrike" dirty="0">
                <a:latin typeface="+mn-lt"/>
              </a:rPr>
              <a:t>',  </a:t>
            </a:r>
            <a:endParaRPr dirty="0"/>
          </a:p>
          <a:p>
            <a:r>
              <a:rPr lang="en-US" sz="1300" strike="noStrike" dirty="0">
                <a:latin typeface="+mn-lt"/>
              </a:rPr>
              <a:t>    </a:t>
            </a:r>
            <a:r>
              <a:rPr lang="en-US" sz="1300" strike="noStrike" dirty="0" err="1">
                <a:latin typeface="+mn-lt"/>
              </a:rPr>
              <a:t>ssl_key</a:t>
            </a:r>
            <a:r>
              <a:rPr lang="en-US" sz="1300" strike="noStrike" dirty="0">
                <a:latin typeface="+mn-lt"/>
              </a:rPr>
              <a:t>  =&gt; '/</a:t>
            </a:r>
            <a:r>
              <a:rPr lang="en-US" sz="1300" strike="noStrike" dirty="0" err="1">
                <a:latin typeface="+mn-lt"/>
              </a:rPr>
              <a:t>etc</a:t>
            </a:r>
            <a:r>
              <a:rPr lang="en-US" sz="1300" strike="noStrike" dirty="0">
                <a:latin typeface="+mn-lt"/>
              </a:rPr>
              <a:t>/</a:t>
            </a:r>
            <a:r>
              <a:rPr lang="en-US" sz="1300" strike="noStrike" dirty="0" err="1">
                <a:latin typeface="+mn-lt"/>
              </a:rPr>
              <a:t>httpd</a:t>
            </a:r>
            <a:r>
              <a:rPr lang="en-US" sz="1300" strike="noStrike" dirty="0">
                <a:latin typeface="+mn-lt"/>
              </a:rPr>
              <a:t>/</a:t>
            </a:r>
            <a:r>
              <a:rPr lang="en-US" sz="1300" strike="noStrike" dirty="0" err="1">
                <a:latin typeface="+mn-lt"/>
              </a:rPr>
              <a:t>ssl</a:t>
            </a:r>
            <a:r>
              <a:rPr lang="en-US" sz="1300" strike="noStrike" dirty="0">
                <a:latin typeface="+mn-lt"/>
              </a:rPr>
              <a:t>/</a:t>
            </a:r>
            <a:r>
              <a:rPr lang="en-US" sz="1300" strike="noStrike" dirty="0" err="1">
                <a:latin typeface="+mn-lt"/>
              </a:rPr>
              <a:t>apache.key</a:t>
            </a:r>
            <a:r>
              <a:rPr lang="en-US" sz="1300" strike="noStrike" dirty="0">
                <a:latin typeface="+mn-lt"/>
              </a:rPr>
              <a:t>',</a:t>
            </a:r>
            <a:endParaRPr dirty="0"/>
          </a:p>
          <a:p>
            <a:r>
              <a:rPr lang="en-US" sz="1300" strike="noStrike" dirty="0">
                <a:latin typeface="+mn-lt"/>
              </a:rPr>
              <a:t>    </a:t>
            </a:r>
            <a:r>
              <a:rPr lang="en-US" sz="1300" strike="noStrike" dirty="0" err="1">
                <a:latin typeface="+mn-lt"/>
              </a:rPr>
              <a:t>custom_fragment</a:t>
            </a:r>
            <a:r>
              <a:rPr lang="en-US" sz="1300" strike="noStrike" dirty="0">
                <a:latin typeface="+mn-lt"/>
              </a:rPr>
              <a:t> =&gt; '</a:t>
            </a:r>
            <a:endParaRPr dirty="0"/>
          </a:p>
          <a:p>
            <a:r>
              <a:rPr lang="en-US" sz="1300" strike="noStrike" dirty="0">
                <a:latin typeface="+mn-lt"/>
              </a:rPr>
              <a:t>      &lt;Location /puppet &gt;</a:t>
            </a:r>
            <a:endParaRPr dirty="0"/>
          </a:p>
          <a:p>
            <a:r>
              <a:rPr lang="en-US" sz="1300" strike="noStrike" dirty="0">
                <a:latin typeface="+mn-lt"/>
              </a:rPr>
              <a:t>        </a:t>
            </a:r>
            <a:r>
              <a:rPr lang="en-US" sz="1300" strike="noStrike" dirty="0" err="1">
                <a:latin typeface="+mn-lt"/>
              </a:rPr>
              <a:t>AuthType</a:t>
            </a:r>
            <a:r>
              <a:rPr lang="en-US" sz="1300" strike="noStrike" dirty="0">
                <a:latin typeface="+mn-lt"/>
              </a:rPr>
              <a:t> Basic</a:t>
            </a:r>
            <a:endParaRPr dirty="0"/>
          </a:p>
          <a:p>
            <a:r>
              <a:rPr lang="en-US" sz="1300" strike="noStrike" dirty="0">
                <a:latin typeface="+mn-lt"/>
              </a:rPr>
              <a:t>        </a:t>
            </a:r>
            <a:r>
              <a:rPr lang="en-US" sz="1300" strike="noStrike" dirty="0" err="1">
                <a:latin typeface="+mn-lt"/>
              </a:rPr>
              <a:t>AuthName</a:t>
            </a:r>
            <a:r>
              <a:rPr lang="en-US" sz="1300" strike="noStrike" dirty="0">
                <a:latin typeface="+mn-lt"/>
              </a:rPr>
              <a:t> "Puppet Cluster Repository"</a:t>
            </a:r>
            <a:endParaRPr dirty="0"/>
          </a:p>
          <a:p>
            <a:r>
              <a:rPr lang="en-US" sz="1300" strike="noStrike" dirty="0">
                <a:latin typeface="+mn-lt"/>
              </a:rPr>
              <a:t>        </a:t>
            </a:r>
            <a:r>
              <a:rPr lang="en-US" sz="1300" strike="noStrike" dirty="0" err="1">
                <a:latin typeface="+mn-lt"/>
              </a:rPr>
              <a:t>AuthUserFile</a:t>
            </a:r>
            <a:r>
              <a:rPr lang="en-US" sz="1300" strike="noStrike" dirty="0">
                <a:latin typeface="+mn-lt"/>
              </a:rPr>
              <a:t> "/</a:t>
            </a:r>
            <a:r>
              <a:rPr lang="en-US" sz="1300" strike="noStrike" dirty="0" err="1">
                <a:latin typeface="+mn-lt"/>
              </a:rPr>
              <a:t>etc</a:t>
            </a:r>
            <a:r>
              <a:rPr lang="en-US" sz="1300" strike="noStrike" dirty="0">
                <a:latin typeface="+mn-lt"/>
              </a:rPr>
              <a:t>/</a:t>
            </a:r>
            <a:r>
              <a:rPr lang="en-US" sz="1300" strike="noStrike" dirty="0" err="1">
                <a:latin typeface="+mn-lt"/>
              </a:rPr>
              <a:t>httpd</a:t>
            </a:r>
            <a:r>
              <a:rPr lang="en-US" sz="1300" strike="noStrike" dirty="0">
                <a:latin typeface="+mn-lt"/>
              </a:rPr>
              <a:t>/</a:t>
            </a:r>
            <a:r>
              <a:rPr lang="en-US" sz="1300" strike="noStrike" dirty="0" err="1">
                <a:latin typeface="+mn-lt"/>
              </a:rPr>
              <a:t>auth_user_file</a:t>
            </a:r>
            <a:r>
              <a:rPr lang="en-US" sz="1300" strike="noStrike" dirty="0">
                <a:latin typeface="+mn-lt"/>
              </a:rPr>
              <a:t>"</a:t>
            </a:r>
            <a:endParaRPr dirty="0"/>
          </a:p>
          <a:p>
            <a:r>
              <a:rPr lang="en-US" sz="1300" strike="noStrike" dirty="0">
                <a:latin typeface="+mn-lt"/>
              </a:rPr>
              <a:t>        Require valid-user</a:t>
            </a:r>
            <a:endParaRPr dirty="0"/>
          </a:p>
          <a:p>
            <a:r>
              <a:rPr lang="en-US" sz="1300" strike="noStrike" dirty="0">
                <a:latin typeface="+mn-lt"/>
              </a:rPr>
              <a:t>        DAV </a:t>
            </a:r>
            <a:r>
              <a:rPr lang="en-US" sz="1300" strike="noStrike" dirty="0" err="1">
                <a:latin typeface="+mn-lt"/>
              </a:rPr>
              <a:t>svn</a:t>
            </a:r>
            <a:r>
              <a:rPr lang="en-US" sz="1300" strike="noStrike" dirty="0">
                <a:latin typeface="+mn-lt"/>
              </a:rPr>
              <a:t> </a:t>
            </a:r>
            <a:endParaRPr dirty="0"/>
          </a:p>
          <a:p>
            <a:r>
              <a:rPr lang="en-US" sz="1300" strike="noStrike" dirty="0">
                <a:latin typeface="+mn-lt"/>
              </a:rPr>
              <a:t>        </a:t>
            </a:r>
            <a:r>
              <a:rPr lang="en-US" sz="1300" strike="noStrike" dirty="0" err="1">
                <a:latin typeface="+mn-lt"/>
              </a:rPr>
              <a:t>SVNPath</a:t>
            </a:r>
            <a:r>
              <a:rPr lang="en-US" sz="1300" strike="noStrike" dirty="0">
                <a:latin typeface="+mn-lt"/>
              </a:rPr>
              <a:t> /</a:t>
            </a:r>
            <a:r>
              <a:rPr lang="en-US" sz="1300" strike="noStrike" dirty="0" err="1">
                <a:latin typeface="+mn-lt"/>
              </a:rPr>
              <a:t>var</a:t>
            </a:r>
            <a:r>
              <a:rPr lang="en-US" sz="1300" strike="noStrike" dirty="0">
                <a:latin typeface="+mn-lt"/>
              </a:rPr>
              <a:t>/</a:t>
            </a:r>
            <a:r>
              <a:rPr lang="en-US" sz="1300" strike="noStrike" dirty="0" err="1">
                <a:latin typeface="+mn-lt"/>
              </a:rPr>
              <a:t>svn</a:t>
            </a:r>
            <a:r>
              <a:rPr lang="en-US" sz="1300" strike="noStrike" dirty="0">
                <a:latin typeface="+mn-lt"/>
              </a:rPr>
              <a:t>/puppet/</a:t>
            </a:r>
            <a:endParaRPr dirty="0"/>
          </a:p>
          <a:p>
            <a:r>
              <a:rPr lang="en-US" sz="1300" strike="noStrike" dirty="0">
                <a:latin typeface="+mn-lt"/>
              </a:rPr>
              <a:t>      &lt;/Location&gt;'</a:t>
            </a:r>
            <a:endParaRPr dirty="0"/>
          </a:p>
          <a:p>
            <a:r>
              <a:rPr lang="en-US" sz="1300" strike="noStrike" dirty="0">
                <a:latin typeface="+mn-lt"/>
              </a:rPr>
              <a:t>  }</a:t>
            </a:r>
            <a:endParaRPr dirty="0"/>
          </a:p>
          <a:p>
            <a:endParaRPr dirty="0"/>
          </a:p>
          <a:p>
            <a:r>
              <a:rPr lang="en-US" sz="1300" strike="noStrike" dirty="0">
                <a:latin typeface="+mn-lt"/>
              </a:rPr>
              <a:t>This code is mostly boilerplate. </a:t>
            </a:r>
            <a:r>
              <a:rPr lang="en-US" sz="1300" strike="noStrike" dirty="0" err="1">
                <a:latin typeface="+mn-lt"/>
              </a:rPr>
              <a:t>Somethings</a:t>
            </a:r>
            <a:r>
              <a:rPr lang="en-US" sz="1300" strike="noStrike" dirty="0">
                <a:latin typeface="+mn-lt"/>
              </a:rPr>
              <a:t> to notice is that the root is going to /</a:t>
            </a:r>
            <a:r>
              <a:rPr lang="en-US" sz="1300" strike="noStrike" dirty="0" err="1">
                <a:latin typeface="+mn-lt"/>
              </a:rPr>
              <a:t>var</a:t>
            </a:r>
            <a:r>
              <a:rPr lang="en-US" sz="1300" strike="noStrike" dirty="0">
                <a:latin typeface="+mn-lt"/>
              </a:rPr>
              <a:t>/www/html even though we will be mainly concerned with /puppet which is pointed to the root of our </a:t>
            </a:r>
            <a:r>
              <a:rPr lang="en-US" sz="1300" strike="noStrike" dirty="0" err="1">
                <a:latin typeface="+mn-lt"/>
              </a:rPr>
              <a:t>svn</a:t>
            </a:r>
            <a:r>
              <a:rPr lang="en-US" sz="1300" strike="noStrike" dirty="0">
                <a:latin typeface="+mn-lt"/>
              </a:rPr>
              <a:t> repository from the previous stanza</a:t>
            </a:r>
            <a:endParaRPr dirty="0"/>
          </a:p>
          <a:p>
            <a:endParaRPr dirty="0"/>
          </a:p>
          <a:p>
            <a:r>
              <a:rPr lang="en-US" sz="1300" strike="noStrike" dirty="0">
                <a:latin typeface="+mn-lt"/>
              </a:rPr>
              <a:t>puppet apply this </a:t>
            </a:r>
            <a:r>
              <a:rPr lang="en-US" sz="1300" strike="noStrike" dirty="0" err="1">
                <a:latin typeface="+mn-lt"/>
              </a:rPr>
              <a:t>config</a:t>
            </a:r>
            <a:endParaRPr dirty="0"/>
          </a:p>
          <a:p>
            <a:endParaRPr dirty="0"/>
          </a:p>
          <a:p>
            <a:r>
              <a:rPr lang="en-US" sz="1300" strike="noStrike" dirty="0">
                <a:latin typeface="+mn-lt"/>
              </a:rPr>
              <a:t>it will fail with an error </a:t>
            </a:r>
            <a:r>
              <a:rPr lang="en-US" sz="1300" strike="noStrike" dirty="0" err="1">
                <a:latin typeface="+mn-lt"/>
              </a:rPr>
              <a:t>messageError</a:t>
            </a:r>
            <a:r>
              <a:rPr lang="en-US" sz="1300" strike="noStrike" dirty="0">
                <a:latin typeface="+mn-lt"/>
              </a:rPr>
              <a:t>: Could not find default node or by name with 'ip-172-31-7-24.us-west-2.compute.internal, ip-172-31-7-24.us-west-2.compute, ip-172-31-7-24.us-west-2, ip-172-31-7-24' on node ip-172-31-7-24.us-west-2.compute.internal</a:t>
            </a:r>
            <a:endParaRPr dirty="0"/>
          </a:p>
          <a:p>
            <a:endParaRPr dirty="0"/>
          </a:p>
          <a:p>
            <a:r>
              <a:rPr lang="en-US" sz="1300" strike="noStrike" dirty="0">
                <a:latin typeface="+mn-lt"/>
              </a:rPr>
              <a:t>Copy and paste the full name into the node stanza like this:</a:t>
            </a:r>
            <a:endParaRPr dirty="0"/>
          </a:p>
          <a:p>
            <a:endParaRPr dirty="0"/>
          </a:p>
          <a:p>
            <a:r>
              <a:rPr lang="en-US" sz="1300" strike="noStrike" dirty="0">
                <a:latin typeface="+mn-lt"/>
              </a:rPr>
              <a:t># </a:t>
            </a:r>
            <a:r>
              <a:rPr lang="en-US" sz="1300" strike="noStrike" dirty="0" err="1">
                <a:latin typeface="+mn-lt"/>
              </a:rPr>
              <a:t>headnode</a:t>
            </a:r>
            <a:endParaRPr dirty="0"/>
          </a:p>
          <a:p>
            <a:r>
              <a:rPr lang="en-US" sz="1300" strike="noStrike" dirty="0">
                <a:latin typeface="+mn-lt"/>
              </a:rPr>
              <a:t>node 'ip-172-31-7-24.us-west-2.compute.internal' {</a:t>
            </a:r>
            <a:endParaRPr dirty="0"/>
          </a:p>
          <a:p>
            <a:endParaRPr dirty="0"/>
          </a:p>
          <a:p>
            <a:r>
              <a:rPr lang="en-US" sz="1300" strike="noStrike" dirty="0">
                <a:latin typeface="+mn-lt"/>
              </a:rPr>
              <a:t>now puppet apply again</a:t>
            </a:r>
            <a:endParaRPr dirty="0"/>
          </a:p>
          <a:p>
            <a:endParaRPr dirty="0"/>
          </a:p>
          <a:p>
            <a:r>
              <a:rPr lang="en-US" sz="1300" strike="noStrike" dirty="0">
                <a:latin typeface="+mn-lt"/>
              </a:rPr>
              <a:t>some permissions for </a:t>
            </a:r>
            <a:r>
              <a:rPr lang="en-US" sz="1300" strike="noStrike" dirty="0" err="1">
                <a:latin typeface="+mn-lt"/>
              </a:rPr>
              <a:t>selinux</a:t>
            </a:r>
            <a:r>
              <a:rPr lang="en-US" sz="1300" strike="noStrike" dirty="0">
                <a:latin typeface="+mn-lt"/>
              </a:rPr>
              <a:t> as well as apache</a:t>
            </a:r>
            <a:endParaRPr dirty="0"/>
          </a:p>
          <a:p>
            <a:endParaRPr dirty="0"/>
          </a:p>
          <a:p>
            <a:r>
              <a:rPr lang="en-US" sz="1300" strike="noStrike" dirty="0" err="1">
                <a:latin typeface="+mn-lt"/>
              </a:rPr>
              <a:t>chcon</a:t>
            </a:r>
            <a:r>
              <a:rPr lang="en-US" sz="1300" strike="noStrike" dirty="0">
                <a:latin typeface="+mn-lt"/>
              </a:rPr>
              <a:t> -R -h -t </a:t>
            </a:r>
            <a:r>
              <a:rPr lang="en-US" sz="1300" strike="noStrike" dirty="0" err="1">
                <a:latin typeface="+mn-lt"/>
              </a:rPr>
              <a:t>httpd_sys_content_t</a:t>
            </a:r>
            <a:r>
              <a:rPr lang="en-US" sz="1300" strike="noStrike" dirty="0">
                <a:latin typeface="+mn-lt"/>
              </a:rPr>
              <a:t> /</a:t>
            </a:r>
            <a:r>
              <a:rPr lang="en-US" sz="1300" strike="noStrike" dirty="0" err="1">
                <a:latin typeface="+mn-lt"/>
              </a:rPr>
              <a:t>var</a:t>
            </a:r>
            <a:r>
              <a:rPr lang="en-US" sz="1300" strike="noStrike" dirty="0">
                <a:latin typeface="+mn-lt"/>
              </a:rPr>
              <a:t>/</a:t>
            </a:r>
            <a:r>
              <a:rPr lang="en-US" sz="1300" strike="noStrike" dirty="0" err="1">
                <a:latin typeface="+mn-lt"/>
              </a:rPr>
              <a:t>svn</a:t>
            </a:r>
            <a:r>
              <a:rPr lang="en-US" sz="1300" strike="noStrike" dirty="0">
                <a:latin typeface="+mn-lt"/>
              </a:rPr>
              <a:t>/puppet </a:t>
            </a:r>
            <a:endParaRPr dirty="0"/>
          </a:p>
          <a:p>
            <a:r>
              <a:rPr lang="en-US" sz="1300" strike="noStrike" dirty="0" err="1">
                <a:latin typeface="+mn-lt"/>
              </a:rPr>
              <a:t>chown</a:t>
            </a:r>
            <a:r>
              <a:rPr lang="en-US" sz="1300" strike="noStrike" dirty="0">
                <a:latin typeface="+mn-lt"/>
              </a:rPr>
              <a:t> -R </a:t>
            </a:r>
            <a:r>
              <a:rPr lang="en-US" sz="1300" strike="noStrike" dirty="0" err="1">
                <a:latin typeface="+mn-lt"/>
              </a:rPr>
              <a:t>apache:apache</a:t>
            </a:r>
            <a:r>
              <a:rPr lang="en-US" sz="1300" strike="noStrike" dirty="0">
                <a:latin typeface="+mn-lt"/>
              </a:rPr>
              <a:t> /</a:t>
            </a:r>
            <a:r>
              <a:rPr lang="en-US" sz="1300" strike="noStrike" dirty="0" err="1">
                <a:latin typeface="+mn-lt"/>
              </a:rPr>
              <a:t>var</a:t>
            </a:r>
            <a:r>
              <a:rPr lang="en-US" sz="1300" strike="noStrike" dirty="0">
                <a:latin typeface="+mn-lt"/>
              </a:rPr>
              <a:t>/</a:t>
            </a:r>
            <a:r>
              <a:rPr lang="en-US" sz="1300" strike="noStrike" dirty="0" err="1">
                <a:latin typeface="+mn-lt"/>
              </a:rPr>
              <a:t>svn</a:t>
            </a:r>
            <a:r>
              <a:rPr lang="en-US" sz="1300" strike="noStrike" dirty="0">
                <a:latin typeface="+mn-lt"/>
              </a:rPr>
              <a:t>/puppet</a:t>
            </a:r>
            <a:endParaRPr dirty="0"/>
          </a:p>
          <a:p>
            <a:endParaRPr dirty="0"/>
          </a:p>
          <a:p>
            <a:endParaRPr dirty="0"/>
          </a:p>
          <a:p>
            <a:endParaRPr dirty="0"/>
          </a:p>
          <a:p>
            <a:r>
              <a:rPr lang="en-US" sz="1300" strike="noStrike" dirty="0">
                <a:latin typeface="+mn-lt"/>
              </a:rPr>
              <a:t>cd /root/</a:t>
            </a:r>
            <a:endParaRPr dirty="0"/>
          </a:p>
          <a:p>
            <a:r>
              <a:rPr lang="en-US" sz="1300" strike="noStrike" dirty="0" err="1">
                <a:latin typeface="+mn-lt"/>
              </a:rPr>
              <a:t>svn</a:t>
            </a:r>
            <a:r>
              <a:rPr lang="en-US" sz="1300" strike="noStrike" dirty="0">
                <a:latin typeface="+mn-lt"/>
              </a:rPr>
              <a:t> co https://</a:t>
            </a:r>
            <a:r>
              <a:rPr lang="en-US" sz="1300" strike="noStrike" dirty="0" err="1">
                <a:latin typeface="+mn-lt"/>
              </a:rPr>
              <a:t>localhost</a:t>
            </a:r>
            <a:r>
              <a:rPr lang="en-US" sz="1300" strike="noStrike" dirty="0">
                <a:latin typeface="+mn-lt"/>
              </a:rPr>
              <a:t>/puppet/</a:t>
            </a:r>
            <a:endParaRPr dirty="0"/>
          </a:p>
          <a:p>
            <a:endParaRPr dirty="0"/>
          </a:p>
          <a:p>
            <a:r>
              <a:rPr lang="en-US" sz="1300" strike="noStrike" dirty="0" err="1">
                <a:latin typeface="+mn-lt"/>
              </a:rPr>
              <a:t>cp</a:t>
            </a:r>
            <a:r>
              <a:rPr lang="en-US" sz="1300" strike="noStrike" dirty="0">
                <a:latin typeface="+mn-lt"/>
              </a:rPr>
              <a:t> -R /</a:t>
            </a:r>
            <a:r>
              <a:rPr lang="en-US" sz="1300" strike="noStrike" dirty="0" err="1">
                <a:latin typeface="+mn-lt"/>
              </a:rPr>
              <a:t>etc</a:t>
            </a:r>
            <a:r>
              <a:rPr lang="en-US" sz="1300" strike="noStrike" dirty="0">
                <a:latin typeface="+mn-lt"/>
              </a:rPr>
              <a:t>/puppet/ /root/puppet/</a:t>
            </a:r>
            <a:endParaRPr dirty="0"/>
          </a:p>
          <a:p>
            <a:endParaRPr dirty="0"/>
          </a:p>
          <a:p>
            <a:r>
              <a:rPr lang="en-US" sz="1300" strike="noStrike" dirty="0">
                <a:latin typeface="+mn-lt"/>
              </a:rPr>
              <a:t>cd /root/puppet/</a:t>
            </a:r>
            <a:endParaRPr dirty="0"/>
          </a:p>
          <a:p>
            <a:r>
              <a:rPr lang="en-US" sz="1300" strike="noStrike" dirty="0" err="1">
                <a:latin typeface="+mn-lt"/>
              </a:rPr>
              <a:t>svn</a:t>
            </a:r>
            <a:r>
              <a:rPr lang="en-US" sz="1300" strike="noStrike" dirty="0">
                <a:latin typeface="+mn-lt"/>
              </a:rPr>
              <a:t> add *</a:t>
            </a:r>
            <a:endParaRPr dirty="0"/>
          </a:p>
          <a:p>
            <a:r>
              <a:rPr lang="en-US" sz="1300" strike="noStrike" dirty="0">
                <a:latin typeface="+mn-lt"/>
              </a:rPr>
              <a:t>EXPORT EDITOR=vim</a:t>
            </a:r>
            <a:endParaRPr dirty="0"/>
          </a:p>
          <a:p>
            <a:r>
              <a:rPr lang="en-US" sz="1300" strike="noStrike" dirty="0" err="1">
                <a:latin typeface="+mn-lt"/>
              </a:rPr>
              <a:t>svn</a:t>
            </a:r>
            <a:r>
              <a:rPr lang="en-US" sz="1300" strike="noStrike" dirty="0">
                <a:latin typeface="+mn-lt"/>
              </a:rPr>
              <a:t> ci</a:t>
            </a:r>
            <a:endParaRPr dirty="0"/>
          </a:p>
          <a:p>
            <a:endParaRPr dirty="0"/>
          </a:p>
          <a:p>
            <a:endParaRPr dirty="0"/>
          </a:p>
          <a:p>
            <a:r>
              <a:rPr lang="en-US" sz="1300" strike="noStrike" dirty="0" err="1">
                <a:latin typeface="+mn-lt"/>
              </a:rPr>
              <a:t>svn</a:t>
            </a:r>
            <a:r>
              <a:rPr lang="en-US" sz="1300" strike="noStrike" dirty="0">
                <a:latin typeface="+mn-lt"/>
              </a:rPr>
              <a:t> co https://</a:t>
            </a:r>
            <a:r>
              <a:rPr lang="en-US" sz="1300" strike="noStrike" dirty="0" err="1">
                <a:latin typeface="+mn-lt"/>
              </a:rPr>
              <a:t>localhost</a:t>
            </a:r>
            <a:r>
              <a:rPr lang="en-US" sz="1300" strike="noStrike" dirty="0">
                <a:latin typeface="+mn-lt"/>
              </a:rPr>
              <a:t>/puppet/ /</a:t>
            </a:r>
            <a:r>
              <a:rPr lang="en-US" sz="1300" strike="noStrike" dirty="0" err="1">
                <a:latin typeface="+mn-lt"/>
              </a:rPr>
              <a:t>etc</a:t>
            </a:r>
            <a:r>
              <a:rPr lang="en-US" sz="1300" strike="noStrike" dirty="0">
                <a:latin typeface="+mn-lt"/>
              </a:rPr>
              <a:t>/puppet/</a:t>
            </a:r>
            <a:endParaRPr dirty="0"/>
          </a:p>
          <a:p>
            <a:endParaRPr dirty="0"/>
          </a:p>
          <a:p>
            <a:endParaRPr dirty="0"/>
          </a:p>
          <a:p>
            <a:r>
              <a:rPr lang="en-US" sz="2000" strike="noStrike" dirty="0">
                <a:latin typeface="+mn-lt"/>
              </a:rPr>
              <a:t>#######</a:t>
            </a:r>
            <a:endParaRPr dirty="0"/>
          </a:p>
          <a:p>
            <a:endParaRPr dirty="0"/>
          </a:p>
          <a:p>
            <a:r>
              <a:rPr lang="en-US" sz="1300" strike="noStrike" dirty="0" err="1">
                <a:latin typeface="+mn-lt"/>
              </a:rPr>
              <a:t>sharrell@lmaoplane:web</a:t>
            </a:r>
            <a:r>
              <a:rPr lang="en-US" sz="1300" strike="noStrike" dirty="0">
                <a:latin typeface="+mn-lt"/>
              </a:rPr>
              <a:t> $ cat 002-subversion-puppet-repo </a:t>
            </a:r>
            <a:endParaRPr dirty="0"/>
          </a:p>
          <a:p>
            <a:r>
              <a:rPr lang="en-US" sz="1300" strike="noStrike" dirty="0">
                <a:latin typeface="+mn-lt"/>
              </a:rPr>
              <a:t>class </a:t>
            </a:r>
            <a:r>
              <a:rPr lang="en-US" sz="1300" strike="noStrike" dirty="0" err="1">
                <a:latin typeface="+mn-lt"/>
              </a:rPr>
              <a:t>head_node</a:t>
            </a:r>
            <a:r>
              <a:rPr lang="en-US" sz="1300" strike="noStrike" dirty="0">
                <a:latin typeface="+mn-lt"/>
              </a:rPr>
              <a:t> {</a:t>
            </a:r>
            <a:endParaRPr dirty="0"/>
          </a:p>
          <a:p>
            <a:endParaRPr dirty="0"/>
          </a:p>
          <a:p>
            <a:r>
              <a:rPr lang="en-US" sz="1300" strike="noStrike" dirty="0">
                <a:latin typeface="+mn-lt"/>
              </a:rPr>
              <a:t>#### START</a:t>
            </a:r>
            <a:endParaRPr dirty="0"/>
          </a:p>
          <a:p>
            <a:endParaRPr dirty="0"/>
          </a:p>
          <a:p>
            <a:r>
              <a:rPr lang="en-US" sz="1300" strike="noStrike" dirty="0">
                <a:latin typeface="+mn-lt"/>
              </a:rPr>
              <a:t>  # create puppet repository with subversion</a:t>
            </a:r>
            <a:endParaRPr dirty="0"/>
          </a:p>
          <a:p>
            <a:r>
              <a:rPr lang="en-US" sz="1300" strike="noStrike" dirty="0">
                <a:latin typeface="+mn-lt"/>
              </a:rPr>
              <a:t>  </a:t>
            </a:r>
            <a:r>
              <a:rPr lang="en-US" sz="1300" strike="noStrike" dirty="0" err="1">
                <a:latin typeface="+mn-lt"/>
              </a:rPr>
              <a:t>vcsrepo</a:t>
            </a:r>
            <a:r>
              <a:rPr lang="en-US" sz="1300" strike="noStrike" dirty="0">
                <a:latin typeface="+mn-lt"/>
              </a:rPr>
              <a:t> { "/</a:t>
            </a:r>
            <a:r>
              <a:rPr lang="en-US" sz="1300" strike="noStrike" dirty="0" err="1">
                <a:latin typeface="+mn-lt"/>
              </a:rPr>
              <a:t>var</a:t>
            </a:r>
            <a:r>
              <a:rPr lang="en-US" sz="1300" strike="noStrike" dirty="0">
                <a:latin typeface="+mn-lt"/>
              </a:rPr>
              <a:t>/</a:t>
            </a:r>
            <a:r>
              <a:rPr lang="en-US" sz="1300" strike="noStrike" dirty="0" err="1">
                <a:latin typeface="+mn-lt"/>
              </a:rPr>
              <a:t>svn</a:t>
            </a:r>
            <a:r>
              <a:rPr lang="en-US" sz="1300" strike="noStrike" dirty="0">
                <a:latin typeface="+mn-lt"/>
              </a:rPr>
              <a:t>/puppet/":</a:t>
            </a:r>
            <a:endParaRPr dirty="0"/>
          </a:p>
          <a:p>
            <a:r>
              <a:rPr lang="en-US" sz="1300" strike="noStrike" dirty="0">
                <a:latin typeface="+mn-lt"/>
              </a:rPr>
              <a:t>    ensure =&gt; 'present',</a:t>
            </a:r>
            <a:endParaRPr dirty="0"/>
          </a:p>
          <a:p>
            <a:r>
              <a:rPr lang="en-US" sz="1300" strike="noStrike" dirty="0">
                <a:latin typeface="+mn-lt"/>
              </a:rPr>
              <a:t>    provider =&gt; '</a:t>
            </a:r>
            <a:r>
              <a:rPr lang="en-US" sz="1300" strike="noStrike" dirty="0" err="1">
                <a:latin typeface="+mn-lt"/>
              </a:rPr>
              <a:t>svn</a:t>
            </a:r>
            <a:r>
              <a:rPr lang="en-US" sz="1300" strike="noStrike" dirty="0">
                <a:latin typeface="+mn-lt"/>
              </a:rPr>
              <a:t>',</a:t>
            </a:r>
            <a:endParaRPr dirty="0"/>
          </a:p>
          <a:p>
            <a:r>
              <a:rPr lang="en-US" sz="1300" strike="noStrike" dirty="0">
                <a:latin typeface="+mn-lt"/>
              </a:rPr>
              <a:t>  }</a:t>
            </a:r>
            <a:endParaRPr dirty="0"/>
          </a:p>
          <a:p>
            <a:endParaRPr dirty="0"/>
          </a:p>
          <a:p>
            <a:r>
              <a:rPr lang="en-US" sz="1300" strike="noStrike" dirty="0">
                <a:latin typeface="+mn-lt"/>
              </a:rPr>
              <a:t>  # setup apache module</a:t>
            </a:r>
            <a:endParaRPr dirty="0"/>
          </a:p>
          <a:p>
            <a:r>
              <a:rPr lang="en-US" sz="1300" strike="noStrike" dirty="0">
                <a:latin typeface="+mn-lt"/>
              </a:rPr>
              <a:t>  class { 'apache':</a:t>
            </a:r>
            <a:endParaRPr dirty="0"/>
          </a:p>
          <a:p>
            <a:r>
              <a:rPr lang="en-US" sz="1300" strike="noStrike" dirty="0">
                <a:latin typeface="+mn-lt"/>
              </a:rPr>
              <a:t>    </a:t>
            </a:r>
            <a:r>
              <a:rPr lang="en-US" sz="1300" strike="noStrike" dirty="0" err="1">
                <a:latin typeface="+mn-lt"/>
              </a:rPr>
              <a:t>default_confd_files</a:t>
            </a:r>
            <a:r>
              <a:rPr lang="en-US" sz="1300" strike="noStrike" dirty="0">
                <a:latin typeface="+mn-lt"/>
              </a:rPr>
              <a:t> =&gt; false,</a:t>
            </a:r>
            <a:endParaRPr dirty="0"/>
          </a:p>
          <a:p>
            <a:r>
              <a:rPr lang="en-US" sz="1300" strike="noStrike" dirty="0">
                <a:latin typeface="+mn-lt"/>
              </a:rPr>
              <a:t>    </a:t>
            </a:r>
            <a:r>
              <a:rPr lang="en-US" sz="1300" strike="noStrike" dirty="0" err="1">
                <a:latin typeface="+mn-lt"/>
              </a:rPr>
              <a:t>purge_configs</a:t>
            </a:r>
            <a:r>
              <a:rPr lang="en-US" sz="1300" strike="noStrike" dirty="0">
                <a:latin typeface="+mn-lt"/>
              </a:rPr>
              <a:t> =&gt; false,</a:t>
            </a:r>
            <a:endParaRPr dirty="0"/>
          </a:p>
          <a:p>
            <a:r>
              <a:rPr lang="en-US" sz="1300" strike="noStrike" dirty="0">
                <a:latin typeface="+mn-lt"/>
              </a:rPr>
              <a:t>  }</a:t>
            </a:r>
            <a:endParaRPr dirty="0"/>
          </a:p>
          <a:p>
            <a:r>
              <a:rPr lang="en-US" sz="1300" strike="noStrike" dirty="0">
                <a:latin typeface="+mn-lt"/>
              </a:rPr>
              <a:t>  class { 'apache::mod::</a:t>
            </a:r>
            <a:r>
              <a:rPr lang="en-US" sz="1300" strike="noStrike" dirty="0" err="1">
                <a:latin typeface="+mn-lt"/>
              </a:rPr>
              <a:t>dav_svn</a:t>
            </a:r>
            <a:r>
              <a:rPr lang="en-US" sz="1300" strike="noStrike" dirty="0">
                <a:latin typeface="+mn-lt"/>
              </a:rPr>
              <a:t>': }</a:t>
            </a:r>
            <a:endParaRPr dirty="0"/>
          </a:p>
          <a:p>
            <a:endParaRPr dirty="0"/>
          </a:p>
          <a:p>
            <a:r>
              <a:rPr lang="en-US" sz="1300" strike="noStrike" dirty="0">
                <a:latin typeface="+mn-lt"/>
              </a:rPr>
              <a:t>  # configure subversion </a:t>
            </a:r>
            <a:r>
              <a:rPr lang="en-US" sz="1300" strike="noStrike" dirty="0" err="1">
                <a:latin typeface="+mn-lt"/>
              </a:rPr>
              <a:t>vhost</a:t>
            </a:r>
            <a:endParaRPr dirty="0"/>
          </a:p>
          <a:p>
            <a:r>
              <a:rPr lang="en-US" sz="1300" strike="noStrike" dirty="0">
                <a:latin typeface="+mn-lt"/>
              </a:rPr>
              <a:t>  apache::</a:t>
            </a:r>
            <a:r>
              <a:rPr lang="en-US" sz="1300" strike="noStrike" dirty="0" err="1">
                <a:latin typeface="+mn-lt"/>
              </a:rPr>
              <a:t>vhost</a:t>
            </a:r>
            <a:r>
              <a:rPr lang="en-US" sz="1300" strike="noStrike" dirty="0">
                <a:latin typeface="+mn-lt"/>
              </a:rPr>
              <a:t> { '</a:t>
            </a:r>
            <a:r>
              <a:rPr lang="en-US" sz="1300" strike="noStrike" dirty="0" err="1">
                <a:latin typeface="+mn-lt"/>
              </a:rPr>
              <a:t>headnode.internal</a:t>
            </a:r>
            <a:r>
              <a:rPr lang="en-US" sz="1300" strike="noStrike" dirty="0">
                <a:latin typeface="+mn-lt"/>
              </a:rPr>
              <a:t>':</a:t>
            </a:r>
            <a:endParaRPr dirty="0"/>
          </a:p>
          <a:p>
            <a:r>
              <a:rPr lang="en-US" sz="1300" strike="noStrike" dirty="0">
                <a:latin typeface="+mn-lt"/>
              </a:rPr>
              <a:t>    port =&gt; 443,</a:t>
            </a:r>
            <a:endParaRPr dirty="0"/>
          </a:p>
          <a:p>
            <a:r>
              <a:rPr lang="en-US" sz="1300" strike="noStrike" dirty="0">
                <a:latin typeface="+mn-lt"/>
              </a:rPr>
              <a:t>    </a:t>
            </a:r>
            <a:r>
              <a:rPr lang="en-US" sz="1300" strike="noStrike" dirty="0" err="1">
                <a:latin typeface="+mn-lt"/>
              </a:rPr>
              <a:t>docroot</a:t>
            </a:r>
            <a:r>
              <a:rPr lang="en-US" sz="1300" strike="noStrike" dirty="0">
                <a:latin typeface="+mn-lt"/>
              </a:rPr>
              <a:t> =&gt; '/</a:t>
            </a:r>
            <a:r>
              <a:rPr lang="en-US" sz="1300" strike="noStrike" dirty="0" err="1">
                <a:latin typeface="+mn-lt"/>
              </a:rPr>
              <a:t>var</a:t>
            </a:r>
            <a:r>
              <a:rPr lang="en-US" sz="1300" strike="noStrike" dirty="0">
                <a:latin typeface="+mn-lt"/>
              </a:rPr>
              <a:t>/www/html/',</a:t>
            </a:r>
            <a:endParaRPr dirty="0"/>
          </a:p>
          <a:p>
            <a:r>
              <a:rPr lang="en-US" sz="1300" strike="noStrike" dirty="0">
                <a:latin typeface="+mn-lt"/>
              </a:rPr>
              <a:t>    </a:t>
            </a:r>
            <a:r>
              <a:rPr lang="en-US" sz="1300" strike="noStrike" dirty="0" err="1">
                <a:latin typeface="+mn-lt"/>
              </a:rPr>
              <a:t>ssl</a:t>
            </a:r>
            <a:r>
              <a:rPr lang="en-US" sz="1300" strike="noStrike" dirty="0">
                <a:latin typeface="+mn-lt"/>
              </a:rPr>
              <a:t> =&gt; true,</a:t>
            </a:r>
            <a:endParaRPr dirty="0"/>
          </a:p>
          <a:p>
            <a:r>
              <a:rPr lang="en-US" sz="1300" strike="noStrike" dirty="0">
                <a:latin typeface="+mn-lt"/>
              </a:rPr>
              <a:t>    </a:t>
            </a:r>
            <a:r>
              <a:rPr lang="en-US" sz="1300" strike="noStrike" dirty="0" err="1">
                <a:latin typeface="+mn-lt"/>
              </a:rPr>
              <a:t>ssl_cert</a:t>
            </a:r>
            <a:r>
              <a:rPr lang="en-US" sz="1300" strike="noStrike" dirty="0">
                <a:latin typeface="+mn-lt"/>
              </a:rPr>
              <a:t> =&gt; '/</a:t>
            </a:r>
            <a:r>
              <a:rPr lang="en-US" sz="1300" strike="noStrike" dirty="0" err="1">
                <a:latin typeface="+mn-lt"/>
              </a:rPr>
              <a:t>etc</a:t>
            </a:r>
            <a:r>
              <a:rPr lang="en-US" sz="1300" strike="noStrike" dirty="0">
                <a:latin typeface="+mn-lt"/>
              </a:rPr>
              <a:t>/</a:t>
            </a:r>
            <a:r>
              <a:rPr lang="en-US" sz="1300" strike="noStrike" dirty="0" err="1">
                <a:latin typeface="+mn-lt"/>
              </a:rPr>
              <a:t>httpd</a:t>
            </a:r>
            <a:r>
              <a:rPr lang="en-US" sz="1300" strike="noStrike" dirty="0">
                <a:latin typeface="+mn-lt"/>
              </a:rPr>
              <a:t>/</a:t>
            </a:r>
            <a:r>
              <a:rPr lang="en-US" sz="1300" strike="noStrike" dirty="0" err="1">
                <a:latin typeface="+mn-lt"/>
              </a:rPr>
              <a:t>ssl</a:t>
            </a:r>
            <a:r>
              <a:rPr lang="en-US" sz="1300" strike="noStrike" dirty="0">
                <a:latin typeface="+mn-lt"/>
              </a:rPr>
              <a:t>/</a:t>
            </a:r>
            <a:r>
              <a:rPr lang="en-US" sz="1300" strike="noStrike" dirty="0" err="1">
                <a:latin typeface="+mn-lt"/>
              </a:rPr>
              <a:t>apache.crt</a:t>
            </a:r>
            <a:r>
              <a:rPr lang="en-US" sz="1300" strike="noStrike" dirty="0">
                <a:latin typeface="+mn-lt"/>
              </a:rPr>
              <a:t>',  </a:t>
            </a:r>
            <a:endParaRPr dirty="0"/>
          </a:p>
          <a:p>
            <a:r>
              <a:rPr lang="en-US" sz="1300" strike="noStrike" dirty="0">
                <a:latin typeface="+mn-lt"/>
              </a:rPr>
              <a:t>    </a:t>
            </a:r>
            <a:r>
              <a:rPr lang="en-US" sz="1300" strike="noStrike" dirty="0" err="1">
                <a:latin typeface="+mn-lt"/>
              </a:rPr>
              <a:t>ssl_key</a:t>
            </a:r>
            <a:r>
              <a:rPr lang="en-US" sz="1300" strike="noStrike" dirty="0">
                <a:latin typeface="+mn-lt"/>
              </a:rPr>
              <a:t>  =&gt; '/</a:t>
            </a:r>
            <a:r>
              <a:rPr lang="en-US" sz="1300" strike="noStrike" dirty="0" err="1">
                <a:latin typeface="+mn-lt"/>
              </a:rPr>
              <a:t>etc</a:t>
            </a:r>
            <a:r>
              <a:rPr lang="en-US" sz="1300" strike="noStrike" dirty="0">
                <a:latin typeface="+mn-lt"/>
              </a:rPr>
              <a:t>/</a:t>
            </a:r>
            <a:r>
              <a:rPr lang="en-US" sz="1300" strike="noStrike" dirty="0" err="1">
                <a:latin typeface="+mn-lt"/>
              </a:rPr>
              <a:t>httpd</a:t>
            </a:r>
            <a:r>
              <a:rPr lang="en-US" sz="1300" strike="noStrike" dirty="0">
                <a:latin typeface="+mn-lt"/>
              </a:rPr>
              <a:t>/</a:t>
            </a:r>
            <a:r>
              <a:rPr lang="en-US" sz="1300" strike="noStrike" dirty="0" err="1">
                <a:latin typeface="+mn-lt"/>
              </a:rPr>
              <a:t>ssl</a:t>
            </a:r>
            <a:r>
              <a:rPr lang="en-US" sz="1300" strike="noStrike" dirty="0">
                <a:latin typeface="+mn-lt"/>
              </a:rPr>
              <a:t>/</a:t>
            </a:r>
            <a:r>
              <a:rPr lang="en-US" sz="1300" strike="noStrike" dirty="0" err="1">
                <a:latin typeface="+mn-lt"/>
              </a:rPr>
              <a:t>apache.key</a:t>
            </a:r>
            <a:r>
              <a:rPr lang="en-US" sz="1300" strike="noStrike" dirty="0">
                <a:latin typeface="+mn-lt"/>
              </a:rPr>
              <a:t>',</a:t>
            </a:r>
            <a:endParaRPr dirty="0"/>
          </a:p>
          <a:p>
            <a:r>
              <a:rPr lang="en-US" sz="1300" strike="noStrike" dirty="0">
                <a:latin typeface="+mn-lt"/>
              </a:rPr>
              <a:t>    </a:t>
            </a:r>
            <a:r>
              <a:rPr lang="en-US" sz="1300" strike="noStrike" dirty="0" err="1">
                <a:latin typeface="+mn-lt"/>
              </a:rPr>
              <a:t>custom_fragment</a:t>
            </a:r>
            <a:r>
              <a:rPr lang="en-US" sz="1300" strike="noStrike" dirty="0">
                <a:latin typeface="+mn-lt"/>
              </a:rPr>
              <a:t> =&gt; '</a:t>
            </a:r>
            <a:endParaRPr dirty="0"/>
          </a:p>
          <a:p>
            <a:r>
              <a:rPr lang="en-US" sz="1300" strike="noStrike" dirty="0">
                <a:latin typeface="+mn-lt"/>
              </a:rPr>
              <a:t>      &lt;Location /puppet &gt;</a:t>
            </a:r>
            <a:endParaRPr dirty="0"/>
          </a:p>
          <a:p>
            <a:r>
              <a:rPr lang="en-US" sz="1300" strike="noStrike" dirty="0">
                <a:latin typeface="+mn-lt"/>
              </a:rPr>
              <a:t>        </a:t>
            </a:r>
            <a:r>
              <a:rPr lang="en-US" sz="1300" strike="noStrike" dirty="0" err="1">
                <a:latin typeface="+mn-lt"/>
              </a:rPr>
              <a:t>AuthType</a:t>
            </a:r>
            <a:r>
              <a:rPr lang="en-US" sz="1300" strike="noStrike" dirty="0">
                <a:latin typeface="+mn-lt"/>
              </a:rPr>
              <a:t> Basic</a:t>
            </a:r>
            <a:endParaRPr dirty="0"/>
          </a:p>
          <a:p>
            <a:r>
              <a:rPr lang="en-US" sz="1300" strike="noStrike" dirty="0">
                <a:latin typeface="+mn-lt"/>
              </a:rPr>
              <a:t>        </a:t>
            </a:r>
            <a:r>
              <a:rPr lang="en-US" sz="1300" strike="noStrike" dirty="0" err="1">
                <a:latin typeface="+mn-lt"/>
              </a:rPr>
              <a:t>AuthName</a:t>
            </a:r>
            <a:r>
              <a:rPr lang="en-US" sz="1300" strike="noStrike" dirty="0">
                <a:latin typeface="+mn-lt"/>
              </a:rPr>
              <a:t> "Puppet Cluster Repository"</a:t>
            </a:r>
            <a:endParaRPr dirty="0"/>
          </a:p>
          <a:p>
            <a:r>
              <a:rPr lang="en-US" sz="1300" strike="noStrike" dirty="0">
                <a:latin typeface="+mn-lt"/>
              </a:rPr>
              <a:t>        </a:t>
            </a:r>
            <a:r>
              <a:rPr lang="en-US" sz="1300" strike="noStrike" dirty="0" err="1">
                <a:latin typeface="+mn-lt"/>
              </a:rPr>
              <a:t>AuthUserFile</a:t>
            </a:r>
            <a:r>
              <a:rPr lang="en-US" sz="1300" strike="noStrike" dirty="0">
                <a:latin typeface="+mn-lt"/>
              </a:rPr>
              <a:t> "/</a:t>
            </a:r>
            <a:r>
              <a:rPr lang="en-US" sz="1300" strike="noStrike" dirty="0" err="1">
                <a:latin typeface="+mn-lt"/>
              </a:rPr>
              <a:t>etc</a:t>
            </a:r>
            <a:r>
              <a:rPr lang="en-US" sz="1300" strike="noStrike" dirty="0">
                <a:latin typeface="+mn-lt"/>
              </a:rPr>
              <a:t>/</a:t>
            </a:r>
            <a:r>
              <a:rPr lang="en-US" sz="1300" strike="noStrike" dirty="0" err="1">
                <a:latin typeface="+mn-lt"/>
              </a:rPr>
              <a:t>httpd</a:t>
            </a:r>
            <a:r>
              <a:rPr lang="en-US" sz="1300" strike="noStrike" dirty="0">
                <a:latin typeface="+mn-lt"/>
              </a:rPr>
              <a:t>/</a:t>
            </a:r>
            <a:r>
              <a:rPr lang="en-US" sz="1300" strike="noStrike" dirty="0" err="1">
                <a:latin typeface="+mn-lt"/>
              </a:rPr>
              <a:t>auth_user_file</a:t>
            </a:r>
            <a:r>
              <a:rPr lang="en-US" sz="1300" strike="noStrike" dirty="0">
                <a:latin typeface="+mn-lt"/>
              </a:rPr>
              <a:t>"</a:t>
            </a:r>
            <a:endParaRPr dirty="0"/>
          </a:p>
          <a:p>
            <a:r>
              <a:rPr lang="en-US" sz="1300" strike="noStrike" dirty="0">
                <a:latin typeface="+mn-lt"/>
              </a:rPr>
              <a:t>        Require valid-user</a:t>
            </a:r>
            <a:endParaRPr dirty="0"/>
          </a:p>
          <a:p>
            <a:r>
              <a:rPr lang="en-US" sz="1300" strike="noStrike" dirty="0">
                <a:latin typeface="+mn-lt"/>
              </a:rPr>
              <a:t>        DAV </a:t>
            </a:r>
            <a:r>
              <a:rPr lang="en-US" sz="1300" strike="noStrike" dirty="0" err="1">
                <a:latin typeface="+mn-lt"/>
              </a:rPr>
              <a:t>svn</a:t>
            </a:r>
            <a:endParaRPr dirty="0"/>
          </a:p>
          <a:p>
            <a:r>
              <a:rPr lang="en-US" sz="1300" strike="noStrike" dirty="0">
                <a:latin typeface="+mn-lt"/>
              </a:rPr>
              <a:t>        </a:t>
            </a:r>
            <a:r>
              <a:rPr lang="en-US" sz="1300" strike="noStrike" dirty="0" err="1">
                <a:latin typeface="+mn-lt"/>
              </a:rPr>
              <a:t>SVNPath</a:t>
            </a:r>
            <a:r>
              <a:rPr lang="en-US" sz="1300" strike="noStrike" dirty="0">
                <a:latin typeface="+mn-lt"/>
              </a:rPr>
              <a:t> /</a:t>
            </a:r>
            <a:r>
              <a:rPr lang="en-US" sz="1300" strike="noStrike" dirty="0" err="1">
                <a:latin typeface="+mn-lt"/>
              </a:rPr>
              <a:t>var</a:t>
            </a:r>
            <a:r>
              <a:rPr lang="en-US" sz="1300" strike="noStrike" dirty="0">
                <a:latin typeface="+mn-lt"/>
              </a:rPr>
              <a:t>/</a:t>
            </a:r>
            <a:r>
              <a:rPr lang="en-US" sz="1300" strike="noStrike" dirty="0" err="1">
                <a:latin typeface="+mn-lt"/>
              </a:rPr>
              <a:t>svn</a:t>
            </a:r>
            <a:r>
              <a:rPr lang="en-US" sz="1300" strike="noStrike" dirty="0">
                <a:latin typeface="+mn-lt"/>
              </a:rPr>
              <a:t>/puppet/</a:t>
            </a:r>
            <a:endParaRPr dirty="0"/>
          </a:p>
          <a:p>
            <a:r>
              <a:rPr lang="en-US" sz="1300" strike="noStrike" dirty="0">
                <a:latin typeface="+mn-lt"/>
              </a:rPr>
              <a:t>      &lt;/Location&gt;'</a:t>
            </a:r>
            <a:endParaRPr dirty="0"/>
          </a:p>
          <a:p>
            <a:r>
              <a:rPr lang="en-US" sz="1300" strike="noStrike" dirty="0">
                <a:latin typeface="+mn-lt"/>
              </a:rPr>
              <a:t>  }</a:t>
            </a:r>
            <a:endParaRPr dirty="0"/>
          </a:p>
          <a:p>
            <a:endParaRPr dirty="0"/>
          </a:p>
          <a:p>
            <a:r>
              <a:rPr lang="en-US" sz="1300" strike="noStrike" dirty="0">
                <a:latin typeface="+mn-lt"/>
              </a:rPr>
              <a:t>#### END</a:t>
            </a:r>
            <a:endParaRPr dirty="0"/>
          </a:p>
          <a:p>
            <a:endParaRPr dirty="0"/>
          </a:p>
          <a:p>
            <a:r>
              <a:rPr lang="en-US" sz="1300" strike="noStrike" dirty="0">
                <a:latin typeface="+mn-lt"/>
              </a:rPr>
              <a:t>}</a:t>
            </a:r>
            <a:endParaRPr dirty="0"/>
          </a:p>
          <a:p>
            <a:endParaRPr dirty="0"/>
          </a:p>
          <a:p>
            <a:r>
              <a:rPr lang="en-US" sz="1300" strike="noStrike" dirty="0" err="1">
                <a:latin typeface="+mn-lt"/>
              </a:rPr>
              <a:t>sharrell@lmaoplane:web</a:t>
            </a:r>
            <a:r>
              <a:rPr lang="en-US" sz="1300" strike="noStrike" dirty="0">
                <a:latin typeface="+mn-lt"/>
              </a:rPr>
              <a:t> $ cat 003-subversion-repo-permission-commands </a:t>
            </a:r>
            <a:endParaRPr dirty="0"/>
          </a:p>
          <a:p>
            <a:r>
              <a:rPr lang="en-US" sz="1300" strike="noStrike" dirty="0">
                <a:latin typeface="+mn-lt"/>
              </a:rPr>
              <a:t># Allow HTTPD to access puppet repository in </a:t>
            </a:r>
            <a:r>
              <a:rPr lang="en-US" sz="1300" strike="noStrike" dirty="0" err="1">
                <a:latin typeface="+mn-lt"/>
              </a:rPr>
              <a:t>SELinux</a:t>
            </a:r>
            <a:endParaRPr dirty="0"/>
          </a:p>
          <a:p>
            <a:r>
              <a:rPr lang="en-US" sz="1300" strike="noStrike" dirty="0" err="1">
                <a:latin typeface="+mn-lt"/>
              </a:rPr>
              <a:t>chcon</a:t>
            </a:r>
            <a:r>
              <a:rPr lang="en-US" sz="1300" strike="noStrike" dirty="0">
                <a:latin typeface="+mn-lt"/>
              </a:rPr>
              <a:t> -R -h -t </a:t>
            </a:r>
            <a:r>
              <a:rPr lang="en-US" sz="1300" strike="noStrike" dirty="0" err="1">
                <a:latin typeface="+mn-lt"/>
              </a:rPr>
              <a:t>httpd_sys_content_t</a:t>
            </a:r>
            <a:r>
              <a:rPr lang="en-US" sz="1300" strike="noStrike" dirty="0">
                <a:latin typeface="+mn-lt"/>
              </a:rPr>
              <a:t> /</a:t>
            </a:r>
            <a:r>
              <a:rPr lang="en-US" sz="1300" strike="noStrike" dirty="0" err="1">
                <a:latin typeface="+mn-lt"/>
              </a:rPr>
              <a:t>var</a:t>
            </a:r>
            <a:r>
              <a:rPr lang="en-US" sz="1300" strike="noStrike" dirty="0">
                <a:latin typeface="+mn-lt"/>
              </a:rPr>
              <a:t>/</a:t>
            </a:r>
            <a:r>
              <a:rPr lang="en-US" sz="1300" strike="noStrike" dirty="0" err="1">
                <a:latin typeface="+mn-lt"/>
              </a:rPr>
              <a:t>svn</a:t>
            </a:r>
            <a:r>
              <a:rPr lang="en-US" sz="1300" strike="noStrike" dirty="0">
                <a:latin typeface="+mn-lt"/>
              </a:rPr>
              <a:t>/puppet </a:t>
            </a:r>
            <a:endParaRPr dirty="0"/>
          </a:p>
          <a:p>
            <a:endParaRPr dirty="0"/>
          </a:p>
          <a:p>
            <a:r>
              <a:rPr lang="en-US" sz="1300" strike="noStrike" dirty="0">
                <a:latin typeface="+mn-lt"/>
              </a:rPr>
              <a:t># Allow apache user to read and write to puppet subversion</a:t>
            </a:r>
            <a:endParaRPr dirty="0"/>
          </a:p>
          <a:p>
            <a:r>
              <a:rPr lang="en-US" sz="1300" strike="noStrike" dirty="0" err="1">
                <a:latin typeface="+mn-lt"/>
              </a:rPr>
              <a:t>chown</a:t>
            </a:r>
            <a:r>
              <a:rPr lang="en-US" sz="1300" strike="noStrike" dirty="0">
                <a:latin typeface="+mn-lt"/>
              </a:rPr>
              <a:t> -R </a:t>
            </a:r>
            <a:r>
              <a:rPr lang="en-US" sz="1300" strike="noStrike" dirty="0" err="1">
                <a:latin typeface="+mn-lt"/>
              </a:rPr>
              <a:t>apache:apache</a:t>
            </a:r>
            <a:r>
              <a:rPr lang="en-US" sz="1300" strike="noStrike" dirty="0">
                <a:latin typeface="+mn-lt"/>
              </a:rPr>
              <a:t> /</a:t>
            </a:r>
            <a:r>
              <a:rPr lang="en-US" sz="1300" strike="noStrike" dirty="0" err="1">
                <a:latin typeface="+mn-lt"/>
              </a:rPr>
              <a:t>var</a:t>
            </a:r>
            <a:r>
              <a:rPr lang="en-US" sz="1300" strike="noStrike" dirty="0">
                <a:latin typeface="+mn-lt"/>
              </a:rPr>
              <a:t>/</a:t>
            </a:r>
            <a:r>
              <a:rPr lang="en-US" sz="1300" strike="noStrike" dirty="0" err="1">
                <a:latin typeface="+mn-lt"/>
              </a:rPr>
              <a:t>svn</a:t>
            </a:r>
            <a:r>
              <a:rPr lang="en-US" sz="1300" strike="noStrike" dirty="0">
                <a:latin typeface="+mn-lt"/>
              </a:rPr>
              <a:t>/puppet</a:t>
            </a:r>
            <a:endParaRPr dirty="0"/>
          </a:p>
          <a:p>
            <a:endParaRPr dirty="0"/>
          </a:p>
          <a:p>
            <a:endParaRPr dirty="0"/>
          </a:p>
          <a:p>
            <a:endParaRPr dirty="0"/>
          </a:p>
        </p:txBody>
      </p:sp>
      <p:sp>
        <p:nvSpPr>
          <p:cNvPr id="533" name="TextShape 2"/>
          <p:cNvSpPr txBox="1"/>
          <p:nvPr/>
        </p:nvSpPr>
        <p:spPr>
          <a:xfrm>
            <a:off x="4023000" y="9722520"/>
            <a:ext cx="3075840" cy="511560"/>
          </a:xfrm>
          <a:prstGeom prst="rect">
            <a:avLst/>
          </a:prstGeom>
          <a:noFill/>
          <a:ln>
            <a:noFill/>
          </a:ln>
        </p:spPr>
        <p:txBody>
          <a:bodyPr lIns="98280" tIns="48960" rIns="98280" bIns="48960" anchor="b"/>
          <a:lstStyle/>
          <a:p>
            <a:pPr algn="r">
              <a:lnSpc>
                <a:spcPct val="100000"/>
              </a:lnSpc>
            </a:pPr>
            <a:fld id="{FDF8C870-248F-4FDD-84F4-D47D4C6D71D4}" type="slidenum">
              <a:rPr lang="en-US" sz="1300" strike="noStrike">
                <a:solidFill>
                  <a:srgbClr val="000000"/>
                </a:solidFill>
                <a:latin typeface="Times New Roman"/>
                <a:ea typeface="+mn-ea"/>
              </a:rPr>
              <a:t>19</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 name="PlaceHolder 1"/>
          <p:cNvSpPr>
            <a:spLocks noGrp="1"/>
          </p:cNvSpPr>
          <p:nvPr>
            <p:ph type="body"/>
          </p:nvPr>
        </p:nvSpPr>
        <p:spPr>
          <a:xfrm>
            <a:off x="946440" y="4862160"/>
            <a:ext cx="5205960" cy="4604760"/>
          </a:xfrm>
          <a:prstGeom prst="rect">
            <a:avLst/>
          </a:prstGeom>
        </p:spPr>
        <p:txBody>
          <a:bodyPr lIns="98280" tIns="48960" rIns="98280" bIns="48960"/>
          <a:lstStyle/>
          <a:p>
            <a:r>
              <a:rPr lang="en-US" sz="1300" strike="noStrike">
                <a:latin typeface="Arial"/>
              </a:rPr>
              <a:t>Make sure that puppet starts on boot to get everything going right. Put a line in rc.local to make sure that puppet runs at boot</a:t>
            </a:r>
            <a:endParaRPr/>
          </a:p>
          <a:p>
            <a:endParaRPr/>
          </a:p>
          <a:p>
            <a:r>
              <a:rPr lang="en-US" sz="1300" strike="noStrike">
                <a:latin typeface="Arial"/>
              </a:rPr>
              <a:t>These instances don’t come with swap files installed, so we will use a puppet module to make one. The defaults are to create a swapfile the same size as memory and mount it so we don’t need any flag for the class</a:t>
            </a:r>
            <a:endParaRPr/>
          </a:p>
          <a:p>
            <a:pPr>
              <a:lnSpc>
                <a:spcPct val="100000"/>
              </a:lnSpc>
            </a:pPr>
            <a:r>
              <a:rPr lang="en-US" sz="2000" strike="noStrike">
                <a:latin typeface="Arial"/>
              </a:rPr>
              <a:t>include swap_file</a:t>
            </a:r>
            <a:endParaRPr/>
          </a:p>
          <a:p>
            <a:pPr>
              <a:lnSpc>
                <a:spcPct val="100000"/>
              </a:lnSpc>
            </a:pPr>
            <a:endParaRPr/>
          </a:p>
          <a:p>
            <a:pPr>
              <a:lnSpc>
                <a:spcPct val="100000"/>
              </a:lnSpc>
            </a:pPr>
            <a:endParaRPr/>
          </a:p>
          <a:p>
            <a:pPr>
              <a:lnSpc>
                <a:spcPct val="100000"/>
              </a:lnSpc>
            </a:pPr>
            <a:endParaRPr/>
          </a:p>
          <a:p>
            <a:pPr>
              <a:lnSpc>
                <a:spcPct val="100000"/>
              </a:lnSpc>
            </a:pPr>
            <a:r>
              <a:rPr lang="en-US" sz="1300" strike="noStrike">
                <a:latin typeface="Arial"/>
              </a:rPr>
              <a:t>We are also going to add this Exec path stanza which will fix some problems with modules later on. </a:t>
            </a:r>
            <a:endParaRPr/>
          </a:p>
          <a:p>
            <a:pPr>
              <a:lnSpc>
                <a:spcPct val="100000"/>
              </a:lnSpc>
            </a:pPr>
            <a:endParaRPr/>
          </a:p>
          <a:p>
            <a:pPr>
              <a:lnSpc>
                <a:spcPct val="100000"/>
              </a:lnSpc>
            </a:pPr>
            <a:r>
              <a:rPr lang="en-US" sz="1300" strike="noStrike">
                <a:latin typeface="Arial"/>
              </a:rPr>
              <a:t>Exec { path =&gt; [ "/bin/", "/sbin/" , "/usr/bin/", "/usr/sbin/" ] }</a:t>
            </a:r>
            <a:endParaRPr/>
          </a:p>
          <a:p>
            <a:pPr>
              <a:lnSpc>
                <a:spcPct val="100000"/>
              </a:lnSpc>
            </a:pPr>
            <a:endParaRPr/>
          </a:p>
          <a:p>
            <a:pPr>
              <a:lnSpc>
                <a:spcPct val="100000"/>
              </a:lnSpc>
            </a:pPr>
            <a:endParaRPr/>
          </a:p>
          <a:p>
            <a:pPr>
              <a:lnSpc>
                <a:spcPct val="100000"/>
              </a:lnSpc>
            </a:pPr>
            <a:r>
              <a:rPr lang="en-US" sz="1300" strike="noStrike">
                <a:latin typeface="Arial"/>
              </a:rPr>
              <a:t>To make our lives easier going forward we are going to set SELinux to Permissive</a:t>
            </a:r>
            <a:endParaRPr/>
          </a:p>
          <a:p>
            <a:pPr>
              <a:lnSpc>
                <a:spcPct val="100000"/>
              </a:lnSpc>
            </a:pPr>
            <a:endParaRPr/>
          </a:p>
          <a:p>
            <a:pPr>
              <a:lnSpc>
                <a:spcPct val="100000"/>
              </a:lnSpc>
            </a:pPr>
            <a:r>
              <a:rPr lang="en-US" sz="1300" strike="noStrike">
                <a:latin typeface="Arial"/>
              </a:rPr>
              <a:t>  class { 'selinux':</a:t>
            </a:r>
            <a:endParaRPr/>
          </a:p>
          <a:p>
            <a:pPr>
              <a:lnSpc>
                <a:spcPct val="100000"/>
              </a:lnSpc>
            </a:pPr>
            <a:r>
              <a:rPr lang="en-US" sz="1300" strike="noStrike">
                <a:latin typeface="Arial"/>
              </a:rPr>
              <a:t>    mode =&gt; 'permissive',</a:t>
            </a:r>
            <a:endParaRPr/>
          </a:p>
          <a:p>
            <a:pPr>
              <a:lnSpc>
                <a:spcPct val="100000"/>
              </a:lnSpc>
            </a:pPr>
            <a:r>
              <a:rPr lang="en-US" sz="1300" strike="noStrike">
                <a:latin typeface="Arial"/>
              </a:rPr>
              <a:t>  }</a:t>
            </a:r>
            <a:endParaRPr/>
          </a:p>
          <a:p>
            <a:pPr>
              <a:lnSpc>
                <a:spcPct val="100000"/>
              </a:lnSpc>
            </a:pPr>
            <a:endParaRPr/>
          </a:p>
          <a:p>
            <a:pPr>
              <a:lnSpc>
                <a:spcPct val="100000"/>
              </a:lnSpc>
            </a:pPr>
            <a:r>
              <a:rPr lang="en-US" sz="2000" strike="noStrike">
                <a:latin typeface="Arial"/>
              </a:rPr>
              <a:t>Bind uitls helps with naming, wget with fetching files (who loves curl? Nobody) mlocate to find files, strace to debug processes , telnet and netcat to debug network problems and screen for ease of use</a:t>
            </a:r>
            <a:endParaRPr/>
          </a:p>
          <a:p>
            <a:pPr>
              <a:lnSpc>
                <a:spcPct val="100000"/>
              </a:lnSpc>
            </a:pPr>
            <a:endParaRPr/>
          </a:p>
          <a:p>
            <a:pPr>
              <a:lnSpc>
                <a:spcPct val="100000"/>
              </a:lnSpc>
            </a:pPr>
            <a:r>
              <a:rPr lang="en-US" sz="2000" strike="noStrike">
                <a:latin typeface="Arial"/>
              </a:rPr>
              <a:t>####</a:t>
            </a:r>
            <a:endParaRPr/>
          </a:p>
          <a:p>
            <a:pPr>
              <a:lnSpc>
                <a:spcPct val="100000"/>
              </a:lnSpc>
            </a:pPr>
            <a:endParaRPr/>
          </a:p>
          <a:p>
            <a:pPr>
              <a:lnSpc>
                <a:spcPct val="100000"/>
              </a:lnSpc>
            </a:pPr>
            <a:r>
              <a:rPr lang="en-US" sz="1300" strike="noStrike">
                <a:latin typeface="Arial"/>
              </a:rPr>
              <a:t>sharrell@lmaoplane:web $ cat 005-general-system-housekeeping </a:t>
            </a:r>
            <a:endParaRPr/>
          </a:p>
          <a:p>
            <a:pPr>
              <a:lnSpc>
                <a:spcPct val="100000"/>
              </a:lnSpc>
            </a:pPr>
            <a:endParaRPr/>
          </a:p>
          <a:p>
            <a:pPr>
              <a:lnSpc>
                <a:spcPct val="100000"/>
              </a:lnSpc>
            </a:pPr>
            <a:r>
              <a:rPr lang="en-US" sz="1300" strike="noStrike">
                <a:latin typeface="Arial"/>
              </a:rPr>
              <a:t>#### START</a:t>
            </a:r>
            <a:endParaRPr/>
          </a:p>
          <a:p>
            <a:pPr>
              <a:lnSpc>
                <a:spcPct val="100000"/>
              </a:lnSpc>
            </a:pPr>
            <a:r>
              <a:rPr lang="en-US" sz="1300" strike="noStrike">
                <a:latin typeface="Arial"/>
              </a:rPr>
              <a:t>Exec { path =&gt; [ "/bin/", "/sbin/" , "/usr/bin/", "/usr/sbin/" ] }</a:t>
            </a:r>
            <a:endParaRPr/>
          </a:p>
          <a:p>
            <a:pPr>
              <a:lnSpc>
                <a:spcPct val="100000"/>
              </a:lnSpc>
            </a:pPr>
            <a:r>
              <a:rPr lang="en-US" sz="1300" strike="noStrike">
                <a:latin typeface="Arial"/>
              </a:rPr>
              <a:t>#### END</a:t>
            </a:r>
            <a:endParaRPr/>
          </a:p>
          <a:p>
            <a:pPr>
              <a:lnSpc>
                <a:spcPct val="100000"/>
              </a:lnSpc>
            </a:pPr>
            <a:endParaRPr/>
          </a:p>
          <a:p>
            <a:pPr>
              <a:lnSpc>
                <a:spcPct val="100000"/>
              </a:lnSpc>
            </a:pPr>
            <a:r>
              <a:rPr lang="en-US" sz="1300" strike="noStrike">
                <a:latin typeface="Arial"/>
              </a:rPr>
              <a:t>class base_cluster {</a:t>
            </a:r>
            <a:endParaRPr/>
          </a:p>
          <a:p>
            <a:pPr>
              <a:lnSpc>
                <a:spcPct val="100000"/>
              </a:lnSpc>
            </a:pPr>
            <a:endParaRPr/>
          </a:p>
          <a:p>
            <a:pPr>
              <a:lnSpc>
                <a:spcPct val="100000"/>
              </a:lnSpc>
            </a:pPr>
            <a:r>
              <a:rPr lang="en-US" sz="1300" strike="noStrike">
                <a:latin typeface="Arial"/>
              </a:rPr>
              <a:t>#### START</a:t>
            </a:r>
            <a:endParaRPr/>
          </a:p>
          <a:p>
            <a:pPr>
              <a:lnSpc>
                <a:spcPct val="100000"/>
              </a:lnSpc>
            </a:pPr>
            <a:r>
              <a:rPr lang="en-US" sz="1300" strike="noStrike">
                <a:latin typeface="Arial"/>
              </a:rPr>
              <a:t>  include swap_file</a:t>
            </a:r>
            <a:endParaRPr/>
          </a:p>
          <a:p>
            <a:pPr>
              <a:lnSpc>
                <a:spcPct val="100000"/>
              </a:lnSpc>
            </a:pPr>
            <a:endParaRPr/>
          </a:p>
          <a:p>
            <a:pPr>
              <a:lnSpc>
                <a:spcPct val="100000"/>
              </a:lnSpc>
            </a:pPr>
            <a:r>
              <a:rPr lang="en-US" sz="1300" strike="noStrike">
                <a:latin typeface="Arial"/>
              </a:rPr>
              <a:t>  class { 'selinux':</a:t>
            </a:r>
            <a:endParaRPr/>
          </a:p>
          <a:p>
            <a:pPr>
              <a:lnSpc>
                <a:spcPct val="100000"/>
              </a:lnSpc>
            </a:pPr>
            <a:r>
              <a:rPr lang="en-US" sz="1300" strike="noStrike">
                <a:latin typeface="Arial"/>
              </a:rPr>
              <a:t>    mode =&gt; 'permissive',</a:t>
            </a:r>
            <a:endParaRPr/>
          </a:p>
          <a:p>
            <a:pPr>
              <a:lnSpc>
                <a:spcPct val="100000"/>
              </a:lnSpc>
            </a:pPr>
            <a:r>
              <a:rPr lang="en-US" sz="1300" strike="noStrike">
                <a:latin typeface="Arial"/>
              </a:rPr>
              <a:t>  }</a:t>
            </a:r>
            <a:endParaRPr/>
          </a:p>
          <a:p>
            <a:pPr>
              <a:lnSpc>
                <a:spcPct val="100000"/>
              </a:lnSpc>
            </a:pPr>
            <a:endParaRPr/>
          </a:p>
          <a:p>
            <a:pPr>
              <a:lnSpc>
                <a:spcPct val="100000"/>
              </a:lnSpc>
            </a:pPr>
            <a:r>
              <a:rPr lang="en-US" sz="1300" strike="noStrike">
                <a:latin typeface="Arial"/>
              </a:rPr>
              <a:t>  package { 'bind-utils':</a:t>
            </a:r>
            <a:endParaRPr/>
          </a:p>
          <a:p>
            <a:pPr>
              <a:lnSpc>
                <a:spcPct val="100000"/>
              </a:lnSpc>
            </a:pPr>
            <a:r>
              <a:rPr lang="en-US" sz="1300" strike="noStrike">
                <a:latin typeface="Arial"/>
              </a:rPr>
              <a:t>    ensure =&gt; present,</a:t>
            </a:r>
            <a:endParaRPr/>
          </a:p>
          <a:p>
            <a:pPr>
              <a:lnSpc>
                <a:spcPct val="100000"/>
              </a:lnSpc>
            </a:pPr>
            <a:r>
              <a:rPr lang="en-US" sz="1300" strike="noStrike">
                <a:latin typeface="Arial"/>
              </a:rPr>
              <a:t>  }</a:t>
            </a:r>
            <a:endParaRPr/>
          </a:p>
          <a:p>
            <a:pPr>
              <a:lnSpc>
                <a:spcPct val="100000"/>
              </a:lnSpc>
            </a:pPr>
            <a:endParaRPr/>
          </a:p>
          <a:p>
            <a:pPr>
              <a:lnSpc>
                <a:spcPct val="100000"/>
              </a:lnSpc>
            </a:pPr>
            <a:r>
              <a:rPr lang="en-US" sz="1300" strike="noStrike">
                <a:latin typeface="Arial"/>
              </a:rPr>
              <a:t>  package { 'wget':</a:t>
            </a:r>
            <a:endParaRPr/>
          </a:p>
          <a:p>
            <a:pPr>
              <a:lnSpc>
                <a:spcPct val="100000"/>
              </a:lnSpc>
            </a:pPr>
            <a:r>
              <a:rPr lang="en-US" sz="1300" strike="noStrike">
                <a:latin typeface="Arial"/>
              </a:rPr>
              <a:t>    ensure =&gt; present,</a:t>
            </a:r>
            <a:endParaRPr/>
          </a:p>
          <a:p>
            <a:pPr>
              <a:lnSpc>
                <a:spcPct val="100000"/>
              </a:lnSpc>
            </a:pPr>
            <a:r>
              <a:rPr lang="en-US" sz="1300" strike="noStrike">
                <a:latin typeface="Arial"/>
              </a:rPr>
              <a:t>  }</a:t>
            </a:r>
            <a:endParaRPr/>
          </a:p>
          <a:p>
            <a:pPr>
              <a:lnSpc>
                <a:spcPct val="100000"/>
              </a:lnSpc>
            </a:pPr>
            <a:endParaRPr/>
          </a:p>
          <a:p>
            <a:pPr>
              <a:lnSpc>
                <a:spcPct val="100000"/>
              </a:lnSpc>
            </a:pPr>
            <a:r>
              <a:rPr lang="en-US" sz="1300" strike="noStrike">
                <a:latin typeface="Arial"/>
              </a:rPr>
              <a:t>  package { 'lsof':</a:t>
            </a:r>
            <a:endParaRPr/>
          </a:p>
          <a:p>
            <a:pPr>
              <a:lnSpc>
                <a:spcPct val="100000"/>
              </a:lnSpc>
            </a:pPr>
            <a:r>
              <a:rPr lang="en-US" sz="1300" strike="noStrike">
                <a:latin typeface="Arial"/>
              </a:rPr>
              <a:t>    ensure =&gt; present,</a:t>
            </a:r>
            <a:endParaRPr/>
          </a:p>
          <a:p>
            <a:pPr>
              <a:lnSpc>
                <a:spcPct val="100000"/>
              </a:lnSpc>
            </a:pPr>
            <a:r>
              <a:rPr lang="en-US" sz="1300" strike="noStrike">
                <a:latin typeface="Arial"/>
              </a:rPr>
              <a:t>  }</a:t>
            </a:r>
            <a:endParaRPr/>
          </a:p>
          <a:p>
            <a:pPr>
              <a:lnSpc>
                <a:spcPct val="100000"/>
              </a:lnSpc>
            </a:pPr>
            <a:endParaRPr/>
          </a:p>
          <a:p>
            <a:pPr>
              <a:lnSpc>
                <a:spcPct val="100000"/>
              </a:lnSpc>
            </a:pPr>
            <a:r>
              <a:rPr lang="en-US" sz="1300" strike="noStrike">
                <a:latin typeface="Arial"/>
              </a:rPr>
              <a:t>  package { 'mlocate':</a:t>
            </a:r>
            <a:endParaRPr/>
          </a:p>
          <a:p>
            <a:pPr>
              <a:lnSpc>
                <a:spcPct val="100000"/>
              </a:lnSpc>
            </a:pPr>
            <a:r>
              <a:rPr lang="en-US" sz="1300" strike="noStrike">
                <a:latin typeface="Arial"/>
              </a:rPr>
              <a:t>    ensure =&gt; present,</a:t>
            </a:r>
            <a:endParaRPr/>
          </a:p>
          <a:p>
            <a:pPr>
              <a:lnSpc>
                <a:spcPct val="100000"/>
              </a:lnSpc>
            </a:pPr>
            <a:r>
              <a:rPr lang="en-US" sz="1300" strike="noStrike">
                <a:latin typeface="Arial"/>
              </a:rPr>
              <a:t>  }</a:t>
            </a:r>
            <a:endParaRPr/>
          </a:p>
          <a:p>
            <a:pPr>
              <a:lnSpc>
                <a:spcPct val="100000"/>
              </a:lnSpc>
            </a:pPr>
            <a:endParaRPr/>
          </a:p>
          <a:p>
            <a:pPr>
              <a:lnSpc>
                <a:spcPct val="100000"/>
              </a:lnSpc>
            </a:pPr>
            <a:r>
              <a:rPr lang="en-US" sz="1300" strike="noStrike">
                <a:latin typeface="Arial"/>
              </a:rPr>
              <a:t>  package { 'strace':</a:t>
            </a:r>
            <a:endParaRPr/>
          </a:p>
          <a:p>
            <a:pPr>
              <a:lnSpc>
                <a:spcPct val="100000"/>
              </a:lnSpc>
            </a:pPr>
            <a:r>
              <a:rPr lang="en-US" sz="1300" strike="noStrike">
                <a:latin typeface="Arial"/>
              </a:rPr>
              <a:t>    ensure =&gt; present,</a:t>
            </a:r>
            <a:endParaRPr/>
          </a:p>
          <a:p>
            <a:pPr>
              <a:lnSpc>
                <a:spcPct val="100000"/>
              </a:lnSpc>
            </a:pPr>
            <a:r>
              <a:rPr lang="en-US" sz="1300" strike="noStrike">
                <a:latin typeface="Arial"/>
              </a:rPr>
              <a:t>  }</a:t>
            </a:r>
            <a:endParaRPr/>
          </a:p>
          <a:p>
            <a:pPr>
              <a:lnSpc>
                <a:spcPct val="100000"/>
              </a:lnSpc>
            </a:pPr>
            <a:endParaRPr/>
          </a:p>
          <a:p>
            <a:pPr>
              <a:lnSpc>
                <a:spcPct val="100000"/>
              </a:lnSpc>
            </a:pPr>
            <a:r>
              <a:rPr lang="en-US" sz="1300" strike="noStrike">
                <a:latin typeface="Arial"/>
              </a:rPr>
              <a:t>  package { 'telnet':</a:t>
            </a:r>
            <a:endParaRPr/>
          </a:p>
          <a:p>
            <a:pPr>
              <a:lnSpc>
                <a:spcPct val="100000"/>
              </a:lnSpc>
            </a:pPr>
            <a:r>
              <a:rPr lang="en-US" sz="1300" strike="noStrike">
                <a:latin typeface="Arial"/>
              </a:rPr>
              <a:t>    ensure =&gt; present,</a:t>
            </a:r>
            <a:endParaRPr/>
          </a:p>
          <a:p>
            <a:pPr>
              <a:lnSpc>
                <a:spcPct val="100000"/>
              </a:lnSpc>
            </a:pPr>
            <a:r>
              <a:rPr lang="en-US" sz="1300" strike="noStrike">
                <a:latin typeface="Arial"/>
              </a:rPr>
              <a:t>  }</a:t>
            </a:r>
            <a:endParaRPr/>
          </a:p>
          <a:p>
            <a:pPr>
              <a:lnSpc>
                <a:spcPct val="100000"/>
              </a:lnSpc>
            </a:pPr>
            <a:endParaRPr/>
          </a:p>
          <a:p>
            <a:pPr>
              <a:lnSpc>
                <a:spcPct val="100000"/>
              </a:lnSpc>
            </a:pPr>
            <a:r>
              <a:rPr lang="en-US" sz="1300" strike="noStrike">
                <a:latin typeface="Arial"/>
              </a:rPr>
              <a:t>  package { 'nc':</a:t>
            </a:r>
            <a:endParaRPr/>
          </a:p>
          <a:p>
            <a:pPr>
              <a:lnSpc>
                <a:spcPct val="100000"/>
              </a:lnSpc>
            </a:pPr>
            <a:r>
              <a:rPr lang="en-US" sz="1300" strike="noStrike">
                <a:latin typeface="Arial"/>
              </a:rPr>
              <a:t>    ensure =&gt; present,</a:t>
            </a:r>
            <a:endParaRPr/>
          </a:p>
          <a:p>
            <a:pPr>
              <a:lnSpc>
                <a:spcPct val="100000"/>
              </a:lnSpc>
            </a:pPr>
            <a:r>
              <a:rPr lang="en-US" sz="1300" strike="noStrike">
                <a:latin typeface="Arial"/>
              </a:rPr>
              <a:t>  }</a:t>
            </a:r>
            <a:endParaRPr/>
          </a:p>
          <a:p>
            <a:pPr>
              <a:lnSpc>
                <a:spcPct val="100000"/>
              </a:lnSpc>
            </a:pPr>
            <a:endParaRPr/>
          </a:p>
          <a:p>
            <a:pPr>
              <a:lnSpc>
                <a:spcPct val="100000"/>
              </a:lnSpc>
            </a:pPr>
            <a:r>
              <a:rPr lang="en-US" sz="1300" strike="noStrike">
                <a:latin typeface="Arial"/>
              </a:rPr>
              <a:t>  package { 'screen':</a:t>
            </a:r>
            <a:endParaRPr/>
          </a:p>
          <a:p>
            <a:pPr>
              <a:lnSpc>
                <a:spcPct val="100000"/>
              </a:lnSpc>
            </a:pPr>
            <a:r>
              <a:rPr lang="en-US" sz="1300" strike="noStrike">
                <a:latin typeface="Arial"/>
              </a:rPr>
              <a:t>    ensure =&gt; present,</a:t>
            </a:r>
            <a:endParaRPr/>
          </a:p>
          <a:p>
            <a:pPr>
              <a:lnSpc>
                <a:spcPct val="100000"/>
              </a:lnSpc>
            </a:pPr>
            <a:r>
              <a:rPr lang="en-US" sz="1300" strike="noStrike">
                <a:latin typeface="Arial"/>
              </a:rPr>
              <a:t>  }</a:t>
            </a:r>
            <a:endParaRPr/>
          </a:p>
          <a:p>
            <a:pPr>
              <a:lnSpc>
                <a:spcPct val="100000"/>
              </a:lnSpc>
            </a:pPr>
            <a:r>
              <a:rPr lang="en-US" sz="1300" strike="noStrike">
                <a:latin typeface="Arial"/>
              </a:rPr>
              <a:t>#### END</a:t>
            </a:r>
            <a:endParaRPr/>
          </a:p>
          <a:p>
            <a:pPr>
              <a:lnSpc>
                <a:spcPct val="100000"/>
              </a:lnSpc>
            </a:pPr>
            <a:endParaRPr/>
          </a:p>
          <a:p>
            <a:pPr>
              <a:lnSpc>
                <a:spcPct val="100000"/>
              </a:lnSpc>
            </a:pPr>
            <a:r>
              <a:rPr lang="en-US" sz="1300" strike="noStrike">
                <a:latin typeface="Arial"/>
              </a:rPr>
              <a:t>}</a:t>
            </a:r>
            <a:endParaRPr/>
          </a:p>
          <a:p>
            <a:pPr>
              <a:lnSpc>
                <a:spcPct val="100000"/>
              </a:lnSpc>
            </a:pPr>
            <a:endParaRPr/>
          </a:p>
          <a:p>
            <a:pPr>
              <a:lnSpc>
                <a:spcPct val="100000"/>
              </a:lnSpc>
            </a:pPr>
            <a:endParaRPr/>
          </a:p>
        </p:txBody>
      </p:sp>
      <p:sp>
        <p:nvSpPr>
          <p:cNvPr id="535" name="TextShape 2"/>
          <p:cNvSpPr txBox="1"/>
          <p:nvPr/>
        </p:nvSpPr>
        <p:spPr>
          <a:xfrm>
            <a:off x="4023000" y="9722520"/>
            <a:ext cx="3075840" cy="511560"/>
          </a:xfrm>
          <a:prstGeom prst="rect">
            <a:avLst/>
          </a:prstGeom>
          <a:noFill/>
          <a:ln>
            <a:noFill/>
          </a:ln>
        </p:spPr>
        <p:txBody>
          <a:bodyPr lIns="98280" tIns="48960" rIns="98280" bIns="48960" anchor="b"/>
          <a:lstStyle/>
          <a:p>
            <a:pPr algn="r">
              <a:lnSpc>
                <a:spcPct val="100000"/>
              </a:lnSpc>
            </a:pPr>
            <a:fld id="{89F6C2FE-632E-4784-B855-190B5B38452C}" type="slidenum">
              <a:rPr lang="en-US" sz="1300" strike="noStrike">
                <a:solidFill>
                  <a:srgbClr val="000000"/>
                </a:solidFill>
                <a:latin typeface="Times New Roman"/>
                <a:ea typeface="+mn-ea"/>
              </a:rPr>
              <a:t>20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 name="PlaceHolder 1"/>
          <p:cNvSpPr>
            <a:spLocks noGrp="1"/>
          </p:cNvSpPr>
          <p:nvPr>
            <p:ph type="body"/>
          </p:nvPr>
        </p:nvSpPr>
        <p:spPr>
          <a:xfrm>
            <a:off x="946440" y="4862160"/>
            <a:ext cx="5205960" cy="4604760"/>
          </a:xfrm>
          <a:prstGeom prst="rect">
            <a:avLst/>
          </a:prstGeom>
        </p:spPr>
        <p:txBody>
          <a:bodyPr lIns="98280" tIns="48960" rIns="98280" bIns="48960"/>
          <a:lstStyle/>
          <a:p>
            <a:r>
              <a:rPr lang="en-US" sz="2000" strike="noStrike">
                <a:latin typeface="Arial"/>
              </a:rPr>
              <a:t>Henry – it depends on your needs</a:t>
            </a:r>
            <a:endParaRPr/>
          </a:p>
        </p:txBody>
      </p:sp>
      <p:sp>
        <p:nvSpPr>
          <p:cNvPr id="503" name="TextShape 2"/>
          <p:cNvSpPr txBox="1"/>
          <p:nvPr/>
        </p:nvSpPr>
        <p:spPr>
          <a:xfrm>
            <a:off x="4023000" y="9722520"/>
            <a:ext cx="3075840" cy="511560"/>
          </a:xfrm>
          <a:prstGeom prst="rect">
            <a:avLst/>
          </a:prstGeom>
          <a:noFill/>
          <a:ln>
            <a:noFill/>
          </a:ln>
        </p:spPr>
        <p:txBody>
          <a:bodyPr lIns="98280" tIns="48960" rIns="98280" bIns="48960" anchor="b"/>
          <a:lstStyle/>
          <a:p>
            <a:pPr algn="r">
              <a:lnSpc>
                <a:spcPct val="100000"/>
              </a:lnSpc>
            </a:pPr>
            <a:fld id="{21DAF10E-EE10-4400-9919-1949C036DAB8}" type="slidenum">
              <a:rPr lang="en-US" sz="1300" strike="noStrike">
                <a:solidFill>
                  <a:srgbClr val="000000"/>
                </a:solidFill>
                <a:latin typeface="Times New Roman"/>
                <a:ea typeface="+mn-ea"/>
              </a:rPr>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 name="PlaceHolder 1"/>
          <p:cNvSpPr>
            <a:spLocks noGrp="1"/>
          </p:cNvSpPr>
          <p:nvPr>
            <p:ph type="body"/>
          </p:nvPr>
        </p:nvSpPr>
        <p:spPr>
          <a:xfrm>
            <a:off x="946440" y="4862160"/>
            <a:ext cx="5205960" cy="4604760"/>
          </a:xfrm>
          <a:prstGeom prst="rect">
            <a:avLst/>
          </a:prstGeom>
        </p:spPr>
        <p:txBody>
          <a:bodyPr lIns="98280" tIns="48960" rIns="98280" bIns="48960"/>
          <a:lstStyle/>
          <a:p>
            <a:r>
              <a:rPr lang="en-US" sz="1300" strike="noStrike">
                <a:latin typeface="Arial"/>
              </a:rPr>
              <a:t>sharrell@lmaoplane:web $ cat 006-puppet-firewall-prep </a:t>
            </a:r>
            <a:endParaRPr/>
          </a:p>
          <a:p>
            <a:r>
              <a:rPr lang="en-US" sz="1300" strike="noStrike">
                <a:latin typeface="Arial"/>
              </a:rPr>
              <a:t># make new module for puppet firewall rules</a:t>
            </a:r>
            <a:endParaRPr/>
          </a:p>
          <a:p>
            <a:r>
              <a:rPr lang="en-US" sz="1300" strike="noStrike">
                <a:latin typeface="Arial"/>
              </a:rPr>
              <a:t>mkdir -p /etc/puppet/modules/my_fw/manifests</a:t>
            </a:r>
            <a:endParaRPr/>
          </a:p>
          <a:p>
            <a:endParaRPr/>
          </a:p>
          <a:p>
            <a:r>
              <a:rPr lang="en-US" sz="1300" strike="noStrike">
                <a:latin typeface="Arial"/>
              </a:rPr>
              <a:t># flush iptables to prevent race condition</a:t>
            </a:r>
            <a:endParaRPr/>
          </a:p>
          <a:p>
            <a:r>
              <a:rPr lang="en-US" sz="1300" strike="noStrike">
                <a:latin typeface="Arial"/>
              </a:rPr>
              <a:t>iptables -F</a:t>
            </a:r>
            <a:endParaRPr/>
          </a:p>
        </p:txBody>
      </p:sp>
      <p:sp>
        <p:nvSpPr>
          <p:cNvPr id="537" name="TextShape 2"/>
          <p:cNvSpPr txBox="1"/>
          <p:nvPr/>
        </p:nvSpPr>
        <p:spPr>
          <a:xfrm>
            <a:off x="4023000" y="9722520"/>
            <a:ext cx="3075840" cy="511560"/>
          </a:xfrm>
          <a:prstGeom prst="rect">
            <a:avLst/>
          </a:prstGeom>
          <a:noFill/>
          <a:ln>
            <a:noFill/>
          </a:ln>
        </p:spPr>
        <p:txBody>
          <a:bodyPr lIns="98280" tIns="48960" rIns="98280" bIns="48960" anchor="b"/>
          <a:lstStyle/>
          <a:p>
            <a:pPr algn="r">
              <a:lnSpc>
                <a:spcPct val="100000"/>
              </a:lnSpc>
            </a:pPr>
            <a:fld id="{347A1BE5-8514-4820-ACF3-E6C2501494F0}" type="slidenum">
              <a:rPr lang="en-US" sz="1300" strike="noStrike">
                <a:solidFill>
                  <a:srgbClr val="000000"/>
                </a:solidFill>
                <a:latin typeface="Times New Roman"/>
                <a:ea typeface="+mn-ea"/>
              </a:rPr>
              <a:t>21</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 name="PlaceHolder 1"/>
          <p:cNvSpPr>
            <a:spLocks noGrp="1"/>
          </p:cNvSpPr>
          <p:nvPr>
            <p:ph type="body"/>
          </p:nvPr>
        </p:nvSpPr>
        <p:spPr>
          <a:xfrm>
            <a:off x="946440" y="4862160"/>
            <a:ext cx="5205960" cy="4604760"/>
          </a:xfrm>
          <a:prstGeom prst="rect">
            <a:avLst/>
          </a:prstGeom>
        </p:spPr>
        <p:txBody>
          <a:bodyPr lIns="98280" tIns="48960" rIns="98280" bIns="48960"/>
          <a:lstStyle/>
          <a:p>
            <a:r>
              <a:rPr lang="en-US" sz="1300" strike="noStrike">
                <a:latin typeface="+mn-lt"/>
              </a:rPr>
              <a:t>This maps directly to what you might see in iptables. the 000-999 are ordering rules. the firewall module will run them in the order that you establish here.</a:t>
            </a:r>
            <a:endParaRPr/>
          </a:p>
          <a:p>
            <a:endParaRPr/>
          </a:p>
          <a:p>
            <a:r>
              <a:rPr lang="en-US" sz="1300" strike="noStrike">
                <a:latin typeface="+mn-lt"/>
              </a:rPr>
              <a:t>Going through the directives, it says allow all icmp, allow everything to and from loopback, allow everything that is already established or related, allow ssh, then deny everything else.</a:t>
            </a:r>
            <a:endParaRPr/>
          </a:p>
          <a:p>
            <a:endParaRPr/>
          </a:p>
          <a:p>
            <a:endParaRPr/>
          </a:p>
          <a:p>
            <a:r>
              <a:rPr lang="en-US" sz="1300" strike="noStrike">
                <a:latin typeface="+mn-lt"/>
              </a:rPr>
              <a:t>You will create a directory called my_fw in puppet</a:t>
            </a:r>
            <a:endParaRPr/>
          </a:p>
          <a:p>
            <a:r>
              <a:rPr lang="en-US" sz="1300" strike="noStrike">
                <a:latin typeface="+mn-lt"/>
              </a:rPr>
              <a:t>and in that directory make another directory called manifests</a:t>
            </a:r>
            <a:endParaRPr/>
          </a:p>
          <a:p>
            <a:r>
              <a:rPr lang="en-US" sz="1300" strike="noStrike">
                <a:latin typeface="+mn-lt"/>
              </a:rPr>
              <a:t>In that directory create init.pp and put this file in there.</a:t>
            </a:r>
            <a:endParaRPr/>
          </a:p>
          <a:p>
            <a:endParaRPr/>
          </a:p>
          <a:p>
            <a:r>
              <a:rPr lang="en-US" sz="1300" strike="noStrike">
                <a:latin typeface="+mn-lt"/>
              </a:rPr>
              <a:t>#####</a:t>
            </a:r>
            <a:endParaRPr/>
          </a:p>
          <a:p>
            <a:endParaRPr/>
          </a:p>
          <a:p>
            <a:r>
              <a:rPr lang="en-US" sz="1300" strike="noStrike">
                <a:latin typeface="+mn-lt"/>
              </a:rPr>
              <a:t>sharrell@lmaoplane:web $ cat 007-initpp-for-my_fw-module </a:t>
            </a:r>
            <a:endParaRPr/>
          </a:p>
          <a:p>
            <a:r>
              <a:rPr lang="en-US" sz="1300" strike="noStrike">
                <a:latin typeface="+mn-lt"/>
              </a:rPr>
              <a:t>class my_fw {</a:t>
            </a:r>
            <a:endParaRPr/>
          </a:p>
          <a:p>
            <a:r>
              <a:rPr lang="en-US" sz="1300" strike="noStrike">
                <a:latin typeface="+mn-lt"/>
              </a:rPr>
              <a:t> </a:t>
            </a:r>
            <a:endParaRPr/>
          </a:p>
          <a:p>
            <a:r>
              <a:rPr lang="en-US" sz="1300" strike="noStrike">
                <a:latin typeface="+mn-lt"/>
              </a:rPr>
              <a:t>    $ipv4_file = $operatingsystem ? {</a:t>
            </a:r>
            <a:endParaRPr/>
          </a:p>
          <a:p>
            <a:r>
              <a:rPr lang="en-US" sz="1300" strike="noStrike">
                <a:latin typeface="+mn-lt"/>
              </a:rPr>
              <a:t>        "debian"          =&gt; '/etc/iptables/rules.v4',</a:t>
            </a:r>
            <a:endParaRPr/>
          </a:p>
          <a:p>
            <a:r>
              <a:rPr lang="en-US" sz="1300" strike="noStrike">
                <a:latin typeface="+mn-lt"/>
              </a:rPr>
              <a:t>        /(RedHat|CentOS)/ =&gt; '/etc/sysconfig/iptables',</a:t>
            </a:r>
            <a:endParaRPr/>
          </a:p>
          <a:p>
            <a:r>
              <a:rPr lang="en-US" sz="1300" strike="noStrike">
                <a:latin typeface="+mn-lt"/>
              </a:rPr>
              <a:t>    }</a:t>
            </a:r>
            <a:endParaRPr/>
          </a:p>
          <a:p>
            <a:r>
              <a:rPr lang="en-US" sz="1300" strike="noStrike">
                <a:latin typeface="+mn-lt"/>
              </a:rPr>
              <a:t> </a:t>
            </a:r>
            <a:endParaRPr/>
          </a:p>
          <a:p>
            <a:r>
              <a:rPr lang="en-US" sz="1300" strike="noStrike">
                <a:latin typeface="+mn-lt"/>
              </a:rPr>
              <a:t>    firewall { "001 accept all icmp requests":</a:t>
            </a:r>
            <a:endParaRPr/>
          </a:p>
          <a:p>
            <a:r>
              <a:rPr lang="en-US" sz="1300" strike="noStrike">
                <a:latin typeface="+mn-lt"/>
              </a:rPr>
              <a:t>        proto =&gt; 'icmp',</a:t>
            </a:r>
            <a:endParaRPr/>
          </a:p>
          <a:p>
            <a:r>
              <a:rPr lang="en-US" sz="1300" strike="noStrike">
                <a:latin typeface="+mn-lt"/>
              </a:rPr>
              <a:t>        action  =&gt; 'accept',</a:t>
            </a:r>
            <a:endParaRPr/>
          </a:p>
          <a:p>
            <a:r>
              <a:rPr lang="en-US" sz="1300" strike="noStrike">
                <a:latin typeface="+mn-lt"/>
              </a:rPr>
              <a:t>    }</a:t>
            </a:r>
            <a:endParaRPr/>
          </a:p>
          <a:p>
            <a:endParaRPr/>
          </a:p>
          <a:p>
            <a:r>
              <a:rPr lang="en-US" sz="1300" strike="noStrike">
                <a:latin typeface="+mn-lt"/>
              </a:rPr>
              <a:t>    firewall { '002 INPUT allow loopback tcp':</a:t>
            </a:r>
            <a:endParaRPr/>
          </a:p>
          <a:p>
            <a:r>
              <a:rPr lang="en-US" sz="1300" strike="noStrike">
                <a:latin typeface="+mn-lt"/>
              </a:rPr>
              <a:t>        iniface =&gt; 'lo',</a:t>
            </a:r>
            <a:endParaRPr/>
          </a:p>
          <a:p>
            <a:r>
              <a:rPr lang="en-US" sz="1300" strike="noStrike">
                <a:latin typeface="+mn-lt"/>
              </a:rPr>
              <a:t>        chain   =&gt; 'INPUT',</a:t>
            </a:r>
            <a:endParaRPr/>
          </a:p>
          <a:p>
            <a:r>
              <a:rPr lang="en-US" sz="1300" strike="noStrike">
                <a:latin typeface="+mn-lt"/>
              </a:rPr>
              <a:t>        action    =&gt; 'accept',</a:t>
            </a:r>
            <a:endParaRPr/>
          </a:p>
          <a:p>
            <a:r>
              <a:rPr lang="en-US" sz="1300" strike="noStrike">
                <a:latin typeface="+mn-lt"/>
              </a:rPr>
              <a:t>        proto =&gt; 'tcp',</a:t>
            </a:r>
            <a:endParaRPr/>
          </a:p>
          <a:p>
            <a:r>
              <a:rPr lang="en-US" sz="1300" strike="noStrike">
                <a:latin typeface="+mn-lt"/>
              </a:rPr>
              <a:t>    }</a:t>
            </a:r>
            <a:endParaRPr/>
          </a:p>
          <a:p>
            <a:r>
              <a:rPr lang="en-US" sz="1300" strike="noStrike">
                <a:latin typeface="+mn-lt"/>
              </a:rPr>
              <a:t> </a:t>
            </a:r>
            <a:endParaRPr/>
          </a:p>
          <a:p>
            <a:r>
              <a:rPr lang="en-US" sz="1300" strike="noStrike">
                <a:latin typeface="+mn-lt"/>
              </a:rPr>
              <a:t> </a:t>
            </a:r>
            <a:endParaRPr/>
          </a:p>
          <a:p>
            <a:r>
              <a:rPr lang="en-US" sz="1300" strike="noStrike">
                <a:latin typeface="+mn-lt"/>
              </a:rPr>
              <a:t>    firewall { '002 INPUT allow loopback udp':</a:t>
            </a:r>
            <a:endParaRPr/>
          </a:p>
          <a:p>
            <a:r>
              <a:rPr lang="en-US" sz="1300" strike="noStrike">
                <a:latin typeface="+mn-lt"/>
              </a:rPr>
              <a:t>        iniface =&gt; 'lo',</a:t>
            </a:r>
            <a:endParaRPr/>
          </a:p>
          <a:p>
            <a:r>
              <a:rPr lang="en-US" sz="1300" strike="noStrike">
                <a:latin typeface="+mn-lt"/>
              </a:rPr>
              <a:t>        chain   =&gt; 'INPUT',</a:t>
            </a:r>
            <a:endParaRPr/>
          </a:p>
          <a:p>
            <a:r>
              <a:rPr lang="en-US" sz="1300" strike="noStrike">
                <a:latin typeface="+mn-lt"/>
              </a:rPr>
              <a:t>        action    =&gt; 'accept',</a:t>
            </a:r>
            <a:endParaRPr/>
          </a:p>
          <a:p>
            <a:r>
              <a:rPr lang="en-US" sz="1300" strike="noStrike">
                <a:latin typeface="+mn-lt"/>
              </a:rPr>
              <a:t>        proto =&gt; 'udp',</a:t>
            </a:r>
            <a:endParaRPr/>
          </a:p>
          <a:p>
            <a:r>
              <a:rPr lang="en-US" sz="1300" strike="noStrike">
                <a:latin typeface="+mn-lt"/>
              </a:rPr>
              <a:t>    }</a:t>
            </a:r>
            <a:endParaRPr/>
          </a:p>
          <a:p>
            <a:r>
              <a:rPr lang="en-US" sz="1300" strike="noStrike">
                <a:latin typeface="+mn-lt"/>
              </a:rPr>
              <a:t> </a:t>
            </a:r>
            <a:endParaRPr/>
          </a:p>
          <a:p>
            <a:r>
              <a:rPr lang="en-US" sz="1300" strike="noStrike">
                <a:latin typeface="+mn-lt"/>
              </a:rPr>
              <a:t>    firewall { '000 INPUT allow related and established':</a:t>
            </a:r>
            <a:endParaRPr/>
          </a:p>
          <a:p>
            <a:r>
              <a:rPr lang="en-US" sz="1300" strike="noStrike">
                <a:latin typeface="+mn-lt"/>
              </a:rPr>
              <a:t>        state =&gt; ['RELATED', 'ESTABLISHED'],</a:t>
            </a:r>
            <a:endParaRPr/>
          </a:p>
          <a:p>
            <a:r>
              <a:rPr lang="en-US" sz="1300" strike="noStrike">
                <a:latin typeface="+mn-lt"/>
              </a:rPr>
              <a:t>        action  =&gt; 'accept',</a:t>
            </a:r>
            <a:endParaRPr/>
          </a:p>
          <a:p>
            <a:r>
              <a:rPr lang="en-US" sz="1300" strike="noStrike">
                <a:latin typeface="+mn-lt"/>
              </a:rPr>
              <a:t>        proto =&gt; 'all',</a:t>
            </a:r>
            <a:endParaRPr/>
          </a:p>
          <a:p>
            <a:r>
              <a:rPr lang="en-US" sz="1300" strike="noStrike">
                <a:latin typeface="+mn-lt"/>
              </a:rPr>
              <a:t>    }</a:t>
            </a:r>
            <a:endParaRPr/>
          </a:p>
          <a:p>
            <a:r>
              <a:rPr lang="en-US" sz="1300" strike="noStrike">
                <a:latin typeface="+mn-lt"/>
              </a:rPr>
              <a:t> </a:t>
            </a:r>
            <a:endParaRPr/>
          </a:p>
          <a:p>
            <a:r>
              <a:rPr lang="en-US" sz="1300" strike="noStrike">
                <a:latin typeface="+mn-lt"/>
              </a:rPr>
              <a:t>    firewall { '100 allow ssh':</a:t>
            </a:r>
            <a:endParaRPr/>
          </a:p>
          <a:p>
            <a:r>
              <a:rPr lang="en-US" sz="1300" strike="noStrike">
                <a:latin typeface="+mn-lt"/>
              </a:rPr>
              <a:t>        state =&gt; ['NEW'],</a:t>
            </a:r>
            <a:endParaRPr/>
          </a:p>
          <a:p>
            <a:r>
              <a:rPr lang="en-US" sz="1300" strike="noStrike">
                <a:latin typeface="+mn-lt"/>
              </a:rPr>
              <a:t>        dport =&gt; '22',</a:t>
            </a:r>
            <a:endParaRPr/>
          </a:p>
          <a:p>
            <a:r>
              <a:rPr lang="en-US" sz="1300" strike="noStrike">
                <a:latin typeface="+mn-lt"/>
              </a:rPr>
              <a:t>        proto =&gt; 'tcp',</a:t>
            </a:r>
            <a:endParaRPr/>
          </a:p>
          <a:p>
            <a:r>
              <a:rPr lang="en-US" sz="1300" strike="noStrike">
                <a:latin typeface="+mn-lt"/>
              </a:rPr>
              <a:t>        action  =&gt; 'accept',</a:t>
            </a:r>
            <a:endParaRPr/>
          </a:p>
          <a:p>
            <a:r>
              <a:rPr lang="en-US" sz="1300" strike="noStrike">
                <a:latin typeface="+mn-lt"/>
              </a:rPr>
              <a:t>    }</a:t>
            </a:r>
            <a:endParaRPr/>
          </a:p>
          <a:p>
            <a:r>
              <a:rPr lang="en-US" sz="1300" strike="noStrike">
                <a:latin typeface="+mn-lt"/>
              </a:rPr>
              <a:t> </a:t>
            </a:r>
            <a:endParaRPr/>
          </a:p>
          <a:p>
            <a:r>
              <a:rPr lang="en-US" sz="1300" strike="noStrike">
                <a:latin typeface="+mn-lt"/>
              </a:rPr>
              <a:t>    firewall { "998 deny all other requests":</a:t>
            </a:r>
            <a:endParaRPr/>
          </a:p>
          <a:p>
            <a:r>
              <a:rPr lang="en-US" sz="1300" strike="noStrike">
                <a:latin typeface="+mn-lt"/>
              </a:rPr>
              <a:t>        action   =&gt; 'reject',</a:t>
            </a:r>
            <a:endParaRPr/>
          </a:p>
          <a:p>
            <a:r>
              <a:rPr lang="en-US" sz="1300" strike="noStrike">
                <a:latin typeface="+mn-lt"/>
              </a:rPr>
              <a:t>        proto  =&gt; 'all',</a:t>
            </a:r>
            <a:endParaRPr/>
          </a:p>
          <a:p>
            <a:r>
              <a:rPr lang="en-US" sz="1300" strike="noStrike">
                <a:latin typeface="+mn-lt"/>
              </a:rPr>
              <a:t>        reject =&gt; 'icmp-host-prohibited',</a:t>
            </a:r>
            <a:endParaRPr/>
          </a:p>
          <a:p>
            <a:r>
              <a:rPr lang="en-US" sz="1300" strike="noStrike">
                <a:latin typeface="+mn-lt"/>
              </a:rPr>
              <a:t>    }</a:t>
            </a:r>
            <a:endParaRPr/>
          </a:p>
          <a:p>
            <a:r>
              <a:rPr lang="en-US" sz="1300" strike="noStrike">
                <a:latin typeface="+mn-lt"/>
              </a:rPr>
              <a:t> </a:t>
            </a:r>
            <a:endParaRPr/>
          </a:p>
          <a:p>
            <a:r>
              <a:rPr lang="en-US" sz="1300" strike="noStrike">
                <a:latin typeface="+mn-lt"/>
              </a:rPr>
              <a:t>    firewall { "999 deny all other requests":</a:t>
            </a:r>
            <a:endParaRPr/>
          </a:p>
          <a:p>
            <a:r>
              <a:rPr lang="en-US" sz="1300" strike="noStrike">
                <a:latin typeface="+mn-lt"/>
              </a:rPr>
              <a:t>        chain  =&gt; 'FORWARD',</a:t>
            </a:r>
            <a:endParaRPr/>
          </a:p>
          <a:p>
            <a:r>
              <a:rPr lang="en-US" sz="1300" strike="noStrike">
                <a:latin typeface="+mn-lt"/>
              </a:rPr>
              <a:t>        action   =&gt; 'reject',</a:t>
            </a:r>
            <a:endParaRPr/>
          </a:p>
          <a:p>
            <a:r>
              <a:rPr lang="en-US" sz="1300" strike="noStrike">
                <a:latin typeface="+mn-lt"/>
              </a:rPr>
              <a:t>        proto  =&gt; 'all',</a:t>
            </a:r>
            <a:endParaRPr/>
          </a:p>
          <a:p>
            <a:r>
              <a:rPr lang="en-US" sz="1300" strike="noStrike">
                <a:latin typeface="+mn-lt"/>
              </a:rPr>
              <a:t>        reject =&gt; 'icmp-host-prohibited',</a:t>
            </a:r>
            <a:endParaRPr/>
          </a:p>
          <a:p>
            <a:r>
              <a:rPr lang="en-US" sz="1300" strike="noStrike">
                <a:latin typeface="+mn-lt"/>
              </a:rPr>
              <a:t>    }</a:t>
            </a:r>
            <a:endParaRPr/>
          </a:p>
          <a:p>
            <a:r>
              <a:rPr lang="en-US" sz="1300" strike="noStrike">
                <a:latin typeface="+mn-lt"/>
              </a:rPr>
              <a:t>}</a:t>
            </a:r>
            <a:endParaRPr/>
          </a:p>
          <a:p>
            <a:endParaRPr/>
          </a:p>
        </p:txBody>
      </p:sp>
      <p:sp>
        <p:nvSpPr>
          <p:cNvPr id="539" name="TextShape 2"/>
          <p:cNvSpPr txBox="1"/>
          <p:nvPr/>
        </p:nvSpPr>
        <p:spPr>
          <a:xfrm>
            <a:off x="4023000" y="9722520"/>
            <a:ext cx="3075840" cy="511560"/>
          </a:xfrm>
          <a:prstGeom prst="rect">
            <a:avLst/>
          </a:prstGeom>
          <a:noFill/>
          <a:ln>
            <a:noFill/>
          </a:ln>
        </p:spPr>
        <p:txBody>
          <a:bodyPr lIns="98280" tIns="48960" rIns="98280" bIns="48960" anchor="b"/>
          <a:lstStyle/>
          <a:p>
            <a:pPr algn="r">
              <a:lnSpc>
                <a:spcPct val="100000"/>
              </a:lnSpc>
            </a:pPr>
            <a:fld id="{201B7DA1-BB78-4ABE-8940-6475AB432CB8}" type="slidenum">
              <a:rPr lang="en-US" sz="1300" strike="noStrike">
                <a:solidFill>
                  <a:srgbClr val="000000"/>
                </a:solidFill>
                <a:latin typeface="Times New Roman"/>
                <a:ea typeface="+mn-ea"/>
              </a:rPr>
              <a:t>22</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 name="PlaceHolder 1"/>
          <p:cNvSpPr>
            <a:spLocks noGrp="1"/>
          </p:cNvSpPr>
          <p:nvPr>
            <p:ph type="body"/>
          </p:nvPr>
        </p:nvSpPr>
        <p:spPr>
          <a:xfrm>
            <a:off x="946440" y="4862160"/>
            <a:ext cx="5205960" cy="4604760"/>
          </a:xfrm>
          <a:prstGeom prst="rect">
            <a:avLst/>
          </a:prstGeom>
        </p:spPr>
        <p:txBody>
          <a:bodyPr lIns="98280" tIns="48960" rIns="98280" bIns="48960"/>
          <a:lstStyle/>
          <a:p>
            <a:pPr>
              <a:lnSpc>
                <a:spcPct val="100000"/>
              </a:lnSpc>
              <a:buFont typeface="StarSymbol"/>
              <a:buChar char="-"/>
            </a:pPr>
            <a:r>
              <a:rPr lang="en-US" sz="1300" strike="noStrike">
                <a:latin typeface="+mn-lt"/>
              </a:rPr>
              <a:t>Setup headnode ip and boilerplate for other ips</a:t>
            </a:r>
            <a:endParaRPr/>
          </a:p>
          <a:p>
            <a:pPr>
              <a:lnSpc>
                <a:spcPct val="100000"/>
              </a:lnSpc>
              <a:buFont typeface="StarSymbol"/>
              <a:buChar char="-"/>
            </a:pPr>
            <a:r>
              <a:rPr lang="en-US" sz="1300" strike="noStrike">
                <a:latin typeface="+mn-lt"/>
              </a:rPr>
              <a:t>Createa rule to allow any incoming from the machines we know about</a:t>
            </a:r>
            <a:endParaRPr/>
          </a:p>
          <a:p>
            <a:pPr>
              <a:lnSpc>
                <a:spcPct val="100000"/>
              </a:lnSpc>
              <a:buFont typeface="StarSymbol"/>
              <a:buChar char="-"/>
            </a:pPr>
            <a:r>
              <a:rPr lang="en-US" sz="1300" strike="noStrike">
                <a:latin typeface="+mn-lt"/>
              </a:rPr>
              <a:t>Allow access for https</a:t>
            </a:r>
            <a:endParaRPr/>
          </a:p>
          <a:p>
            <a:pPr>
              <a:lnSpc>
                <a:spcPct val="100000"/>
              </a:lnSpc>
            </a:pPr>
            <a:endParaRPr/>
          </a:p>
          <a:p>
            <a:pPr>
              <a:lnSpc>
                <a:spcPct val="100000"/>
              </a:lnSpc>
              <a:buFont typeface="StarSymbol"/>
              <a:buChar char="-"/>
            </a:pPr>
            <a:r>
              <a:rPr lang="en-US" sz="1300" strike="noStrike">
                <a:latin typeface="+mn-lt"/>
              </a:rPr>
              <a:t>Dont manage ips this way</a:t>
            </a:r>
            <a:endParaRPr/>
          </a:p>
          <a:p>
            <a:pPr>
              <a:lnSpc>
                <a:spcPct val="100000"/>
              </a:lnSpc>
              <a:buFont typeface="StarSymbol"/>
              <a:buChar char="-"/>
            </a:pPr>
            <a:r>
              <a:rPr lang="en-US" sz="1300" strike="noStrike">
                <a:latin typeface="+mn-lt"/>
              </a:rPr>
              <a:t>Just need a convention and you can simply the firewall greatly and a few other things in this presentation coming up</a:t>
            </a:r>
            <a:endParaRPr/>
          </a:p>
          <a:p>
            <a:pPr>
              <a:lnSpc>
                <a:spcPct val="100000"/>
              </a:lnSpc>
            </a:pPr>
            <a:endParaRPr/>
          </a:p>
          <a:p>
            <a:pPr>
              <a:lnSpc>
                <a:spcPct val="100000"/>
              </a:lnSpc>
            </a:pPr>
            <a:endParaRPr/>
          </a:p>
          <a:p>
            <a:pPr>
              <a:lnSpc>
                <a:spcPct val="100000"/>
              </a:lnSpc>
            </a:pPr>
            <a:r>
              <a:rPr lang="en-US" sz="1300" strike="noStrike">
                <a:latin typeface="+mn-lt"/>
              </a:rPr>
              <a:t>#### </a:t>
            </a:r>
            <a:endParaRPr/>
          </a:p>
          <a:p>
            <a:pPr>
              <a:lnSpc>
                <a:spcPct val="100000"/>
              </a:lnSpc>
            </a:pPr>
            <a:endParaRPr/>
          </a:p>
          <a:p>
            <a:pPr>
              <a:lnSpc>
                <a:spcPct val="100000"/>
              </a:lnSpc>
            </a:pPr>
            <a:r>
              <a:rPr lang="en-US" sz="1300" strike="noStrike">
                <a:latin typeface="+mn-lt"/>
              </a:rPr>
              <a:t>sharrell@lmaoplane:web $ cat 007-puppet-firewall </a:t>
            </a:r>
            <a:endParaRPr/>
          </a:p>
          <a:p>
            <a:pPr>
              <a:lnSpc>
                <a:spcPct val="100000"/>
              </a:lnSpc>
            </a:pPr>
            <a:endParaRPr/>
          </a:p>
          <a:p>
            <a:pPr>
              <a:lnSpc>
                <a:spcPct val="100000"/>
              </a:lnSpc>
            </a:pPr>
            <a:r>
              <a:rPr lang="en-US" sz="1300" strike="noStrike">
                <a:latin typeface="+mn-lt"/>
              </a:rPr>
              <a:t>#### START</a:t>
            </a:r>
            <a:endParaRPr/>
          </a:p>
          <a:p>
            <a:pPr>
              <a:lnSpc>
                <a:spcPct val="100000"/>
              </a:lnSpc>
            </a:pPr>
            <a:r>
              <a:rPr lang="en-US" sz="1300" strike="noStrike">
                <a:latin typeface="+mn-lt"/>
              </a:rPr>
              <a:t># set ips for all machines in the cluster</a:t>
            </a:r>
            <a:endParaRPr/>
          </a:p>
          <a:p>
            <a:pPr>
              <a:lnSpc>
                <a:spcPct val="100000"/>
              </a:lnSpc>
            </a:pPr>
            <a:r>
              <a:rPr lang="en-US" sz="1300" strike="noStrike">
                <a:latin typeface="+mn-lt"/>
              </a:rPr>
              <a:t>$headnodeip='172.31.7.24'</a:t>
            </a:r>
            <a:endParaRPr/>
          </a:p>
          <a:p>
            <a:pPr>
              <a:lnSpc>
                <a:spcPct val="100000"/>
              </a:lnSpc>
            </a:pPr>
            <a:r>
              <a:rPr lang="en-US" sz="1300" strike="noStrike">
                <a:latin typeface="+mn-lt"/>
              </a:rPr>
              <a:t>$storagenodeip='127.0.0.2'</a:t>
            </a:r>
            <a:endParaRPr/>
          </a:p>
          <a:p>
            <a:pPr>
              <a:lnSpc>
                <a:spcPct val="100000"/>
              </a:lnSpc>
            </a:pPr>
            <a:r>
              <a:rPr lang="en-US" sz="1300" strike="noStrike">
                <a:latin typeface="+mn-lt"/>
              </a:rPr>
              <a:t>$computeoneip='127.0.0.3'</a:t>
            </a:r>
            <a:endParaRPr/>
          </a:p>
          <a:p>
            <a:pPr>
              <a:lnSpc>
                <a:spcPct val="100000"/>
              </a:lnSpc>
            </a:pPr>
            <a:r>
              <a:rPr lang="en-US" sz="1300" strike="noStrike">
                <a:latin typeface="+mn-lt"/>
              </a:rPr>
              <a:t>$computetwoip='127.0.0.4'</a:t>
            </a:r>
            <a:endParaRPr/>
          </a:p>
          <a:p>
            <a:pPr>
              <a:lnSpc>
                <a:spcPct val="100000"/>
              </a:lnSpc>
            </a:pPr>
            <a:r>
              <a:rPr lang="en-US" sz="1300" strike="noStrike">
                <a:latin typeface="+mn-lt"/>
              </a:rPr>
              <a:t>#### END</a:t>
            </a:r>
            <a:endParaRPr/>
          </a:p>
          <a:p>
            <a:pPr>
              <a:lnSpc>
                <a:spcPct val="100000"/>
              </a:lnSpc>
            </a:pPr>
            <a:endParaRPr/>
          </a:p>
          <a:p>
            <a:pPr>
              <a:lnSpc>
                <a:spcPct val="100000"/>
              </a:lnSpc>
            </a:pPr>
            <a:r>
              <a:rPr lang="en-US" sz="1300" strike="noStrike">
                <a:latin typeface="+mn-lt"/>
              </a:rPr>
              <a:t>class base_cluster {</a:t>
            </a:r>
            <a:endParaRPr/>
          </a:p>
          <a:p>
            <a:pPr>
              <a:lnSpc>
                <a:spcPct val="100000"/>
              </a:lnSpc>
            </a:pPr>
            <a:endParaRPr/>
          </a:p>
          <a:p>
            <a:pPr>
              <a:lnSpc>
                <a:spcPct val="100000"/>
              </a:lnSpc>
            </a:pPr>
            <a:r>
              <a:rPr lang="en-US" sz="1300" strike="noStrike">
                <a:latin typeface="+mn-lt"/>
              </a:rPr>
              <a:t>#### START</a:t>
            </a:r>
            <a:endParaRPr/>
          </a:p>
          <a:p>
            <a:pPr>
              <a:lnSpc>
                <a:spcPct val="100000"/>
              </a:lnSpc>
            </a:pPr>
            <a:r>
              <a:rPr lang="en-US" sz="1300" strike="noStrike">
                <a:latin typeface="+mn-lt"/>
              </a:rPr>
              <a:t>  resources { "firewall":</a:t>
            </a:r>
            <a:endParaRPr/>
          </a:p>
          <a:p>
            <a:pPr>
              <a:lnSpc>
                <a:spcPct val="100000"/>
              </a:lnSpc>
            </a:pPr>
            <a:r>
              <a:rPr lang="en-US" sz="1300" strike="noStrike">
                <a:latin typeface="+mn-lt"/>
              </a:rPr>
              <a:t>    purge =&gt; true</a:t>
            </a:r>
            <a:endParaRPr/>
          </a:p>
          <a:p>
            <a:pPr>
              <a:lnSpc>
                <a:spcPct val="100000"/>
              </a:lnSpc>
            </a:pPr>
            <a:r>
              <a:rPr lang="en-US" sz="1300" strike="noStrike">
                <a:latin typeface="+mn-lt"/>
              </a:rPr>
              <a:t>  }</a:t>
            </a:r>
            <a:endParaRPr/>
          </a:p>
          <a:p>
            <a:pPr>
              <a:lnSpc>
                <a:spcPct val="100000"/>
              </a:lnSpc>
            </a:pPr>
            <a:r>
              <a:rPr lang="en-US" sz="1300" strike="noStrike">
                <a:latin typeface="+mn-lt"/>
              </a:rPr>
              <a:t>  class { 'my_fw': }</a:t>
            </a:r>
            <a:endParaRPr/>
          </a:p>
          <a:p>
            <a:pPr>
              <a:lnSpc>
                <a:spcPct val="100000"/>
              </a:lnSpc>
            </a:pPr>
            <a:r>
              <a:rPr lang="en-US" sz="1300" strike="noStrike">
                <a:latin typeface="+mn-lt"/>
              </a:rPr>
              <a:t>  class { 'firewall': }</a:t>
            </a:r>
            <a:endParaRPr/>
          </a:p>
          <a:p>
            <a:pPr>
              <a:lnSpc>
                <a:spcPct val="100000"/>
              </a:lnSpc>
            </a:pPr>
            <a:endParaRPr/>
          </a:p>
          <a:p>
            <a:pPr>
              <a:lnSpc>
                <a:spcPct val="100000"/>
              </a:lnSpc>
            </a:pPr>
            <a:r>
              <a:rPr lang="en-US" sz="1300" strike="noStrike">
                <a:latin typeface="+mn-lt"/>
              </a:rPr>
              <a:t>  # allow the all of the nodes to connect to each other</a:t>
            </a:r>
            <a:endParaRPr/>
          </a:p>
          <a:p>
            <a:pPr>
              <a:lnSpc>
                <a:spcPct val="100000"/>
              </a:lnSpc>
            </a:pPr>
            <a:r>
              <a:rPr lang="en-US" sz="1300" strike="noStrike">
                <a:latin typeface="+mn-lt"/>
              </a:rPr>
              <a:t>  # this will open every machine's firewall up to the others</a:t>
            </a:r>
            <a:endParaRPr/>
          </a:p>
          <a:p>
            <a:pPr>
              <a:lnSpc>
                <a:spcPct val="100000"/>
              </a:lnSpc>
            </a:pPr>
            <a:r>
              <a:rPr lang="en-US" sz="1300" strike="noStrike">
                <a:latin typeface="+mn-lt"/>
              </a:rPr>
              <a:t>  firewall { '003 INPUT allow head ip':</a:t>
            </a:r>
            <a:endParaRPr/>
          </a:p>
          <a:p>
            <a:pPr>
              <a:lnSpc>
                <a:spcPct val="100000"/>
              </a:lnSpc>
            </a:pPr>
            <a:r>
              <a:rPr lang="en-US" sz="1300" strike="noStrike">
                <a:latin typeface="+mn-lt"/>
              </a:rPr>
              <a:t>      chain =&gt; 'INPUT',</a:t>
            </a:r>
            <a:endParaRPr/>
          </a:p>
          <a:p>
            <a:pPr>
              <a:lnSpc>
                <a:spcPct val="100000"/>
              </a:lnSpc>
            </a:pPr>
            <a:r>
              <a:rPr lang="en-US" sz="1300" strike="noStrike">
                <a:latin typeface="+mn-lt"/>
              </a:rPr>
              <a:t>      action =&gt; 'accept',</a:t>
            </a:r>
            <a:endParaRPr/>
          </a:p>
          <a:p>
            <a:pPr>
              <a:lnSpc>
                <a:spcPct val="100000"/>
              </a:lnSpc>
            </a:pPr>
            <a:r>
              <a:rPr lang="en-US" sz="1300" strike="noStrike">
                <a:latin typeface="+mn-lt"/>
              </a:rPr>
              <a:t>      proto =&gt; 'all',</a:t>
            </a:r>
            <a:endParaRPr/>
          </a:p>
          <a:p>
            <a:pPr>
              <a:lnSpc>
                <a:spcPct val="100000"/>
              </a:lnSpc>
            </a:pPr>
            <a:r>
              <a:rPr lang="en-US" sz="1300" strike="noStrike">
                <a:latin typeface="+mn-lt"/>
              </a:rPr>
              <a:t>      source =&gt; "${headnodeip}/32",</a:t>
            </a:r>
            <a:endParaRPr/>
          </a:p>
          <a:p>
            <a:pPr>
              <a:lnSpc>
                <a:spcPct val="100000"/>
              </a:lnSpc>
            </a:pPr>
            <a:r>
              <a:rPr lang="en-US" sz="1300" strike="noStrike">
                <a:latin typeface="+mn-lt"/>
              </a:rPr>
              <a:t>  }</a:t>
            </a:r>
            <a:endParaRPr/>
          </a:p>
          <a:p>
            <a:pPr>
              <a:lnSpc>
                <a:spcPct val="100000"/>
              </a:lnSpc>
            </a:pPr>
            <a:endParaRPr/>
          </a:p>
          <a:p>
            <a:pPr>
              <a:lnSpc>
                <a:spcPct val="100000"/>
              </a:lnSpc>
            </a:pPr>
            <a:r>
              <a:rPr lang="en-US" sz="1300" strike="noStrike">
                <a:latin typeface="+mn-lt"/>
              </a:rPr>
              <a:t>  firewall { '004 INPUT allow storage ip':</a:t>
            </a:r>
            <a:endParaRPr/>
          </a:p>
          <a:p>
            <a:pPr>
              <a:lnSpc>
                <a:spcPct val="100000"/>
              </a:lnSpc>
            </a:pPr>
            <a:r>
              <a:rPr lang="en-US" sz="1300" strike="noStrike">
                <a:latin typeface="+mn-lt"/>
              </a:rPr>
              <a:t>      chain =&gt; 'INPUT',</a:t>
            </a:r>
            <a:endParaRPr/>
          </a:p>
          <a:p>
            <a:pPr>
              <a:lnSpc>
                <a:spcPct val="100000"/>
              </a:lnSpc>
            </a:pPr>
            <a:r>
              <a:rPr lang="en-US" sz="1300" strike="noStrike">
                <a:latin typeface="+mn-lt"/>
              </a:rPr>
              <a:t>      action =&gt; 'accept',</a:t>
            </a:r>
            <a:endParaRPr/>
          </a:p>
          <a:p>
            <a:pPr>
              <a:lnSpc>
                <a:spcPct val="100000"/>
              </a:lnSpc>
            </a:pPr>
            <a:r>
              <a:rPr lang="en-US" sz="1300" strike="noStrike">
                <a:latin typeface="+mn-lt"/>
              </a:rPr>
              <a:t>      proto =&gt; 'all',</a:t>
            </a:r>
            <a:endParaRPr/>
          </a:p>
          <a:p>
            <a:pPr>
              <a:lnSpc>
                <a:spcPct val="100000"/>
              </a:lnSpc>
            </a:pPr>
            <a:r>
              <a:rPr lang="en-US" sz="1300" strike="noStrike">
                <a:latin typeface="+mn-lt"/>
              </a:rPr>
              <a:t>      source =&gt; "${storagenodeip}/32",</a:t>
            </a:r>
            <a:endParaRPr/>
          </a:p>
          <a:p>
            <a:pPr>
              <a:lnSpc>
                <a:spcPct val="100000"/>
              </a:lnSpc>
            </a:pPr>
            <a:r>
              <a:rPr lang="en-US" sz="1300" strike="noStrike">
                <a:latin typeface="+mn-lt"/>
              </a:rPr>
              <a:t>  }</a:t>
            </a:r>
            <a:endParaRPr/>
          </a:p>
          <a:p>
            <a:pPr>
              <a:lnSpc>
                <a:spcPct val="100000"/>
              </a:lnSpc>
            </a:pPr>
            <a:endParaRPr/>
          </a:p>
          <a:p>
            <a:pPr>
              <a:lnSpc>
                <a:spcPct val="100000"/>
              </a:lnSpc>
            </a:pPr>
            <a:r>
              <a:rPr lang="en-US" sz="1300" strike="noStrike">
                <a:latin typeface="+mn-lt"/>
              </a:rPr>
              <a:t>  firewall { '005 INPUT allow compute1 ip':</a:t>
            </a:r>
            <a:endParaRPr/>
          </a:p>
          <a:p>
            <a:pPr>
              <a:lnSpc>
                <a:spcPct val="100000"/>
              </a:lnSpc>
            </a:pPr>
            <a:r>
              <a:rPr lang="en-US" sz="1300" strike="noStrike">
                <a:latin typeface="+mn-lt"/>
              </a:rPr>
              <a:t>      chain =&gt; 'INPUT',</a:t>
            </a:r>
            <a:endParaRPr/>
          </a:p>
          <a:p>
            <a:pPr>
              <a:lnSpc>
                <a:spcPct val="100000"/>
              </a:lnSpc>
            </a:pPr>
            <a:r>
              <a:rPr lang="en-US" sz="1300" strike="noStrike">
                <a:latin typeface="+mn-lt"/>
              </a:rPr>
              <a:t>      action =&gt; 'accept',</a:t>
            </a:r>
            <a:endParaRPr/>
          </a:p>
          <a:p>
            <a:pPr>
              <a:lnSpc>
                <a:spcPct val="100000"/>
              </a:lnSpc>
            </a:pPr>
            <a:r>
              <a:rPr lang="en-US" sz="1300" strike="noStrike">
                <a:latin typeface="+mn-lt"/>
              </a:rPr>
              <a:t>      proto =&gt; 'all',</a:t>
            </a:r>
            <a:endParaRPr/>
          </a:p>
          <a:p>
            <a:pPr>
              <a:lnSpc>
                <a:spcPct val="100000"/>
              </a:lnSpc>
            </a:pPr>
            <a:r>
              <a:rPr lang="en-US" sz="1300" strike="noStrike">
                <a:latin typeface="+mn-lt"/>
              </a:rPr>
              <a:t>      source =&gt; "${computeoneip}/32",</a:t>
            </a:r>
            <a:endParaRPr/>
          </a:p>
          <a:p>
            <a:pPr>
              <a:lnSpc>
                <a:spcPct val="100000"/>
              </a:lnSpc>
            </a:pPr>
            <a:r>
              <a:rPr lang="en-US" sz="1300" strike="noStrike">
                <a:latin typeface="+mn-lt"/>
              </a:rPr>
              <a:t>  }</a:t>
            </a:r>
            <a:endParaRPr/>
          </a:p>
          <a:p>
            <a:pPr>
              <a:lnSpc>
                <a:spcPct val="100000"/>
              </a:lnSpc>
            </a:pPr>
            <a:endParaRPr/>
          </a:p>
          <a:p>
            <a:pPr>
              <a:lnSpc>
                <a:spcPct val="100000"/>
              </a:lnSpc>
            </a:pPr>
            <a:r>
              <a:rPr lang="en-US" sz="1300" strike="noStrike">
                <a:latin typeface="+mn-lt"/>
              </a:rPr>
              <a:t>  firewall { '006 INPUT allow compute2 ip':</a:t>
            </a:r>
            <a:endParaRPr/>
          </a:p>
          <a:p>
            <a:pPr>
              <a:lnSpc>
                <a:spcPct val="100000"/>
              </a:lnSpc>
            </a:pPr>
            <a:r>
              <a:rPr lang="en-US" sz="1300" strike="noStrike">
                <a:latin typeface="+mn-lt"/>
              </a:rPr>
              <a:t>      chain =&gt; 'INPUT',</a:t>
            </a:r>
            <a:endParaRPr/>
          </a:p>
          <a:p>
            <a:pPr>
              <a:lnSpc>
                <a:spcPct val="100000"/>
              </a:lnSpc>
            </a:pPr>
            <a:r>
              <a:rPr lang="en-US" sz="1300" strike="noStrike">
                <a:latin typeface="+mn-lt"/>
              </a:rPr>
              <a:t>      action =&gt; 'accept',</a:t>
            </a:r>
            <a:endParaRPr/>
          </a:p>
          <a:p>
            <a:pPr>
              <a:lnSpc>
                <a:spcPct val="100000"/>
              </a:lnSpc>
            </a:pPr>
            <a:r>
              <a:rPr lang="en-US" sz="1300" strike="noStrike">
                <a:latin typeface="+mn-lt"/>
              </a:rPr>
              <a:t>      proto =&gt; 'all',</a:t>
            </a:r>
            <a:endParaRPr/>
          </a:p>
          <a:p>
            <a:pPr>
              <a:lnSpc>
                <a:spcPct val="100000"/>
              </a:lnSpc>
            </a:pPr>
            <a:r>
              <a:rPr lang="en-US" sz="1300" strike="noStrike">
                <a:latin typeface="+mn-lt"/>
              </a:rPr>
              <a:t>      source =&gt; "${computetwoip}/32",</a:t>
            </a:r>
            <a:endParaRPr/>
          </a:p>
          <a:p>
            <a:pPr>
              <a:lnSpc>
                <a:spcPct val="100000"/>
              </a:lnSpc>
            </a:pPr>
            <a:r>
              <a:rPr lang="en-US" sz="1300" strike="noStrike">
                <a:latin typeface="+mn-lt"/>
              </a:rPr>
              <a:t>  }</a:t>
            </a:r>
            <a:endParaRPr/>
          </a:p>
          <a:p>
            <a:pPr>
              <a:lnSpc>
                <a:spcPct val="100000"/>
              </a:lnSpc>
            </a:pPr>
            <a:endParaRPr/>
          </a:p>
          <a:p>
            <a:pPr>
              <a:lnSpc>
                <a:spcPct val="100000"/>
              </a:lnSpc>
            </a:pPr>
            <a:r>
              <a:rPr lang="en-US" sz="1300" strike="noStrike">
                <a:latin typeface="+mn-lt"/>
              </a:rPr>
              <a:t>#### END</a:t>
            </a:r>
            <a:endParaRPr/>
          </a:p>
          <a:p>
            <a:pPr>
              <a:lnSpc>
                <a:spcPct val="100000"/>
              </a:lnSpc>
            </a:pPr>
            <a:endParaRPr/>
          </a:p>
          <a:p>
            <a:pPr>
              <a:lnSpc>
                <a:spcPct val="100000"/>
              </a:lnSpc>
            </a:pPr>
            <a:r>
              <a:rPr lang="en-US" sz="1300" strike="noStrike">
                <a:latin typeface="+mn-lt"/>
              </a:rPr>
              <a:t>}</a:t>
            </a:r>
            <a:endParaRPr/>
          </a:p>
          <a:p>
            <a:pPr>
              <a:lnSpc>
                <a:spcPct val="100000"/>
              </a:lnSpc>
            </a:pPr>
            <a:endParaRPr/>
          </a:p>
          <a:p>
            <a:pPr>
              <a:lnSpc>
                <a:spcPct val="100000"/>
              </a:lnSpc>
            </a:pPr>
            <a:r>
              <a:rPr lang="en-US" sz="1300" strike="noStrike">
                <a:latin typeface="+mn-lt"/>
              </a:rPr>
              <a:t>class head_node {</a:t>
            </a:r>
            <a:endParaRPr/>
          </a:p>
          <a:p>
            <a:pPr>
              <a:lnSpc>
                <a:spcPct val="100000"/>
              </a:lnSpc>
            </a:pPr>
            <a:endParaRPr/>
          </a:p>
          <a:p>
            <a:pPr>
              <a:lnSpc>
                <a:spcPct val="100000"/>
              </a:lnSpc>
            </a:pPr>
            <a:r>
              <a:rPr lang="en-US" sz="1300" strike="noStrike">
                <a:latin typeface="+mn-lt"/>
              </a:rPr>
              <a:t>#### START</a:t>
            </a:r>
            <a:endParaRPr/>
          </a:p>
          <a:p>
            <a:pPr>
              <a:lnSpc>
                <a:spcPct val="100000"/>
              </a:lnSpc>
            </a:pPr>
            <a:r>
              <a:rPr lang="en-US" sz="1300" strike="noStrike">
                <a:latin typeface="+mn-lt"/>
              </a:rPr>
              <a:t>  # allow anyone to be able to access https (puppet svn)</a:t>
            </a:r>
            <a:endParaRPr/>
          </a:p>
          <a:p>
            <a:pPr>
              <a:lnSpc>
                <a:spcPct val="100000"/>
              </a:lnSpc>
            </a:pPr>
            <a:r>
              <a:rPr lang="en-US" sz="1300" strike="noStrike">
                <a:latin typeface="+mn-lt"/>
              </a:rPr>
              <a:t>  firewall { '100 allow https access':</a:t>
            </a:r>
            <a:endParaRPr/>
          </a:p>
          <a:p>
            <a:pPr>
              <a:lnSpc>
                <a:spcPct val="100000"/>
              </a:lnSpc>
            </a:pPr>
            <a:r>
              <a:rPr lang="en-US" sz="1300" strike="noStrike">
                <a:latin typeface="+mn-lt"/>
              </a:rPr>
              <a:t>    state =&gt; ['NEW'],</a:t>
            </a:r>
            <a:endParaRPr/>
          </a:p>
          <a:p>
            <a:pPr>
              <a:lnSpc>
                <a:spcPct val="100000"/>
              </a:lnSpc>
            </a:pPr>
            <a:r>
              <a:rPr lang="en-US" sz="1300" strike="noStrike">
                <a:latin typeface="+mn-lt"/>
              </a:rPr>
              <a:t>    dport   =&gt; 443,</a:t>
            </a:r>
            <a:endParaRPr/>
          </a:p>
          <a:p>
            <a:pPr>
              <a:lnSpc>
                <a:spcPct val="100000"/>
              </a:lnSpc>
            </a:pPr>
            <a:r>
              <a:rPr lang="en-US" sz="1300" strike="noStrike">
                <a:latin typeface="+mn-lt"/>
              </a:rPr>
              <a:t>    proto  =&gt; tcp,</a:t>
            </a:r>
            <a:endParaRPr/>
          </a:p>
          <a:p>
            <a:pPr>
              <a:lnSpc>
                <a:spcPct val="100000"/>
              </a:lnSpc>
            </a:pPr>
            <a:r>
              <a:rPr lang="en-US" sz="1300" strike="noStrike">
                <a:latin typeface="+mn-lt"/>
              </a:rPr>
              <a:t>    action =&gt; accept,</a:t>
            </a:r>
            <a:endParaRPr/>
          </a:p>
          <a:p>
            <a:pPr>
              <a:lnSpc>
                <a:spcPct val="100000"/>
              </a:lnSpc>
            </a:pPr>
            <a:r>
              <a:rPr lang="en-US" sz="1300" strike="noStrike">
                <a:latin typeface="+mn-lt"/>
              </a:rPr>
              <a:t>  }</a:t>
            </a:r>
            <a:endParaRPr/>
          </a:p>
          <a:p>
            <a:pPr>
              <a:lnSpc>
                <a:spcPct val="100000"/>
              </a:lnSpc>
            </a:pPr>
            <a:r>
              <a:rPr lang="en-US" sz="1300" strike="noStrike">
                <a:latin typeface="+mn-lt"/>
              </a:rPr>
              <a:t>#### END</a:t>
            </a:r>
            <a:endParaRPr/>
          </a:p>
          <a:p>
            <a:pPr>
              <a:lnSpc>
                <a:spcPct val="100000"/>
              </a:lnSpc>
            </a:pPr>
            <a:endParaRPr/>
          </a:p>
          <a:p>
            <a:pPr>
              <a:lnSpc>
                <a:spcPct val="100000"/>
              </a:lnSpc>
            </a:pPr>
            <a:r>
              <a:rPr lang="en-US" sz="1300" strike="noStrike">
                <a:latin typeface="+mn-lt"/>
              </a:rPr>
              <a:t>}</a:t>
            </a:r>
            <a:endParaRPr/>
          </a:p>
          <a:p>
            <a:pPr>
              <a:lnSpc>
                <a:spcPct val="100000"/>
              </a:lnSpc>
            </a:pPr>
            <a:endParaRPr/>
          </a:p>
          <a:p>
            <a:pPr>
              <a:lnSpc>
                <a:spcPct val="100000"/>
              </a:lnSpc>
            </a:pPr>
            <a:endParaRPr/>
          </a:p>
        </p:txBody>
      </p:sp>
      <p:sp>
        <p:nvSpPr>
          <p:cNvPr id="541" name="TextShape 2"/>
          <p:cNvSpPr txBox="1"/>
          <p:nvPr/>
        </p:nvSpPr>
        <p:spPr>
          <a:xfrm>
            <a:off x="4023000" y="9722520"/>
            <a:ext cx="3075840" cy="511560"/>
          </a:xfrm>
          <a:prstGeom prst="rect">
            <a:avLst/>
          </a:prstGeom>
          <a:noFill/>
          <a:ln>
            <a:noFill/>
          </a:ln>
        </p:spPr>
        <p:txBody>
          <a:bodyPr lIns="98280" tIns="48960" rIns="98280" bIns="48960" anchor="b"/>
          <a:lstStyle/>
          <a:p>
            <a:pPr algn="r">
              <a:lnSpc>
                <a:spcPct val="100000"/>
              </a:lnSpc>
            </a:pPr>
            <a:fld id="{E5E9BFEE-8D57-445F-B2F9-755C89955CF4}" type="slidenum">
              <a:rPr lang="en-US" sz="1300" strike="noStrike">
                <a:solidFill>
                  <a:srgbClr val="000000"/>
                </a:solidFill>
                <a:latin typeface="Times New Roman"/>
                <a:ea typeface="+mn-ea"/>
              </a:rPr>
              <a:t>23</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 name="PlaceHolder 1"/>
          <p:cNvSpPr>
            <a:spLocks noGrp="1"/>
          </p:cNvSpPr>
          <p:nvPr>
            <p:ph type="body"/>
          </p:nvPr>
        </p:nvSpPr>
        <p:spPr>
          <a:xfrm>
            <a:off x="946440" y="4862160"/>
            <a:ext cx="5205960" cy="4604760"/>
          </a:xfrm>
          <a:prstGeom prst="rect">
            <a:avLst/>
          </a:prstGeom>
        </p:spPr>
        <p:txBody>
          <a:bodyPr lIns="98280" tIns="48960" rIns="98280" bIns="48960"/>
          <a:lstStyle/>
          <a:p>
            <a:r>
              <a:rPr lang="en-US" sz="1300" strike="noStrike">
                <a:latin typeface="Arial"/>
              </a:rPr>
              <a:t>First we do order of operations. It can happen that it will switch to a non-working resolv.conf before we install the dnsmasq package over the internet. This line assures this doesn’t happen.</a:t>
            </a:r>
            <a:endParaRPr/>
          </a:p>
          <a:p>
            <a:endParaRPr/>
          </a:p>
          <a:p>
            <a:r>
              <a:rPr lang="en-US" sz="1300" strike="noStrike">
                <a:latin typeface="Arial"/>
              </a:rPr>
              <a:t>Then general config for dnsmasq, and we set the outbound dns server to google’s public dns server.</a:t>
            </a:r>
            <a:endParaRPr/>
          </a:p>
          <a:p>
            <a:endParaRPr/>
          </a:p>
          <a:p>
            <a:r>
              <a:rPr lang="en-US" sz="1300" strike="noStrike">
                <a:latin typeface="Arial"/>
              </a:rPr>
              <a:t>Set the forward and reverse, notice the ptr format.</a:t>
            </a:r>
            <a:endParaRPr/>
          </a:p>
          <a:p>
            <a:endParaRPr/>
          </a:p>
          <a:p>
            <a:r>
              <a:rPr lang="en-US" sz="1300" strike="noStrike">
                <a:latin typeface="Arial"/>
              </a:rPr>
              <a:t>Setup resolv.conf to point to dnsmasq</a:t>
            </a:r>
            <a:endParaRPr/>
          </a:p>
          <a:p>
            <a:endParaRPr/>
          </a:p>
          <a:p>
            <a:r>
              <a:rPr lang="en-US" sz="1300" strike="noStrike">
                <a:latin typeface="Arial"/>
              </a:rPr>
              <a:t>Hacky reversname generation</a:t>
            </a:r>
            <a:endParaRPr/>
          </a:p>
          <a:p>
            <a:r>
              <a:rPr lang="en-US" sz="1300" strike="noStrike">
                <a:latin typeface="Arial"/>
              </a:rPr>
              <a:t>Break up the ip into parts, reassemble it backwards with the proper in-addr.arpa.</a:t>
            </a:r>
            <a:endParaRPr/>
          </a:p>
          <a:p>
            <a:endParaRPr/>
          </a:p>
          <a:p>
            <a:r>
              <a:rPr lang="en-US" sz="1300" strike="noStrike">
                <a:latin typeface="Arial"/>
              </a:rPr>
              <a:t>Hacky hostname correction:</a:t>
            </a:r>
            <a:endParaRPr/>
          </a:p>
          <a:p>
            <a:r>
              <a:rPr lang="en-US" sz="1300" strike="noStrike">
                <a:latin typeface="Arial"/>
              </a:rPr>
              <a:t>Grab ip from hostname –l, reverse dig that ip, get a name, remove the trailing period with sed and set that as the hostname with hostname</a:t>
            </a:r>
            <a:endParaRPr/>
          </a:p>
          <a:p>
            <a:endParaRPr/>
          </a:p>
          <a:p>
            <a:endParaRPr/>
          </a:p>
          <a:p>
            <a:endParaRPr/>
          </a:p>
          <a:p>
            <a:endParaRPr/>
          </a:p>
          <a:p>
            <a:r>
              <a:rPr lang="en-US" sz="1300" strike="noStrike">
                <a:latin typeface="Arial"/>
              </a:rPr>
              <a:t>#####</a:t>
            </a:r>
            <a:endParaRPr/>
          </a:p>
          <a:p>
            <a:endParaRPr/>
          </a:p>
          <a:p>
            <a:r>
              <a:rPr lang="en-US" sz="1300" strike="noStrike">
                <a:latin typeface="Arial"/>
              </a:rPr>
              <a:t> sharrell@lmaoplane:web $ cat 008-dnsmasq-hostname-setup </a:t>
            </a:r>
            <a:endParaRPr/>
          </a:p>
          <a:p>
            <a:r>
              <a:rPr lang="en-US" sz="1300" strike="noStrike">
                <a:latin typeface="Arial"/>
              </a:rPr>
              <a:t>  # order of operations to prevent "no dns" race condition</a:t>
            </a:r>
            <a:endParaRPr/>
          </a:p>
          <a:p>
            <a:r>
              <a:rPr lang="en-US" sz="1300" strike="noStrike">
                <a:latin typeface="Arial"/>
              </a:rPr>
              <a:t>  Class['dnsmasq'] -&gt; Class['resolv_conf'] -&gt; Exec['set-hostname-to-dns']</a:t>
            </a:r>
            <a:endParaRPr/>
          </a:p>
          <a:p>
            <a:endParaRPr/>
          </a:p>
          <a:p>
            <a:r>
              <a:rPr lang="en-US" sz="1300" strike="noStrike">
                <a:latin typeface="Arial"/>
              </a:rPr>
              <a:t>  class { 'dnsmasq':</a:t>
            </a:r>
            <a:endParaRPr/>
          </a:p>
          <a:p>
            <a:r>
              <a:rPr lang="en-US" sz="1300" strike="noStrike">
                <a:latin typeface="Arial"/>
              </a:rPr>
              <a:t>    interface         =&gt; 'lo',</a:t>
            </a:r>
            <a:endParaRPr/>
          </a:p>
          <a:p>
            <a:r>
              <a:rPr lang="en-US" sz="1300" strike="noStrike">
                <a:latin typeface="Arial"/>
              </a:rPr>
              <a:t>    listen_address    =&gt; '127.0.0.1',</a:t>
            </a:r>
            <a:endParaRPr/>
          </a:p>
          <a:p>
            <a:r>
              <a:rPr lang="en-US" sz="1300" strike="noStrike">
                <a:latin typeface="Arial"/>
              </a:rPr>
              <a:t>    domain            =&gt; 'cluster',</a:t>
            </a:r>
            <a:endParaRPr/>
          </a:p>
          <a:p>
            <a:r>
              <a:rPr lang="en-US" sz="1300" strike="noStrike">
                <a:latin typeface="Arial"/>
              </a:rPr>
              <a:t>    port              =&gt; '53',</a:t>
            </a:r>
            <a:endParaRPr/>
          </a:p>
          <a:p>
            <a:r>
              <a:rPr lang="en-US" sz="1300" strike="noStrike">
                <a:latin typeface="Arial"/>
              </a:rPr>
              <a:t>    expand_hosts      =&gt; false,</a:t>
            </a:r>
            <a:endParaRPr/>
          </a:p>
          <a:p>
            <a:r>
              <a:rPr lang="en-US" sz="1300" strike="noStrike">
                <a:latin typeface="Arial"/>
              </a:rPr>
              <a:t>    enable_tftp       =&gt; false,</a:t>
            </a:r>
            <a:endParaRPr/>
          </a:p>
          <a:p>
            <a:r>
              <a:rPr lang="en-US" sz="1300" strike="noStrike">
                <a:latin typeface="Arial"/>
              </a:rPr>
              <a:t>    domain_needed     =&gt; true,</a:t>
            </a:r>
            <a:endParaRPr/>
          </a:p>
          <a:p>
            <a:r>
              <a:rPr lang="en-US" sz="1300" strike="noStrike">
                <a:latin typeface="Arial"/>
              </a:rPr>
              <a:t>    bogus_priv        =&gt; true,</a:t>
            </a:r>
            <a:endParaRPr/>
          </a:p>
          <a:p>
            <a:r>
              <a:rPr lang="en-US" sz="1300" strike="noStrike">
                <a:latin typeface="Arial"/>
              </a:rPr>
              <a:t>    no_negcache       =&gt; true,</a:t>
            </a:r>
            <a:endParaRPr/>
          </a:p>
          <a:p>
            <a:r>
              <a:rPr lang="en-US" sz="1300" strike="noStrike">
                <a:latin typeface="Arial"/>
              </a:rPr>
              <a:t>    no_hosts          =&gt; true,</a:t>
            </a:r>
            <a:endParaRPr/>
          </a:p>
          <a:p>
            <a:r>
              <a:rPr lang="en-US" sz="1300" strike="noStrike">
                <a:latin typeface="Arial"/>
              </a:rPr>
              <a:t>    cache_size        =&gt; 5000,</a:t>
            </a:r>
            <a:endParaRPr/>
          </a:p>
          <a:p>
            <a:r>
              <a:rPr lang="en-US" sz="1300" strike="noStrike">
                <a:latin typeface="Arial"/>
              </a:rPr>
              <a:t>  }</a:t>
            </a:r>
            <a:endParaRPr/>
          </a:p>
          <a:p>
            <a:endParaRPr/>
          </a:p>
          <a:p>
            <a:r>
              <a:rPr lang="en-US" sz="1300" strike="noStrike">
                <a:latin typeface="Arial"/>
              </a:rPr>
              <a:t>  dnsmasq::dnsserver { 'dns':</a:t>
            </a:r>
            <a:endParaRPr/>
          </a:p>
          <a:p>
            <a:r>
              <a:rPr lang="en-US" sz="1300" strike="noStrike">
                <a:latin typeface="Arial"/>
              </a:rPr>
              <a:t>    ip =&gt; '8.8.8.8',</a:t>
            </a:r>
            <a:endParaRPr/>
          </a:p>
          <a:p>
            <a:r>
              <a:rPr lang="en-US" sz="1300" strike="noStrike">
                <a:latin typeface="Arial"/>
              </a:rPr>
              <a:t>  }</a:t>
            </a:r>
            <a:endParaRPr/>
          </a:p>
          <a:p>
            <a:endParaRPr/>
          </a:p>
          <a:p>
            <a:r>
              <a:rPr lang="en-US" sz="1300" strike="noStrike">
                <a:latin typeface="Arial"/>
              </a:rPr>
              <a:t>  dnsmasq::address { "head.cluster":</a:t>
            </a:r>
            <a:endParaRPr/>
          </a:p>
          <a:p>
            <a:r>
              <a:rPr lang="en-US" sz="1300" strike="noStrike">
                <a:latin typeface="Arial"/>
              </a:rPr>
              <a:t>    ip  =&gt; $headnodeip,</a:t>
            </a:r>
            <a:endParaRPr/>
          </a:p>
          <a:p>
            <a:r>
              <a:rPr lang="en-US" sz="1300" strike="noStrike">
                <a:latin typeface="Arial"/>
              </a:rPr>
              <a:t>  }</a:t>
            </a:r>
            <a:endParaRPr/>
          </a:p>
          <a:p>
            <a:endParaRPr/>
          </a:p>
          <a:p>
            <a:r>
              <a:rPr lang="en-US" sz="1300" strike="noStrike">
                <a:latin typeface="Arial"/>
              </a:rPr>
              <a:t>  dnsmasq::ptr { "24.7.31.172.in-addr.arpa.":</a:t>
            </a:r>
            <a:endParaRPr/>
          </a:p>
          <a:p>
            <a:r>
              <a:rPr lang="en-US" sz="1300" strike="noStrike">
                <a:latin typeface="Arial"/>
              </a:rPr>
              <a:t>    value  =&gt; 'head.cluster',</a:t>
            </a:r>
            <a:endParaRPr/>
          </a:p>
          <a:p>
            <a:r>
              <a:rPr lang="en-US" sz="1300" strike="noStrike">
                <a:latin typeface="Arial"/>
              </a:rPr>
              <a:t>  }</a:t>
            </a:r>
            <a:endParaRPr/>
          </a:p>
          <a:p>
            <a:endParaRPr/>
          </a:p>
          <a:p>
            <a:r>
              <a:rPr lang="en-US" sz="1300" strike="noStrike">
                <a:latin typeface="Arial"/>
              </a:rPr>
              <a:t>  dnsmasq::address { "storage.cluster":</a:t>
            </a:r>
            <a:endParaRPr/>
          </a:p>
          <a:p>
            <a:r>
              <a:rPr lang="en-US" sz="1300" strike="noStrike">
                <a:latin typeface="Arial"/>
              </a:rPr>
              <a:t>    ip  =&gt; $storagenodeip,</a:t>
            </a:r>
            <a:endParaRPr/>
          </a:p>
          <a:p>
            <a:r>
              <a:rPr lang="en-US" sz="1300" strike="noStrike">
                <a:latin typeface="Arial"/>
              </a:rPr>
              <a:t>  }</a:t>
            </a:r>
            <a:endParaRPr/>
          </a:p>
          <a:p>
            <a:endParaRPr/>
          </a:p>
          <a:p>
            <a:r>
              <a:rPr lang="en-US" sz="1300" strike="noStrike">
                <a:latin typeface="Arial"/>
              </a:rPr>
              <a:t>  dnsmasq::ptr { "x.x.31.172.in-addr.arpa.":</a:t>
            </a:r>
            <a:endParaRPr/>
          </a:p>
          <a:p>
            <a:r>
              <a:rPr lang="en-US" sz="1300" strike="noStrike">
                <a:latin typeface="Arial"/>
              </a:rPr>
              <a:t>    value  =&gt; 'storage.cluster',</a:t>
            </a:r>
            <a:endParaRPr/>
          </a:p>
          <a:p>
            <a:r>
              <a:rPr lang="en-US" sz="1300" strike="noStrike">
                <a:latin typeface="Arial"/>
              </a:rPr>
              <a:t>  }</a:t>
            </a:r>
            <a:endParaRPr/>
          </a:p>
          <a:p>
            <a:endParaRPr/>
          </a:p>
          <a:p>
            <a:r>
              <a:rPr lang="en-US" sz="1300" strike="noStrike">
                <a:latin typeface="Arial"/>
              </a:rPr>
              <a:t>  dnsmasq::address { "compute1.cluster":</a:t>
            </a:r>
            <a:endParaRPr/>
          </a:p>
          <a:p>
            <a:r>
              <a:rPr lang="en-US" sz="1300" strike="noStrike">
                <a:latin typeface="Arial"/>
              </a:rPr>
              <a:t>    ip  =&gt; $computeoneip,</a:t>
            </a:r>
            <a:endParaRPr/>
          </a:p>
          <a:p>
            <a:r>
              <a:rPr lang="en-US" sz="1300" strike="noStrike">
                <a:latin typeface="Arial"/>
              </a:rPr>
              <a:t>  }</a:t>
            </a:r>
            <a:endParaRPr/>
          </a:p>
          <a:p>
            <a:endParaRPr/>
          </a:p>
          <a:p>
            <a:r>
              <a:rPr lang="en-US" sz="1300" strike="noStrike">
                <a:latin typeface="Arial"/>
              </a:rPr>
              <a:t>  dnsmasq::ptr { "x.x.31.172.in-addr.arpa.":</a:t>
            </a:r>
            <a:endParaRPr/>
          </a:p>
          <a:p>
            <a:r>
              <a:rPr lang="en-US" sz="1300" strike="noStrike">
                <a:latin typeface="Arial"/>
              </a:rPr>
              <a:t>    value  =&gt; 'compute1.cluster',</a:t>
            </a:r>
            <a:endParaRPr/>
          </a:p>
          <a:p>
            <a:r>
              <a:rPr lang="en-US" sz="1300" strike="noStrike">
                <a:latin typeface="Arial"/>
              </a:rPr>
              <a:t>  }</a:t>
            </a:r>
            <a:endParaRPr/>
          </a:p>
          <a:p>
            <a:endParaRPr/>
          </a:p>
          <a:p>
            <a:r>
              <a:rPr lang="en-US" sz="1300" strike="noStrike">
                <a:latin typeface="Arial"/>
              </a:rPr>
              <a:t>  dnsmasq::address { "compute2.cluster":</a:t>
            </a:r>
            <a:endParaRPr/>
          </a:p>
          <a:p>
            <a:r>
              <a:rPr lang="en-US" sz="1300" strike="noStrike">
                <a:latin typeface="Arial"/>
              </a:rPr>
              <a:t>    ip  =&gt; $computetwoip,</a:t>
            </a:r>
            <a:endParaRPr/>
          </a:p>
          <a:p>
            <a:r>
              <a:rPr lang="en-US" sz="1300" strike="noStrike">
                <a:latin typeface="Arial"/>
              </a:rPr>
              <a:t>  }</a:t>
            </a:r>
            <a:endParaRPr/>
          </a:p>
          <a:p>
            <a:endParaRPr/>
          </a:p>
          <a:p>
            <a:r>
              <a:rPr lang="en-US" sz="1300" strike="noStrike">
                <a:latin typeface="Arial"/>
              </a:rPr>
              <a:t>  dnsmasq::ptr { "x.x.31.172.in-addr.arpa.":</a:t>
            </a:r>
            <a:endParaRPr/>
          </a:p>
          <a:p>
            <a:r>
              <a:rPr lang="en-US" sz="1300" strike="noStrike">
                <a:latin typeface="Arial"/>
              </a:rPr>
              <a:t>    value  =&gt; 'compute2.cluster',</a:t>
            </a:r>
            <a:endParaRPr/>
          </a:p>
          <a:p>
            <a:r>
              <a:rPr lang="en-US" sz="1300" strike="noStrike">
                <a:latin typeface="Arial"/>
              </a:rPr>
              <a:t>  }</a:t>
            </a:r>
            <a:endParaRPr/>
          </a:p>
          <a:p>
            <a:endParaRPr/>
          </a:p>
          <a:p>
            <a:r>
              <a:rPr lang="en-US" sz="1300" strike="noStrike">
                <a:latin typeface="Arial"/>
              </a:rPr>
              <a:t>  class { 'resolv_conf':</a:t>
            </a:r>
            <a:endParaRPr/>
          </a:p>
          <a:p>
            <a:r>
              <a:rPr lang="en-US" sz="1300" strike="noStrike">
                <a:latin typeface="Arial"/>
              </a:rPr>
              <a:t>    nameservers =&gt; ['127.0.0.1'],</a:t>
            </a:r>
            <a:endParaRPr/>
          </a:p>
          <a:p>
            <a:r>
              <a:rPr lang="en-US" sz="1300" strike="noStrike">
                <a:latin typeface="Arial"/>
              </a:rPr>
              <a:t>    searchpath  =&gt; ['cluster'],</a:t>
            </a:r>
            <a:endParaRPr/>
          </a:p>
          <a:p>
            <a:r>
              <a:rPr lang="en-US" sz="1300" strike="noStrike">
                <a:latin typeface="Arial"/>
              </a:rPr>
              <a:t>  }</a:t>
            </a:r>
            <a:endParaRPr/>
          </a:p>
          <a:p>
            <a:endParaRPr/>
          </a:p>
          <a:p>
            <a:r>
              <a:rPr lang="en-US" sz="1300" strike="noStrike">
                <a:latin typeface="Arial"/>
              </a:rPr>
              <a:t>  # reset the hostname using our new dnsmasq names</a:t>
            </a:r>
            <a:endParaRPr/>
          </a:p>
          <a:p>
            <a:r>
              <a:rPr lang="en-US" sz="1300" strike="noStrike">
                <a:latin typeface="Arial"/>
              </a:rPr>
              <a:t>  exec { "set-hostname-to-dns":</a:t>
            </a:r>
            <a:endParaRPr/>
          </a:p>
          <a:p>
            <a:r>
              <a:rPr lang="en-US" sz="1300" strike="noStrike">
                <a:latin typeface="Arial"/>
              </a:rPr>
              <a:t>    # this sets the hostname to the dig name of the ip address on eth0 and without the period at the end</a:t>
            </a:r>
            <a:endParaRPr/>
          </a:p>
          <a:p>
            <a:r>
              <a:rPr lang="en-US" sz="1300" strike="noStrike">
                <a:latin typeface="Arial"/>
              </a:rPr>
              <a:t>    command =&gt; "hostname $(dig +short -x `hostname -I` | sed 's/\.\+$//')",</a:t>
            </a:r>
            <a:endParaRPr/>
          </a:p>
          <a:p>
            <a:r>
              <a:rPr lang="en-US" sz="1300" strike="noStrike">
                <a:latin typeface="Arial"/>
              </a:rPr>
              <a:t>  }</a:t>
            </a:r>
            <a:endParaRPr/>
          </a:p>
          <a:p>
            <a:endParaRPr/>
          </a:p>
        </p:txBody>
      </p:sp>
      <p:sp>
        <p:nvSpPr>
          <p:cNvPr id="543" name="TextShape 2"/>
          <p:cNvSpPr txBox="1"/>
          <p:nvPr/>
        </p:nvSpPr>
        <p:spPr>
          <a:xfrm>
            <a:off x="4023000" y="9722520"/>
            <a:ext cx="3075840" cy="511560"/>
          </a:xfrm>
          <a:prstGeom prst="rect">
            <a:avLst/>
          </a:prstGeom>
          <a:noFill/>
          <a:ln>
            <a:noFill/>
          </a:ln>
        </p:spPr>
        <p:txBody>
          <a:bodyPr lIns="98280" tIns="48960" rIns="98280" bIns="48960" anchor="b"/>
          <a:lstStyle/>
          <a:p>
            <a:pPr algn="r">
              <a:lnSpc>
                <a:spcPct val="100000"/>
              </a:lnSpc>
            </a:pPr>
            <a:fld id="{36E09D58-866D-4CC8-A7DA-6FEAE87229D4}" type="slidenum">
              <a:rPr lang="en-US" sz="1300" strike="noStrike">
                <a:solidFill>
                  <a:srgbClr val="000000"/>
                </a:solidFill>
                <a:latin typeface="Times New Roman"/>
                <a:ea typeface="+mn-ea"/>
              </a:rPr>
              <a:t>24</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 name="PlaceHolder 1"/>
          <p:cNvSpPr>
            <a:spLocks noGrp="1"/>
          </p:cNvSpPr>
          <p:nvPr>
            <p:ph type="body"/>
          </p:nvPr>
        </p:nvSpPr>
        <p:spPr>
          <a:xfrm>
            <a:off x="946440" y="4862160"/>
            <a:ext cx="5205960" cy="4604760"/>
          </a:xfrm>
          <a:prstGeom prst="rect">
            <a:avLst/>
          </a:prstGeom>
        </p:spPr>
        <p:txBody>
          <a:bodyPr lIns="98280" tIns="48960" rIns="98280" bIns="48960"/>
          <a:lstStyle/>
          <a:p>
            <a:r>
              <a:rPr lang="en-US" sz="1300" strike="noStrike">
                <a:latin typeface="+mn-lt"/>
              </a:rPr>
              <a:t>Talk about imaging using kickstart, and how you would typically setup an imager to do this kind of thing</a:t>
            </a:r>
            <a:endParaRPr/>
          </a:p>
          <a:p>
            <a:endParaRPr/>
          </a:p>
          <a:p>
            <a:r>
              <a:rPr lang="en-US" sz="1300" strike="noStrike">
                <a:latin typeface="+mn-lt"/>
              </a:rPr>
              <a:t>AUDIENCE: Ask about xcat and how this would compare to kickstart, other imaging systems</a:t>
            </a:r>
            <a:endParaRPr/>
          </a:p>
          <a:p>
            <a:endParaRPr/>
          </a:p>
          <a:p>
            <a:r>
              <a:rPr lang="en-US" sz="1300" strike="noStrike">
                <a:latin typeface="+mn-lt"/>
              </a:rPr>
              <a:t>Launch a new instance in EC2</a:t>
            </a:r>
            <a:endParaRPr/>
          </a:p>
          <a:p>
            <a:endParaRPr/>
          </a:p>
          <a:p>
            <a:r>
              <a:rPr lang="en-US" sz="1300" strike="noStrike">
                <a:latin typeface="+mn-lt"/>
              </a:rPr>
              <a:t>Make sure to use the same permissive security config as the head node.</a:t>
            </a:r>
            <a:endParaRPr/>
          </a:p>
          <a:p>
            <a:endParaRPr/>
          </a:p>
          <a:p>
            <a:r>
              <a:rPr lang="en-US" sz="1300" strike="noStrike">
                <a:latin typeface="+mn-lt"/>
              </a:rPr>
              <a:t>#####</a:t>
            </a:r>
            <a:endParaRPr/>
          </a:p>
          <a:p>
            <a:r>
              <a:rPr lang="en-US" sz="1300" strike="noStrike">
                <a:latin typeface="+mn-lt"/>
              </a:rPr>
              <a:t># install puppet repository</a:t>
            </a:r>
            <a:endParaRPr/>
          </a:p>
          <a:p>
            <a:r>
              <a:rPr lang="en-US" sz="1300" strike="noStrike">
                <a:latin typeface="+mn-lt"/>
              </a:rPr>
              <a:t>sudo rpm -ivh http://yum.puppetlabs.com/puppetlabs-release-el-6.noarch.rpm</a:t>
            </a:r>
            <a:endParaRPr/>
          </a:p>
          <a:p>
            <a:endParaRPr/>
          </a:p>
          <a:p>
            <a:r>
              <a:rPr lang="en-US" sz="1300" strike="noStrike">
                <a:latin typeface="+mn-lt"/>
              </a:rPr>
              <a:t># install puppet, subversion and vim</a:t>
            </a:r>
            <a:endParaRPr/>
          </a:p>
          <a:p>
            <a:r>
              <a:rPr lang="en-US" sz="1300" strike="noStrike">
                <a:latin typeface="+mn-lt"/>
              </a:rPr>
              <a:t>yum -y install puppet vim subversion</a:t>
            </a:r>
            <a:endParaRPr/>
          </a:p>
          <a:p>
            <a:endParaRPr/>
          </a:p>
          <a:p>
            <a:r>
              <a:rPr lang="en-US" sz="1300" strike="noStrike">
                <a:latin typeface="+mn-lt"/>
              </a:rPr>
              <a:t># remove default puppet configs</a:t>
            </a:r>
            <a:endParaRPr/>
          </a:p>
          <a:p>
            <a:r>
              <a:rPr lang="en-US" sz="1300" strike="noStrike">
                <a:latin typeface="+mn-lt"/>
              </a:rPr>
              <a:t>rm -rf /etc/puppet</a:t>
            </a:r>
            <a:endParaRPr/>
          </a:p>
          <a:p>
            <a:endParaRPr/>
          </a:p>
          <a:p>
            <a:r>
              <a:rPr lang="en-US" sz="1300" strike="noStrike">
                <a:latin typeface="+mn-lt"/>
              </a:rPr>
              <a:t># checkout puppet svn to /etc/puppet</a:t>
            </a:r>
            <a:endParaRPr/>
          </a:p>
          <a:p>
            <a:r>
              <a:rPr lang="en-US" sz="1300" strike="noStrike">
                <a:latin typeface="+mn-lt"/>
              </a:rPr>
              <a:t>svn co https://54.191.44.133/puppet /etc/puppet/</a:t>
            </a:r>
            <a:endParaRPr/>
          </a:p>
          <a:p>
            <a:endParaRPr/>
          </a:p>
          <a:p>
            <a:endParaRPr/>
          </a:p>
        </p:txBody>
      </p:sp>
      <p:sp>
        <p:nvSpPr>
          <p:cNvPr id="545" name="TextShape 2"/>
          <p:cNvSpPr txBox="1"/>
          <p:nvPr/>
        </p:nvSpPr>
        <p:spPr>
          <a:xfrm>
            <a:off x="4023000" y="9722520"/>
            <a:ext cx="3075840" cy="511560"/>
          </a:xfrm>
          <a:prstGeom prst="rect">
            <a:avLst/>
          </a:prstGeom>
          <a:noFill/>
          <a:ln>
            <a:noFill/>
          </a:ln>
        </p:spPr>
        <p:txBody>
          <a:bodyPr lIns="98280" tIns="48960" rIns="98280" bIns="48960" anchor="b"/>
          <a:lstStyle/>
          <a:p>
            <a:pPr algn="r">
              <a:lnSpc>
                <a:spcPct val="100000"/>
              </a:lnSpc>
            </a:pPr>
            <a:fld id="{1B8FC505-D810-4BA8-9133-A820398AC7D0}" type="slidenum">
              <a:rPr lang="en-US" sz="1300" strike="noStrike">
                <a:solidFill>
                  <a:srgbClr val="000000"/>
                </a:solidFill>
                <a:latin typeface="Times New Roman"/>
                <a:ea typeface="+mn-ea"/>
              </a:rPr>
              <a:t>26</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 name="PlaceHolder 1"/>
          <p:cNvSpPr>
            <a:spLocks noGrp="1"/>
          </p:cNvSpPr>
          <p:nvPr>
            <p:ph type="body"/>
          </p:nvPr>
        </p:nvSpPr>
        <p:spPr>
          <a:xfrm>
            <a:off x="946440" y="4862160"/>
            <a:ext cx="5205960" cy="4604760"/>
          </a:xfrm>
          <a:prstGeom prst="rect">
            <a:avLst/>
          </a:prstGeom>
        </p:spPr>
        <p:txBody>
          <a:bodyPr lIns="98280" tIns="48960" rIns="98280" bIns="48960"/>
          <a:lstStyle/>
          <a:p>
            <a:endParaRPr/>
          </a:p>
          <a:p>
            <a:r>
              <a:rPr lang="en-US" sz="1300" strike="noStrike">
                <a:latin typeface="+mn-lt"/>
              </a:rPr>
              <a:t>Ok lets setup the NFS server. This should be quite easy</a:t>
            </a:r>
            <a:endParaRPr/>
          </a:p>
          <a:p>
            <a:endParaRPr/>
          </a:p>
          <a:p>
            <a:r>
              <a:rPr lang="en-US" sz="1300" strike="noStrike">
                <a:latin typeface="+mn-lt"/>
              </a:rPr>
              <a:t>Talk about NFS a bit and Lustre as well. </a:t>
            </a:r>
            <a:endParaRPr/>
          </a:p>
          <a:p>
            <a:endParaRPr/>
          </a:p>
          <a:p>
            <a:r>
              <a:rPr lang="en-US" sz="1300" strike="noStrike">
                <a:latin typeface="+mn-lt"/>
              </a:rPr>
              <a:t>AUDIENCE: What filesystems would you use for /home or /apps, what about a /scratch</a:t>
            </a:r>
            <a:endParaRPr/>
          </a:p>
          <a:p>
            <a:endParaRPr/>
          </a:p>
          <a:p>
            <a:r>
              <a:rPr lang="en-US" sz="1300" strike="noStrike">
                <a:latin typeface="+mn-lt"/>
              </a:rPr>
              <a:t>sharrell@lmaoplane:web $ cat 010-puppet-nfs-server </a:t>
            </a:r>
            <a:endParaRPr/>
          </a:p>
          <a:p>
            <a:r>
              <a:rPr lang="en-US" sz="1300" strike="noStrike">
                <a:latin typeface="+mn-lt"/>
              </a:rPr>
              <a:t>class base_cluser {</a:t>
            </a:r>
            <a:endParaRPr/>
          </a:p>
          <a:p>
            <a:endParaRPr/>
          </a:p>
          <a:p>
            <a:r>
              <a:rPr lang="en-US" sz="1300" strike="noStrike">
                <a:latin typeface="+mn-lt"/>
              </a:rPr>
              <a:t>  #### START</a:t>
            </a:r>
            <a:endParaRPr/>
          </a:p>
          <a:p>
            <a:r>
              <a:rPr lang="en-US" sz="1300" strike="noStrike">
                <a:latin typeface="+mn-lt"/>
              </a:rPr>
              <a:t>  file { "/apps":</a:t>
            </a:r>
            <a:endParaRPr/>
          </a:p>
          <a:p>
            <a:r>
              <a:rPr lang="en-US" sz="1300" strike="noStrike">
                <a:latin typeface="+mn-lt"/>
              </a:rPr>
              <a:t>    ensure =&gt; "directory",</a:t>
            </a:r>
            <a:endParaRPr/>
          </a:p>
          <a:p>
            <a:r>
              <a:rPr lang="en-US" sz="1300" strike="noStrike">
                <a:latin typeface="+mn-lt"/>
              </a:rPr>
              <a:t>  }</a:t>
            </a:r>
            <a:endParaRPr/>
          </a:p>
          <a:p>
            <a:r>
              <a:rPr lang="en-US" sz="1300" strike="noStrike">
                <a:latin typeface="+mn-lt"/>
              </a:rPr>
              <a:t>  #### END</a:t>
            </a:r>
            <a:endParaRPr/>
          </a:p>
          <a:p>
            <a:r>
              <a:rPr lang="en-US" sz="1300" strike="noStrike">
                <a:latin typeface="+mn-lt"/>
              </a:rPr>
              <a:t>}</a:t>
            </a:r>
            <a:endParaRPr/>
          </a:p>
          <a:p>
            <a:endParaRPr/>
          </a:p>
          <a:p>
            <a:endParaRPr/>
          </a:p>
          <a:p>
            <a:r>
              <a:rPr lang="en-US" sz="1300" strike="noStrike">
                <a:latin typeface="+mn-lt"/>
              </a:rPr>
              <a:t>class storage_node {</a:t>
            </a:r>
            <a:endParaRPr/>
          </a:p>
          <a:p>
            <a:endParaRPr/>
          </a:p>
          <a:p>
            <a:r>
              <a:rPr lang="en-US" sz="1300" strike="noStrike">
                <a:latin typeface="+mn-lt"/>
              </a:rPr>
              <a:t>  #### START</a:t>
            </a:r>
            <a:endParaRPr/>
          </a:p>
          <a:p>
            <a:r>
              <a:rPr lang="en-US" sz="1300" strike="noStrike">
                <a:latin typeface="+mn-lt"/>
              </a:rPr>
              <a:t>  include nfs::server</a:t>
            </a:r>
            <a:endParaRPr/>
          </a:p>
          <a:p>
            <a:r>
              <a:rPr lang="en-US" sz="1300" strike="noStrike">
                <a:latin typeface="+mn-lt"/>
              </a:rPr>
              <a:t>  nfs::server::export{ '/home/':</a:t>
            </a:r>
            <a:endParaRPr/>
          </a:p>
          <a:p>
            <a:r>
              <a:rPr lang="en-US" sz="1300" strike="noStrike">
                <a:latin typeface="+mn-lt"/>
              </a:rPr>
              <a:t>    ensure  =&gt; 'mounted',</a:t>
            </a:r>
            <a:endParaRPr/>
          </a:p>
          <a:p>
            <a:r>
              <a:rPr lang="en-US" sz="1300" strike="noStrike">
                <a:latin typeface="+mn-lt"/>
              </a:rPr>
              <a:t>    clients =&gt; '172.31.0.0/16(rw,insecure,async,no_root_squash) localhost(rw)',</a:t>
            </a:r>
            <a:endParaRPr/>
          </a:p>
          <a:p>
            <a:r>
              <a:rPr lang="en-US" sz="1300" strike="noStrike">
                <a:latin typeface="+mn-lt"/>
              </a:rPr>
              <a:t>  }</a:t>
            </a:r>
            <a:endParaRPr/>
          </a:p>
          <a:p>
            <a:endParaRPr/>
          </a:p>
          <a:p>
            <a:r>
              <a:rPr lang="en-US" sz="1300" strike="noStrike">
                <a:latin typeface="+mn-lt"/>
              </a:rPr>
              <a:t>  nfs::server::export{ '/apps/':</a:t>
            </a:r>
            <a:endParaRPr/>
          </a:p>
          <a:p>
            <a:r>
              <a:rPr lang="en-US" sz="1300" strike="noStrike">
                <a:latin typeface="+mn-lt"/>
              </a:rPr>
              <a:t>    ensure  =&gt; 'mounted',</a:t>
            </a:r>
            <a:endParaRPr/>
          </a:p>
          <a:p>
            <a:r>
              <a:rPr lang="en-US" sz="1300" strike="noStrike">
                <a:latin typeface="+mn-lt"/>
              </a:rPr>
              <a:t>    clients =&gt; '172.31.0.0/16(rw,insecure,async,no_root_squash) localhost(rw)',</a:t>
            </a:r>
            <a:endParaRPr/>
          </a:p>
          <a:p>
            <a:r>
              <a:rPr lang="en-US" sz="1300" strike="noStrike">
                <a:latin typeface="+mn-lt"/>
              </a:rPr>
              <a:t>    require =&gt; File['/apps']</a:t>
            </a:r>
            <a:endParaRPr/>
          </a:p>
          <a:p>
            <a:r>
              <a:rPr lang="en-US" sz="1300" strike="noStrike">
                <a:latin typeface="+mn-lt"/>
              </a:rPr>
              <a:t>  }</a:t>
            </a:r>
            <a:endParaRPr/>
          </a:p>
          <a:p>
            <a:r>
              <a:rPr lang="en-US" sz="1300" strike="noStrike">
                <a:latin typeface="+mn-lt"/>
              </a:rPr>
              <a:t>  #### END</a:t>
            </a:r>
            <a:endParaRPr/>
          </a:p>
          <a:p>
            <a:endParaRPr/>
          </a:p>
          <a:p>
            <a:r>
              <a:rPr lang="en-US" sz="1300" strike="noStrike">
                <a:latin typeface="+mn-lt"/>
              </a:rPr>
              <a:t>}</a:t>
            </a:r>
            <a:endParaRPr/>
          </a:p>
        </p:txBody>
      </p:sp>
      <p:sp>
        <p:nvSpPr>
          <p:cNvPr id="547" name="TextShape 2"/>
          <p:cNvSpPr txBox="1"/>
          <p:nvPr/>
        </p:nvSpPr>
        <p:spPr>
          <a:xfrm>
            <a:off x="4023000" y="9722520"/>
            <a:ext cx="3075840" cy="511560"/>
          </a:xfrm>
          <a:prstGeom prst="rect">
            <a:avLst/>
          </a:prstGeom>
          <a:noFill/>
          <a:ln>
            <a:noFill/>
          </a:ln>
        </p:spPr>
        <p:txBody>
          <a:bodyPr lIns="98280" tIns="48960" rIns="98280" bIns="48960" anchor="b"/>
          <a:lstStyle/>
          <a:p>
            <a:pPr algn="r">
              <a:lnSpc>
                <a:spcPct val="100000"/>
              </a:lnSpc>
            </a:pPr>
            <a:fld id="{26A2D232-C771-4722-B31F-C08AAFE354CE}" type="slidenum">
              <a:rPr lang="en-US" sz="1300" strike="noStrike">
                <a:solidFill>
                  <a:srgbClr val="000000"/>
                </a:solidFill>
                <a:latin typeface="Times New Roman"/>
                <a:ea typeface="+mn-ea"/>
              </a:rPr>
              <a:t>27</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 name="PlaceHolder 1"/>
          <p:cNvSpPr>
            <a:spLocks noGrp="1"/>
          </p:cNvSpPr>
          <p:nvPr>
            <p:ph type="body"/>
          </p:nvPr>
        </p:nvSpPr>
        <p:spPr>
          <a:xfrm>
            <a:off x="946440" y="4862160"/>
            <a:ext cx="5205960" cy="4604760"/>
          </a:xfrm>
          <a:prstGeom prst="rect">
            <a:avLst/>
          </a:prstGeom>
        </p:spPr>
        <p:txBody>
          <a:bodyPr lIns="98280" tIns="48960" rIns="98280" bIns="48960"/>
          <a:lstStyle/>
          <a:p>
            <a:r>
              <a:rPr lang="en-US" sz="1300" strike="noStrike">
                <a:latin typeface="Arial"/>
              </a:rPr>
              <a:t>In order for NFS to work correctly the clocks on all the computers need to be close to each other. In EC2 this is done for us however setting up NTP is very important for many networked file systems</a:t>
            </a:r>
            <a:endParaRPr/>
          </a:p>
          <a:p>
            <a:endParaRPr/>
          </a:p>
          <a:p>
            <a:r>
              <a:rPr lang="en-US" sz="1300" strike="noStrike">
                <a:latin typeface="Arial"/>
              </a:rPr>
              <a:t>sharrell@lmaoplane:web $ cat 011-storage-firewall-and-mounts </a:t>
            </a:r>
            <a:endParaRPr/>
          </a:p>
          <a:p>
            <a:endParaRPr/>
          </a:p>
          <a:p>
            <a:r>
              <a:rPr lang="en-US" sz="1300" strike="noStrike">
                <a:latin typeface="Arial"/>
              </a:rPr>
              <a:t>#### START</a:t>
            </a:r>
            <a:endParaRPr/>
          </a:p>
          <a:p>
            <a:r>
              <a:rPr lang="en-US" sz="1300" strike="noStrike">
                <a:latin typeface="Arial"/>
              </a:rPr>
              <a:t>$storagenodeip='storage node ip here'</a:t>
            </a:r>
            <a:endParaRPr/>
          </a:p>
          <a:p>
            <a:r>
              <a:rPr lang="en-US" sz="1300" strike="noStrike">
                <a:latin typeface="Arial"/>
              </a:rPr>
              <a:t>#### END</a:t>
            </a:r>
            <a:endParaRPr/>
          </a:p>
          <a:p>
            <a:endParaRPr/>
          </a:p>
          <a:p>
            <a:r>
              <a:rPr lang="en-US" sz="1300" strike="noStrike">
                <a:latin typeface="Arial"/>
              </a:rPr>
              <a:t>class head_node {</a:t>
            </a:r>
            <a:endParaRPr/>
          </a:p>
          <a:p>
            <a:endParaRPr/>
          </a:p>
          <a:p>
            <a:r>
              <a:rPr lang="en-US" sz="1300" strike="noStrike">
                <a:latin typeface="Arial"/>
              </a:rPr>
              <a:t>#### START</a:t>
            </a:r>
            <a:endParaRPr/>
          </a:p>
          <a:p>
            <a:r>
              <a:rPr lang="en-US" sz="1300" strike="noStrike">
                <a:latin typeface="Arial"/>
              </a:rPr>
              <a:t>  # mount the shared homes and apps</a:t>
            </a:r>
            <a:endParaRPr/>
          </a:p>
          <a:p>
            <a:r>
              <a:rPr lang="en-US" sz="1300" strike="noStrike">
                <a:latin typeface="Arial"/>
              </a:rPr>
              <a:t>  mounts { 'storage server home':</a:t>
            </a:r>
            <a:endParaRPr/>
          </a:p>
          <a:p>
            <a:r>
              <a:rPr lang="en-US" sz="1300" strike="noStrike">
                <a:latin typeface="Arial"/>
              </a:rPr>
              <a:t>    ensure =&gt; present,</a:t>
            </a:r>
            <a:endParaRPr/>
          </a:p>
          <a:p>
            <a:r>
              <a:rPr lang="en-US" sz="1300" strike="noStrike">
                <a:latin typeface="Arial"/>
              </a:rPr>
              <a:t>    source =&gt; "${storagenodeip}:/home",</a:t>
            </a:r>
            <a:endParaRPr/>
          </a:p>
          <a:p>
            <a:r>
              <a:rPr lang="en-US" sz="1300" strike="noStrike">
                <a:latin typeface="Arial"/>
              </a:rPr>
              <a:t>    dest   =&gt; '/home',</a:t>
            </a:r>
            <a:endParaRPr/>
          </a:p>
          <a:p>
            <a:r>
              <a:rPr lang="en-US" sz="1300" strike="noStrike">
                <a:latin typeface="Arial"/>
              </a:rPr>
              <a:t>    type   =&gt; 'nfs',</a:t>
            </a:r>
            <a:endParaRPr/>
          </a:p>
          <a:p>
            <a:r>
              <a:rPr lang="en-US" sz="1300" strike="noStrike">
                <a:latin typeface="Arial"/>
              </a:rPr>
              <a:t>    opts   =&gt; 'nofail,defaults,vers=3,rw,noatime',</a:t>
            </a:r>
            <a:endParaRPr/>
          </a:p>
          <a:p>
            <a:r>
              <a:rPr lang="en-US" sz="1300" strike="noStrike">
                <a:latin typeface="Arial"/>
              </a:rPr>
              <a:t>  }</a:t>
            </a:r>
            <a:endParaRPr/>
          </a:p>
          <a:p>
            <a:endParaRPr/>
          </a:p>
          <a:p>
            <a:r>
              <a:rPr lang="en-US" sz="1300" strike="noStrike">
                <a:latin typeface="Arial"/>
              </a:rPr>
              <a:t>  mounts { 'storage server apps':</a:t>
            </a:r>
            <a:endParaRPr/>
          </a:p>
          <a:p>
            <a:r>
              <a:rPr lang="en-US" sz="1300" strike="noStrike">
                <a:latin typeface="Arial"/>
              </a:rPr>
              <a:t>    ensure =&gt; present,</a:t>
            </a:r>
            <a:endParaRPr/>
          </a:p>
          <a:p>
            <a:r>
              <a:rPr lang="en-US" sz="1300" strike="noStrike">
                <a:latin typeface="Arial"/>
              </a:rPr>
              <a:t>    source =&gt; "${storagenodeip}:/apps",</a:t>
            </a:r>
            <a:endParaRPr/>
          </a:p>
          <a:p>
            <a:r>
              <a:rPr lang="en-US" sz="1300" strike="noStrike">
                <a:latin typeface="Arial"/>
              </a:rPr>
              <a:t>    dest   =&gt; '/apps',</a:t>
            </a:r>
            <a:endParaRPr/>
          </a:p>
          <a:p>
            <a:r>
              <a:rPr lang="en-US" sz="1300" strike="noStrike">
                <a:latin typeface="Arial"/>
              </a:rPr>
              <a:t>    type   =&gt; 'nfs',</a:t>
            </a:r>
            <a:endParaRPr/>
          </a:p>
          <a:p>
            <a:r>
              <a:rPr lang="en-US" sz="1300" strike="noStrike">
                <a:latin typeface="Arial"/>
              </a:rPr>
              <a:t>    opts   =&gt; 'nofail,defaults,vers=3,rw,noatime',</a:t>
            </a:r>
            <a:endParaRPr/>
          </a:p>
          <a:p>
            <a:r>
              <a:rPr lang="en-US" sz="1300" strike="noStrike">
                <a:latin typeface="Arial"/>
              </a:rPr>
              <a:t>    require =&gt; File['/apps'],</a:t>
            </a:r>
            <a:endParaRPr/>
          </a:p>
          <a:p>
            <a:r>
              <a:rPr lang="en-US" sz="1300" strike="noStrike">
                <a:latin typeface="Arial"/>
              </a:rPr>
              <a:t>  }</a:t>
            </a:r>
            <a:endParaRPr/>
          </a:p>
          <a:p>
            <a:endParaRPr/>
          </a:p>
          <a:p>
            <a:r>
              <a:rPr lang="en-US" sz="1300" strike="noStrike">
                <a:latin typeface="Arial"/>
              </a:rPr>
              <a:t>#### END</a:t>
            </a:r>
            <a:endParaRPr/>
          </a:p>
          <a:p>
            <a:r>
              <a:rPr lang="en-US" sz="1300" strike="noStrike">
                <a:latin typeface="Arial"/>
              </a:rPr>
              <a:t>}</a:t>
            </a:r>
            <a:endParaRPr/>
          </a:p>
          <a:p>
            <a:endParaRPr/>
          </a:p>
          <a:p>
            <a:endParaRPr/>
          </a:p>
          <a:p>
            <a:r>
              <a:rPr lang="en-US" sz="1300" strike="noStrike">
                <a:latin typeface="Arial"/>
              </a:rPr>
              <a:t>class compute_node {</a:t>
            </a:r>
            <a:endParaRPr/>
          </a:p>
          <a:p>
            <a:endParaRPr/>
          </a:p>
          <a:p>
            <a:r>
              <a:rPr lang="en-US" sz="1300" strike="noStrike">
                <a:latin typeface="Arial"/>
              </a:rPr>
              <a:t>#### START</a:t>
            </a:r>
            <a:endParaRPr/>
          </a:p>
          <a:p>
            <a:r>
              <a:rPr lang="en-US" sz="1300" strike="noStrike">
                <a:latin typeface="Arial"/>
              </a:rPr>
              <a:t>  # mount the shared homes and apps</a:t>
            </a:r>
            <a:endParaRPr/>
          </a:p>
          <a:p>
            <a:r>
              <a:rPr lang="en-US" sz="1300" strike="noStrike">
                <a:latin typeface="Arial"/>
              </a:rPr>
              <a:t>  mounts { 'storage server home':</a:t>
            </a:r>
            <a:endParaRPr/>
          </a:p>
          <a:p>
            <a:r>
              <a:rPr lang="en-US" sz="1300" strike="noStrike">
                <a:latin typeface="Arial"/>
              </a:rPr>
              <a:t>    ensure =&gt; present,</a:t>
            </a:r>
            <a:endParaRPr/>
          </a:p>
          <a:p>
            <a:r>
              <a:rPr lang="en-US" sz="1300" strike="noStrike">
                <a:latin typeface="Arial"/>
              </a:rPr>
              <a:t>    source =&gt; "${storagenodeip}:/home",</a:t>
            </a:r>
            <a:endParaRPr/>
          </a:p>
          <a:p>
            <a:r>
              <a:rPr lang="en-US" sz="1300" strike="noStrike">
                <a:latin typeface="Arial"/>
              </a:rPr>
              <a:t>    dest   =&gt; '/home',</a:t>
            </a:r>
            <a:endParaRPr/>
          </a:p>
          <a:p>
            <a:r>
              <a:rPr lang="en-US" sz="1300" strike="noStrike">
                <a:latin typeface="Arial"/>
              </a:rPr>
              <a:t>    type   =&gt; 'nfs',</a:t>
            </a:r>
            <a:endParaRPr/>
          </a:p>
          <a:p>
            <a:r>
              <a:rPr lang="en-US" sz="1300" strike="noStrike">
                <a:latin typeface="Arial"/>
              </a:rPr>
              <a:t>    opts   =&gt; 'nofail,defaults,vers=3,rw,noatime',</a:t>
            </a:r>
            <a:endParaRPr/>
          </a:p>
          <a:p>
            <a:r>
              <a:rPr lang="en-US" sz="1300" strike="noStrike">
                <a:latin typeface="Arial"/>
              </a:rPr>
              <a:t>  }</a:t>
            </a:r>
            <a:endParaRPr/>
          </a:p>
          <a:p>
            <a:endParaRPr/>
          </a:p>
          <a:p>
            <a:r>
              <a:rPr lang="en-US" sz="1300" strike="noStrike">
                <a:latin typeface="Arial"/>
              </a:rPr>
              <a:t>  mounts { 'storage server apps':</a:t>
            </a:r>
            <a:endParaRPr/>
          </a:p>
          <a:p>
            <a:r>
              <a:rPr lang="en-US" sz="1300" strike="noStrike">
                <a:latin typeface="Arial"/>
              </a:rPr>
              <a:t>    ensure =&gt; present,</a:t>
            </a:r>
            <a:endParaRPr/>
          </a:p>
          <a:p>
            <a:r>
              <a:rPr lang="en-US" sz="1300" strike="noStrike">
                <a:latin typeface="Arial"/>
              </a:rPr>
              <a:t>    source =&gt; "${storagenodeip}:/apps",</a:t>
            </a:r>
            <a:endParaRPr/>
          </a:p>
          <a:p>
            <a:r>
              <a:rPr lang="en-US" sz="1300" strike="noStrike">
                <a:latin typeface="Arial"/>
              </a:rPr>
              <a:t>    dest   =&gt; '/apps',</a:t>
            </a:r>
            <a:endParaRPr/>
          </a:p>
          <a:p>
            <a:r>
              <a:rPr lang="en-US" sz="1300" strike="noStrike">
                <a:latin typeface="Arial"/>
              </a:rPr>
              <a:t>    type   =&gt; 'nfs',</a:t>
            </a:r>
            <a:endParaRPr/>
          </a:p>
          <a:p>
            <a:r>
              <a:rPr lang="en-US" sz="1300" strike="noStrike">
                <a:latin typeface="Arial"/>
              </a:rPr>
              <a:t>    opts   =&gt; 'nofail,defaults,vers=3,rw,noatime',</a:t>
            </a:r>
            <a:endParaRPr/>
          </a:p>
          <a:p>
            <a:r>
              <a:rPr lang="en-US" sz="1300" strike="noStrike">
                <a:latin typeface="Arial"/>
              </a:rPr>
              <a:t>    require =&gt; File['/apps'],</a:t>
            </a:r>
            <a:endParaRPr/>
          </a:p>
          <a:p>
            <a:r>
              <a:rPr lang="en-US" sz="1300" strike="noStrike">
                <a:latin typeface="Arial"/>
              </a:rPr>
              <a:t>  }</a:t>
            </a:r>
            <a:endParaRPr/>
          </a:p>
          <a:p>
            <a:endParaRPr/>
          </a:p>
          <a:p>
            <a:r>
              <a:rPr lang="en-US" sz="1300" strike="noStrike">
                <a:latin typeface="Arial"/>
              </a:rPr>
              <a:t>#### END</a:t>
            </a:r>
            <a:endParaRPr/>
          </a:p>
          <a:p>
            <a:endParaRPr/>
          </a:p>
          <a:p>
            <a:r>
              <a:rPr lang="en-US" sz="1300" strike="noStrike">
                <a:latin typeface="Arial"/>
              </a:rPr>
              <a:t>}</a:t>
            </a:r>
            <a:endParaRPr/>
          </a:p>
          <a:p>
            <a:endParaRPr/>
          </a:p>
        </p:txBody>
      </p:sp>
      <p:sp>
        <p:nvSpPr>
          <p:cNvPr id="549" name="TextShape 2"/>
          <p:cNvSpPr txBox="1"/>
          <p:nvPr/>
        </p:nvSpPr>
        <p:spPr>
          <a:xfrm>
            <a:off x="4023000" y="9722520"/>
            <a:ext cx="3075840" cy="511560"/>
          </a:xfrm>
          <a:prstGeom prst="rect">
            <a:avLst/>
          </a:prstGeom>
          <a:noFill/>
          <a:ln>
            <a:noFill/>
          </a:ln>
        </p:spPr>
        <p:txBody>
          <a:bodyPr lIns="98280" tIns="48960" rIns="98280" bIns="48960" anchor="b"/>
          <a:lstStyle/>
          <a:p>
            <a:pPr algn="r">
              <a:lnSpc>
                <a:spcPct val="100000"/>
              </a:lnSpc>
            </a:pPr>
            <a:fld id="{2F8FB0DD-D468-462A-AAD8-F3BDB2FF232D}" type="slidenum">
              <a:rPr lang="en-US" sz="1300" strike="noStrike">
                <a:solidFill>
                  <a:srgbClr val="000000"/>
                </a:solidFill>
                <a:latin typeface="Times New Roman"/>
                <a:ea typeface="+mn-ea"/>
              </a:rPr>
              <a:t>28</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 name="PlaceHolder 1"/>
          <p:cNvSpPr>
            <a:spLocks noGrp="1"/>
          </p:cNvSpPr>
          <p:nvPr>
            <p:ph type="body"/>
          </p:nvPr>
        </p:nvSpPr>
        <p:spPr>
          <a:xfrm>
            <a:off x="946440" y="4862160"/>
            <a:ext cx="5205960" cy="4604760"/>
          </a:xfrm>
          <a:prstGeom prst="rect">
            <a:avLst/>
          </a:prstGeom>
        </p:spPr>
        <p:txBody>
          <a:bodyPr lIns="98280" tIns="48960" rIns="98280" bIns="48960"/>
          <a:lstStyle/>
          <a:p>
            <a:r>
              <a:rPr lang="en-US" sz="2000" strike="noStrike">
                <a:latin typeface="Arial"/>
              </a:rPr>
              <a:t>After committing the firewall rules re-run puppet apply on all the nodes</a:t>
            </a:r>
            <a:endParaRPr/>
          </a:p>
          <a:p>
            <a:endParaRPr/>
          </a:p>
          <a:p>
            <a:r>
              <a:rPr lang="en-US" sz="1300" strike="noStrike">
                <a:latin typeface="Arial"/>
              </a:rPr>
              <a:t>sharrell@lmaoplane:web $ cat 012-compute-nodes-firewall </a:t>
            </a:r>
            <a:endParaRPr/>
          </a:p>
          <a:p>
            <a:endParaRPr/>
          </a:p>
          <a:p>
            <a:r>
              <a:rPr lang="en-US" sz="1300" strike="noStrike">
                <a:latin typeface="Arial"/>
              </a:rPr>
              <a:t>#### START</a:t>
            </a:r>
            <a:endParaRPr/>
          </a:p>
          <a:p>
            <a:r>
              <a:rPr lang="en-US" sz="1300" strike="noStrike">
                <a:latin typeface="Arial"/>
              </a:rPr>
              <a:t>$computenodeipone='computenode ip 1 here'</a:t>
            </a:r>
            <a:endParaRPr/>
          </a:p>
          <a:p>
            <a:r>
              <a:rPr lang="en-US" sz="1300" strike="noStrike">
                <a:latin typeface="Arial"/>
              </a:rPr>
              <a:t>$computenodeiptwo='computenode ip 2 here'</a:t>
            </a:r>
            <a:endParaRPr/>
          </a:p>
          <a:p>
            <a:r>
              <a:rPr lang="en-US" sz="1300" strike="noStrike">
                <a:latin typeface="Arial"/>
              </a:rPr>
              <a:t>#### END</a:t>
            </a:r>
            <a:endParaRPr/>
          </a:p>
        </p:txBody>
      </p:sp>
      <p:sp>
        <p:nvSpPr>
          <p:cNvPr id="553" name="TextShape 2"/>
          <p:cNvSpPr txBox="1"/>
          <p:nvPr/>
        </p:nvSpPr>
        <p:spPr>
          <a:xfrm>
            <a:off x="4023000" y="9722520"/>
            <a:ext cx="3075840" cy="511560"/>
          </a:xfrm>
          <a:prstGeom prst="rect">
            <a:avLst/>
          </a:prstGeom>
          <a:noFill/>
          <a:ln>
            <a:noFill/>
          </a:ln>
        </p:spPr>
        <p:txBody>
          <a:bodyPr lIns="98280" tIns="48960" rIns="98280" bIns="48960" anchor="b"/>
          <a:lstStyle/>
          <a:p>
            <a:pPr algn="r">
              <a:lnSpc>
                <a:spcPct val="100000"/>
              </a:lnSpc>
            </a:pPr>
            <a:fld id="{A33BAF48-6EEF-4BEF-A3FB-BC127C7E8EDB}" type="slidenum">
              <a:rPr lang="en-US" sz="1300" strike="noStrike">
                <a:solidFill>
                  <a:srgbClr val="000000"/>
                </a:solidFill>
                <a:latin typeface="Times New Roman"/>
                <a:ea typeface="+mn-ea"/>
              </a:rPr>
              <a:t>30</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4" name="PlaceHolder 1"/>
          <p:cNvSpPr>
            <a:spLocks noGrp="1"/>
          </p:cNvSpPr>
          <p:nvPr>
            <p:ph type="body"/>
          </p:nvPr>
        </p:nvSpPr>
        <p:spPr>
          <a:xfrm>
            <a:off x="946440" y="4862160"/>
            <a:ext cx="5205960" cy="4604760"/>
          </a:xfrm>
          <a:prstGeom prst="rect">
            <a:avLst/>
          </a:prstGeom>
        </p:spPr>
        <p:txBody>
          <a:bodyPr lIns="98280" tIns="48960" rIns="98280" bIns="48960"/>
          <a:lstStyle/>
          <a:p>
            <a:r>
              <a:rPr lang="en-US" sz="2000" strike="noStrike">
                <a:latin typeface="Arial"/>
              </a:rPr>
              <a:t>Make sure to push this to every machine again</a:t>
            </a:r>
            <a:endParaRPr/>
          </a:p>
          <a:p>
            <a:endParaRPr/>
          </a:p>
          <a:p>
            <a:endParaRPr/>
          </a:p>
          <a:p>
            <a:r>
              <a:rPr lang="en-US" sz="1300" strike="noStrike">
                <a:latin typeface="Arial"/>
              </a:rPr>
              <a:t>sharrell@lmaoplane:web $ cat 013-easy-accounting </a:t>
            </a:r>
            <a:endParaRPr/>
          </a:p>
          <a:p>
            <a:r>
              <a:rPr lang="en-US" sz="1300" strike="noStrike">
                <a:latin typeface="Arial"/>
              </a:rPr>
              <a:t>class base_cluster {</a:t>
            </a:r>
            <a:endParaRPr/>
          </a:p>
          <a:p>
            <a:endParaRPr/>
          </a:p>
          <a:p>
            <a:r>
              <a:rPr lang="en-US" sz="1300" strike="noStrike">
                <a:latin typeface="Arial"/>
              </a:rPr>
              <a:t>#### START</a:t>
            </a:r>
            <a:endParaRPr/>
          </a:p>
          <a:p>
            <a:r>
              <a:rPr lang="en-US" sz="1300" strike="noStrike">
                <a:latin typeface="Arial"/>
              </a:rPr>
              <a:t>  account { </a:t>
            </a:r>
            <a:endParaRPr/>
          </a:p>
          <a:p>
            <a:r>
              <a:rPr lang="en-US" sz="1300" strike="noStrike">
                <a:latin typeface="Arial"/>
              </a:rPr>
              <a:t>    'login_name_here':</a:t>
            </a:r>
            <a:endParaRPr/>
          </a:p>
          <a:p>
            <a:r>
              <a:rPr lang="en-US" sz="1300" strike="noStrike">
                <a:latin typeface="Arial"/>
              </a:rPr>
              <a:t>      home_dir =&gt; '/home/login_name_here',</a:t>
            </a:r>
            <a:endParaRPr/>
          </a:p>
          <a:p>
            <a:r>
              <a:rPr lang="en-US" sz="1300" strike="noStrike">
                <a:latin typeface="Arial"/>
              </a:rPr>
              <a:t>      groups   =&gt; [ 'wheel', 'users' ],</a:t>
            </a:r>
            <a:endParaRPr/>
          </a:p>
          <a:p>
            <a:r>
              <a:rPr lang="en-US" sz="1300" strike="noStrike">
                <a:latin typeface="Arial"/>
              </a:rPr>
              <a:t>      comment   =&gt; 'Full Name',</a:t>
            </a:r>
            <a:endParaRPr/>
          </a:p>
          <a:p>
            <a:r>
              <a:rPr lang="en-US" sz="1300" strike="noStrike">
                <a:latin typeface="Arial"/>
              </a:rPr>
              <a:t>      uid =&gt; 500,</a:t>
            </a:r>
            <a:endParaRPr/>
          </a:p>
          <a:p>
            <a:r>
              <a:rPr lang="en-US" sz="1300" strike="noStrike">
                <a:latin typeface="Arial"/>
              </a:rPr>
              <a:t>  }</a:t>
            </a:r>
            <a:endParaRPr/>
          </a:p>
          <a:p>
            <a:r>
              <a:rPr lang="en-US" sz="1300" strike="noStrike">
                <a:latin typeface="Arial"/>
              </a:rPr>
              <a:t>#### END</a:t>
            </a:r>
            <a:endParaRPr/>
          </a:p>
          <a:p>
            <a:endParaRPr/>
          </a:p>
          <a:p>
            <a:r>
              <a:rPr lang="en-US" sz="1300" strike="noStrike">
                <a:latin typeface="Arial"/>
              </a:rPr>
              <a:t>}</a:t>
            </a:r>
            <a:endParaRPr/>
          </a:p>
          <a:p>
            <a:endParaRPr/>
          </a:p>
        </p:txBody>
      </p:sp>
      <p:sp>
        <p:nvSpPr>
          <p:cNvPr id="555" name="TextShape 2"/>
          <p:cNvSpPr txBox="1"/>
          <p:nvPr/>
        </p:nvSpPr>
        <p:spPr>
          <a:xfrm>
            <a:off x="4023000" y="9722520"/>
            <a:ext cx="3075840" cy="511560"/>
          </a:xfrm>
          <a:prstGeom prst="rect">
            <a:avLst/>
          </a:prstGeom>
          <a:noFill/>
          <a:ln>
            <a:noFill/>
          </a:ln>
        </p:spPr>
        <p:txBody>
          <a:bodyPr lIns="98280" tIns="48960" rIns="98280" bIns="48960" anchor="b"/>
          <a:lstStyle/>
          <a:p>
            <a:pPr algn="r">
              <a:lnSpc>
                <a:spcPct val="100000"/>
              </a:lnSpc>
            </a:pPr>
            <a:fld id="{F86ACE1D-FA13-48FA-8A2B-1EBE7611FDC6}" type="slidenum">
              <a:rPr lang="en-US" sz="1300" strike="noStrike">
                <a:solidFill>
                  <a:srgbClr val="000000"/>
                </a:solidFill>
                <a:latin typeface="Times New Roman"/>
                <a:ea typeface="+mn-ea"/>
              </a:rPr>
              <a:t>31</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 name="PlaceHolder 1"/>
          <p:cNvSpPr>
            <a:spLocks noGrp="1"/>
          </p:cNvSpPr>
          <p:nvPr>
            <p:ph type="body"/>
          </p:nvPr>
        </p:nvSpPr>
        <p:spPr>
          <a:xfrm>
            <a:off x="946440" y="4862160"/>
            <a:ext cx="5205960" cy="4604760"/>
          </a:xfrm>
          <a:prstGeom prst="rect">
            <a:avLst/>
          </a:prstGeom>
        </p:spPr>
        <p:txBody>
          <a:bodyPr lIns="98280" tIns="48960" rIns="98280" bIns="48960"/>
          <a:lstStyle/>
          <a:p>
            <a:r>
              <a:rPr lang="en-US" sz="2000" strike="noStrike">
                <a:latin typeface="Arial"/>
              </a:rPr>
              <a:t>Environment modules are important for the many dependencies that it is likely you will have if you run scientific software. For instance on our machines at Purdue we run 3-4 versions of 3 different compilers paired with 3-4 versions of MPI in many combinations.</a:t>
            </a:r>
            <a:endParaRPr/>
          </a:p>
          <a:p>
            <a:endParaRPr/>
          </a:p>
          <a:p>
            <a:endParaRPr/>
          </a:p>
          <a:p>
            <a:r>
              <a:rPr lang="en-US" sz="2000" strike="noStrike">
                <a:latin typeface="Arial"/>
              </a:rPr>
              <a:t>#####</a:t>
            </a:r>
            <a:endParaRPr/>
          </a:p>
          <a:p>
            <a:r>
              <a:rPr lang="en-US" sz="1300" strike="noStrike">
                <a:latin typeface="Arial"/>
              </a:rPr>
              <a:t>sharrell@roflcopter:web $ cat 016-environment-modules-puppet </a:t>
            </a:r>
            <a:endParaRPr/>
          </a:p>
          <a:p>
            <a:r>
              <a:rPr lang="en-US" sz="1300" strike="noStrike">
                <a:latin typeface="Arial"/>
              </a:rPr>
              <a:t>class base_cluster {</a:t>
            </a:r>
            <a:endParaRPr/>
          </a:p>
          <a:p>
            <a:endParaRPr/>
          </a:p>
          <a:p>
            <a:r>
              <a:rPr lang="en-US" sz="1300" strike="noStrike">
                <a:latin typeface="Arial"/>
              </a:rPr>
              <a:t>##### START</a:t>
            </a:r>
            <a:endParaRPr/>
          </a:p>
          <a:p>
            <a:r>
              <a:rPr lang="en-US" sz="1300" strike="noStrike">
                <a:latin typeface="Arial"/>
              </a:rPr>
              <a:t>  package { 'environment-modules':</a:t>
            </a:r>
            <a:endParaRPr/>
          </a:p>
          <a:p>
            <a:r>
              <a:rPr lang="en-US" sz="1300" strike="noStrike">
                <a:latin typeface="Arial"/>
              </a:rPr>
              <a:t>    ensure =&gt; present,</a:t>
            </a:r>
            <a:endParaRPr/>
          </a:p>
          <a:p>
            <a:r>
              <a:rPr lang="en-US" sz="1300" strike="noStrike">
                <a:latin typeface="Arial"/>
              </a:rPr>
              <a:t>  }</a:t>
            </a:r>
            <a:endParaRPr/>
          </a:p>
          <a:p>
            <a:endParaRPr/>
          </a:p>
          <a:p>
            <a:r>
              <a:rPr lang="en-US" sz="1300" strike="noStrike">
                <a:latin typeface="Arial"/>
              </a:rPr>
              <a:t>  package { 'gcc-c++':</a:t>
            </a:r>
            <a:endParaRPr/>
          </a:p>
          <a:p>
            <a:r>
              <a:rPr lang="en-US" sz="1300" strike="noStrike">
                <a:latin typeface="Arial"/>
              </a:rPr>
              <a:t>    ensure =&gt; present,</a:t>
            </a:r>
            <a:endParaRPr/>
          </a:p>
          <a:p>
            <a:r>
              <a:rPr lang="en-US" sz="1300" strike="noStrike">
                <a:latin typeface="Arial"/>
              </a:rPr>
              <a:t>  }</a:t>
            </a:r>
            <a:endParaRPr/>
          </a:p>
          <a:p>
            <a:endParaRPr/>
          </a:p>
          <a:p>
            <a:r>
              <a:rPr lang="en-US" sz="1300" strike="noStrike">
                <a:latin typeface="Arial"/>
              </a:rPr>
              <a:t>  file { "/usr/share/Modules/modulefiles/openblas":</a:t>
            </a:r>
            <a:endParaRPr/>
          </a:p>
          <a:p>
            <a:r>
              <a:rPr lang="en-US" sz="1300" strike="noStrike">
                <a:latin typeface="Arial"/>
              </a:rPr>
              <a:t>    ensure =&gt; "directory"</a:t>
            </a:r>
            <a:endParaRPr/>
          </a:p>
          <a:p>
            <a:r>
              <a:rPr lang="en-US" sz="1300" strike="noStrike">
                <a:latin typeface="Arial"/>
              </a:rPr>
              <a:t>  }</a:t>
            </a:r>
            <a:endParaRPr/>
          </a:p>
          <a:p>
            <a:endParaRPr/>
          </a:p>
          <a:p>
            <a:r>
              <a:rPr lang="en-US" sz="1300" strike="noStrike">
                <a:latin typeface="Arial"/>
              </a:rPr>
              <a:t>  file { "/usr/share/Modules/modulefiles/openblas/.version":</a:t>
            </a:r>
            <a:endParaRPr/>
          </a:p>
          <a:p>
            <a:r>
              <a:rPr lang="en-US" sz="1300" strike="noStrike">
                <a:latin typeface="Arial"/>
              </a:rPr>
              <a:t>    ensure =&gt; "present",</a:t>
            </a:r>
            <a:endParaRPr/>
          </a:p>
          <a:p>
            <a:r>
              <a:rPr lang="en-US" sz="1300" strike="noStrike">
                <a:latin typeface="Arial"/>
              </a:rPr>
              <a:t>    content =&gt; "#%Module1.0</a:t>
            </a:r>
            <a:endParaRPr/>
          </a:p>
          <a:p>
            <a:r>
              <a:rPr lang="en-US" sz="1300" strike="noStrike">
                <a:latin typeface="Arial"/>
              </a:rPr>
              <a:t>set ModulesVersion \"0.2.10\""</a:t>
            </a:r>
            <a:endParaRPr/>
          </a:p>
          <a:p>
            <a:r>
              <a:rPr lang="en-US" sz="1300" strike="noStrike">
                <a:latin typeface="Arial"/>
              </a:rPr>
              <a:t>  }</a:t>
            </a:r>
            <a:endParaRPr/>
          </a:p>
          <a:p>
            <a:endParaRPr/>
          </a:p>
          <a:p>
            <a:r>
              <a:rPr lang="en-US" sz="1300" strike="noStrike">
                <a:latin typeface="Arial"/>
              </a:rPr>
              <a:t>  file { "/usr/share/Modules/modulefiles/openblas/0.2.10":</a:t>
            </a:r>
            <a:endParaRPr/>
          </a:p>
          <a:p>
            <a:r>
              <a:rPr lang="en-US" sz="1300" strike="noStrike">
                <a:latin typeface="Arial"/>
              </a:rPr>
              <a:t>    ensure =&gt; "present",</a:t>
            </a:r>
            <a:endParaRPr/>
          </a:p>
          <a:p>
            <a:r>
              <a:rPr lang="en-US" sz="1300" strike="noStrike">
                <a:latin typeface="Arial"/>
              </a:rPr>
              <a:t>    content =&gt; "#%Module1.0</a:t>
            </a:r>
            <a:endParaRPr/>
          </a:p>
          <a:p>
            <a:r>
              <a:rPr lang="en-US" sz="1300" strike="noStrike">
                <a:latin typeface="Arial"/>
              </a:rPr>
              <a:t>module-whatis   \"invoke openblas-0.2.10\"</a:t>
            </a:r>
            <a:endParaRPr/>
          </a:p>
          <a:p>
            <a:r>
              <a:rPr lang="en-US" sz="1300" strike="noStrike">
                <a:latin typeface="Arial"/>
              </a:rPr>
              <a:t>set             version         0.2.10</a:t>
            </a:r>
            <a:endParaRPr/>
          </a:p>
          <a:p>
            <a:r>
              <a:rPr lang="en-US" sz="1300" strike="noStrike">
                <a:latin typeface="Arial"/>
              </a:rPr>
              <a:t>set             app             openblas</a:t>
            </a:r>
            <a:endParaRPr/>
          </a:p>
          <a:p>
            <a:r>
              <a:rPr lang="en-US" sz="1300" strike="noStrike">
                <a:latin typeface="Arial"/>
              </a:rPr>
              <a:t>set             modroot         /apps/openblas-0.2.10/</a:t>
            </a:r>
            <a:endParaRPr/>
          </a:p>
          <a:p>
            <a:r>
              <a:rPr lang="en-US" sz="1300" strike="noStrike">
                <a:latin typeface="Arial"/>
              </a:rPr>
              <a:t>prepend-path    PATH            \$modroot/bin</a:t>
            </a:r>
            <a:endParaRPr/>
          </a:p>
          <a:p>
            <a:r>
              <a:rPr lang="en-US" sz="1300" strike="noStrike">
                <a:latin typeface="Arial"/>
              </a:rPr>
              <a:t>prepend-path    LD_LIBRARY_PATH \$modroot/lib"</a:t>
            </a:r>
            <a:endParaRPr/>
          </a:p>
          <a:p>
            <a:r>
              <a:rPr lang="en-US" sz="1300" strike="noStrike">
                <a:latin typeface="Arial"/>
              </a:rPr>
              <a:t>  }</a:t>
            </a:r>
            <a:endParaRPr/>
          </a:p>
          <a:p>
            <a:endParaRPr/>
          </a:p>
          <a:p>
            <a:r>
              <a:rPr lang="en-US" sz="1300" strike="noStrike">
                <a:latin typeface="Arial"/>
              </a:rPr>
              <a:t>  file { "/usr/share/Modules/modulefiles/openmpi":</a:t>
            </a:r>
            <a:endParaRPr/>
          </a:p>
          <a:p>
            <a:r>
              <a:rPr lang="en-US" sz="1300" strike="noStrike">
                <a:latin typeface="Arial"/>
              </a:rPr>
              <a:t>    ensure =&gt; "directory"</a:t>
            </a:r>
            <a:endParaRPr/>
          </a:p>
          <a:p>
            <a:r>
              <a:rPr lang="en-US" sz="1300" strike="noStrike">
                <a:latin typeface="Arial"/>
              </a:rPr>
              <a:t>  }</a:t>
            </a:r>
            <a:endParaRPr/>
          </a:p>
          <a:p>
            <a:endParaRPr/>
          </a:p>
          <a:p>
            <a:r>
              <a:rPr lang="en-US" sz="1300" strike="noStrike">
                <a:latin typeface="Arial"/>
              </a:rPr>
              <a:t>  file { "/usr/share/Modules/modulefiles/openmpi/.version":</a:t>
            </a:r>
            <a:endParaRPr/>
          </a:p>
          <a:p>
            <a:r>
              <a:rPr lang="en-US" sz="1300" strike="noStrike">
                <a:latin typeface="Arial"/>
              </a:rPr>
              <a:t>    ensure =&gt; "present",</a:t>
            </a:r>
            <a:endParaRPr/>
          </a:p>
          <a:p>
            <a:r>
              <a:rPr lang="en-US" sz="1300" strike="noStrike">
                <a:latin typeface="Arial"/>
              </a:rPr>
              <a:t>    content =&gt; "#%Module1.0</a:t>
            </a:r>
            <a:endParaRPr/>
          </a:p>
          <a:p>
            <a:r>
              <a:rPr lang="en-US" sz="1300" strike="noStrike">
                <a:latin typeface="Arial"/>
              </a:rPr>
              <a:t>set ModulesVersion \"1.7.5\""</a:t>
            </a:r>
            <a:endParaRPr/>
          </a:p>
          <a:p>
            <a:r>
              <a:rPr lang="en-US" sz="1300" strike="noStrike">
                <a:latin typeface="Arial"/>
              </a:rPr>
              <a:t>  }</a:t>
            </a:r>
            <a:endParaRPr/>
          </a:p>
          <a:p>
            <a:endParaRPr/>
          </a:p>
          <a:p>
            <a:r>
              <a:rPr lang="en-US" sz="1300" strike="noStrike">
                <a:latin typeface="Arial"/>
              </a:rPr>
              <a:t>  file { "/usr/share/Modules/modulefiles/openmpi/1.7.5":</a:t>
            </a:r>
            <a:endParaRPr/>
          </a:p>
          <a:p>
            <a:r>
              <a:rPr lang="en-US" sz="1300" strike="noStrike">
                <a:latin typeface="Arial"/>
              </a:rPr>
              <a:t>    ensure =&gt; "present",</a:t>
            </a:r>
            <a:endParaRPr/>
          </a:p>
          <a:p>
            <a:r>
              <a:rPr lang="en-US" sz="1300" strike="noStrike">
                <a:latin typeface="Arial"/>
              </a:rPr>
              <a:t>    content =&gt; "#%Module1.0</a:t>
            </a:r>
            <a:endParaRPr/>
          </a:p>
          <a:p>
            <a:r>
              <a:rPr lang="en-US" sz="1300" strike="noStrike">
                <a:latin typeface="Arial"/>
              </a:rPr>
              <a:t>module-whatis   \"invoke openmpi-1.7.5\"</a:t>
            </a:r>
            <a:endParaRPr/>
          </a:p>
          <a:p>
            <a:r>
              <a:rPr lang="en-US" sz="1300" strike="noStrike">
                <a:latin typeface="Arial"/>
              </a:rPr>
              <a:t>set             version         1.7.5</a:t>
            </a:r>
            <a:endParaRPr/>
          </a:p>
          <a:p>
            <a:r>
              <a:rPr lang="en-US" sz="1300" strike="noStrike">
                <a:latin typeface="Arial"/>
              </a:rPr>
              <a:t>set             app             openmpi</a:t>
            </a:r>
            <a:endParaRPr/>
          </a:p>
          <a:p>
            <a:r>
              <a:rPr lang="en-US" sz="1300" strike="noStrike">
                <a:latin typeface="Arial"/>
              </a:rPr>
              <a:t>set             modroot         /apps/openmpi-1.7.5/</a:t>
            </a:r>
            <a:endParaRPr/>
          </a:p>
          <a:p>
            <a:r>
              <a:rPr lang="en-US" sz="1300" strike="noStrike">
                <a:latin typeface="Arial"/>
              </a:rPr>
              <a:t>prepend-path    PATH            \$modroot/bin</a:t>
            </a:r>
            <a:endParaRPr/>
          </a:p>
          <a:p>
            <a:r>
              <a:rPr lang="en-US" sz="1300" strike="noStrike">
                <a:latin typeface="Arial"/>
              </a:rPr>
              <a:t>prepend-path    LD_LIBRARY_PATH \$modroot/lib</a:t>
            </a:r>
            <a:endParaRPr/>
          </a:p>
          <a:p>
            <a:r>
              <a:rPr lang="en-US" sz="1300" strike="noStrike">
                <a:latin typeface="Arial"/>
              </a:rPr>
              <a:t>setenv          MPI_HOME        \$modroot</a:t>
            </a:r>
            <a:endParaRPr/>
          </a:p>
          <a:p>
            <a:r>
              <a:rPr lang="en-US" sz="1300" strike="noStrike">
                <a:latin typeface="Arial"/>
              </a:rPr>
              <a:t>setenv          CC              mpicc</a:t>
            </a:r>
            <a:endParaRPr/>
          </a:p>
          <a:p>
            <a:r>
              <a:rPr lang="en-US" sz="1300" strike="noStrike">
                <a:latin typeface="Arial"/>
              </a:rPr>
              <a:t>setenv          CXX             mpiCC</a:t>
            </a:r>
            <a:endParaRPr/>
          </a:p>
          <a:p>
            <a:r>
              <a:rPr lang="en-US" sz="1300" strike="noStrike">
                <a:latin typeface="Arial"/>
              </a:rPr>
              <a:t>setenv          F77             mpif77</a:t>
            </a:r>
            <a:endParaRPr/>
          </a:p>
          <a:p>
            <a:r>
              <a:rPr lang="en-US" sz="1300" strike="noStrike">
                <a:latin typeface="Arial"/>
              </a:rPr>
              <a:t>setenv          FC              mpif90\n"</a:t>
            </a:r>
            <a:endParaRPr/>
          </a:p>
          <a:p>
            <a:r>
              <a:rPr lang="en-US" sz="1300" strike="noStrike">
                <a:latin typeface="Arial"/>
              </a:rPr>
              <a:t>  }</a:t>
            </a:r>
            <a:endParaRPr/>
          </a:p>
          <a:p>
            <a:endParaRPr/>
          </a:p>
          <a:p>
            <a:r>
              <a:rPr lang="en-US" sz="1300" strike="noStrike">
                <a:latin typeface="Arial"/>
              </a:rPr>
              <a:t>##### END</a:t>
            </a:r>
            <a:endParaRPr/>
          </a:p>
          <a:p>
            <a:endParaRPr/>
          </a:p>
          <a:p>
            <a:r>
              <a:rPr lang="en-US" sz="1300" strike="noStrike">
                <a:latin typeface="Arial"/>
              </a:rPr>
              <a:t>}</a:t>
            </a:r>
            <a:endParaRPr/>
          </a:p>
          <a:p>
            <a:endParaRPr/>
          </a:p>
          <a:p>
            <a:r>
              <a:rPr lang="en-US" sz="1300" strike="noStrike">
                <a:latin typeface="Arial"/>
              </a:rPr>
              <a:t>sharrell@roflcopter:web $ cat 017-environment-moudules-commands </a:t>
            </a:r>
            <a:endParaRPr/>
          </a:p>
          <a:p>
            <a:r>
              <a:rPr lang="en-US" sz="1300" strike="noStrike">
                <a:latin typeface="Arial"/>
              </a:rPr>
              <a:t># change into the apps directory</a:t>
            </a:r>
            <a:endParaRPr/>
          </a:p>
          <a:p>
            <a:r>
              <a:rPr lang="en-US" sz="1300" strike="noStrike">
                <a:latin typeface="Arial"/>
              </a:rPr>
              <a:t>cd /apps</a:t>
            </a:r>
            <a:endParaRPr/>
          </a:p>
          <a:p>
            <a:endParaRPr/>
          </a:p>
          <a:p>
            <a:r>
              <a:rPr lang="en-US" sz="1300" strike="noStrike">
                <a:latin typeface="Arial"/>
              </a:rPr>
              <a:t># get the two files</a:t>
            </a:r>
            <a:endParaRPr/>
          </a:p>
          <a:p>
            <a:r>
              <a:rPr lang="en-US" sz="1300" strike="noStrike">
                <a:latin typeface="Arial"/>
              </a:rPr>
              <a:t>wget http://teknikal.org/buildacluster/openblas-0.2.10.tar.gz</a:t>
            </a:r>
            <a:endParaRPr/>
          </a:p>
          <a:p>
            <a:r>
              <a:rPr lang="en-US" sz="1300" strike="noStrike">
                <a:latin typeface="Arial"/>
              </a:rPr>
              <a:t>wget http://teknikal.org/buildacluster/openmpi-1.7.5.tar.gz</a:t>
            </a:r>
            <a:endParaRPr/>
          </a:p>
          <a:p>
            <a:endParaRPr/>
          </a:p>
          <a:p>
            <a:r>
              <a:rPr lang="en-US" sz="1300" strike="noStrike">
                <a:latin typeface="Arial"/>
              </a:rPr>
              <a:t># untar them into the shared app space</a:t>
            </a:r>
            <a:endParaRPr/>
          </a:p>
          <a:p>
            <a:r>
              <a:rPr lang="en-US" sz="1300" strike="noStrike">
                <a:latin typeface="Arial"/>
              </a:rPr>
              <a:t>tar xfvz open*.gz</a:t>
            </a:r>
            <a:endParaRPr/>
          </a:p>
          <a:p>
            <a:endParaRPr/>
          </a:p>
        </p:txBody>
      </p:sp>
      <p:sp>
        <p:nvSpPr>
          <p:cNvPr id="557" name="TextShape 2"/>
          <p:cNvSpPr txBox="1"/>
          <p:nvPr/>
        </p:nvSpPr>
        <p:spPr>
          <a:xfrm>
            <a:off x="4023000" y="9722520"/>
            <a:ext cx="3075840" cy="511560"/>
          </a:xfrm>
          <a:prstGeom prst="rect">
            <a:avLst/>
          </a:prstGeom>
          <a:noFill/>
          <a:ln>
            <a:noFill/>
          </a:ln>
        </p:spPr>
        <p:txBody>
          <a:bodyPr lIns="98280" tIns="48960" rIns="98280" bIns="48960" anchor="b"/>
          <a:lstStyle/>
          <a:p>
            <a:pPr algn="r">
              <a:lnSpc>
                <a:spcPct val="100000"/>
              </a:lnSpc>
            </a:pPr>
            <a:fld id="{7547BADB-747A-49D1-A2B5-01EBFFDD0ED9}" type="slidenum">
              <a:rPr lang="en-US" sz="1300" strike="noStrike">
                <a:solidFill>
                  <a:srgbClr val="000000"/>
                </a:solidFill>
                <a:latin typeface="Times New Roman"/>
                <a:ea typeface="+mn-ea"/>
              </a:rPr>
              <a:t>32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 name="PlaceHolder 1"/>
          <p:cNvSpPr>
            <a:spLocks noGrp="1"/>
          </p:cNvSpPr>
          <p:nvPr>
            <p:ph type="body"/>
          </p:nvPr>
        </p:nvSpPr>
        <p:spPr>
          <a:xfrm>
            <a:off x="946440" y="4862160"/>
            <a:ext cx="5205960" cy="4604760"/>
          </a:xfrm>
          <a:prstGeom prst="rect">
            <a:avLst/>
          </a:prstGeom>
        </p:spPr>
        <p:txBody>
          <a:bodyPr lIns="98280" tIns="48960" rIns="98280" bIns="48960"/>
          <a:lstStyle/>
          <a:p>
            <a:r>
              <a:rPr lang="en-US" sz="1300" strike="noStrike">
                <a:latin typeface="+mn-lt"/>
              </a:rPr>
              <a:t>- 6 Years in HPC at Purdue</a:t>
            </a:r>
            <a:endParaRPr/>
          </a:p>
          <a:p>
            <a:r>
              <a:rPr lang="en-US" sz="1300" strike="noStrike">
                <a:latin typeface="+mn-lt"/>
              </a:rPr>
              <a:t>- Before that specialized in config management and imaging of large amounts of machines</a:t>
            </a:r>
            <a:endParaRPr/>
          </a:p>
          <a:p>
            <a:r>
              <a:rPr lang="en-US" sz="1300" strike="noStrike">
                <a:latin typeface="+mn-lt"/>
              </a:rPr>
              <a:t>- Work on team and rely on them</a:t>
            </a:r>
            <a:endParaRPr/>
          </a:p>
          <a:p>
            <a:endParaRPr/>
          </a:p>
          <a:p>
            <a:endParaRPr/>
          </a:p>
          <a:p>
            <a:r>
              <a:rPr lang="en-US" sz="1300" strike="noStrike">
                <a:latin typeface="+mn-lt"/>
              </a:rPr>
              <a:t>I have been a system administrator at Purdue in their research computing department for the last 6 years and before that I worked as a system administrator at Google. In my time at Google and Purdue I specialized in automation of large amounts of machines. System imaging and configuration management were the main things I have concentrated on. This makes me well suited to this topic, however my deep dive knowledge of any specific system outside of that may be lacking. I work on a team of 8 system administrators and I count on them to help me fill the gaps (if I have help introduce them here)</a:t>
            </a:r>
            <a:endParaRPr/>
          </a:p>
        </p:txBody>
      </p:sp>
      <p:sp>
        <p:nvSpPr>
          <p:cNvPr id="505" name="TextShape 2"/>
          <p:cNvSpPr txBox="1"/>
          <p:nvPr/>
        </p:nvSpPr>
        <p:spPr>
          <a:xfrm>
            <a:off x="4023000" y="9722520"/>
            <a:ext cx="3075840" cy="511560"/>
          </a:xfrm>
          <a:prstGeom prst="rect">
            <a:avLst/>
          </a:prstGeom>
          <a:noFill/>
          <a:ln>
            <a:noFill/>
          </a:ln>
        </p:spPr>
        <p:txBody>
          <a:bodyPr lIns="98280" tIns="48960" rIns="98280" bIns="48960" anchor="b"/>
          <a:lstStyle/>
          <a:p>
            <a:pPr algn="r">
              <a:lnSpc>
                <a:spcPct val="100000"/>
              </a:lnSpc>
            </a:pPr>
            <a:fld id="{72ECCA34-5A49-4430-A70F-5BE1086E6366}" type="slidenum">
              <a:rPr lang="en-US" sz="1300" strike="noStrike">
                <a:solidFill>
                  <a:srgbClr val="000000"/>
                </a:solidFill>
                <a:latin typeface="Times New Roman"/>
                <a:ea typeface="+mn-ea"/>
              </a:rPr>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 name="PlaceHolder 1"/>
          <p:cNvSpPr>
            <a:spLocks noGrp="1"/>
          </p:cNvSpPr>
          <p:nvPr>
            <p:ph type="body"/>
          </p:nvPr>
        </p:nvSpPr>
        <p:spPr>
          <a:xfrm>
            <a:off x="946440" y="4862160"/>
            <a:ext cx="5205960" cy="4604760"/>
          </a:xfrm>
          <a:prstGeom prst="rect">
            <a:avLst/>
          </a:prstGeom>
        </p:spPr>
        <p:txBody>
          <a:bodyPr lIns="98280" tIns="48960" rIns="98280" bIns="48960"/>
          <a:lstStyle/>
          <a:p>
            <a:endParaRPr/>
          </a:p>
          <a:p>
            <a:r>
              <a:rPr lang="en-US" sz="2000" strike="noStrike">
                <a:latin typeface="Arial"/>
              </a:rPr>
              <a:t>OpenMPI is library for doing MPI which is the standard for sharing memory between processes on a cluster such as this. It stands for Message Passing Interface. We will need this module for both applications we will be running. </a:t>
            </a:r>
            <a:endParaRPr/>
          </a:p>
          <a:p>
            <a:endParaRPr/>
          </a:p>
          <a:p>
            <a:r>
              <a:rPr lang="en-US" sz="2000" strike="noStrike">
                <a:latin typeface="Arial"/>
              </a:rPr>
              <a:t>The module file sets the version and name of the module as well as the path. It adds that path to the shell paths and sets standard MPI variables that allow you to use MPI enabled compilers and libraries</a:t>
            </a:r>
            <a:endParaRPr/>
          </a:p>
          <a:p>
            <a:endParaRPr/>
          </a:p>
          <a:p>
            <a:r>
              <a:rPr lang="en-US" sz="2000" strike="noStrike">
                <a:latin typeface="Arial"/>
              </a:rPr>
              <a:t>#####</a:t>
            </a:r>
            <a:endParaRPr/>
          </a:p>
          <a:p>
            <a:r>
              <a:rPr lang="en-US" sz="1300" strike="noStrike">
                <a:latin typeface="Arial"/>
              </a:rPr>
              <a:t>sharrell@roflcopter:web $ cat 016-environment-modules-puppet </a:t>
            </a:r>
            <a:endParaRPr/>
          </a:p>
          <a:p>
            <a:r>
              <a:rPr lang="en-US" sz="1300" strike="noStrike">
                <a:latin typeface="Arial"/>
              </a:rPr>
              <a:t>class base_cluster {</a:t>
            </a:r>
            <a:endParaRPr/>
          </a:p>
          <a:p>
            <a:endParaRPr/>
          </a:p>
          <a:p>
            <a:r>
              <a:rPr lang="en-US" sz="1300" strike="noStrike">
                <a:latin typeface="Arial"/>
              </a:rPr>
              <a:t>##### START</a:t>
            </a:r>
            <a:endParaRPr/>
          </a:p>
          <a:p>
            <a:r>
              <a:rPr lang="en-US" sz="1300" strike="noStrike">
                <a:latin typeface="Arial"/>
              </a:rPr>
              <a:t>  package { 'environment-modules':</a:t>
            </a:r>
            <a:endParaRPr/>
          </a:p>
          <a:p>
            <a:r>
              <a:rPr lang="en-US" sz="1300" strike="noStrike">
                <a:latin typeface="Arial"/>
              </a:rPr>
              <a:t>    ensure =&gt; present,</a:t>
            </a:r>
            <a:endParaRPr/>
          </a:p>
          <a:p>
            <a:r>
              <a:rPr lang="en-US" sz="1300" strike="noStrike">
                <a:latin typeface="Arial"/>
              </a:rPr>
              <a:t>  }</a:t>
            </a:r>
            <a:endParaRPr/>
          </a:p>
          <a:p>
            <a:endParaRPr/>
          </a:p>
          <a:p>
            <a:r>
              <a:rPr lang="en-US" sz="1300" strike="noStrike">
                <a:latin typeface="Arial"/>
              </a:rPr>
              <a:t>  package { 'gcc-c++':</a:t>
            </a:r>
            <a:endParaRPr/>
          </a:p>
          <a:p>
            <a:r>
              <a:rPr lang="en-US" sz="1300" strike="noStrike">
                <a:latin typeface="Arial"/>
              </a:rPr>
              <a:t>    ensure =&gt; present,</a:t>
            </a:r>
            <a:endParaRPr/>
          </a:p>
          <a:p>
            <a:r>
              <a:rPr lang="en-US" sz="1300" strike="noStrike">
                <a:latin typeface="Arial"/>
              </a:rPr>
              <a:t>  }</a:t>
            </a:r>
            <a:endParaRPr/>
          </a:p>
          <a:p>
            <a:endParaRPr/>
          </a:p>
          <a:p>
            <a:r>
              <a:rPr lang="en-US" sz="1300" strike="noStrike">
                <a:latin typeface="Arial"/>
              </a:rPr>
              <a:t>  file { "/usr/share/Modules/modulefiles/openblas":</a:t>
            </a:r>
            <a:endParaRPr/>
          </a:p>
          <a:p>
            <a:r>
              <a:rPr lang="en-US" sz="1300" strike="noStrike">
                <a:latin typeface="Arial"/>
              </a:rPr>
              <a:t>    ensure =&gt; "directory"</a:t>
            </a:r>
            <a:endParaRPr/>
          </a:p>
          <a:p>
            <a:r>
              <a:rPr lang="en-US" sz="1300" strike="noStrike">
                <a:latin typeface="Arial"/>
              </a:rPr>
              <a:t>  }</a:t>
            </a:r>
            <a:endParaRPr/>
          </a:p>
          <a:p>
            <a:endParaRPr/>
          </a:p>
          <a:p>
            <a:r>
              <a:rPr lang="en-US" sz="1300" strike="noStrike">
                <a:latin typeface="Arial"/>
              </a:rPr>
              <a:t>  file { "/usr/share/Modules/modulefiles/openblas/.version":</a:t>
            </a:r>
            <a:endParaRPr/>
          </a:p>
          <a:p>
            <a:r>
              <a:rPr lang="en-US" sz="1300" strike="noStrike">
                <a:latin typeface="Arial"/>
              </a:rPr>
              <a:t>    ensure =&gt; "present",</a:t>
            </a:r>
            <a:endParaRPr/>
          </a:p>
          <a:p>
            <a:r>
              <a:rPr lang="en-US" sz="1300" strike="noStrike">
                <a:latin typeface="Arial"/>
              </a:rPr>
              <a:t>    content =&gt; "#%Module1.0</a:t>
            </a:r>
            <a:endParaRPr/>
          </a:p>
          <a:p>
            <a:r>
              <a:rPr lang="en-US" sz="1300" strike="noStrike">
                <a:latin typeface="Arial"/>
              </a:rPr>
              <a:t>set ModulesVersion \"0.2.10\""</a:t>
            </a:r>
            <a:endParaRPr/>
          </a:p>
          <a:p>
            <a:r>
              <a:rPr lang="en-US" sz="1300" strike="noStrike">
                <a:latin typeface="Arial"/>
              </a:rPr>
              <a:t>  }</a:t>
            </a:r>
            <a:endParaRPr/>
          </a:p>
          <a:p>
            <a:endParaRPr/>
          </a:p>
          <a:p>
            <a:r>
              <a:rPr lang="en-US" sz="1300" strike="noStrike">
                <a:latin typeface="Arial"/>
              </a:rPr>
              <a:t>  file { "/usr/share/Modules/modulefiles/openblas/0.2.10":</a:t>
            </a:r>
            <a:endParaRPr/>
          </a:p>
          <a:p>
            <a:r>
              <a:rPr lang="en-US" sz="1300" strike="noStrike">
                <a:latin typeface="Arial"/>
              </a:rPr>
              <a:t>    ensure =&gt; "present",</a:t>
            </a:r>
            <a:endParaRPr/>
          </a:p>
          <a:p>
            <a:r>
              <a:rPr lang="en-US" sz="1300" strike="noStrike">
                <a:latin typeface="Arial"/>
              </a:rPr>
              <a:t>    content =&gt; "#%Module1.0</a:t>
            </a:r>
            <a:endParaRPr/>
          </a:p>
          <a:p>
            <a:r>
              <a:rPr lang="en-US" sz="1300" strike="noStrike">
                <a:latin typeface="Arial"/>
              </a:rPr>
              <a:t>module-whatis   \"invoke openblas-0.2.10\"</a:t>
            </a:r>
            <a:endParaRPr/>
          </a:p>
          <a:p>
            <a:r>
              <a:rPr lang="en-US" sz="1300" strike="noStrike">
                <a:latin typeface="Arial"/>
              </a:rPr>
              <a:t>set             version         0.2.10</a:t>
            </a:r>
            <a:endParaRPr/>
          </a:p>
          <a:p>
            <a:r>
              <a:rPr lang="en-US" sz="1300" strike="noStrike">
                <a:latin typeface="Arial"/>
              </a:rPr>
              <a:t>set             app             openblas</a:t>
            </a:r>
            <a:endParaRPr/>
          </a:p>
          <a:p>
            <a:r>
              <a:rPr lang="en-US" sz="1300" strike="noStrike">
                <a:latin typeface="Arial"/>
              </a:rPr>
              <a:t>set             modroot         /apps/openblas-0.2.10/</a:t>
            </a:r>
            <a:endParaRPr/>
          </a:p>
          <a:p>
            <a:r>
              <a:rPr lang="en-US" sz="1300" strike="noStrike">
                <a:latin typeface="Arial"/>
              </a:rPr>
              <a:t>prepend-path    PATH            \$modroot/bin</a:t>
            </a:r>
            <a:endParaRPr/>
          </a:p>
          <a:p>
            <a:r>
              <a:rPr lang="en-US" sz="1300" strike="noStrike">
                <a:latin typeface="Arial"/>
              </a:rPr>
              <a:t>prepend-path    LD_LIBRARY_PATH \$modroot/lib"</a:t>
            </a:r>
            <a:endParaRPr/>
          </a:p>
          <a:p>
            <a:r>
              <a:rPr lang="en-US" sz="1300" strike="noStrike">
                <a:latin typeface="Arial"/>
              </a:rPr>
              <a:t>  }</a:t>
            </a:r>
            <a:endParaRPr/>
          </a:p>
          <a:p>
            <a:endParaRPr/>
          </a:p>
          <a:p>
            <a:r>
              <a:rPr lang="en-US" sz="1300" strike="noStrike">
                <a:latin typeface="Arial"/>
              </a:rPr>
              <a:t>  file { "/usr/share/Modules/modulefiles/openmpi":</a:t>
            </a:r>
            <a:endParaRPr/>
          </a:p>
          <a:p>
            <a:r>
              <a:rPr lang="en-US" sz="1300" strike="noStrike">
                <a:latin typeface="Arial"/>
              </a:rPr>
              <a:t>    ensure =&gt; "directory"</a:t>
            </a:r>
            <a:endParaRPr/>
          </a:p>
          <a:p>
            <a:r>
              <a:rPr lang="en-US" sz="1300" strike="noStrike">
                <a:latin typeface="Arial"/>
              </a:rPr>
              <a:t>  }</a:t>
            </a:r>
            <a:endParaRPr/>
          </a:p>
          <a:p>
            <a:endParaRPr/>
          </a:p>
          <a:p>
            <a:r>
              <a:rPr lang="en-US" sz="1300" strike="noStrike">
                <a:latin typeface="Arial"/>
              </a:rPr>
              <a:t>  file { "/usr/share/Modules/modulefiles/openmpi/.version":</a:t>
            </a:r>
            <a:endParaRPr/>
          </a:p>
          <a:p>
            <a:r>
              <a:rPr lang="en-US" sz="1300" strike="noStrike">
                <a:latin typeface="Arial"/>
              </a:rPr>
              <a:t>    ensure =&gt; "present",</a:t>
            </a:r>
            <a:endParaRPr/>
          </a:p>
          <a:p>
            <a:r>
              <a:rPr lang="en-US" sz="1300" strike="noStrike">
                <a:latin typeface="Arial"/>
              </a:rPr>
              <a:t>    content =&gt; "#%Module1.0</a:t>
            </a:r>
            <a:endParaRPr/>
          </a:p>
          <a:p>
            <a:r>
              <a:rPr lang="en-US" sz="1300" strike="noStrike">
                <a:latin typeface="Arial"/>
              </a:rPr>
              <a:t>set ModulesVersion \"1.7.5\""</a:t>
            </a:r>
            <a:endParaRPr/>
          </a:p>
          <a:p>
            <a:r>
              <a:rPr lang="en-US" sz="1300" strike="noStrike">
                <a:latin typeface="Arial"/>
              </a:rPr>
              <a:t>  }</a:t>
            </a:r>
            <a:endParaRPr/>
          </a:p>
          <a:p>
            <a:endParaRPr/>
          </a:p>
          <a:p>
            <a:r>
              <a:rPr lang="en-US" sz="1300" strike="noStrike">
                <a:latin typeface="Arial"/>
              </a:rPr>
              <a:t>  file { "/usr/share/Modules/modulefiles/openmpi/1.7.5":</a:t>
            </a:r>
            <a:endParaRPr/>
          </a:p>
          <a:p>
            <a:r>
              <a:rPr lang="en-US" sz="1300" strike="noStrike">
                <a:latin typeface="Arial"/>
              </a:rPr>
              <a:t>    ensure =&gt; "present",</a:t>
            </a:r>
            <a:endParaRPr/>
          </a:p>
          <a:p>
            <a:r>
              <a:rPr lang="en-US" sz="1300" strike="noStrike">
                <a:latin typeface="Arial"/>
              </a:rPr>
              <a:t>    content =&gt; "#%Module1.0</a:t>
            </a:r>
            <a:endParaRPr/>
          </a:p>
          <a:p>
            <a:r>
              <a:rPr lang="en-US" sz="1300" strike="noStrike">
                <a:latin typeface="Arial"/>
              </a:rPr>
              <a:t>module-whatis   \"invoke openmpi-1.7.5\"</a:t>
            </a:r>
            <a:endParaRPr/>
          </a:p>
          <a:p>
            <a:r>
              <a:rPr lang="en-US" sz="1300" strike="noStrike">
                <a:latin typeface="Arial"/>
              </a:rPr>
              <a:t>set             version         1.7.5</a:t>
            </a:r>
            <a:endParaRPr/>
          </a:p>
          <a:p>
            <a:r>
              <a:rPr lang="en-US" sz="1300" strike="noStrike">
                <a:latin typeface="Arial"/>
              </a:rPr>
              <a:t>set             app             openmpi</a:t>
            </a:r>
            <a:endParaRPr/>
          </a:p>
          <a:p>
            <a:r>
              <a:rPr lang="en-US" sz="1300" strike="noStrike">
                <a:latin typeface="Arial"/>
              </a:rPr>
              <a:t>set             modroot         /apps/openmpi-1.7.5/</a:t>
            </a:r>
            <a:endParaRPr/>
          </a:p>
          <a:p>
            <a:r>
              <a:rPr lang="en-US" sz="1300" strike="noStrike">
                <a:latin typeface="Arial"/>
              </a:rPr>
              <a:t>prepend-path    PATH            \$modroot/bin</a:t>
            </a:r>
            <a:endParaRPr/>
          </a:p>
          <a:p>
            <a:r>
              <a:rPr lang="en-US" sz="1300" strike="noStrike">
                <a:latin typeface="Arial"/>
              </a:rPr>
              <a:t>prepend-path    LD_LIBRARY_PATH \$modroot/lib</a:t>
            </a:r>
            <a:endParaRPr/>
          </a:p>
          <a:p>
            <a:r>
              <a:rPr lang="en-US" sz="1300" strike="noStrike">
                <a:latin typeface="Arial"/>
              </a:rPr>
              <a:t>setenv          MPI_HOME        \$modroot</a:t>
            </a:r>
            <a:endParaRPr/>
          </a:p>
          <a:p>
            <a:r>
              <a:rPr lang="en-US" sz="1300" strike="noStrike">
                <a:latin typeface="Arial"/>
              </a:rPr>
              <a:t>setenv          CC              mpicc</a:t>
            </a:r>
            <a:endParaRPr/>
          </a:p>
          <a:p>
            <a:r>
              <a:rPr lang="en-US" sz="1300" strike="noStrike">
                <a:latin typeface="Arial"/>
              </a:rPr>
              <a:t>setenv          CXX             mpiCC</a:t>
            </a:r>
            <a:endParaRPr/>
          </a:p>
          <a:p>
            <a:r>
              <a:rPr lang="en-US" sz="1300" strike="noStrike">
                <a:latin typeface="Arial"/>
              </a:rPr>
              <a:t>setenv          F77             mpif77</a:t>
            </a:r>
            <a:endParaRPr/>
          </a:p>
          <a:p>
            <a:r>
              <a:rPr lang="en-US" sz="1300" strike="noStrike">
                <a:latin typeface="Arial"/>
              </a:rPr>
              <a:t>setenv          FC              mpif90\n"</a:t>
            </a:r>
            <a:endParaRPr/>
          </a:p>
          <a:p>
            <a:r>
              <a:rPr lang="en-US" sz="1300" strike="noStrike">
                <a:latin typeface="Arial"/>
              </a:rPr>
              <a:t>  }</a:t>
            </a:r>
            <a:endParaRPr/>
          </a:p>
          <a:p>
            <a:endParaRPr/>
          </a:p>
          <a:p>
            <a:r>
              <a:rPr lang="en-US" sz="1300" strike="noStrike">
                <a:latin typeface="Arial"/>
              </a:rPr>
              <a:t>##### END</a:t>
            </a:r>
            <a:endParaRPr/>
          </a:p>
          <a:p>
            <a:endParaRPr/>
          </a:p>
          <a:p>
            <a:r>
              <a:rPr lang="en-US" sz="1300" strike="noStrike">
                <a:latin typeface="Arial"/>
              </a:rPr>
              <a:t>}</a:t>
            </a:r>
            <a:endParaRPr/>
          </a:p>
          <a:p>
            <a:endParaRPr/>
          </a:p>
          <a:p>
            <a:r>
              <a:rPr lang="en-US" sz="1300" strike="noStrike">
                <a:latin typeface="Arial"/>
              </a:rPr>
              <a:t>sharrell@roflcopter:web $ cat 017-environment-moudules-commands </a:t>
            </a:r>
            <a:endParaRPr/>
          </a:p>
          <a:p>
            <a:r>
              <a:rPr lang="en-US" sz="1300" strike="noStrike">
                <a:latin typeface="Arial"/>
              </a:rPr>
              <a:t># change into the apps directory</a:t>
            </a:r>
            <a:endParaRPr/>
          </a:p>
          <a:p>
            <a:r>
              <a:rPr lang="en-US" sz="1300" strike="noStrike">
                <a:latin typeface="Arial"/>
              </a:rPr>
              <a:t>cd /apps</a:t>
            </a:r>
            <a:endParaRPr/>
          </a:p>
          <a:p>
            <a:endParaRPr/>
          </a:p>
          <a:p>
            <a:r>
              <a:rPr lang="en-US" sz="1300" strike="noStrike">
                <a:latin typeface="Arial"/>
              </a:rPr>
              <a:t># get the two files</a:t>
            </a:r>
            <a:endParaRPr/>
          </a:p>
          <a:p>
            <a:r>
              <a:rPr lang="en-US" sz="1300" strike="noStrike">
                <a:latin typeface="Arial"/>
              </a:rPr>
              <a:t>wget http://teknikal.org/buildacluster/openblas-0.2.10.tar.gz</a:t>
            </a:r>
            <a:endParaRPr/>
          </a:p>
          <a:p>
            <a:r>
              <a:rPr lang="en-US" sz="1300" strike="noStrike">
                <a:latin typeface="Arial"/>
              </a:rPr>
              <a:t>wget http://teknikal.org/buildacluster/openmpi-1.7.5.tar.gz</a:t>
            </a:r>
            <a:endParaRPr/>
          </a:p>
          <a:p>
            <a:endParaRPr/>
          </a:p>
          <a:p>
            <a:r>
              <a:rPr lang="en-US" sz="1300" strike="noStrike">
                <a:latin typeface="Arial"/>
              </a:rPr>
              <a:t># untar them into the shared app space</a:t>
            </a:r>
            <a:endParaRPr/>
          </a:p>
          <a:p>
            <a:r>
              <a:rPr lang="en-US" sz="1300" strike="noStrike">
                <a:latin typeface="Arial"/>
              </a:rPr>
              <a:t>tar xfvz open*.gz</a:t>
            </a:r>
            <a:endParaRPr/>
          </a:p>
          <a:p>
            <a:endParaRPr/>
          </a:p>
          <a:p>
            <a:endParaRPr/>
          </a:p>
        </p:txBody>
      </p:sp>
      <p:sp>
        <p:nvSpPr>
          <p:cNvPr id="559" name="TextShape 2"/>
          <p:cNvSpPr txBox="1"/>
          <p:nvPr/>
        </p:nvSpPr>
        <p:spPr>
          <a:xfrm>
            <a:off x="4023000" y="9722520"/>
            <a:ext cx="3075840" cy="511560"/>
          </a:xfrm>
          <a:prstGeom prst="rect">
            <a:avLst/>
          </a:prstGeom>
          <a:noFill/>
          <a:ln>
            <a:noFill/>
          </a:ln>
        </p:spPr>
        <p:txBody>
          <a:bodyPr lIns="98280" tIns="48960" rIns="98280" bIns="48960" anchor="b"/>
          <a:lstStyle/>
          <a:p>
            <a:pPr algn="r">
              <a:lnSpc>
                <a:spcPct val="100000"/>
              </a:lnSpc>
            </a:pPr>
            <a:fld id="{42F03A22-EED9-4A56-A02A-381EA8E1B325}" type="slidenum">
              <a:rPr lang="en-US" sz="1300" strike="noStrike">
                <a:solidFill>
                  <a:srgbClr val="000000"/>
                </a:solidFill>
                <a:latin typeface="Times New Roman"/>
                <a:ea typeface="+mn-ea"/>
              </a:rPr>
              <a:t>33</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 name="PlaceHolder 1"/>
          <p:cNvSpPr>
            <a:spLocks noGrp="1"/>
          </p:cNvSpPr>
          <p:nvPr>
            <p:ph type="body"/>
          </p:nvPr>
        </p:nvSpPr>
        <p:spPr>
          <a:xfrm>
            <a:off x="946440" y="4862160"/>
            <a:ext cx="5205960" cy="4604760"/>
          </a:xfrm>
          <a:prstGeom prst="rect">
            <a:avLst/>
          </a:prstGeom>
        </p:spPr>
        <p:txBody>
          <a:bodyPr lIns="98280" tIns="48960" rIns="98280" bIns="48960"/>
          <a:lstStyle/>
          <a:p>
            <a:r>
              <a:rPr lang="en-US" sz="2000" strike="noStrike">
                <a:latin typeface="Arial"/>
              </a:rPr>
              <a:t>OpenBLAS is a fork of GOTOBlas, it is an “easy” to compile linear algebra solver. We will need it to be able to run HPL.</a:t>
            </a:r>
            <a:endParaRPr/>
          </a:p>
          <a:p>
            <a:endParaRPr/>
          </a:p>
          <a:p>
            <a:endParaRPr/>
          </a:p>
          <a:p>
            <a:r>
              <a:rPr lang="en-US" sz="2000" strike="noStrike">
                <a:latin typeface="Arial"/>
              </a:rPr>
              <a:t>#####</a:t>
            </a:r>
            <a:endParaRPr/>
          </a:p>
          <a:p>
            <a:r>
              <a:rPr lang="en-US" sz="1300" strike="noStrike">
                <a:latin typeface="Arial"/>
              </a:rPr>
              <a:t>sharrell@roflcopter:web $ cat 016-environment-modules-puppet </a:t>
            </a:r>
            <a:endParaRPr/>
          </a:p>
          <a:p>
            <a:r>
              <a:rPr lang="en-US" sz="1300" strike="noStrike">
                <a:latin typeface="Arial"/>
              </a:rPr>
              <a:t>class base_cluster {</a:t>
            </a:r>
            <a:endParaRPr/>
          </a:p>
          <a:p>
            <a:endParaRPr/>
          </a:p>
          <a:p>
            <a:r>
              <a:rPr lang="en-US" sz="1300" strike="noStrike">
                <a:latin typeface="Arial"/>
              </a:rPr>
              <a:t>##### START</a:t>
            </a:r>
            <a:endParaRPr/>
          </a:p>
          <a:p>
            <a:r>
              <a:rPr lang="en-US" sz="1300" strike="noStrike">
                <a:latin typeface="Arial"/>
              </a:rPr>
              <a:t>  package { 'environment-modules':</a:t>
            </a:r>
            <a:endParaRPr/>
          </a:p>
          <a:p>
            <a:r>
              <a:rPr lang="en-US" sz="1300" strike="noStrike">
                <a:latin typeface="Arial"/>
              </a:rPr>
              <a:t>    ensure =&gt; present,</a:t>
            </a:r>
            <a:endParaRPr/>
          </a:p>
          <a:p>
            <a:r>
              <a:rPr lang="en-US" sz="1300" strike="noStrike">
                <a:latin typeface="Arial"/>
              </a:rPr>
              <a:t>  }</a:t>
            </a:r>
            <a:endParaRPr/>
          </a:p>
          <a:p>
            <a:endParaRPr/>
          </a:p>
          <a:p>
            <a:r>
              <a:rPr lang="en-US" sz="1300" strike="noStrike">
                <a:latin typeface="Arial"/>
              </a:rPr>
              <a:t>  package { 'gcc-c++':</a:t>
            </a:r>
            <a:endParaRPr/>
          </a:p>
          <a:p>
            <a:r>
              <a:rPr lang="en-US" sz="1300" strike="noStrike">
                <a:latin typeface="Arial"/>
              </a:rPr>
              <a:t>    ensure =&gt; present,</a:t>
            </a:r>
            <a:endParaRPr/>
          </a:p>
          <a:p>
            <a:r>
              <a:rPr lang="en-US" sz="1300" strike="noStrike">
                <a:latin typeface="Arial"/>
              </a:rPr>
              <a:t>  }</a:t>
            </a:r>
            <a:endParaRPr/>
          </a:p>
          <a:p>
            <a:endParaRPr/>
          </a:p>
          <a:p>
            <a:r>
              <a:rPr lang="en-US" sz="1300" strike="noStrike">
                <a:latin typeface="Arial"/>
              </a:rPr>
              <a:t>  file { "/usr/share/Modules/modulefiles/openblas":</a:t>
            </a:r>
            <a:endParaRPr/>
          </a:p>
          <a:p>
            <a:r>
              <a:rPr lang="en-US" sz="1300" strike="noStrike">
                <a:latin typeface="Arial"/>
              </a:rPr>
              <a:t>    ensure =&gt; "directory"</a:t>
            </a:r>
            <a:endParaRPr/>
          </a:p>
          <a:p>
            <a:r>
              <a:rPr lang="en-US" sz="1300" strike="noStrike">
                <a:latin typeface="Arial"/>
              </a:rPr>
              <a:t>  }</a:t>
            </a:r>
            <a:endParaRPr/>
          </a:p>
          <a:p>
            <a:endParaRPr/>
          </a:p>
          <a:p>
            <a:r>
              <a:rPr lang="en-US" sz="1300" strike="noStrike">
                <a:latin typeface="Arial"/>
              </a:rPr>
              <a:t>  file { "/usr/share/Modules/modulefiles/openblas/.version":</a:t>
            </a:r>
            <a:endParaRPr/>
          </a:p>
          <a:p>
            <a:r>
              <a:rPr lang="en-US" sz="1300" strike="noStrike">
                <a:latin typeface="Arial"/>
              </a:rPr>
              <a:t>    ensure =&gt; "present",</a:t>
            </a:r>
            <a:endParaRPr/>
          </a:p>
          <a:p>
            <a:r>
              <a:rPr lang="en-US" sz="1300" strike="noStrike">
                <a:latin typeface="Arial"/>
              </a:rPr>
              <a:t>    content =&gt; "#%Module1.0</a:t>
            </a:r>
            <a:endParaRPr/>
          </a:p>
          <a:p>
            <a:r>
              <a:rPr lang="en-US" sz="1300" strike="noStrike">
                <a:latin typeface="Arial"/>
              </a:rPr>
              <a:t>set ModulesVersion \"0.2.10\""</a:t>
            </a:r>
            <a:endParaRPr/>
          </a:p>
          <a:p>
            <a:r>
              <a:rPr lang="en-US" sz="1300" strike="noStrike">
                <a:latin typeface="Arial"/>
              </a:rPr>
              <a:t>  }</a:t>
            </a:r>
            <a:endParaRPr/>
          </a:p>
          <a:p>
            <a:endParaRPr/>
          </a:p>
          <a:p>
            <a:r>
              <a:rPr lang="en-US" sz="1300" strike="noStrike">
                <a:latin typeface="Arial"/>
              </a:rPr>
              <a:t>  file { "/usr/share/Modules/modulefiles/openblas/0.2.10":</a:t>
            </a:r>
            <a:endParaRPr/>
          </a:p>
          <a:p>
            <a:r>
              <a:rPr lang="en-US" sz="1300" strike="noStrike">
                <a:latin typeface="Arial"/>
              </a:rPr>
              <a:t>    ensure =&gt; "present",</a:t>
            </a:r>
            <a:endParaRPr/>
          </a:p>
          <a:p>
            <a:r>
              <a:rPr lang="en-US" sz="1300" strike="noStrike">
                <a:latin typeface="Arial"/>
              </a:rPr>
              <a:t>    content =&gt; "#%Module1.0</a:t>
            </a:r>
            <a:endParaRPr/>
          </a:p>
          <a:p>
            <a:r>
              <a:rPr lang="en-US" sz="1300" strike="noStrike">
                <a:latin typeface="Arial"/>
              </a:rPr>
              <a:t>module-whatis   \"invoke openblas-0.2.10\"</a:t>
            </a:r>
            <a:endParaRPr/>
          </a:p>
          <a:p>
            <a:r>
              <a:rPr lang="en-US" sz="1300" strike="noStrike">
                <a:latin typeface="Arial"/>
              </a:rPr>
              <a:t>set             version         0.2.10</a:t>
            </a:r>
            <a:endParaRPr/>
          </a:p>
          <a:p>
            <a:r>
              <a:rPr lang="en-US" sz="1300" strike="noStrike">
                <a:latin typeface="Arial"/>
              </a:rPr>
              <a:t>set             app             openblas</a:t>
            </a:r>
            <a:endParaRPr/>
          </a:p>
          <a:p>
            <a:r>
              <a:rPr lang="en-US" sz="1300" strike="noStrike">
                <a:latin typeface="Arial"/>
              </a:rPr>
              <a:t>set             modroot         /apps/openblas-0.2.10/</a:t>
            </a:r>
            <a:endParaRPr/>
          </a:p>
          <a:p>
            <a:r>
              <a:rPr lang="en-US" sz="1300" strike="noStrike">
                <a:latin typeface="Arial"/>
              </a:rPr>
              <a:t>prepend-path    PATH            \$modroot/bin</a:t>
            </a:r>
            <a:endParaRPr/>
          </a:p>
          <a:p>
            <a:r>
              <a:rPr lang="en-US" sz="1300" strike="noStrike">
                <a:latin typeface="Arial"/>
              </a:rPr>
              <a:t>prepend-path    LD_LIBRARY_PATH \$modroot/lib"</a:t>
            </a:r>
            <a:endParaRPr/>
          </a:p>
          <a:p>
            <a:r>
              <a:rPr lang="en-US" sz="1300" strike="noStrike">
                <a:latin typeface="Arial"/>
              </a:rPr>
              <a:t>  }</a:t>
            </a:r>
            <a:endParaRPr/>
          </a:p>
          <a:p>
            <a:endParaRPr/>
          </a:p>
          <a:p>
            <a:r>
              <a:rPr lang="en-US" sz="1300" strike="noStrike">
                <a:latin typeface="Arial"/>
              </a:rPr>
              <a:t>  file { "/usr/share/Modules/modulefiles/openmpi":</a:t>
            </a:r>
            <a:endParaRPr/>
          </a:p>
          <a:p>
            <a:r>
              <a:rPr lang="en-US" sz="1300" strike="noStrike">
                <a:latin typeface="Arial"/>
              </a:rPr>
              <a:t>    ensure =&gt; "directory"</a:t>
            </a:r>
            <a:endParaRPr/>
          </a:p>
          <a:p>
            <a:r>
              <a:rPr lang="en-US" sz="1300" strike="noStrike">
                <a:latin typeface="Arial"/>
              </a:rPr>
              <a:t>  }</a:t>
            </a:r>
            <a:endParaRPr/>
          </a:p>
          <a:p>
            <a:endParaRPr/>
          </a:p>
          <a:p>
            <a:r>
              <a:rPr lang="en-US" sz="1300" strike="noStrike">
                <a:latin typeface="Arial"/>
              </a:rPr>
              <a:t>  file { "/usr/share/Modules/modulefiles/openmpi/.version":</a:t>
            </a:r>
            <a:endParaRPr/>
          </a:p>
          <a:p>
            <a:r>
              <a:rPr lang="en-US" sz="1300" strike="noStrike">
                <a:latin typeface="Arial"/>
              </a:rPr>
              <a:t>    ensure =&gt; "present",</a:t>
            </a:r>
            <a:endParaRPr/>
          </a:p>
          <a:p>
            <a:r>
              <a:rPr lang="en-US" sz="1300" strike="noStrike">
                <a:latin typeface="Arial"/>
              </a:rPr>
              <a:t>    content =&gt; "#%Module1.0</a:t>
            </a:r>
            <a:endParaRPr/>
          </a:p>
          <a:p>
            <a:r>
              <a:rPr lang="en-US" sz="1300" strike="noStrike">
                <a:latin typeface="Arial"/>
              </a:rPr>
              <a:t>set ModulesVersion \"1.7.5\""</a:t>
            </a:r>
            <a:endParaRPr/>
          </a:p>
          <a:p>
            <a:r>
              <a:rPr lang="en-US" sz="1300" strike="noStrike">
                <a:latin typeface="Arial"/>
              </a:rPr>
              <a:t>  }</a:t>
            </a:r>
            <a:endParaRPr/>
          </a:p>
          <a:p>
            <a:endParaRPr/>
          </a:p>
          <a:p>
            <a:r>
              <a:rPr lang="en-US" sz="1300" strike="noStrike">
                <a:latin typeface="Arial"/>
              </a:rPr>
              <a:t>  file { "/usr/share/Modules/modulefiles/openmpi/1.7.5":</a:t>
            </a:r>
            <a:endParaRPr/>
          </a:p>
          <a:p>
            <a:r>
              <a:rPr lang="en-US" sz="1300" strike="noStrike">
                <a:latin typeface="Arial"/>
              </a:rPr>
              <a:t>    ensure =&gt; "present",</a:t>
            </a:r>
            <a:endParaRPr/>
          </a:p>
          <a:p>
            <a:r>
              <a:rPr lang="en-US" sz="1300" strike="noStrike">
                <a:latin typeface="Arial"/>
              </a:rPr>
              <a:t>    content =&gt; "#%Module1.0</a:t>
            </a:r>
            <a:endParaRPr/>
          </a:p>
          <a:p>
            <a:r>
              <a:rPr lang="en-US" sz="1300" strike="noStrike">
                <a:latin typeface="Arial"/>
              </a:rPr>
              <a:t>module-whatis   \"invoke openmpi-1.7.5\"</a:t>
            </a:r>
            <a:endParaRPr/>
          </a:p>
          <a:p>
            <a:r>
              <a:rPr lang="en-US" sz="1300" strike="noStrike">
                <a:latin typeface="Arial"/>
              </a:rPr>
              <a:t>set             version         1.7.5</a:t>
            </a:r>
            <a:endParaRPr/>
          </a:p>
          <a:p>
            <a:r>
              <a:rPr lang="en-US" sz="1300" strike="noStrike">
                <a:latin typeface="Arial"/>
              </a:rPr>
              <a:t>set             app             openmpi</a:t>
            </a:r>
            <a:endParaRPr/>
          </a:p>
          <a:p>
            <a:r>
              <a:rPr lang="en-US" sz="1300" strike="noStrike">
                <a:latin typeface="Arial"/>
              </a:rPr>
              <a:t>set             modroot         /apps/openmpi-1.7.5/</a:t>
            </a:r>
            <a:endParaRPr/>
          </a:p>
          <a:p>
            <a:r>
              <a:rPr lang="en-US" sz="1300" strike="noStrike">
                <a:latin typeface="Arial"/>
              </a:rPr>
              <a:t>prepend-path    PATH            \$modroot/bin</a:t>
            </a:r>
            <a:endParaRPr/>
          </a:p>
          <a:p>
            <a:r>
              <a:rPr lang="en-US" sz="1300" strike="noStrike">
                <a:latin typeface="Arial"/>
              </a:rPr>
              <a:t>prepend-path    LD_LIBRARY_PATH \$modroot/lib</a:t>
            </a:r>
            <a:endParaRPr/>
          </a:p>
          <a:p>
            <a:r>
              <a:rPr lang="en-US" sz="1300" strike="noStrike">
                <a:latin typeface="Arial"/>
              </a:rPr>
              <a:t>setenv          MPI_HOME        \$modroot</a:t>
            </a:r>
            <a:endParaRPr/>
          </a:p>
          <a:p>
            <a:r>
              <a:rPr lang="en-US" sz="1300" strike="noStrike">
                <a:latin typeface="Arial"/>
              </a:rPr>
              <a:t>setenv          CC              mpicc</a:t>
            </a:r>
            <a:endParaRPr/>
          </a:p>
          <a:p>
            <a:r>
              <a:rPr lang="en-US" sz="1300" strike="noStrike">
                <a:latin typeface="Arial"/>
              </a:rPr>
              <a:t>setenv          CXX             mpiCC</a:t>
            </a:r>
            <a:endParaRPr/>
          </a:p>
          <a:p>
            <a:r>
              <a:rPr lang="en-US" sz="1300" strike="noStrike">
                <a:latin typeface="Arial"/>
              </a:rPr>
              <a:t>setenv          F77             mpif77</a:t>
            </a:r>
            <a:endParaRPr/>
          </a:p>
          <a:p>
            <a:r>
              <a:rPr lang="en-US" sz="1300" strike="noStrike">
                <a:latin typeface="Arial"/>
              </a:rPr>
              <a:t>setenv          FC              mpif90\n"</a:t>
            </a:r>
            <a:endParaRPr/>
          </a:p>
          <a:p>
            <a:r>
              <a:rPr lang="en-US" sz="1300" strike="noStrike">
                <a:latin typeface="Arial"/>
              </a:rPr>
              <a:t>  }</a:t>
            </a:r>
            <a:endParaRPr/>
          </a:p>
          <a:p>
            <a:endParaRPr/>
          </a:p>
          <a:p>
            <a:r>
              <a:rPr lang="en-US" sz="1300" strike="noStrike">
                <a:latin typeface="Arial"/>
              </a:rPr>
              <a:t>##### END</a:t>
            </a:r>
            <a:endParaRPr/>
          </a:p>
          <a:p>
            <a:endParaRPr/>
          </a:p>
          <a:p>
            <a:r>
              <a:rPr lang="en-US" sz="1300" strike="noStrike">
                <a:latin typeface="Arial"/>
              </a:rPr>
              <a:t>}</a:t>
            </a:r>
            <a:endParaRPr/>
          </a:p>
          <a:p>
            <a:endParaRPr/>
          </a:p>
          <a:p>
            <a:r>
              <a:rPr lang="en-US" sz="1300" strike="noStrike">
                <a:latin typeface="Arial"/>
              </a:rPr>
              <a:t>sharrell@roflcopter:web $ cat 017-environment-moudules-commands </a:t>
            </a:r>
            <a:endParaRPr/>
          </a:p>
          <a:p>
            <a:r>
              <a:rPr lang="en-US" sz="1300" strike="noStrike">
                <a:latin typeface="Arial"/>
              </a:rPr>
              <a:t># change into the apps directory</a:t>
            </a:r>
            <a:endParaRPr/>
          </a:p>
          <a:p>
            <a:r>
              <a:rPr lang="en-US" sz="1300" strike="noStrike">
                <a:latin typeface="Arial"/>
              </a:rPr>
              <a:t>cd /apps</a:t>
            </a:r>
            <a:endParaRPr/>
          </a:p>
          <a:p>
            <a:endParaRPr/>
          </a:p>
          <a:p>
            <a:r>
              <a:rPr lang="en-US" sz="1300" strike="noStrike">
                <a:latin typeface="Arial"/>
              </a:rPr>
              <a:t># get the two files</a:t>
            </a:r>
            <a:endParaRPr/>
          </a:p>
          <a:p>
            <a:r>
              <a:rPr lang="en-US" sz="1300" strike="noStrike">
                <a:latin typeface="Arial"/>
              </a:rPr>
              <a:t>wget http://teknikal.org/buildacluster/openblas-0.2.10.tar.gz</a:t>
            </a:r>
            <a:endParaRPr/>
          </a:p>
          <a:p>
            <a:r>
              <a:rPr lang="en-US" sz="1300" strike="noStrike">
                <a:latin typeface="Arial"/>
              </a:rPr>
              <a:t>wget http://teknikal.org/buildacluster/openmpi-1.7.5.tar.gz</a:t>
            </a:r>
            <a:endParaRPr/>
          </a:p>
          <a:p>
            <a:endParaRPr/>
          </a:p>
          <a:p>
            <a:r>
              <a:rPr lang="en-US" sz="1300" strike="noStrike">
                <a:latin typeface="Arial"/>
              </a:rPr>
              <a:t># untar them into the shared app space</a:t>
            </a:r>
            <a:endParaRPr/>
          </a:p>
          <a:p>
            <a:r>
              <a:rPr lang="en-US" sz="1300" strike="noStrike">
                <a:latin typeface="Arial"/>
              </a:rPr>
              <a:t>tar xfvz open*.gz</a:t>
            </a:r>
            <a:endParaRPr/>
          </a:p>
          <a:p>
            <a:endParaRPr/>
          </a:p>
          <a:p>
            <a:endParaRPr/>
          </a:p>
        </p:txBody>
      </p:sp>
      <p:sp>
        <p:nvSpPr>
          <p:cNvPr id="561" name="TextShape 2"/>
          <p:cNvSpPr txBox="1"/>
          <p:nvPr/>
        </p:nvSpPr>
        <p:spPr>
          <a:xfrm>
            <a:off x="4023000" y="9722520"/>
            <a:ext cx="3075840" cy="511560"/>
          </a:xfrm>
          <a:prstGeom prst="rect">
            <a:avLst/>
          </a:prstGeom>
          <a:noFill/>
          <a:ln>
            <a:noFill/>
          </a:ln>
        </p:spPr>
        <p:txBody>
          <a:bodyPr lIns="98280" tIns="48960" rIns="98280" bIns="48960" anchor="b"/>
          <a:lstStyle/>
          <a:p>
            <a:pPr algn="r">
              <a:lnSpc>
                <a:spcPct val="100000"/>
              </a:lnSpc>
            </a:pPr>
            <a:fld id="{7B2FD34F-A16A-4718-B52C-0B35AFE501DB}" type="slidenum">
              <a:rPr lang="en-US" sz="1300" strike="noStrike">
                <a:solidFill>
                  <a:srgbClr val="000000"/>
                </a:solidFill>
                <a:latin typeface="Times New Roman"/>
                <a:ea typeface="+mn-ea"/>
              </a:rPr>
              <a:t>34</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 name="PlaceHolder 1"/>
          <p:cNvSpPr>
            <a:spLocks noGrp="1"/>
          </p:cNvSpPr>
          <p:nvPr>
            <p:ph type="body"/>
          </p:nvPr>
        </p:nvSpPr>
        <p:spPr>
          <a:xfrm>
            <a:off x="946440" y="4862160"/>
            <a:ext cx="5205960" cy="4604760"/>
          </a:xfrm>
          <a:prstGeom prst="rect">
            <a:avLst/>
          </a:prstGeom>
        </p:spPr>
        <p:txBody>
          <a:bodyPr lIns="98280" tIns="48960" rIns="98280" bIns="48960"/>
          <a:lstStyle/>
          <a:p>
            <a:pPr>
              <a:lnSpc>
                <a:spcPct val="100000"/>
              </a:lnSpc>
              <a:buFont typeface="StarSymbol"/>
              <a:buChar char="-"/>
            </a:pPr>
            <a:r>
              <a:rPr lang="en-US" sz="2000" strike="noStrike">
                <a:latin typeface="Arial"/>
              </a:rPr>
              <a:t>Install base torque packages</a:t>
            </a:r>
            <a:endParaRPr/>
          </a:p>
          <a:p>
            <a:pPr>
              <a:lnSpc>
                <a:spcPct val="100000"/>
              </a:lnSpc>
            </a:pPr>
            <a:endParaRPr/>
          </a:p>
          <a:p>
            <a:pPr>
              <a:lnSpc>
                <a:spcPct val="100000"/>
              </a:lnSpc>
              <a:buFont typeface="StarSymbol"/>
              <a:buChar char="-"/>
            </a:pPr>
            <a:r>
              <a:rPr lang="en-US" sz="2000" strike="noStrike">
                <a:latin typeface="Arial"/>
              </a:rPr>
              <a:t>Install things in the correct order</a:t>
            </a:r>
            <a:endParaRPr/>
          </a:p>
          <a:p>
            <a:pPr>
              <a:lnSpc>
                <a:spcPct val="100000"/>
              </a:lnSpc>
              <a:buFont typeface="StarSymbol"/>
              <a:buChar char="-"/>
            </a:pPr>
            <a:r>
              <a:rPr lang="en-US" sz="2000" strike="noStrike">
                <a:latin typeface="Arial"/>
              </a:rPr>
              <a:t>No repo here, these are “stephencompiled” tm</a:t>
            </a:r>
            <a:endParaRPr/>
          </a:p>
          <a:p>
            <a:pPr>
              <a:lnSpc>
                <a:spcPct val="100000"/>
              </a:lnSpc>
              <a:buFont typeface="StarSymbol"/>
              <a:buChar char="-"/>
            </a:pPr>
            <a:r>
              <a:rPr lang="en-US" sz="2000" strike="noStrike">
                <a:latin typeface="Arial"/>
              </a:rPr>
              <a:t>You will have to manage your own software at some point</a:t>
            </a:r>
            <a:endParaRPr/>
          </a:p>
          <a:p>
            <a:pPr>
              <a:lnSpc>
                <a:spcPct val="100000"/>
              </a:lnSpc>
            </a:pPr>
            <a:endParaRPr/>
          </a:p>
          <a:p>
            <a:pPr>
              <a:lnSpc>
                <a:spcPct val="100000"/>
              </a:lnSpc>
              <a:buFont typeface="StarSymbol"/>
              <a:buChar char="-"/>
            </a:pPr>
            <a:r>
              <a:rPr lang="en-US" sz="2000" strike="noStrike">
                <a:latin typeface="Arial"/>
              </a:rPr>
              <a:t>Show maui config after install </a:t>
            </a:r>
            <a:r>
              <a:rPr lang="en-US" sz="1200" strike="noStrike">
                <a:solidFill>
                  <a:srgbClr val="000000"/>
                </a:solidFill>
                <a:latin typeface="Times New Roman"/>
                <a:ea typeface="+mn-ea"/>
              </a:rPr>
              <a:t>vi /usr/local/maui/maui.cfg </a:t>
            </a:r>
            <a:endParaRPr/>
          </a:p>
          <a:p>
            <a:pPr>
              <a:lnSpc>
                <a:spcPct val="100000"/>
              </a:lnSpc>
            </a:pPr>
            <a:endParaRPr/>
          </a:p>
          <a:p>
            <a:pPr>
              <a:lnSpc>
                <a:spcPct val="100000"/>
              </a:lnSpc>
              <a:buFont typeface="StarSymbol"/>
              <a:buChar char="-"/>
            </a:pPr>
            <a:r>
              <a:rPr lang="en-US" sz="2000" strike="noStrike">
                <a:solidFill>
                  <a:srgbClr val="000000"/>
                </a:solidFill>
                <a:latin typeface="Times New Roman"/>
                <a:ea typeface="+mn-ea"/>
              </a:rPr>
              <a:t>Configure puppet to start and stop the services</a:t>
            </a:r>
            <a:endParaRPr/>
          </a:p>
          <a:p>
            <a:pPr>
              <a:lnSpc>
                <a:spcPct val="100000"/>
              </a:lnSpc>
              <a:buFont typeface="StarSymbol"/>
              <a:buChar char="-"/>
            </a:pPr>
            <a:r>
              <a:rPr lang="en-US" sz="2000" strike="noStrike">
                <a:solidFill>
                  <a:srgbClr val="000000"/>
                </a:solidFill>
                <a:latin typeface="Times New Roman"/>
                <a:ea typeface="+mn-ea"/>
              </a:rPr>
              <a:t>Run torque setup to create default queus and users</a:t>
            </a:r>
            <a:endParaRPr/>
          </a:p>
          <a:p>
            <a:pPr>
              <a:lnSpc>
                <a:spcPct val="100000"/>
              </a:lnSpc>
              <a:buFont typeface="StarSymbol"/>
              <a:buChar char="-"/>
            </a:pPr>
            <a:r>
              <a:rPr lang="en-US" sz="2000" strike="noStrike">
                <a:solidFill>
                  <a:srgbClr val="000000"/>
                </a:solidFill>
                <a:latin typeface="Times New Roman"/>
                <a:ea typeface="+mn-ea"/>
              </a:rPr>
              <a:t>After that change enabled to running</a:t>
            </a:r>
            <a:endParaRPr/>
          </a:p>
          <a:p>
            <a:pPr>
              <a:lnSpc>
                <a:spcPct val="100000"/>
              </a:lnSpc>
            </a:pPr>
            <a:endParaRPr/>
          </a:p>
          <a:p>
            <a:pPr>
              <a:lnSpc>
                <a:spcPct val="100000"/>
              </a:lnSpc>
            </a:pPr>
            <a:endParaRPr/>
          </a:p>
          <a:p>
            <a:pPr>
              <a:lnSpc>
                <a:spcPct val="100000"/>
              </a:lnSpc>
            </a:pPr>
            <a:endParaRPr/>
          </a:p>
          <a:p>
            <a:pPr>
              <a:lnSpc>
                <a:spcPct val="100000"/>
              </a:lnSpc>
            </a:pPr>
            <a:r>
              <a:rPr lang="en-US" sz="2000" strike="noStrike">
                <a:solidFill>
                  <a:srgbClr val="000000"/>
                </a:solidFill>
                <a:latin typeface="Times New Roman"/>
                <a:ea typeface="+mn-ea"/>
              </a:rPr>
              <a:t>######</a:t>
            </a:r>
            <a:endParaRPr/>
          </a:p>
          <a:p>
            <a:pPr>
              <a:lnSpc>
                <a:spcPct val="100000"/>
              </a:lnSpc>
            </a:pPr>
            <a:endParaRPr/>
          </a:p>
          <a:p>
            <a:pPr>
              <a:lnSpc>
                <a:spcPct val="100000"/>
              </a:lnSpc>
            </a:pPr>
            <a:r>
              <a:rPr lang="en-US" sz="1300" strike="noStrike">
                <a:solidFill>
                  <a:srgbClr val="000000"/>
                </a:solidFill>
                <a:latin typeface="Times New Roman"/>
                <a:ea typeface="+mn-ea"/>
              </a:rPr>
              <a:t>sharrell@roflcopter:web $ cat 014-setup-torque-scheduler </a:t>
            </a:r>
            <a:endParaRPr/>
          </a:p>
          <a:p>
            <a:pPr>
              <a:lnSpc>
                <a:spcPct val="100000"/>
              </a:lnSpc>
            </a:pPr>
            <a:r>
              <a:rPr lang="en-US" sz="1300" strike="noStrike">
                <a:solidFill>
                  <a:srgbClr val="000000"/>
                </a:solidFill>
                <a:latin typeface="Times New Roman"/>
                <a:ea typeface="+mn-ea"/>
              </a:rPr>
              <a:t>class base_cluster {</a:t>
            </a:r>
            <a:endParaRPr/>
          </a:p>
          <a:p>
            <a:pPr>
              <a:lnSpc>
                <a:spcPct val="100000"/>
              </a:lnSpc>
            </a:pPr>
            <a:endParaRPr/>
          </a:p>
          <a:p>
            <a:pPr>
              <a:lnSpc>
                <a:spcPct val="100000"/>
              </a:lnSpc>
            </a:pPr>
            <a:r>
              <a:rPr lang="en-US" sz="1300" strike="noStrike">
                <a:solidFill>
                  <a:srgbClr val="000000"/>
                </a:solidFill>
                <a:latin typeface="Times New Roman"/>
                <a:ea typeface="+mn-ea"/>
              </a:rPr>
              <a:t>#### START</a:t>
            </a:r>
            <a:endParaRPr/>
          </a:p>
          <a:p>
            <a:pPr>
              <a:lnSpc>
                <a:spcPct val="100000"/>
              </a:lnSpc>
            </a:pPr>
            <a:r>
              <a:rPr lang="en-US" sz="1300" strike="noStrike">
                <a:solidFill>
                  <a:srgbClr val="000000"/>
                </a:solidFill>
                <a:latin typeface="Times New Roman"/>
                <a:ea typeface="+mn-ea"/>
              </a:rPr>
              <a:t>  ### Torque</a:t>
            </a:r>
            <a:endParaRPr/>
          </a:p>
          <a:p>
            <a:pPr>
              <a:lnSpc>
                <a:spcPct val="100000"/>
              </a:lnSpc>
            </a:pPr>
            <a:r>
              <a:rPr lang="en-US" sz="1300" strike="noStrike">
                <a:solidFill>
                  <a:srgbClr val="000000"/>
                </a:solidFill>
                <a:latin typeface="Times New Roman"/>
                <a:ea typeface="+mn-ea"/>
              </a:rPr>
              <a:t>  package { 'libxml2':</a:t>
            </a:r>
            <a:endParaRPr/>
          </a:p>
          <a:p>
            <a:pPr>
              <a:lnSpc>
                <a:spcPct val="100000"/>
              </a:lnSpc>
            </a:pPr>
            <a:r>
              <a:rPr lang="en-US" sz="1300" strike="noStrike">
                <a:solidFill>
                  <a:srgbClr val="000000"/>
                </a:solidFill>
                <a:latin typeface="Times New Roman"/>
                <a:ea typeface="+mn-ea"/>
              </a:rPr>
              <a:t>    ensure =&gt; present,</a:t>
            </a:r>
            <a:endParaRPr/>
          </a:p>
          <a:p>
            <a:pPr>
              <a:lnSpc>
                <a:spcPct val="100000"/>
              </a:lnSpc>
            </a:pPr>
            <a:r>
              <a:rPr lang="en-US" sz="1300" strike="noStrike">
                <a:solidFill>
                  <a:srgbClr val="000000"/>
                </a:solidFill>
                <a:latin typeface="Times New Roman"/>
                <a:ea typeface="+mn-ea"/>
              </a:rPr>
              <a:t>  }</a:t>
            </a:r>
            <a:endParaRPr/>
          </a:p>
          <a:p>
            <a:pPr>
              <a:lnSpc>
                <a:spcPct val="100000"/>
              </a:lnSpc>
            </a:pPr>
            <a:endParaRPr/>
          </a:p>
          <a:p>
            <a:pPr>
              <a:lnSpc>
                <a:spcPct val="100000"/>
              </a:lnSpc>
            </a:pPr>
            <a:r>
              <a:rPr lang="en-US" sz="1300" strike="noStrike">
                <a:solidFill>
                  <a:srgbClr val="000000"/>
                </a:solidFill>
                <a:latin typeface="Times New Roman"/>
                <a:ea typeface="+mn-ea"/>
              </a:rPr>
              <a:t>  package { 'torque':</a:t>
            </a:r>
            <a:endParaRPr/>
          </a:p>
          <a:p>
            <a:pPr>
              <a:lnSpc>
                <a:spcPct val="100000"/>
              </a:lnSpc>
            </a:pPr>
            <a:r>
              <a:rPr lang="en-US" sz="1300" strike="noStrike">
                <a:solidFill>
                  <a:srgbClr val="000000"/>
                </a:solidFill>
                <a:latin typeface="Times New Roman"/>
                <a:ea typeface="+mn-ea"/>
              </a:rPr>
              <a:t>    ensure =&gt; 'installed',</a:t>
            </a:r>
            <a:endParaRPr/>
          </a:p>
          <a:p>
            <a:pPr>
              <a:lnSpc>
                <a:spcPct val="100000"/>
              </a:lnSpc>
            </a:pPr>
            <a:r>
              <a:rPr lang="en-US" sz="1300" strike="noStrike">
                <a:solidFill>
                  <a:srgbClr val="000000"/>
                </a:solidFill>
                <a:latin typeface="Times New Roman"/>
                <a:ea typeface="+mn-ea"/>
              </a:rPr>
              <a:t>    source =&gt; 'http://teknikal.org/buildacluster/torque-4.1.7-1.adaptive.el6.x86_64.rpm',</a:t>
            </a:r>
            <a:endParaRPr/>
          </a:p>
          <a:p>
            <a:pPr>
              <a:lnSpc>
                <a:spcPct val="100000"/>
              </a:lnSpc>
            </a:pPr>
            <a:r>
              <a:rPr lang="en-US" sz="1300" strike="noStrike">
                <a:solidFill>
                  <a:srgbClr val="000000"/>
                </a:solidFill>
                <a:latin typeface="Times New Roman"/>
                <a:ea typeface="+mn-ea"/>
              </a:rPr>
              <a:t>    provider =&gt; 'rpm',</a:t>
            </a:r>
            <a:endParaRPr/>
          </a:p>
          <a:p>
            <a:pPr>
              <a:lnSpc>
                <a:spcPct val="100000"/>
              </a:lnSpc>
            </a:pPr>
            <a:r>
              <a:rPr lang="en-US" sz="1300" strike="noStrike">
                <a:solidFill>
                  <a:srgbClr val="000000"/>
                </a:solidFill>
                <a:latin typeface="Times New Roman"/>
                <a:ea typeface="+mn-ea"/>
              </a:rPr>
              <a:t>  }</a:t>
            </a:r>
            <a:endParaRPr/>
          </a:p>
          <a:p>
            <a:pPr>
              <a:lnSpc>
                <a:spcPct val="100000"/>
              </a:lnSpc>
            </a:pPr>
            <a:r>
              <a:rPr lang="en-US" sz="1300" strike="noStrike">
                <a:solidFill>
                  <a:srgbClr val="000000"/>
                </a:solidFill>
                <a:latin typeface="Times New Roman"/>
                <a:ea typeface="+mn-ea"/>
              </a:rPr>
              <a:t>#### END</a:t>
            </a:r>
            <a:endParaRPr/>
          </a:p>
          <a:p>
            <a:pPr>
              <a:lnSpc>
                <a:spcPct val="100000"/>
              </a:lnSpc>
            </a:pPr>
            <a:r>
              <a:rPr lang="en-US" sz="1300" strike="noStrike">
                <a:solidFill>
                  <a:srgbClr val="000000"/>
                </a:solidFill>
                <a:latin typeface="Times New Roman"/>
                <a:ea typeface="+mn-ea"/>
              </a:rPr>
              <a:t>}</a:t>
            </a:r>
            <a:endParaRPr/>
          </a:p>
          <a:p>
            <a:pPr>
              <a:lnSpc>
                <a:spcPct val="100000"/>
              </a:lnSpc>
            </a:pPr>
            <a:endParaRPr/>
          </a:p>
          <a:p>
            <a:pPr>
              <a:lnSpc>
                <a:spcPct val="100000"/>
              </a:lnSpc>
            </a:pPr>
            <a:r>
              <a:rPr lang="en-US" sz="1300" strike="noStrike">
                <a:solidFill>
                  <a:srgbClr val="000000"/>
                </a:solidFill>
                <a:latin typeface="Times New Roman"/>
                <a:ea typeface="+mn-ea"/>
              </a:rPr>
              <a:t>class head_node {</a:t>
            </a:r>
            <a:endParaRPr/>
          </a:p>
          <a:p>
            <a:pPr>
              <a:lnSpc>
                <a:spcPct val="100000"/>
              </a:lnSpc>
            </a:pPr>
            <a:endParaRPr/>
          </a:p>
          <a:p>
            <a:pPr>
              <a:lnSpc>
                <a:spcPct val="100000"/>
              </a:lnSpc>
            </a:pPr>
            <a:r>
              <a:rPr lang="en-US" sz="1300" strike="noStrike">
                <a:solidFill>
                  <a:srgbClr val="000000"/>
                </a:solidFill>
                <a:latin typeface="Times New Roman"/>
                <a:ea typeface="+mn-ea"/>
              </a:rPr>
              <a:t>#### START</a:t>
            </a:r>
            <a:endParaRPr/>
          </a:p>
          <a:p>
            <a:pPr>
              <a:lnSpc>
                <a:spcPct val="100000"/>
              </a:lnSpc>
            </a:pPr>
            <a:r>
              <a:rPr lang="en-US" sz="1300" strike="noStrike">
                <a:solidFill>
                  <a:srgbClr val="000000"/>
                </a:solidFill>
                <a:latin typeface="Times New Roman"/>
                <a:ea typeface="+mn-ea"/>
              </a:rPr>
              <a:t>  package { 'torque-scheduler':</a:t>
            </a:r>
            <a:endParaRPr/>
          </a:p>
          <a:p>
            <a:pPr>
              <a:lnSpc>
                <a:spcPct val="100000"/>
              </a:lnSpc>
            </a:pPr>
            <a:r>
              <a:rPr lang="en-US" sz="1300" strike="noStrike">
                <a:solidFill>
                  <a:srgbClr val="000000"/>
                </a:solidFill>
                <a:latin typeface="Times New Roman"/>
                <a:ea typeface="+mn-ea"/>
              </a:rPr>
              <a:t>    ensure =&gt; 'installed',</a:t>
            </a:r>
            <a:endParaRPr/>
          </a:p>
          <a:p>
            <a:pPr>
              <a:lnSpc>
                <a:spcPct val="100000"/>
              </a:lnSpc>
            </a:pPr>
            <a:r>
              <a:rPr lang="en-US" sz="1300" strike="noStrike">
                <a:solidFill>
                  <a:srgbClr val="000000"/>
                </a:solidFill>
                <a:latin typeface="Times New Roman"/>
                <a:ea typeface="+mn-ea"/>
              </a:rPr>
              <a:t>    source =&gt; 'http://teknikal.org/buildacluster/torque-scheduler-4.1.7-1.adaptive.el6.x86_64.rpm',</a:t>
            </a:r>
            <a:endParaRPr/>
          </a:p>
          <a:p>
            <a:pPr>
              <a:lnSpc>
                <a:spcPct val="100000"/>
              </a:lnSpc>
            </a:pPr>
            <a:r>
              <a:rPr lang="en-US" sz="1300" strike="noStrike">
                <a:solidFill>
                  <a:srgbClr val="000000"/>
                </a:solidFill>
                <a:latin typeface="Times New Roman"/>
                <a:ea typeface="+mn-ea"/>
              </a:rPr>
              <a:t>    provider =&gt; 'rpm',</a:t>
            </a:r>
            <a:endParaRPr/>
          </a:p>
          <a:p>
            <a:pPr>
              <a:lnSpc>
                <a:spcPct val="100000"/>
              </a:lnSpc>
            </a:pPr>
            <a:r>
              <a:rPr lang="en-US" sz="1300" strike="noStrike">
                <a:solidFill>
                  <a:srgbClr val="000000"/>
                </a:solidFill>
                <a:latin typeface="Times New Roman"/>
                <a:ea typeface="+mn-ea"/>
              </a:rPr>
              <a:t>    require =&gt; Package['torque']</a:t>
            </a:r>
            <a:endParaRPr/>
          </a:p>
          <a:p>
            <a:pPr>
              <a:lnSpc>
                <a:spcPct val="100000"/>
              </a:lnSpc>
            </a:pPr>
            <a:r>
              <a:rPr lang="en-US" sz="1300" strike="noStrike">
                <a:solidFill>
                  <a:srgbClr val="000000"/>
                </a:solidFill>
                <a:latin typeface="Times New Roman"/>
                <a:ea typeface="+mn-ea"/>
              </a:rPr>
              <a:t>  }</a:t>
            </a:r>
            <a:endParaRPr/>
          </a:p>
          <a:p>
            <a:pPr>
              <a:lnSpc>
                <a:spcPct val="100000"/>
              </a:lnSpc>
            </a:pPr>
            <a:endParaRPr/>
          </a:p>
          <a:p>
            <a:pPr>
              <a:lnSpc>
                <a:spcPct val="100000"/>
              </a:lnSpc>
            </a:pPr>
            <a:r>
              <a:rPr lang="en-US" sz="1300" strike="noStrike">
                <a:solidFill>
                  <a:srgbClr val="000000"/>
                </a:solidFill>
                <a:latin typeface="Times New Roman"/>
                <a:ea typeface="+mn-ea"/>
              </a:rPr>
              <a:t>  package { 'torque-server':</a:t>
            </a:r>
            <a:endParaRPr/>
          </a:p>
          <a:p>
            <a:pPr>
              <a:lnSpc>
                <a:spcPct val="100000"/>
              </a:lnSpc>
            </a:pPr>
            <a:r>
              <a:rPr lang="en-US" sz="1300" strike="noStrike">
                <a:solidFill>
                  <a:srgbClr val="000000"/>
                </a:solidFill>
                <a:latin typeface="Times New Roman"/>
                <a:ea typeface="+mn-ea"/>
              </a:rPr>
              <a:t>    ensure =&gt; 'installed',</a:t>
            </a:r>
            <a:endParaRPr/>
          </a:p>
          <a:p>
            <a:pPr>
              <a:lnSpc>
                <a:spcPct val="100000"/>
              </a:lnSpc>
            </a:pPr>
            <a:r>
              <a:rPr lang="en-US" sz="1300" strike="noStrike">
                <a:solidFill>
                  <a:srgbClr val="000000"/>
                </a:solidFill>
                <a:latin typeface="Times New Roman"/>
                <a:ea typeface="+mn-ea"/>
              </a:rPr>
              <a:t>    source =&gt; 'http://teknikal.org/buildacluster/torque-server-4.1.7-1.adaptive.el6.x86_64.rpm',</a:t>
            </a:r>
            <a:endParaRPr/>
          </a:p>
          <a:p>
            <a:pPr>
              <a:lnSpc>
                <a:spcPct val="100000"/>
              </a:lnSpc>
            </a:pPr>
            <a:r>
              <a:rPr lang="en-US" sz="1300" strike="noStrike">
                <a:solidFill>
                  <a:srgbClr val="000000"/>
                </a:solidFill>
                <a:latin typeface="Times New Roman"/>
                <a:ea typeface="+mn-ea"/>
              </a:rPr>
              <a:t>    provider =&gt; 'rpm',</a:t>
            </a:r>
            <a:endParaRPr/>
          </a:p>
          <a:p>
            <a:pPr>
              <a:lnSpc>
                <a:spcPct val="100000"/>
              </a:lnSpc>
            </a:pPr>
            <a:r>
              <a:rPr lang="en-US" sz="1300" strike="noStrike">
                <a:solidFill>
                  <a:srgbClr val="000000"/>
                </a:solidFill>
                <a:latin typeface="Times New Roman"/>
                <a:ea typeface="+mn-ea"/>
              </a:rPr>
              <a:t>    require =&gt; Package['torque']</a:t>
            </a:r>
            <a:endParaRPr/>
          </a:p>
          <a:p>
            <a:pPr>
              <a:lnSpc>
                <a:spcPct val="100000"/>
              </a:lnSpc>
            </a:pPr>
            <a:r>
              <a:rPr lang="en-US" sz="1300" strike="noStrike">
                <a:solidFill>
                  <a:srgbClr val="000000"/>
                </a:solidFill>
                <a:latin typeface="Times New Roman"/>
                <a:ea typeface="+mn-ea"/>
              </a:rPr>
              <a:t>  }</a:t>
            </a:r>
            <a:endParaRPr/>
          </a:p>
          <a:p>
            <a:pPr>
              <a:lnSpc>
                <a:spcPct val="100000"/>
              </a:lnSpc>
            </a:pPr>
            <a:endParaRPr/>
          </a:p>
          <a:p>
            <a:pPr>
              <a:lnSpc>
                <a:spcPct val="100000"/>
              </a:lnSpc>
            </a:pPr>
            <a:r>
              <a:rPr lang="en-US" sz="1300" strike="noStrike">
                <a:solidFill>
                  <a:srgbClr val="000000"/>
                </a:solidFill>
                <a:latin typeface="Times New Roman"/>
                <a:ea typeface="+mn-ea"/>
              </a:rPr>
              <a:t>  service { "pbs_server":</a:t>
            </a:r>
            <a:endParaRPr/>
          </a:p>
          <a:p>
            <a:pPr>
              <a:lnSpc>
                <a:spcPct val="100000"/>
              </a:lnSpc>
            </a:pPr>
            <a:r>
              <a:rPr lang="en-US" sz="1300" strike="noStrike">
                <a:solidFill>
                  <a:srgbClr val="000000"/>
                </a:solidFill>
                <a:latin typeface="Times New Roman"/>
                <a:ea typeface="+mn-ea"/>
              </a:rPr>
              <a:t>    ensure  =&gt; "running",</a:t>
            </a:r>
            <a:endParaRPr/>
          </a:p>
          <a:p>
            <a:pPr>
              <a:lnSpc>
                <a:spcPct val="100000"/>
              </a:lnSpc>
            </a:pPr>
            <a:r>
              <a:rPr lang="en-US" sz="1300" strike="noStrike">
                <a:solidFill>
                  <a:srgbClr val="000000"/>
                </a:solidFill>
                <a:latin typeface="Times New Roman"/>
                <a:ea typeface="+mn-ea"/>
              </a:rPr>
              <a:t>    enable  =&gt; "true",</a:t>
            </a:r>
            <a:endParaRPr/>
          </a:p>
          <a:p>
            <a:pPr>
              <a:lnSpc>
                <a:spcPct val="100000"/>
              </a:lnSpc>
            </a:pPr>
            <a:r>
              <a:rPr lang="en-US" sz="1300" strike="noStrike">
                <a:solidFill>
                  <a:srgbClr val="000000"/>
                </a:solidFill>
                <a:latin typeface="Times New Roman"/>
                <a:ea typeface="+mn-ea"/>
              </a:rPr>
              <a:t>    require =&gt; Package["torque-server"],</a:t>
            </a:r>
            <a:endParaRPr/>
          </a:p>
          <a:p>
            <a:pPr>
              <a:lnSpc>
                <a:spcPct val="100000"/>
              </a:lnSpc>
            </a:pPr>
            <a:r>
              <a:rPr lang="en-US" sz="1300" strike="noStrike">
                <a:solidFill>
                  <a:srgbClr val="000000"/>
                </a:solidFill>
                <a:latin typeface="Times New Roman"/>
                <a:ea typeface="+mn-ea"/>
              </a:rPr>
              <a:t>  }</a:t>
            </a:r>
            <a:endParaRPr/>
          </a:p>
          <a:p>
            <a:pPr>
              <a:lnSpc>
                <a:spcPct val="100000"/>
              </a:lnSpc>
            </a:pPr>
            <a:endParaRPr/>
          </a:p>
          <a:p>
            <a:pPr>
              <a:lnSpc>
                <a:spcPct val="100000"/>
              </a:lnSpc>
            </a:pPr>
            <a:r>
              <a:rPr lang="en-US" sz="1300" strike="noStrike">
                <a:solidFill>
                  <a:srgbClr val="000000"/>
                </a:solidFill>
                <a:latin typeface="Times New Roman"/>
                <a:ea typeface="+mn-ea"/>
              </a:rPr>
              <a:t>  service { "pbs_sched":</a:t>
            </a:r>
            <a:endParaRPr/>
          </a:p>
          <a:p>
            <a:pPr>
              <a:lnSpc>
                <a:spcPct val="100000"/>
              </a:lnSpc>
            </a:pPr>
            <a:r>
              <a:rPr lang="en-US" sz="1300" strike="noStrike">
                <a:solidFill>
                  <a:srgbClr val="000000"/>
                </a:solidFill>
                <a:latin typeface="Times New Roman"/>
                <a:ea typeface="+mn-ea"/>
              </a:rPr>
              <a:t>    ensure  =&gt; "running",</a:t>
            </a:r>
            <a:endParaRPr/>
          </a:p>
          <a:p>
            <a:pPr>
              <a:lnSpc>
                <a:spcPct val="100000"/>
              </a:lnSpc>
            </a:pPr>
            <a:r>
              <a:rPr lang="en-US" sz="1300" strike="noStrike">
                <a:solidFill>
                  <a:srgbClr val="000000"/>
                </a:solidFill>
                <a:latin typeface="Times New Roman"/>
                <a:ea typeface="+mn-ea"/>
              </a:rPr>
              <a:t>    enable  =&gt; "true",</a:t>
            </a:r>
            <a:endParaRPr/>
          </a:p>
          <a:p>
            <a:pPr>
              <a:lnSpc>
                <a:spcPct val="100000"/>
              </a:lnSpc>
            </a:pPr>
            <a:r>
              <a:rPr lang="en-US" sz="1300" strike="noStrike">
                <a:solidFill>
                  <a:srgbClr val="000000"/>
                </a:solidFill>
                <a:latin typeface="Times New Roman"/>
                <a:ea typeface="+mn-ea"/>
              </a:rPr>
              <a:t>    require =&gt; Package["torque-scheduler"],</a:t>
            </a:r>
            <a:endParaRPr/>
          </a:p>
          <a:p>
            <a:pPr>
              <a:lnSpc>
                <a:spcPct val="100000"/>
              </a:lnSpc>
            </a:pPr>
            <a:r>
              <a:rPr lang="en-US" sz="1300" strike="noStrike">
                <a:solidFill>
                  <a:srgbClr val="000000"/>
                </a:solidFill>
                <a:latin typeface="Times New Roman"/>
                <a:ea typeface="+mn-ea"/>
              </a:rPr>
              <a:t>  }</a:t>
            </a:r>
            <a:endParaRPr/>
          </a:p>
          <a:p>
            <a:pPr>
              <a:lnSpc>
                <a:spcPct val="100000"/>
              </a:lnSpc>
            </a:pPr>
            <a:endParaRPr/>
          </a:p>
          <a:p>
            <a:pPr>
              <a:lnSpc>
                <a:spcPct val="100000"/>
              </a:lnSpc>
            </a:pPr>
            <a:r>
              <a:rPr lang="en-US" sz="1300" strike="noStrike">
                <a:solidFill>
                  <a:srgbClr val="000000"/>
                </a:solidFill>
                <a:latin typeface="Times New Roman"/>
                <a:ea typeface="+mn-ea"/>
              </a:rPr>
              <a:t>  file { '/var/spool/torque/server_priv/nodes':</a:t>
            </a:r>
            <a:endParaRPr/>
          </a:p>
          <a:p>
            <a:pPr>
              <a:lnSpc>
                <a:spcPct val="100000"/>
              </a:lnSpc>
            </a:pPr>
            <a:r>
              <a:rPr lang="en-US" sz="1300" strike="noStrike">
                <a:solidFill>
                  <a:srgbClr val="000000"/>
                </a:solidFill>
                <a:latin typeface="Times New Roman"/>
                <a:ea typeface="+mn-ea"/>
              </a:rPr>
              <a:t>    content =&gt; "compute1.cluster np=1\ncompute2.cluster np=1\n",</a:t>
            </a:r>
            <a:endParaRPr/>
          </a:p>
          <a:p>
            <a:pPr>
              <a:lnSpc>
                <a:spcPct val="100000"/>
              </a:lnSpc>
            </a:pPr>
            <a:r>
              <a:rPr lang="en-US" sz="1300" strike="noStrike">
                <a:solidFill>
                  <a:srgbClr val="000000"/>
                </a:solidFill>
                <a:latin typeface="Times New Roman"/>
                <a:ea typeface="+mn-ea"/>
              </a:rPr>
              <a:t>    require =&gt; Package['torque-server'],</a:t>
            </a:r>
            <a:endParaRPr/>
          </a:p>
          <a:p>
            <a:pPr>
              <a:lnSpc>
                <a:spcPct val="100000"/>
              </a:lnSpc>
            </a:pPr>
            <a:r>
              <a:rPr lang="en-US" sz="1300" strike="noStrike">
                <a:solidFill>
                  <a:srgbClr val="000000"/>
                </a:solidFill>
                <a:latin typeface="Times New Roman"/>
                <a:ea typeface="+mn-ea"/>
              </a:rPr>
              <a:t>    notify =&gt; Service['pbs_server'],</a:t>
            </a:r>
            <a:endParaRPr/>
          </a:p>
          <a:p>
            <a:pPr>
              <a:lnSpc>
                <a:spcPct val="100000"/>
              </a:lnSpc>
            </a:pPr>
            <a:r>
              <a:rPr lang="en-US" sz="1300" strike="noStrike">
                <a:solidFill>
                  <a:srgbClr val="000000"/>
                </a:solidFill>
                <a:latin typeface="Times New Roman"/>
                <a:ea typeface="+mn-ea"/>
              </a:rPr>
              <a:t>  }</a:t>
            </a:r>
            <a:endParaRPr/>
          </a:p>
          <a:p>
            <a:pPr>
              <a:lnSpc>
                <a:spcPct val="100000"/>
              </a:lnSpc>
            </a:pPr>
            <a:r>
              <a:rPr lang="en-US" sz="1300" strike="noStrike">
                <a:solidFill>
                  <a:srgbClr val="000000"/>
                </a:solidFill>
                <a:latin typeface="Times New Roman"/>
                <a:ea typeface="+mn-ea"/>
              </a:rPr>
              <a:t>#### END</a:t>
            </a:r>
            <a:endParaRPr/>
          </a:p>
          <a:p>
            <a:pPr>
              <a:lnSpc>
                <a:spcPct val="100000"/>
              </a:lnSpc>
            </a:pPr>
            <a:r>
              <a:rPr lang="en-US" sz="1300" strike="noStrike">
                <a:solidFill>
                  <a:srgbClr val="000000"/>
                </a:solidFill>
                <a:latin typeface="Times New Roman"/>
                <a:ea typeface="+mn-ea"/>
              </a:rPr>
              <a:t>}</a:t>
            </a:r>
            <a:endParaRPr/>
          </a:p>
          <a:p>
            <a:pPr>
              <a:lnSpc>
                <a:spcPct val="100000"/>
              </a:lnSpc>
            </a:pPr>
            <a:endParaRPr/>
          </a:p>
          <a:p>
            <a:pPr>
              <a:lnSpc>
                <a:spcPct val="100000"/>
              </a:lnSpc>
            </a:pPr>
            <a:r>
              <a:rPr lang="en-US" sz="1300" strike="noStrike">
                <a:solidFill>
                  <a:srgbClr val="000000"/>
                </a:solidFill>
                <a:latin typeface="Times New Roman"/>
                <a:ea typeface="+mn-ea"/>
              </a:rPr>
              <a:t>class compute_node {</a:t>
            </a:r>
            <a:endParaRPr/>
          </a:p>
          <a:p>
            <a:pPr>
              <a:lnSpc>
                <a:spcPct val="100000"/>
              </a:lnSpc>
            </a:pPr>
            <a:endParaRPr/>
          </a:p>
          <a:p>
            <a:pPr>
              <a:lnSpc>
                <a:spcPct val="100000"/>
              </a:lnSpc>
            </a:pPr>
            <a:r>
              <a:rPr lang="en-US" sz="1300" strike="noStrike">
                <a:solidFill>
                  <a:srgbClr val="000000"/>
                </a:solidFill>
                <a:latin typeface="Times New Roman"/>
                <a:ea typeface="+mn-ea"/>
              </a:rPr>
              <a:t>#### START</a:t>
            </a:r>
            <a:endParaRPr/>
          </a:p>
          <a:p>
            <a:pPr>
              <a:lnSpc>
                <a:spcPct val="100000"/>
              </a:lnSpc>
            </a:pPr>
            <a:r>
              <a:rPr lang="en-US" sz="1300" strike="noStrike">
                <a:solidFill>
                  <a:srgbClr val="000000"/>
                </a:solidFill>
                <a:latin typeface="Times New Roman"/>
                <a:ea typeface="+mn-ea"/>
              </a:rPr>
              <a:t>  package { 'torque-client':</a:t>
            </a:r>
            <a:endParaRPr/>
          </a:p>
          <a:p>
            <a:pPr>
              <a:lnSpc>
                <a:spcPct val="100000"/>
              </a:lnSpc>
            </a:pPr>
            <a:r>
              <a:rPr lang="en-US" sz="1300" strike="noStrike">
                <a:solidFill>
                  <a:srgbClr val="000000"/>
                </a:solidFill>
                <a:latin typeface="Times New Roman"/>
                <a:ea typeface="+mn-ea"/>
              </a:rPr>
              <a:t>    ensure =&gt; 'installed',</a:t>
            </a:r>
            <a:endParaRPr/>
          </a:p>
          <a:p>
            <a:pPr>
              <a:lnSpc>
                <a:spcPct val="100000"/>
              </a:lnSpc>
            </a:pPr>
            <a:r>
              <a:rPr lang="en-US" sz="1300" strike="noStrike">
                <a:solidFill>
                  <a:srgbClr val="000000"/>
                </a:solidFill>
                <a:latin typeface="Times New Roman"/>
                <a:ea typeface="+mn-ea"/>
              </a:rPr>
              <a:t>    source =&gt; 'http://teknikal.org/buildacluster/torque-client-4.1.7-1.adaptive.el6.x86_64.rpm',</a:t>
            </a:r>
            <a:endParaRPr/>
          </a:p>
          <a:p>
            <a:pPr>
              <a:lnSpc>
                <a:spcPct val="100000"/>
              </a:lnSpc>
            </a:pPr>
            <a:r>
              <a:rPr lang="en-US" sz="1300" strike="noStrike">
                <a:solidFill>
                  <a:srgbClr val="000000"/>
                </a:solidFill>
                <a:latin typeface="Times New Roman"/>
                <a:ea typeface="+mn-ea"/>
              </a:rPr>
              <a:t>    provider =&gt; 'rpm',</a:t>
            </a:r>
            <a:endParaRPr/>
          </a:p>
          <a:p>
            <a:pPr>
              <a:lnSpc>
                <a:spcPct val="100000"/>
              </a:lnSpc>
            </a:pPr>
            <a:r>
              <a:rPr lang="en-US" sz="1300" strike="noStrike">
                <a:solidFill>
                  <a:srgbClr val="000000"/>
                </a:solidFill>
                <a:latin typeface="Times New Roman"/>
                <a:ea typeface="+mn-ea"/>
              </a:rPr>
              <a:t>    require =&gt; Package['torque']</a:t>
            </a:r>
            <a:endParaRPr/>
          </a:p>
          <a:p>
            <a:pPr>
              <a:lnSpc>
                <a:spcPct val="100000"/>
              </a:lnSpc>
            </a:pPr>
            <a:r>
              <a:rPr lang="en-US" sz="1300" strike="noStrike">
                <a:solidFill>
                  <a:srgbClr val="000000"/>
                </a:solidFill>
                <a:latin typeface="Times New Roman"/>
                <a:ea typeface="+mn-ea"/>
              </a:rPr>
              <a:t>  }</a:t>
            </a:r>
            <a:endParaRPr/>
          </a:p>
          <a:p>
            <a:pPr>
              <a:lnSpc>
                <a:spcPct val="100000"/>
              </a:lnSpc>
            </a:pPr>
            <a:endParaRPr/>
          </a:p>
          <a:p>
            <a:pPr>
              <a:lnSpc>
                <a:spcPct val="100000"/>
              </a:lnSpc>
            </a:pPr>
            <a:r>
              <a:rPr lang="en-US" sz="1300" strike="noStrike">
                <a:solidFill>
                  <a:srgbClr val="000000"/>
                </a:solidFill>
                <a:latin typeface="Times New Roman"/>
                <a:ea typeface="+mn-ea"/>
              </a:rPr>
              <a:t>  service { "pbs_mom":</a:t>
            </a:r>
            <a:endParaRPr/>
          </a:p>
          <a:p>
            <a:pPr>
              <a:lnSpc>
                <a:spcPct val="100000"/>
              </a:lnSpc>
            </a:pPr>
            <a:r>
              <a:rPr lang="en-US" sz="1300" strike="noStrike">
                <a:solidFill>
                  <a:srgbClr val="000000"/>
                </a:solidFill>
                <a:latin typeface="Times New Roman"/>
                <a:ea typeface="+mn-ea"/>
              </a:rPr>
              <a:t>    ensure  =&gt; "running",</a:t>
            </a:r>
            <a:endParaRPr/>
          </a:p>
          <a:p>
            <a:pPr>
              <a:lnSpc>
                <a:spcPct val="100000"/>
              </a:lnSpc>
            </a:pPr>
            <a:r>
              <a:rPr lang="en-US" sz="1300" strike="noStrike">
                <a:solidFill>
                  <a:srgbClr val="000000"/>
                </a:solidFill>
                <a:latin typeface="Times New Roman"/>
                <a:ea typeface="+mn-ea"/>
              </a:rPr>
              <a:t>    enable  =&gt; "true",</a:t>
            </a:r>
            <a:endParaRPr/>
          </a:p>
          <a:p>
            <a:pPr>
              <a:lnSpc>
                <a:spcPct val="100000"/>
              </a:lnSpc>
            </a:pPr>
            <a:r>
              <a:rPr lang="en-US" sz="1300" strike="noStrike">
                <a:solidFill>
                  <a:srgbClr val="000000"/>
                </a:solidFill>
                <a:latin typeface="Times New Roman"/>
                <a:ea typeface="+mn-ea"/>
              </a:rPr>
              <a:t>    require =&gt; Package["torque-client"],</a:t>
            </a:r>
            <a:endParaRPr/>
          </a:p>
          <a:p>
            <a:pPr>
              <a:lnSpc>
                <a:spcPct val="100000"/>
              </a:lnSpc>
            </a:pPr>
            <a:r>
              <a:rPr lang="en-US" sz="1300" strike="noStrike">
                <a:solidFill>
                  <a:srgbClr val="000000"/>
                </a:solidFill>
                <a:latin typeface="Times New Roman"/>
                <a:ea typeface="+mn-ea"/>
              </a:rPr>
              <a:t>  }</a:t>
            </a:r>
            <a:endParaRPr/>
          </a:p>
          <a:p>
            <a:pPr>
              <a:lnSpc>
                <a:spcPct val="100000"/>
              </a:lnSpc>
            </a:pPr>
            <a:endParaRPr/>
          </a:p>
          <a:p>
            <a:pPr>
              <a:lnSpc>
                <a:spcPct val="100000"/>
              </a:lnSpc>
            </a:pPr>
            <a:endParaRPr/>
          </a:p>
          <a:p>
            <a:pPr>
              <a:lnSpc>
                <a:spcPct val="100000"/>
              </a:lnSpc>
            </a:pPr>
            <a:r>
              <a:rPr lang="en-US" sz="1300" strike="noStrike">
                <a:solidFill>
                  <a:srgbClr val="000000"/>
                </a:solidFill>
                <a:latin typeface="Times New Roman"/>
                <a:ea typeface="+mn-ea"/>
              </a:rPr>
              <a:t>  file { '/var/spool/torque/mom_priv/config':</a:t>
            </a:r>
            <a:endParaRPr/>
          </a:p>
          <a:p>
            <a:pPr>
              <a:lnSpc>
                <a:spcPct val="100000"/>
              </a:lnSpc>
            </a:pPr>
            <a:r>
              <a:rPr lang="en-US" sz="1300" strike="noStrike">
                <a:solidFill>
                  <a:srgbClr val="000000"/>
                </a:solidFill>
                <a:latin typeface="Times New Roman"/>
                <a:ea typeface="+mn-ea"/>
              </a:rPr>
              <a:t>    content =&gt; "\$pbsserver head</a:t>
            </a:r>
            <a:endParaRPr/>
          </a:p>
          <a:p>
            <a:pPr>
              <a:lnSpc>
                <a:spcPct val="100000"/>
              </a:lnSpc>
            </a:pPr>
            <a:r>
              <a:rPr lang="en-US" sz="1300" strike="noStrike">
                <a:solidFill>
                  <a:srgbClr val="000000"/>
                </a:solidFill>
                <a:latin typeface="Times New Roman"/>
                <a:ea typeface="+mn-ea"/>
              </a:rPr>
              <a:t>\$usecp *:/home /home\n",</a:t>
            </a:r>
            <a:endParaRPr/>
          </a:p>
          <a:p>
            <a:pPr>
              <a:lnSpc>
                <a:spcPct val="100000"/>
              </a:lnSpc>
            </a:pPr>
            <a:r>
              <a:rPr lang="en-US" sz="1300" strike="noStrike">
                <a:solidFill>
                  <a:srgbClr val="000000"/>
                </a:solidFill>
                <a:latin typeface="Times New Roman"/>
                <a:ea typeface="+mn-ea"/>
              </a:rPr>
              <a:t>    require =&gt; Package['torque-client'],</a:t>
            </a:r>
            <a:endParaRPr/>
          </a:p>
          <a:p>
            <a:pPr>
              <a:lnSpc>
                <a:spcPct val="100000"/>
              </a:lnSpc>
            </a:pPr>
            <a:r>
              <a:rPr lang="en-US" sz="1300" strike="noStrike">
                <a:solidFill>
                  <a:srgbClr val="000000"/>
                </a:solidFill>
                <a:latin typeface="Times New Roman"/>
                <a:ea typeface="+mn-ea"/>
              </a:rPr>
              <a:t>    notify  =&gt; Service["pbs_mom"]</a:t>
            </a:r>
            <a:endParaRPr/>
          </a:p>
          <a:p>
            <a:pPr>
              <a:lnSpc>
                <a:spcPct val="100000"/>
              </a:lnSpc>
            </a:pPr>
            <a:r>
              <a:rPr lang="en-US" sz="1300" strike="noStrike">
                <a:solidFill>
                  <a:srgbClr val="000000"/>
                </a:solidFill>
                <a:latin typeface="Times New Roman"/>
                <a:ea typeface="+mn-ea"/>
              </a:rPr>
              <a:t>  }</a:t>
            </a:r>
            <a:endParaRPr/>
          </a:p>
          <a:p>
            <a:pPr>
              <a:lnSpc>
                <a:spcPct val="100000"/>
              </a:lnSpc>
            </a:pPr>
            <a:r>
              <a:rPr lang="en-US" sz="1300" strike="noStrike">
                <a:solidFill>
                  <a:srgbClr val="000000"/>
                </a:solidFill>
                <a:latin typeface="Times New Roman"/>
                <a:ea typeface="+mn-ea"/>
              </a:rPr>
              <a:t>#### END</a:t>
            </a:r>
            <a:endParaRPr/>
          </a:p>
          <a:p>
            <a:pPr>
              <a:lnSpc>
                <a:spcPct val="100000"/>
              </a:lnSpc>
            </a:pPr>
            <a:r>
              <a:rPr lang="en-US" sz="1300" strike="noStrike">
                <a:solidFill>
                  <a:srgbClr val="000000"/>
                </a:solidFill>
                <a:latin typeface="Times New Roman"/>
                <a:ea typeface="+mn-ea"/>
              </a:rPr>
              <a:t>}</a:t>
            </a:r>
            <a:endParaRPr/>
          </a:p>
          <a:p>
            <a:pPr>
              <a:lnSpc>
                <a:spcPct val="100000"/>
              </a:lnSpc>
            </a:pPr>
            <a:endParaRPr/>
          </a:p>
          <a:p>
            <a:pPr>
              <a:lnSpc>
                <a:spcPct val="100000"/>
              </a:lnSpc>
            </a:pPr>
            <a:endParaRPr/>
          </a:p>
        </p:txBody>
      </p:sp>
      <p:sp>
        <p:nvSpPr>
          <p:cNvPr id="563" name="TextShape 2"/>
          <p:cNvSpPr txBox="1"/>
          <p:nvPr/>
        </p:nvSpPr>
        <p:spPr>
          <a:xfrm>
            <a:off x="4023000" y="9722520"/>
            <a:ext cx="3075840" cy="511560"/>
          </a:xfrm>
          <a:prstGeom prst="rect">
            <a:avLst/>
          </a:prstGeom>
          <a:noFill/>
          <a:ln>
            <a:noFill/>
          </a:ln>
        </p:spPr>
        <p:txBody>
          <a:bodyPr lIns="98280" tIns="48960" rIns="98280" bIns="48960" anchor="b"/>
          <a:lstStyle/>
          <a:p>
            <a:pPr algn="r">
              <a:lnSpc>
                <a:spcPct val="100000"/>
              </a:lnSpc>
            </a:pPr>
            <a:fld id="{1CAA2FF2-C9E5-42C7-BC3C-532F74AF66C1}" type="slidenum">
              <a:rPr lang="en-US" sz="1300" strike="noStrike">
                <a:solidFill>
                  <a:srgbClr val="000000"/>
                </a:solidFill>
                <a:latin typeface="Times New Roman"/>
                <a:ea typeface="+mn-ea"/>
              </a:rPr>
              <a:t>36</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 name="PlaceHolder 1"/>
          <p:cNvSpPr>
            <a:spLocks noGrp="1"/>
          </p:cNvSpPr>
          <p:nvPr>
            <p:ph type="body"/>
          </p:nvPr>
        </p:nvSpPr>
        <p:spPr>
          <a:xfrm>
            <a:off x="946440" y="4862160"/>
            <a:ext cx="5205960" cy="4604760"/>
          </a:xfrm>
          <a:prstGeom prst="rect">
            <a:avLst/>
          </a:prstGeom>
        </p:spPr>
        <p:txBody>
          <a:bodyPr lIns="98280" tIns="48960" rIns="98280" bIns="48960"/>
          <a:lstStyle/>
          <a:p>
            <a:pPr>
              <a:lnSpc>
                <a:spcPct val="100000"/>
              </a:lnSpc>
              <a:buFont typeface="StarSymbol"/>
              <a:buChar char="-"/>
            </a:pPr>
            <a:r>
              <a:rPr lang="en-US" sz="2000" strike="noStrike">
                <a:latin typeface="Arial"/>
              </a:rPr>
              <a:t>Install torque client (mom)</a:t>
            </a:r>
            <a:endParaRPr/>
          </a:p>
          <a:p>
            <a:pPr>
              <a:lnSpc>
                <a:spcPct val="100000"/>
              </a:lnSpc>
              <a:buFont typeface="StarSymbol"/>
              <a:buChar char="-"/>
            </a:pPr>
            <a:r>
              <a:rPr lang="en-US" sz="2000" strike="noStrike">
                <a:latin typeface="Arial"/>
              </a:rPr>
              <a:t>Make sure the service is running</a:t>
            </a:r>
            <a:endParaRPr/>
          </a:p>
          <a:p>
            <a:pPr>
              <a:lnSpc>
                <a:spcPct val="100000"/>
              </a:lnSpc>
              <a:buFont typeface="StarSymbol"/>
              <a:buChar char="-"/>
            </a:pPr>
            <a:r>
              <a:rPr lang="en-US" sz="2000" strike="noStrike">
                <a:latin typeface="Arial"/>
              </a:rPr>
              <a:t>Config file says where the server is and in home use cp instead of another file transfer mechanism because it is on a shared fs</a:t>
            </a:r>
            <a:endParaRPr/>
          </a:p>
          <a:p>
            <a:pPr>
              <a:lnSpc>
                <a:spcPct val="100000"/>
              </a:lnSpc>
            </a:pPr>
            <a:endParaRPr/>
          </a:p>
          <a:p>
            <a:pPr>
              <a:lnSpc>
                <a:spcPct val="100000"/>
              </a:lnSpc>
            </a:pPr>
            <a:r>
              <a:rPr lang="en-US" sz="2000" strike="noStrike">
                <a:latin typeface="Arial"/>
              </a:rPr>
              <a:t>######</a:t>
            </a:r>
            <a:endParaRPr/>
          </a:p>
          <a:p>
            <a:pPr>
              <a:lnSpc>
                <a:spcPct val="100000"/>
              </a:lnSpc>
            </a:pPr>
            <a:endParaRPr/>
          </a:p>
          <a:p>
            <a:pPr>
              <a:lnSpc>
                <a:spcPct val="100000"/>
              </a:lnSpc>
            </a:pPr>
            <a:r>
              <a:rPr lang="en-US" sz="1300" strike="noStrike">
                <a:latin typeface="Arial"/>
              </a:rPr>
              <a:t>sharrell@roflcopter:web $ cat 014-setup-torque-scheduler </a:t>
            </a:r>
            <a:endParaRPr/>
          </a:p>
          <a:p>
            <a:pPr>
              <a:lnSpc>
                <a:spcPct val="100000"/>
              </a:lnSpc>
            </a:pPr>
            <a:r>
              <a:rPr lang="en-US" sz="1300" strike="noStrike">
                <a:latin typeface="Arial"/>
              </a:rPr>
              <a:t>class base_cluster {</a:t>
            </a:r>
            <a:endParaRPr/>
          </a:p>
          <a:p>
            <a:pPr>
              <a:lnSpc>
                <a:spcPct val="100000"/>
              </a:lnSpc>
            </a:pPr>
            <a:endParaRPr/>
          </a:p>
          <a:p>
            <a:pPr>
              <a:lnSpc>
                <a:spcPct val="100000"/>
              </a:lnSpc>
            </a:pPr>
            <a:r>
              <a:rPr lang="en-US" sz="1300" strike="noStrike">
                <a:latin typeface="Arial"/>
              </a:rPr>
              <a:t>#### START</a:t>
            </a:r>
            <a:endParaRPr/>
          </a:p>
          <a:p>
            <a:pPr>
              <a:lnSpc>
                <a:spcPct val="100000"/>
              </a:lnSpc>
            </a:pPr>
            <a:r>
              <a:rPr lang="en-US" sz="1300" strike="noStrike">
                <a:latin typeface="Arial"/>
              </a:rPr>
              <a:t>  ### Torque</a:t>
            </a:r>
            <a:endParaRPr/>
          </a:p>
          <a:p>
            <a:pPr>
              <a:lnSpc>
                <a:spcPct val="100000"/>
              </a:lnSpc>
            </a:pPr>
            <a:r>
              <a:rPr lang="en-US" sz="1300" strike="noStrike">
                <a:latin typeface="Arial"/>
              </a:rPr>
              <a:t>  package { 'libxml2':</a:t>
            </a:r>
            <a:endParaRPr/>
          </a:p>
          <a:p>
            <a:pPr>
              <a:lnSpc>
                <a:spcPct val="100000"/>
              </a:lnSpc>
            </a:pPr>
            <a:r>
              <a:rPr lang="en-US" sz="1300" strike="noStrike">
                <a:latin typeface="Arial"/>
              </a:rPr>
              <a:t>    ensure =&gt; present,</a:t>
            </a:r>
            <a:endParaRPr/>
          </a:p>
          <a:p>
            <a:pPr>
              <a:lnSpc>
                <a:spcPct val="100000"/>
              </a:lnSpc>
            </a:pPr>
            <a:r>
              <a:rPr lang="en-US" sz="1300" strike="noStrike">
                <a:latin typeface="Arial"/>
              </a:rPr>
              <a:t>  }</a:t>
            </a:r>
            <a:endParaRPr/>
          </a:p>
          <a:p>
            <a:pPr>
              <a:lnSpc>
                <a:spcPct val="100000"/>
              </a:lnSpc>
            </a:pPr>
            <a:endParaRPr/>
          </a:p>
          <a:p>
            <a:pPr>
              <a:lnSpc>
                <a:spcPct val="100000"/>
              </a:lnSpc>
            </a:pPr>
            <a:r>
              <a:rPr lang="en-US" sz="1300" strike="noStrike">
                <a:latin typeface="Arial"/>
              </a:rPr>
              <a:t>  package { 'torque':</a:t>
            </a:r>
            <a:endParaRPr/>
          </a:p>
          <a:p>
            <a:pPr>
              <a:lnSpc>
                <a:spcPct val="100000"/>
              </a:lnSpc>
            </a:pPr>
            <a:r>
              <a:rPr lang="en-US" sz="1300" strike="noStrike">
                <a:latin typeface="Arial"/>
              </a:rPr>
              <a:t>    ensure =&gt; 'installed',</a:t>
            </a:r>
            <a:endParaRPr/>
          </a:p>
          <a:p>
            <a:pPr>
              <a:lnSpc>
                <a:spcPct val="100000"/>
              </a:lnSpc>
            </a:pPr>
            <a:r>
              <a:rPr lang="en-US" sz="1300" strike="noStrike">
                <a:latin typeface="Arial"/>
              </a:rPr>
              <a:t>    source =&gt; 'http://teknikal.org/buildacluster/torque-4.1.7-1.adaptive.el6.x86_64.rpm',</a:t>
            </a:r>
            <a:endParaRPr/>
          </a:p>
          <a:p>
            <a:pPr>
              <a:lnSpc>
                <a:spcPct val="100000"/>
              </a:lnSpc>
            </a:pPr>
            <a:r>
              <a:rPr lang="en-US" sz="1300" strike="noStrike">
                <a:latin typeface="Arial"/>
              </a:rPr>
              <a:t>    provider =&gt; 'rpm',</a:t>
            </a:r>
            <a:endParaRPr/>
          </a:p>
          <a:p>
            <a:pPr>
              <a:lnSpc>
                <a:spcPct val="100000"/>
              </a:lnSpc>
            </a:pPr>
            <a:r>
              <a:rPr lang="en-US" sz="1300" strike="noStrike">
                <a:latin typeface="Arial"/>
              </a:rPr>
              <a:t>  }</a:t>
            </a:r>
            <a:endParaRPr/>
          </a:p>
          <a:p>
            <a:pPr>
              <a:lnSpc>
                <a:spcPct val="100000"/>
              </a:lnSpc>
            </a:pPr>
            <a:r>
              <a:rPr lang="en-US" sz="1300" strike="noStrike">
                <a:latin typeface="Arial"/>
              </a:rPr>
              <a:t>#### END</a:t>
            </a:r>
            <a:endParaRPr/>
          </a:p>
          <a:p>
            <a:pPr>
              <a:lnSpc>
                <a:spcPct val="100000"/>
              </a:lnSpc>
            </a:pPr>
            <a:r>
              <a:rPr lang="en-US" sz="1300" strike="noStrike">
                <a:latin typeface="Arial"/>
              </a:rPr>
              <a:t>}</a:t>
            </a:r>
            <a:endParaRPr/>
          </a:p>
          <a:p>
            <a:pPr>
              <a:lnSpc>
                <a:spcPct val="100000"/>
              </a:lnSpc>
            </a:pPr>
            <a:endParaRPr/>
          </a:p>
          <a:p>
            <a:pPr>
              <a:lnSpc>
                <a:spcPct val="100000"/>
              </a:lnSpc>
            </a:pPr>
            <a:r>
              <a:rPr lang="en-US" sz="1300" strike="noStrike">
                <a:latin typeface="Arial"/>
              </a:rPr>
              <a:t>class head_node {</a:t>
            </a:r>
            <a:endParaRPr/>
          </a:p>
          <a:p>
            <a:pPr>
              <a:lnSpc>
                <a:spcPct val="100000"/>
              </a:lnSpc>
            </a:pPr>
            <a:endParaRPr/>
          </a:p>
          <a:p>
            <a:pPr>
              <a:lnSpc>
                <a:spcPct val="100000"/>
              </a:lnSpc>
            </a:pPr>
            <a:r>
              <a:rPr lang="en-US" sz="1300" strike="noStrike">
                <a:latin typeface="Arial"/>
              </a:rPr>
              <a:t>#### START</a:t>
            </a:r>
            <a:endParaRPr/>
          </a:p>
          <a:p>
            <a:pPr>
              <a:lnSpc>
                <a:spcPct val="100000"/>
              </a:lnSpc>
            </a:pPr>
            <a:r>
              <a:rPr lang="en-US" sz="1300" strike="noStrike">
                <a:latin typeface="Arial"/>
              </a:rPr>
              <a:t>  package { 'torque-scheduler':</a:t>
            </a:r>
            <a:endParaRPr/>
          </a:p>
          <a:p>
            <a:pPr>
              <a:lnSpc>
                <a:spcPct val="100000"/>
              </a:lnSpc>
            </a:pPr>
            <a:r>
              <a:rPr lang="en-US" sz="1300" strike="noStrike">
                <a:latin typeface="Arial"/>
              </a:rPr>
              <a:t>    ensure =&gt; 'installed',</a:t>
            </a:r>
            <a:endParaRPr/>
          </a:p>
          <a:p>
            <a:pPr>
              <a:lnSpc>
                <a:spcPct val="100000"/>
              </a:lnSpc>
            </a:pPr>
            <a:r>
              <a:rPr lang="en-US" sz="1300" strike="noStrike">
                <a:latin typeface="Arial"/>
              </a:rPr>
              <a:t>    source =&gt; 'http://teknikal.org/buildacluster/torque-scheduler-4.1.7-1.adaptive.el6.x86_64.rpm',</a:t>
            </a:r>
            <a:endParaRPr/>
          </a:p>
          <a:p>
            <a:pPr>
              <a:lnSpc>
                <a:spcPct val="100000"/>
              </a:lnSpc>
            </a:pPr>
            <a:r>
              <a:rPr lang="en-US" sz="1300" strike="noStrike">
                <a:latin typeface="Arial"/>
              </a:rPr>
              <a:t>    provider =&gt; 'rpm',</a:t>
            </a:r>
            <a:endParaRPr/>
          </a:p>
          <a:p>
            <a:pPr>
              <a:lnSpc>
                <a:spcPct val="100000"/>
              </a:lnSpc>
            </a:pPr>
            <a:r>
              <a:rPr lang="en-US" sz="1300" strike="noStrike">
                <a:latin typeface="Arial"/>
              </a:rPr>
              <a:t>    require =&gt; Package['torque']</a:t>
            </a:r>
            <a:endParaRPr/>
          </a:p>
          <a:p>
            <a:pPr>
              <a:lnSpc>
                <a:spcPct val="100000"/>
              </a:lnSpc>
            </a:pPr>
            <a:r>
              <a:rPr lang="en-US" sz="1300" strike="noStrike">
                <a:latin typeface="Arial"/>
              </a:rPr>
              <a:t>  }</a:t>
            </a:r>
            <a:endParaRPr/>
          </a:p>
          <a:p>
            <a:pPr>
              <a:lnSpc>
                <a:spcPct val="100000"/>
              </a:lnSpc>
            </a:pPr>
            <a:endParaRPr/>
          </a:p>
          <a:p>
            <a:pPr>
              <a:lnSpc>
                <a:spcPct val="100000"/>
              </a:lnSpc>
            </a:pPr>
            <a:r>
              <a:rPr lang="en-US" sz="1300" strike="noStrike">
                <a:latin typeface="Arial"/>
              </a:rPr>
              <a:t>  package { 'torque-server':</a:t>
            </a:r>
            <a:endParaRPr/>
          </a:p>
          <a:p>
            <a:pPr>
              <a:lnSpc>
                <a:spcPct val="100000"/>
              </a:lnSpc>
            </a:pPr>
            <a:r>
              <a:rPr lang="en-US" sz="1300" strike="noStrike">
                <a:latin typeface="Arial"/>
              </a:rPr>
              <a:t>    ensure =&gt; 'installed',</a:t>
            </a:r>
            <a:endParaRPr/>
          </a:p>
          <a:p>
            <a:pPr>
              <a:lnSpc>
                <a:spcPct val="100000"/>
              </a:lnSpc>
            </a:pPr>
            <a:r>
              <a:rPr lang="en-US" sz="1300" strike="noStrike">
                <a:latin typeface="Arial"/>
              </a:rPr>
              <a:t>    source =&gt; 'http://teknikal.org/buildacluster/torque-server-4.1.7-1.adaptive.el6.x86_64.rpm',</a:t>
            </a:r>
            <a:endParaRPr/>
          </a:p>
          <a:p>
            <a:pPr>
              <a:lnSpc>
                <a:spcPct val="100000"/>
              </a:lnSpc>
            </a:pPr>
            <a:r>
              <a:rPr lang="en-US" sz="1300" strike="noStrike">
                <a:latin typeface="Arial"/>
              </a:rPr>
              <a:t>    provider =&gt; 'rpm',</a:t>
            </a:r>
            <a:endParaRPr/>
          </a:p>
          <a:p>
            <a:pPr>
              <a:lnSpc>
                <a:spcPct val="100000"/>
              </a:lnSpc>
            </a:pPr>
            <a:r>
              <a:rPr lang="en-US" sz="1300" strike="noStrike">
                <a:latin typeface="Arial"/>
              </a:rPr>
              <a:t>    require =&gt; Package['torque']</a:t>
            </a:r>
            <a:endParaRPr/>
          </a:p>
          <a:p>
            <a:pPr>
              <a:lnSpc>
                <a:spcPct val="100000"/>
              </a:lnSpc>
            </a:pPr>
            <a:r>
              <a:rPr lang="en-US" sz="1300" strike="noStrike">
                <a:latin typeface="Arial"/>
              </a:rPr>
              <a:t>  }</a:t>
            </a:r>
            <a:endParaRPr/>
          </a:p>
          <a:p>
            <a:pPr>
              <a:lnSpc>
                <a:spcPct val="100000"/>
              </a:lnSpc>
            </a:pPr>
            <a:endParaRPr/>
          </a:p>
          <a:p>
            <a:pPr>
              <a:lnSpc>
                <a:spcPct val="100000"/>
              </a:lnSpc>
            </a:pPr>
            <a:r>
              <a:rPr lang="en-US" sz="1300" strike="noStrike">
                <a:latin typeface="Arial"/>
              </a:rPr>
              <a:t>  service { "pbs_server":</a:t>
            </a:r>
            <a:endParaRPr/>
          </a:p>
          <a:p>
            <a:pPr>
              <a:lnSpc>
                <a:spcPct val="100000"/>
              </a:lnSpc>
            </a:pPr>
            <a:r>
              <a:rPr lang="en-US" sz="1300" strike="noStrike">
                <a:latin typeface="Arial"/>
              </a:rPr>
              <a:t>    ensure  =&gt; "running",</a:t>
            </a:r>
            <a:endParaRPr/>
          </a:p>
          <a:p>
            <a:pPr>
              <a:lnSpc>
                <a:spcPct val="100000"/>
              </a:lnSpc>
            </a:pPr>
            <a:r>
              <a:rPr lang="en-US" sz="1300" strike="noStrike">
                <a:latin typeface="Arial"/>
              </a:rPr>
              <a:t>    enable  =&gt; "true",</a:t>
            </a:r>
            <a:endParaRPr/>
          </a:p>
          <a:p>
            <a:pPr>
              <a:lnSpc>
                <a:spcPct val="100000"/>
              </a:lnSpc>
            </a:pPr>
            <a:r>
              <a:rPr lang="en-US" sz="1300" strike="noStrike">
                <a:latin typeface="Arial"/>
              </a:rPr>
              <a:t>    require =&gt; Package["torque-server"],</a:t>
            </a:r>
            <a:endParaRPr/>
          </a:p>
          <a:p>
            <a:pPr>
              <a:lnSpc>
                <a:spcPct val="100000"/>
              </a:lnSpc>
            </a:pPr>
            <a:r>
              <a:rPr lang="en-US" sz="1300" strike="noStrike">
                <a:latin typeface="Arial"/>
              </a:rPr>
              <a:t>  }</a:t>
            </a:r>
            <a:endParaRPr/>
          </a:p>
          <a:p>
            <a:pPr>
              <a:lnSpc>
                <a:spcPct val="100000"/>
              </a:lnSpc>
            </a:pPr>
            <a:endParaRPr/>
          </a:p>
          <a:p>
            <a:pPr>
              <a:lnSpc>
                <a:spcPct val="100000"/>
              </a:lnSpc>
            </a:pPr>
            <a:r>
              <a:rPr lang="en-US" sz="1300" strike="noStrike">
                <a:latin typeface="Arial"/>
              </a:rPr>
              <a:t>  service { "pbs_sched":</a:t>
            </a:r>
            <a:endParaRPr/>
          </a:p>
          <a:p>
            <a:pPr>
              <a:lnSpc>
                <a:spcPct val="100000"/>
              </a:lnSpc>
            </a:pPr>
            <a:r>
              <a:rPr lang="en-US" sz="1300" strike="noStrike">
                <a:latin typeface="Arial"/>
              </a:rPr>
              <a:t>    ensure  =&gt; "running",</a:t>
            </a:r>
            <a:endParaRPr/>
          </a:p>
          <a:p>
            <a:pPr>
              <a:lnSpc>
                <a:spcPct val="100000"/>
              </a:lnSpc>
            </a:pPr>
            <a:r>
              <a:rPr lang="en-US" sz="1300" strike="noStrike">
                <a:latin typeface="Arial"/>
              </a:rPr>
              <a:t>    enable  =&gt; "true",</a:t>
            </a:r>
            <a:endParaRPr/>
          </a:p>
          <a:p>
            <a:pPr>
              <a:lnSpc>
                <a:spcPct val="100000"/>
              </a:lnSpc>
            </a:pPr>
            <a:r>
              <a:rPr lang="en-US" sz="1300" strike="noStrike">
                <a:latin typeface="Arial"/>
              </a:rPr>
              <a:t>    require =&gt; Package["torque-scheduler"],</a:t>
            </a:r>
            <a:endParaRPr/>
          </a:p>
          <a:p>
            <a:pPr>
              <a:lnSpc>
                <a:spcPct val="100000"/>
              </a:lnSpc>
            </a:pPr>
            <a:r>
              <a:rPr lang="en-US" sz="1300" strike="noStrike">
                <a:latin typeface="Arial"/>
              </a:rPr>
              <a:t>  }</a:t>
            </a:r>
            <a:endParaRPr/>
          </a:p>
          <a:p>
            <a:pPr>
              <a:lnSpc>
                <a:spcPct val="100000"/>
              </a:lnSpc>
            </a:pPr>
            <a:endParaRPr/>
          </a:p>
          <a:p>
            <a:pPr>
              <a:lnSpc>
                <a:spcPct val="100000"/>
              </a:lnSpc>
            </a:pPr>
            <a:r>
              <a:rPr lang="en-US" sz="1300" strike="noStrike">
                <a:latin typeface="Arial"/>
              </a:rPr>
              <a:t>  file { '/var/spool/torque/server_priv/nodes':</a:t>
            </a:r>
            <a:endParaRPr/>
          </a:p>
          <a:p>
            <a:pPr>
              <a:lnSpc>
                <a:spcPct val="100000"/>
              </a:lnSpc>
            </a:pPr>
            <a:r>
              <a:rPr lang="en-US" sz="1300" strike="noStrike">
                <a:latin typeface="Arial"/>
              </a:rPr>
              <a:t>    content =&gt; "compute1.cluster np=1\ncompute2.cluster np=1\n",</a:t>
            </a:r>
            <a:endParaRPr/>
          </a:p>
          <a:p>
            <a:pPr>
              <a:lnSpc>
                <a:spcPct val="100000"/>
              </a:lnSpc>
            </a:pPr>
            <a:r>
              <a:rPr lang="en-US" sz="1300" strike="noStrike">
                <a:latin typeface="Arial"/>
              </a:rPr>
              <a:t>    require =&gt; Package['torque-server'],</a:t>
            </a:r>
            <a:endParaRPr/>
          </a:p>
          <a:p>
            <a:pPr>
              <a:lnSpc>
                <a:spcPct val="100000"/>
              </a:lnSpc>
            </a:pPr>
            <a:r>
              <a:rPr lang="en-US" sz="1300" strike="noStrike">
                <a:latin typeface="Arial"/>
              </a:rPr>
              <a:t>    notify =&gt; Service['pbs_server'],</a:t>
            </a:r>
            <a:endParaRPr/>
          </a:p>
          <a:p>
            <a:pPr>
              <a:lnSpc>
                <a:spcPct val="100000"/>
              </a:lnSpc>
            </a:pPr>
            <a:r>
              <a:rPr lang="en-US" sz="1300" strike="noStrike">
                <a:latin typeface="Arial"/>
              </a:rPr>
              <a:t>  }</a:t>
            </a:r>
            <a:endParaRPr/>
          </a:p>
          <a:p>
            <a:pPr>
              <a:lnSpc>
                <a:spcPct val="100000"/>
              </a:lnSpc>
            </a:pPr>
            <a:r>
              <a:rPr lang="en-US" sz="1300" strike="noStrike">
                <a:latin typeface="Arial"/>
              </a:rPr>
              <a:t>#### END</a:t>
            </a:r>
            <a:endParaRPr/>
          </a:p>
          <a:p>
            <a:pPr>
              <a:lnSpc>
                <a:spcPct val="100000"/>
              </a:lnSpc>
            </a:pPr>
            <a:r>
              <a:rPr lang="en-US" sz="1300" strike="noStrike">
                <a:latin typeface="Arial"/>
              </a:rPr>
              <a:t>}</a:t>
            </a:r>
            <a:endParaRPr/>
          </a:p>
          <a:p>
            <a:pPr>
              <a:lnSpc>
                <a:spcPct val="100000"/>
              </a:lnSpc>
            </a:pPr>
            <a:endParaRPr/>
          </a:p>
          <a:p>
            <a:pPr>
              <a:lnSpc>
                <a:spcPct val="100000"/>
              </a:lnSpc>
            </a:pPr>
            <a:r>
              <a:rPr lang="en-US" sz="1300" strike="noStrike">
                <a:latin typeface="Arial"/>
              </a:rPr>
              <a:t>class compute_node {</a:t>
            </a:r>
            <a:endParaRPr/>
          </a:p>
          <a:p>
            <a:pPr>
              <a:lnSpc>
                <a:spcPct val="100000"/>
              </a:lnSpc>
            </a:pPr>
            <a:endParaRPr/>
          </a:p>
          <a:p>
            <a:pPr>
              <a:lnSpc>
                <a:spcPct val="100000"/>
              </a:lnSpc>
            </a:pPr>
            <a:r>
              <a:rPr lang="en-US" sz="1300" strike="noStrike">
                <a:latin typeface="Arial"/>
              </a:rPr>
              <a:t>#### START</a:t>
            </a:r>
            <a:endParaRPr/>
          </a:p>
          <a:p>
            <a:pPr>
              <a:lnSpc>
                <a:spcPct val="100000"/>
              </a:lnSpc>
            </a:pPr>
            <a:r>
              <a:rPr lang="en-US" sz="1300" strike="noStrike">
                <a:latin typeface="Arial"/>
              </a:rPr>
              <a:t>  package { 'torque-client':</a:t>
            </a:r>
            <a:endParaRPr/>
          </a:p>
          <a:p>
            <a:pPr>
              <a:lnSpc>
                <a:spcPct val="100000"/>
              </a:lnSpc>
            </a:pPr>
            <a:r>
              <a:rPr lang="en-US" sz="1300" strike="noStrike">
                <a:latin typeface="Arial"/>
              </a:rPr>
              <a:t>    ensure =&gt; 'installed',</a:t>
            </a:r>
            <a:endParaRPr/>
          </a:p>
          <a:p>
            <a:pPr>
              <a:lnSpc>
                <a:spcPct val="100000"/>
              </a:lnSpc>
            </a:pPr>
            <a:r>
              <a:rPr lang="en-US" sz="1300" strike="noStrike">
                <a:latin typeface="Arial"/>
              </a:rPr>
              <a:t>    source =&gt; 'http://teknikal.org/buildacluster/torque-client-4.1.7-1.adaptive.el6.x86_64.rpm',</a:t>
            </a:r>
            <a:endParaRPr/>
          </a:p>
          <a:p>
            <a:pPr>
              <a:lnSpc>
                <a:spcPct val="100000"/>
              </a:lnSpc>
            </a:pPr>
            <a:r>
              <a:rPr lang="en-US" sz="1300" strike="noStrike">
                <a:latin typeface="Arial"/>
              </a:rPr>
              <a:t>    provider =&gt; 'rpm',</a:t>
            </a:r>
            <a:endParaRPr/>
          </a:p>
          <a:p>
            <a:pPr>
              <a:lnSpc>
                <a:spcPct val="100000"/>
              </a:lnSpc>
            </a:pPr>
            <a:r>
              <a:rPr lang="en-US" sz="1300" strike="noStrike">
                <a:latin typeface="Arial"/>
              </a:rPr>
              <a:t>    require =&gt; Package['torque']</a:t>
            </a:r>
            <a:endParaRPr/>
          </a:p>
          <a:p>
            <a:pPr>
              <a:lnSpc>
                <a:spcPct val="100000"/>
              </a:lnSpc>
            </a:pPr>
            <a:r>
              <a:rPr lang="en-US" sz="1300" strike="noStrike">
                <a:latin typeface="Arial"/>
              </a:rPr>
              <a:t>  }</a:t>
            </a:r>
            <a:endParaRPr/>
          </a:p>
          <a:p>
            <a:pPr>
              <a:lnSpc>
                <a:spcPct val="100000"/>
              </a:lnSpc>
            </a:pPr>
            <a:endParaRPr/>
          </a:p>
          <a:p>
            <a:pPr>
              <a:lnSpc>
                <a:spcPct val="100000"/>
              </a:lnSpc>
            </a:pPr>
            <a:r>
              <a:rPr lang="en-US" sz="1300" strike="noStrike">
                <a:latin typeface="Arial"/>
              </a:rPr>
              <a:t>  service { "pbs_mom":</a:t>
            </a:r>
            <a:endParaRPr/>
          </a:p>
          <a:p>
            <a:pPr>
              <a:lnSpc>
                <a:spcPct val="100000"/>
              </a:lnSpc>
            </a:pPr>
            <a:r>
              <a:rPr lang="en-US" sz="1300" strike="noStrike">
                <a:latin typeface="Arial"/>
              </a:rPr>
              <a:t>    ensure  =&gt; "running",</a:t>
            </a:r>
            <a:endParaRPr/>
          </a:p>
          <a:p>
            <a:pPr>
              <a:lnSpc>
                <a:spcPct val="100000"/>
              </a:lnSpc>
            </a:pPr>
            <a:r>
              <a:rPr lang="en-US" sz="1300" strike="noStrike">
                <a:latin typeface="Arial"/>
              </a:rPr>
              <a:t>    enable  =&gt; "true",</a:t>
            </a:r>
            <a:endParaRPr/>
          </a:p>
          <a:p>
            <a:pPr>
              <a:lnSpc>
                <a:spcPct val="100000"/>
              </a:lnSpc>
            </a:pPr>
            <a:r>
              <a:rPr lang="en-US" sz="1300" strike="noStrike">
                <a:latin typeface="Arial"/>
              </a:rPr>
              <a:t>    require =&gt; Package["torque-client"],</a:t>
            </a:r>
            <a:endParaRPr/>
          </a:p>
          <a:p>
            <a:pPr>
              <a:lnSpc>
                <a:spcPct val="100000"/>
              </a:lnSpc>
            </a:pPr>
            <a:r>
              <a:rPr lang="en-US" sz="1300" strike="noStrike">
                <a:latin typeface="Arial"/>
              </a:rPr>
              <a:t>  }</a:t>
            </a:r>
            <a:endParaRPr/>
          </a:p>
          <a:p>
            <a:pPr>
              <a:lnSpc>
                <a:spcPct val="100000"/>
              </a:lnSpc>
            </a:pPr>
            <a:endParaRPr/>
          </a:p>
          <a:p>
            <a:pPr>
              <a:lnSpc>
                <a:spcPct val="100000"/>
              </a:lnSpc>
            </a:pPr>
            <a:endParaRPr/>
          </a:p>
          <a:p>
            <a:pPr>
              <a:lnSpc>
                <a:spcPct val="100000"/>
              </a:lnSpc>
            </a:pPr>
            <a:r>
              <a:rPr lang="en-US" sz="1300" strike="noStrike">
                <a:latin typeface="Arial"/>
              </a:rPr>
              <a:t>  file { '/var/spool/torque/mom_priv/config':</a:t>
            </a:r>
            <a:endParaRPr/>
          </a:p>
          <a:p>
            <a:pPr>
              <a:lnSpc>
                <a:spcPct val="100000"/>
              </a:lnSpc>
            </a:pPr>
            <a:r>
              <a:rPr lang="en-US" sz="1300" strike="noStrike">
                <a:latin typeface="Arial"/>
              </a:rPr>
              <a:t>    content =&gt; "\$pbsserver head</a:t>
            </a:r>
            <a:endParaRPr/>
          </a:p>
          <a:p>
            <a:pPr>
              <a:lnSpc>
                <a:spcPct val="100000"/>
              </a:lnSpc>
            </a:pPr>
            <a:r>
              <a:rPr lang="en-US" sz="1300" strike="noStrike">
                <a:latin typeface="Arial"/>
              </a:rPr>
              <a:t>\$usecp *:/home /home\n",</a:t>
            </a:r>
            <a:endParaRPr/>
          </a:p>
          <a:p>
            <a:pPr>
              <a:lnSpc>
                <a:spcPct val="100000"/>
              </a:lnSpc>
            </a:pPr>
            <a:r>
              <a:rPr lang="en-US" sz="1300" strike="noStrike">
                <a:latin typeface="Arial"/>
              </a:rPr>
              <a:t>    require =&gt; Package['torque-client'],</a:t>
            </a:r>
            <a:endParaRPr/>
          </a:p>
          <a:p>
            <a:pPr>
              <a:lnSpc>
                <a:spcPct val="100000"/>
              </a:lnSpc>
            </a:pPr>
            <a:r>
              <a:rPr lang="en-US" sz="1300" strike="noStrike">
                <a:latin typeface="Arial"/>
              </a:rPr>
              <a:t>    notify  =&gt; Service["pbs_mom"]</a:t>
            </a:r>
            <a:endParaRPr/>
          </a:p>
          <a:p>
            <a:pPr>
              <a:lnSpc>
                <a:spcPct val="100000"/>
              </a:lnSpc>
            </a:pPr>
            <a:r>
              <a:rPr lang="en-US" sz="1300" strike="noStrike">
                <a:latin typeface="Arial"/>
              </a:rPr>
              <a:t>  }</a:t>
            </a:r>
            <a:endParaRPr/>
          </a:p>
          <a:p>
            <a:pPr>
              <a:lnSpc>
                <a:spcPct val="100000"/>
              </a:lnSpc>
            </a:pPr>
            <a:r>
              <a:rPr lang="en-US" sz="1300" strike="noStrike">
                <a:latin typeface="Arial"/>
              </a:rPr>
              <a:t>#### END</a:t>
            </a:r>
            <a:endParaRPr/>
          </a:p>
          <a:p>
            <a:pPr>
              <a:lnSpc>
                <a:spcPct val="100000"/>
              </a:lnSpc>
            </a:pPr>
            <a:r>
              <a:rPr lang="en-US" sz="1300" strike="noStrike">
                <a:latin typeface="Arial"/>
              </a:rPr>
              <a:t>}</a:t>
            </a:r>
            <a:endParaRPr/>
          </a:p>
          <a:p>
            <a:pPr>
              <a:lnSpc>
                <a:spcPct val="100000"/>
              </a:lnSpc>
            </a:pPr>
            <a:endParaRPr/>
          </a:p>
          <a:p>
            <a:pPr>
              <a:lnSpc>
                <a:spcPct val="100000"/>
              </a:lnSpc>
            </a:pPr>
            <a:endParaRPr/>
          </a:p>
          <a:p>
            <a:pPr>
              <a:lnSpc>
                <a:spcPct val="100000"/>
              </a:lnSpc>
            </a:pPr>
            <a:endParaRPr/>
          </a:p>
        </p:txBody>
      </p:sp>
      <p:sp>
        <p:nvSpPr>
          <p:cNvPr id="565" name="TextShape 2"/>
          <p:cNvSpPr txBox="1"/>
          <p:nvPr/>
        </p:nvSpPr>
        <p:spPr>
          <a:xfrm>
            <a:off x="4023000" y="9722520"/>
            <a:ext cx="3075840" cy="511560"/>
          </a:xfrm>
          <a:prstGeom prst="rect">
            <a:avLst/>
          </a:prstGeom>
          <a:noFill/>
          <a:ln>
            <a:noFill/>
          </a:ln>
        </p:spPr>
        <p:txBody>
          <a:bodyPr lIns="98280" tIns="48960" rIns="98280" bIns="48960" anchor="b"/>
          <a:lstStyle/>
          <a:p>
            <a:pPr algn="r">
              <a:lnSpc>
                <a:spcPct val="100000"/>
              </a:lnSpc>
            </a:pPr>
            <a:fld id="{F00F9AF8-62BB-4831-B270-BFA4B8F99024}" type="slidenum">
              <a:rPr lang="en-US" sz="1300" strike="noStrike">
                <a:solidFill>
                  <a:srgbClr val="000000"/>
                </a:solidFill>
                <a:latin typeface="Times New Roman"/>
                <a:ea typeface="+mn-ea"/>
              </a:rPr>
              <a:t>37</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 name="PlaceHolder 1"/>
          <p:cNvSpPr>
            <a:spLocks noGrp="1"/>
          </p:cNvSpPr>
          <p:nvPr>
            <p:ph type="body"/>
          </p:nvPr>
        </p:nvSpPr>
        <p:spPr>
          <a:xfrm>
            <a:off x="946440" y="4862160"/>
            <a:ext cx="5205960" cy="4604760"/>
          </a:xfrm>
          <a:prstGeom prst="rect">
            <a:avLst/>
          </a:prstGeom>
        </p:spPr>
        <p:txBody>
          <a:bodyPr lIns="98280" tIns="48960" rIns="98280" bIns="48960"/>
          <a:lstStyle/>
          <a:p>
            <a:r>
              <a:rPr lang="en-US" sz="1300" strike="noStrike">
                <a:latin typeface="Arial"/>
              </a:rPr>
              <a:t>sharrell@lmaoplane:web $ cat 015-testing-torque </a:t>
            </a:r>
            <a:endParaRPr/>
          </a:p>
          <a:p>
            <a:r>
              <a:rPr lang="en-US" sz="1300" strike="noStrike">
                <a:latin typeface="Arial"/>
              </a:rPr>
              <a:t># Make sure our compute nodes are free</a:t>
            </a:r>
            <a:endParaRPr/>
          </a:p>
          <a:p>
            <a:r>
              <a:rPr lang="en-US" sz="1300" strike="noStrike">
                <a:latin typeface="Arial"/>
              </a:rPr>
              <a:t>pbsnodes</a:t>
            </a:r>
            <a:endParaRPr/>
          </a:p>
          <a:p>
            <a:endParaRPr/>
          </a:p>
          <a:p>
            <a:r>
              <a:rPr lang="en-US" sz="1300" strike="noStrike">
                <a:latin typeface="Arial"/>
              </a:rPr>
              <a:t># Start an interactive job</a:t>
            </a:r>
            <a:endParaRPr/>
          </a:p>
          <a:p>
            <a:r>
              <a:rPr lang="en-US" sz="1300" strike="noStrike">
                <a:latin typeface="Arial"/>
              </a:rPr>
              <a:t>qsub -I</a:t>
            </a:r>
            <a:endParaRPr/>
          </a:p>
          <a:p>
            <a:endParaRPr/>
          </a:p>
          <a:p>
            <a:r>
              <a:rPr lang="en-US" sz="1300" strike="noStrike">
                <a:latin typeface="Arial"/>
              </a:rPr>
              <a:t># Start and interactive job with two nodes</a:t>
            </a:r>
            <a:endParaRPr/>
          </a:p>
          <a:p>
            <a:r>
              <a:rPr lang="en-US" sz="1300" strike="noStrike">
                <a:latin typeface="Arial"/>
              </a:rPr>
              <a:t>qsub -I -l nodes=2</a:t>
            </a:r>
            <a:endParaRPr/>
          </a:p>
          <a:p>
            <a:endParaRPr/>
          </a:p>
          <a:p>
            <a:endParaRPr/>
          </a:p>
        </p:txBody>
      </p:sp>
      <p:sp>
        <p:nvSpPr>
          <p:cNvPr id="567" name="TextShape 2"/>
          <p:cNvSpPr txBox="1"/>
          <p:nvPr/>
        </p:nvSpPr>
        <p:spPr>
          <a:xfrm>
            <a:off x="4023000" y="9722520"/>
            <a:ext cx="3075840" cy="511560"/>
          </a:xfrm>
          <a:prstGeom prst="rect">
            <a:avLst/>
          </a:prstGeom>
          <a:noFill/>
          <a:ln>
            <a:noFill/>
          </a:ln>
        </p:spPr>
        <p:txBody>
          <a:bodyPr lIns="98280" tIns="48960" rIns="98280" bIns="48960" anchor="b"/>
          <a:lstStyle/>
          <a:p>
            <a:pPr algn="r">
              <a:lnSpc>
                <a:spcPct val="100000"/>
              </a:lnSpc>
            </a:pPr>
            <a:fld id="{3E946275-82F0-4536-919F-6B3AABD8530A}" type="slidenum">
              <a:rPr lang="en-US" sz="1300" strike="noStrike">
                <a:solidFill>
                  <a:srgbClr val="000000"/>
                </a:solidFill>
                <a:latin typeface="Times New Roman"/>
                <a:ea typeface="+mn-ea"/>
              </a:rPr>
              <a:t>38</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 name="PlaceHolder 1"/>
          <p:cNvSpPr>
            <a:spLocks noGrp="1"/>
          </p:cNvSpPr>
          <p:nvPr>
            <p:ph type="body"/>
          </p:nvPr>
        </p:nvSpPr>
        <p:spPr>
          <a:xfrm>
            <a:off x="946440" y="4862160"/>
            <a:ext cx="5205960" cy="4604760"/>
          </a:xfrm>
          <a:prstGeom prst="rect">
            <a:avLst/>
          </a:prstGeom>
        </p:spPr>
        <p:txBody>
          <a:bodyPr lIns="98280" tIns="48960" rIns="98280" bIns="48960"/>
          <a:lstStyle/>
          <a:p>
            <a:r>
              <a:rPr lang="en-US" sz="2000" strike="noStrike">
                <a:latin typeface="Arial"/>
              </a:rPr>
              <a:t>Is /home/ mounted?</a:t>
            </a:r>
            <a:endParaRPr/>
          </a:p>
          <a:p>
            <a:endParaRPr/>
          </a:p>
          <a:p>
            <a:r>
              <a:rPr lang="en-US" sz="2000" strike="noStrike">
                <a:latin typeface="Arial"/>
              </a:rPr>
              <a:t>Is /apps/ mounted?</a:t>
            </a:r>
            <a:endParaRPr/>
          </a:p>
          <a:p>
            <a:endParaRPr/>
          </a:p>
          <a:p>
            <a:r>
              <a:rPr lang="en-US" sz="2000" strike="noStrike">
                <a:latin typeface="Arial"/>
              </a:rPr>
              <a:t>######</a:t>
            </a:r>
            <a:endParaRPr/>
          </a:p>
          <a:p>
            <a:endParaRPr/>
          </a:p>
          <a:p>
            <a:r>
              <a:rPr lang="en-US" sz="1300" strike="noStrike">
                <a:latin typeface="Arial"/>
              </a:rPr>
              <a:t>sharrell@roflcopter:web $ cat 020-node-health-checks </a:t>
            </a:r>
            <a:endParaRPr/>
          </a:p>
          <a:p>
            <a:r>
              <a:rPr lang="en-US" sz="1300" strike="noStrike">
                <a:latin typeface="Arial"/>
              </a:rPr>
              <a:t>class compute_node {</a:t>
            </a:r>
            <a:endParaRPr/>
          </a:p>
          <a:p>
            <a:endParaRPr/>
          </a:p>
          <a:p>
            <a:r>
              <a:rPr lang="en-US" sz="1300" strike="noStrike">
                <a:latin typeface="Arial"/>
              </a:rPr>
              <a:t>  file { '/var/spool/torque/mom_priv/config':</a:t>
            </a:r>
            <a:endParaRPr/>
          </a:p>
          <a:p>
            <a:r>
              <a:rPr lang="en-US" sz="1300" strike="noStrike">
                <a:latin typeface="Arial"/>
              </a:rPr>
              <a:t>    content =&gt; "\$pbsserver head</a:t>
            </a:r>
            <a:endParaRPr/>
          </a:p>
          <a:p>
            <a:r>
              <a:rPr lang="en-US" sz="1300" strike="noStrike">
                <a:latin typeface="Arial"/>
              </a:rPr>
              <a:t>\$usecp *:/home /home</a:t>
            </a:r>
            <a:endParaRPr/>
          </a:p>
          <a:p>
            <a:endParaRPr/>
          </a:p>
          <a:p>
            <a:r>
              <a:rPr lang="en-US" sz="1300" strike="noStrike">
                <a:latin typeface="Arial"/>
              </a:rPr>
              <a:t>##### START</a:t>
            </a:r>
            <a:endParaRPr/>
          </a:p>
          <a:p>
            <a:r>
              <a:rPr lang="en-US" sz="1300" strike="noStrike">
                <a:latin typeface="Arial"/>
              </a:rPr>
              <a:t>\$node_check_script /usr/sbin/nhc</a:t>
            </a:r>
            <a:endParaRPr/>
          </a:p>
          <a:p>
            <a:r>
              <a:rPr lang="en-US" sz="1300" strike="noStrike">
                <a:latin typeface="Arial"/>
              </a:rPr>
              <a:t>\$node_check_interval jobstart</a:t>
            </a:r>
            <a:endParaRPr/>
          </a:p>
          <a:p>
            <a:r>
              <a:rPr lang="en-US" sz="1300" strike="noStrike">
                <a:latin typeface="Arial"/>
              </a:rPr>
              <a:t>\$down_on_error 1\n",</a:t>
            </a:r>
            <a:endParaRPr/>
          </a:p>
          <a:p>
            <a:r>
              <a:rPr lang="en-US" sz="1300" strike="noStrike">
                <a:latin typeface="Arial"/>
              </a:rPr>
              <a:t>##### END</a:t>
            </a:r>
            <a:endParaRPr/>
          </a:p>
          <a:p>
            <a:r>
              <a:rPr lang="en-US" sz="1300" strike="noStrike">
                <a:latin typeface="Arial"/>
              </a:rPr>
              <a:t>    require =&gt; Package['torque-client'],</a:t>
            </a:r>
            <a:endParaRPr/>
          </a:p>
          <a:p>
            <a:r>
              <a:rPr lang="en-US" sz="1300" strike="noStrike">
                <a:latin typeface="Arial"/>
              </a:rPr>
              <a:t>    notify  =&gt; Service["pbs_mom"]</a:t>
            </a:r>
            <a:endParaRPr/>
          </a:p>
          <a:p>
            <a:r>
              <a:rPr lang="en-US" sz="1300" strike="noStrike">
                <a:latin typeface="Arial"/>
              </a:rPr>
              <a:t>  }</a:t>
            </a:r>
            <a:endParaRPr/>
          </a:p>
          <a:p>
            <a:endParaRPr/>
          </a:p>
          <a:p>
            <a:r>
              <a:rPr lang="en-US" sz="1300" strike="noStrike">
                <a:latin typeface="Arial"/>
              </a:rPr>
              <a:t>##### START</a:t>
            </a:r>
            <a:endParaRPr/>
          </a:p>
          <a:p>
            <a:r>
              <a:rPr lang="en-US" sz="1300" strike="noStrike">
                <a:latin typeface="Arial"/>
              </a:rPr>
              <a:t>  package { 'warewulf-nhc':</a:t>
            </a:r>
            <a:endParaRPr/>
          </a:p>
          <a:p>
            <a:r>
              <a:rPr lang="en-US" sz="1300" strike="noStrike">
                <a:latin typeface="Arial"/>
              </a:rPr>
              <a:t>    ensure =&gt; 'installed',</a:t>
            </a:r>
            <a:endParaRPr/>
          </a:p>
          <a:p>
            <a:r>
              <a:rPr lang="en-US" sz="1300" strike="noStrike">
                <a:latin typeface="Arial"/>
              </a:rPr>
              <a:t>    source =&gt; 'http://warewulf.lbl.gov/downloads/repo/rhel6/warewulf-nhc-1.3-1.el6.noarch.rpm',</a:t>
            </a:r>
            <a:endParaRPr/>
          </a:p>
          <a:p>
            <a:r>
              <a:rPr lang="en-US" sz="1300" strike="noStrike">
                <a:latin typeface="Arial"/>
              </a:rPr>
              <a:t>    provider =&gt; 'rpm',</a:t>
            </a:r>
            <a:endParaRPr/>
          </a:p>
          <a:p>
            <a:r>
              <a:rPr lang="en-US" sz="1300" strike="noStrike">
                <a:latin typeface="Arial"/>
              </a:rPr>
              <a:t>  }</a:t>
            </a:r>
            <a:endParaRPr/>
          </a:p>
          <a:p>
            <a:endParaRPr/>
          </a:p>
          <a:p>
            <a:r>
              <a:rPr lang="en-US" sz="1300" strike="noStrike">
                <a:latin typeface="Arial"/>
              </a:rPr>
              <a:t>  file { '/etc/nhc/nhc.conf':</a:t>
            </a:r>
            <a:endParaRPr/>
          </a:p>
          <a:p>
            <a:r>
              <a:rPr lang="en-US" sz="1300" strike="noStrike">
                <a:latin typeface="Arial"/>
              </a:rPr>
              <a:t>    content =&gt; "/./ || check_fs_mount_rw /</a:t>
            </a:r>
            <a:endParaRPr/>
          </a:p>
          <a:p>
            <a:r>
              <a:rPr lang="en-US" sz="1300" strike="noStrike">
                <a:latin typeface="Arial"/>
              </a:rPr>
              <a:t> *  || check_ps_daemon sshd root\n</a:t>
            </a:r>
            <a:endParaRPr/>
          </a:p>
          <a:p>
            <a:r>
              <a:rPr lang="en-US" sz="1300" strike="noStrike">
                <a:latin typeface="Arial"/>
              </a:rPr>
              <a:t> *  || check_hw_physmem 1024 1073741824\n</a:t>
            </a:r>
            <a:endParaRPr/>
          </a:p>
          <a:p>
            <a:r>
              <a:rPr lang="en-US" sz="1300" strike="noStrike">
                <a:latin typeface="Arial"/>
              </a:rPr>
              <a:t> *  || check_hw_physmem_free 1\n",</a:t>
            </a:r>
            <a:endParaRPr/>
          </a:p>
          <a:p>
            <a:r>
              <a:rPr lang="en-US" sz="1300" strike="noStrike">
                <a:latin typeface="Arial"/>
              </a:rPr>
              <a:t>    require =&gt; Package['warewulf-nhc'],</a:t>
            </a:r>
            <a:endParaRPr/>
          </a:p>
          <a:p>
            <a:r>
              <a:rPr lang="en-US" sz="1300" strike="noStrike">
                <a:latin typeface="Arial"/>
              </a:rPr>
              <a:t>  }</a:t>
            </a:r>
            <a:endParaRPr/>
          </a:p>
          <a:p>
            <a:r>
              <a:rPr lang="en-US" sz="1300" strike="noStrike">
                <a:latin typeface="Arial"/>
              </a:rPr>
              <a:t>##### END</a:t>
            </a:r>
            <a:endParaRPr/>
          </a:p>
          <a:p>
            <a:endParaRPr/>
          </a:p>
          <a:p>
            <a:r>
              <a:rPr lang="en-US" sz="1300" strike="noStrike">
                <a:latin typeface="Arial"/>
              </a:rPr>
              <a:t>}</a:t>
            </a:r>
            <a:endParaRPr/>
          </a:p>
          <a:p>
            <a:endParaRPr/>
          </a:p>
          <a:p>
            <a:endParaRPr/>
          </a:p>
        </p:txBody>
      </p:sp>
      <p:sp>
        <p:nvSpPr>
          <p:cNvPr id="569" name="TextShape 2"/>
          <p:cNvSpPr txBox="1"/>
          <p:nvPr/>
        </p:nvSpPr>
        <p:spPr>
          <a:xfrm>
            <a:off x="4023000" y="9722520"/>
            <a:ext cx="3075840" cy="511560"/>
          </a:xfrm>
          <a:prstGeom prst="rect">
            <a:avLst/>
          </a:prstGeom>
          <a:noFill/>
          <a:ln>
            <a:noFill/>
          </a:ln>
        </p:spPr>
        <p:txBody>
          <a:bodyPr lIns="98280" tIns="48960" rIns="98280" bIns="48960" anchor="b"/>
          <a:lstStyle/>
          <a:p>
            <a:pPr algn="r">
              <a:lnSpc>
                <a:spcPct val="100000"/>
              </a:lnSpc>
            </a:pPr>
            <a:fld id="{73C309A6-5C69-4027-8698-49A1944DEFB0}" type="slidenum">
              <a:rPr lang="en-US" sz="1300" strike="noStrike">
                <a:solidFill>
                  <a:srgbClr val="000000"/>
                </a:solidFill>
                <a:latin typeface="Times New Roman"/>
                <a:ea typeface="+mn-ea"/>
              </a:rPr>
              <a:t>39</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 name="PlaceHolder 1"/>
          <p:cNvSpPr>
            <a:spLocks noGrp="1"/>
          </p:cNvSpPr>
          <p:nvPr>
            <p:ph type="body"/>
          </p:nvPr>
        </p:nvSpPr>
        <p:spPr>
          <a:xfrm>
            <a:off x="946440" y="4862160"/>
            <a:ext cx="5205960" cy="4604760"/>
          </a:xfrm>
          <a:prstGeom prst="rect">
            <a:avLst/>
          </a:prstGeom>
        </p:spPr>
        <p:txBody>
          <a:bodyPr lIns="98280" tIns="48960" rIns="98280" bIns="48960"/>
          <a:lstStyle/>
          <a:p>
            <a:endParaRPr/>
          </a:p>
        </p:txBody>
      </p:sp>
      <p:sp>
        <p:nvSpPr>
          <p:cNvPr id="571" name="TextShape 2"/>
          <p:cNvSpPr txBox="1"/>
          <p:nvPr/>
        </p:nvSpPr>
        <p:spPr>
          <a:xfrm>
            <a:off x="4023000" y="9722520"/>
            <a:ext cx="3075840" cy="511560"/>
          </a:xfrm>
          <a:prstGeom prst="rect">
            <a:avLst/>
          </a:prstGeom>
          <a:noFill/>
          <a:ln>
            <a:noFill/>
          </a:ln>
        </p:spPr>
        <p:txBody>
          <a:bodyPr lIns="98280" tIns="48960" rIns="98280" bIns="48960" anchor="b"/>
          <a:lstStyle/>
          <a:p>
            <a:pPr algn="r">
              <a:lnSpc>
                <a:spcPct val="100000"/>
              </a:lnSpc>
            </a:pPr>
            <a:fld id="{C3C5ECE5-BC34-4EB8-9B6B-A07C63B7A501}" type="slidenum">
              <a:rPr lang="en-US" sz="1300" strike="noStrike">
                <a:solidFill>
                  <a:srgbClr val="000000"/>
                </a:solidFill>
                <a:latin typeface="Times New Roman"/>
                <a:ea typeface="+mn-ea"/>
              </a:rPr>
              <a:t>40</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 name="PlaceHolder 1"/>
          <p:cNvSpPr>
            <a:spLocks noGrp="1"/>
          </p:cNvSpPr>
          <p:nvPr>
            <p:ph type="body"/>
          </p:nvPr>
        </p:nvSpPr>
        <p:spPr>
          <a:xfrm>
            <a:off x="946440" y="4862160"/>
            <a:ext cx="5205960" cy="4604760"/>
          </a:xfrm>
          <a:prstGeom prst="rect">
            <a:avLst/>
          </a:prstGeom>
        </p:spPr>
        <p:txBody>
          <a:bodyPr lIns="98280" tIns="48960" rIns="98280" bIns="48960"/>
          <a:lstStyle/>
          <a:p>
            <a:r>
              <a:rPr lang="en-US" sz="2000" strike="noStrike">
                <a:latin typeface="Arial"/>
              </a:rPr>
              <a:t>We can login to the other compute node and do a ps axf to convince ourselves its talking also </a:t>
            </a:r>
            <a:r>
              <a:rPr lang="en-US" sz="1300" strike="noStrike">
                <a:latin typeface="Arial"/>
              </a:rPr>
              <a:t>lsof | grep TCP | grep pi</a:t>
            </a:r>
            <a:endParaRPr/>
          </a:p>
        </p:txBody>
      </p:sp>
      <p:sp>
        <p:nvSpPr>
          <p:cNvPr id="573" name="TextShape 2"/>
          <p:cNvSpPr txBox="1"/>
          <p:nvPr/>
        </p:nvSpPr>
        <p:spPr>
          <a:xfrm>
            <a:off x="4023000" y="9722520"/>
            <a:ext cx="3075840" cy="511560"/>
          </a:xfrm>
          <a:prstGeom prst="rect">
            <a:avLst/>
          </a:prstGeom>
          <a:noFill/>
          <a:ln>
            <a:noFill/>
          </a:ln>
        </p:spPr>
        <p:txBody>
          <a:bodyPr lIns="98280" tIns="48960" rIns="98280" bIns="48960" anchor="b"/>
          <a:lstStyle/>
          <a:p>
            <a:pPr algn="r">
              <a:lnSpc>
                <a:spcPct val="100000"/>
              </a:lnSpc>
            </a:pPr>
            <a:fld id="{8CEFFBBD-3F9C-4A9B-8700-17BAD3C783A1}" type="slidenum">
              <a:rPr lang="en-US" sz="1300" strike="noStrike">
                <a:solidFill>
                  <a:srgbClr val="000000"/>
                </a:solidFill>
                <a:latin typeface="Times New Roman"/>
                <a:ea typeface="+mn-ea"/>
              </a:rPr>
              <a:t>42</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PlaceHolder 1"/>
          <p:cNvSpPr>
            <a:spLocks noGrp="1"/>
          </p:cNvSpPr>
          <p:nvPr>
            <p:ph type="body"/>
          </p:nvPr>
        </p:nvSpPr>
        <p:spPr>
          <a:xfrm>
            <a:off x="946440" y="4862160"/>
            <a:ext cx="5205960" cy="4604760"/>
          </a:xfrm>
          <a:prstGeom prst="rect">
            <a:avLst/>
          </a:prstGeom>
        </p:spPr>
        <p:txBody>
          <a:bodyPr lIns="98280" tIns="48960" rIns="98280" bIns="48960"/>
          <a:lstStyle/>
          <a:p>
            <a:r>
              <a:rPr lang="en-US" sz="1300" strike="noStrike">
                <a:latin typeface="Arial"/>
              </a:rPr>
              <a:t># download and untar hpl</a:t>
            </a:r>
            <a:endParaRPr/>
          </a:p>
          <a:p>
            <a:r>
              <a:rPr lang="en-US" sz="1300" strike="noStrike">
                <a:latin typeface="Arial"/>
              </a:rPr>
              <a:t>wget http://www.teknikal.org/buildacluster/hpl-2.1.tar.gz</a:t>
            </a:r>
            <a:endParaRPr/>
          </a:p>
          <a:p>
            <a:r>
              <a:rPr lang="en-US" sz="1300" strike="noStrike">
                <a:latin typeface="Arial"/>
              </a:rPr>
              <a:t>tar xfvz hpl-2.1.tar.gz</a:t>
            </a:r>
            <a:endParaRPr/>
          </a:p>
          <a:p>
            <a:r>
              <a:rPr lang="en-US" sz="1300" strike="noStrike">
                <a:latin typeface="Arial"/>
              </a:rPr>
              <a:t>mv hpl-2.1 hpl </a:t>
            </a:r>
            <a:endParaRPr/>
          </a:p>
          <a:p>
            <a:endParaRPr/>
          </a:p>
          <a:p>
            <a:r>
              <a:rPr lang="en-US" sz="1300" strike="noStrike">
                <a:latin typeface="Arial"/>
              </a:rPr>
              <a:t># load openmpi module</a:t>
            </a:r>
            <a:endParaRPr/>
          </a:p>
          <a:p>
            <a:r>
              <a:rPr lang="en-US" sz="1300" strike="noStrike">
                <a:latin typeface="Arial"/>
              </a:rPr>
              <a:t>module load openmpi</a:t>
            </a:r>
            <a:endParaRPr/>
          </a:p>
          <a:p>
            <a:endParaRPr/>
          </a:p>
          <a:p>
            <a:r>
              <a:rPr lang="en-US" sz="1300" strike="noStrike">
                <a:latin typeface="Arial"/>
              </a:rPr>
              <a:t># use a known working makefile</a:t>
            </a:r>
            <a:endParaRPr/>
          </a:p>
          <a:p>
            <a:r>
              <a:rPr lang="en-US" sz="1300" strike="noStrike">
                <a:latin typeface="Arial"/>
              </a:rPr>
              <a:t>cd hpl </a:t>
            </a:r>
            <a:endParaRPr/>
          </a:p>
          <a:p>
            <a:r>
              <a:rPr lang="en-US" sz="1300" strike="noStrike">
                <a:latin typeface="Arial"/>
              </a:rPr>
              <a:t>cp setup/Make.Linux_PII_CBLAS_gm ./</a:t>
            </a:r>
            <a:endParaRPr/>
          </a:p>
          <a:p>
            <a:endParaRPr/>
          </a:p>
          <a:p>
            <a:r>
              <a:rPr lang="en-US" sz="1300" strike="noStrike">
                <a:latin typeface="Arial"/>
              </a:rPr>
              <a:t># Edit the makefile to set correct LAdir and LAlib paths</a:t>
            </a:r>
            <a:endParaRPr/>
          </a:p>
          <a:p>
            <a:r>
              <a:rPr lang="en-US" sz="1300" strike="noStrike">
                <a:latin typeface="Arial"/>
              </a:rPr>
              <a:t># LAdir = /apps/openblas-0.2.10/lib/</a:t>
            </a:r>
            <a:endParaRPr/>
          </a:p>
          <a:p>
            <a:r>
              <a:rPr lang="en-US" sz="1300" strike="noStrike">
                <a:latin typeface="Arial"/>
              </a:rPr>
              <a:t># LAlib  = $(LAdir)/libopenblas.a </a:t>
            </a:r>
            <a:endParaRPr/>
          </a:p>
          <a:p>
            <a:r>
              <a:rPr lang="en-US" sz="1300" strike="noStrike">
                <a:latin typeface="Arial"/>
              </a:rPr>
              <a:t>vim Make.Linux_PII_CBLAS_gm</a:t>
            </a:r>
            <a:endParaRPr/>
          </a:p>
          <a:p>
            <a:endParaRPr/>
          </a:p>
          <a:p>
            <a:r>
              <a:rPr lang="en-US" sz="1300" strike="noStrike">
                <a:latin typeface="Arial"/>
              </a:rPr>
              <a:t># Compile HPL</a:t>
            </a:r>
            <a:endParaRPr/>
          </a:p>
          <a:p>
            <a:r>
              <a:rPr lang="en-US" sz="1300" strike="noStrike">
                <a:latin typeface="Arial"/>
              </a:rPr>
              <a:t>make arch=Linux_PII_CBLAS_gm</a:t>
            </a:r>
            <a:endParaRPr/>
          </a:p>
          <a:p>
            <a:endParaRPr/>
          </a:p>
          <a:p>
            <a:r>
              <a:rPr lang="en-US" sz="1300" strike="noStrike">
                <a:latin typeface="Arial"/>
              </a:rPr>
              <a:t># Edit HPL.dat </a:t>
            </a:r>
            <a:endParaRPr/>
          </a:p>
          <a:p>
            <a:r>
              <a:rPr lang="en-US" sz="1300" strike="noStrike">
                <a:latin typeface="Arial"/>
              </a:rPr>
              <a:t># 111 Ps</a:t>
            </a:r>
            <a:endParaRPr/>
          </a:p>
          <a:p>
            <a:r>
              <a:rPr lang="en-US" sz="1300" strike="noStrike">
                <a:latin typeface="Arial"/>
              </a:rPr>
              <a:t># 111 Qs</a:t>
            </a:r>
            <a:endParaRPr/>
          </a:p>
          <a:p>
            <a:r>
              <a:rPr lang="en-US" sz="1300" strike="noStrike">
                <a:latin typeface="Arial"/>
              </a:rPr>
              <a:t>vim bin/Linux_PII_CBLAS_gm/HPL.dat</a:t>
            </a:r>
            <a:endParaRPr/>
          </a:p>
          <a:p>
            <a:endParaRPr/>
          </a:p>
          <a:p>
            <a:r>
              <a:rPr lang="en-US" sz="1300" strike="noStrike">
                <a:latin typeface="Arial"/>
              </a:rPr>
              <a:t># Start an interactive job</a:t>
            </a:r>
            <a:endParaRPr/>
          </a:p>
          <a:p>
            <a:r>
              <a:rPr lang="en-US" sz="1300" strike="noStrike">
                <a:latin typeface="Arial"/>
              </a:rPr>
              <a:t>qsub -I -l nodes=2</a:t>
            </a:r>
            <a:endParaRPr/>
          </a:p>
          <a:p>
            <a:endParaRPr/>
          </a:p>
          <a:p>
            <a:r>
              <a:rPr lang="en-US" sz="1300" strike="noStrike">
                <a:latin typeface="Arial"/>
              </a:rPr>
              <a:t># run HPL (change the absolute path to match the proper login)</a:t>
            </a:r>
            <a:endParaRPr/>
          </a:p>
          <a:p>
            <a:r>
              <a:rPr lang="en-US" sz="1300" strike="noStrike">
                <a:latin typeface="Arial"/>
              </a:rPr>
              <a:t>mpiexec -prefix /apps/openmpi-1.7.5/ -np 2 -machinefile $PBS_NODEFILE /home/sharrell/hpl/bin/Linux_PII_CBLAS_gm/xhpl</a:t>
            </a:r>
            <a:endParaRPr/>
          </a:p>
        </p:txBody>
      </p:sp>
      <p:sp>
        <p:nvSpPr>
          <p:cNvPr id="575" name="TextShape 2"/>
          <p:cNvSpPr txBox="1"/>
          <p:nvPr/>
        </p:nvSpPr>
        <p:spPr>
          <a:xfrm>
            <a:off x="4023000" y="9722520"/>
            <a:ext cx="3075840" cy="511560"/>
          </a:xfrm>
          <a:prstGeom prst="rect">
            <a:avLst/>
          </a:prstGeom>
          <a:noFill/>
          <a:ln>
            <a:noFill/>
          </a:ln>
        </p:spPr>
        <p:txBody>
          <a:bodyPr lIns="98280" tIns="48960" rIns="98280" bIns="48960" anchor="b"/>
          <a:lstStyle/>
          <a:p>
            <a:pPr algn="r">
              <a:lnSpc>
                <a:spcPct val="100000"/>
              </a:lnSpc>
            </a:pPr>
            <a:fld id="{49817E39-BE47-4CCC-8834-E1D5DD6A618D}" type="slidenum">
              <a:rPr lang="en-US" sz="1300" strike="noStrike">
                <a:solidFill>
                  <a:srgbClr val="000000"/>
                </a:solidFill>
                <a:latin typeface="Times New Roman"/>
                <a:ea typeface="+mn-ea"/>
              </a:rPr>
              <a:t>43</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 name="PlaceHolder 1"/>
          <p:cNvSpPr>
            <a:spLocks noGrp="1"/>
          </p:cNvSpPr>
          <p:nvPr>
            <p:ph type="body"/>
          </p:nvPr>
        </p:nvSpPr>
        <p:spPr>
          <a:xfrm>
            <a:off x="946440" y="4862160"/>
            <a:ext cx="5205960" cy="4604760"/>
          </a:xfrm>
          <a:prstGeom prst="rect">
            <a:avLst/>
          </a:prstGeom>
        </p:spPr>
        <p:txBody>
          <a:bodyPr lIns="98280" tIns="48960" rIns="98280" bIns="48960"/>
          <a:lstStyle/>
          <a:p>
            <a:r>
              <a:rPr lang="en-US" sz="2000" strike="noStrike">
                <a:latin typeface="Arial"/>
              </a:rPr>
              <a:t>Not the only way to benchmark clusters but this is the most popular one</a:t>
            </a:r>
            <a:endParaRPr/>
          </a:p>
          <a:p>
            <a:endParaRPr/>
          </a:p>
          <a:p>
            <a:r>
              <a:rPr lang="en-US" sz="2000" strike="noStrike">
                <a:latin typeface="Arial"/>
              </a:rPr>
              <a:t>HPL is a software package that solves a (random) dense linear system in double precision (64 bits) arithmetic on distributed-memory computers.</a:t>
            </a:r>
            <a:endParaRPr/>
          </a:p>
          <a:p>
            <a:r>
              <a:rPr lang="en-US" sz="2000" strike="noStrike">
                <a:latin typeface="Arial"/>
              </a:rPr>
              <a:t>Ps and Qs are the problem decomp. size.</a:t>
            </a:r>
            <a:endParaRPr/>
          </a:p>
          <a:p>
            <a:endParaRPr/>
          </a:p>
          <a:p>
            <a:endParaRPr/>
          </a:p>
          <a:p>
            <a:endParaRPr/>
          </a:p>
          <a:p>
            <a:endParaRPr/>
          </a:p>
          <a:p>
            <a:endParaRPr/>
          </a:p>
          <a:p>
            <a:r>
              <a:rPr lang="en-US" sz="1300" strike="noStrike">
                <a:latin typeface="Arial"/>
              </a:rPr>
              <a:t># download and untar hpl</a:t>
            </a:r>
            <a:endParaRPr/>
          </a:p>
          <a:p>
            <a:r>
              <a:rPr lang="en-US" sz="1300" strike="noStrike">
                <a:latin typeface="Arial"/>
              </a:rPr>
              <a:t>wget http://www.teknikal.org/buildacluster/hpl-2.1.tar.gz</a:t>
            </a:r>
            <a:endParaRPr/>
          </a:p>
          <a:p>
            <a:r>
              <a:rPr lang="en-US" sz="1300" strike="noStrike">
                <a:latin typeface="Arial"/>
              </a:rPr>
              <a:t>tar xfvz hpl-2.1.tar.gz</a:t>
            </a:r>
            <a:endParaRPr/>
          </a:p>
          <a:p>
            <a:r>
              <a:rPr lang="en-US" sz="1300" strike="noStrike">
                <a:latin typeface="Arial"/>
              </a:rPr>
              <a:t>mv hpl-2.1 hpl </a:t>
            </a:r>
            <a:endParaRPr/>
          </a:p>
          <a:p>
            <a:endParaRPr/>
          </a:p>
          <a:p>
            <a:r>
              <a:rPr lang="en-US" sz="1300" strike="noStrike">
                <a:latin typeface="Arial"/>
              </a:rPr>
              <a:t># load openmpi module</a:t>
            </a:r>
            <a:endParaRPr/>
          </a:p>
          <a:p>
            <a:r>
              <a:rPr lang="en-US" sz="1300" strike="noStrike">
                <a:latin typeface="Arial"/>
              </a:rPr>
              <a:t>module load openmpi</a:t>
            </a:r>
            <a:endParaRPr/>
          </a:p>
          <a:p>
            <a:endParaRPr/>
          </a:p>
          <a:p>
            <a:r>
              <a:rPr lang="en-US" sz="1300" strike="noStrike">
                <a:latin typeface="Arial"/>
              </a:rPr>
              <a:t># use a known working makefile</a:t>
            </a:r>
            <a:endParaRPr/>
          </a:p>
          <a:p>
            <a:r>
              <a:rPr lang="en-US" sz="1300" strike="noStrike">
                <a:latin typeface="Arial"/>
              </a:rPr>
              <a:t>cd hpl </a:t>
            </a:r>
            <a:endParaRPr/>
          </a:p>
          <a:p>
            <a:r>
              <a:rPr lang="en-US" sz="1300" strike="noStrike">
                <a:latin typeface="Arial"/>
              </a:rPr>
              <a:t>cp setup/Make.Linux_PII_CBLAS_gm ./</a:t>
            </a:r>
            <a:endParaRPr/>
          </a:p>
          <a:p>
            <a:endParaRPr/>
          </a:p>
          <a:p>
            <a:r>
              <a:rPr lang="en-US" sz="1300" strike="noStrike">
                <a:latin typeface="Arial"/>
              </a:rPr>
              <a:t># Edit the makefile to set correct LAdir and LAlib paths</a:t>
            </a:r>
            <a:endParaRPr/>
          </a:p>
          <a:p>
            <a:r>
              <a:rPr lang="en-US" sz="1300" strike="noStrike">
                <a:latin typeface="Arial"/>
              </a:rPr>
              <a:t># LAdir = /apps/openblas-0.2.10/lib/</a:t>
            </a:r>
            <a:endParaRPr/>
          </a:p>
          <a:p>
            <a:r>
              <a:rPr lang="en-US" sz="1300" strike="noStrike">
                <a:latin typeface="Arial"/>
              </a:rPr>
              <a:t># LAlib  = $(LAdir)/libopenblas.a </a:t>
            </a:r>
            <a:endParaRPr/>
          </a:p>
          <a:p>
            <a:r>
              <a:rPr lang="en-US" sz="1300" strike="noStrike">
                <a:latin typeface="Arial"/>
              </a:rPr>
              <a:t>vim Make.Linux_PII_CBLAS_gm</a:t>
            </a:r>
            <a:endParaRPr/>
          </a:p>
          <a:p>
            <a:endParaRPr/>
          </a:p>
          <a:p>
            <a:r>
              <a:rPr lang="en-US" sz="1300" strike="noStrike">
                <a:latin typeface="Arial"/>
              </a:rPr>
              <a:t># Compile HPL</a:t>
            </a:r>
            <a:endParaRPr/>
          </a:p>
          <a:p>
            <a:r>
              <a:rPr lang="en-US" sz="1300" strike="noStrike">
                <a:latin typeface="Arial"/>
              </a:rPr>
              <a:t>make arch=Linux_PII_CBLAS_gm</a:t>
            </a:r>
            <a:endParaRPr/>
          </a:p>
          <a:p>
            <a:endParaRPr/>
          </a:p>
          <a:p>
            <a:r>
              <a:rPr lang="en-US" sz="1300" strike="noStrike">
                <a:latin typeface="Arial"/>
              </a:rPr>
              <a:t># Edit HPL.dat </a:t>
            </a:r>
            <a:endParaRPr/>
          </a:p>
          <a:p>
            <a:r>
              <a:rPr lang="en-US" sz="1300" strike="noStrike">
                <a:latin typeface="Arial"/>
              </a:rPr>
              <a:t># 1 Ps</a:t>
            </a:r>
            <a:endParaRPr/>
          </a:p>
          <a:p>
            <a:r>
              <a:rPr lang="en-US" sz="1300" strike="noStrike">
                <a:latin typeface="Arial"/>
              </a:rPr>
              <a:t># 1 Qs</a:t>
            </a:r>
            <a:endParaRPr/>
          </a:p>
          <a:p>
            <a:r>
              <a:rPr lang="en-US" sz="1300" strike="noStrike">
                <a:latin typeface="Arial"/>
              </a:rPr>
              <a:t>vim bin/Linux_PII_CBLAS_gm/HPL.dat</a:t>
            </a:r>
            <a:endParaRPr/>
          </a:p>
          <a:p>
            <a:endParaRPr/>
          </a:p>
          <a:p>
            <a:r>
              <a:rPr lang="en-US" sz="1300" strike="noStrike">
                <a:latin typeface="Arial"/>
              </a:rPr>
              <a:t># Start an interactive job</a:t>
            </a:r>
            <a:endParaRPr/>
          </a:p>
          <a:p>
            <a:r>
              <a:rPr lang="en-US" sz="1300" strike="noStrike">
                <a:latin typeface="Arial"/>
              </a:rPr>
              <a:t>qsub -I -l nodes=2</a:t>
            </a:r>
            <a:endParaRPr/>
          </a:p>
          <a:p>
            <a:endParaRPr/>
          </a:p>
          <a:p>
            <a:r>
              <a:rPr lang="en-US" sz="1300" strike="noStrike">
                <a:latin typeface="Arial"/>
              </a:rPr>
              <a:t># run HPL (change the absolute path to match the proper login)</a:t>
            </a:r>
            <a:endParaRPr/>
          </a:p>
          <a:p>
            <a:r>
              <a:rPr lang="en-US" sz="1300" strike="noStrike">
                <a:latin typeface="Arial"/>
              </a:rPr>
              <a:t>mpiexec -prefix /apps/openmpi-1.7.5/ -np 2 -machinefile $PBS_NODEFILE /home/sharrell/hpl/bin/Linux_PII_CBLAS_gm/xhpl</a:t>
            </a:r>
            <a:endParaRPr/>
          </a:p>
        </p:txBody>
      </p:sp>
      <p:sp>
        <p:nvSpPr>
          <p:cNvPr id="577" name="TextShape 2"/>
          <p:cNvSpPr txBox="1"/>
          <p:nvPr/>
        </p:nvSpPr>
        <p:spPr>
          <a:xfrm>
            <a:off x="4023000" y="9722520"/>
            <a:ext cx="3075840" cy="511560"/>
          </a:xfrm>
          <a:prstGeom prst="rect">
            <a:avLst/>
          </a:prstGeom>
          <a:noFill/>
          <a:ln>
            <a:noFill/>
          </a:ln>
        </p:spPr>
        <p:txBody>
          <a:bodyPr lIns="98280" tIns="48960" rIns="98280" bIns="48960" anchor="b"/>
          <a:lstStyle/>
          <a:p>
            <a:pPr algn="r">
              <a:lnSpc>
                <a:spcPct val="100000"/>
              </a:lnSpc>
            </a:pPr>
            <a:fld id="{4B43BCF9-AA90-4EB7-B758-AA662D794BCF}" type="slidenum">
              <a:rPr lang="en-US" sz="1300" strike="noStrike">
                <a:solidFill>
                  <a:srgbClr val="000000"/>
                </a:solidFill>
                <a:latin typeface="Times New Roman"/>
                <a:ea typeface="+mn-ea"/>
              </a:rPr>
              <a:t>44</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 name="PlaceHolder 1"/>
          <p:cNvSpPr>
            <a:spLocks noGrp="1"/>
          </p:cNvSpPr>
          <p:nvPr>
            <p:ph type="body"/>
          </p:nvPr>
        </p:nvSpPr>
        <p:spPr>
          <a:xfrm>
            <a:off x="946440" y="4862160"/>
            <a:ext cx="5205960" cy="4604760"/>
          </a:xfrm>
          <a:prstGeom prst="rect">
            <a:avLst/>
          </a:prstGeom>
        </p:spPr>
        <p:txBody>
          <a:bodyPr lIns="98280" tIns="48960" rIns="98280" bIns="48960"/>
          <a:lstStyle/>
          <a:p>
            <a:r>
              <a:rPr lang="en-US" sz="1300" strike="noStrike">
                <a:latin typeface="+mn-lt"/>
              </a:rPr>
              <a:t>-   Security is not a major concern within the time allotted</a:t>
            </a:r>
            <a:endParaRPr/>
          </a:p>
          <a:p>
            <a:pPr>
              <a:lnSpc>
                <a:spcPct val="100000"/>
              </a:lnSpc>
              <a:buFont typeface="StarSymbol"/>
              <a:buChar char="-"/>
            </a:pPr>
            <a:r>
              <a:rPr lang="en-US" sz="1300" strike="noStrike">
                <a:latin typeface="+mn-lt"/>
              </a:rPr>
              <a:t>Have taken shortcuts to account for the short amount of time</a:t>
            </a:r>
            <a:endParaRPr/>
          </a:p>
          <a:p>
            <a:pPr>
              <a:lnSpc>
                <a:spcPct val="100000"/>
              </a:lnSpc>
              <a:buFont typeface="StarSymbol"/>
              <a:buChar char="-"/>
            </a:pPr>
            <a:r>
              <a:rPr lang="en-US" sz="1300" strike="noStrike">
                <a:latin typeface="+mn-lt"/>
              </a:rPr>
              <a:t>Some of these shortcuts are useful and some are non-ideal, I will try and point this out</a:t>
            </a:r>
            <a:endParaRPr/>
          </a:p>
          <a:p>
            <a:pPr>
              <a:lnSpc>
                <a:spcPct val="100000"/>
              </a:lnSpc>
            </a:pPr>
            <a:endParaRPr/>
          </a:p>
          <a:p>
            <a:pPr>
              <a:lnSpc>
                <a:spcPct val="100000"/>
              </a:lnSpc>
            </a:pPr>
            <a:r>
              <a:rPr lang="en-US" sz="1300" strike="noStrike">
                <a:latin typeface="+mn-lt"/>
              </a:rPr>
              <a:t>AUDIENCE: When you see something that is lax on security let us know!</a:t>
            </a:r>
            <a:endParaRPr/>
          </a:p>
          <a:p>
            <a:pPr>
              <a:lnSpc>
                <a:spcPct val="100000"/>
              </a:lnSpc>
            </a:pPr>
            <a:endParaRPr/>
          </a:p>
          <a:p>
            <a:pPr>
              <a:lnSpc>
                <a:spcPct val="100000"/>
              </a:lnSpc>
            </a:pPr>
            <a:endParaRPr/>
          </a:p>
          <a:p>
            <a:pPr>
              <a:lnSpc>
                <a:spcPct val="100000"/>
              </a:lnSpc>
            </a:pPr>
            <a:endParaRPr/>
          </a:p>
          <a:p>
            <a:pPr>
              <a:lnSpc>
                <a:spcPct val="100000"/>
              </a:lnSpc>
            </a:pPr>
            <a:r>
              <a:rPr lang="en-US" sz="1300" strike="noStrike">
                <a:latin typeface="+mn-lt"/>
              </a:rPr>
              <a:t>I am not going to be creating the most secure installation. This is being setup in EC2 with the understanding that it can be torn down very easily. Please use your best judgment and don’t follow my lead on my shortcuts that make this tutorial possible in a short amount of time. Some things I will be doing wrong: bad passwords, sometimes skipping encryption, non-secure file systems and shims to make my life easier instead of doing it the right way. I will try and point these out as I go along.</a:t>
            </a:r>
            <a:endParaRPr/>
          </a:p>
          <a:p>
            <a:pPr>
              <a:lnSpc>
                <a:spcPct val="100000"/>
              </a:lnSpc>
            </a:pPr>
            <a:endParaRPr/>
          </a:p>
          <a:p>
            <a:pPr>
              <a:lnSpc>
                <a:spcPct val="100000"/>
              </a:lnSpc>
            </a:pPr>
            <a:endParaRPr/>
          </a:p>
        </p:txBody>
      </p:sp>
      <p:sp>
        <p:nvSpPr>
          <p:cNvPr id="507" name="TextShape 2"/>
          <p:cNvSpPr txBox="1"/>
          <p:nvPr/>
        </p:nvSpPr>
        <p:spPr>
          <a:xfrm>
            <a:off x="4023000" y="9722520"/>
            <a:ext cx="3075840" cy="511560"/>
          </a:xfrm>
          <a:prstGeom prst="rect">
            <a:avLst/>
          </a:prstGeom>
          <a:noFill/>
          <a:ln>
            <a:noFill/>
          </a:ln>
        </p:spPr>
        <p:txBody>
          <a:bodyPr lIns="98280" tIns="48960" rIns="98280" bIns="48960" anchor="b"/>
          <a:lstStyle/>
          <a:p>
            <a:pPr algn="r">
              <a:lnSpc>
                <a:spcPct val="100000"/>
              </a:lnSpc>
            </a:pPr>
            <a:fld id="{683D42B8-6CDC-4837-8E4B-7D953DC674AD}" type="slidenum">
              <a:rPr lang="en-US" sz="1300" strike="noStrike">
                <a:solidFill>
                  <a:srgbClr val="000000"/>
                </a:solidFill>
                <a:latin typeface="Times New Roman"/>
                <a:ea typeface="+mn-ea"/>
              </a:rPr>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 name="PlaceHolder 1"/>
          <p:cNvSpPr>
            <a:spLocks noGrp="1"/>
          </p:cNvSpPr>
          <p:nvPr>
            <p:ph type="body"/>
          </p:nvPr>
        </p:nvSpPr>
        <p:spPr>
          <a:xfrm>
            <a:off x="946440" y="4862160"/>
            <a:ext cx="5205960" cy="4604760"/>
          </a:xfrm>
          <a:prstGeom prst="rect">
            <a:avLst/>
          </a:prstGeom>
        </p:spPr>
        <p:txBody>
          <a:bodyPr lIns="98280" tIns="48960" rIns="98280" bIns="48960"/>
          <a:lstStyle/>
          <a:p>
            <a:r>
              <a:rPr lang="en-US" sz="1300" strike="noStrike">
                <a:latin typeface="Arial"/>
              </a:rPr>
              <a:t>Now that we have more that one machine running we should point syslog to a common place</a:t>
            </a:r>
            <a:endParaRPr/>
          </a:p>
          <a:p>
            <a:endParaRPr/>
          </a:p>
          <a:p>
            <a:r>
              <a:rPr lang="en-US" sz="1300" strike="noStrike">
                <a:latin typeface="Arial"/>
              </a:rPr>
              <a:t>sharrell@roflcopter:web $ cat 021-log-aggregation </a:t>
            </a:r>
            <a:endParaRPr/>
          </a:p>
          <a:p>
            <a:r>
              <a:rPr lang="en-US" sz="1300" strike="noStrike">
                <a:latin typeface="Arial"/>
              </a:rPr>
              <a:t>class base_cluster {</a:t>
            </a:r>
            <a:endParaRPr/>
          </a:p>
          <a:p>
            <a:endParaRPr/>
          </a:p>
          <a:p>
            <a:r>
              <a:rPr lang="en-US" sz="1300" strike="noStrike">
                <a:latin typeface="Arial"/>
              </a:rPr>
              <a:t>##### START</a:t>
            </a:r>
            <a:endParaRPr/>
          </a:p>
          <a:p>
            <a:r>
              <a:rPr lang="en-US" sz="1300" strike="noStrike">
                <a:latin typeface="Arial"/>
              </a:rPr>
              <a:t>  class { 'rsyslog::client':</a:t>
            </a:r>
            <a:endParaRPr/>
          </a:p>
          <a:p>
            <a:r>
              <a:rPr lang="en-US" sz="1300" strike="noStrike">
                <a:latin typeface="Arial"/>
              </a:rPr>
              <a:t>    remote_type    =&gt; 'tcp',</a:t>
            </a:r>
            <a:endParaRPr/>
          </a:p>
          <a:p>
            <a:r>
              <a:rPr lang="en-US" sz="1300" strike="noStrike">
                <a:latin typeface="Arial"/>
              </a:rPr>
              <a:t>    server         =&gt; 'head.cluster',</a:t>
            </a:r>
            <a:endParaRPr/>
          </a:p>
          <a:p>
            <a:r>
              <a:rPr lang="en-US" sz="1300" strike="noStrike">
                <a:latin typeface="Arial"/>
              </a:rPr>
              <a:t>  }</a:t>
            </a:r>
            <a:endParaRPr/>
          </a:p>
          <a:p>
            <a:r>
              <a:rPr lang="en-US" sz="1300" strike="noStrike">
                <a:latin typeface="Arial"/>
              </a:rPr>
              <a:t>##### END</a:t>
            </a:r>
            <a:endParaRPr/>
          </a:p>
          <a:p>
            <a:endParaRPr/>
          </a:p>
          <a:p>
            <a:r>
              <a:rPr lang="en-US" sz="1300" strike="noStrike">
                <a:latin typeface="Arial"/>
              </a:rPr>
              <a:t>}</a:t>
            </a:r>
            <a:endParaRPr/>
          </a:p>
          <a:p>
            <a:endParaRPr/>
          </a:p>
          <a:p>
            <a:endParaRPr/>
          </a:p>
          <a:p>
            <a:r>
              <a:rPr lang="en-US" sz="1300" strike="noStrike">
                <a:latin typeface="Arial"/>
              </a:rPr>
              <a:t>class head_node {</a:t>
            </a:r>
            <a:endParaRPr/>
          </a:p>
          <a:p>
            <a:endParaRPr/>
          </a:p>
          <a:p>
            <a:r>
              <a:rPr lang="en-US" sz="1300" strike="noStrike">
                <a:latin typeface="Arial"/>
              </a:rPr>
              <a:t>##### START</a:t>
            </a:r>
            <a:endParaRPr/>
          </a:p>
          <a:p>
            <a:r>
              <a:rPr lang="en-US" sz="1300" strike="noStrike">
                <a:latin typeface="Arial"/>
              </a:rPr>
              <a:t>  file {'/var/log/multi/':</a:t>
            </a:r>
            <a:endParaRPr/>
          </a:p>
          <a:p>
            <a:r>
              <a:rPr lang="en-US" sz="1300" strike="noStrike">
                <a:latin typeface="Arial"/>
              </a:rPr>
              <a:t>    ensure =&gt; 'directory',</a:t>
            </a:r>
            <a:endParaRPr/>
          </a:p>
          <a:p>
            <a:r>
              <a:rPr lang="en-US" sz="1300" strike="noStrike">
                <a:latin typeface="Arial"/>
              </a:rPr>
              <a:t>    before =&gt; Class['rsyslog::server'],</a:t>
            </a:r>
            <a:endParaRPr/>
          </a:p>
          <a:p>
            <a:r>
              <a:rPr lang="en-US" sz="1300" strike="noStrike">
                <a:latin typeface="Arial"/>
              </a:rPr>
              <a:t>  }</a:t>
            </a:r>
            <a:endParaRPr/>
          </a:p>
          <a:p>
            <a:endParaRPr/>
          </a:p>
          <a:p>
            <a:r>
              <a:rPr lang="en-US" sz="1300" strike="noStrike">
                <a:latin typeface="Arial"/>
              </a:rPr>
              <a:t>  class { 'rsyslog::server':</a:t>
            </a:r>
            <a:endParaRPr/>
          </a:p>
          <a:p>
            <a:r>
              <a:rPr lang="en-US" sz="1300" strike="noStrike">
                <a:latin typeface="Arial"/>
              </a:rPr>
              <a:t>    server_dir                =&gt; '/var/log/multi/',</a:t>
            </a:r>
            <a:endParaRPr/>
          </a:p>
          <a:p>
            <a:r>
              <a:rPr lang="en-US" sz="1300" strike="noStrike">
                <a:latin typeface="Arial"/>
              </a:rPr>
              <a:t>  }</a:t>
            </a:r>
            <a:endParaRPr/>
          </a:p>
          <a:p>
            <a:r>
              <a:rPr lang="en-US" sz="1300" strike="noStrike">
                <a:latin typeface="Arial"/>
              </a:rPr>
              <a:t>##### END</a:t>
            </a:r>
            <a:endParaRPr/>
          </a:p>
          <a:p>
            <a:endParaRPr/>
          </a:p>
          <a:p>
            <a:r>
              <a:rPr lang="en-US" sz="1300" strike="noStrike">
                <a:latin typeface="Arial"/>
              </a:rPr>
              <a:t>}</a:t>
            </a:r>
            <a:endParaRPr/>
          </a:p>
          <a:p>
            <a:endParaRPr/>
          </a:p>
        </p:txBody>
      </p:sp>
      <p:sp>
        <p:nvSpPr>
          <p:cNvPr id="551" name="TextShape 2"/>
          <p:cNvSpPr txBox="1"/>
          <p:nvPr/>
        </p:nvSpPr>
        <p:spPr>
          <a:xfrm>
            <a:off x="4023000" y="9722520"/>
            <a:ext cx="3075840" cy="511560"/>
          </a:xfrm>
          <a:prstGeom prst="rect">
            <a:avLst/>
          </a:prstGeom>
          <a:noFill/>
          <a:ln>
            <a:noFill/>
          </a:ln>
        </p:spPr>
        <p:txBody>
          <a:bodyPr lIns="98280" tIns="48960" rIns="98280" bIns="48960" anchor="b"/>
          <a:lstStyle/>
          <a:p>
            <a:pPr algn="r">
              <a:lnSpc>
                <a:spcPct val="100000"/>
              </a:lnSpc>
            </a:pPr>
            <a:fld id="{6EB66EED-C1AC-4098-8EB8-CE2D53CFD813}" type="slidenum">
              <a:rPr lang="en-US" sz="1300" strike="noStrike">
                <a:solidFill>
                  <a:srgbClr val="000000"/>
                </a:solidFill>
                <a:latin typeface="Times New Roman"/>
                <a:ea typeface="+mn-ea"/>
              </a:rPr>
              <a:t>46</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 name="PlaceHolder 1"/>
          <p:cNvSpPr>
            <a:spLocks noGrp="1"/>
          </p:cNvSpPr>
          <p:nvPr>
            <p:ph type="body"/>
          </p:nvPr>
        </p:nvSpPr>
        <p:spPr>
          <a:xfrm>
            <a:off x="946440" y="4862160"/>
            <a:ext cx="5205960" cy="4604760"/>
          </a:xfrm>
          <a:prstGeom prst="rect">
            <a:avLst/>
          </a:prstGeom>
        </p:spPr>
        <p:txBody>
          <a:bodyPr lIns="98280" tIns="48960" rIns="98280" bIns="48960"/>
          <a:lstStyle/>
          <a:p>
            <a:endParaRPr/>
          </a:p>
        </p:txBody>
      </p:sp>
      <p:sp>
        <p:nvSpPr>
          <p:cNvPr id="589" name="TextShape 2"/>
          <p:cNvSpPr txBox="1"/>
          <p:nvPr/>
        </p:nvSpPr>
        <p:spPr>
          <a:xfrm>
            <a:off x="4023000" y="9722520"/>
            <a:ext cx="3075840" cy="511560"/>
          </a:xfrm>
          <a:prstGeom prst="rect">
            <a:avLst/>
          </a:prstGeom>
          <a:noFill/>
          <a:ln>
            <a:noFill/>
          </a:ln>
        </p:spPr>
        <p:txBody>
          <a:bodyPr lIns="98280" tIns="48960" rIns="98280" bIns="48960" anchor="b"/>
          <a:lstStyle/>
          <a:p>
            <a:pPr algn="r">
              <a:lnSpc>
                <a:spcPct val="100000"/>
              </a:lnSpc>
            </a:pPr>
            <a:fld id="{AF3EE5D5-DFF7-40B0-8793-00C0971BCB4F}" type="slidenum">
              <a:rPr lang="en-US" sz="1300" strike="noStrike">
                <a:solidFill>
                  <a:srgbClr val="000000"/>
                </a:solidFill>
                <a:latin typeface="Times New Roman"/>
                <a:ea typeface="+mn-ea"/>
              </a:rPr>
              <a:t>48</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6188" y="1279525"/>
            <a:ext cx="4606925" cy="34544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lgn="r"/>
            <a:fld id="{6BBD01E0-D85A-4DBA-8D72-16438FA3610D}" type="slidenum">
              <a:rPr lang="uk-UA" sz="1400" smtClean="0">
                <a:latin typeface="Times New Roman"/>
              </a:rPr>
              <a:t>50</a:t>
            </a:fld>
            <a:endParaRPr lang="uk-UA"/>
          </a:p>
        </p:txBody>
      </p:sp>
    </p:spTree>
    <p:extLst>
      <p:ext uri="{BB962C8B-B14F-4D97-AF65-F5344CB8AC3E}">
        <p14:creationId xmlns:p14="http://schemas.microsoft.com/office/powerpoint/2010/main" val="1769846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PlaceHolder 1"/>
          <p:cNvSpPr>
            <a:spLocks noGrp="1"/>
          </p:cNvSpPr>
          <p:nvPr>
            <p:ph type="body"/>
          </p:nvPr>
        </p:nvSpPr>
        <p:spPr>
          <a:xfrm>
            <a:off x="946440" y="4862160"/>
            <a:ext cx="5205960" cy="4604760"/>
          </a:xfrm>
          <a:prstGeom prst="rect">
            <a:avLst/>
          </a:prstGeom>
        </p:spPr>
        <p:txBody>
          <a:bodyPr lIns="98280" tIns="48960" rIns="98280" bIns="48960"/>
          <a:lstStyle/>
          <a:p>
            <a:r>
              <a:rPr lang="en-US" sz="2000" strike="noStrike">
                <a:latin typeface="Arial"/>
              </a:rPr>
              <a:t>Give homework for the first day</a:t>
            </a:r>
            <a:endParaRPr/>
          </a:p>
          <a:p>
            <a:r>
              <a:rPr lang="en-US" sz="2000" strike="noStrike">
                <a:latin typeface="Arial"/>
              </a:rPr>
              <a:t>AM: Ask audience how expert they are with AWS?</a:t>
            </a:r>
            <a:endParaRPr/>
          </a:p>
        </p:txBody>
      </p:sp>
      <p:sp>
        <p:nvSpPr>
          <p:cNvPr id="509" name="TextShape 2"/>
          <p:cNvSpPr txBox="1"/>
          <p:nvPr/>
        </p:nvSpPr>
        <p:spPr>
          <a:xfrm>
            <a:off x="4023000" y="9722520"/>
            <a:ext cx="3075840" cy="511560"/>
          </a:xfrm>
          <a:prstGeom prst="rect">
            <a:avLst/>
          </a:prstGeom>
          <a:noFill/>
          <a:ln>
            <a:noFill/>
          </a:ln>
        </p:spPr>
        <p:txBody>
          <a:bodyPr lIns="98280" tIns="48960" rIns="98280" bIns="48960" anchor="b"/>
          <a:lstStyle/>
          <a:p>
            <a:pPr algn="r">
              <a:lnSpc>
                <a:spcPct val="100000"/>
              </a:lnSpc>
            </a:pPr>
            <a:fld id="{EA54D6AD-3697-48C7-AA45-58AB120334D6}" type="slidenum">
              <a:rPr lang="en-US" sz="1300" strike="noStrike">
                <a:solidFill>
                  <a:srgbClr val="000000"/>
                </a:solidFill>
                <a:latin typeface="Times New Roman"/>
                <a:ea typeface="+mn-ea"/>
              </a:rP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 name="PlaceHolder 1"/>
          <p:cNvSpPr>
            <a:spLocks noGrp="1"/>
          </p:cNvSpPr>
          <p:nvPr>
            <p:ph type="body"/>
          </p:nvPr>
        </p:nvSpPr>
        <p:spPr>
          <a:xfrm>
            <a:off x="946440" y="4862160"/>
            <a:ext cx="5205960" cy="4604760"/>
          </a:xfrm>
          <a:prstGeom prst="rect">
            <a:avLst/>
          </a:prstGeom>
        </p:spPr>
        <p:txBody>
          <a:bodyPr lIns="98280" tIns="48960" rIns="98280" bIns="48960"/>
          <a:lstStyle/>
          <a:p>
            <a:pPr>
              <a:lnSpc>
                <a:spcPct val="100000"/>
              </a:lnSpc>
              <a:buFont typeface="StarSymbol"/>
              <a:buChar char="-"/>
            </a:pPr>
            <a:r>
              <a:rPr lang="en-US" sz="2000" strike="noStrike">
                <a:latin typeface="Arial"/>
              </a:rPr>
              <a:t>We have a lot to do today</a:t>
            </a:r>
            <a:endParaRPr/>
          </a:p>
          <a:p>
            <a:pPr>
              <a:lnSpc>
                <a:spcPct val="100000"/>
              </a:lnSpc>
              <a:buFont typeface="StarSymbol"/>
              <a:buChar char="-"/>
            </a:pPr>
            <a:r>
              <a:rPr lang="en-US" sz="2000" strike="noStrike">
                <a:latin typeface="Arial"/>
              </a:rPr>
              <a:t>Never done this in this format before</a:t>
            </a:r>
            <a:endParaRPr/>
          </a:p>
          <a:p>
            <a:pPr>
              <a:lnSpc>
                <a:spcPct val="100000"/>
              </a:lnSpc>
              <a:buFont typeface="StarSymbol"/>
              <a:buChar char="-"/>
            </a:pPr>
            <a:r>
              <a:rPr lang="en-US" sz="2000" strike="noStrike">
                <a:latin typeface="Arial"/>
              </a:rPr>
              <a:t>Please forgive any time discrepancies </a:t>
            </a:r>
            <a:endParaRPr/>
          </a:p>
        </p:txBody>
      </p:sp>
      <p:sp>
        <p:nvSpPr>
          <p:cNvPr id="511" name="TextShape 2"/>
          <p:cNvSpPr txBox="1"/>
          <p:nvPr/>
        </p:nvSpPr>
        <p:spPr>
          <a:xfrm>
            <a:off x="4023000" y="9722520"/>
            <a:ext cx="3075840" cy="511560"/>
          </a:xfrm>
          <a:prstGeom prst="rect">
            <a:avLst/>
          </a:prstGeom>
          <a:noFill/>
          <a:ln>
            <a:noFill/>
          </a:ln>
        </p:spPr>
        <p:txBody>
          <a:bodyPr lIns="98280" tIns="48960" rIns="98280" bIns="48960" anchor="b"/>
          <a:lstStyle/>
          <a:p>
            <a:pPr algn="r">
              <a:lnSpc>
                <a:spcPct val="100000"/>
              </a:lnSpc>
            </a:pPr>
            <a:fld id="{E5A8C1F9-10B8-4E87-BCCF-F835630472B5}" type="slidenum">
              <a:rPr lang="en-US" sz="1300" strike="noStrike">
                <a:solidFill>
                  <a:srgbClr val="000000"/>
                </a:solidFill>
                <a:latin typeface="Times New Roman"/>
                <a:ea typeface="+mn-ea"/>
              </a:rPr>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 name="PlaceHolder 1"/>
          <p:cNvSpPr>
            <a:spLocks noGrp="1"/>
          </p:cNvSpPr>
          <p:nvPr>
            <p:ph type="body"/>
          </p:nvPr>
        </p:nvSpPr>
        <p:spPr>
          <a:xfrm>
            <a:off x="946440" y="4862160"/>
            <a:ext cx="5205960" cy="4604760"/>
          </a:xfrm>
          <a:prstGeom prst="rect">
            <a:avLst/>
          </a:prstGeom>
        </p:spPr>
        <p:txBody>
          <a:bodyPr lIns="98280" tIns="48960" rIns="98280" bIns="48960"/>
          <a:lstStyle/>
          <a:p>
            <a:pPr>
              <a:lnSpc>
                <a:spcPct val="100000"/>
              </a:lnSpc>
              <a:buFont typeface="StarSymbol"/>
              <a:buChar char="-"/>
            </a:pPr>
            <a:r>
              <a:rPr lang="en-US" sz="1300" strike="noStrike">
                <a:latin typeface="+mn-lt"/>
              </a:rPr>
              <a:t>Snippets will include two types of data: list of shell commands and puppet snippets</a:t>
            </a:r>
            <a:endParaRPr/>
          </a:p>
          <a:p>
            <a:pPr>
              <a:lnSpc>
                <a:spcPct val="100000"/>
              </a:lnSpc>
              <a:buFont typeface="StarSymbol"/>
              <a:buChar char="-"/>
            </a:pPr>
            <a:r>
              <a:rPr lang="en-US" sz="1300" strike="noStrike">
                <a:latin typeface="+mn-lt"/>
              </a:rPr>
              <a:t>There is an example snippet at the bottom right of the slide</a:t>
            </a:r>
            <a:endParaRPr/>
          </a:p>
          <a:p>
            <a:pPr>
              <a:lnSpc>
                <a:spcPct val="100000"/>
              </a:lnSpc>
              <a:buFont typeface="StarSymbol"/>
              <a:buChar char="-"/>
            </a:pPr>
            <a:r>
              <a:rPr lang="en-US" sz="1300" strike="noStrike">
                <a:latin typeface="+mn-lt"/>
              </a:rPr>
              <a:t>You wont see these happen until we really start to get into the configuration in the shell</a:t>
            </a:r>
            <a:endParaRPr/>
          </a:p>
          <a:p>
            <a:pPr>
              <a:lnSpc>
                <a:spcPct val="100000"/>
              </a:lnSpc>
            </a:pPr>
            <a:endParaRPr/>
          </a:p>
          <a:p>
            <a:pPr>
              <a:lnSpc>
                <a:spcPct val="100000"/>
              </a:lnSpc>
            </a:pPr>
            <a:endParaRPr/>
          </a:p>
          <a:p>
            <a:pPr>
              <a:lnSpc>
                <a:spcPct val="100000"/>
              </a:lnSpc>
            </a:pPr>
            <a:r>
              <a:rPr lang="en-US" sz="1300" strike="noStrike">
                <a:latin typeface="+mn-lt"/>
              </a:rPr>
              <a:t>I have setup a web server with snippets and scripts of what we will be doing. I have ordered them with the slides and they exist in http://blahs/ </a:t>
            </a:r>
            <a:endParaRPr/>
          </a:p>
          <a:p>
            <a:pPr>
              <a:lnSpc>
                <a:spcPct val="100000"/>
              </a:lnSpc>
            </a:pPr>
            <a:endParaRPr/>
          </a:p>
          <a:p>
            <a:pPr>
              <a:lnSpc>
                <a:spcPct val="100000"/>
              </a:lnSpc>
            </a:pPr>
            <a:r>
              <a:rPr lang="en-US" sz="1300" strike="noStrike">
                <a:latin typeface="+mn-lt"/>
              </a:rPr>
              <a:t>Each slide where we are dealing with a specific snippet will have snippet code like 001-users.puppet in the bottom corner so if you are a bit lost and want to see the example or just copy and paste feel free.</a:t>
            </a:r>
            <a:endParaRPr/>
          </a:p>
          <a:p>
            <a:pPr>
              <a:lnSpc>
                <a:spcPct val="100000"/>
              </a:lnSpc>
            </a:pPr>
            <a:endParaRPr/>
          </a:p>
          <a:p>
            <a:pPr>
              <a:lnSpc>
                <a:spcPct val="100000"/>
              </a:lnSpc>
            </a:pPr>
            <a:r>
              <a:rPr lang="en-US" sz="1300" strike="noStrike">
                <a:latin typeface="+mn-lt"/>
              </a:rPr>
              <a:t>At the end of it all I will also have some final puppet configs, lists of tools/puppet modules and scripts I used to setup this cluster. If you are interested you can use this as an example for a cluster (remember the caveats)</a:t>
            </a:r>
            <a:endParaRPr/>
          </a:p>
        </p:txBody>
      </p:sp>
      <p:sp>
        <p:nvSpPr>
          <p:cNvPr id="513" name="TextShape 2"/>
          <p:cNvSpPr txBox="1"/>
          <p:nvPr/>
        </p:nvSpPr>
        <p:spPr>
          <a:xfrm>
            <a:off x="4023000" y="9722520"/>
            <a:ext cx="3075840" cy="511560"/>
          </a:xfrm>
          <a:prstGeom prst="rect">
            <a:avLst/>
          </a:prstGeom>
          <a:noFill/>
          <a:ln>
            <a:noFill/>
          </a:ln>
        </p:spPr>
        <p:txBody>
          <a:bodyPr lIns="98280" tIns="48960" rIns="98280" bIns="48960" anchor="b"/>
          <a:lstStyle/>
          <a:p>
            <a:pPr algn="r">
              <a:lnSpc>
                <a:spcPct val="100000"/>
              </a:lnSpc>
            </a:pPr>
            <a:fld id="{37BD9971-799E-4592-99E4-0620165389B8}" type="slidenum">
              <a:rPr lang="en-US" sz="1300" strike="noStrike">
                <a:solidFill>
                  <a:srgbClr val="000000"/>
                </a:solidFill>
                <a:latin typeface="Times New Roman"/>
                <a:ea typeface="+mn-ea"/>
              </a:rPr>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 name="PlaceHolder 1"/>
          <p:cNvSpPr>
            <a:spLocks noGrp="1"/>
          </p:cNvSpPr>
          <p:nvPr>
            <p:ph type="body"/>
          </p:nvPr>
        </p:nvSpPr>
        <p:spPr>
          <a:xfrm>
            <a:off x="946440" y="4862160"/>
            <a:ext cx="5205960" cy="4604760"/>
          </a:xfrm>
          <a:prstGeom prst="rect">
            <a:avLst/>
          </a:prstGeom>
        </p:spPr>
        <p:txBody>
          <a:bodyPr lIns="98280" tIns="48960" rIns="98280" bIns="48960"/>
          <a:lstStyle/>
          <a:p>
            <a:pPr>
              <a:lnSpc>
                <a:spcPct val="100000"/>
              </a:lnSpc>
              <a:buFont typeface="StarSymbol"/>
              <a:buChar char="-"/>
            </a:pPr>
            <a:r>
              <a:rPr lang="en-US" sz="1300" strike="noStrike">
                <a:latin typeface="+mn-lt"/>
              </a:rPr>
              <a:t>Only using a small subset of puppet</a:t>
            </a:r>
            <a:endParaRPr/>
          </a:p>
          <a:p>
            <a:pPr>
              <a:lnSpc>
                <a:spcPct val="100000"/>
              </a:lnSpc>
              <a:buFont typeface="StarSymbol"/>
              <a:buChar char="-"/>
            </a:pPr>
            <a:r>
              <a:rPr lang="en-US" sz="1300" strike="noStrike">
                <a:latin typeface="+mn-lt"/>
              </a:rPr>
              <a:t>Puppet is a large and complex config management language</a:t>
            </a:r>
            <a:endParaRPr/>
          </a:p>
          <a:p>
            <a:pPr>
              <a:lnSpc>
                <a:spcPct val="100000"/>
              </a:lnSpc>
              <a:buFont typeface="StarSymbol"/>
              <a:buChar char="-"/>
            </a:pPr>
            <a:r>
              <a:rPr lang="en-US" sz="1300" strike="noStrike">
                <a:latin typeface="+mn-lt"/>
              </a:rPr>
              <a:t>We will only be using (with one exception) one config file</a:t>
            </a:r>
            <a:endParaRPr/>
          </a:p>
          <a:p>
            <a:pPr>
              <a:lnSpc>
                <a:spcPct val="100000"/>
              </a:lnSpc>
              <a:buFont typeface="StarSymbol"/>
              <a:buChar char="-"/>
            </a:pPr>
            <a:r>
              <a:rPr lang="en-US" sz="1300" strike="noStrike">
                <a:latin typeface="+mn-lt"/>
              </a:rPr>
              <a:t>In order to scale this you will most likely need to break out things into many classes, use things like hiera and facter</a:t>
            </a:r>
            <a:endParaRPr/>
          </a:p>
          <a:p>
            <a:pPr>
              <a:lnSpc>
                <a:spcPct val="100000"/>
              </a:lnSpc>
              <a:buFont typeface="StarSymbol"/>
              <a:buChar char="-"/>
            </a:pPr>
            <a:r>
              <a:rPr lang="en-US" sz="1300" strike="noStrike">
                <a:latin typeface="+mn-lt"/>
              </a:rPr>
              <a:t>Our way has the advantage of being more obvious about what is going on and is more instructional</a:t>
            </a:r>
            <a:endParaRPr/>
          </a:p>
          <a:p>
            <a:pPr>
              <a:lnSpc>
                <a:spcPct val="100000"/>
              </a:lnSpc>
            </a:pPr>
            <a:endParaRPr/>
          </a:p>
          <a:p>
            <a:pPr>
              <a:lnSpc>
                <a:spcPct val="100000"/>
              </a:lnSpc>
            </a:pPr>
            <a:r>
              <a:rPr lang="en-US" sz="1300" strike="noStrike">
                <a:latin typeface="+mn-lt"/>
              </a:rPr>
              <a:t>We will be using puppet extensively however I will only be using a small subset of puppet. Puppet is powerful and has a very large set of capabilities. You can construct very complex environments with it and even though I try to keep to the simplest environment possible I feel like our end goal will be still be complex. I will try and keep it as simple and easy to read as possible. </a:t>
            </a:r>
            <a:endParaRPr/>
          </a:p>
          <a:p>
            <a:pPr>
              <a:lnSpc>
                <a:spcPct val="100000"/>
              </a:lnSpc>
            </a:pPr>
            <a:endParaRPr/>
          </a:p>
          <a:p>
            <a:pPr>
              <a:lnSpc>
                <a:spcPct val="100000"/>
              </a:lnSpc>
            </a:pPr>
            <a:r>
              <a:rPr lang="en-US" sz="1300" strike="noStrike">
                <a:latin typeface="+mn-lt"/>
              </a:rPr>
              <a:t>Puppet also has daemons and databases and dashboards etc. I will be skipping all of that and we will be using svn to iteratively add to puppet and we will be using puppet apply run as root to to apply the changes we make in puppet. </a:t>
            </a:r>
            <a:endParaRPr/>
          </a:p>
          <a:p>
            <a:pPr>
              <a:lnSpc>
                <a:spcPct val="100000"/>
              </a:lnSpc>
            </a:pPr>
            <a:endParaRPr/>
          </a:p>
          <a:p>
            <a:pPr>
              <a:lnSpc>
                <a:spcPct val="100000"/>
              </a:lnSpc>
            </a:pPr>
            <a:r>
              <a:rPr lang="en-US" sz="1300" strike="noStrike">
                <a:latin typeface="+mn-lt"/>
              </a:rPr>
              <a:t>It should be said that at my site we use many of the features that I am avoiding, I felt that they may be too time consuming to fully explain however I would encourage you, if you are interested to read about the wide and varied capabilities that puppet has to offer</a:t>
            </a:r>
            <a:endParaRPr/>
          </a:p>
        </p:txBody>
      </p:sp>
      <p:sp>
        <p:nvSpPr>
          <p:cNvPr id="515" name="TextShape 2"/>
          <p:cNvSpPr txBox="1"/>
          <p:nvPr/>
        </p:nvSpPr>
        <p:spPr>
          <a:xfrm>
            <a:off x="4023000" y="9722520"/>
            <a:ext cx="3075840" cy="511560"/>
          </a:xfrm>
          <a:prstGeom prst="rect">
            <a:avLst/>
          </a:prstGeom>
          <a:noFill/>
          <a:ln>
            <a:noFill/>
          </a:ln>
        </p:spPr>
        <p:txBody>
          <a:bodyPr lIns="98280" tIns="48960" rIns="98280" bIns="48960" anchor="b"/>
          <a:lstStyle/>
          <a:p>
            <a:pPr algn="r">
              <a:lnSpc>
                <a:spcPct val="100000"/>
              </a:lnSpc>
            </a:pPr>
            <a:fld id="{BF418211-C2DC-4BD1-A50E-5792512A87C1}" type="slidenum">
              <a:rPr lang="en-US" sz="1300" strike="noStrike">
                <a:solidFill>
                  <a:srgbClr val="000000"/>
                </a:solidFill>
                <a:latin typeface="Times New Roman"/>
                <a:ea typeface="+mn-ea"/>
              </a:rPr>
              <a:t>9</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 name="PlaceHolder 1"/>
          <p:cNvSpPr>
            <a:spLocks noGrp="1"/>
          </p:cNvSpPr>
          <p:nvPr>
            <p:ph type="body"/>
          </p:nvPr>
        </p:nvSpPr>
        <p:spPr>
          <a:xfrm>
            <a:off x="946440" y="4862160"/>
            <a:ext cx="5205960" cy="4604760"/>
          </a:xfrm>
          <a:prstGeom prst="rect">
            <a:avLst/>
          </a:prstGeom>
        </p:spPr>
        <p:txBody>
          <a:bodyPr lIns="98280" tIns="48960" rIns="98280" bIns="48960"/>
          <a:lstStyle/>
          <a:p>
            <a:r>
              <a:rPr lang="en-US" sz="2000" strike="noStrike">
                <a:latin typeface="Arial"/>
              </a:rPr>
              <a:t>The pattern we will be using is an iterative one, meaning we will check in changes and use svn to pull them to each node.</a:t>
            </a:r>
            <a:endParaRPr/>
          </a:p>
          <a:p>
            <a:endParaRPr/>
          </a:p>
          <a:p>
            <a:r>
              <a:rPr lang="en-US" sz="2000" strike="noStrike">
                <a:latin typeface="Arial"/>
              </a:rPr>
              <a:t>This will look somewhat like this:</a:t>
            </a:r>
            <a:endParaRPr/>
          </a:p>
          <a:p>
            <a:r>
              <a:rPr lang="en-US" sz="2000" strike="noStrike">
                <a:latin typeface="Arial"/>
              </a:rPr>
              <a:t>Make change on head node</a:t>
            </a:r>
            <a:endParaRPr/>
          </a:p>
          <a:p>
            <a:pPr>
              <a:lnSpc>
                <a:spcPct val="100000"/>
              </a:lnSpc>
            </a:pPr>
            <a:r>
              <a:rPr lang="en-US" sz="2000" strike="noStrike">
                <a:latin typeface="Arial"/>
              </a:rPr>
              <a:t>Puppet apply on head node to test</a:t>
            </a:r>
            <a:endParaRPr/>
          </a:p>
          <a:p>
            <a:pPr>
              <a:lnSpc>
                <a:spcPct val="100000"/>
              </a:lnSpc>
            </a:pPr>
            <a:r>
              <a:rPr lang="en-US" sz="2000" strike="noStrike">
                <a:latin typeface="Arial"/>
              </a:rPr>
              <a:t>Commit change on head node</a:t>
            </a:r>
            <a:endParaRPr/>
          </a:p>
          <a:p>
            <a:pPr>
              <a:lnSpc>
                <a:spcPct val="100000"/>
              </a:lnSpc>
            </a:pPr>
            <a:r>
              <a:rPr lang="en-US" sz="2000" strike="noStrike">
                <a:latin typeface="Arial"/>
              </a:rPr>
              <a:t>Svn up on other nodes</a:t>
            </a:r>
            <a:endParaRPr/>
          </a:p>
          <a:p>
            <a:pPr>
              <a:lnSpc>
                <a:spcPct val="100000"/>
              </a:lnSpc>
            </a:pPr>
            <a:r>
              <a:rPr lang="en-US" sz="2000" strike="noStrike">
                <a:latin typeface="Arial"/>
              </a:rPr>
              <a:t>Puppet apply on other nodes</a:t>
            </a:r>
            <a:endParaRPr/>
          </a:p>
          <a:p>
            <a:pPr>
              <a:lnSpc>
                <a:spcPct val="100000"/>
              </a:lnSpc>
            </a:pPr>
            <a:endParaRPr/>
          </a:p>
          <a:p>
            <a:pPr>
              <a:lnSpc>
                <a:spcPct val="100000"/>
              </a:lnSpc>
            </a:pPr>
            <a:r>
              <a:rPr lang="en-US" sz="2000" strike="noStrike">
                <a:latin typeface="Arial"/>
              </a:rPr>
              <a:t> Automating this process is left as an exercise for the reader.</a:t>
            </a:r>
            <a:endParaRPr/>
          </a:p>
        </p:txBody>
      </p:sp>
      <p:sp>
        <p:nvSpPr>
          <p:cNvPr id="517" name="TextShape 2"/>
          <p:cNvSpPr txBox="1"/>
          <p:nvPr/>
        </p:nvSpPr>
        <p:spPr>
          <a:xfrm>
            <a:off x="4023000" y="9722520"/>
            <a:ext cx="3075840" cy="511560"/>
          </a:xfrm>
          <a:prstGeom prst="rect">
            <a:avLst/>
          </a:prstGeom>
          <a:noFill/>
          <a:ln>
            <a:noFill/>
          </a:ln>
        </p:spPr>
        <p:txBody>
          <a:bodyPr lIns="98280" tIns="48960" rIns="98280" bIns="48960" anchor="b"/>
          <a:lstStyle/>
          <a:p>
            <a:pPr algn="r">
              <a:lnSpc>
                <a:spcPct val="100000"/>
              </a:lnSpc>
            </a:pPr>
            <a:fld id="{1F39C0AE-6968-4B15-95A3-E8C36EA7847A}" type="slidenum">
              <a:rPr lang="en-US" sz="1300" strike="noStrike">
                <a:solidFill>
                  <a:srgbClr val="000000"/>
                </a:solidFill>
                <a:latin typeface="Times New Roman"/>
                <a:ea typeface="+mn-ea"/>
              </a:rPr>
              <a:t>10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4" Type="http://schemas.openxmlformats.org/officeDocument/2006/relationships/image" Target="../media/image5.emf"/><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5.emf"/><Relationship Id="rId1" Type="http://schemas.openxmlformats.org/officeDocument/2006/relationships/slideMaster" Target="../slideMasters/slideMaster1.xml"/><Relationship Id="rId2" Type="http://schemas.openxmlformats.org/officeDocument/2006/relationships/image" Target="../media/image6.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4" name="Rectangle 13"/>
          <p:cNvSpPr/>
          <p:nvPr/>
        </p:nvSpPr>
        <p:spPr>
          <a:xfrm>
            <a:off x="0" y="0"/>
            <a:ext cx="9144000" cy="100350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1" name="Picture 20" descr="Lines_blk.pdf"/>
          <p:cNvPicPr>
            <a:picLocks noChangeAspect="1"/>
          </p:cNvPicPr>
          <p:nvPr/>
        </p:nvPicPr>
        <p:blipFill rotWithShape="1">
          <a:blip r:embed="rId2">
            <a:extLst>
              <a:ext uri="{28A0092B-C50C-407E-A947-70E740481C1C}">
                <a14:useLocalDpi xmlns:a14="http://schemas.microsoft.com/office/drawing/2010/main" val="0"/>
              </a:ext>
            </a:extLst>
          </a:blip>
          <a:srcRect l="9555" t="6477" b="30121"/>
          <a:stretch/>
        </p:blipFill>
        <p:spPr>
          <a:xfrm>
            <a:off x="873676" y="580571"/>
            <a:ext cx="8270323" cy="1761988"/>
          </a:xfrm>
          <a:prstGeom prst="rect">
            <a:avLst/>
          </a:prstGeom>
        </p:spPr>
      </p:pic>
      <p:grpSp>
        <p:nvGrpSpPr>
          <p:cNvPr id="23" name="Group 22"/>
          <p:cNvGrpSpPr/>
          <p:nvPr/>
        </p:nvGrpSpPr>
        <p:grpSpPr>
          <a:xfrm>
            <a:off x="6" y="580571"/>
            <a:ext cx="774095" cy="1749893"/>
            <a:chOff x="387046" y="580571"/>
            <a:chExt cx="774095" cy="1749893"/>
          </a:xfrm>
        </p:grpSpPr>
        <p:sp>
          <p:nvSpPr>
            <p:cNvPr id="24" name="Rectangle 23"/>
            <p:cNvSpPr/>
            <p:nvPr/>
          </p:nvSpPr>
          <p:spPr>
            <a:xfrm>
              <a:off x="387046" y="580571"/>
              <a:ext cx="774095" cy="1749892"/>
            </a:xfrm>
            <a:prstGeom prst="rect">
              <a:avLst/>
            </a:prstGeom>
            <a:solidFill>
              <a:srgbClr val="A3792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25" name="Picture 24" descr="Lines_7404.pdf"/>
            <p:cNvPicPr>
              <a:picLocks noChangeAspect="1"/>
            </p:cNvPicPr>
            <p:nvPr/>
          </p:nvPicPr>
          <p:blipFill rotWithShape="1">
            <a:blip r:embed="rId3">
              <a:extLst>
                <a:ext uri="{28A0092B-C50C-407E-A947-70E740481C1C}">
                  <a14:useLocalDpi xmlns:a14="http://schemas.microsoft.com/office/drawing/2010/main" val="0"/>
                </a:ext>
              </a:extLst>
            </a:blip>
            <a:srcRect r="85206" b="65988"/>
            <a:stretch/>
          </p:blipFill>
          <p:spPr>
            <a:xfrm>
              <a:off x="387046" y="580572"/>
              <a:ext cx="774095" cy="1749892"/>
            </a:xfrm>
            <a:prstGeom prst="rect">
              <a:avLst/>
            </a:prstGeom>
          </p:spPr>
        </p:pic>
      </p:grpSp>
      <p:sp>
        <p:nvSpPr>
          <p:cNvPr id="15" name="Title 14"/>
          <p:cNvSpPr>
            <a:spLocks noGrp="1"/>
          </p:cNvSpPr>
          <p:nvPr>
            <p:ph type="title" hasCustomPrompt="1"/>
          </p:nvPr>
        </p:nvSpPr>
        <p:spPr>
          <a:xfrm>
            <a:off x="773449" y="170155"/>
            <a:ext cx="8086640" cy="2263113"/>
          </a:xfrm>
        </p:spPr>
        <p:txBody>
          <a:bodyPr anchor="t">
            <a:noAutofit/>
          </a:bodyPr>
          <a:lstStyle>
            <a:lvl1pPr>
              <a:lnSpc>
                <a:spcPts val="9100"/>
              </a:lnSpc>
              <a:defRPr sz="6400" cap="all">
                <a:solidFill>
                  <a:schemeClr val="tx1"/>
                </a:solidFill>
              </a:defRPr>
            </a:lvl1pPr>
          </a:lstStyle>
          <a:p>
            <a:r>
              <a:rPr lang="en-US" dirty="0" smtClean="0"/>
              <a:t>CLICK TO EDIT MASTER TITLE STYLE</a:t>
            </a:r>
            <a:endParaRPr lang="en-US" dirty="0"/>
          </a:p>
        </p:txBody>
      </p:sp>
      <p:sp>
        <p:nvSpPr>
          <p:cNvPr id="20" name="Text Placeholder 19"/>
          <p:cNvSpPr>
            <a:spLocks noGrp="1"/>
          </p:cNvSpPr>
          <p:nvPr>
            <p:ph type="body" sz="quarter" idx="14"/>
          </p:nvPr>
        </p:nvSpPr>
        <p:spPr>
          <a:xfrm>
            <a:off x="782982" y="5008928"/>
            <a:ext cx="5960717" cy="311740"/>
          </a:xfrm>
        </p:spPr>
        <p:txBody>
          <a:bodyPr>
            <a:normAutofit/>
          </a:bodyPr>
          <a:lstStyle>
            <a:lvl1pPr>
              <a:defRPr sz="1400" b="1">
                <a:solidFill>
                  <a:schemeClr val="bg1">
                    <a:lumMod val="50000"/>
                  </a:schemeClr>
                </a:solidFill>
              </a:defRPr>
            </a:lvl1pPr>
          </a:lstStyle>
          <a:p>
            <a:pPr lvl="0"/>
            <a:r>
              <a:rPr lang="en-US" smtClean="0"/>
              <a:t>Click to edit Master text styles</a:t>
            </a:r>
          </a:p>
        </p:txBody>
      </p:sp>
      <p:sp>
        <p:nvSpPr>
          <p:cNvPr id="22" name="Text Placeholder 21"/>
          <p:cNvSpPr>
            <a:spLocks noGrp="1"/>
          </p:cNvSpPr>
          <p:nvPr>
            <p:ph type="body" sz="quarter" idx="15"/>
          </p:nvPr>
        </p:nvSpPr>
        <p:spPr>
          <a:xfrm>
            <a:off x="782982" y="5287650"/>
            <a:ext cx="5960718" cy="501116"/>
          </a:xfrm>
        </p:spPr>
        <p:txBody>
          <a:bodyPr anchor="t">
            <a:noAutofit/>
          </a:bodyPr>
          <a:lstStyle>
            <a:lvl1pPr>
              <a:lnSpc>
                <a:spcPct val="90000"/>
              </a:lnSpc>
              <a:defRPr sz="1100">
                <a:solidFill>
                  <a:schemeClr val="bg1">
                    <a:lumMod val="50000"/>
                  </a:schemeClr>
                </a:solidFill>
              </a:defRPr>
            </a:lvl1pPr>
          </a:lstStyle>
          <a:p>
            <a:pPr lvl="0"/>
            <a:r>
              <a:rPr lang="en-US" smtClean="0"/>
              <a:t>Click to edit Master text styles</a:t>
            </a:r>
          </a:p>
        </p:txBody>
      </p:sp>
      <p:sp>
        <p:nvSpPr>
          <p:cNvPr id="16" name="Rectangle 15"/>
          <p:cNvSpPr/>
          <p:nvPr/>
        </p:nvSpPr>
        <p:spPr>
          <a:xfrm>
            <a:off x="0" y="6777546"/>
            <a:ext cx="9144000" cy="92906"/>
          </a:xfrm>
          <a:prstGeom prst="rect">
            <a:avLst/>
          </a:prstGeom>
          <a:solidFill>
            <a:srgbClr val="E3AE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7" name="Picture 16" descr="PU_sigtab.eps"/>
          <p:cNvPicPr>
            <a:picLocks noChangeAspect="1"/>
          </p:cNvPicPr>
          <p:nvPr/>
        </p:nvPicPr>
        <p:blipFill rotWithShape="1">
          <a:blip r:embed="rId4">
            <a:extLst>
              <a:ext uri="{28A0092B-C50C-407E-A947-70E740481C1C}">
                <a14:useLocalDpi xmlns:a14="http://schemas.microsoft.com/office/drawing/2010/main" val="0"/>
              </a:ext>
            </a:extLst>
          </a:blip>
          <a:srcRect t="10748"/>
          <a:stretch/>
        </p:blipFill>
        <p:spPr>
          <a:xfrm>
            <a:off x="6935432" y="5830266"/>
            <a:ext cx="1942418" cy="1040186"/>
          </a:xfrm>
          <a:prstGeom prst="rect">
            <a:avLst/>
          </a:prstGeom>
        </p:spPr>
      </p:pic>
      <p:sp>
        <p:nvSpPr>
          <p:cNvPr id="19" name="Rectangle 18"/>
          <p:cNvSpPr/>
          <p:nvPr/>
        </p:nvSpPr>
        <p:spPr>
          <a:xfrm>
            <a:off x="204260" y="5883552"/>
            <a:ext cx="1740657" cy="8702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Date Placeholder 6"/>
          <p:cNvSpPr>
            <a:spLocks noGrp="1"/>
          </p:cNvSpPr>
          <p:nvPr>
            <p:ph type="dt" sz="half" idx="10"/>
          </p:nvPr>
        </p:nvSpPr>
        <p:spPr>
          <a:xfrm>
            <a:off x="6935432" y="4908550"/>
            <a:ext cx="1941868" cy="365125"/>
          </a:xfrm>
          <a:prstGeom prst="rect">
            <a:avLst/>
          </a:prstGeom>
        </p:spPr>
        <p:txBody>
          <a:bodyPr/>
          <a:lstStyle>
            <a:lvl1pPr algn="ctr">
              <a:defRPr/>
            </a:lvl1pPr>
          </a:lstStyle>
          <a:p>
            <a:pPr>
              <a:lnSpc>
                <a:spcPct val="100000"/>
              </a:lnSpc>
            </a:pPr>
            <a:r>
              <a:rPr lang="en-US" sz="1000" strike="noStrike" smtClean="0">
                <a:solidFill>
                  <a:srgbClr val="000000"/>
                </a:solidFill>
                <a:latin typeface="Arial"/>
              </a:rPr>
              <a:t>4-8 August 2014</a:t>
            </a:r>
            <a:endParaRPr lang="en-US"/>
          </a:p>
        </p:txBody>
      </p:sp>
      <p:sp>
        <p:nvSpPr>
          <p:cNvPr id="31" name="Text Placeholder 3"/>
          <p:cNvSpPr>
            <a:spLocks noGrp="1"/>
          </p:cNvSpPr>
          <p:nvPr>
            <p:ph type="body" sz="quarter" idx="16" hasCustomPrompt="1"/>
          </p:nvPr>
        </p:nvSpPr>
        <p:spPr>
          <a:xfrm>
            <a:off x="773113" y="2330450"/>
            <a:ext cx="8086725" cy="2411760"/>
          </a:xfrm>
        </p:spPr>
        <p:txBody>
          <a:bodyPr>
            <a:noAutofit/>
          </a:bodyPr>
          <a:lstStyle>
            <a:lvl1pPr>
              <a:lnSpc>
                <a:spcPts val="5000"/>
              </a:lnSpc>
              <a:spcBef>
                <a:spcPts val="0"/>
              </a:spcBef>
              <a:defRPr sz="5000" cap="all">
                <a:solidFill>
                  <a:srgbClr val="A3792C"/>
                </a:solidFill>
                <a:latin typeface="Impact"/>
              </a:defRPr>
            </a:lvl1pPr>
            <a:lvl2pPr marL="0" indent="0">
              <a:lnSpc>
                <a:spcPts val="8900"/>
              </a:lnSpc>
              <a:spcBef>
                <a:spcPts val="0"/>
              </a:spcBef>
              <a:buFontTx/>
              <a:buNone/>
              <a:defRPr sz="9800" cap="all" baseline="0">
                <a:solidFill>
                  <a:srgbClr val="A3792C"/>
                </a:solidFill>
                <a:latin typeface="Impact"/>
              </a:defRPr>
            </a:lvl2pPr>
            <a:lvl3pPr marL="0" indent="0">
              <a:lnSpc>
                <a:spcPts val="4000"/>
              </a:lnSpc>
              <a:spcBef>
                <a:spcPts val="0"/>
              </a:spcBef>
              <a:buFontTx/>
              <a:buNone/>
              <a:defRPr sz="4000" cap="all" baseline="0">
                <a:solidFill>
                  <a:schemeClr val="bg1">
                    <a:lumMod val="65000"/>
                  </a:schemeClr>
                </a:solidFill>
                <a:latin typeface="Impact"/>
              </a:defRPr>
            </a:lvl3pPr>
          </a:lstStyle>
          <a:p>
            <a:pPr lvl="0"/>
            <a:r>
              <a:rPr lang="en-US" dirty="0" smtClean="0"/>
              <a:t>First Level</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960982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pPr>
              <a:lnSpc>
                <a:spcPct val="100000"/>
              </a:lnSpc>
            </a:pPr>
            <a:r>
              <a:rPr lang="en-US" sz="1000" strike="noStrike" smtClean="0">
                <a:solidFill>
                  <a:srgbClr val="000000"/>
                </a:solidFill>
                <a:latin typeface="Arial"/>
              </a:rPr>
              <a:t>4-8 August 2014</a:t>
            </a: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pPr algn="ctr">
              <a:lnSpc>
                <a:spcPct val="100000"/>
              </a:lnSpc>
            </a:pPr>
            <a:fld id="{29E32E09-DE81-40AC-84A1-B89E4870AF8A}" type="slidenum">
              <a:rPr lang="en-US" sz="1000" strike="noStrike" smtClean="0">
                <a:solidFill>
                  <a:srgbClr val="000000"/>
                </a:solidFill>
                <a:latin typeface="Arial"/>
              </a:rPr>
              <a:t>‹#›</a:t>
            </a:fld>
            <a:endParaRPr lang="en-US"/>
          </a:p>
        </p:txBody>
      </p:sp>
    </p:spTree>
    <p:extLst>
      <p:ext uri="{BB962C8B-B14F-4D97-AF65-F5344CB8AC3E}">
        <p14:creationId xmlns:p14="http://schemas.microsoft.com/office/powerpoint/2010/main" val="1302573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3" name="Content Placeholder 22"/>
          <p:cNvSpPr>
            <a:spLocks noGrp="1"/>
          </p:cNvSpPr>
          <p:nvPr>
            <p:ph sz="quarter" idx="14" hasCustomPrompt="1"/>
          </p:nvPr>
        </p:nvSpPr>
        <p:spPr>
          <a:xfrm>
            <a:off x="802968" y="2697208"/>
            <a:ext cx="8074882" cy="1397000"/>
          </a:xfrm>
        </p:spPr>
        <p:txBody>
          <a:bodyPr anchor="t">
            <a:normAutofit/>
          </a:bodyPr>
          <a:lstStyle>
            <a:lvl1pPr algn="l">
              <a:defRPr sz="3400" cap="all">
                <a:solidFill>
                  <a:srgbClr val="A3792C"/>
                </a:solidFill>
                <a:latin typeface="Impact"/>
                <a:cs typeface="Impact"/>
              </a:defRPr>
            </a:lvl1pPr>
            <a:lvl2pPr algn="l">
              <a:defRPr>
                <a:latin typeface="Impact"/>
                <a:cs typeface="Impact"/>
              </a:defRPr>
            </a:lvl2pPr>
            <a:lvl3pPr algn="l">
              <a:defRPr>
                <a:latin typeface="Impact"/>
                <a:cs typeface="Impact"/>
              </a:defRPr>
            </a:lvl3pPr>
            <a:lvl4pPr algn="l">
              <a:defRPr>
                <a:latin typeface="Impact"/>
                <a:cs typeface="Impact"/>
              </a:defRPr>
            </a:lvl4pPr>
            <a:lvl5pPr algn="l">
              <a:defRPr>
                <a:latin typeface="Impact"/>
                <a:cs typeface="Impact"/>
              </a:defRPr>
            </a:lvl5pPr>
          </a:lstStyle>
          <a:p>
            <a:pPr lvl="0"/>
            <a:r>
              <a:rPr lang="en-US" dirty="0" smtClean="0"/>
              <a:t>Second Line</a:t>
            </a:r>
          </a:p>
          <a:p>
            <a:pPr lvl="0"/>
            <a:r>
              <a:rPr lang="en-US" dirty="0" smtClean="0"/>
              <a:t>Third Line</a:t>
            </a:r>
            <a:endParaRPr lang="en-US" dirty="0"/>
          </a:p>
        </p:txBody>
      </p:sp>
      <p:sp>
        <p:nvSpPr>
          <p:cNvPr id="12" name="Rectangle 11"/>
          <p:cNvSpPr/>
          <p:nvPr/>
        </p:nvSpPr>
        <p:spPr>
          <a:xfrm>
            <a:off x="0" y="6777546"/>
            <a:ext cx="9144000" cy="92906"/>
          </a:xfrm>
          <a:prstGeom prst="rect">
            <a:avLst/>
          </a:prstGeom>
          <a:solidFill>
            <a:srgbClr val="E3AE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4" name="Group 13"/>
          <p:cNvGrpSpPr/>
          <p:nvPr/>
        </p:nvGrpSpPr>
        <p:grpSpPr>
          <a:xfrm>
            <a:off x="884258" y="944880"/>
            <a:ext cx="8259742" cy="1776549"/>
            <a:chOff x="884258" y="1833153"/>
            <a:chExt cx="8259742" cy="1776549"/>
          </a:xfrm>
        </p:grpSpPr>
        <p:sp>
          <p:nvSpPr>
            <p:cNvPr id="15" name="Rectangle 14"/>
            <p:cNvSpPr/>
            <p:nvPr userDrawn="1"/>
          </p:nvSpPr>
          <p:spPr>
            <a:xfrm>
              <a:off x="884258" y="1833153"/>
              <a:ext cx="8259742" cy="1776549"/>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6" name="Picture 15" descr="Lines_7404.pdf"/>
            <p:cNvPicPr>
              <a:picLocks noChangeAspect="1"/>
            </p:cNvPicPr>
            <p:nvPr userDrawn="1"/>
          </p:nvPicPr>
          <p:blipFill rotWithShape="1">
            <a:blip r:embed="rId2">
              <a:extLst>
                <a:ext uri="{28A0092B-C50C-407E-A947-70E740481C1C}">
                  <a14:useLocalDpi xmlns:a14="http://schemas.microsoft.com/office/drawing/2010/main" val="0"/>
                </a:ext>
              </a:extLst>
            </a:blip>
            <a:srcRect l="26533" t="55006" r="23347"/>
            <a:stretch/>
          </p:blipFill>
          <p:spPr>
            <a:xfrm>
              <a:off x="884258" y="1833153"/>
              <a:ext cx="8259742" cy="1776549"/>
            </a:xfrm>
            <a:prstGeom prst="rect">
              <a:avLst/>
            </a:prstGeom>
          </p:spPr>
        </p:pic>
      </p:grpSp>
      <p:pic>
        <p:nvPicPr>
          <p:cNvPr id="17" name="Picture 16" descr="Lines_blk.pdf"/>
          <p:cNvPicPr>
            <a:picLocks noChangeAspect="1"/>
          </p:cNvPicPr>
          <p:nvPr/>
        </p:nvPicPr>
        <p:blipFill rotWithShape="1">
          <a:blip r:embed="rId3">
            <a:extLst>
              <a:ext uri="{28A0092B-C50C-407E-A947-70E740481C1C}">
                <a14:useLocalDpi xmlns:a14="http://schemas.microsoft.com/office/drawing/2010/main" val="0"/>
              </a:ext>
            </a:extLst>
          </a:blip>
          <a:srcRect l="42667" t="19494" r="52631" b="43855"/>
          <a:stretch/>
        </p:blipFill>
        <p:spPr>
          <a:xfrm>
            <a:off x="0" y="944880"/>
            <a:ext cx="749905" cy="1776549"/>
          </a:xfrm>
          <a:prstGeom prst="rect">
            <a:avLst/>
          </a:prstGeom>
        </p:spPr>
      </p:pic>
      <p:pic>
        <p:nvPicPr>
          <p:cNvPr id="18" name="Picture 17" descr="PU_sigtab.eps"/>
          <p:cNvPicPr>
            <a:picLocks noChangeAspect="1"/>
          </p:cNvPicPr>
          <p:nvPr/>
        </p:nvPicPr>
        <p:blipFill rotWithShape="1">
          <a:blip r:embed="rId4">
            <a:extLst>
              <a:ext uri="{28A0092B-C50C-407E-A947-70E740481C1C}">
                <a14:useLocalDpi xmlns:a14="http://schemas.microsoft.com/office/drawing/2010/main" val="0"/>
              </a:ext>
            </a:extLst>
          </a:blip>
          <a:srcRect t="10748"/>
          <a:stretch/>
        </p:blipFill>
        <p:spPr>
          <a:xfrm>
            <a:off x="6935432" y="5830266"/>
            <a:ext cx="1942418" cy="1040186"/>
          </a:xfrm>
          <a:prstGeom prst="rect">
            <a:avLst/>
          </a:prstGeom>
        </p:spPr>
      </p:pic>
      <p:pic>
        <p:nvPicPr>
          <p:cNvPr id="10" name="Picture 9" descr="PU_sigtab.eps"/>
          <p:cNvPicPr>
            <a:picLocks noChangeAspect="1"/>
          </p:cNvPicPr>
          <p:nvPr/>
        </p:nvPicPr>
        <p:blipFill rotWithShape="1">
          <a:blip r:embed="rId4">
            <a:extLst>
              <a:ext uri="{28A0092B-C50C-407E-A947-70E740481C1C}">
                <a14:useLocalDpi xmlns:a14="http://schemas.microsoft.com/office/drawing/2010/main" val="0"/>
              </a:ext>
            </a:extLst>
          </a:blip>
          <a:srcRect t="10748"/>
          <a:stretch/>
        </p:blipFill>
        <p:spPr>
          <a:xfrm>
            <a:off x="6935432" y="5830266"/>
            <a:ext cx="1942418" cy="1040186"/>
          </a:xfrm>
          <a:prstGeom prst="rect">
            <a:avLst/>
          </a:prstGeom>
        </p:spPr>
      </p:pic>
      <p:sp>
        <p:nvSpPr>
          <p:cNvPr id="11" name="Rectangle 10"/>
          <p:cNvSpPr/>
          <p:nvPr/>
        </p:nvSpPr>
        <p:spPr>
          <a:xfrm>
            <a:off x="0" y="0"/>
            <a:ext cx="9144000" cy="8702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Content Placeholder 2"/>
          <p:cNvSpPr>
            <a:spLocks noGrp="1"/>
          </p:cNvSpPr>
          <p:nvPr>
            <p:ph sz="half" idx="13"/>
          </p:nvPr>
        </p:nvSpPr>
        <p:spPr>
          <a:xfrm>
            <a:off x="802968" y="4090859"/>
            <a:ext cx="8074882" cy="1361225"/>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Rectangle 20"/>
          <p:cNvSpPr/>
          <p:nvPr/>
        </p:nvSpPr>
        <p:spPr>
          <a:xfrm>
            <a:off x="204260" y="5883552"/>
            <a:ext cx="1740657" cy="8702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777686" y="785022"/>
            <a:ext cx="8100164" cy="1896894"/>
          </a:xfrm>
        </p:spPr>
        <p:txBody>
          <a:bodyPr/>
          <a:lstStyle>
            <a:lvl1pPr>
              <a:lnSpc>
                <a:spcPts val="8200"/>
              </a:lnSpc>
              <a:defRPr sz="750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65069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ext Only">
    <p:spTree>
      <p:nvGrpSpPr>
        <p:cNvPr id="1" name=""/>
        <p:cNvGrpSpPr/>
        <p:nvPr/>
      </p:nvGrpSpPr>
      <p:grpSpPr>
        <a:xfrm>
          <a:off x="0" y="0"/>
          <a:ext cx="0" cy="0"/>
          <a:chOff x="0" y="0"/>
          <a:chExt cx="0" cy="0"/>
        </a:xfrm>
      </p:grpSpPr>
      <p:pic>
        <p:nvPicPr>
          <p:cNvPr id="6" name="Picture 5" descr="Content page.jpg"/>
          <p:cNvPicPr>
            <a:picLocks noChangeAspect="1"/>
          </p:cNvPicPr>
          <p:nvPr/>
        </p:nvPicPr>
        <p:blipFill rotWithShape="1">
          <a:blip r:embed="rId2">
            <a:extLst>
              <a:ext uri="{28A0092B-C50C-407E-A947-70E740481C1C}">
                <a14:useLocalDpi xmlns:a14="http://schemas.microsoft.com/office/drawing/2010/main" val="0"/>
              </a:ext>
            </a:extLst>
          </a:blip>
          <a:srcRect l="11388" t="79529" r="7500"/>
          <a:stretch/>
        </p:blipFill>
        <p:spPr>
          <a:xfrm>
            <a:off x="457200" y="1168400"/>
            <a:ext cx="7416800" cy="300735"/>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pPr algn="r">
              <a:lnSpc>
                <a:spcPct val="100000"/>
              </a:lnSpc>
            </a:pPr>
            <a:fld id="{91AE3C7F-5BDF-4ED8-B05D-89CD7BE36547}" type="slidenum">
              <a:rPr lang="en-US" sz="1000" strike="noStrike" smtClean="0">
                <a:solidFill>
                  <a:srgbClr val="000000"/>
                </a:solidFill>
                <a:latin typeface="Arial"/>
              </a:rPr>
              <a:t>‹#›</a:t>
            </a:fld>
            <a:endParaRPr lang="en-US"/>
          </a:p>
        </p:txBody>
      </p:sp>
      <p:sp>
        <p:nvSpPr>
          <p:cNvPr id="5" name="Text Placeholder 2"/>
          <p:cNvSpPr>
            <a:spLocks noGrp="1"/>
          </p:cNvSpPr>
          <p:nvPr>
            <p:ph type="body" idx="11" hasCustomPrompt="1"/>
          </p:nvPr>
        </p:nvSpPr>
        <p:spPr>
          <a:xfrm>
            <a:off x="367130" y="1132795"/>
            <a:ext cx="8319670" cy="442912"/>
          </a:xfrm>
        </p:spPr>
        <p:txBody>
          <a:bodyPr anchor="t">
            <a:noAutofit/>
          </a:bodyPr>
          <a:lstStyle>
            <a:lvl1pPr marL="0" indent="0">
              <a:buNone/>
              <a:defRPr sz="1800" b="1" cap="all">
                <a:solidFill>
                  <a:srgbClr val="E3AE24"/>
                </a:solidFill>
                <a:latin typeface="Impact"/>
                <a:cs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Subtitle</a:t>
            </a:r>
          </a:p>
        </p:txBody>
      </p:sp>
      <p:sp>
        <p:nvSpPr>
          <p:cNvPr id="7" name="Text Placeholder 6"/>
          <p:cNvSpPr>
            <a:spLocks noGrp="1"/>
          </p:cNvSpPr>
          <p:nvPr>
            <p:ph type="body" idx="12"/>
          </p:nvPr>
        </p:nvSpPr>
        <p:spPr>
          <a:xfrm>
            <a:off x="367130" y="1608139"/>
            <a:ext cx="8326019" cy="44592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10024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ext and 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67130" y="1600200"/>
            <a:ext cx="4038600" cy="4525963"/>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2"/>
          </p:nvPr>
        </p:nvSpPr>
        <p:spPr/>
        <p:txBody>
          <a:bodyPr/>
          <a:lstStyle/>
          <a:p>
            <a:pPr algn="r">
              <a:lnSpc>
                <a:spcPct val="100000"/>
              </a:lnSpc>
            </a:pPr>
            <a:fld id="{91AE3C7F-5BDF-4ED8-B05D-89CD7BE36547}" type="slidenum">
              <a:rPr lang="en-US" sz="1000" strike="noStrike" smtClean="0">
                <a:solidFill>
                  <a:srgbClr val="000000"/>
                </a:solidFill>
                <a:latin typeface="Arial"/>
              </a:rPr>
              <a:t>‹#›</a:t>
            </a:fld>
            <a:endParaRPr lang="en-US"/>
          </a:p>
        </p:txBody>
      </p:sp>
      <p:sp>
        <p:nvSpPr>
          <p:cNvPr id="6" name="Picture Placeholder 5"/>
          <p:cNvSpPr>
            <a:spLocks noGrp="1"/>
          </p:cNvSpPr>
          <p:nvPr>
            <p:ph type="pic" sz="quarter" idx="14"/>
          </p:nvPr>
        </p:nvSpPr>
        <p:spPr>
          <a:xfrm>
            <a:off x="4671604" y="1600373"/>
            <a:ext cx="4015195" cy="4525790"/>
          </a:xfrm>
        </p:spPr>
        <p:txBody>
          <a:bodyPr/>
          <a:lstStyle/>
          <a:p>
            <a:r>
              <a:rPr lang="en-US" smtClean="0"/>
              <a:t>Drag picture to placeholder or click icon to add</a:t>
            </a:r>
            <a:endParaRPr lang="en-US"/>
          </a:p>
        </p:txBody>
      </p:sp>
      <p:pic>
        <p:nvPicPr>
          <p:cNvPr id="8" name="Picture 7" descr="Content page.jpg"/>
          <p:cNvPicPr>
            <a:picLocks noChangeAspect="1"/>
          </p:cNvPicPr>
          <p:nvPr/>
        </p:nvPicPr>
        <p:blipFill rotWithShape="1">
          <a:blip r:embed="rId2">
            <a:extLst>
              <a:ext uri="{28A0092B-C50C-407E-A947-70E740481C1C}">
                <a14:useLocalDpi xmlns:a14="http://schemas.microsoft.com/office/drawing/2010/main" val="0"/>
              </a:ext>
            </a:extLst>
          </a:blip>
          <a:srcRect l="11388" t="79529" r="7500"/>
          <a:stretch/>
        </p:blipFill>
        <p:spPr>
          <a:xfrm>
            <a:off x="457200" y="1168400"/>
            <a:ext cx="7416800" cy="300735"/>
          </a:xfrm>
          <a:prstGeom prst="rect">
            <a:avLst/>
          </a:prstGeom>
        </p:spPr>
      </p:pic>
      <p:sp>
        <p:nvSpPr>
          <p:cNvPr id="11" name="Text Placeholder 2"/>
          <p:cNvSpPr>
            <a:spLocks noGrp="1"/>
          </p:cNvSpPr>
          <p:nvPr>
            <p:ph type="body" idx="11" hasCustomPrompt="1"/>
          </p:nvPr>
        </p:nvSpPr>
        <p:spPr>
          <a:xfrm>
            <a:off x="367130" y="1132795"/>
            <a:ext cx="8319670" cy="442912"/>
          </a:xfrm>
        </p:spPr>
        <p:txBody>
          <a:bodyPr anchor="t">
            <a:noAutofit/>
          </a:bodyPr>
          <a:lstStyle>
            <a:lvl1pPr marL="0" indent="0">
              <a:buNone/>
              <a:defRPr sz="1800" b="1" cap="all">
                <a:solidFill>
                  <a:srgbClr val="E3AE24"/>
                </a:solidFill>
                <a:latin typeface="Impact"/>
                <a:cs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Tree>
    <p:extLst>
      <p:ext uri="{BB962C8B-B14F-4D97-AF65-F5344CB8AC3E}">
        <p14:creationId xmlns:p14="http://schemas.microsoft.com/office/powerpoint/2010/main" val="2887793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67130" y="1600200"/>
            <a:ext cx="4038600" cy="4525963"/>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2"/>
          </p:nvPr>
        </p:nvSpPr>
        <p:spPr/>
        <p:txBody>
          <a:bodyPr/>
          <a:lstStyle/>
          <a:p>
            <a:pPr algn="r">
              <a:lnSpc>
                <a:spcPct val="100000"/>
              </a:lnSpc>
            </a:pPr>
            <a:fld id="{91AE3C7F-5BDF-4ED8-B05D-89CD7BE36547}" type="slidenum">
              <a:rPr lang="en-US" sz="1000" strike="noStrike" smtClean="0">
                <a:solidFill>
                  <a:srgbClr val="000000"/>
                </a:solidFill>
                <a:latin typeface="Arial"/>
              </a:rPr>
              <a:t>‹#›</a:t>
            </a:fld>
            <a:endParaRPr lang="en-US"/>
          </a:p>
        </p:txBody>
      </p:sp>
      <p:pic>
        <p:nvPicPr>
          <p:cNvPr id="10" name="Picture 9" descr="Content page.jpg"/>
          <p:cNvPicPr>
            <a:picLocks noChangeAspect="1"/>
          </p:cNvPicPr>
          <p:nvPr/>
        </p:nvPicPr>
        <p:blipFill rotWithShape="1">
          <a:blip r:embed="rId2">
            <a:extLst>
              <a:ext uri="{28A0092B-C50C-407E-A947-70E740481C1C}">
                <a14:useLocalDpi xmlns:a14="http://schemas.microsoft.com/office/drawing/2010/main" val="0"/>
              </a:ext>
            </a:extLst>
          </a:blip>
          <a:srcRect l="11388" t="79529" r="7500"/>
          <a:stretch/>
        </p:blipFill>
        <p:spPr>
          <a:xfrm>
            <a:off x="457200" y="1168400"/>
            <a:ext cx="7416800" cy="300735"/>
          </a:xfrm>
          <a:prstGeom prst="rect">
            <a:avLst/>
          </a:prstGeom>
        </p:spPr>
      </p:pic>
      <p:sp>
        <p:nvSpPr>
          <p:cNvPr id="11" name="Text Placeholder 2"/>
          <p:cNvSpPr>
            <a:spLocks noGrp="1"/>
          </p:cNvSpPr>
          <p:nvPr>
            <p:ph type="body" idx="11" hasCustomPrompt="1"/>
          </p:nvPr>
        </p:nvSpPr>
        <p:spPr>
          <a:xfrm>
            <a:off x="367130" y="1132795"/>
            <a:ext cx="8319670" cy="442912"/>
          </a:xfrm>
        </p:spPr>
        <p:txBody>
          <a:bodyPr anchor="t">
            <a:noAutofit/>
          </a:bodyPr>
          <a:lstStyle>
            <a:lvl1pPr marL="0" indent="0">
              <a:buNone/>
              <a:defRPr sz="1800" b="1" cap="all">
                <a:solidFill>
                  <a:srgbClr val="E3AE24"/>
                </a:solidFill>
                <a:latin typeface="Impact"/>
                <a:cs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Tree>
    <p:extLst>
      <p:ext uri="{BB962C8B-B14F-4D97-AF65-F5344CB8AC3E}">
        <p14:creationId xmlns:p14="http://schemas.microsoft.com/office/powerpoint/2010/main" val="4083535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65900" y="1535113"/>
            <a:ext cx="4040188"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65900" y="2174875"/>
            <a:ext cx="4040188" cy="3951288"/>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Slide Number Placeholder 14"/>
          <p:cNvSpPr>
            <a:spLocks noGrp="1"/>
          </p:cNvSpPr>
          <p:nvPr>
            <p:ph type="sldNum" sz="quarter" idx="12"/>
          </p:nvPr>
        </p:nvSpPr>
        <p:spPr/>
        <p:txBody>
          <a:bodyPr/>
          <a:lstStyle>
            <a:lvl1pPr>
              <a:defRPr>
                <a:latin typeface="Arial"/>
                <a:cs typeface="Arial"/>
              </a:defRPr>
            </a:lvl1pPr>
          </a:lstStyle>
          <a:p>
            <a:pPr algn="r">
              <a:lnSpc>
                <a:spcPct val="100000"/>
              </a:lnSpc>
            </a:pPr>
            <a:fld id="{91AE3C7F-5BDF-4ED8-B05D-89CD7BE36547}" type="slidenum">
              <a:rPr lang="en-US" sz="1000" strike="noStrike" smtClean="0">
                <a:solidFill>
                  <a:srgbClr val="000000"/>
                </a:solidFill>
                <a:latin typeface="Arial"/>
              </a:rPr>
              <a:t>‹#›</a:t>
            </a:fld>
            <a:endParaRPr lang="en-US"/>
          </a:p>
        </p:txBody>
      </p:sp>
      <p:pic>
        <p:nvPicPr>
          <p:cNvPr id="11" name="Picture 10" descr="Content page.jpg"/>
          <p:cNvPicPr>
            <a:picLocks noChangeAspect="1"/>
          </p:cNvPicPr>
          <p:nvPr/>
        </p:nvPicPr>
        <p:blipFill rotWithShape="1">
          <a:blip r:embed="rId2">
            <a:extLst>
              <a:ext uri="{28A0092B-C50C-407E-A947-70E740481C1C}">
                <a14:useLocalDpi xmlns:a14="http://schemas.microsoft.com/office/drawing/2010/main" val="0"/>
              </a:ext>
            </a:extLst>
          </a:blip>
          <a:srcRect l="11388" t="79529" r="7500"/>
          <a:stretch/>
        </p:blipFill>
        <p:spPr>
          <a:xfrm>
            <a:off x="457200" y="1168400"/>
            <a:ext cx="7416800" cy="300735"/>
          </a:xfrm>
          <a:prstGeom prst="rect">
            <a:avLst/>
          </a:prstGeom>
        </p:spPr>
      </p:pic>
      <p:sp>
        <p:nvSpPr>
          <p:cNvPr id="13" name="Text Placeholder 2"/>
          <p:cNvSpPr>
            <a:spLocks noGrp="1"/>
          </p:cNvSpPr>
          <p:nvPr>
            <p:ph type="body" idx="11" hasCustomPrompt="1"/>
          </p:nvPr>
        </p:nvSpPr>
        <p:spPr>
          <a:xfrm>
            <a:off x="367130" y="1132795"/>
            <a:ext cx="8319670" cy="442912"/>
          </a:xfrm>
        </p:spPr>
        <p:txBody>
          <a:bodyPr anchor="t">
            <a:noAutofit/>
          </a:bodyPr>
          <a:lstStyle>
            <a:lvl1pPr marL="0" indent="0">
              <a:buNone/>
              <a:defRPr sz="1800" b="1" cap="all">
                <a:solidFill>
                  <a:srgbClr val="E3AE24"/>
                </a:solidFill>
                <a:latin typeface="Impact"/>
                <a:cs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Tree>
    <p:extLst>
      <p:ext uri="{BB962C8B-B14F-4D97-AF65-F5344CB8AC3E}">
        <p14:creationId xmlns:p14="http://schemas.microsoft.com/office/powerpoint/2010/main" val="1923700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Sub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pPr algn="r">
              <a:lnSpc>
                <a:spcPct val="100000"/>
              </a:lnSpc>
            </a:pPr>
            <a:fld id="{91AE3C7F-5BDF-4ED8-B05D-89CD7BE36547}" type="slidenum">
              <a:rPr lang="en-US" sz="1000" strike="noStrike" smtClean="0">
                <a:solidFill>
                  <a:srgbClr val="000000"/>
                </a:solidFill>
                <a:latin typeface="Arial"/>
              </a:rPr>
              <a:t>‹#›</a:t>
            </a:fld>
            <a:endParaRPr lang="en-US"/>
          </a:p>
        </p:txBody>
      </p:sp>
      <p:pic>
        <p:nvPicPr>
          <p:cNvPr id="7" name="Picture 6" descr="Content page.jpg"/>
          <p:cNvPicPr>
            <a:picLocks noChangeAspect="1"/>
          </p:cNvPicPr>
          <p:nvPr/>
        </p:nvPicPr>
        <p:blipFill rotWithShape="1">
          <a:blip r:embed="rId2">
            <a:extLst>
              <a:ext uri="{28A0092B-C50C-407E-A947-70E740481C1C}">
                <a14:useLocalDpi xmlns:a14="http://schemas.microsoft.com/office/drawing/2010/main" val="0"/>
              </a:ext>
            </a:extLst>
          </a:blip>
          <a:srcRect l="11388" t="79529" r="7500"/>
          <a:stretch/>
        </p:blipFill>
        <p:spPr>
          <a:xfrm>
            <a:off x="457200" y="1168400"/>
            <a:ext cx="7416800" cy="300735"/>
          </a:xfrm>
          <a:prstGeom prst="rect">
            <a:avLst/>
          </a:prstGeom>
        </p:spPr>
      </p:pic>
      <p:sp>
        <p:nvSpPr>
          <p:cNvPr id="8" name="Text Placeholder 2"/>
          <p:cNvSpPr>
            <a:spLocks noGrp="1"/>
          </p:cNvSpPr>
          <p:nvPr>
            <p:ph type="body" idx="11" hasCustomPrompt="1"/>
          </p:nvPr>
        </p:nvSpPr>
        <p:spPr>
          <a:xfrm>
            <a:off x="367130" y="1132795"/>
            <a:ext cx="8319670" cy="442912"/>
          </a:xfrm>
        </p:spPr>
        <p:txBody>
          <a:bodyPr anchor="t">
            <a:noAutofit/>
          </a:bodyPr>
          <a:lstStyle>
            <a:lvl1pPr marL="0" indent="0">
              <a:buNone/>
              <a:defRPr sz="1800" b="1" cap="all">
                <a:solidFill>
                  <a:srgbClr val="E3AE24"/>
                </a:solidFill>
                <a:latin typeface="Impact"/>
                <a:cs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Tree>
    <p:extLst>
      <p:ext uri="{BB962C8B-B14F-4D97-AF65-F5344CB8AC3E}">
        <p14:creationId xmlns:p14="http://schemas.microsoft.com/office/powerpoint/2010/main" val="1680091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Rectangle 5"/>
          <p:cNvSpPr/>
          <p:nvPr/>
        </p:nvSpPr>
        <p:spPr>
          <a:xfrm>
            <a:off x="0" y="-1"/>
            <a:ext cx="9144000" cy="133169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0"/>
          </p:nvPr>
        </p:nvSpPr>
        <p:spPr/>
        <p:txBody>
          <a:bodyPr/>
          <a:lstStyle/>
          <a:p>
            <a:pPr algn="ctr">
              <a:lnSpc>
                <a:spcPct val="100000"/>
              </a:lnSpc>
            </a:pPr>
            <a:fld id="{29E32E09-DE81-40AC-84A1-B89E4870AF8A}" type="slidenum">
              <a:rPr lang="en-US" sz="1000" strike="noStrike" smtClean="0">
                <a:solidFill>
                  <a:srgbClr val="000000"/>
                </a:solidFill>
                <a:latin typeface="Arial"/>
              </a:rPr>
              <a:t>‹#›</a:t>
            </a:fld>
            <a:endParaRPr lang="en-US"/>
          </a:p>
        </p:txBody>
      </p:sp>
    </p:spTree>
    <p:extLst>
      <p:ext uri="{BB962C8B-B14F-4D97-AF65-F5344CB8AC3E}">
        <p14:creationId xmlns:p14="http://schemas.microsoft.com/office/powerpoint/2010/main" val="1894847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D89D7E2E-4643-B14C-9D3D-A04AF42B9029}" type="datetimeFigureOut">
              <a:rPr lang="en-US" smtClean="0"/>
              <a:t>12/13/16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70DF00A4-5EB8-9143-8C26-CB74799EBF3F}" type="slidenum">
              <a:rPr lang="en-US" smtClean="0"/>
              <a:t>‹#›</a:t>
            </a:fld>
            <a:endParaRPr lang="en-US"/>
          </a:p>
        </p:txBody>
      </p:sp>
    </p:spTree>
    <p:extLst>
      <p:ext uri="{BB962C8B-B14F-4D97-AF65-F5344CB8AC3E}">
        <p14:creationId xmlns:p14="http://schemas.microsoft.com/office/powerpoint/2010/main" val="429395042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image" Target="../media/image1.jpg"/><Relationship Id="rId13" Type="http://schemas.openxmlformats.org/officeDocument/2006/relationships/image" Target="../media/image2.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Picture 12" descr="Content page.jpg"/>
          <p:cNvPicPr>
            <a:picLocks noChangeAspect="1"/>
          </p:cNvPicPr>
          <p:nvPr/>
        </p:nvPicPr>
        <p:blipFill rotWithShape="1">
          <a:blip r:embed="rId12">
            <a:extLst>
              <a:ext uri="{28A0092B-C50C-407E-A947-70E740481C1C}">
                <a14:useLocalDpi xmlns:a14="http://schemas.microsoft.com/office/drawing/2010/main" val="0"/>
              </a:ext>
            </a:extLst>
          </a:blip>
          <a:srcRect b="45251"/>
          <a:stretch/>
        </p:blipFill>
        <p:spPr>
          <a:xfrm>
            <a:off x="0" y="0"/>
            <a:ext cx="9144000" cy="804333"/>
          </a:xfrm>
          <a:prstGeom prst="rect">
            <a:avLst/>
          </a:prstGeom>
        </p:spPr>
      </p:pic>
      <p:pic>
        <p:nvPicPr>
          <p:cNvPr id="9" name="Picture 8" descr="PU_sig132.eps"/>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4630" y="6157111"/>
            <a:ext cx="1710227" cy="666254"/>
          </a:xfrm>
          <a:prstGeom prst="rect">
            <a:avLst/>
          </a:prstGeom>
        </p:spPr>
      </p:pic>
      <p:sp>
        <p:nvSpPr>
          <p:cNvPr id="2" name="Title Placeholder 1"/>
          <p:cNvSpPr>
            <a:spLocks noGrp="1"/>
          </p:cNvSpPr>
          <p:nvPr>
            <p:ph type="title"/>
          </p:nvPr>
        </p:nvSpPr>
        <p:spPr>
          <a:xfrm>
            <a:off x="367130" y="265631"/>
            <a:ext cx="8326020" cy="748782"/>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67130" y="1829392"/>
            <a:ext cx="8326020" cy="429365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655955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a:cs typeface="Arial"/>
              </a:defRPr>
            </a:lvl1pPr>
          </a:lstStyle>
          <a:p>
            <a:pPr algn="r">
              <a:lnSpc>
                <a:spcPct val="100000"/>
              </a:lnSpc>
            </a:pPr>
            <a:fld id="{91AE3C7F-5BDF-4ED8-B05D-89CD7BE36547}" type="slidenum">
              <a:rPr lang="en-US" sz="1000" strike="noStrike" smtClean="0">
                <a:solidFill>
                  <a:srgbClr val="000000"/>
                </a:solidFill>
                <a:latin typeface="Arial"/>
              </a:rPr>
              <a:t>‹#›</a:t>
            </a:fld>
            <a:endParaRPr lang="en-US"/>
          </a:p>
        </p:txBody>
      </p:sp>
      <p:sp>
        <p:nvSpPr>
          <p:cNvPr id="16" name="TextBox 15"/>
          <p:cNvSpPr txBox="1"/>
          <p:nvPr/>
        </p:nvSpPr>
        <p:spPr>
          <a:xfrm>
            <a:off x="367130" y="1535528"/>
            <a:ext cx="8326020"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842853661"/>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Lst>
  <p:txStyles>
    <p:titleStyle>
      <a:lvl1pPr algn="l" defTabSz="457200" rtl="0" eaLnBrk="1" latinLnBrk="0" hangingPunct="1">
        <a:spcBef>
          <a:spcPct val="0"/>
        </a:spcBef>
        <a:buNone/>
        <a:defRPr sz="3800" kern="1200" cap="all">
          <a:solidFill>
            <a:srgbClr val="A3792C"/>
          </a:solidFill>
          <a:latin typeface="Impact"/>
          <a:ea typeface="+mj-ea"/>
          <a:cs typeface="Impact"/>
        </a:defRPr>
      </a:lvl1pPr>
    </p:titleStyle>
    <p:bodyStyle>
      <a:lvl1pPr marL="0" indent="0" algn="l" defTabSz="457200" rtl="0" eaLnBrk="1" latinLnBrk="0" hangingPunct="1">
        <a:spcBef>
          <a:spcPct val="20000"/>
        </a:spcBef>
        <a:buFontTx/>
        <a:buNone/>
        <a:defRPr sz="16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1600" kern="1200">
          <a:solidFill>
            <a:schemeClr val="tx1"/>
          </a:solidFill>
          <a:latin typeface="Arial"/>
          <a:ea typeface="+mn-ea"/>
          <a:cs typeface="Arial"/>
        </a:defRPr>
      </a:lvl2pPr>
      <a:lvl3pPr marL="1143000" indent="-228600" algn="l" defTabSz="457200" rtl="0" eaLnBrk="1" latinLnBrk="0" hangingPunct="1">
        <a:spcBef>
          <a:spcPct val="20000"/>
        </a:spcBef>
        <a:buFont typeface="Lucida Grande"/>
        <a:buChar char="–"/>
        <a:defRPr sz="16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7.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7.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7.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7.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7.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7.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7.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7.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7.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7.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7.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7.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7.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7.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7.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7.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7.jpe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7.jpe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SLH@PURDUE.EDU" TargetMode="External"/><Relationship Id="rId3" Type="http://schemas.openxmlformats.org/officeDocument/2006/relationships/image" Target="../media/image7.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jpeg"/></Relationships>
</file>

<file path=ppt/slides/_rels/slide50.xml.rels><?xml version="1.0" encoding="UTF-8" standalone="yes"?>
<Relationships xmlns="http://schemas.openxmlformats.org/package/2006/relationships"><Relationship Id="rId3" Type="http://schemas.openxmlformats.org/officeDocument/2006/relationships/hyperlink" Target="http://creativecommons.org/licenses/by/4.0/" TargetMode="External"/><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hyperlink" Target="http://web.rcac.purdue.edu/~sharrell/buildacluster/" TargetMode="External"/><Relationship Id="rId4" Type="http://schemas.openxmlformats.org/officeDocument/2006/relationships/image" Target="../media/image7.jpeg"/><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4400" dirty="0" err="1"/>
              <a:t>Construcción</a:t>
            </a:r>
            <a:r>
              <a:rPr lang="en-US" sz="4400" dirty="0"/>
              <a:t> de </a:t>
            </a:r>
            <a:r>
              <a:rPr lang="en-US" sz="4400" dirty="0" err="1"/>
              <a:t>clústers</a:t>
            </a:r>
            <a:r>
              <a:rPr lang="en-US" sz="4400" dirty="0"/>
              <a:t> </a:t>
            </a:r>
            <a:r>
              <a:rPr lang="en-US" sz="4400" dirty="0" err="1"/>
              <a:t>para</a:t>
            </a:r>
            <a:r>
              <a:rPr lang="en-US" sz="4400" dirty="0"/>
              <a:t> </a:t>
            </a:r>
            <a:r>
              <a:rPr lang="en-US" sz="4400" dirty="0" err="1"/>
              <a:t>computación</a:t>
            </a:r>
            <a:r>
              <a:rPr lang="en-US" sz="4400" dirty="0"/>
              <a:t> </a:t>
            </a:r>
            <a:r>
              <a:rPr lang="en-US" sz="4400" dirty="0" err="1"/>
              <a:t>científica</a:t>
            </a:r>
            <a:r>
              <a:rPr lang="en-US" sz="4400" dirty="0"/>
              <a:t/>
            </a:r>
            <a:br>
              <a:rPr lang="en-US" sz="4400" dirty="0"/>
            </a:br>
            <a:endParaRPr lang="en-US" sz="4400" dirty="0"/>
          </a:p>
        </p:txBody>
      </p:sp>
      <p:sp>
        <p:nvSpPr>
          <p:cNvPr id="3" name="Text Placeholder 2"/>
          <p:cNvSpPr>
            <a:spLocks noGrp="1"/>
          </p:cNvSpPr>
          <p:nvPr>
            <p:ph type="body" sz="quarter" idx="14"/>
          </p:nvPr>
        </p:nvSpPr>
        <p:spPr/>
        <p:txBody>
          <a:bodyPr/>
          <a:lstStyle/>
          <a:p>
            <a:r>
              <a:rPr lang="en-US" dirty="0" smtClean="0"/>
              <a:t>Presented by Stephen Lien Harrell</a:t>
            </a:r>
            <a:endParaRPr lang="en-US" dirty="0"/>
          </a:p>
        </p:txBody>
      </p:sp>
      <p:sp>
        <p:nvSpPr>
          <p:cNvPr id="4" name="Text Placeholder 3"/>
          <p:cNvSpPr>
            <a:spLocks noGrp="1"/>
          </p:cNvSpPr>
          <p:nvPr>
            <p:ph type="body" sz="quarter" idx="15"/>
          </p:nvPr>
        </p:nvSpPr>
        <p:spPr/>
        <p:txBody>
          <a:bodyPr/>
          <a:lstStyle/>
          <a:p>
            <a:r>
              <a:rPr lang="en-US" dirty="0" smtClean="0"/>
              <a:t>SLH@PURDUE.EDU</a:t>
            </a:r>
            <a:endParaRPr lang="en-US" dirty="0"/>
          </a:p>
        </p:txBody>
      </p:sp>
      <p:sp>
        <p:nvSpPr>
          <p:cNvPr id="5" name="Text Placeholder 4"/>
          <p:cNvSpPr>
            <a:spLocks noGrp="1"/>
          </p:cNvSpPr>
          <p:nvPr>
            <p:ph type="body" sz="quarter" idx="16"/>
          </p:nvPr>
        </p:nvSpPr>
        <p:spPr>
          <a:xfrm>
            <a:off x="773114" y="2620250"/>
            <a:ext cx="4810548" cy="2121960"/>
          </a:xfrm>
        </p:spPr>
        <p:txBody>
          <a:bodyPr/>
          <a:lstStyle/>
          <a:p>
            <a:r>
              <a:rPr lang="en-US" sz="2800" dirty="0" smtClean="0"/>
              <a:t>Construction of clusters for scientific computing</a:t>
            </a:r>
            <a:endParaRPr lang="en-US" sz="2800" dirty="0"/>
          </a:p>
        </p:txBody>
      </p:sp>
      <p:pic>
        <p:nvPicPr>
          <p:cNvPr id="6" name="Picture 5" descr="imagotipo horizontal Escuela de Verano.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17983" y="5788766"/>
            <a:ext cx="2119373" cy="994528"/>
          </a:xfrm>
          <a:prstGeom prst="rect">
            <a:avLst/>
          </a:prstGeom>
        </p:spPr>
      </p:pic>
    </p:spTree>
    <p:extLst>
      <p:ext uri="{BB962C8B-B14F-4D97-AF65-F5344CB8AC3E}">
        <p14:creationId xmlns:p14="http://schemas.microsoft.com/office/powerpoint/2010/main" val="28530351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2"/>
          <p:cNvSpPr txBox="1"/>
          <p:nvPr/>
        </p:nvSpPr>
        <p:spPr>
          <a:xfrm>
            <a:off x="628560" y="1523880"/>
            <a:ext cx="7886520" cy="4350960"/>
          </a:xfrm>
          <a:prstGeom prst="rect">
            <a:avLst/>
          </a:prstGeom>
          <a:noFill/>
          <a:ln>
            <a:noFill/>
          </a:ln>
        </p:spPr>
        <p:txBody>
          <a:bodyPr/>
          <a:lstStyle/>
          <a:p>
            <a:pPr marL="342900" indent="-342900">
              <a:lnSpc>
                <a:spcPct val="90000"/>
              </a:lnSpc>
              <a:buFont typeface="Arial"/>
              <a:buChar char="•"/>
            </a:pPr>
            <a:r>
              <a:rPr lang="en-US" sz="2100" strike="noStrike" dirty="0" err="1">
                <a:solidFill>
                  <a:srgbClr val="000000"/>
                </a:solidFill>
                <a:latin typeface="Arial"/>
                <a:cs typeface="Arial"/>
              </a:rPr>
              <a:t>svn</a:t>
            </a:r>
            <a:r>
              <a:rPr lang="en-US" sz="2100" strike="noStrike" dirty="0">
                <a:solidFill>
                  <a:srgbClr val="000000"/>
                </a:solidFill>
                <a:latin typeface="Arial"/>
                <a:cs typeface="Arial"/>
              </a:rPr>
              <a:t> up</a:t>
            </a:r>
            <a:endParaRPr dirty="0">
              <a:latin typeface="Arial"/>
              <a:cs typeface="Arial"/>
            </a:endParaRPr>
          </a:p>
          <a:p>
            <a:pPr marL="742950" lvl="1" indent="-285750">
              <a:lnSpc>
                <a:spcPct val="100000"/>
              </a:lnSpc>
              <a:buFont typeface="Arial"/>
              <a:buChar char="•"/>
            </a:pPr>
            <a:r>
              <a:rPr lang="en-US" strike="noStrike" dirty="0">
                <a:solidFill>
                  <a:srgbClr val="000000"/>
                </a:solidFill>
                <a:latin typeface="Arial"/>
                <a:cs typeface="Arial"/>
              </a:rPr>
              <a:t>Update an existing repository with the current commits</a:t>
            </a:r>
            <a:endParaRPr dirty="0">
              <a:latin typeface="Arial"/>
              <a:cs typeface="Arial"/>
            </a:endParaRPr>
          </a:p>
          <a:p>
            <a:pPr marL="285750" indent="-285750">
              <a:buFont typeface="Arial"/>
              <a:buChar char="•"/>
            </a:pPr>
            <a:endParaRPr dirty="0">
              <a:latin typeface="Arial"/>
              <a:cs typeface="Arial"/>
            </a:endParaRPr>
          </a:p>
          <a:p>
            <a:pPr marL="342900" indent="-342900">
              <a:lnSpc>
                <a:spcPct val="90000"/>
              </a:lnSpc>
              <a:buFont typeface="Arial"/>
              <a:buChar char="•"/>
            </a:pPr>
            <a:r>
              <a:rPr lang="en-US" sz="2100" strike="noStrike" dirty="0" err="1">
                <a:solidFill>
                  <a:srgbClr val="000000"/>
                </a:solidFill>
                <a:latin typeface="Arial"/>
                <a:cs typeface="Arial"/>
              </a:rPr>
              <a:t>svn</a:t>
            </a:r>
            <a:r>
              <a:rPr lang="en-US" sz="2100" strike="noStrike" dirty="0">
                <a:solidFill>
                  <a:srgbClr val="000000"/>
                </a:solidFill>
                <a:latin typeface="Arial"/>
                <a:cs typeface="Arial"/>
              </a:rPr>
              <a:t> di</a:t>
            </a:r>
            <a:endParaRPr dirty="0">
              <a:latin typeface="Arial"/>
              <a:cs typeface="Arial"/>
            </a:endParaRPr>
          </a:p>
          <a:p>
            <a:pPr marL="742950" lvl="1" indent="-285750">
              <a:lnSpc>
                <a:spcPct val="100000"/>
              </a:lnSpc>
              <a:buFont typeface="Arial"/>
              <a:buChar char="•"/>
            </a:pPr>
            <a:r>
              <a:rPr lang="en-US" strike="noStrike" dirty="0">
                <a:solidFill>
                  <a:srgbClr val="000000"/>
                </a:solidFill>
                <a:latin typeface="Arial"/>
                <a:cs typeface="Arial"/>
              </a:rPr>
              <a:t>Print the diff of your current tree </a:t>
            </a:r>
            <a:r>
              <a:rPr lang="en-US" strike="noStrike" dirty="0" err="1">
                <a:solidFill>
                  <a:srgbClr val="000000"/>
                </a:solidFill>
                <a:latin typeface="Arial"/>
                <a:cs typeface="Arial"/>
              </a:rPr>
              <a:t>vs</a:t>
            </a:r>
            <a:r>
              <a:rPr lang="en-US" strike="noStrike" dirty="0">
                <a:solidFill>
                  <a:srgbClr val="000000"/>
                </a:solidFill>
                <a:latin typeface="Arial"/>
                <a:cs typeface="Arial"/>
              </a:rPr>
              <a:t> the remote tree at your current commit</a:t>
            </a:r>
            <a:endParaRPr dirty="0">
              <a:latin typeface="Arial"/>
              <a:cs typeface="Arial"/>
            </a:endParaRPr>
          </a:p>
          <a:p>
            <a:pPr marL="285750" indent="-285750">
              <a:buFont typeface="Arial"/>
              <a:buChar char="•"/>
            </a:pPr>
            <a:endParaRPr dirty="0">
              <a:latin typeface="Arial"/>
              <a:cs typeface="Arial"/>
            </a:endParaRPr>
          </a:p>
          <a:p>
            <a:pPr marL="342900" indent="-342900">
              <a:lnSpc>
                <a:spcPct val="90000"/>
              </a:lnSpc>
              <a:buFont typeface="Arial"/>
              <a:buChar char="•"/>
            </a:pPr>
            <a:r>
              <a:rPr lang="en-US" sz="2100" strike="noStrike" dirty="0" err="1">
                <a:solidFill>
                  <a:srgbClr val="000000"/>
                </a:solidFill>
                <a:latin typeface="Arial"/>
                <a:cs typeface="Arial"/>
              </a:rPr>
              <a:t>svn</a:t>
            </a:r>
            <a:r>
              <a:rPr lang="en-US" sz="2100" strike="noStrike" dirty="0">
                <a:solidFill>
                  <a:srgbClr val="000000"/>
                </a:solidFill>
                <a:latin typeface="Arial"/>
                <a:cs typeface="Arial"/>
              </a:rPr>
              <a:t> ci</a:t>
            </a:r>
            <a:endParaRPr dirty="0">
              <a:latin typeface="Arial"/>
              <a:cs typeface="Arial"/>
            </a:endParaRPr>
          </a:p>
          <a:p>
            <a:pPr marL="742950" lvl="1" indent="-285750">
              <a:lnSpc>
                <a:spcPct val="100000"/>
              </a:lnSpc>
              <a:buFont typeface="Arial"/>
              <a:buChar char="•"/>
            </a:pPr>
            <a:r>
              <a:rPr lang="en-US" strike="noStrike" dirty="0">
                <a:solidFill>
                  <a:srgbClr val="000000"/>
                </a:solidFill>
                <a:latin typeface="Arial"/>
                <a:cs typeface="Arial"/>
              </a:rPr>
              <a:t>Check in changes</a:t>
            </a:r>
            <a:endParaRPr dirty="0">
              <a:latin typeface="Arial"/>
              <a:cs typeface="Arial"/>
            </a:endParaRPr>
          </a:p>
          <a:p>
            <a:pPr marL="285750" indent="-285750">
              <a:buFont typeface="Arial"/>
              <a:buChar char="•"/>
            </a:pPr>
            <a:endParaRPr dirty="0">
              <a:latin typeface="Arial"/>
              <a:cs typeface="Arial"/>
            </a:endParaRPr>
          </a:p>
          <a:p>
            <a:pPr marL="342900" indent="-342900">
              <a:lnSpc>
                <a:spcPct val="90000"/>
              </a:lnSpc>
              <a:buFont typeface="Arial"/>
              <a:buChar char="•"/>
            </a:pPr>
            <a:r>
              <a:rPr lang="en-US" sz="2100" strike="noStrike" dirty="0">
                <a:solidFill>
                  <a:srgbClr val="000000"/>
                </a:solidFill>
                <a:latin typeface="Arial"/>
                <a:cs typeface="Arial"/>
              </a:rPr>
              <a:t>puppet apply</a:t>
            </a:r>
            <a:endParaRPr dirty="0">
              <a:latin typeface="Arial"/>
              <a:cs typeface="Arial"/>
            </a:endParaRPr>
          </a:p>
          <a:p>
            <a:pPr marL="742950" lvl="1" indent="-285750">
              <a:lnSpc>
                <a:spcPct val="100000"/>
              </a:lnSpc>
              <a:buFont typeface="Arial"/>
              <a:buChar char="•"/>
            </a:pPr>
            <a:r>
              <a:rPr lang="en-US" strike="noStrike" dirty="0">
                <a:solidFill>
                  <a:srgbClr val="000000"/>
                </a:solidFill>
                <a:latin typeface="Arial"/>
                <a:cs typeface="Arial"/>
              </a:rPr>
              <a:t>This applies any changes in the puppet tree, this is followed by the path of </a:t>
            </a:r>
            <a:r>
              <a:rPr lang="en-US" strike="noStrike" dirty="0" err="1">
                <a:solidFill>
                  <a:srgbClr val="000000"/>
                </a:solidFill>
                <a:latin typeface="Arial"/>
                <a:cs typeface="Arial"/>
              </a:rPr>
              <a:t>site.pp</a:t>
            </a:r>
            <a:r>
              <a:rPr lang="en-US" strike="noStrike" dirty="0">
                <a:solidFill>
                  <a:srgbClr val="000000"/>
                </a:solidFill>
                <a:latin typeface="Arial"/>
                <a:cs typeface="Arial"/>
              </a:rPr>
              <a:t>. </a:t>
            </a:r>
            <a:endParaRPr dirty="0">
              <a:latin typeface="Arial"/>
              <a:cs typeface="Arial"/>
            </a:endParaRPr>
          </a:p>
          <a:p>
            <a:pPr marL="742950" lvl="1" indent="-285750">
              <a:lnSpc>
                <a:spcPct val="100000"/>
              </a:lnSpc>
              <a:buFont typeface="Arial"/>
              <a:buChar char="•"/>
            </a:pPr>
            <a:r>
              <a:rPr lang="en-US" strike="noStrike" dirty="0">
                <a:solidFill>
                  <a:srgbClr val="000000"/>
                </a:solidFill>
                <a:latin typeface="Arial"/>
                <a:cs typeface="Arial"/>
              </a:rPr>
              <a:t>You may want to make an alias for “puppet apply /</a:t>
            </a:r>
            <a:r>
              <a:rPr lang="en-US" strike="noStrike" dirty="0" err="1">
                <a:solidFill>
                  <a:srgbClr val="000000"/>
                </a:solidFill>
                <a:latin typeface="Arial"/>
                <a:cs typeface="Arial"/>
              </a:rPr>
              <a:t>etc</a:t>
            </a:r>
            <a:r>
              <a:rPr lang="en-US" strike="noStrike" dirty="0">
                <a:solidFill>
                  <a:srgbClr val="000000"/>
                </a:solidFill>
                <a:latin typeface="Arial"/>
                <a:cs typeface="Arial"/>
              </a:rPr>
              <a:t>/puppet/manifests/</a:t>
            </a:r>
            <a:r>
              <a:rPr lang="en-US" strike="noStrike" dirty="0" err="1">
                <a:solidFill>
                  <a:srgbClr val="000000"/>
                </a:solidFill>
                <a:latin typeface="Arial"/>
                <a:cs typeface="Arial"/>
              </a:rPr>
              <a:t>site.pp</a:t>
            </a:r>
            <a:r>
              <a:rPr lang="en-US" strike="noStrike" dirty="0">
                <a:solidFill>
                  <a:srgbClr val="000000"/>
                </a:solidFill>
                <a:latin typeface="Arial"/>
                <a:cs typeface="Arial"/>
              </a:rPr>
              <a:t>”</a:t>
            </a:r>
            <a:endParaRPr dirty="0">
              <a:latin typeface="Arial"/>
              <a:cs typeface="Arial"/>
            </a:endParaRPr>
          </a:p>
        </p:txBody>
      </p:sp>
      <p:sp>
        <p:nvSpPr>
          <p:cNvPr id="183" name="CustomShape 3"/>
          <p:cNvSpPr/>
          <p:nvPr/>
        </p:nvSpPr>
        <p:spPr>
          <a:xfrm>
            <a:off x="5334120" y="6248520"/>
            <a:ext cx="373356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400" strike="noStrike">
                <a:solidFill>
                  <a:srgbClr val="000000"/>
                </a:solidFill>
                <a:latin typeface="Calibri Light"/>
              </a:rPr>
              <a:t>004-svn-commit-and-apply</a:t>
            </a:r>
            <a:endParaRPr/>
          </a:p>
        </p:txBody>
      </p:sp>
      <p:sp>
        <p:nvSpPr>
          <p:cNvPr id="184" name="TextShape 4"/>
          <p:cNvSpPr txBox="1"/>
          <p:nvPr/>
        </p:nvSpPr>
        <p:spPr>
          <a:xfrm>
            <a:off x="3581280" y="6356520"/>
            <a:ext cx="2057040" cy="364680"/>
          </a:xfrm>
          <a:prstGeom prst="rect">
            <a:avLst/>
          </a:prstGeom>
          <a:noFill/>
          <a:ln>
            <a:noFill/>
          </a:ln>
        </p:spPr>
        <p:txBody>
          <a:bodyPr anchor="ctr"/>
          <a:lstStyle/>
          <a:p>
            <a:pPr algn="ctr">
              <a:lnSpc>
                <a:spcPct val="100000"/>
              </a:lnSpc>
            </a:pPr>
            <a:fld id="{01CC6D96-3FC3-45EC-9576-CE24BC25B635}" type="slidenum">
              <a:rPr lang="en-US" sz="1000" strike="noStrike">
                <a:solidFill>
                  <a:srgbClr val="000000"/>
                </a:solidFill>
                <a:latin typeface="Arial"/>
              </a:rPr>
              <a:t>10</a:t>
            </a:fld>
            <a:endParaRPr/>
          </a:p>
        </p:txBody>
      </p:sp>
      <p:sp>
        <p:nvSpPr>
          <p:cNvPr id="2" name="Title 1"/>
          <p:cNvSpPr>
            <a:spLocks noGrp="1"/>
          </p:cNvSpPr>
          <p:nvPr>
            <p:ph type="title"/>
          </p:nvPr>
        </p:nvSpPr>
        <p:spPr/>
        <p:txBody>
          <a:bodyPr/>
          <a:lstStyle/>
          <a:p>
            <a:r>
              <a:rPr lang="en-US" dirty="0"/>
              <a:t>SVN and Puppet primer</a:t>
            </a:r>
            <a:br>
              <a:rPr lang="en-US" dirty="0"/>
            </a:br>
            <a:endParaRPr lang="en-US" dirty="0"/>
          </a:p>
        </p:txBody>
      </p:sp>
      <p:pic>
        <p:nvPicPr>
          <p:cNvPr id="6" name="Picture 5" descr="imagotipo horizontal Escuela de Verano.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6946" y="6161223"/>
            <a:ext cx="1325654" cy="62207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TextShape 1"/>
          <p:cNvSpPr txBox="1"/>
          <p:nvPr/>
        </p:nvSpPr>
        <p:spPr>
          <a:xfrm>
            <a:off x="548640" y="1536480"/>
            <a:ext cx="8380800" cy="4407120"/>
          </a:xfrm>
          <a:prstGeom prst="rect">
            <a:avLst/>
          </a:prstGeom>
          <a:noFill/>
          <a:ln>
            <a:noFill/>
          </a:ln>
        </p:spPr>
        <p:txBody>
          <a:bodyPr/>
          <a:lstStyle/>
          <a:p>
            <a:pPr marL="285750" indent="-285750">
              <a:lnSpc>
                <a:spcPct val="90000"/>
              </a:lnSpc>
              <a:buFont typeface="Arial"/>
              <a:buChar char="•"/>
            </a:pPr>
            <a:r>
              <a:rPr lang="en-US" strike="noStrike" dirty="0">
                <a:solidFill>
                  <a:srgbClr val="000000"/>
                </a:solidFill>
                <a:latin typeface="Arial"/>
                <a:cs typeface="Arial"/>
              </a:rPr>
              <a:t>SSH into the node as root</a:t>
            </a:r>
            <a:endParaRPr dirty="0">
              <a:latin typeface="Arial"/>
              <a:cs typeface="Arial"/>
            </a:endParaRPr>
          </a:p>
          <a:p>
            <a:pPr marL="742950" lvl="1" indent="-285750">
              <a:buFont typeface="Arial"/>
              <a:buChar char="•"/>
            </a:pPr>
            <a:r>
              <a:rPr lang="en-US" strike="noStrike" dirty="0" err="1">
                <a:solidFill>
                  <a:srgbClr val="000000"/>
                </a:solidFill>
                <a:latin typeface="Arial"/>
                <a:cs typeface="Arial"/>
              </a:rPr>
              <a:t>ssh</a:t>
            </a:r>
            <a:r>
              <a:rPr lang="en-US" strike="noStrike" dirty="0">
                <a:solidFill>
                  <a:srgbClr val="000000"/>
                </a:solidFill>
                <a:latin typeface="Arial"/>
                <a:cs typeface="Arial"/>
              </a:rPr>
              <a:t> </a:t>
            </a:r>
            <a:r>
              <a:rPr lang="en-US" strike="noStrike" dirty="0" err="1">
                <a:solidFill>
                  <a:srgbClr val="000000"/>
                </a:solidFill>
                <a:latin typeface="Arial"/>
                <a:cs typeface="Arial"/>
              </a:rPr>
              <a:t>root@EAFIT-VM-IP</a:t>
            </a:r>
            <a:endParaRPr dirty="0">
              <a:latin typeface="Arial"/>
              <a:cs typeface="Arial"/>
            </a:endParaRPr>
          </a:p>
          <a:p>
            <a:pPr marL="285750" indent="-285750">
              <a:buFont typeface="Arial"/>
              <a:buChar char="•"/>
            </a:pPr>
            <a:endParaRPr dirty="0">
              <a:latin typeface="Arial"/>
              <a:cs typeface="Arial"/>
            </a:endParaRPr>
          </a:p>
          <a:p>
            <a:pPr marL="285750" indent="-285750">
              <a:lnSpc>
                <a:spcPct val="90000"/>
              </a:lnSpc>
              <a:buFont typeface="Arial"/>
              <a:buChar char="•"/>
            </a:pPr>
            <a:r>
              <a:rPr lang="en-US" strike="noStrike" dirty="0">
                <a:solidFill>
                  <a:srgbClr val="000000"/>
                </a:solidFill>
                <a:latin typeface="Arial"/>
                <a:cs typeface="Arial"/>
              </a:rPr>
              <a:t>Install puppet and its </a:t>
            </a:r>
            <a:r>
              <a:rPr lang="en-US" strike="noStrike" dirty="0" smtClean="0">
                <a:solidFill>
                  <a:srgbClr val="000000"/>
                </a:solidFill>
                <a:latin typeface="Arial"/>
                <a:cs typeface="Arial"/>
              </a:rPr>
              <a:t>dependencies</a:t>
            </a:r>
            <a:endParaRPr lang="en-US" dirty="0">
              <a:latin typeface="Arial"/>
              <a:cs typeface="Arial"/>
            </a:endParaRPr>
          </a:p>
          <a:p>
            <a:pPr marL="742950" lvl="1" indent="-285750">
              <a:lnSpc>
                <a:spcPct val="90000"/>
              </a:lnSpc>
              <a:buFont typeface="Arial"/>
              <a:buChar char="•"/>
            </a:pPr>
            <a:r>
              <a:rPr lang="en-US" strike="noStrike" dirty="0" smtClean="0">
                <a:latin typeface="Arial"/>
                <a:cs typeface="Arial"/>
              </a:rPr>
              <a:t>yum </a:t>
            </a:r>
            <a:r>
              <a:rPr lang="en-US" strike="noStrike" dirty="0">
                <a:latin typeface="Arial"/>
                <a:cs typeface="Arial"/>
              </a:rPr>
              <a:t>install http://yum.puppetlabs.com/el/6.0/products/x86_64/facter-1.7.6-1.el6.x86_64.</a:t>
            </a:r>
            <a:r>
              <a:rPr lang="en-US" strike="noStrike" dirty="0" smtClean="0">
                <a:latin typeface="Arial"/>
                <a:cs typeface="Arial"/>
              </a:rPr>
              <a:t>rpm</a:t>
            </a:r>
            <a:endParaRPr lang="en-US" dirty="0">
              <a:latin typeface="Arial"/>
              <a:cs typeface="Arial"/>
            </a:endParaRPr>
          </a:p>
          <a:p>
            <a:pPr marL="742950" lvl="1" indent="-285750">
              <a:lnSpc>
                <a:spcPct val="90000"/>
              </a:lnSpc>
              <a:buFont typeface="Arial"/>
              <a:buChar char="•"/>
            </a:pPr>
            <a:r>
              <a:rPr lang="en-US" strike="noStrike" dirty="0" smtClean="0">
                <a:latin typeface="Arial"/>
                <a:cs typeface="Arial"/>
              </a:rPr>
              <a:t>yum </a:t>
            </a:r>
            <a:r>
              <a:rPr lang="en-US" strike="noStrike" dirty="0">
                <a:latin typeface="Arial"/>
                <a:cs typeface="Arial"/>
              </a:rPr>
              <a:t>install http://yum.puppetlabs.com/el/6.0/dependencies/x86_64/ruby-augeas-0.4.1-3.el6.x86_64.</a:t>
            </a:r>
            <a:r>
              <a:rPr lang="en-US" strike="noStrike" dirty="0" smtClean="0">
                <a:latin typeface="Arial"/>
                <a:cs typeface="Arial"/>
              </a:rPr>
              <a:t>rpm</a:t>
            </a:r>
            <a:endParaRPr lang="en-US" dirty="0">
              <a:latin typeface="Arial"/>
              <a:cs typeface="Arial"/>
            </a:endParaRPr>
          </a:p>
          <a:p>
            <a:pPr marL="742950" lvl="1" indent="-285750">
              <a:lnSpc>
                <a:spcPct val="90000"/>
              </a:lnSpc>
              <a:buFont typeface="Arial"/>
              <a:buChar char="•"/>
            </a:pPr>
            <a:r>
              <a:rPr lang="en-US" strike="noStrike" dirty="0" smtClean="0">
                <a:latin typeface="Arial"/>
                <a:cs typeface="Arial"/>
              </a:rPr>
              <a:t>yum </a:t>
            </a:r>
            <a:r>
              <a:rPr lang="en-US" strike="noStrike" dirty="0">
                <a:latin typeface="Arial"/>
                <a:cs typeface="Arial"/>
              </a:rPr>
              <a:t>install http://yum.puppetlabs.com/el/6.0/dependencies/x86_64/ruby-shadow-2.2.0-2.el6.x86_64.</a:t>
            </a:r>
            <a:r>
              <a:rPr lang="en-US" strike="noStrike" dirty="0" smtClean="0">
                <a:latin typeface="Arial"/>
                <a:cs typeface="Arial"/>
              </a:rPr>
              <a:t>rpm</a:t>
            </a:r>
            <a:endParaRPr lang="en-US" dirty="0">
              <a:latin typeface="Arial"/>
              <a:cs typeface="Arial"/>
            </a:endParaRPr>
          </a:p>
          <a:p>
            <a:pPr marL="742950" lvl="1" indent="-285750">
              <a:lnSpc>
                <a:spcPct val="90000"/>
              </a:lnSpc>
              <a:buFont typeface="Arial"/>
              <a:buChar char="•"/>
            </a:pPr>
            <a:r>
              <a:rPr lang="en-US" strike="noStrike" dirty="0" smtClean="0">
                <a:latin typeface="Arial"/>
                <a:cs typeface="Arial"/>
              </a:rPr>
              <a:t>yum </a:t>
            </a:r>
            <a:r>
              <a:rPr lang="en-US" strike="noStrike" dirty="0">
                <a:latin typeface="Arial"/>
                <a:cs typeface="Arial"/>
              </a:rPr>
              <a:t>install http://</a:t>
            </a:r>
            <a:r>
              <a:rPr lang="en-US" strike="noStrike" dirty="0" err="1">
                <a:latin typeface="Arial"/>
                <a:cs typeface="Arial"/>
              </a:rPr>
              <a:t>yum.puppetlabs.com</a:t>
            </a:r>
            <a:r>
              <a:rPr lang="en-US" strike="noStrike" dirty="0">
                <a:latin typeface="Arial"/>
                <a:cs typeface="Arial"/>
              </a:rPr>
              <a:t>/el/6.0/products/x86_64/puppet-2.7.26-1.el6.noarch.rpm</a:t>
            </a:r>
            <a:endParaRPr dirty="0">
              <a:latin typeface="Arial"/>
              <a:cs typeface="Arial"/>
            </a:endParaRPr>
          </a:p>
          <a:p>
            <a:pPr marL="285750" indent="-285750">
              <a:buFont typeface="Arial"/>
              <a:buChar char="•"/>
            </a:pPr>
            <a:endParaRPr dirty="0">
              <a:latin typeface="Arial"/>
              <a:cs typeface="Arial"/>
            </a:endParaRPr>
          </a:p>
          <a:p>
            <a:pPr marL="285750" indent="-285750">
              <a:lnSpc>
                <a:spcPct val="90000"/>
              </a:lnSpc>
              <a:buFont typeface="Arial"/>
              <a:buChar char="•"/>
            </a:pPr>
            <a:r>
              <a:rPr lang="en-US" strike="noStrike" dirty="0">
                <a:solidFill>
                  <a:srgbClr val="000000"/>
                </a:solidFill>
                <a:latin typeface="Arial"/>
                <a:cs typeface="Arial"/>
              </a:rPr>
              <a:t>Install </a:t>
            </a:r>
            <a:r>
              <a:rPr lang="en-US" strike="noStrike" dirty="0" err="1">
                <a:solidFill>
                  <a:srgbClr val="000000"/>
                </a:solidFill>
                <a:latin typeface="Arial"/>
                <a:cs typeface="Arial"/>
              </a:rPr>
              <a:t>git</a:t>
            </a:r>
            <a:r>
              <a:rPr lang="en-US" strike="noStrike" dirty="0">
                <a:solidFill>
                  <a:srgbClr val="000000"/>
                </a:solidFill>
                <a:latin typeface="Arial"/>
                <a:cs typeface="Arial"/>
              </a:rPr>
              <a:t>, subversion, apache with mod </a:t>
            </a:r>
            <a:r>
              <a:rPr lang="en-US" strike="noStrike" dirty="0" err="1">
                <a:solidFill>
                  <a:srgbClr val="000000"/>
                </a:solidFill>
                <a:latin typeface="Arial"/>
                <a:cs typeface="Arial"/>
              </a:rPr>
              <a:t>ssl</a:t>
            </a:r>
            <a:r>
              <a:rPr lang="en-US" strike="noStrike" dirty="0">
                <a:solidFill>
                  <a:srgbClr val="000000"/>
                </a:solidFill>
                <a:latin typeface="Arial"/>
                <a:cs typeface="Arial"/>
              </a:rPr>
              <a:t> and vim</a:t>
            </a:r>
            <a:endParaRPr dirty="0">
              <a:latin typeface="Arial"/>
              <a:cs typeface="Arial"/>
            </a:endParaRPr>
          </a:p>
          <a:p>
            <a:pPr marL="742950" lvl="1" indent="-285750">
              <a:lnSpc>
                <a:spcPct val="100000"/>
              </a:lnSpc>
              <a:buFont typeface="Arial"/>
              <a:buChar char="•"/>
            </a:pPr>
            <a:r>
              <a:rPr lang="en-US" strike="noStrike" dirty="0">
                <a:solidFill>
                  <a:srgbClr val="000000"/>
                </a:solidFill>
                <a:latin typeface="Arial"/>
                <a:cs typeface="Arial"/>
              </a:rPr>
              <a:t>yum -y install </a:t>
            </a:r>
            <a:r>
              <a:rPr lang="en-US" strike="noStrike" dirty="0" err="1">
                <a:solidFill>
                  <a:srgbClr val="000000"/>
                </a:solidFill>
                <a:latin typeface="Arial"/>
                <a:cs typeface="Arial"/>
              </a:rPr>
              <a:t>git</a:t>
            </a:r>
            <a:r>
              <a:rPr lang="en-US" strike="noStrike" dirty="0">
                <a:solidFill>
                  <a:srgbClr val="000000"/>
                </a:solidFill>
                <a:latin typeface="Arial"/>
                <a:cs typeface="Arial"/>
              </a:rPr>
              <a:t> </a:t>
            </a:r>
            <a:r>
              <a:rPr lang="en-US" strike="noStrike" dirty="0" err="1">
                <a:solidFill>
                  <a:srgbClr val="000000"/>
                </a:solidFill>
                <a:latin typeface="Arial"/>
                <a:cs typeface="Arial"/>
              </a:rPr>
              <a:t>mod_ssl</a:t>
            </a:r>
            <a:r>
              <a:rPr lang="en-US" strike="noStrike" dirty="0">
                <a:solidFill>
                  <a:srgbClr val="000000"/>
                </a:solidFill>
                <a:latin typeface="Arial"/>
                <a:cs typeface="Arial"/>
              </a:rPr>
              <a:t> vim subversion</a:t>
            </a:r>
            <a:endParaRPr dirty="0">
              <a:latin typeface="Arial"/>
              <a:cs typeface="Arial"/>
            </a:endParaRPr>
          </a:p>
          <a:p>
            <a:endParaRPr dirty="0"/>
          </a:p>
        </p:txBody>
      </p:sp>
      <p:sp>
        <p:nvSpPr>
          <p:cNvPr id="187" name="CustomShape 3"/>
          <p:cNvSpPr/>
          <p:nvPr/>
        </p:nvSpPr>
        <p:spPr>
          <a:xfrm>
            <a:off x="4682880" y="2212560"/>
            <a:ext cx="184320" cy="369000"/>
          </a:xfrm>
          <a:prstGeom prst="rect">
            <a:avLst/>
          </a:prstGeom>
          <a:noFill/>
          <a:ln>
            <a:noFill/>
          </a:ln>
        </p:spPr>
        <p:style>
          <a:lnRef idx="0">
            <a:scrgbClr r="0" g="0" b="0"/>
          </a:lnRef>
          <a:fillRef idx="0">
            <a:scrgbClr r="0" g="0" b="0"/>
          </a:fillRef>
          <a:effectRef idx="0">
            <a:scrgbClr r="0" g="0" b="0"/>
          </a:effectRef>
          <a:fontRef idx="minor"/>
        </p:style>
      </p:sp>
      <p:sp>
        <p:nvSpPr>
          <p:cNvPr id="189" name="CustomShape 4"/>
          <p:cNvSpPr/>
          <p:nvPr/>
        </p:nvSpPr>
        <p:spPr>
          <a:xfrm>
            <a:off x="5909400" y="6172200"/>
            <a:ext cx="3234240" cy="51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400" strike="noStrike">
                <a:solidFill>
                  <a:srgbClr val="000000"/>
                </a:solidFill>
                <a:latin typeface="Calibri Light"/>
              </a:rPr>
              <a:t>000-headnode-bootstrap-commands</a:t>
            </a:r>
            <a:endParaRPr/>
          </a:p>
        </p:txBody>
      </p:sp>
      <p:sp>
        <p:nvSpPr>
          <p:cNvPr id="191" name="TextShape 5"/>
          <p:cNvSpPr txBox="1"/>
          <p:nvPr/>
        </p:nvSpPr>
        <p:spPr>
          <a:xfrm>
            <a:off x="3581280" y="6356520"/>
            <a:ext cx="2057040" cy="364680"/>
          </a:xfrm>
          <a:prstGeom prst="rect">
            <a:avLst/>
          </a:prstGeom>
          <a:noFill/>
          <a:ln>
            <a:noFill/>
          </a:ln>
        </p:spPr>
        <p:txBody>
          <a:bodyPr anchor="ctr"/>
          <a:lstStyle/>
          <a:p>
            <a:pPr algn="ctr">
              <a:lnSpc>
                <a:spcPct val="100000"/>
              </a:lnSpc>
            </a:pPr>
            <a:fld id="{9CDC7C91-64AE-4294-AF6F-8A89481B1AC5}" type="slidenum">
              <a:rPr lang="en-US" sz="1000" strike="noStrike">
                <a:solidFill>
                  <a:srgbClr val="000000"/>
                </a:solidFill>
                <a:latin typeface="Arial"/>
              </a:rPr>
              <a:t>11</a:t>
            </a:fld>
            <a:endParaRPr/>
          </a:p>
        </p:txBody>
      </p:sp>
      <p:sp>
        <p:nvSpPr>
          <p:cNvPr id="5" name="Title 4"/>
          <p:cNvSpPr>
            <a:spLocks noGrp="1"/>
          </p:cNvSpPr>
          <p:nvPr>
            <p:ph type="title"/>
          </p:nvPr>
        </p:nvSpPr>
        <p:spPr/>
        <p:txBody>
          <a:bodyPr/>
          <a:lstStyle/>
          <a:p>
            <a:r>
              <a:rPr lang="en-US" dirty="0"/>
              <a:t>Bootstrapping puppet – part 1</a:t>
            </a:r>
            <a:br>
              <a:rPr lang="en-US" dirty="0"/>
            </a:br>
            <a:endParaRPr lang="en-US" dirty="0"/>
          </a:p>
        </p:txBody>
      </p:sp>
      <p:pic>
        <p:nvPicPr>
          <p:cNvPr id="7" name="Picture 6" descr="imagotipo horizontal Escuela de Verano.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6946" y="6161223"/>
            <a:ext cx="1325654" cy="62207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380880" y="1523880"/>
            <a:ext cx="8380800" cy="4407120"/>
          </a:xfrm>
          <a:prstGeom prst="rect">
            <a:avLst/>
          </a:prstGeom>
          <a:noFill/>
          <a:ln>
            <a:noFill/>
          </a:ln>
        </p:spPr>
        <p:txBody>
          <a:bodyPr/>
          <a:lstStyle/>
          <a:p>
            <a:pPr>
              <a:lnSpc>
                <a:spcPct val="90000"/>
              </a:lnSpc>
              <a:buFont typeface="Arial"/>
              <a:buChar char="•"/>
            </a:pPr>
            <a:endParaRPr lang="en-US" sz="2100" strike="noStrike" dirty="0" smtClean="0">
              <a:solidFill>
                <a:srgbClr val="000000"/>
              </a:solidFill>
              <a:latin typeface="Arial"/>
              <a:cs typeface="Arial"/>
            </a:endParaRPr>
          </a:p>
          <a:p>
            <a:pPr>
              <a:lnSpc>
                <a:spcPct val="90000"/>
              </a:lnSpc>
              <a:buFont typeface="Arial"/>
              <a:buChar char="•"/>
            </a:pPr>
            <a:endParaRPr lang="en-US" sz="2100" dirty="0">
              <a:solidFill>
                <a:srgbClr val="000000"/>
              </a:solidFill>
              <a:latin typeface="Arial"/>
              <a:cs typeface="Arial"/>
            </a:endParaRPr>
          </a:p>
          <a:p>
            <a:pPr marL="342900" indent="-342900">
              <a:lnSpc>
                <a:spcPct val="90000"/>
              </a:lnSpc>
              <a:buFont typeface="Arial"/>
              <a:buChar char="•"/>
            </a:pPr>
            <a:r>
              <a:rPr lang="en-US" sz="2000" strike="noStrike" dirty="0" smtClean="0">
                <a:solidFill>
                  <a:srgbClr val="000000"/>
                </a:solidFill>
                <a:latin typeface="Arial"/>
                <a:cs typeface="Arial"/>
              </a:rPr>
              <a:t>Create </a:t>
            </a:r>
            <a:r>
              <a:rPr lang="en-US" sz="2000" strike="noStrike" dirty="0">
                <a:solidFill>
                  <a:srgbClr val="000000"/>
                </a:solidFill>
                <a:latin typeface="Arial"/>
                <a:cs typeface="Arial"/>
              </a:rPr>
              <a:t>subversion repository and </a:t>
            </a:r>
            <a:r>
              <a:rPr lang="en-US" sz="2000" strike="noStrike" dirty="0" err="1">
                <a:solidFill>
                  <a:srgbClr val="000000"/>
                </a:solidFill>
                <a:latin typeface="Arial"/>
                <a:cs typeface="Arial"/>
              </a:rPr>
              <a:t>initiliaze</a:t>
            </a:r>
            <a:r>
              <a:rPr lang="en-US" sz="2000" strike="noStrike" dirty="0">
                <a:solidFill>
                  <a:srgbClr val="000000"/>
                </a:solidFill>
                <a:latin typeface="Arial"/>
                <a:cs typeface="Arial"/>
              </a:rPr>
              <a:t> puppet </a:t>
            </a:r>
            <a:r>
              <a:rPr lang="en-US" sz="2000" strike="noStrike" dirty="0" smtClean="0">
                <a:solidFill>
                  <a:srgbClr val="000000"/>
                </a:solidFill>
                <a:latin typeface="Arial"/>
                <a:cs typeface="Arial"/>
              </a:rPr>
              <a:t>tree</a:t>
            </a:r>
            <a:endParaRPr lang="en-US" sz="2000" dirty="0">
              <a:latin typeface="Arial"/>
              <a:cs typeface="Arial"/>
            </a:endParaRPr>
          </a:p>
          <a:p>
            <a:pPr marL="800100" lvl="1" indent="-342900">
              <a:lnSpc>
                <a:spcPct val="90000"/>
              </a:lnSpc>
              <a:buFont typeface="Arial"/>
              <a:buChar char="•"/>
            </a:pPr>
            <a:r>
              <a:rPr lang="en-US" sz="2000" strike="noStrike" dirty="0" err="1" smtClean="0">
                <a:solidFill>
                  <a:srgbClr val="000000"/>
                </a:solidFill>
                <a:latin typeface="Arial"/>
                <a:cs typeface="Arial"/>
              </a:rPr>
              <a:t>mkdir</a:t>
            </a:r>
            <a:r>
              <a:rPr lang="en-US" sz="2000" strike="noStrike" dirty="0" smtClean="0">
                <a:solidFill>
                  <a:srgbClr val="000000"/>
                </a:solidFill>
                <a:latin typeface="Arial"/>
                <a:cs typeface="Arial"/>
              </a:rPr>
              <a:t> </a:t>
            </a:r>
            <a:r>
              <a:rPr lang="en-US" sz="2000" strike="noStrike" dirty="0">
                <a:solidFill>
                  <a:srgbClr val="000000"/>
                </a:solidFill>
                <a:latin typeface="Arial"/>
                <a:cs typeface="Arial"/>
              </a:rPr>
              <a:t>/</a:t>
            </a:r>
            <a:r>
              <a:rPr lang="en-US" sz="2000" strike="noStrike" dirty="0" err="1">
                <a:solidFill>
                  <a:srgbClr val="000000"/>
                </a:solidFill>
                <a:latin typeface="Arial"/>
                <a:cs typeface="Arial"/>
              </a:rPr>
              <a:t>var</a:t>
            </a:r>
            <a:r>
              <a:rPr lang="en-US" sz="2000" strike="noStrike" dirty="0">
                <a:solidFill>
                  <a:srgbClr val="000000"/>
                </a:solidFill>
                <a:latin typeface="Arial"/>
                <a:cs typeface="Arial"/>
              </a:rPr>
              <a:t>/</a:t>
            </a:r>
            <a:r>
              <a:rPr lang="en-US" sz="2000" strike="noStrike" dirty="0" err="1" smtClean="0">
                <a:solidFill>
                  <a:srgbClr val="000000"/>
                </a:solidFill>
                <a:latin typeface="Arial"/>
                <a:cs typeface="Arial"/>
              </a:rPr>
              <a:t>svn</a:t>
            </a:r>
            <a:endParaRPr lang="en-US" sz="2000" dirty="0">
              <a:latin typeface="Arial"/>
              <a:cs typeface="Arial"/>
            </a:endParaRPr>
          </a:p>
          <a:p>
            <a:pPr marL="800100" lvl="1" indent="-342900">
              <a:lnSpc>
                <a:spcPct val="90000"/>
              </a:lnSpc>
              <a:buFont typeface="Arial"/>
              <a:buChar char="•"/>
            </a:pPr>
            <a:r>
              <a:rPr lang="en-US" sz="2000" strike="noStrike" dirty="0" err="1" smtClean="0">
                <a:solidFill>
                  <a:srgbClr val="000000"/>
                </a:solidFill>
                <a:latin typeface="Arial"/>
                <a:cs typeface="Arial"/>
              </a:rPr>
              <a:t>svnadmin</a:t>
            </a:r>
            <a:r>
              <a:rPr lang="en-US" sz="2000" strike="noStrike" dirty="0" smtClean="0">
                <a:solidFill>
                  <a:srgbClr val="000000"/>
                </a:solidFill>
                <a:latin typeface="Arial"/>
                <a:cs typeface="Arial"/>
              </a:rPr>
              <a:t> create /</a:t>
            </a:r>
            <a:r>
              <a:rPr lang="en-US" sz="2000" strike="noStrike" dirty="0" err="1" smtClean="0">
                <a:solidFill>
                  <a:srgbClr val="000000"/>
                </a:solidFill>
                <a:latin typeface="Arial"/>
                <a:cs typeface="Arial"/>
              </a:rPr>
              <a:t>var</a:t>
            </a:r>
            <a:r>
              <a:rPr lang="en-US" sz="2000" strike="noStrike" dirty="0" smtClean="0">
                <a:solidFill>
                  <a:srgbClr val="000000"/>
                </a:solidFill>
                <a:latin typeface="Arial"/>
                <a:cs typeface="Arial"/>
              </a:rPr>
              <a:t>/</a:t>
            </a:r>
            <a:r>
              <a:rPr lang="en-US" sz="2000" strike="noStrike" dirty="0" err="1" smtClean="0">
                <a:solidFill>
                  <a:srgbClr val="000000"/>
                </a:solidFill>
                <a:latin typeface="Arial"/>
                <a:cs typeface="Arial"/>
              </a:rPr>
              <a:t>svn</a:t>
            </a:r>
            <a:r>
              <a:rPr lang="en-US" sz="2000" strike="noStrike" dirty="0" smtClean="0">
                <a:solidFill>
                  <a:srgbClr val="000000"/>
                </a:solidFill>
                <a:latin typeface="Arial"/>
                <a:cs typeface="Arial"/>
              </a:rPr>
              <a:t>/puppet</a:t>
            </a:r>
            <a:endParaRPr lang="en-US" sz="2000" dirty="0">
              <a:latin typeface="Arial"/>
              <a:cs typeface="Arial"/>
            </a:endParaRPr>
          </a:p>
          <a:p>
            <a:pPr marL="800100" lvl="1" indent="-342900">
              <a:lnSpc>
                <a:spcPct val="90000"/>
              </a:lnSpc>
              <a:buFont typeface="Arial"/>
              <a:buChar char="•"/>
            </a:pPr>
            <a:r>
              <a:rPr lang="en-US" sz="2000" strike="noStrike" dirty="0" err="1" smtClean="0">
                <a:solidFill>
                  <a:srgbClr val="000000"/>
                </a:solidFill>
                <a:latin typeface="Arial"/>
                <a:cs typeface="Arial"/>
              </a:rPr>
              <a:t>svn</a:t>
            </a:r>
            <a:r>
              <a:rPr lang="en-US" sz="2000" strike="noStrike" dirty="0" smtClean="0">
                <a:solidFill>
                  <a:srgbClr val="000000"/>
                </a:solidFill>
                <a:latin typeface="Arial"/>
                <a:cs typeface="Arial"/>
              </a:rPr>
              <a:t> </a:t>
            </a:r>
            <a:r>
              <a:rPr lang="en-US" sz="2000" strike="noStrike" dirty="0">
                <a:solidFill>
                  <a:srgbClr val="000000"/>
                </a:solidFill>
                <a:latin typeface="Arial"/>
                <a:cs typeface="Arial"/>
              </a:rPr>
              <a:t>import /</a:t>
            </a:r>
            <a:r>
              <a:rPr lang="en-US" sz="2000" strike="noStrike" dirty="0" err="1">
                <a:solidFill>
                  <a:srgbClr val="000000"/>
                </a:solidFill>
                <a:latin typeface="Arial"/>
                <a:cs typeface="Arial"/>
              </a:rPr>
              <a:t>etc</a:t>
            </a:r>
            <a:r>
              <a:rPr lang="en-US" sz="2000" strike="noStrike" dirty="0">
                <a:solidFill>
                  <a:srgbClr val="000000"/>
                </a:solidFill>
                <a:latin typeface="Arial"/>
                <a:cs typeface="Arial"/>
              </a:rPr>
              <a:t>/puppet file:///</a:t>
            </a:r>
            <a:r>
              <a:rPr lang="en-US" sz="2000" strike="noStrike" dirty="0" err="1">
                <a:solidFill>
                  <a:srgbClr val="000000"/>
                </a:solidFill>
                <a:latin typeface="Arial"/>
                <a:cs typeface="Arial"/>
              </a:rPr>
              <a:t>var</a:t>
            </a:r>
            <a:r>
              <a:rPr lang="en-US" sz="2000" strike="noStrike" dirty="0">
                <a:solidFill>
                  <a:srgbClr val="000000"/>
                </a:solidFill>
                <a:latin typeface="Arial"/>
                <a:cs typeface="Arial"/>
              </a:rPr>
              <a:t>/</a:t>
            </a:r>
            <a:r>
              <a:rPr lang="en-US" sz="2000" strike="noStrike" dirty="0" err="1">
                <a:solidFill>
                  <a:srgbClr val="000000"/>
                </a:solidFill>
                <a:latin typeface="Arial"/>
                <a:cs typeface="Arial"/>
              </a:rPr>
              <a:t>svn</a:t>
            </a:r>
            <a:r>
              <a:rPr lang="en-US" sz="2000" strike="noStrike" dirty="0">
                <a:solidFill>
                  <a:srgbClr val="000000"/>
                </a:solidFill>
                <a:latin typeface="Arial"/>
                <a:cs typeface="Arial"/>
              </a:rPr>
              <a:t>/puppet -m "Initial puppet import.</a:t>
            </a:r>
            <a:r>
              <a:rPr lang="en-US" sz="2000" strike="noStrike" dirty="0" smtClean="0">
                <a:solidFill>
                  <a:srgbClr val="000000"/>
                </a:solidFill>
                <a:latin typeface="Arial"/>
                <a:cs typeface="Arial"/>
              </a:rPr>
              <a:t>”</a:t>
            </a:r>
            <a:endParaRPr lang="en-US" sz="2000" dirty="0">
              <a:latin typeface="Arial"/>
              <a:cs typeface="Arial"/>
            </a:endParaRPr>
          </a:p>
          <a:p>
            <a:pPr marL="800100" lvl="1" indent="-342900">
              <a:lnSpc>
                <a:spcPct val="90000"/>
              </a:lnSpc>
              <a:buFont typeface="Arial"/>
              <a:buChar char="•"/>
            </a:pPr>
            <a:endParaRPr lang="en-US" sz="2000" strike="noStrike" dirty="0">
              <a:solidFill>
                <a:srgbClr val="000000"/>
              </a:solidFill>
              <a:latin typeface="Arial"/>
              <a:cs typeface="Arial"/>
            </a:endParaRPr>
          </a:p>
          <a:p>
            <a:pPr marL="342900" indent="-342900">
              <a:lnSpc>
                <a:spcPct val="90000"/>
              </a:lnSpc>
              <a:buFont typeface="Arial"/>
              <a:buChar char="•"/>
            </a:pPr>
            <a:r>
              <a:rPr lang="en-US" sz="2000" strike="noStrike" dirty="0" smtClean="0">
                <a:solidFill>
                  <a:srgbClr val="000000"/>
                </a:solidFill>
                <a:latin typeface="Arial"/>
                <a:cs typeface="Arial"/>
              </a:rPr>
              <a:t>Move </a:t>
            </a:r>
            <a:r>
              <a:rPr lang="en-US" sz="2000" strike="noStrike" dirty="0">
                <a:solidFill>
                  <a:srgbClr val="000000"/>
                </a:solidFill>
                <a:latin typeface="Arial"/>
                <a:cs typeface="Arial"/>
              </a:rPr>
              <a:t>original puppet directory out of the way and check out version controlled puppet</a:t>
            </a:r>
            <a:endParaRPr sz="2000" dirty="0">
              <a:latin typeface="Arial"/>
              <a:cs typeface="Arial"/>
            </a:endParaRPr>
          </a:p>
          <a:p>
            <a:pPr marL="800100" lvl="1" indent="-342900">
              <a:lnSpc>
                <a:spcPct val="100000"/>
              </a:lnSpc>
              <a:buFont typeface="Arial"/>
              <a:buChar char="•"/>
            </a:pPr>
            <a:r>
              <a:rPr lang="en-US" sz="2000" strike="noStrike" dirty="0">
                <a:solidFill>
                  <a:srgbClr val="000000"/>
                </a:solidFill>
                <a:latin typeface="Arial"/>
                <a:cs typeface="Arial"/>
              </a:rPr>
              <a:t>mv /</a:t>
            </a:r>
            <a:r>
              <a:rPr lang="en-US" sz="2000" strike="noStrike" dirty="0" err="1">
                <a:solidFill>
                  <a:srgbClr val="000000"/>
                </a:solidFill>
                <a:latin typeface="Arial"/>
                <a:cs typeface="Arial"/>
              </a:rPr>
              <a:t>etc</a:t>
            </a:r>
            <a:r>
              <a:rPr lang="en-US" sz="2000" strike="noStrike" dirty="0">
                <a:solidFill>
                  <a:srgbClr val="000000"/>
                </a:solidFill>
                <a:latin typeface="Arial"/>
                <a:cs typeface="Arial"/>
              </a:rPr>
              <a:t>/puppet /</a:t>
            </a:r>
            <a:r>
              <a:rPr lang="en-US" sz="2000" strike="noStrike" dirty="0" err="1">
                <a:solidFill>
                  <a:srgbClr val="000000"/>
                </a:solidFill>
                <a:latin typeface="Arial"/>
                <a:cs typeface="Arial"/>
              </a:rPr>
              <a:t>etc</a:t>
            </a:r>
            <a:r>
              <a:rPr lang="en-US" sz="2000" strike="noStrike" dirty="0">
                <a:solidFill>
                  <a:srgbClr val="000000"/>
                </a:solidFill>
                <a:latin typeface="Arial"/>
                <a:cs typeface="Arial"/>
              </a:rPr>
              <a:t>/</a:t>
            </a:r>
            <a:r>
              <a:rPr lang="en-US" sz="2000" strike="noStrike" dirty="0" err="1">
                <a:solidFill>
                  <a:srgbClr val="000000"/>
                </a:solidFill>
                <a:latin typeface="Arial"/>
                <a:cs typeface="Arial"/>
              </a:rPr>
              <a:t>puppet.orig</a:t>
            </a:r>
            <a:endParaRPr sz="2000" dirty="0">
              <a:latin typeface="Arial"/>
              <a:cs typeface="Arial"/>
            </a:endParaRPr>
          </a:p>
          <a:p>
            <a:pPr marL="800100" lvl="1" indent="-342900">
              <a:lnSpc>
                <a:spcPct val="100000"/>
              </a:lnSpc>
              <a:buFont typeface="Arial"/>
              <a:buChar char="•"/>
            </a:pPr>
            <a:r>
              <a:rPr lang="en-US" sz="2000" strike="noStrike" dirty="0" err="1">
                <a:solidFill>
                  <a:srgbClr val="000000"/>
                </a:solidFill>
                <a:latin typeface="Arial"/>
                <a:cs typeface="Arial"/>
              </a:rPr>
              <a:t>svn</a:t>
            </a:r>
            <a:r>
              <a:rPr lang="en-US" sz="2000" strike="noStrike" dirty="0">
                <a:solidFill>
                  <a:srgbClr val="000000"/>
                </a:solidFill>
                <a:latin typeface="Arial"/>
                <a:cs typeface="Arial"/>
              </a:rPr>
              <a:t> co file:///</a:t>
            </a:r>
            <a:r>
              <a:rPr lang="en-US" sz="2000" strike="noStrike" dirty="0" err="1">
                <a:solidFill>
                  <a:srgbClr val="000000"/>
                </a:solidFill>
                <a:latin typeface="Arial"/>
                <a:cs typeface="Arial"/>
              </a:rPr>
              <a:t>var</a:t>
            </a:r>
            <a:r>
              <a:rPr lang="en-US" sz="2000" strike="noStrike" dirty="0">
                <a:solidFill>
                  <a:srgbClr val="000000"/>
                </a:solidFill>
                <a:latin typeface="Arial"/>
                <a:cs typeface="Arial"/>
              </a:rPr>
              <a:t>/</a:t>
            </a:r>
            <a:r>
              <a:rPr lang="en-US" sz="2000" strike="noStrike" dirty="0" err="1">
                <a:solidFill>
                  <a:srgbClr val="000000"/>
                </a:solidFill>
                <a:latin typeface="Arial"/>
                <a:cs typeface="Arial"/>
              </a:rPr>
              <a:t>svn</a:t>
            </a:r>
            <a:r>
              <a:rPr lang="en-US" sz="2000" strike="noStrike" dirty="0">
                <a:solidFill>
                  <a:srgbClr val="000000"/>
                </a:solidFill>
                <a:latin typeface="Arial"/>
                <a:cs typeface="Arial"/>
              </a:rPr>
              <a:t>/puppet /</a:t>
            </a:r>
            <a:r>
              <a:rPr lang="en-US" sz="2000" strike="noStrike" dirty="0" err="1">
                <a:solidFill>
                  <a:srgbClr val="000000"/>
                </a:solidFill>
                <a:latin typeface="Arial"/>
                <a:cs typeface="Arial"/>
              </a:rPr>
              <a:t>etc</a:t>
            </a:r>
            <a:r>
              <a:rPr lang="en-US" sz="2000" strike="noStrike" dirty="0">
                <a:solidFill>
                  <a:srgbClr val="000000"/>
                </a:solidFill>
                <a:latin typeface="Arial"/>
                <a:cs typeface="Arial"/>
              </a:rPr>
              <a:t>/puppet</a:t>
            </a:r>
            <a:endParaRPr sz="2000" dirty="0">
              <a:latin typeface="Arial"/>
              <a:cs typeface="Arial"/>
            </a:endParaRPr>
          </a:p>
          <a:p>
            <a:endParaRPr lang="en-US" dirty="0"/>
          </a:p>
          <a:p>
            <a:endParaRPr dirty="0"/>
          </a:p>
        </p:txBody>
      </p:sp>
      <p:sp>
        <p:nvSpPr>
          <p:cNvPr id="194" name="CustomShape 3"/>
          <p:cNvSpPr/>
          <p:nvPr/>
        </p:nvSpPr>
        <p:spPr>
          <a:xfrm>
            <a:off x="4682880" y="2212560"/>
            <a:ext cx="184320" cy="369000"/>
          </a:xfrm>
          <a:prstGeom prst="rect">
            <a:avLst/>
          </a:prstGeom>
          <a:noFill/>
          <a:ln>
            <a:noFill/>
          </a:ln>
        </p:spPr>
        <p:style>
          <a:lnRef idx="0">
            <a:scrgbClr r="0" g="0" b="0"/>
          </a:lnRef>
          <a:fillRef idx="0">
            <a:scrgbClr r="0" g="0" b="0"/>
          </a:fillRef>
          <a:effectRef idx="0">
            <a:scrgbClr r="0" g="0" b="0"/>
          </a:effectRef>
          <a:fontRef idx="minor"/>
        </p:style>
      </p:sp>
      <p:sp>
        <p:nvSpPr>
          <p:cNvPr id="196" name="CustomShape 4"/>
          <p:cNvSpPr/>
          <p:nvPr/>
        </p:nvSpPr>
        <p:spPr>
          <a:xfrm>
            <a:off x="5909400" y="6172200"/>
            <a:ext cx="3234240" cy="51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400" strike="noStrike">
                <a:solidFill>
                  <a:srgbClr val="000000"/>
                </a:solidFill>
                <a:latin typeface="Calibri Light"/>
              </a:rPr>
              <a:t>000-headnode-bootstrap-commands</a:t>
            </a:r>
            <a:endParaRPr/>
          </a:p>
        </p:txBody>
      </p:sp>
      <p:sp>
        <p:nvSpPr>
          <p:cNvPr id="198" name="TextShape 5"/>
          <p:cNvSpPr txBox="1"/>
          <p:nvPr/>
        </p:nvSpPr>
        <p:spPr>
          <a:xfrm>
            <a:off x="3581280" y="6356520"/>
            <a:ext cx="2057040" cy="364680"/>
          </a:xfrm>
          <a:prstGeom prst="rect">
            <a:avLst/>
          </a:prstGeom>
          <a:noFill/>
          <a:ln>
            <a:noFill/>
          </a:ln>
        </p:spPr>
        <p:txBody>
          <a:bodyPr anchor="ctr"/>
          <a:lstStyle/>
          <a:p>
            <a:pPr algn="ctr">
              <a:lnSpc>
                <a:spcPct val="100000"/>
              </a:lnSpc>
            </a:pPr>
            <a:fld id="{B07EAF21-8993-4601-A1E1-96D7C9007A30}" type="slidenum">
              <a:rPr lang="en-US" sz="1000" strike="noStrike">
                <a:solidFill>
                  <a:srgbClr val="000000"/>
                </a:solidFill>
                <a:latin typeface="Arial"/>
              </a:rPr>
              <a:t>12</a:t>
            </a:fld>
            <a:endParaRPr/>
          </a:p>
        </p:txBody>
      </p:sp>
      <p:sp>
        <p:nvSpPr>
          <p:cNvPr id="2" name="Title 1"/>
          <p:cNvSpPr>
            <a:spLocks noGrp="1"/>
          </p:cNvSpPr>
          <p:nvPr>
            <p:ph type="title"/>
          </p:nvPr>
        </p:nvSpPr>
        <p:spPr/>
        <p:txBody>
          <a:bodyPr/>
          <a:lstStyle/>
          <a:p>
            <a:r>
              <a:rPr lang="en-US" dirty="0"/>
              <a:t>Bootstrapping puppet – part 2</a:t>
            </a:r>
            <a:br>
              <a:rPr lang="en-US" dirty="0"/>
            </a:br>
            <a:endParaRPr lang="en-US" dirty="0"/>
          </a:p>
        </p:txBody>
      </p:sp>
      <p:pic>
        <p:nvPicPr>
          <p:cNvPr id="7" name="Picture 6" descr="imagotipo horizontal Escuela de Verano.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6946" y="6161223"/>
            <a:ext cx="1325654" cy="62207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380880" y="1523880"/>
            <a:ext cx="8380800" cy="4407120"/>
          </a:xfrm>
          <a:prstGeom prst="rect">
            <a:avLst/>
          </a:prstGeom>
          <a:noFill/>
          <a:ln>
            <a:noFill/>
          </a:ln>
        </p:spPr>
        <p:txBody>
          <a:bodyPr/>
          <a:lstStyle/>
          <a:p>
            <a:endParaRPr lang="en-US" dirty="0" smtClean="0">
              <a:latin typeface="Arial"/>
              <a:cs typeface="Arial"/>
            </a:endParaRPr>
          </a:p>
          <a:p>
            <a:pPr marL="285750" indent="-285750">
              <a:buFont typeface="Arial"/>
              <a:buChar char="•"/>
            </a:pPr>
            <a:endParaRPr dirty="0">
              <a:latin typeface="Arial"/>
              <a:cs typeface="Arial"/>
            </a:endParaRPr>
          </a:p>
          <a:p>
            <a:pPr marL="342900" indent="-342900">
              <a:lnSpc>
                <a:spcPct val="90000"/>
              </a:lnSpc>
              <a:buFont typeface="Arial"/>
              <a:buChar char="•"/>
            </a:pPr>
            <a:r>
              <a:rPr lang="en-US" sz="2100" strike="noStrike" dirty="0">
                <a:solidFill>
                  <a:srgbClr val="000000"/>
                </a:solidFill>
                <a:latin typeface="Arial"/>
                <a:cs typeface="Arial"/>
              </a:rPr>
              <a:t>Install puppet modules we will be using throughout the </a:t>
            </a:r>
            <a:r>
              <a:rPr lang="en-US" sz="2100" strike="noStrike" dirty="0" smtClean="0">
                <a:solidFill>
                  <a:srgbClr val="000000"/>
                </a:solidFill>
                <a:latin typeface="Arial"/>
                <a:cs typeface="Arial"/>
              </a:rPr>
              <a:t>setup</a:t>
            </a:r>
          </a:p>
          <a:p>
            <a:pPr marL="342900" indent="-342900">
              <a:lnSpc>
                <a:spcPct val="90000"/>
              </a:lnSpc>
              <a:buFont typeface="Arial"/>
              <a:buChar char="•"/>
            </a:pPr>
            <a:endParaRPr lang="en-US" dirty="0">
              <a:latin typeface="Arial"/>
              <a:cs typeface="Arial"/>
            </a:endParaRPr>
          </a:p>
          <a:p>
            <a:pPr marL="800100" lvl="1" indent="-342900">
              <a:lnSpc>
                <a:spcPct val="90000"/>
              </a:lnSpc>
              <a:buFont typeface="Arial"/>
              <a:buChar char="•"/>
            </a:pPr>
            <a:r>
              <a:rPr lang="en-US" strike="noStrike" dirty="0" smtClean="0">
                <a:solidFill>
                  <a:srgbClr val="000000"/>
                </a:solidFill>
                <a:latin typeface="Arial"/>
                <a:cs typeface="Arial"/>
              </a:rPr>
              <a:t>for </a:t>
            </a:r>
            <a:r>
              <a:rPr lang="en-US" strike="noStrike" dirty="0">
                <a:solidFill>
                  <a:srgbClr val="000000"/>
                </a:solidFill>
                <a:latin typeface="Arial"/>
                <a:cs typeface="Arial"/>
              </a:rPr>
              <a:t>package in </a:t>
            </a:r>
            <a:r>
              <a:rPr lang="en-US" strike="noStrike" dirty="0" err="1">
                <a:solidFill>
                  <a:srgbClr val="000000"/>
                </a:solidFill>
                <a:latin typeface="Arial"/>
                <a:cs typeface="Arial"/>
              </a:rPr>
              <a:t>puppetlabs</a:t>
            </a:r>
            <a:r>
              <a:rPr lang="en-US" strike="noStrike" dirty="0">
                <a:solidFill>
                  <a:srgbClr val="000000"/>
                </a:solidFill>
                <a:latin typeface="Arial"/>
                <a:cs typeface="Arial"/>
              </a:rPr>
              <a:t>-apache </a:t>
            </a:r>
            <a:r>
              <a:rPr lang="en-US" strike="noStrike" dirty="0" err="1">
                <a:solidFill>
                  <a:srgbClr val="000000"/>
                </a:solidFill>
                <a:latin typeface="Arial"/>
                <a:cs typeface="Arial"/>
              </a:rPr>
              <a:t>puppetlabs</a:t>
            </a:r>
            <a:r>
              <a:rPr lang="en-US" strike="noStrike" dirty="0">
                <a:solidFill>
                  <a:srgbClr val="000000"/>
                </a:solidFill>
                <a:latin typeface="Arial"/>
                <a:cs typeface="Arial"/>
              </a:rPr>
              <a:t>-firewall </a:t>
            </a:r>
            <a:r>
              <a:rPr lang="en-US" strike="noStrike" dirty="0" err="1">
                <a:solidFill>
                  <a:srgbClr val="000000"/>
                </a:solidFill>
                <a:latin typeface="Arial"/>
                <a:cs typeface="Arial"/>
              </a:rPr>
              <a:t>spiette-selinux</a:t>
            </a:r>
            <a:r>
              <a:rPr lang="en-US" strike="noStrike" dirty="0">
                <a:solidFill>
                  <a:srgbClr val="000000"/>
                </a:solidFill>
                <a:latin typeface="Arial"/>
                <a:cs typeface="Arial"/>
              </a:rPr>
              <a:t> </a:t>
            </a:r>
            <a:r>
              <a:rPr lang="en-US" strike="noStrike" dirty="0" err="1">
                <a:solidFill>
                  <a:srgbClr val="000000"/>
                </a:solidFill>
                <a:latin typeface="Arial"/>
                <a:cs typeface="Arial"/>
              </a:rPr>
              <a:t>AlexCline</a:t>
            </a:r>
            <a:r>
              <a:rPr lang="en-US" strike="noStrike" dirty="0">
                <a:solidFill>
                  <a:srgbClr val="000000"/>
                </a:solidFill>
                <a:latin typeface="Arial"/>
                <a:cs typeface="Arial"/>
              </a:rPr>
              <a:t>-mounts </a:t>
            </a:r>
            <a:r>
              <a:rPr lang="en-US" strike="noStrike" dirty="0" err="1">
                <a:solidFill>
                  <a:srgbClr val="000000"/>
                </a:solidFill>
                <a:latin typeface="Arial"/>
                <a:cs typeface="Arial"/>
              </a:rPr>
              <a:t>torrancew</a:t>
            </a:r>
            <a:r>
              <a:rPr lang="en-US" strike="noStrike" dirty="0">
                <a:solidFill>
                  <a:srgbClr val="000000"/>
                </a:solidFill>
                <a:latin typeface="Arial"/>
                <a:cs typeface="Arial"/>
              </a:rPr>
              <a:t>-account </a:t>
            </a:r>
            <a:r>
              <a:rPr lang="en-US" strike="noStrike" dirty="0" err="1">
                <a:solidFill>
                  <a:srgbClr val="000000"/>
                </a:solidFill>
                <a:latin typeface="Arial"/>
                <a:cs typeface="Arial"/>
              </a:rPr>
              <a:t>saz-resolv_conf</a:t>
            </a:r>
            <a:r>
              <a:rPr lang="en-US" strike="noStrike" dirty="0">
                <a:solidFill>
                  <a:srgbClr val="000000"/>
                </a:solidFill>
                <a:latin typeface="Arial"/>
                <a:cs typeface="Arial"/>
              </a:rPr>
              <a:t> </a:t>
            </a:r>
            <a:r>
              <a:rPr lang="en-US" strike="noStrike" dirty="0" err="1">
                <a:solidFill>
                  <a:srgbClr val="000000"/>
                </a:solidFill>
                <a:latin typeface="Arial"/>
                <a:cs typeface="Arial"/>
              </a:rPr>
              <a:t>saz-rsyslog</a:t>
            </a:r>
            <a:r>
              <a:rPr lang="en-US" strike="noStrike" dirty="0">
                <a:solidFill>
                  <a:srgbClr val="000000"/>
                </a:solidFill>
                <a:latin typeface="Arial"/>
                <a:cs typeface="Arial"/>
              </a:rPr>
              <a:t> </a:t>
            </a:r>
            <a:r>
              <a:rPr lang="en-US" strike="noStrike" dirty="0" err="1">
                <a:solidFill>
                  <a:srgbClr val="000000"/>
                </a:solidFill>
                <a:latin typeface="Arial"/>
                <a:cs typeface="Arial"/>
              </a:rPr>
              <a:t>petems-</a:t>
            </a:r>
            <a:r>
              <a:rPr lang="en-US" strike="noStrike" dirty="0" err="1" smtClean="0">
                <a:solidFill>
                  <a:srgbClr val="000000"/>
                </a:solidFill>
                <a:latin typeface="Arial"/>
                <a:cs typeface="Arial"/>
              </a:rPr>
              <a:t>swap_file</a:t>
            </a:r>
            <a:r>
              <a:rPr lang="en-US" strike="noStrike" dirty="0" smtClean="0">
                <a:solidFill>
                  <a:srgbClr val="000000"/>
                </a:solidFill>
                <a:latin typeface="Arial"/>
                <a:cs typeface="Arial"/>
              </a:rPr>
              <a:t>; </a:t>
            </a:r>
            <a:r>
              <a:rPr lang="en-US" strike="noStrike" dirty="0">
                <a:solidFill>
                  <a:srgbClr val="000000"/>
                </a:solidFill>
                <a:latin typeface="Arial"/>
                <a:cs typeface="Arial"/>
              </a:rPr>
              <a:t>do puppet module install $</a:t>
            </a:r>
            <a:r>
              <a:rPr lang="en-US" strike="noStrike" dirty="0" err="1">
                <a:solidFill>
                  <a:srgbClr val="000000"/>
                </a:solidFill>
                <a:latin typeface="Arial"/>
                <a:cs typeface="Arial"/>
              </a:rPr>
              <a:t>package;</a:t>
            </a:r>
            <a:r>
              <a:rPr lang="en-US" strike="noStrike" dirty="0" err="1" smtClean="0">
                <a:solidFill>
                  <a:srgbClr val="000000"/>
                </a:solidFill>
                <a:latin typeface="Arial"/>
                <a:cs typeface="Arial"/>
              </a:rPr>
              <a:t>done</a:t>
            </a:r>
            <a:endParaRPr lang="en-US" strike="noStrike" dirty="0" smtClean="0">
              <a:solidFill>
                <a:srgbClr val="000000"/>
              </a:solidFill>
              <a:latin typeface="Arial"/>
              <a:cs typeface="Arial"/>
            </a:endParaRPr>
          </a:p>
          <a:p>
            <a:pPr marL="800100" lvl="1" indent="-342900">
              <a:lnSpc>
                <a:spcPct val="90000"/>
              </a:lnSpc>
              <a:buFont typeface="Arial"/>
              <a:buChar char="•"/>
            </a:pPr>
            <a:endParaRPr lang="en-US" dirty="0">
              <a:latin typeface="Arial"/>
              <a:cs typeface="Arial"/>
            </a:endParaRPr>
          </a:p>
          <a:p>
            <a:pPr marL="800100" lvl="1" indent="-342900">
              <a:lnSpc>
                <a:spcPct val="90000"/>
              </a:lnSpc>
              <a:buFont typeface="Arial"/>
              <a:buChar char="•"/>
            </a:pPr>
            <a:r>
              <a:rPr lang="en-US" strike="noStrike" dirty="0" err="1" smtClean="0">
                <a:solidFill>
                  <a:srgbClr val="000000"/>
                </a:solidFill>
                <a:latin typeface="Arial"/>
                <a:cs typeface="Arial"/>
              </a:rPr>
              <a:t>git</a:t>
            </a:r>
            <a:r>
              <a:rPr lang="en-US" strike="noStrike" dirty="0" smtClean="0">
                <a:solidFill>
                  <a:srgbClr val="000000"/>
                </a:solidFill>
                <a:latin typeface="Arial"/>
                <a:cs typeface="Arial"/>
              </a:rPr>
              <a:t> </a:t>
            </a:r>
            <a:r>
              <a:rPr lang="en-US" strike="noStrike" dirty="0">
                <a:solidFill>
                  <a:srgbClr val="000000"/>
                </a:solidFill>
                <a:latin typeface="Arial"/>
                <a:cs typeface="Arial"/>
              </a:rPr>
              <a:t>clone https://</a:t>
            </a:r>
            <a:r>
              <a:rPr lang="en-US" strike="noStrike" dirty="0" err="1">
                <a:solidFill>
                  <a:srgbClr val="000000"/>
                </a:solidFill>
                <a:latin typeface="Arial"/>
                <a:cs typeface="Arial"/>
              </a:rPr>
              <a:t>github.com</a:t>
            </a:r>
            <a:r>
              <a:rPr lang="en-US" strike="noStrike" dirty="0">
                <a:solidFill>
                  <a:srgbClr val="000000"/>
                </a:solidFill>
                <a:latin typeface="Arial"/>
                <a:cs typeface="Arial"/>
              </a:rPr>
              <a:t>/</a:t>
            </a:r>
            <a:r>
              <a:rPr lang="en-US" strike="noStrike" dirty="0" err="1">
                <a:solidFill>
                  <a:srgbClr val="000000"/>
                </a:solidFill>
                <a:latin typeface="Arial"/>
                <a:cs typeface="Arial"/>
              </a:rPr>
              <a:t>rlex</a:t>
            </a:r>
            <a:r>
              <a:rPr lang="en-US" strike="noStrike" dirty="0">
                <a:solidFill>
                  <a:srgbClr val="000000"/>
                </a:solidFill>
                <a:latin typeface="Arial"/>
                <a:cs typeface="Arial"/>
              </a:rPr>
              <a:t>/puppet-</a:t>
            </a:r>
            <a:r>
              <a:rPr lang="en-US" strike="noStrike" dirty="0" err="1">
                <a:solidFill>
                  <a:srgbClr val="000000"/>
                </a:solidFill>
                <a:latin typeface="Arial"/>
                <a:cs typeface="Arial"/>
              </a:rPr>
              <a:t>dnsmasq.git</a:t>
            </a:r>
            <a:r>
              <a:rPr lang="en-US" strike="noStrike" dirty="0">
                <a:solidFill>
                  <a:srgbClr val="000000"/>
                </a:solidFill>
                <a:latin typeface="Arial"/>
                <a:cs typeface="Arial"/>
              </a:rPr>
              <a:t> /</a:t>
            </a:r>
            <a:r>
              <a:rPr lang="en-US" strike="noStrike" dirty="0" err="1">
                <a:solidFill>
                  <a:srgbClr val="000000"/>
                </a:solidFill>
                <a:latin typeface="Arial"/>
                <a:cs typeface="Arial"/>
              </a:rPr>
              <a:t>etc</a:t>
            </a:r>
            <a:r>
              <a:rPr lang="en-US" strike="noStrike" dirty="0">
                <a:solidFill>
                  <a:srgbClr val="000000"/>
                </a:solidFill>
                <a:latin typeface="Arial"/>
                <a:cs typeface="Arial"/>
              </a:rPr>
              <a:t>/puppet/modules/</a:t>
            </a:r>
            <a:r>
              <a:rPr lang="en-US" strike="noStrike" dirty="0" err="1" smtClean="0">
                <a:solidFill>
                  <a:srgbClr val="000000"/>
                </a:solidFill>
                <a:latin typeface="Arial"/>
                <a:cs typeface="Arial"/>
              </a:rPr>
              <a:t>dnsmasq</a:t>
            </a:r>
            <a:endParaRPr lang="en-US" strike="noStrike" dirty="0" smtClean="0">
              <a:solidFill>
                <a:srgbClr val="000000"/>
              </a:solidFill>
              <a:latin typeface="Arial"/>
              <a:cs typeface="Arial"/>
            </a:endParaRPr>
          </a:p>
          <a:p>
            <a:pPr marL="800100" lvl="1" indent="-342900">
              <a:lnSpc>
                <a:spcPct val="90000"/>
              </a:lnSpc>
              <a:buFont typeface="Arial"/>
              <a:buChar char="•"/>
            </a:pPr>
            <a:endParaRPr lang="en-US" dirty="0">
              <a:latin typeface="Arial"/>
              <a:cs typeface="Arial"/>
            </a:endParaRPr>
          </a:p>
          <a:p>
            <a:pPr marL="800100" lvl="1" indent="-342900">
              <a:lnSpc>
                <a:spcPct val="90000"/>
              </a:lnSpc>
              <a:buFont typeface="Arial"/>
              <a:buChar char="•"/>
            </a:pPr>
            <a:r>
              <a:rPr lang="en-US" strike="noStrike" dirty="0" err="1" smtClean="0">
                <a:solidFill>
                  <a:srgbClr val="000000"/>
                </a:solidFill>
                <a:latin typeface="Arial"/>
                <a:cs typeface="Arial"/>
              </a:rPr>
              <a:t>git</a:t>
            </a:r>
            <a:r>
              <a:rPr lang="en-US" strike="noStrike" dirty="0" smtClean="0">
                <a:solidFill>
                  <a:srgbClr val="000000"/>
                </a:solidFill>
                <a:latin typeface="Arial"/>
                <a:cs typeface="Arial"/>
              </a:rPr>
              <a:t> </a:t>
            </a:r>
            <a:r>
              <a:rPr lang="en-US" strike="noStrike" dirty="0">
                <a:solidFill>
                  <a:srgbClr val="000000"/>
                </a:solidFill>
                <a:latin typeface="Arial"/>
                <a:cs typeface="Arial"/>
              </a:rPr>
              <a:t>clone https://</a:t>
            </a:r>
            <a:r>
              <a:rPr lang="en-US" strike="noStrike" dirty="0" err="1">
                <a:solidFill>
                  <a:srgbClr val="000000"/>
                </a:solidFill>
                <a:latin typeface="Arial"/>
                <a:cs typeface="Arial"/>
              </a:rPr>
              <a:t>github.com</a:t>
            </a:r>
            <a:r>
              <a:rPr lang="en-US" strike="noStrike" dirty="0">
                <a:solidFill>
                  <a:srgbClr val="000000"/>
                </a:solidFill>
                <a:latin typeface="Arial"/>
                <a:cs typeface="Arial"/>
              </a:rPr>
              <a:t>/</a:t>
            </a:r>
            <a:r>
              <a:rPr lang="en-US" strike="noStrike" dirty="0" err="1">
                <a:solidFill>
                  <a:srgbClr val="000000"/>
                </a:solidFill>
                <a:latin typeface="Arial"/>
                <a:cs typeface="Arial"/>
              </a:rPr>
              <a:t>haraldsk</a:t>
            </a:r>
            <a:r>
              <a:rPr lang="en-US" strike="noStrike" dirty="0">
                <a:solidFill>
                  <a:srgbClr val="000000"/>
                </a:solidFill>
                <a:latin typeface="Arial"/>
                <a:cs typeface="Arial"/>
              </a:rPr>
              <a:t>/puppet-module-</a:t>
            </a:r>
            <a:r>
              <a:rPr lang="en-US" strike="noStrike" dirty="0" err="1">
                <a:solidFill>
                  <a:srgbClr val="000000"/>
                </a:solidFill>
                <a:latin typeface="Arial"/>
                <a:cs typeface="Arial"/>
              </a:rPr>
              <a:t>nfs.git</a:t>
            </a:r>
            <a:r>
              <a:rPr lang="en-US" strike="noStrike" dirty="0">
                <a:solidFill>
                  <a:srgbClr val="000000"/>
                </a:solidFill>
                <a:latin typeface="Arial"/>
                <a:cs typeface="Arial"/>
              </a:rPr>
              <a:t> /</a:t>
            </a:r>
            <a:r>
              <a:rPr lang="en-US" strike="noStrike" dirty="0" err="1">
                <a:solidFill>
                  <a:srgbClr val="000000"/>
                </a:solidFill>
                <a:latin typeface="Arial"/>
                <a:cs typeface="Arial"/>
              </a:rPr>
              <a:t>etc</a:t>
            </a:r>
            <a:r>
              <a:rPr lang="en-US" strike="noStrike" dirty="0">
                <a:solidFill>
                  <a:srgbClr val="000000"/>
                </a:solidFill>
                <a:latin typeface="Arial"/>
                <a:cs typeface="Arial"/>
              </a:rPr>
              <a:t>/puppet/modules/</a:t>
            </a:r>
            <a:r>
              <a:rPr lang="en-US" strike="noStrike" dirty="0" err="1">
                <a:solidFill>
                  <a:srgbClr val="000000"/>
                </a:solidFill>
                <a:latin typeface="Arial"/>
                <a:cs typeface="Arial"/>
              </a:rPr>
              <a:t>nfs</a:t>
            </a:r>
            <a:endParaRPr dirty="0">
              <a:latin typeface="Arial"/>
              <a:cs typeface="Arial"/>
            </a:endParaRPr>
          </a:p>
          <a:p>
            <a:endParaRPr dirty="0"/>
          </a:p>
        </p:txBody>
      </p:sp>
      <p:sp>
        <p:nvSpPr>
          <p:cNvPr id="194" name="CustomShape 3"/>
          <p:cNvSpPr/>
          <p:nvPr/>
        </p:nvSpPr>
        <p:spPr>
          <a:xfrm>
            <a:off x="4682880" y="2212560"/>
            <a:ext cx="184320" cy="369000"/>
          </a:xfrm>
          <a:prstGeom prst="rect">
            <a:avLst/>
          </a:prstGeom>
          <a:noFill/>
          <a:ln>
            <a:noFill/>
          </a:ln>
        </p:spPr>
        <p:style>
          <a:lnRef idx="0">
            <a:scrgbClr r="0" g="0" b="0"/>
          </a:lnRef>
          <a:fillRef idx="0">
            <a:scrgbClr r="0" g="0" b="0"/>
          </a:fillRef>
          <a:effectRef idx="0">
            <a:scrgbClr r="0" g="0" b="0"/>
          </a:effectRef>
          <a:fontRef idx="minor"/>
        </p:style>
      </p:sp>
      <p:sp>
        <p:nvSpPr>
          <p:cNvPr id="196" name="CustomShape 4"/>
          <p:cNvSpPr/>
          <p:nvPr/>
        </p:nvSpPr>
        <p:spPr>
          <a:xfrm>
            <a:off x="5909400" y="6172200"/>
            <a:ext cx="3234240" cy="51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400" strike="noStrike">
                <a:solidFill>
                  <a:srgbClr val="000000"/>
                </a:solidFill>
                <a:latin typeface="Calibri Light"/>
              </a:rPr>
              <a:t>000-headnode-bootstrap-commands</a:t>
            </a:r>
            <a:endParaRPr/>
          </a:p>
        </p:txBody>
      </p:sp>
      <p:sp>
        <p:nvSpPr>
          <p:cNvPr id="198" name="TextShape 5"/>
          <p:cNvSpPr txBox="1"/>
          <p:nvPr/>
        </p:nvSpPr>
        <p:spPr>
          <a:xfrm>
            <a:off x="3581280" y="6356520"/>
            <a:ext cx="2057040" cy="364680"/>
          </a:xfrm>
          <a:prstGeom prst="rect">
            <a:avLst/>
          </a:prstGeom>
          <a:noFill/>
          <a:ln>
            <a:noFill/>
          </a:ln>
        </p:spPr>
        <p:txBody>
          <a:bodyPr anchor="ctr"/>
          <a:lstStyle/>
          <a:p>
            <a:pPr algn="ctr">
              <a:lnSpc>
                <a:spcPct val="100000"/>
              </a:lnSpc>
            </a:pPr>
            <a:fld id="{B07EAF21-8993-4601-A1E1-96D7C9007A30}" type="slidenum">
              <a:rPr lang="en-US" sz="1000" strike="noStrike">
                <a:solidFill>
                  <a:srgbClr val="000000"/>
                </a:solidFill>
                <a:latin typeface="Arial"/>
              </a:rPr>
              <a:t>13</a:t>
            </a:fld>
            <a:endParaRPr/>
          </a:p>
        </p:txBody>
      </p:sp>
      <p:sp>
        <p:nvSpPr>
          <p:cNvPr id="2" name="Title 1"/>
          <p:cNvSpPr>
            <a:spLocks noGrp="1"/>
          </p:cNvSpPr>
          <p:nvPr>
            <p:ph type="title"/>
          </p:nvPr>
        </p:nvSpPr>
        <p:spPr/>
        <p:txBody>
          <a:bodyPr/>
          <a:lstStyle/>
          <a:p>
            <a:r>
              <a:rPr lang="en-US" dirty="0"/>
              <a:t>Bootstrapping puppet – part 3</a:t>
            </a:r>
            <a:br>
              <a:rPr lang="en-US" dirty="0"/>
            </a:br>
            <a:endParaRPr lang="en-US" dirty="0"/>
          </a:p>
        </p:txBody>
      </p:sp>
      <p:pic>
        <p:nvPicPr>
          <p:cNvPr id="7" name="Picture 6" descr="imagotipo horizontal Escuela de Verano.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6946" y="6161223"/>
            <a:ext cx="1325654" cy="622070"/>
          </a:xfrm>
          <a:prstGeom prst="rect">
            <a:avLst/>
          </a:prstGeom>
        </p:spPr>
      </p:pic>
    </p:spTree>
    <p:extLst>
      <p:ext uri="{BB962C8B-B14F-4D97-AF65-F5344CB8AC3E}">
        <p14:creationId xmlns:p14="http://schemas.microsoft.com/office/powerpoint/2010/main" val="266027439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TextShape 1"/>
          <p:cNvSpPr txBox="1"/>
          <p:nvPr/>
        </p:nvSpPr>
        <p:spPr>
          <a:xfrm>
            <a:off x="226535" y="1459255"/>
            <a:ext cx="8380800" cy="4407120"/>
          </a:xfrm>
          <a:prstGeom prst="rect">
            <a:avLst/>
          </a:prstGeom>
          <a:noFill/>
          <a:ln>
            <a:noFill/>
          </a:ln>
        </p:spPr>
        <p:txBody>
          <a:bodyPr/>
          <a:lstStyle/>
          <a:p>
            <a:pPr marL="342900" indent="-342900">
              <a:lnSpc>
                <a:spcPct val="90000"/>
              </a:lnSpc>
              <a:buFont typeface="Arial"/>
              <a:buChar char="•"/>
            </a:pPr>
            <a:endParaRPr lang="en-US" sz="2100" strike="noStrike" dirty="0" smtClean="0">
              <a:solidFill>
                <a:srgbClr val="000000"/>
              </a:solidFill>
              <a:latin typeface="Arial"/>
              <a:cs typeface="Arial"/>
            </a:endParaRPr>
          </a:p>
          <a:p>
            <a:pPr marL="342900" indent="-342900">
              <a:lnSpc>
                <a:spcPct val="90000"/>
              </a:lnSpc>
              <a:buFont typeface="Arial"/>
              <a:buChar char="•"/>
            </a:pPr>
            <a:r>
              <a:rPr lang="en-US" sz="2100" strike="noStrike" dirty="0" smtClean="0">
                <a:solidFill>
                  <a:srgbClr val="000000"/>
                </a:solidFill>
                <a:latin typeface="Arial"/>
                <a:cs typeface="Arial"/>
              </a:rPr>
              <a:t>Set </a:t>
            </a:r>
            <a:r>
              <a:rPr lang="en-US" sz="2100" strike="noStrike" dirty="0">
                <a:solidFill>
                  <a:srgbClr val="000000"/>
                </a:solidFill>
                <a:latin typeface="Arial"/>
                <a:cs typeface="Arial"/>
              </a:rPr>
              <a:t>editor then add and check in modules</a:t>
            </a:r>
            <a:endParaRPr dirty="0">
              <a:latin typeface="Arial"/>
              <a:cs typeface="Arial"/>
            </a:endParaRPr>
          </a:p>
          <a:p>
            <a:pPr marL="742950" lvl="1" indent="-285750">
              <a:lnSpc>
                <a:spcPct val="100000"/>
              </a:lnSpc>
              <a:buFont typeface="Arial"/>
              <a:buChar char="•"/>
            </a:pPr>
            <a:r>
              <a:rPr lang="en-US" strike="noStrike" dirty="0">
                <a:solidFill>
                  <a:srgbClr val="000000"/>
                </a:solidFill>
                <a:latin typeface="Arial"/>
                <a:cs typeface="Arial"/>
              </a:rPr>
              <a:t>export EDITOR=vim</a:t>
            </a:r>
            <a:endParaRPr dirty="0">
              <a:latin typeface="Arial"/>
              <a:cs typeface="Arial"/>
            </a:endParaRPr>
          </a:p>
          <a:p>
            <a:pPr marL="742950" lvl="1" indent="-285750">
              <a:lnSpc>
                <a:spcPct val="100000"/>
              </a:lnSpc>
              <a:buFont typeface="Arial"/>
              <a:buChar char="•"/>
            </a:pPr>
            <a:r>
              <a:rPr lang="en-US" strike="noStrike" dirty="0" err="1">
                <a:solidFill>
                  <a:srgbClr val="000000"/>
                </a:solidFill>
                <a:latin typeface="Arial"/>
                <a:cs typeface="Arial"/>
              </a:rPr>
              <a:t>svn</a:t>
            </a:r>
            <a:r>
              <a:rPr lang="en-US" strike="noStrike" dirty="0">
                <a:solidFill>
                  <a:srgbClr val="000000"/>
                </a:solidFill>
                <a:latin typeface="Arial"/>
                <a:cs typeface="Arial"/>
              </a:rPr>
              <a:t> add /</a:t>
            </a:r>
            <a:r>
              <a:rPr lang="en-US" strike="noStrike" dirty="0" err="1">
                <a:solidFill>
                  <a:srgbClr val="000000"/>
                </a:solidFill>
                <a:latin typeface="Arial"/>
                <a:cs typeface="Arial"/>
              </a:rPr>
              <a:t>etc</a:t>
            </a:r>
            <a:r>
              <a:rPr lang="en-US" strike="noStrike" dirty="0">
                <a:solidFill>
                  <a:srgbClr val="000000"/>
                </a:solidFill>
                <a:latin typeface="Arial"/>
                <a:cs typeface="Arial"/>
              </a:rPr>
              <a:t>/puppet/modules/*</a:t>
            </a:r>
            <a:endParaRPr dirty="0">
              <a:latin typeface="Arial"/>
              <a:cs typeface="Arial"/>
            </a:endParaRPr>
          </a:p>
          <a:p>
            <a:pPr marL="742950" lvl="1" indent="-285750">
              <a:lnSpc>
                <a:spcPct val="100000"/>
              </a:lnSpc>
              <a:buFont typeface="Arial"/>
              <a:buChar char="•"/>
            </a:pPr>
            <a:r>
              <a:rPr lang="en-US" strike="noStrike" dirty="0" err="1">
                <a:solidFill>
                  <a:srgbClr val="000000"/>
                </a:solidFill>
                <a:latin typeface="Arial"/>
                <a:cs typeface="Arial"/>
              </a:rPr>
              <a:t>svn</a:t>
            </a:r>
            <a:r>
              <a:rPr lang="en-US" strike="noStrike" dirty="0">
                <a:solidFill>
                  <a:srgbClr val="000000"/>
                </a:solidFill>
                <a:latin typeface="Arial"/>
                <a:cs typeface="Arial"/>
              </a:rPr>
              <a:t> ci /</a:t>
            </a:r>
            <a:r>
              <a:rPr lang="en-US" strike="noStrike" dirty="0" err="1">
                <a:solidFill>
                  <a:srgbClr val="000000"/>
                </a:solidFill>
                <a:latin typeface="Arial"/>
                <a:cs typeface="Arial"/>
              </a:rPr>
              <a:t>etc</a:t>
            </a:r>
            <a:r>
              <a:rPr lang="en-US" strike="noStrike" dirty="0">
                <a:solidFill>
                  <a:srgbClr val="000000"/>
                </a:solidFill>
                <a:latin typeface="Arial"/>
                <a:cs typeface="Arial"/>
              </a:rPr>
              <a:t>/puppet</a:t>
            </a:r>
            <a:endParaRPr dirty="0">
              <a:latin typeface="Arial"/>
              <a:cs typeface="Arial"/>
            </a:endParaRPr>
          </a:p>
          <a:p>
            <a:endParaRPr dirty="0">
              <a:latin typeface="Arial"/>
              <a:cs typeface="Arial"/>
            </a:endParaRPr>
          </a:p>
          <a:p>
            <a:pPr marL="342900" indent="-342900">
              <a:lnSpc>
                <a:spcPct val="90000"/>
              </a:lnSpc>
              <a:buFont typeface="Arial"/>
              <a:buChar char="•"/>
            </a:pPr>
            <a:r>
              <a:rPr lang="en-US" sz="2100" strike="noStrike" dirty="0">
                <a:solidFill>
                  <a:srgbClr val="000000"/>
                </a:solidFill>
                <a:latin typeface="Arial"/>
                <a:cs typeface="Arial"/>
              </a:rPr>
              <a:t>Create directory for puppet </a:t>
            </a:r>
            <a:r>
              <a:rPr lang="en-US" sz="2100" strike="noStrike" dirty="0" err="1">
                <a:solidFill>
                  <a:srgbClr val="000000"/>
                </a:solidFill>
                <a:latin typeface="Arial"/>
                <a:cs typeface="Arial"/>
              </a:rPr>
              <a:t>configs</a:t>
            </a:r>
            <a:r>
              <a:rPr lang="en-US" sz="2100" strike="noStrike" dirty="0">
                <a:solidFill>
                  <a:srgbClr val="000000"/>
                </a:solidFill>
                <a:latin typeface="Arial"/>
                <a:cs typeface="Arial"/>
              </a:rPr>
              <a:t> and add and check in</a:t>
            </a:r>
            <a:endParaRPr dirty="0">
              <a:latin typeface="Arial"/>
              <a:cs typeface="Arial"/>
            </a:endParaRPr>
          </a:p>
          <a:p>
            <a:pPr marL="742950" lvl="1" indent="-285750">
              <a:lnSpc>
                <a:spcPct val="100000"/>
              </a:lnSpc>
              <a:buFont typeface="Arial"/>
              <a:buChar char="•"/>
            </a:pPr>
            <a:r>
              <a:rPr lang="en-US" strike="noStrike" dirty="0" err="1">
                <a:solidFill>
                  <a:srgbClr val="000000"/>
                </a:solidFill>
                <a:latin typeface="Arial"/>
                <a:cs typeface="Arial"/>
              </a:rPr>
              <a:t>mkdir</a:t>
            </a:r>
            <a:r>
              <a:rPr lang="en-US" strike="noStrike" dirty="0">
                <a:solidFill>
                  <a:srgbClr val="000000"/>
                </a:solidFill>
                <a:latin typeface="Arial"/>
                <a:cs typeface="Arial"/>
              </a:rPr>
              <a:t> /</a:t>
            </a:r>
            <a:r>
              <a:rPr lang="en-US" strike="noStrike" dirty="0" err="1">
                <a:solidFill>
                  <a:srgbClr val="000000"/>
                </a:solidFill>
                <a:latin typeface="Arial"/>
                <a:cs typeface="Arial"/>
              </a:rPr>
              <a:t>etc</a:t>
            </a:r>
            <a:r>
              <a:rPr lang="en-US" strike="noStrike" dirty="0">
                <a:solidFill>
                  <a:srgbClr val="000000"/>
                </a:solidFill>
                <a:latin typeface="Arial"/>
                <a:cs typeface="Arial"/>
              </a:rPr>
              <a:t>/puppet/manifests</a:t>
            </a:r>
            <a:endParaRPr dirty="0">
              <a:latin typeface="Arial"/>
              <a:cs typeface="Arial"/>
            </a:endParaRPr>
          </a:p>
          <a:p>
            <a:pPr marL="742950" lvl="1" indent="-285750">
              <a:lnSpc>
                <a:spcPct val="100000"/>
              </a:lnSpc>
              <a:buFont typeface="Arial"/>
              <a:buChar char="•"/>
            </a:pPr>
            <a:r>
              <a:rPr lang="en-US" strike="noStrike" dirty="0">
                <a:solidFill>
                  <a:srgbClr val="000000"/>
                </a:solidFill>
                <a:latin typeface="Arial"/>
                <a:cs typeface="Arial"/>
              </a:rPr>
              <a:t>touch /</a:t>
            </a:r>
            <a:r>
              <a:rPr lang="en-US" strike="noStrike" dirty="0" err="1">
                <a:solidFill>
                  <a:srgbClr val="000000"/>
                </a:solidFill>
                <a:latin typeface="Arial"/>
                <a:cs typeface="Arial"/>
              </a:rPr>
              <a:t>etc</a:t>
            </a:r>
            <a:r>
              <a:rPr lang="en-US" strike="noStrike" dirty="0">
                <a:solidFill>
                  <a:srgbClr val="000000"/>
                </a:solidFill>
                <a:latin typeface="Arial"/>
                <a:cs typeface="Arial"/>
              </a:rPr>
              <a:t>/puppet/manifests/</a:t>
            </a:r>
            <a:r>
              <a:rPr lang="en-US" strike="noStrike" dirty="0" err="1">
                <a:solidFill>
                  <a:srgbClr val="000000"/>
                </a:solidFill>
                <a:latin typeface="Arial"/>
                <a:cs typeface="Arial"/>
              </a:rPr>
              <a:t>site.pp</a:t>
            </a:r>
            <a:endParaRPr dirty="0">
              <a:latin typeface="Arial"/>
              <a:cs typeface="Arial"/>
            </a:endParaRPr>
          </a:p>
          <a:p>
            <a:pPr marL="742950" lvl="1" indent="-285750">
              <a:lnSpc>
                <a:spcPct val="100000"/>
              </a:lnSpc>
              <a:buFont typeface="Arial"/>
              <a:buChar char="•"/>
            </a:pPr>
            <a:r>
              <a:rPr lang="en-US" strike="noStrike" dirty="0">
                <a:solidFill>
                  <a:srgbClr val="000000"/>
                </a:solidFill>
                <a:latin typeface="Arial"/>
                <a:cs typeface="Arial"/>
              </a:rPr>
              <a:t>touch /</a:t>
            </a:r>
            <a:r>
              <a:rPr lang="en-US" strike="noStrike" dirty="0" err="1">
                <a:solidFill>
                  <a:srgbClr val="000000"/>
                </a:solidFill>
                <a:latin typeface="Arial"/>
                <a:cs typeface="Arial"/>
              </a:rPr>
              <a:t>etc</a:t>
            </a:r>
            <a:r>
              <a:rPr lang="en-US" strike="noStrike" dirty="0">
                <a:solidFill>
                  <a:srgbClr val="000000"/>
                </a:solidFill>
                <a:latin typeface="Arial"/>
                <a:cs typeface="Arial"/>
              </a:rPr>
              <a:t>/puppet/</a:t>
            </a:r>
            <a:r>
              <a:rPr lang="en-US" strike="noStrike" dirty="0" err="1">
                <a:solidFill>
                  <a:srgbClr val="000000"/>
                </a:solidFill>
                <a:latin typeface="Arial"/>
                <a:cs typeface="Arial"/>
              </a:rPr>
              <a:t>hiera.yaml</a:t>
            </a:r>
            <a:endParaRPr dirty="0">
              <a:latin typeface="Arial"/>
              <a:cs typeface="Arial"/>
            </a:endParaRPr>
          </a:p>
          <a:p>
            <a:pPr marL="742950" lvl="1" indent="-285750">
              <a:lnSpc>
                <a:spcPct val="100000"/>
              </a:lnSpc>
              <a:buFont typeface="Arial"/>
              <a:buChar char="•"/>
            </a:pPr>
            <a:r>
              <a:rPr lang="en-US" strike="noStrike" dirty="0" err="1">
                <a:solidFill>
                  <a:srgbClr val="000000"/>
                </a:solidFill>
                <a:latin typeface="Arial"/>
                <a:cs typeface="Arial"/>
              </a:rPr>
              <a:t>svn</a:t>
            </a:r>
            <a:r>
              <a:rPr lang="en-US" strike="noStrike" dirty="0">
                <a:solidFill>
                  <a:srgbClr val="000000"/>
                </a:solidFill>
                <a:latin typeface="Arial"/>
                <a:cs typeface="Arial"/>
              </a:rPr>
              <a:t> add /</a:t>
            </a:r>
            <a:r>
              <a:rPr lang="en-US" strike="noStrike" dirty="0" err="1">
                <a:solidFill>
                  <a:srgbClr val="000000"/>
                </a:solidFill>
                <a:latin typeface="Arial"/>
                <a:cs typeface="Arial"/>
              </a:rPr>
              <a:t>etc</a:t>
            </a:r>
            <a:r>
              <a:rPr lang="en-US" strike="noStrike" dirty="0">
                <a:solidFill>
                  <a:srgbClr val="000000"/>
                </a:solidFill>
                <a:latin typeface="Arial"/>
                <a:cs typeface="Arial"/>
              </a:rPr>
              <a:t>/puppet/manifests</a:t>
            </a:r>
            <a:endParaRPr dirty="0">
              <a:latin typeface="Arial"/>
              <a:cs typeface="Arial"/>
            </a:endParaRPr>
          </a:p>
          <a:p>
            <a:pPr marL="742950" lvl="1" indent="-285750">
              <a:lnSpc>
                <a:spcPct val="100000"/>
              </a:lnSpc>
              <a:buFont typeface="Arial"/>
              <a:buChar char="•"/>
            </a:pPr>
            <a:r>
              <a:rPr lang="en-US" strike="noStrike" dirty="0" err="1">
                <a:solidFill>
                  <a:srgbClr val="000000"/>
                </a:solidFill>
                <a:latin typeface="Arial"/>
                <a:cs typeface="Arial"/>
              </a:rPr>
              <a:t>svn</a:t>
            </a:r>
            <a:r>
              <a:rPr lang="en-US" strike="noStrike" dirty="0">
                <a:solidFill>
                  <a:srgbClr val="000000"/>
                </a:solidFill>
                <a:latin typeface="Arial"/>
                <a:cs typeface="Arial"/>
              </a:rPr>
              <a:t> add /</a:t>
            </a:r>
            <a:r>
              <a:rPr lang="en-US" strike="noStrike" dirty="0" err="1">
                <a:solidFill>
                  <a:srgbClr val="000000"/>
                </a:solidFill>
                <a:latin typeface="Arial"/>
                <a:cs typeface="Arial"/>
              </a:rPr>
              <a:t>etc</a:t>
            </a:r>
            <a:r>
              <a:rPr lang="en-US" strike="noStrike" dirty="0">
                <a:solidFill>
                  <a:srgbClr val="000000"/>
                </a:solidFill>
                <a:latin typeface="Arial"/>
                <a:cs typeface="Arial"/>
              </a:rPr>
              <a:t>/puppet/</a:t>
            </a:r>
            <a:r>
              <a:rPr lang="en-US" strike="noStrike" dirty="0" err="1">
                <a:solidFill>
                  <a:srgbClr val="000000"/>
                </a:solidFill>
                <a:latin typeface="Arial"/>
                <a:cs typeface="Arial"/>
              </a:rPr>
              <a:t>hiera.yaml</a:t>
            </a:r>
            <a:endParaRPr dirty="0">
              <a:latin typeface="Arial"/>
              <a:cs typeface="Arial"/>
            </a:endParaRPr>
          </a:p>
          <a:p>
            <a:pPr marL="742950" lvl="1" indent="-285750">
              <a:lnSpc>
                <a:spcPct val="100000"/>
              </a:lnSpc>
              <a:buFont typeface="Arial"/>
              <a:buChar char="•"/>
            </a:pPr>
            <a:r>
              <a:rPr lang="en-US" strike="noStrike" dirty="0" err="1">
                <a:solidFill>
                  <a:srgbClr val="000000"/>
                </a:solidFill>
                <a:latin typeface="Arial"/>
                <a:cs typeface="Arial"/>
              </a:rPr>
              <a:t>svn</a:t>
            </a:r>
            <a:r>
              <a:rPr lang="en-US" strike="noStrike" dirty="0">
                <a:solidFill>
                  <a:srgbClr val="000000"/>
                </a:solidFill>
                <a:latin typeface="Arial"/>
                <a:cs typeface="Arial"/>
              </a:rPr>
              <a:t> ci /</a:t>
            </a:r>
            <a:r>
              <a:rPr lang="en-US" strike="noStrike" dirty="0" err="1">
                <a:solidFill>
                  <a:srgbClr val="000000"/>
                </a:solidFill>
                <a:latin typeface="Arial"/>
                <a:cs typeface="Arial"/>
              </a:rPr>
              <a:t>etc</a:t>
            </a:r>
            <a:r>
              <a:rPr lang="en-US" strike="noStrike" dirty="0">
                <a:solidFill>
                  <a:srgbClr val="000000"/>
                </a:solidFill>
                <a:latin typeface="Arial"/>
                <a:cs typeface="Arial"/>
              </a:rPr>
              <a:t>/puppet</a:t>
            </a:r>
            <a:endParaRPr dirty="0">
              <a:latin typeface="Arial"/>
              <a:cs typeface="Arial"/>
            </a:endParaRPr>
          </a:p>
        </p:txBody>
      </p:sp>
      <p:sp>
        <p:nvSpPr>
          <p:cNvPr id="201" name="CustomShape 3"/>
          <p:cNvSpPr/>
          <p:nvPr/>
        </p:nvSpPr>
        <p:spPr>
          <a:xfrm>
            <a:off x="4682880" y="2212560"/>
            <a:ext cx="184320" cy="369000"/>
          </a:xfrm>
          <a:prstGeom prst="rect">
            <a:avLst/>
          </a:prstGeom>
          <a:noFill/>
          <a:ln>
            <a:noFill/>
          </a:ln>
        </p:spPr>
        <p:style>
          <a:lnRef idx="0">
            <a:scrgbClr r="0" g="0" b="0"/>
          </a:lnRef>
          <a:fillRef idx="0">
            <a:scrgbClr r="0" g="0" b="0"/>
          </a:fillRef>
          <a:effectRef idx="0">
            <a:scrgbClr r="0" g="0" b="0"/>
          </a:effectRef>
          <a:fontRef idx="minor"/>
        </p:style>
      </p:sp>
      <p:sp>
        <p:nvSpPr>
          <p:cNvPr id="203" name="CustomShape 4"/>
          <p:cNvSpPr/>
          <p:nvPr/>
        </p:nvSpPr>
        <p:spPr>
          <a:xfrm>
            <a:off x="5909400" y="6172200"/>
            <a:ext cx="3234240" cy="51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400" strike="noStrike">
                <a:solidFill>
                  <a:srgbClr val="000000"/>
                </a:solidFill>
                <a:latin typeface="Calibri Light"/>
              </a:rPr>
              <a:t>000-headnode-bootstrap-commands</a:t>
            </a:r>
            <a:endParaRPr/>
          </a:p>
        </p:txBody>
      </p:sp>
      <p:sp>
        <p:nvSpPr>
          <p:cNvPr id="205" name="TextShape 5"/>
          <p:cNvSpPr txBox="1"/>
          <p:nvPr/>
        </p:nvSpPr>
        <p:spPr>
          <a:xfrm>
            <a:off x="3581280" y="6356520"/>
            <a:ext cx="2057040" cy="364680"/>
          </a:xfrm>
          <a:prstGeom prst="rect">
            <a:avLst/>
          </a:prstGeom>
          <a:noFill/>
          <a:ln>
            <a:noFill/>
          </a:ln>
        </p:spPr>
        <p:txBody>
          <a:bodyPr anchor="ctr"/>
          <a:lstStyle/>
          <a:p>
            <a:pPr algn="ctr">
              <a:lnSpc>
                <a:spcPct val="100000"/>
              </a:lnSpc>
            </a:pPr>
            <a:fld id="{3AC14C6D-1AA8-4686-96D9-9EA464261E4B}" type="slidenum">
              <a:rPr lang="en-US" sz="1000" strike="noStrike">
                <a:solidFill>
                  <a:srgbClr val="000000"/>
                </a:solidFill>
                <a:latin typeface="Arial"/>
              </a:rPr>
              <a:t>14</a:t>
            </a:fld>
            <a:endParaRPr/>
          </a:p>
        </p:txBody>
      </p:sp>
      <p:sp>
        <p:nvSpPr>
          <p:cNvPr id="2" name="Title 1"/>
          <p:cNvSpPr>
            <a:spLocks noGrp="1"/>
          </p:cNvSpPr>
          <p:nvPr>
            <p:ph type="title"/>
          </p:nvPr>
        </p:nvSpPr>
        <p:spPr/>
        <p:txBody>
          <a:bodyPr/>
          <a:lstStyle/>
          <a:p>
            <a:r>
              <a:rPr lang="en-US" dirty="0"/>
              <a:t>Bootstrapping puppet – part 4</a:t>
            </a:r>
            <a:br>
              <a:rPr lang="en-US" dirty="0"/>
            </a:br>
            <a:endParaRPr lang="en-US" dirty="0"/>
          </a:p>
        </p:txBody>
      </p:sp>
      <p:pic>
        <p:nvPicPr>
          <p:cNvPr id="7" name="Picture 6" descr="imagotipo horizontal Escuela de Verano.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6946" y="6161223"/>
            <a:ext cx="1325654" cy="62207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TextShape 1"/>
          <p:cNvSpPr txBox="1"/>
          <p:nvPr/>
        </p:nvSpPr>
        <p:spPr>
          <a:xfrm>
            <a:off x="380880" y="1564104"/>
            <a:ext cx="8380800" cy="4407120"/>
          </a:xfrm>
          <a:prstGeom prst="rect">
            <a:avLst/>
          </a:prstGeom>
          <a:noFill/>
          <a:ln>
            <a:noFill/>
          </a:ln>
        </p:spPr>
        <p:txBody>
          <a:bodyPr/>
          <a:lstStyle/>
          <a:p>
            <a:pPr marL="285750" indent="-285750">
              <a:buFont typeface="Arial"/>
              <a:buChar char="•"/>
            </a:pPr>
            <a:endParaRPr sz="2000" dirty="0">
              <a:latin typeface="Arial"/>
              <a:cs typeface="Arial"/>
            </a:endParaRPr>
          </a:p>
          <a:p>
            <a:pPr marL="342900" indent="-342900">
              <a:lnSpc>
                <a:spcPct val="90000"/>
              </a:lnSpc>
              <a:buFont typeface="Arial"/>
              <a:buChar char="•"/>
            </a:pPr>
            <a:r>
              <a:rPr lang="en-US" sz="2000" strike="noStrike" dirty="0">
                <a:solidFill>
                  <a:srgbClr val="000000"/>
                </a:solidFill>
                <a:latin typeface="Arial"/>
                <a:cs typeface="Arial"/>
              </a:rPr>
              <a:t>Generate self-signed certificate for use with apache and subversion</a:t>
            </a:r>
            <a:endParaRPr sz="2000" dirty="0">
              <a:latin typeface="Arial"/>
              <a:cs typeface="Arial"/>
            </a:endParaRPr>
          </a:p>
          <a:p>
            <a:pPr marL="742950" lvl="1" indent="-285750">
              <a:lnSpc>
                <a:spcPct val="100000"/>
              </a:lnSpc>
              <a:buFont typeface="Arial"/>
              <a:buChar char="•"/>
            </a:pPr>
            <a:r>
              <a:rPr lang="en-US" sz="2000" strike="noStrike" dirty="0" err="1">
                <a:solidFill>
                  <a:srgbClr val="000000"/>
                </a:solidFill>
                <a:latin typeface="Arial"/>
                <a:cs typeface="Arial"/>
              </a:rPr>
              <a:t>mkdir</a:t>
            </a:r>
            <a:r>
              <a:rPr lang="en-US" sz="2000" strike="noStrike" dirty="0">
                <a:solidFill>
                  <a:srgbClr val="000000"/>
                </a:solidFill>
                <a:latin typeface="Arial"/>
                <a:cs typeface="Arial"/>
              </a:rPr>
              <a:t> /</a:t>
            </a:r>
            <a:r>
              <a:rPr lang="en-US" sz="2000" strike="noStrike" dirty="0" err="1">
                <a:solidFill>
                  <a:srgbClr val="000000"/>
                </a:solidFill>
                <a:latin typeface="Arial"/>
                <a:cs typeface="Arial"/>
              </a:rPr>
              <a:t>etc</a:t>
            </a:r>
            <a:r>
              <a:rPr lang="en-US" sz="2000" strike="noStrike" dirty="0">
                <a:solidFill>
                  <a:srgbClr val="000000"/>
                </a:solidFill>
                <a:latin typeface="Arial"/>
                <a:cs typeface="Arial"/>
              </a:rPr>
              <a:t>/</a:t>
            </a:r>
            <a:r>
              <a:rPr lang="en-US" sz="2000" strike="noStrike" dirty="0" err="1">
                <a:solidFill>
                  <a:srgbClr val="000000"/>
                </a:solidFill>
                <a:latin typeface="Arial"/>
                <a:cs typeface="Arial"/>
              </a:rPr>
              <a:t>httpd</a:t>
            </a:r>
            <a:r>
              <a:rPr lang="en-US" sz="2000" strike="noStrike" dirty="0">
                <a:solidFill>
                  <a:srgbClr val="000000"/>
                </a:solidFill>
                <a:latin typeface="Arial"/>
                <a:cs typeface="Arial"/>
              </a:rPr>
              <a:t>/</a:t>
            </a:r>
            <a:r>
              <a:rPr lang="en-US" sz="2000" strike="noStrike" dirty="0" err="1">
                <a:solidFill>
                  <a:srgbClr val="000000"/>
                </a:solidFill>
                <a:latin typeface="Arial"/>
                <a:cs typeface="Arial"/>
              </a:rPr>
              <a:t>ssl</a:t>
            </a:r>
            <a:r>
              <a:rPr lang="en-US" sz="2000" strike="noStrike" dirty="0">
                <a:solidFill>
                  <a:srgbClr val="000000"/>
                </a:solidFill>
                <a:latin typeface="Arial"/>
                <a:cs typeface="Arial"/>
              </a:rPr>
              <a:t> </a:t>
            </a:r>
            <a:endParaRPr sz="2000" dirty="0">
              <a:latin typeface="Arial"/>
              <a:cs typeface="Arial"/>
            </a:endParaRPr>
          </a:p>
          <a:p>
            <a:pPr marL="742950" lvl="1" indent="-285750">
              <a:lnSpc>
                <a:spcPct val="100000"/>
              </a:lnSpc>
              <a:buFont typeface="Arial"/>
              <a:buChar char="•"/>
            </a:pPr>
            <a:r>
              <a:rPr lang="en-US" sz="2000" strike="noStrike" dirty="0" err="1">
                <a:solidFill>
                  <a:srgbClr val="000000"/>
                </a:solidFill>
                <a:latin typeface="Arial"/>
                <a:cs typeface="Arial"/>
              </a:rPr>
              <a:t>openssl</a:t>
            </a:r>
            <a:r>
              <a:rPr lang="en-US" sz="2000" strike="noStrike" dirty="0">
                <a:solidFill>
                  <a:srgbClr val="000000"/>
                </a:solidFill>
                <a:latin typeface="Arial"/>
                <a:cs typeface="Arial"/>
              </a:rPr>
              <a:t> </a:t>
            </a:r>
            <a:r>
              <a:rPr lang="en-US" sz="2000" strike="noStrike" dirty="0" err="1">
                <a:solidFill>
                  <a:srgbClr val="000000"/>
                </a:solidFill>
                <a:latin typeface="Arial"/>
                <a:cs typeface="Arial"/>
              </a:rPr>
              <a:t>req</a:t>
            </a:r>
            <a:r>
              <a:rPr lang="en-US" sz="2000" strike="noStrike" dirty="0">
                <a:solidFill>
                  <a:srgbClr val="000000"/>
                </a:solidFill>
                <a:latin typeface="Arial"/>
                <a:cs typeface="Arial"/>
              </a:rPr>
              <a:t> -x509 -nodes -days 365 -</a:t>
            </a:r>
            <a:r>
              <a:rPr lang="en-US" sz="2000" strike="noStrike" dirty="0" err="1">
                <a:solidFill>
                  <a:srgbClr val="000000"/>
                </a:solidFill>
                <a:latin typeface="Arial"/>
                <a:cs typeface="Arial"/>
              </a:rPr>
              <a:t>newkey</a:t>
            </a:r>
            <a:r>
              <a:rPr lang="en-US" sz="2000" strike="noStrike" dirty="0">
                <a:solidFill>
                  <a:srgbClr val="000000"/>
                </a:solidFill>
                <a:latin typeface="Arial"/>
                <a:cs typeface="Arial"/>
              </a:rPr>
              <a:t> rsa:2048 -</a:t>
            </a:r>
            <a:r>
              <a:rPr lang="en-US" sz="2000" strike="noStrike" dirty="0" err="1">
                <a:solidFill>
                  <a:srgbClr val="000000"/>
                </a:solidFill>
                <a:latin typeface="Arial"/>
                <a:cs typeface="Arial"/>
              </a:rPr>
              <a:t>keyout</a:t>
            </a:r>
            <a:r>
              <a:rPr lang="en-US" sz="2000" strike="noStrike" dirty="0">
                <a:solidFill>
                  <a:srgbClr val="000000"/>
                </a:solidFill>
                <a:latin typeface="Arial"/>
                <a:cs typeface="Arial"/>
              </a:rPr>
              <a:t> /</a:t>
            </a:r>
            <a:r>
              <a:rPr lang="en-US" sz="2000" strike="noStrike" dirty="0" err="1">
                <a:solidFill>
                  <a:srgbClr val="000000"/>
                </a:solidFill>
                <a:latin typeface="Arial"/>
                <a:cs typeface="Arial"/>
              </a:rPr>
              <a:t>etc</a:t>
            </a:r>
            <a:r>
              <a:rPr lang="en-US" sz="2000" strike="noStrike" dirty="0">
                <a:solidFill>
                  <a:srgbClr val="000000"/>
                </a:solidFill>
                <a:latin typeface="Arial"/>
                <a:cs typeface="Arial"/>
              </a:rPr>
              <a:t>/</a:t>
            </a:r>
            <a:r>
              <a:rPr lang="en-US" sz="2000" strike="noStrike" dirty="0" err="1">
                <a:solidFill>
                  <a:srgbClr val="000000"/>
                </a:solidFill>
                <a:latin typeface="Arial"/>
                <a:cs typeface="Arial"/>
              </a:rPr>
              <a:t>httpd</a:t>
            </a:r>
            <a:r>
              <a:rPr lang="en-US" sz="2000" strike="noStrike" dirty="0">
                <a:solidFill>
                  <a:srgbClr val="000000"/>
                </a:solidFill>
                <a:latin typeface="Arial"/>
                <a:cs typeface="Arial"/>
              </a:rPr>
              <a:t>/</a:t>
            </a:r>
            <a:r>
              <a:rPr lang="en-US" sz="2000" strike="noStrike" dirty="0" err="1">
                <a:solidFill>
                  <a:srgbClr val="000000"/>
                </a:solidFill>
                <a:latin typeface="Arial"/>
                <a:cs typeface="Arial"/>
              </a:rPr>
              <a:t>ssl</a:t>
            </a:r>
            <a:r>
              <a:rPr lang="en-US" sz="2000" strike="noStrike" dirty="0">
                <a:solidFill>
                  <a:srgbClr val="000000"/>
                </a:solidFill>
                <a:latin typeface="Arial"/>
                <a:cs typeface="Arial"/>
              </a:rPr>
              <a:t>/</a:t>
            </a:r>
            <a:r>
              <a:rPr lang="en-US" sz="2000" strike="noStrike" dirty="0" err="1">
                <a:solidFill>
                  <a:srgbClr val="000000"/>
                </a:solidFill>
                <a:latin typeface="Arial"/>
                <a:cs typeface="Arial"/>
              </a:rPr>
              <a:t>apache.key</a:t>
            </a:r>
            <a:r>
              <a:rPr lang="en-US" sz="2000" strike="noStrike" dirty="0">
                <a:solidFill>
                  <a:srgbClr val="000000"/>
                </a:solidFill>
                <a:latin typeface="Arial"/>
                <a:cs typeface="Arial"/>
              </a:rPr>
              <a:t> -out /</a:t>
            </a:r>
            <a:r>
              <a:rPr lang="en-US" sz="2000" strike="noStrike" dirty="0" err="1">
                <a:solidFill>
                  <a:srgbClr val="000000"/>
                </a:solidFill>
                <a:latin typeface="Arial"/>
                <a:cs typeface="Arial"/>
              </a:rPr>
              <a:t>etc</a:t>
            </a:r>
            <a:r>
              <a:rPr lang="en-US" sz="2000" strike="noStrike" dirty="0">
                <a:solidFill>
                  <a:srgbClr val="000000"/>
                </a:solidFill>
                <a:latin typeface="Arial"/>
                <a:cs typeface="Arial"/>
              </a:rPr>
              <a:t>/</a:t>
            </a:r>
            <a:r>
              <a:rPr lang="en-US" sz="2000" strike="noStrike" dirty="0" err="1">
                <a:solidFill>
                  <a:srgbClr val="000000"/>
                </a:solidFill>
                <a:latin typeface="Arial"/>
                <a:cs typeface="Arial"/>
              </a:rPr>
              <a:t>httpd</a:t>
            </a:r>
            <a:r>
              <a:rPr lang="en-US" sz="2000" strike="noStrike" dirty="0">
                <a:solidFill>
                  <a:srgbClr val="000000"/>
                </a:solidFill>
                <a:latin typeface="Arial"/>
                <a:cs typeface="Arial"/>
              </a:rPr>
              <a:t>/</a:t>
            </a:r>
            <a:r>
              <a:rPr lang="en-US" sz="2000" strike="noStrike" dirty="0" err="1">
                <a:solidFill>
                  <a:srgbClr val="000000"/>
                </a:solidFill>
                <a:latin typeface="Arial"/>
                <a:cs typeface="Arial"/>
              </a:rPr>
              <a:t>ssl</a:t>
            </a:r>
            <a:r>
              <a:rPr lang="en-US" sz="2000" strike="noStrike" dirty="0">
                <a:solidFill>
                  <a:srgbClr val="000000"/>
                </a:solidFill>
                <a:latin typeface="Arial"/>
                <a:cs typeface="Arial"/>
              </a:rPr>
              <a:t>/</a:t>
            </a:r>
            <a:r>
              <a:rPr lang="en-US" sz="2000" strike="noStrike" dirty="0" err="1">
                <a:solidFill>
                  <a:srgbClr val="000000"/>
                </a:solidFill>
                <a:latin typeface="Arial"/>
                <a:cs typeface="Arial"/>
              </a:rPr>
              <a:t>apache.crt</a:t>
            </a:r>
            <a:endParaRPr sz="2000" dirty="0">
              <a:latin typeface="Arial"/>
              <a:cs typeface="Arial"/>
            </a:endParaRPr>
          </a:p>
          <a:p>
            <a:pPr marL="1200150" lvl="2" indent="-285750">
              <a:lnSpc>
                <a:spcPct val="100000"/>
              </a:lnSpc>
              <a:buFont typeface="Arial"/>
              <a:buChar char="•"/>
            </a:pPr>
            <a:r>
              <a:rPr lang="en-US" sz="2000" b="1" strike="noStrike" dirty="0">
                <a:solidFill>
                  <a:srgbClr val="000000"/>
                </a:solidFill>
                <a:latin typeface="Arial"/>
                <a:cs typeface="Arial"/>
              </a:rPr>
              <a:t>Common Name will be </a:t>
            </a:r>
            <a:r>
              <a:rPr lang="en-US" sz="2000" b="1" strike="noStrike" dirty="0" err="1">
                <a:solidFill>
                  <a:srgbClr val="000000"/>
                </a:solidFill>
                <a:latin typeface="Arial"/>
                <a:cs typeface="Arial"/>
              </a:rPr>
              <a:t>head.cluster</a:t>
            </a:r>
            <a:endParaRPr sz="2000" b="1" dirty="0">
              <a:latin typeface="Arial"/>
              <a:cs typeface="Arial"/>
            </a:endParaRPr>
          </a:p>
          <a:p>
            <a:pPr marL="285750" indent="-285750">
              <a:buFont typeface="Arial"/>
              <a:buChar char="•"/>
            </a:pPr>
            <a:endParaRPr lang="en-US" sz="2000" dirty="0" smtClean="0">
              <a:latin typeface="Arial"/>
              <a:cs typeface="Arial"/>
            </a:endParaRPr>
          </a:p>
          <a:p>
            <a:endParaRPr sz="2000" dirty="0">
              <a:latin typeface="Arial"/>
              <a:cs typeface="Arial"/>
            </a:endParaRPr>
          </a:p>
          <a:p>
            <a:pPr marL="285750" indent="-285750">
              <a:buFont typeface="Arial"/>
              <a:buChar char="•"/>
            </a:pPr>
            <a:endParaRPr sz="2000" dirty="0">
              <a:latin typeface="Arial"/>
              <a:cs typeface="Arial"/>
            </a:endParaRPr>
          </a:p>
          <a:p>
            <a:pPr marL="342900" indent="-342900">
              <a:lnSpc>
                <a:spcPct val="90000"/>
              </a:lnSpc>
              <a:buFont typeface="Arial"/>
              <a:buChar char="•"/>
            </a:pPr>
            <a:r>
              <a:rPr lang="en-US" sz="2000" strike="noStrike" dirty="0">
                <a:solidFill>
                  <a:srgbClr val="000000"/>
                </a:solidFill>
                <a:latin typeface="Arial"/>
                <a:cs typeface="Arial"/>
              </a:rPr>
              <a:t>Create http user for subversion remote access</a:t>
            </a:r>
            <a:endParaRPr sz="2000" dirty="0">
              <a:latin typeface="Arial"/>
              <a:cs typeface="Arial"/>
            </a:endParaRPr>
          </a:p>
          <a:p>
            <a:pPr marL="742950" lvl="1" indent="-285750">
              <a:lnSpc>
                <a:spcPct val="100000"/>
              </a:lnSpc>
              <a:buFont typeface="Arial"/>
              <a:buChar char="•"/>
            </a:pPr>
            <a:r>
              <a:rPr lang="en-US" sz="2000" strike="noStrike" dirty="0" err="1">
                <a:solidFill>
                  <a:srgbClr val="000000"/>
                </a:solidFill>
                <a:latin typeface="Arial"/>
                <a:cs typeface="Arial"/>
              </a:rPr>
              <a:t>htpasswd</a:t>
            </a:r>
            <a:r>
              <a:rPr lang="en-US" sz="2000" strike="noStrike" dirty="0">
                <a:solidFill>
                  <a:srgbClr val="000000"/>
                </a:solidFill>
                <a:latin typeface="Arial"/>
                <a:cs typeface="Arial"/>
              </a:rPr>
              <a:t> -c /</a:t>
            </a:r>
            <a:r>
              <a:rPr lang="en-US" sz="2000" strike="noStrike" dirty="0" err="1">
                <a:solidFill>
                  <a:srgbClr val="000000"/>
                </a:solidFill>
                <a:latin typeface="Arial"/>
                <a:cs typeface="Arial"/>
              </a:rPr>
              <a:t>etc</a:t>
            </a:r>
            <a:r>
              <a:rPr lang="en-US" sz="2000" strike="noStrike" dirty="0">
                <a:solidFill>
                  <a:srgbClr val="000000"/>
                </a:solidFill>
                <a:latin typeface="Arial"/>
                <a:cs typeface="Arial"/>
              </a:rPr>
              <a:t>/</a:t>
            </a:r>
            <a:r>
              <a:rPr lang="en-US" sz="2000" strike="noStrike" dirty="0" err="1">
                <a:solidFill>
                  <a:srgbClr val="000000"/>
                </a:solidFill>
                <a:latin typeface="Arial"/>
                <a:cs typeface="Arial"/>
              </a:rPr>
              <a:t>httpd</a:t>
            </a:r>
            <a:r>
              <a:rPr lang="en-US" sz="2000" strike="noStrike" dirty="0">
                <a:solidFill>
                  <a:srgbClr val="000000"/>
                </a:solidFill>
                <a:latin typeface="Arial"/>
                <a:cs typeface="Arial"/>
              </a:rPr>
              <a:t>/</a:t>
            </a:r>
            <a:r>
              <a:rPr lang="en-US" sz="2000" strike="noStrike" dirty="0" err="1">
                <a:solidFill>
                  <a:srgbClr val="000000"/>
                </a:solidFill>
                <a:latin typeface="Arial"/>
                <a:cs typeface="Arial"/>
              </a:rPr>
              <a:t>auth_user_file</a:t>
            </a:r>
            <a:r>
              <a:rPr lang="en-US" sz="2000" strike="noStrike" dirty="0">
                <a:solidFill>
                  <a:srgbClr val="000000"/>
                </a:solidFill>
                <a:latin typeface="Arial"/>
                <a:cs typeface="Arial"/>
              </a:rPr>
              <a:t> root</a:t>
            </a:r>
            <a:endParaRPr sz="2000" dirty="0">
              <a:latin typeface="Arial"/>
              <a:cs typeface="Arial"/>
            </a:endParaRPr>
          </a:p>
          <a:p>
            <a:pPr marL="742950" lvl="1" indent="-285750">
              <a:lnSpc>
                <a:spcPct val="100000"/>
              </a:lnSpc>
              <a:buFont typeface="Arial"/>
              <a:buChar char="•"/>
            </a:pPr>
            <a:r>
              <a:rPr lang="en-US" sz="2000" strike="noStrike" dirty="0" err="1">
                <a:solidFill>
                  <a:srgbClr val="000000"/>
                </a:solidFill>
                <a:latin typeface="Arial"/>
                <a:cs typeface="Arial"/>
              </a:rPr>
              <a:t>chown</a:t>
            </a:r>
            <a:r>
              <a:rPr lang="en-US" sz="2000" strike="noStrike" dirty="0">
                <a:solidFill>
                  <a:srgbClr val="000000"/>
                </a:solidFill>
                <a:latin typeface="Arial"/>
                <a:cs typeface="Arial"/>
              </a:rPr>
              <a:t> </a:t>
            </a:r>
            <a:r>
              <a:rPr lang="en-US" sz="2000" strike="noStrike" dirty="0" err="1">
                <a:solidFill>
                  <a:srgbClr val="000000"/>
                </a:solidFill>
                <a:latin typeface="Arial"/>
                <a:cs typeface="Arial"/>
              </a:rPr>
              <a:t>apache:apache</a:t>
            </a:r>
            <a:r>
              <a:rPr lang="en-US" sz="2000" strike="noStrike" dirty="0">
                <a:solidFill>
                  <a:srgbClr val="000000"/>
                </a:solidFill>
                <a:latin typeface="Arial"/>
                <a:cs typeface="Arial"/>
              </a:rPr>
              <a:t> /</a:t>
            </a:r>
            <a:r>
              <a:rPr lang="en-US" sz="2000" strike="noStrike" dirty="0" err="1">
                <a:solidFill>
                  <a:srgbClr val="000000"/>
                </a:solidFill>
                <a:latin typeface="Arial"/>
                <a:cs typeface="Arial"/>
              </a:rPr>
              <a:t>etc</a:t>
            </a:r>
            <a:r>
              <a:rPr lang="en-US" sz="2000" strike="noStrike" dirty="0">
                <a:solidFill>
                  <a:srgbClr val="000000"/>
                </a:solidFill>
                <a:latin typeface="Arial"/>
                <a:cs typeface="Arial"/>
              </a:rPr>
              <a:t>/</a:t>
            </a:r>
            <a:r>
              <a:rPr lang="en-US" sz="2000" strike="noStrike" dirty="0" err="1">
                <a:solidFill>
                  <a:srgbClr val="000000"/>
                </a:solidFill>
                <a:latin typeface="Arial"/>
                <a:cs typeface="Arial"/>
              </a:rPr>
              <a:t>httpd</a:t>
            </a:r>
            <a:r>
              <a:rPr lang="en-US" sz="2000" strike="noStrike" dirty="0">
                <a:solidFill>
                  <a:srgbClr val="000000"/>
                </a:solidFill>
                <a:latin typeface="Arial"/>
                <a:cs typeface="Arial"/>
              </a:rPr>
              <a:t>/</a:t>
            </a:r>
            <a:r>
              <a:rPr lang="en-US" sz="2000" strike="noStrike" dirty="0" err="1">
                <a:solidFill>
                  <a:srgbClr val="000000"/>
                </a:solidFill>
                <a:latin typeface="Arial"/>
                <a:cs typeface="Arial"/>
              </a:rPr>
              <a:t>auth_user_file</a:t>
            </a:r>
            <a:r>
              <a:rPr lang="en-US" sz="2000" strike="noStrike" dirty="0">
                <a:solidFill>
                  <a:srgbClr val="000000"/>
                </a:solidFill>
                <a:latin typeface="Arial"/>
                <a:cs typeface="Arial"/>
              </a:rPr>
              <a:t> </a:t>
            </a:r>
            <a:endParaRPr sz="2000" dirty="0">
              <a:latin typeface="Arial"/>
              <a:cs typeface="Arial"/>
            </a:endParaRPr>
          </a:p>
          <a:p>
            <a:endParaRPr dirty="0"/>
          </a:p>
          <a:p>
            <a:endParaRPr dirty="0"/>
          </a:p>
        </p:txBody>
      </p:sp>
      <p:sp>
        <p:nvSpPr>
          <p:cNvPr id="208" name="CustomShape 3"/>
          <p:cNvSpPr/>
          <p:nvPr/>
        </p:nvSpPr>
        <p:spPr>
          <a:xfrm>
            <a:off x="4682880" y="2212560"/>
            <a:ext cx="184320" cy="369000"/>
          </a:xfrm>
          <a:prstGeom prst="rect">
            <a:avLst/>
          </a:prstGeom>
          <a:noFill/>
          <a:ln>
            <a:noFill/>
          </a:ln>
        </p:spPr>
        <p:style>
          <a:lnRef idx="0">
            <a:scrgbClr r="0" g="0" b="0"/>
          </a:lnRef>
          <a:fillRef idx="0">
            <a:scrgbClr r="0" g="0" b="0"/>
          </a:fillRef>
          <a:effectRef idx="0">
            <a:scrgbClr r="0" g="0" b="0"/>
          </a:effectRef>
          <a:fontRef idx="minor"/>
        </p:style>
      </p:sp>
      <p:sp>
        <p:nvSpPr>
          <p:cNvPr id="210" name="CustomShape 4"/>
          <p:cNvSpPr/>
          <p:nvPr/>
        </p:nvSpPr>
        <p:spPr>
          <a:xfrm>
            <a:off x="5909400" y="6172200"/>
            <a:ext cx="3234240" cy="51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400" strike="noStrike">
                <a:solidFill>
                  <a:srgbClr val="000000"/>
                </a:solidFill>
                <a:latin typeface="Calibri Light"/>
              </a:rPr>
              <a:t>000-headnode-bootstrap-commands</a:t>
            </a:r>
            <a:endParaRPr/>
          </a:p>
        </p:txBody>
      </p:sp>
      <p:sp>
        <p:nvSpPr>
          <p:cNvPr id="212" name="TextShape 5"/>
          <p:cNvSpPr txBox="1"/>
          <p:nvPr/>
        </p:nvSpPr>
        <p:spPr>
          <a:xfrm>
            <a:off x="3581280" y="6356520"/>
            <a:ext cx="2057040" cy="364680"/>
          </a:xfrm>
          <a:prstGeom prst="rect">
            <a:avLst/>
          </a:prstGeom>
          <a:noFill/>
          <a:ln>
            <a:noFill/>
          </a:ln>
        </p:spPr>
        <p:txBody>
          <a:bodyPr anchor="ctr"/>
          <a:lstStyle/>
          <a:p>
            <a:pPr algn="ctr">
              <a:lnSpc>
                <a:spcPct val="100000"/>
              </a:lnSpc>
            </a:pPr>
            <a:fld id="{2FC3FCFD-F464-4535-AF75-873E90602291}" type="slidenum">
              <a:rPr lang="en-US" sz="1000" strike="noStrike">
                <a:solidFill>
                  <a:srgbClr val="000000"/>
                </a:solidFill>
                <a:latin typeface="Arial"/>
              </a:rPr>
              <a:t>15</a:t>
            </a:fld>
            <a:endParaRPr/>
          </a:p>
        </p:txBody>
      </p:sp>
      <p:sp>
        <p:nvSpPr>
          <p:cNvPr id="2" name="Title 1"/>
          <p:cNvSpPr>
            <a:spLocks noGrp="1"/>
          </p:cNvSpPr>
          <p:nvPr>
            <p:ph type="title"/>
          </p:nvPr>
        </p:nvSpPr>
        <p:spPr/>
        <p:txBody>
          <a:bodyPr/>
          <a:lstStyle/>
          <a:p>
            <a:r>
              <a:rPr lang="en-US" dirty="0"/>
              <a:t>Bootstrapping puppet – part 5</a:t>
            </a:r>
            <a:br>
              <a:rPr lang="en-US" dirty="0"/>
            </a:br>
            <a:endParaRPr lang="en-US" dirty="0"/>
          </a:p>
        </p:txBody>
      </p:sp>
      <p:pic>
        <p:nvPicPr>
          <p:cNvPr id="7" name="Picture 6" descr="imagotipo horizontal Escuela de Verano.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6946" y="6161223"/>
            <a:ext cx="1325654" cy="62207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TextShape 1"/>
          <p:cNvSpPr txBox="1"/>
          <p:nvPr/>
        </p:nvSpPr>
        <p:spPr>
          <a:xfrm>
            <a:off x="628560" y="1592280"/>
            <a:ext cx="7886520" cy="4350960"/>
          </a:xfrm>
          <a:prstGeom prst="rect">
            <a:avLst/>
          </a:prstGeom>
          <a:noFill/>
          <a:ln>
            <a:noFill/>
          </a:ln>
        </p:spPr>
        <p:txBody>
          <a:bodyPr/>
          <a:lstStyle/>
          <a:p>
            <a:pPr marL="342900" indent="-342900">
              <a:lnSpc>
                <a:spcPct val="90000"/>
              </a:lnSpc>
              <a:buFont typeface="Arial"/>
              <a:buChar char="•"/>
            </a:pPr>
            <a:r>
              <a:rPr lang="en-US" sz="2100" strike="noStrike" dirty="0">
                <a:solidFill>
                  <a:srgbClr val="000000"/>
                </a:solidFill>
                <a:latin typeface="Arial"/>
                <a:cs typeface="Arial"/>
              </a:rPr>
              <a:t>/</a:t>
            </a:r>
            <a:r>
              <a:rPr lang="en-US" sz="2100" strike="noStrike" dirty="0" err="1">
                <a:solidFill>
                  <a:srgbClr val="000000"/>
                </a:solidFill>
                <a:latin typeface="Arial"/>
                <a:cs typeface="Arial"/>
              </a:rPr>
              <a:t>etc</a:t>
            </a:r>
            <a:r>
              <a:rPr lang="en-US" sz="2100" strike="noStrike" dirty="0">
                <a:solidFill>
                  <a:srgbClr val="000000"/>
                </a:solidFill>
                <a:latin typeface="Arial"/>
                <a:cs typeface="Arial"/>
              </a:rPr>
              <a:t>/puppet/manifests/</a:t>
            </a:r>
            <a:r>
              <a:rPr lang="en-US" sz="2100" strike="noStrike" dirty="0" err="1">
                <a:solidFill>
                  <a:srgbClr val="000000"/>
                </a:solidFill>
                <a:latin typeface="Arial"/>
                <a:cs typeface="Arial"/>
              </a:rPr>
              <a:t>site.pp</a:t>
            </a:r>
            <a:endParaRPr dirty="0">
              <a:latin typeface="Arial"/>
              <a:cs typeface="Arial"/>
            </a:endParaRPr>
          </a:p>
          <a:p>
            <a:pPr marL="285750" indent="-285750">
              <a:lnSpc>
                <a:spcPct val="90000"/>
              </a:lnSpc>
              <a:buFont typeface="Arial"/>
              <a:buChar char="•"/>
            </a:pPr>
            <a:endParaRPr dirty="0">
              <a:latin typeface="Arial"/>
              <a:cs typeface="Arial"/>
            </a:endParaRPr>
          </a:p>
          <a:p>
            <a:pPr marL="742950" lvl="1" indent="-285750">
              <a:lnSpc>
                <a:spcPct val="100000"/>
              </a:lnSpc>
              <a:buFont typeface="Arial"/>
              <a:buChar char="•"/>
            </a:pPr>
            <a:r>
              <a:rPr lang="en-US" strike="noStrike" dirty="0">
                <a:solidFill>
                  <a:srgbClr val="000000"/>
                </a:solidFill>
                <a:latin typeface="Arial"/>
                <a:cs typeface="Arial"/>
              </a:rPr>
              <a:t>This is where we will be doing </a:t>
            </a:r>
            <a:r>
              <a:rPr lang="en-US" strike="noStrike" dirty="0" smtClean="0">
                <a:solidFill>
                  <a:srgbClr val="000000"/>
                </a:solidFill>
                <a:latin typeface="Arial"/>
                <a:cs typeface="Arial"/>
              </a:rPr>
              <a:t>most </a:t>
            </a:r>
            <a:r>
              <a:rPr lang="en-US" strike="noStrike" dirty="0">
                <a:solidFill>
                  <a:srgbClr val="000000"/>
                </a:solidFill>
                <a:latin typeface="Arial"/>
                <a:cs typeface="Arial"/>
              </a:rPr>
              <a:t>of our configuration of the cluster</a:t>
            </a:r>
            <a:endParaRPr dirty="0">
              <a:latin typeface="Arial"/>
              <a:cs typeface="Arial"/>
            </a:endParaRPr>
          </a:p>
          <a:p>
            <a:pPr marL="285750" indent="-285750">
              <a:buFont typeface="Arial"/>
              <a:buChar char="•"/>
            </a:pPr>
            <a:endParaRPr dirty="0">
              <a:latin typeface="Arial"/>
              <a:cs typeface="Arial"/>
            </a:endParaRPr>
          </a:p>
          <a:p>
            <a:pPr marL="742950" lvl="1" indent="-285750">
              <a:lnSpc>
                <a:spcPct val="100000"/>
              </a:lnSpc>
              <a:buFont typeface="Arial"/>
              <a:buChar char="•"/>
            </a:pPr>
            <a:r>
              <a:rPr lang="en-US" strike="noStrike" dirty="0">
                <a:solidFill>
                  <a:srgbClr val="000000"/>
                </a:solidFill>
                <a:latin typeface="Arial"/>
                <a:cs typeface="Arial"/>
              </a:rPr>
              <a:t>We want to minimize the amount of software setup commands that we run on the command line</a:t>
            </a:r>
            <a:endParaRPr dirty="0">
              <a:latin typeface="Arial"/>
              <a:cs typeface="Arial"/>
            </a:endParaRPr>
          </a:p>
          <a:p>
            <a:pPr marL="285750" indent="-285750">
              <a:buFont typeface="Arial"/>
              <a:buChar char="•"/>
            </a:pPr>
            <a:endParaRPr dirty="0">
              <a:latin typeface="Arial"/>
              <a:cs typeface="Arial"/>
            </a:endParaRPr>
          </a:p>
          <a:p>
            <a:pPr marL="742950" lvl="1" indent="-285750">
              <a:lnSpc>
                <a:spcPct val="100000"/>
              </a:lnSpc>
              <a:buFont typeface="Arial"/>
              <a:buChar char="•"/>
            </a:pPr>
            <a:r>
              <a:rPr lang="en-US" strike="noStrike" dirty="0">
                <a:solidFill>
                  <a:srgbClr val="000000"/>
                </a:solidFill>
                <a:latin typeface="Arial"/>
                <a:cs typeface="Arial"/>
              </a:rPr>
              <a:t>We want to maximize the documentation and scripting of what needs to be done on the machines</a:t>
            </a:r>
            <a:endParaRPr dirty="0">
              <a:latin typeface="Arial"/>
              <a:cs typeface="Arial"/>
            </a:endParaRPr>
          </a:p>
          <a:p>
            <a:pPr marL="285750" indent="-285750">
              <a:buFont typeface="Arial"/>
              <a:buChar char="•"/>
            </a:pPr>
            <a:endParaRPr dirty="0">
              <a:latin typeface="Arial"/>
              <a:cs typeface="Arial"/>
            </a:endParaRPr>
          </a:p>
          <a:p>
            <a:pPr marL="742950" lvl="1" indent="-285750">
              <a:lnSpc>
                <a:spcPct val="100000"/>
              </a:lnSpc>
              <a:buFont typeface="Arial"/>
              <a:buChar char="•"/>
            </a:pPr>
            <a:r>
              <a:rPr lang="en-US" strike="noStrike" dirty="0">
                <a:solidFill>
                  <a:srgbClr val="000000"/>
                </a:solidFill>
                <a:latin typeface="Arial"/>
                <a:cs typeface="Arial"/>
              </a:rPr>
              <a:t>We will be applying updates with puppet apply</a:t>
            </a:r>
            <a:endParaRPr dirty="0">
              <a:latin typeface="Arial"/>
              <a:cs typeface="Arial"/>
            </a:endParaRPr>
          </a:p>
          <a:p>
            <a:pPr marL="1200150" lvl="2" indent="-285750">
              <a:lnSpc>
                <a:spcPct val="100000"/>
              </a:lnSpc>
              <a:buFont typeface="Arial"/>
              <a:buChar char="•"/>
            </a:pPr>
            <a:r>
              <a:rPr lang="en-US" sz="1600" strike="noStrike" dirty="0">
                <a:solidFill>
                  <a:srgbClr val="000000"/>
                </a:solidFill>
                <a:latin typeface="Arial"/>
                <a:cs typeface="Arial"/>
              </a:rPr>
              <a:t>This avoids a lot of extra setup of puppet and lets us get into the things that matter for our cluster.</a:t>
            </a:r>
            <a:endParaRPr dirty="0">
              <a:latin typeface="Arial"/>
              <a:cs typeface="Arial"/>
            </a:endParaRPr>
          </a:p>
          <a:p>
            <a:endParaRPr dirty="0"/>
          </a:p>
          <a:p>
            <a:endParaRPr dirty="0"/>
          </a:p>
        </p:txBody>
      </p:sp>
      <p:sp>
        <p:nvSpPr>
          <p:cNvPr id="216" name="CustomShape 3"/>
          <p:cNvSpPr/>
          <p:nvPr/>
        </p:nvSpPr>
        <p:spPr>
          <a:xfrm>
            <a:off x="5909400" y="6172200"/>
            <a:ext cx="323424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400" strike="noStrike">
                <a:solidFill>
                  <a:srgbClr val="000000"/>
                </a:solidFill>
                <a:latin typeface="Calibri Light"/>
              </a:rPr>
              <a:t>001-basic-puppet-layout</a:t>
            </a:r>
            <a:endParaRPr/>
          </a:p>
        </p:txBody>
      </p:sp>
      <p:sp>
        <p:nvSpPr>
          <p:cNvPr id="218" name="TextShape 4"/>
          <p:cNvSpPr txBox="1"/>
          <p:nvPr/>
        </p:nvSpPr>
        <p:spPr>
          <a:xfrm>
            <a:off x="3581280" y="6356520"/>
            <a:ext cx="2057040" cy="364680"/>
          </a:xfrm>
          <a:prstGeom prst="rect">
            <a:avLst/>
          </a:prstGeom>
          <a:noFill/>
          <a:ln>
            <a:noFill/>
          </a:ln>
        </p:spPr>
        <p:txBody>
          <a:bodyPr anchor="ctr"/>
          <a:lstStyle/>
          <a:p>
            <a:pPr algn="ctr">
              <a:lnSpc>
                <a:spcPct val="100000"/>
              </a:lnSpc>
            </a:pPr>
            <a:fld id="{C638C56D-C96F-40F7-B9EE-D3E70BF21786}" type="slidenum">
              <a:rPr lang="en-US" sz="1000" strike="noStrike">
                <a:solidFill>
                  <a:srgbClr val="000000"/>
                </a:solidFill>
                <a:latin typeface="Arial"/>
              </a:rPr>
              <a:t>16</a:t>
            </a:fld>
            <a:endParaRPr/>
          </a:p>
        </p:txBody>
      </p:sp>
      <p:sp>
        <p:nvSpPr>
          <p:cNvPr id="2" name="Title 1"/>
          <p:cNvSpPr>
            <a:spLocks noGrp="1"/>
          </p:cNvSpPr>
          <p:nvPr>
            <p:ph type="title"/>
          </p:nvPr>
        </p:nvSpPr>
        <p:spPr/>
        <p:txBody>
          <a:bodyPr/>
          <a:lstStyle/>
          <a:p>
            <a:r>
              <a:rPr lang="en-US" dirty="0"/>
              <a:t>Puppet layout – part 1</a:t>
            </a:r>
            <a:br>
              <a:rPr lang="en-US" dirty="0"/>
            </a:br>
            <a:endParaRPr lang="en-US" dirty="0"/>
          </a:p>
        </p:txBody>
      </p:sp>
      <p:pic>
        <p:nvPicPr>
          <p:cNvPr id="6" name="Picture 5" descr="imagotipo horizontal Escuela de Verano.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6946" y="6161223"/>
            <a:ext cx="1325654" cy="62207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TextShape 1"/>
          <p:cNvSpPr txBox="1"/>
          <p:nvPr/>
        </p:nvSpPr>
        <p:spPr>
          <a:xfrm>
            <a:off x="628560" y="1371600"/>
            <a:ext cx="3885840" cy="4804920"/>
          </a:xfrm>
          <a:prstGeom prst="rect">
            <a:avLst/>
          </a:prstGeom>
          <a:noFill/>
          <a:ln>
            <a:noFill/>
          </a:ln>
        </p:spPr>
        <p:txBody>
          <a:bodyPr/>
          <a:lstStyle/>
          <a:p>
            <a:pPr marL="285750" indent="-285750">
              <a:lnSpc>
                <a:spcPct val="90000"/>
              </a:lnSpc>
              <a:buFont typeface="Arial"/>
              <a:buChar char="•"/>
            </a:pPr>
            <a:endParaRPr dirty="0"/>
          </a:p>
          <a:p>
            <a:pPr marL="342900" indent="-342900">
              <a:lnSpc>
                <a:spcPct val="90000"/>
              </a:lnSpc>
              <a:buFont typeface="Arial"/>
              <a:buChar char="•"/>
            </a:pPr>
            <a:r>
              <a:rPr lang="en-US" sz="2000" strike="noStrike" dirty="0">
                <a:solidFill>
                  <a:srgbClr val="000000"/>
                </a:solidFill>
                <a:latin typeface="Arial"/>
                <a:cs typeface="Arial"/>
              </a:rPr>
              <a:t>Head Node</a:t>
            </a:r>
            <a:endParaRPr sz="2000" dirty="0">
              <a:latin typeface="Arial"/>
              <a:cs typeface="Arial"/>
            </a:endParaRPr>
          </a:p>
          <a:p>
            <a:pPr marL="800100" lvl="1" indent="-342900">
              <a:lnSpc>
                <a:spcPct val="100000"/>
              </a:lnSpc>
              <a:buFont typeface="Arial"/>
              <a:buChar char="•"/>
            </a:pPr>
            <a:r>
              <a:rPr lang="en-US" sz="2000" strike="noStrike" dirty="0">
                <a:solidFill>
                  <a:srgbClr val="000000"/>
                </a:solidFill>
                <a:latin typeface="Arial"/>
                <a:cs typeface="Arial"/>
              </a:rPr>
              <a:t>Puppet repository</a:t>
            </a:r>
            <a:endParaRPr sz="2000" dirty="0">
              <a:latin typeface="Arial"/>
              <a:cs typeface="Arial"/>
            </a:endParaRPr>
          </a:p>
          <a:p>
            <a:pPr marL="800100" lvl="1" indent="-342900">
              <a:lnSpc>
                <a:spcPct val="100000"/>
              </a:lnSpc>
              <a:buFont typeface="Arial"/>
              <a:buChar char="•"/>
            </a:pPr>
            <a:r>
              <a:rPr lang="en-US" sz="2000" strike="noStrike" dirty="0">
                <a:solidFill>
                  <a:srgbClr val="000000"/>
                </a:solidFill>
                <a:latin typeface="Arial"/>
                <a:cs typeface="Arial"/>
              </a:rPr>
              <a:t>Scheduling server</a:t>
            </a:r>
            <a:endParaRPr sz="2000" dirty="0">
              <a:latin typeface="Arial"/>
              <a:cs typeface="Arial"/>
            </a:endParaRPr>
          </a:p>
          <a:p>
            <a:pPr marL="342900" indent="-342900">
              <a:buFont typeface="Arial"/>
              <a:buChar char="•"/>
            </a:pPr>
            <a:endParaRPr sz="2000" dirty="0">
              <a:latin typeface="Arial"/>
              <a:cs typeface="Arial"/>
            </a:endParaRPr>
          </a:p>
          <a:p>
            <a:pPr marL="342900" indent="-342900">
              <a:buFont typeface="Arial"/>
              <a:buChar char="•"/>
            </a:pPr>
            <a:endParaRPr sz="2000" dirty="0">
              <a:latin typeface="Arial"/>
              <a:cs typeface="Arial"/>
            </a:endParaRPr>
          </a:p>
          <a:p>
            <a:pPr marL="342900" indent="-342900">
              <a:lnSpc>
                <a:spcPct val="90000"/>
              </a:lnSpc>
              <a:buFont typeface="Arial"/>
              <a:buChar char="•"/>
            </a:pPr>
            <a:r>
              <a:rPr lang="en-US" sz="2000" strike="noStrike" dirty="0">
                <a:solidFill>
                  <a:srgbClr val="000000"/>
                </a:solidFill>
                <a:latin typeface="Arial"/>
                <a:cs typeface="Arial"/>
              </a:rPr>
              <a:t>Storage Node</a:t>
            </a:r>
            <a:endParaRPr sz="2000" dirty="0">
              <a:latin typeface="Arial"/>
              <a:cs typeface="Arial"/>
            </a:endParaRPr>
          </a:p>
          <a:p>
            <a:pPr marL="800100" lvl="1" indent="-342900">
              <a:lnSpc>
                <a:spcPct val="100000"/>
              </a:lnSpc>
              <a:buFont typeface="Arial"/>
              <a:buChar char="•"/>
            </a:pPr>
            <a:r>
              <a:rPr lang="en-US" sz="2000" strike="noStrike" dirty="0">
                <a:solidFill>
                  <a:srgbClr val="000000"/>
                </a:solidFill>
                <a:latin typeface="Arial"/>
                <a:cs typeface="Arial"/>
              </a:rPr>
              <a:t>Shared file system server</a:t>
            </a:r>
            <a:endParaRPr sz="2000" dirty="0">
              <a:latin typeface="Arial"/>
              <a:cs typeface="Arial"/>
            </a:endParaRPr>
          </a:p>
          <a:p>
            <a:pPr marL="342900" indent="-342900">
              <a:buFont typeface="Arial"/>
              <a:buChar char="•"/>
            </a:pPr>
            <a:endParaRPr sz="2000" dirty="0">
              <a:latin typeface="Arial"/>
              <a:cs typeface="Arial"/>
            </a:endParaRPr>
          </a:p>
          <a:p>
            <a:pPr marL="342900" indent="-342900">
              <a:buFont typeface="Arial"/>
              <a:buChar char="•"/>
            </a:pPr>
            <a:endParaRPr sz="2000" dirty="0">
              <a:latin typeface="Arial"/>
              <a:cs typeface="Arial"/>
            </a:endParaRPr>
          </a:p>
          <a:p>
            <a:pPr marL="342900" indent="-342900">
              <a:lnSpc>
                <a:spcPct val="90000"/>
              </a:lnSpc>
              <a:buFont typeface="Arial"/>
              <a:buChar char="•"/>
            </a:pPr>
            <a:r>
              <a:rPr lang="en-US" sz="2000" strike="noStrike" dirty="0">
                <a:solidFill>
                  <a:srgbClr val="000000"/>
                </a:solidFill>
                <a:latin typeface="Arial"/>
                <a:cs typeface="Arial"/>
              </a:rPr>
              <a:t>Compute Node</a:t>
            </a:r>
            <a:endParaRPr sz="2000" dirty="0">
              <a:latin typeface="Arial"/>
              <a:cs typeface="Arial"/>
            </a:endParaRPr>
          </a:p>
          <a:p>
            <a:pPr marL="800100" lvl="1" indent="-342900">
              <a:lnSpc>
                <a:spcPct val="100000"/>
              </a:lnSpc>
              <a:buFont typeface="Arial"/>
              <a:buChar char="•"/>
            </a:pPr>
            <a:r>
              <a:rPr lang="en-US" sz="2000" strike="noStrike" dirty="0">
                <a:solidFill>
                  <a:srgbClr val="000000"/>
                </a:solidFill>
                <a:latin typeface="Arial"/>
                <a:cs typeface="Arial"/>
              </a:rPr>
              <a:t>Scheduling client</a:t>
            </a:r>
            <a:endParaRPr sz="2000" dirty="0">
              <a:latin typeface="Arial"/>
              <a:cs typeface="Arial"/>
            </a:endParaRPr>
          </a:p>
          <a:p>
            <a:pPr marL="800100" lvl="1" indent="-342900">
              <a:lnSpc>
                <a:spcPct val="100000"/>
              </a:lnSpc>
              <a:buFont typeface="Arial"/>
              <a:buChar char="•"/>
            </a:pPr>
            <a:r>
              <a:rPr lang="en-US" sz="2000" strike="noStrike" dirty="0">
                <a:solidFill>
                  <a:srgbClr val="000000"/>
                </a:solidFill>
                <a:latin typeface="Arial"/>
                <a:cs typeface="Arial"/>
              </a:rPr>
              <a:t>User libraries</a:t>
            </a:r>
            <a:endParaRPr sz="2000" dirty="0">
              <a:latin typeface="Arial"/>
              <a:cs typeface="Arial"/>
            </a:endParaRPr>
          </a:p>
          <a:p>
            <a:endParaRPr sz="2000" dirty="0"/>
          </a:p>
        </p:txBody>
      </p:sp>
      <p:sp>
        <p:nvSpPr>
          <p:cNvPr id="220" name="TextShape 2"/>
          <p:cNvSpPr txBox="1"/>
          <p:nvPr/>
        </p:nvSpPr>
        <p:spPr>
          <a:xfrm>
            <a:off x="4648320" y="1447920"/>
            <a:ext cx="3885840" cy="4350960"/>
          </a:xfrm>
          <a:prstGeom prst="rect">
            <a:avLst/>
          </a:prstGeom>
          <a:noFill/>
          <a:ln>
            <a:noFill/>
          </a:ln>
        </p:spPr>
        <p:txBody>
          <a:bodyPr/>
          <a:lstStyle/>
          <a:p>
            <a:pPr>
              <a:lnSpc>
                <a:spcPct val="100000"/>
              </a:lnSpc>
            </a:pPr>
            <a:r>
              <a:rPr lang="en-US" sz="1400" strike="noStrike" dirty="0">
                <a:solidFill>
                  <a:srgbClr val="000000"/>
                </a:solidFill>
                <a:latin typeface="Arial"/>
                <a:cs typeface="Arial"/>
              </a:rPr>
              <a:t>class </a:t>
            </a:r>
            <a:r>
              <a:rPr lang="en-US" sz="1400" strike="noStrike" dirty="0" err="1">
                <a:solidFill>
                  <a:srgbClr val="000000"/>
                </a:solidFill>
                <a:latin typeface="Arial"/>
                <a:cs typeface="Arial"/>
              </a:rPr>
              <a:t>base_cluster</a:t>
            </a:r>
            <a:r>
              <a:rPr lang="en-US" sz="1400" strike="noStrike" dirty="0">
                <a:solidFill>
                  <a:srgbClr val="000000"/>
                </a:solidFill>
                <a:latin typeface="Arial"/>
                <a:cs typeface="Arial"/>
              </a:rPr>
              <a:t> {    }</a:t>
            </a:r>
            <a:endParaRPr dirty="0">
              <a:latin typeface="Arial"/>
              <a:cs typeface="Arial"/>
            </a:endParaRPr>
          </a:p>
          <a:p>
            <a:pPr>
              <a:lnSpc>
                <a:spcPct val="100000"/>
              </a:lnSpc>
            </a:pPr>
            <a:r>
              <a:rPr lang="en-US" sz="1400" strike="noStrike" dirty="0">
                <a:solidFill>
                  <a:srgbClr val="000000"/>
                </a:solidFill>
                <a:latin typeface="Arial"/>
                <a:cs typeface="Arial"/>
              </a:rPr>
              <a:t>class </a:t>
            </a:r>
            <a:r>
              <a:rPr lang="en-US" sz="1400" strike="noStrike" dirty="0" err="1">
                <a:solidFill>
                  <a:srgbClr val="000000"/>
                </a:solidFill>
                <a:latin typeface="Arial"/>
                <a:cs typeface="Arial"/>
              </a:rPr>
              <a:t>head_node</a:t>
            </a:r>
            <a:r>
              <a:rPr lang="en-US" sz="1400" strike="noStrike" dirty="0">
                <a:solidFill>
                  <a:srgbClr val="000000"/>
                </a:solidFill>
                <a:latin typeface="Arial"/>
                <a:cs typeface="Arial"/>
              </a:rPr>
              <a:t> {    }</a:t>
            </a:r>
            <a:endParaRPr dirty="0">
              <a:latin typeface="Arial"/>
              <a:cs typeface="Arial"/>
            </a:endParaRPr>
          </a:p>
          <a:p>
            <a:pPr>
              <a:lnSpc>
                <a:spcPct val="100000"/>
              </a:lnSpc>
            </a:pPr>
            <a:r>
              <a:rPr lang="en-US" sz="1400" strike="noStrike" dirty="0">
                <a:solidFill>
                  <a:srgbClr val="000000"/>
                </a:solidFill>
                <a:latin typeface="Arial"/>
                <a:cs typeface="Arial"/>
              </a:rPr>
              <a:t>class </a:t>
            </a:r>
            <a:r>
              <a:rPr lang="en-US" sz="1400" strike="noStrike" dirty="0" err="1">
                <a:solidFill>
                  <a:srgbClr val="000000"/>
                </a:solidFill>
                <a:latin typeface="Arial"/>
                <a:cs typeface="Arial"/>
              </a:rPr>
              <a:t>storage_node</a:t>
            </a:r>
            <a:r>
              <a:rPr lang="en-US" sz="1400" strike="noStrike" dirty="0">
                <a:solidFill>
                  <a:srgbClr val="000000"/>
                </a:solidFill>
                <a:latin typeface="Arial"/>
                <a:cs typeface="Arial"/>
              </a:rPr>
              <a:t> {    }</a:t>
            </a:r>
            <a:endParaRPr dirty="0">
              <a:latin typeface="Arial"/>
              <a:cs typeface="Arial"/>
            </a:endParaRPr>
          </a:p>
          <a:p>
            <a:pPr>
              <a:lnSpc>
                <a:spcPct val="100000"/>
              </a:lnSpc>
            </a:pPr>
            <a:r>
              <a:rPr lang="en-US" sz="1400" strike="noStrike" dirty="0">
                <a:solidFill>
                  <a:srgbClr val="000000"/>
                </a:solidFill>
                <a:latin typeface="Arial"/>
                <a:cs typeface="Arial"/>
              </a:rPr>
              <a:t>class </a:t>
            </a:r>
            <a:r>
              <a:rPr lang="en-US" sz="1400" strike="noStrike" dirty="0" err="1">
                <a:solidFill>
                  <a:srgbClr val="000000"/>
                </a:solidFill>
                <a:latin typeface="Arial"/>
                <a:cs typeface="Arial"/>
              </a:rPr>
              <a:t>compute_node</a:t>
            </a:r>
            <a:r>
              <a:rPr lang="en-US" sz="1400" strike="noStrike" dirty="0">
                <a:solidFill>
                  <a:srgbClr val="000000"/>
                </a:solidFill>
                <a:latin typeface="Arial"/>
                <a:cs typeface="Arial"/>
              </a:rPr>
              <a:t> {    }</a:t>
            </a:r>
            <a:endParaRPr dirty="0">
              <a:latin typeface="Arial"/>
              <a:cs typeface="Arial"/>
            </a:endParaRPr>
          </a:p>
          <a:p>
            <a:pPr>
              <a:lnSpc>
                <a:spcPct val="100000"/>
              </a:lnSpc>
            </a:pPr>
            <a:r>
              <a:rPr lang="en-US" sz="1400" strike="noStrike" dirty="0">
                <a:solidFill>
                  <a:srgbClr val="000000"/>
                </a:solidFill>
                <a:latin typeface="Arial"/>
                <a:cs typeface="Arial"/>
              </a:rPr>
              <a:t># head node</a:t>
            </a:r>
            <a:endParaRPr dirty="0">
              <a:latin typeface="Arial"/>
              <a:cs typeface="Arial"/>
            </a:endParaRPr>
          </a:p>
          <a:p>
            <a:pPr>
              <a:lnSpc>
                <a:spcPct val="100000"/>
              </a:lnSpc>
            </a:pPr>
            <a:r>
              <a:rPr lang="en-US" sz="1400" strike="noStrike" dirty="0">
                <a:solidFill>
                  <a:srgbClr val="000000"/>
                </a:solidFill>
                <a:latin typeface="Arial"/>
                <a:cs typeface="Arial"/>
              </a:rPr>
              <a:t>node '</a:t>
            </a:r>
            <a:r>
              <a:rPr lang="en-US" sz="1400" strike="noStrike" dirty="0" err="1">
                <a:solidFill>
                  <a:srgbClr val="000000"/>
                </a:solidFill>
                <a:latin typeface="Arial"/>
                <a:cs typeface="Arial"/>
              </a:rPr>
              <a:t>head.cluster</a:t>
            </a:r>
            <a:r>
              <a:rPr lang="en-US" sz="1400" strike="noStrike" dirty="0">
                <a:solidFill>
                  <a:srgbClr val="000000"/>
                </a:solidFill>
                <a:latin typeface="Arial"/>
                <a:cs typeface="Arial"/>
              </a:rPr>
              <a:t>’,  {</a:t>
            </a:r>
            <a:endParaRPr dirty="0">
              <a:latin typeface="Arial"/>
              <a:cs typeface="Arial"/>
            </a:endParaRPr>
          </a:p>
          <a:p>
            <a:pPr>
              <a:lnSpc>
                <a:spcPct val="100000"/>
              </a:lnSpc>
            </a:pPr>
            <a:r>
              <a:rPr lang="en-US" sz="1400" strike="noStrike" dirty="0">
                <a:solidFill>
                  <a:srgbClr val="000000"/>
                </a:solidFill>
                <a:latin typeface="Arial"/>
                <a:cs typeface="Arial"/>
              </a:rPr>
              <a:t>    include </a:t>
            </a:r>
            <a:r>
              <a:rPr lang="en-US" sz="1400" strike="noStrike" dirty="0" err="1">
                <a:solidFill>
                  <a:srgbClr val="000000"/>
                </a:solidFill>
                <a:latin typeface="Arial"/>
                <a:cs typeface="Arial"/>
              </a:rPr>
              <a:t>head_node</a:t>
            </a:r>
            <a:endParaRPr dirty="0">
              <a:latin typeface="Arial"/>
              <a:cs typeface="Arial"/>
            </a:endParaRPr>
          </a:p>
          <a:p>
            <a:pPr>
              <a:lnSpc>
                <a:spcPct val="100000"/>
              </a:lnSpc>
            </a:pPr>
            <a:r>
              <a:rPr lang="en-US" sz="1400" strike="noStrike" dirty="0">
                <a:solidFill>
                  <a:srgbClr val="000000"/>
                </a:solidFill>
                <a:latin typeface="Arial"/>
                <a:cs typeface="Arial"/>
              </a:rPr>
              <a:t>    include </a:t>
            </a:r>
            <a:r>
              <a:rPr lang="en-US" sz="1400" strike="noStrike" dirty="0" err="1">
                <a:solidFill>
                  <a:srgbClr val="000000"/>
                </a:solidFill>
                <a:latin typeface="Arial"/>
                <a:cs typeface="Arial"/>
              </a:rPr>
              <a:t>base_cluster</a:t>
            </a:r>
            <a:endParaRPr dirty="0">
              <a:latin typeface="Arial"/>
              <a:cs typeface="Arial"/>
            </a:endParaRPr>
          </a:p>
          <a:p>
            <a:pPr>
              <a:lnSpc>
                <a:spcPct val="100000"/>
              </a:lnSpc>
            </a:pPr>
            <a:r>
              <a:rPr lang="en-US" sz="1400" strike="noStrike" dirty="0">
                <a:solidFill>
                  <a:srgbClr val="000000"/>
                </a:solidFill>
                <a:latin typeface="Arial"/>
                <a:cs typeface="Arial"/>
              </a:rPr>
              <a:t>}</a:t>
            </a:r>
            <a:endParaRPr dirty="0">
              <a:latin typeface="Arial"/>
              <a:cs typeface="Arial"/>
            </a:endParaRPr>
          </a:p>
          <a:p>
            <a:pPr>
              <a:lnSpc>
                <a:spcPct val="100000"/>
              </a:lnSpc>
            </a:pPr>
            <a:r>
              <a:rPr lang="en-US" sz="1400" strike="noStrike" dirty="0">
                <a:solidFill>
                  <a:srgbClr val="000000"/>
                </a:solidFill>
                <a:latin typeface="Arial"/>
                <a:cs typeface="Arial"/>
              </a:rPr>
              <a:t># storage node</a:t>
            </a:r>
            <a:endParaRPr dirty="0">
              <a:latin typeface="Arial"/>
              <a:cs typeface="Arial"/>
            </a:endParaRPr>
          </a:p>
          <a:p>
            <a:pPr>
              <a:lnSpc>
                <a:spcPct val="100000"/>
              </a:lnSpc>
            </a:pPr>
            <a:r>
              <a:rPr lang="en-US" sz="1400" strike="noStrike" dirty="0">
                <a:solidFill>
                  <a:srgbClr val="000000"/>
                </a:solidFill>
                <a:latin typeface="Arial"/>
                <a:cs typeface="Arial"/>
              </a:rPr>
              <a:t>node '</a:t>
            </a:r>
            <a:r>
              <a:rPr lang="en-US" sz="1400" strike="noStrike" dirty="0" err="1">
                <a:solidFill>
                  <a:srgbClr val="000000"/>
                </a:solidFill>
                <a:latin typeface="Arial"/>
                <a:cs typeface="Arial"/>
              </a:rPr>
              <a:t>storage.cluster</a:t>
            </a:r>
            <a:r>
              <a:rPr lang="en-US" sz="1400" strike="noStrike" dirty="0">
                <a:solidFill>
                  <a:srgbClr val="000000"/>
                </a:solidFill>
                <a:latin typeface="Arial"/>
                <a:cs typeface="Arial"/>
              </a:rPr>
              <a:t>' {</a:t>
            </a:r>
            <a:endParaRPr dirty="0">
              <a:latin typeface="Arial"/>
              <a:cs typeface="Arial"/>
            </a:endParaRPr>
          </a:p>
          <a:p>
            <a:pPr>
              <a:lnSpc>
                <a:spcPct val="100000"/>
              </a:lnSpc>
            </a:pPr>
            <a:r>
              <a:rPr lang="en-US" sz="1400" strike="noStrike" dirty="0">
                <a:solidFill>
                  <a:srgbClr val="000000"/>
                </a:solidFill>
                <a:latin typeface="Arial"/>
                <a:cs typeface="Arial"/>
              </a:rPr>
              <a:t>    include </a:t>
            </a:r>
            <a:r>
              <a:rPr lang="en-US" sz="1400" strike="noStrike" dirty="0" err="1">
                <a:solidFill>
                  <a:srgbClr val="000000"/>
                </a:solidFill>
                <a:latin typeface="Arial"/>
                <a:cs typeface="Arial"/>
              </a:rPr>
              <a:t>storage_node</a:t>
            </a:r>
            <a:endParaRPr dirty="0">
              <a:latin typeface="Arial"/>
              <a:cs typeface="Arial"/>
            </a:endParaRPr>
          </a:p>
          <a:p>
            <a:pPr>
              <a:lnSpc>
                <a:spcPct val="100000"/>
              </a:lnSpc>
            </a:pPr>
            <a:r>
              <a:rPr lang="en-US" sz="1400" strike="noStrike" dirty="0">
                <a:solidFill>
                  <a:srgbClr val="000000"/>
                </a:solidFill>
                <a:latin typeface="Arial"/>
                <a:cs typeface="Arial"/>
              </a:rPr>
              <a:t>    include </a:t>
            </a:r>
            <a:r>
              <a:rPr lang="en-US" sz="1400" strike="noStrike" dirty="0" err="1">
                <a:solidFill>
                  <a:srgbClr val="000000"/>
                </a:solidFill>
                <a:latin typeface="Arial"/>
                <a:cs typeface="Arial"/>
              </a:rPr>
              <a:t>base_cluster</a:t>
            </a:r>
            <a:endParaRPr dirty="0">
              <a:latin typeface="Arial"/>
              <a:cs typeface="Arial"/>
            </a:endParaRPr>
          </a:p>
          <a:p>
            <a:pPr>
              <a:lnSpc>
                <a:spcPct val="100000"/>
              </a:lnSpc>
            </a:pPr>
            <a:r>
              <a:rPr lang="en-US" sz="1400" strike="noStrike" dirty="0">
                <a:solidFill>
                  <a:srgbClr val="000000"/>
                </a:solidFill>
                <a:latin typeface="Arial"/>
                <a:cs typeface="Arial"/>
              </a:rPr>
              <a:t>}</a:t>
            </a:r>
            <a:endParaRPr dirty="0">
              <a:latin typeface="Arial"/>
              <a:cs typeface="Arial"/>
            </a:endParaRPr>
          </a:p>
          <a:p>
            <a:pPr>
              <a:lnSpc>
                <a:spcPct val="100000"/>
              </a:lnSpc>
            </a:pPr>
            <a:r>
              <a:rPr lang="en-US" sz="1400" strike="noStrike" dirty="0">
                <a:solidFill>
                  <a:srgbClr val="000000"/>
                </a:solidFill>
                <a:latin typeface="Arial"/>
                <a:cs typeface="Arial"/>
              </a:rPr>
              <a:t># compute nodes</a:t>
            </a:r>
            <a:endParaRPr dirty="0">
              <a:latin typeface="Arial"/>
              <a:cs typeface="Arial"/>
            </a:endParaRPr>
          </a:p>
          <a:p>
            <a:pPr>
              <a:lnSpc>
                <a:spcPct val="100000"/>
              </a:lnSpc>
            </a:pPr>
            <a:r>
              <a:rPr lang="en-US" sz="1400" strike="noStrike" dirty="0">
                <a:solidFill>
                  <a:srgbClr val="000000"/>
                </a:solidFill>
                <a:latin typeface="Arial"/>
                <a:cs typeface="Arial"/>
              </a:rPr>
              <a:t>node  'compute1.cluster', 'compute2.cluster' {</a:t>
            </a:r>
            <a:endParaRPr dirty="0">
              <a:latin typeface="Arial"/>
              <a:cs typeface="Arial"/>
            </a:endParaRPr>
          </a:p>
          <a:p>
            <a:pPr>
              <a:lnSpc>
                <a:spcPct val="100000"/>
              </a:lnSpc>
            </a:pPr>
            <a:r>
              <a:rPr lang="en-US" sz="1400" strike="noStrike" dirty="0">
                <a:solidFill>
                  <a:srgbClr val="000000"/>
                </a:solidFill>
                <a:latin typeface="Arial"/>
                <a:cs typeface="Arial"/>
              </a:rPr>
              <a:t>    include </a:t>
            </a:r>
            <a:r>
              <a:rPr lang="en-US" sz="1400" strike="noStrike" dirty="0" err="1">
                <a:solidFill>
                  <a:srgbClr val="000000"/>
                </a:solidFill>
                <a:latin typeface="Arial"/>
                <a:cs typeface="Arial"/>
              </a:rPr>
              <a:t>compute_node</a:t>
            </a:r>
            <a:endParaRPr dirty="0">
              <a:latin typeface="Arial"/>
              <a:cs typeface="Arial"/>
            </a:endParaRPr>
          </a:p>
          <a:p>
            <a:pPr>
              <a:lnSpc>
                <a:spcPct val="100000"/>
              </a:lnSpc>
            </a:pPr>
            <a:r>
              <a:rPr lang="en-US" sz="1400" strike="noStrike" dirty="0">
                <a:solidFill>
                  <a:srgbClr val="000000"/>
                </a:solidFill>
                <a:latin typeface="Arial"/>
                <a:cs typeface="Arial"/>
              </a:rPr>
              <a:t>    include </a:t>
            </a:r>
            <a:r>
              <a:rPr lang="en-US" sz="1400" strike="noStrike" dirty="0" err="1">
                <a:solidFill>
                  <a:srgbClr val="000000"/>
                </a:solidFill>
                <a:latin typeface="Arial"/>
                <a:cs typeface="Arial"/>
              </a:rPr>
              <a:t>base_cluster</a:t>
            </a:r>
            <a:endParaRPr dirty="0">
              <a:latin typeface="Arial"/>
              <a:cs typeface="Arial"/>
            </a:endParaRPr>
          </a:p>
          <a:p>
            <a:pPr>
              <a:lnSpc>
                <a:spcPct val="100000"/>
              </a:lnSpc>
            </a:pPr>
            <a:r>
              <a:rPr lang="en-US" sz="1400" strike="noStrike" dirty="0">
                <a:solidFill>
                  <a:srgbClr val="000000"/>
                </a:solidFill>
                <a:latin typeface="Arial"/>
                <a:cs typeface="Arial"/>
              </a:rPr>
              <a:t>}</a:t>
            </a:r>
            <a:endParaRPr dirty="0">
              <a:latin typeface="Arial"/>
              <a:cs typeface="Arial"/>
            </a:endParaRPr>
          </a:p>
          <a:p>
            <a:pPr>
              <a:lnSpc>
                <a:spcPct val="100000"/>
              </a:lnSpc>
            </a:pPr>
            <a:endParaRPr dirty="0"/>
          </a:p>
          <a:p>
            <a:pPr>
              <a:lnSpc>
                <a:spcPct val="100000"/>
              </a:lnSpc>
            </a:pPr>
            <a:endParaRPr dirty="0"/>
          </a:p>
        </p:txBody>
      </p:sp>
      <p:sp>
        <p:nvSpPr>
          <p:cNvPr id="221" name="TextShape 3"/>
          <p:cNvSpPr txBox="1"/>
          <p:nvPr/>
        </p:nvSpPr>
        <p:spPr>
          <a:xfrm>
            <a:off x="628560" y="365040"/>
            <a:ext cx="7886520" cy="1325160"/>
          </a:xfrm>
          <a:prstGeom prst="rect">
            <a:avLst/>
          </a:prstGeom>
          <a:noFill/>
          <a:ln>
            <a:noFill/>
          </a:ln>
        </p:spPr>
        <p:txBody>
          <a:bodyPr anchor="ctr"/>
          <a:lstStyle/>
          <a:p>
            <a:pPr>
              <a:lnSpc>
                <a:spcPct val="90000"/>
              </a:lnSpc>
            </a:pPr>
            <a:endParaRPr dirty="0"/>
          </a:p>
        </p:txBody>
      </p:sp>
      <p:sp>
        <p:nvSpPr>
          <p:cNvPr id="223" name="CustomShape 4"/>
          <p:cNvSpPr/>
          <p:nvPr/>
        </p:nvSpPr>
        <p:spPr>
          <a:xfrm>
            <a:off x="5909400" y="6172200"/>
            <a:ext cx="323424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400" strike="noStrike">
                <a:solidFill>
                  <a:srgbClr val="000000"/>
                </a:solidFill>
                <a:latin typeface="Calibri Light"/>
              </a:rPr>
              <a:t>001-basic-puppet-layout</a:t>
            </a:r>
            <a:endParaRPr/>
          </a:p>
        </p:txBody>
      </p:sp>
      <p:sp>
        <p:nvSpPr>
          <p:cNvPr id="225" name="TextShape 5"/>
          <p:cNvSpPr txBox="1"/>
          <p:nvPr/>
        </p:nvSpPr>
        <p:spPr>
          <a:xfrm>
            <a:off x="3581280" y="6356520"/>
            <a:ext cx="2057040" cy="364680"/>
          </a:xfrm>
          <a:prstGeom prst="rect">
            <a:avLst/>
          </a:prstGeom>
          <a:noFill/>
          <a:ln>
            <a:noFill/>
          </a:ln>
        </p:spPr>
        <p:txBody>
          <a:bodyPr anchor="ctr"/>
          <a:lstStyle/>
          <a:p>
            <a:pPr algn="ctr">
              <a:lnSpc>
                <a:spcPct val="100000"/>
              </a:lnSpc>
            </a:pPr>
            <a:fld id="{805C6510-F0EA-441B-A3EB-5901944DA5E6}" type="slidenum">
              <a:rPr lang="en-US" sz="1000" strike="noStrike">
                <a:solidFill>
                  <a:srgbClr val="000000"/>
                </a:solidFill>
                <a:latin typeface="Arial"/>
              </a:rPr>
              <a:t>17</a:t>
            </a:fld>
            <a:endParaRPr/>
          </a:p>
        </p:txBody>
      </p:sp>
      <p:sp>
        <p:nvSpPr>
          <p:cNvPr id="2" name="Title 1"/>
          <p:cNvSpPr>
            <a:spLocks noGrp="1"/>
          </p:cNvSpPr>
          <p:nvPr>
            <p:ph type="title"/>
          </p:nvPr>
        </p:nvSpPr>
        <p:spPr/>
        <p:txBody>
          <a:bodyPr/>
          <a:lstStyle/>
          <a:p>
            <a:r>
              <a:rPr lang="en-US" dirty="0"/>
              <a:t>Puppet layout – part 2</a:t>
            </a:r>
            <a:br>
              <a:rPr lang="en-US" dirty="0"/>
            </a:br>
            <a:endParaRPr lang="en-US" dirty="0"/>
          </a:p>
        </p:txBody>
      </p:sp>
      <p:pic>
        <p:nvPicPr>
          <p:cNvPr id="8" name="Picture 7" descr="imagotipo horizontal Escuela de Verano.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6946" y="6161223"/>
            <a:ext cx="1325654" cy="62207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TextShape 1"/>
          <p:cNvSpPr txBox="1"/>
          <p:nvPr/>
        </p:nvSpPr>
        <p:spPr>
          <a:xfrm>
            <a:off x="685800" y="1828800"/>
            <a:ext cx="3885840" cy="4350960"/>
          </a:xfrm>
          <a:prstGeom prst="rect">
            <a:avLst/>
          </a:prstGeom>
          <a:noFill/>
          <a:ln>
            <a:noFill/>
          </a:ln>
        </p:spPr>
        <p:txBody>
          <a:bodyPr/>
          <a:lstStyle/>
          <a:p>
            <a:pPr marL="342900" indent="-342900">
              <a:lnSpc>
                <a:spcPct val="90000"/>
              </a:lnSpc>
              <a:buFont typeface="Arial"/>
              <a:buChar char="•"/>
            </a:pPr>
            <a:r>
              <a:rPr lang="en-US" sz="2100" strike="noStrike" dirty="0">
                <a:solidFill>
                  <a:srgbClr val="000000"/>
                </a:solidFill>
                <a:latin typeface="Arial"/>
                <a:cs typeface="Arial"/>
              </a:rPr>
              <a:t>Boilerplate apache module instantiation</a:t>
            </a:r>
            <a:endParaRPr dirty="0">
              <a:latin typeface="Arial"/>
              <a:cs typeface="Arial"/>
            </a:endParaRPr>
          </a:p>
          <a:p>
            <a:pPr>
              <a:lnSpc>
                <a:spcPct val="100000"/>
              </a:lnSpc>
            </a:pPr>
            <a:endParaRPr dirty="0">
              <a:latin typeface="Arial"/>
              <a:cs typeface="Arial"/>
            </a:endParaRPr>
          </a:p>
          <a:p>
            <a:pPr>
              <a:lnSpc>
                <a:spcPct val="100000"/>
              </a:lnSpc>
            </a:pPr>
            <a:r>
              <a:rPr lang="en-US" sz="1700" strike="noStrike" dirty="0">
                <a:solidFill>
                  <a:srgbClr val="000000"/>
                </a:solidFill>
                <a:latin typeface="Arial"/>
                <a:cs typeface="Arial"/>
              </a:rPr>
              <a:t>class { 'apache':</a:t>
            </a:r>
            <a:endParaRPr dirty="0">
              <a:latin typeface="Arial"/>
              <a:cs typeface="Arial"/>
            </a:endParaRPr>
          </a:p>
          <a:p>
            <a:pPr>
              <a:lnSpc>
                <a:spcPct val="100000"/>
              </a:lnSpc>
            </a:pPr>
            <a:r>
              <a:rPr lang="en-US" sz="1700" strike="noStrike" dirty="0">
                <a:solidFill>
                  <a:srgbClr val="000000"/>
                </a:solidFill>
                <a:latin typeface="Arial"/>
                <a:cs typeface="Arial"/>
              </a:rPr>
              <a:t>    </a:t>
            </a:r>
            <a:r>
              <a:rPr lang="en-US" sz="1700" strike="noStrike" dirty="0" err="1">
                <a:solidFill>
                  <a:srgbClr val="000000"/>
                </a:solidFill>
                <a:latin typeface="Arial"/>
                <a:cs typeface="Arial"/>
              </a:rPr>
              <a:t>default_confd_files</a:t>
            </a:r>
            <a:r>
              <a:rPr lang="en-US" sz="1700" strike="noStrike" dirty="0">
                <a:solidFill>
                  <a:srgbClr val="000000"/>
                </a:solidFill>
                <a:latin typeface="Arial"/>
                <a:cs typeface="Arial"/>
              </a:rPr>
              <a:t> =&gt; false,</a:t>
            </a:r>
            <a:endParaRPr dirty="0">
              <a:latin typeface="Arial"/>
              <a:cs typeface="Arial"/>
            </a:endParaRPr>
          </a:p>
          <a:p>
            <a:pPr>
              <a:lnSpc>
                <a:spcPct val="100000"/>
              </a:lnSpc>
            </a:pPr>
            <a:r>
              <a:rPr lang="en-US" sz="1700" strike="noStrike" dirty="0">
                <a:solidFill>
                  <a:srgbClr val="000000"/>
                </a:solidFill>
                <a:latin typeface="Arial"/>
                <a:cs typeface="Arial"/>
              </a:rPr>
              <a:t>    </a:t>
            </a:r>
            <a:r>
              <a:rPr lang="en-US" strike="noStrike" dirty="0" err="1">
                <a:solidFill>
                  <a:srgbClr val="000000"/>
                </a:solidFill>
                <a:latin typeface="Arial"/>
                <a:cs typeface="Arial"/>
              </a:rPr>
              <a:t>purge_configs</a:t>
            </a:r>
            <a:r>
              <a:rPr lang="en-US" strike="noStrike" dirty="0">
                <a:solidFill>
                  <a:srgbClr val="000000"/>
                </a:solidFill>
                <a:latin typeface="Arial"/>
                <a:cs typeface="Arial"/>
              </a:rPr>
              <a:t> =&gt; false,</a:t>
            </a:r>
            <a:endParaRPr dirty="0">
              <a:latin typeface="Arial"/>
              <a:cs typeface="Arial"/>
            </a:endParaRPr>
          </a:p>
          <a:p>
            <a:pPr>
              <a:lnSpc>
                <a:spcPct val="100000"/>
              </a:lnSpc>
            </a:pPr>
            <a:r>
              <a:rPr lang="en-US" sz="1700" strike="noStrike" dirty="0">
                <a:solidFill>
                  <a:srgbClr val="000000"/>
                </a:solidFill>
                <a:latin typeface="Arial"/>
                <a:cs typeface="Arial"/>
              </a:rPr>
              <a:t>  }</a:t>
            </a:r>
            <a:endParaRPr dirty="0">
              <a:latin typeface="Arial"/>
              <a:cs typeface="Arial"/>
            </a:endParaRPr>
          </a:p>
          <a:p>
            <a:pPr>
              <a:lnSpc>
                <a:spcPct val="100000"/>
              </a:lnSpc>
            </a:pPr>
            <a:r>
              <a:rPr lang="en-US" sz="1700" strike="noStrike" dirty="0">
                <a:solidFill>
                  <a:srgbClr val="000000"/>
                </a:solidFill>
                <a:latin typeface="Arial"/>
                <a:cs typeface="Arial"/>
              </a:rPr>
              <a:t>  class { 'apache::mod::</a:t>
            </a:r>
            <a:r>
              <a:rPr lang="en-US" sz="1700" strike="noStrike" dirty="0" err="1">
                <a:solidFill>
                  <a:srgbClr val="000000"/>
                </a:solidFill>
                <a:latin typeface="Arial"/>
                <a:cs typeface="Arial"/>
              </a:rPr>
              <a:t>dav_svn</a:t>
            </a:r>
            <a:r>
              <a:rPr lang="en-US" sz="1700" strike="noStrike" dirty="0">
                <a:solidFill>
                  <a:srgbClr val="000000"/>
                </a:solidFill>
                <a:latin typeface="Arial"/>
                <a:cs typeface="Arial"/>
              </a:rPr>
              <a:t>': }</a:t>
            </a:r>
            <a:endParaRPr dirty="0">
              <a:latin typeface="Arial"/>
              <a:cs typeface="Arial"/>
            </a:endParaRPr>
          </a:p>
        </p:txBody>
      </p:sp>
      <p:sp>
        <p:nvSpPr>
          <p:cNvPr id="229" name="CustomShape 3"/>
          <p:cNvSpPr/>
          <p:nvPr/>
        </p:nvSpPr>
        <p:spPr>
          <a:xfrm>
            <a:off x="5909400" y="6172200"/>
            <a:ext cx="323424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400" strike="noStrike">
                <a:solidFill>
                  <a:srgbClr val="000000"/>
                </a:solidFill>
                <a:latin typeface="Calibri Light"/>
              </a:rPr>
              <a:t>002-subversion-puppet-repo</a:t>
            </a:r>
            <a:endParaRPr/>
          </a:p>
        </p:txBody>
      </p:sp>
      <p:sp>
        <p:nvSpPr>
          <p:cNvPr id="231" name="TextShape 4"/>
          <p:cNvSpPr txBox="1"/>
          <p:nvPr/>
        </p:nvSpPr>
        <p:spPr>
          <a:xfrm>
            <a:off x="4419720" y="1447920"/>
            <a:ext cx="4038120" cy="4655880"/>
          </a:xfrm>
          <a:prstGeom prst="rect">
            <a:avLst/>
          </a:prstGeom>
          <a:noFill/>
          <a:ln>
            <a:noFill/>
          </a:ln>
        </p:spPr>
        <p:txBody>
          <a:bodyPr/>
          <a:lstStyle/>
          <a:p>
            <a:pPr marL="342900" indent="-342900">
              <a:lnSpc>
                <a:spcPct val="100000"/>
              </a:lnSpc>
              <a:buFont typeface="Arial"/>
              <a:buChar char="•"/>
            </a:pPr>
            <a:r>
              <a:rPr lang="en-US" sz="2000" strike="noStrike" dirty="0">
                <a:solidFill>
                  <a:srgbClr val="000000"/>
                </a:solidFill>
                <a:latin typeface="Arial"/>
                <a:cs typeface="Arial"/>
              </a:rPr>
              <a:t>Define apache </a:t>
            </a:r>
            <a:r>
              <a:rPr lang="en-US" sz="2000" strike="noStrike" dirty="0" err="1" smtClean="0">
                <a:solidFill>
                  <a:srgbClr val="000000"/>
                </a:solidFill>
                <a:latin typeface="Arial"/>
                <a:cs typeface="Arial"/>
              </a:rPr>
              <a:t>vhost</a:t>
            </a:r>
            <a:endParaRPr sz="2000" dirty="0">
              <a:latin typeface="Arial"/>
              <a:cs typeface="Arial"/>
            </a:endParaRPr>
          </a:p>
          <a:p>
            <a:pPr>
              <a:lnSpc>
                <a:spcPct val="100000"/>
              </a:lnSpc>
            </a:pPr>
            <a:r>
              <a:rPr lang="en-US" sz="1100" strike="noStrike" dirty="0">
                <a:solidFill>
                  <a:srgbClr val="000000"/>
                </a:solidFill>
                <a:latin typeface="Arial"/>
                <a:cs typeface="Arial"/>
              </a:rPr>
              <a:t> </a:t>
            </a:r>
            <a:r>
              <a:rPr lang="en-US" sz="1600" strike="noStrike" dirty="0">
                <a:solidFill>
                  <a:srgbClr val="000000"/>
                </a:solidFill>
                <a:latin typeface="Arial"/>
                <a:cs typeface="Arial"/>
              </a:rPr>
              <a:t>apache::</a:t>
            </a:r>
            <a:r>
              <a:rPr lang="en-US" sz="1600" strike="noStrike" dirty="0" err="1">
                <a:solidFill>
                  <a:srgbClr val="000000"/>
                </a:solidFill>
                <a:latin typeface="Arial"/>
                <a:cs typeface="Arial"/>
              </a:rPr>
              <a:t>vhost</a:t>
            </a:r>
            <a:r>
              <a:rPr lang="en-US" sz="1600" strike="noStrike" dirty="0">
                <a:solidFill>
                  <a:srgbClr val="000000"/>
                </a:solidFill>
                <a:latin typeface="Arial"/>
                <a:cs typeface="Arial"/>
              </a:rPr>
              <a:t> { '</a:t>
            </a:r>
            <a:r>
              <a:rPr lang="en-US" sz="1600" strike="noStrike" dirty="0" err="1">
                <a:solidFill>
                  <a:srgbClr val="000000"/>
                </a:solidFill>
                <a:latin typeface="Arial"/>
                <a:cs typeface="Arial"/>
              </a:rPr>
              <a:t>head.cluster</a:t>
            </a:r>
            <a:r>
              <a:rPr lang="en-US" sz="1600" strike="noStrike" dirty="0">
                <a:solidFill>
                  <a:srgbClr val="000000"/>
                </a:solidFill>
                <a:latin typeface="Arial"/>
                <a:cs typeface="Arial"/>
              </a:rPr>
              <a:t>':</a:t>
            </a:r>
            <a:endParaRPr dirty="0">
              <a:latin typeface="Arial"/>
              <a:cs typeface="Arial"/>
            </a:endParaRPr>
          </a:p>
          <a:p>
            <a:pPr>
              <a:lnSpc>
                <a:spcPct val="100000"/>
              </a:lnSpc>
            </a:pPr>
            <a:r>
              <a:rPr lang="en-US" sz="1600" strike="noStrike" dirty="0">
                <a:solidFill>
                  <a:srgbClr val="000000"/>
                </a:solidFill>
                <a:latin typeface="Arial"/>
                <a:cs typeface="Arial"/>
              </a:rPr>
              <a:t>    port =&gt; 443,</a:t>
            </a:r>
            <a:endParaRPr dirty="0">
              <a:latin typeface="Arial"/>
              <a:cs typeface="Arial"/>
            </a:endParaRPr>
          </a:p>
          <a:p>
            <a:pPr>
              <a:lnSpc>
                <a:spcPct val="100000"/>
              </a:lnSpc>
            </a:pPr>
            <a:r>
              <a:rPr lang="en-US" sz="1600" strike="noStrike" dirty="0">
                <a:solidFill>
                  <a:srgbClr val="000000"/>
                </a:solidFill>
                <a:latin typeface="Arial"/>
                <a:cs typeface="Arial"/>
              </a:rPr>
              <a:t>    </a:t>
            </a:r>
            <a:r>
              <a:rPr lang="en-US" sz="1600" strike="noStrike" dirty="0" err="1">
                <a:solidFill>
                  <a:srgbClr val="000000"/>
                </a:solidFill>
                <a:latin typeface="Arial"/>
                <a:cs typeface="Arial"/>
              </a:rPr>
              <a:t>docroot</a:t>
            </a:r>
            <a:r>
              <a:rPr lang="en-US" sz="1600" strike="noStrike" dirty="0">
                <a:solidFill>
                  <a:srgbClr val="000000"/>
                </a:solidFill>
                <a:latin typeface="Arial"/>
                <a:cs typeface="Arial"/>
              </a:rPr>
              <a:t> =&gt; '/</a:t>
            </a:r>
            <a:r>
              <a:rPr lang="en-US" sz="1600" strike="noStrike" dirty="0" err="1">
                <a:solidFill>
                  <a:srgbClr val="000000"/>
                </a:solidFill>
                <a:latin typeface="Arial"/>
                <a:cs typeface="Arial"/>
              </a:rPr>
              <a:t>var</a:t>
            </a:r>
            <a:r>
              <a:rPr lang="en-US" sz="1600" strike="noStrike" dirty="0">
                <a:solidFill>
                  <a:srgbClr val="000000"/>
                </a:solidFill>
                <a:latin typeface="Arial"/>
                <a:cs typeface="Arial"/>
              </a:rPr>
              <a:t>/www/html/',</a:t>
            </a:r>
            <a:endParaRPr dirty="0">
              <a:latin typeface="Arial"/>
              <a:cs typeface="Arial"/>
            </a:endParaRPr>
          </a:p>
          <a:p>
            <a:pPr>
              <a:lnSpc>
                <a:spcPct val="100000"/>
              </a:lnSpc>
            </a:pPr>
            <a:r>
              <a:rPr lang="en-US" sz="1600" strike="noStrike" dirty="0">
                <a:solidFill>
                  <a:srgbClr val="000000"/>
                </a:solidFill>
                <a:latin typeface="Arial"/>
                <a:cs typeface="Arial"/>
              </a:rPr>
              <a:t>    </a:t>
            </a:r>
            <a:r>
              <a:rPr lang="en-US" sz="1600" strike="noStrike" dirty="0" err="1">
                <a:solidFill>
                  <a:srgbClr val="000000"/>
                </a:solidFill>
                <a:latin typeface="Arial"/>
                <a:cs typeface="Arial"/>
              </a:rPr>
              <a:t>ssl</a:t>
            </a:r>
            <a:r>
              <a:rPr lang="en-US" sz="1600" strike="noStrike" dirty="0">
                <a:solidFill>
                  <a:srgbClr val="000000"/>
                </a:solidFill>
                <a:latin typeface="Arial"/>
                <a:cs typeface="Arial"/>
              </a:rPr>
              <a:t> =&gt; true,</a:t>
            </a:r>
            <a:endParaRPr dirty="0">
              <a:latin typeface="Arial"/>
              <a:cs typeface="Arial"/>
            </a:endParaRPr>
          </a:p>
          <a:p>
            <a:pPr>
              <a:lnSpc>
                <a:spcPct val="100000"/>
              </a:lnSpc>
            </a:pPr>
            <a:r>
              <a:rPr lang="en-US" sz="1600" strike="noStrike" dirty="0">
                <a:solidFill>
                  <a:srgbClr val="000000"/>
                </a:solidFill>
                <a:latin typeface="Arial"/>
                <a:cs typeface="Arial"/>
              </a:rPr>
              <a:t>    </a:t>
            </a:r>
            <a:r>
              <a:rPr lang="en-US" sz="1600" strike="noStrike" dirty="0" err="1">
                <a:solidFill>
                  <a:srgbClr val="000000"/>
                </a:solidFill>
                <a:latin typeface="Arial"/>
                <a:cs typeface="Arial"/>
              </a:rPr>
              <a:t>ssl_cert</a:t>
            </a:r>
            <a:r>
              <a:rPr lang="en-US" sz="1600" strike="noStrike" dirty="0">
                <a:solidFill>
                  <a:srgbClr val="000000"/>
                </a:solidFill>
                <a:latin typeface="Arial"/>
                <a:cs typeface="Arial"/>
              </a:rPr>
              <a:t> =&gt; '/</a:t>
            </a:r>
            <a:r>
              <a:rPr lang="en-US" sz="1600" strike="noStrike" dirty="0" err="1">
                <a:solidFill>
                  <a:srgbClr val="000000"/>
                </a:solidFill>
                <a:latin typeface="Arial"/>
                <a:cs typeface="Arial"/>
              </a:rPr>
              <a:t>etc</a:t>
            </a:r>
            <a:r>
              <a:rPr lang="en-US" sz="1600" strike="noStrike" dirty="0">
                <a:solidFill>
                  <a:srgbClr val="000000"/>
                </a:solidFill>
                <a:latin typeface="Arial"/>
                <a:cs typeface="Arial"/>
              </a:rPr>
              <a:t>/</a:t>
            </a:r>
            <a:r>
              <a:rPr lang="en-US" sz="1600" strike="noStrike" dirty="0" err="1">
                <a:solidFill>
                  <a:srgbClr val="000000"/>
                </a:solidFill>
                <a:latin typeface="Arial"/>
                <a:cs typeface="Arial"/>
              </a:rPr>
              <a:t>httpd</a:t>
            </a:r>
            <a:r>
              <a:rPr lang="en-US" sz="1600" strike="noStrike" dirty="0">
                <a:solidFill>
                  <a:srgbClr val="000000"/>
                </a:solidFill>
                <a:latin typeface="Arial"/>
                <a:cs typeface="Arial"/>
              </a:rPr>
              <a:t>/</a:t>
            </a:r>
            <a:r>
              <a:rPr lang="en-US" sz="1600" strike="noStrike" dirty="0" err="1">
                <a:solidFill>
                  <a:srgbClr val="000000"/>
                </a:solidFill>
                <a:latin typeface="Arial"/>
                <a:cs typeface="Arial"/>
              </a:rPr>
              <a:t>ssl</a:t>
            </a:r>
            <a:r>
              <a:rPr lang="en-US" sz="1600" strike="noStrike" dirty="0">
                <a:solidFill>
                  <a:srgbClr val="000000"/>
                </a:solidFill>
                <a:latin typeface="Arial"/>
                <a:cs typeface="Arial"/>
              </a:rPr>
              <a:t>/</a:t>
            </a:r>
            <a:r>
              <a:rPr lang="en-US" sz="1600" strike="noStrike" dirty="0" err="1">
                <a:solidFill>
                  <a:srgbClr val="000000"/>
                </a:solidFill>
                <a:latin typeface="Arial"/>
                <a:cs typeface="Arial"/>
              </a:rPr>
              <a:t>apache.crt</a:t>
            </a:r>
            <a:r>
              <a:rPr lang="en-US" sz="1600" strike="noStrike" dirty="0">
                <a:solidFill>
                  <a:srgbClr val="000000"/>
                </a:solidFill>
                <a:latin typeface="Arial"/>
                <a:cs typeface="Arial"/>
              </a:rPr>
              <a:t>',  </a:t>
            </a:r>
            <a:endParaRPr dirty="0">
              <a:latin typeface="Arial"/>
              <a:cs typeface="Arial"/>
            </a:endParaRPr>
          </a:p>
          <a:p>
            <a:pPr>
              <a:lnSpc>
                <a:spcPct val="100000"/>
              </a:lnSpc>
            </a:pPr>
            <a:r>
              <a:rPr lang="en-US" sz="1600" strike="noStrike" dirty="0">
                <a:solidFill>
                  <a:srgbClr val="000000"/>
                </a:solidFill>
                <a:latin typeface="Arial"/>
                <a:cs typeface="Arial"/>
              </a:rPr>
              <a:t>    </a:t>
            </a:r>
            <a:r>
              <a:rPr lang="en-US" sz="1600" strike="noStrike" dirty="0" err="1">
                <a:solidFill>
                  <a:srgbClr val="000000"/>
                </a:solidFill>
                <a:latin typeface="Arial"/>
                <a:cs typeface="Arial"/>
              </a:rPr>
              <a:t>ssl_key</a:t>
            </a:r>
            <a:r>
              <a:rPr lang="en-US" sz="1600" strike="noStrike" dirty="0">
                <a:solidFill>
                  <a:srgbClr val="000000"/>
                </a:solidFill>
                <a:latin typeface="Arial"/>
                <a:cs typeface="Arial"/>
              </a:rPr>
              <a:t>  =&gt; '/</a:t>
            </a:r>
            <a:r>
              <a:rPr lang="en-US" sz="1600" strike="noStrike" dirty="0" err="1">
                <a:solidFill>
                  <a:srgbClr val="000000"/>
                </a:solidFill>
                <a:latin typeface="Arial"/>
                <a:cs typeface="Arial"/>
              </a:rPr>
              <a:t>etc</a:t>
            </a:r>
            <a:r>
              <a:rPr lang="en-US" sz="1600" strike="noStrike" dirty="0">
                <a:solidFill>
                  <a:srgbClr val="000000"/>
                </a:solidFill>
                <a:latin typeface="Arial"/>
                <a:cs typeface="Arial"/>
              </a:rPr>
              <a:t>/</a:t>
            </a:r>
            <a:r>
              <a:rPr lang="en-US" sz="1600" strike="noStrike" dirty="0" err="1">
                <a:solidFill>
                  <a:srgbClr val="000000"/>
                </a:solidFill>
                <a:latin typeface="Arial"/>
                <a:cs typeface="Arial"/>
              </a:rPr>
              <a:t>httpd</a:t>
            </a:r>
            <a:r>
              <a:rPr lang="en-US" sz="1600" strike="noStrike" dirty="0">
                <a:solidFill>
                  <a:srgbClr val="000000"/>
                </a:solidFill>
                <a:latin typeface="Arial"/>
                <a:cs typeface="Arial"/>
              </a:rPr>
              <a:t>/</a:t>
            </a:r>
            <a:r>
              <a:rPr lang="en-US" sz="1600" strike="noStrike" dirty="0" err="1">
                <a:solidFill>
                  <a:srgbClr val="000000"/>
                </a:solidFill>
                <a:latin typeface="Arial"/>
                <a:cs typeface="Arial"/>
              </a:rPr>
              <a:t>ssl</a:t>
            </a:r>
            <a:r>
              <a:rPr lang="en-US" sz="1600" strike="noStrike" dirty="0">
                <a:solidFill>
                  <a:srgbClr val="000000"/>
                </a:solidFill>
                <a:latin typeface="Arial"/>
                <a:cs typeface="Arial"/>
              </a:rPr>
              <a:t>/</a:t>
            </a:r>
            <a:r>
              <a:rPr lang="en-US" sz="1600" strike="noStrike" dirty="0" err="1">
                <a:solidFill>
                  <a:srgbClr val="000000"/>
                </a:solidFill>
                <a:latin typeface="Arial"/>
                <a:cs typeface="Arial"/>
              </a:rPr>
              <a:t>apache.key</a:t>
            </a:r>
            <a:r>
              <a:rPr lang="en-US" sz="1600" strike="noStrike" dirty="0">
                <a:solidFill>
                  <a:srgbClr val="000000"/>
                </a:solidFill>
                <a:latin typeface="Arial"/>
                <a:cs typeface="Arial"/>
              </a:rPr>
              <a:t>',</a:t>
            </a:r>
            <a:endParaRPr dirty="0">
              <a:latin typeface="Arial"/>
              <a:cs typeface="Arial"/>
            </a:endParaRPr>
          </a:p>
          <a:p>
            <a:pPr>
              <a:lnSpc>
                <a:spcPct val="100000"/>
              </a:lnSpc>
            </a:pPr>
            <a:r>
              <a:rPr lang="en-US" sz="1600" strike="noStrike" dirty="0">
                <a:solidFill>
                  <a:srgbClr val="000000"/>
                </a:solidFill>
                <a:latin typeface="Arial"/>
                <a:cs typeface="Arial"/>
              </a:rPr>
              <a:t>    </a:t>
            </a:r>
            <a:r>
              <a:rPr lang="en-US" sz="1600" strike="noStrike" dirty="0" err="1">
                <a:solidFill>
                  <a:srgbClr val="000000"/>
                </a:solidFill>
                <a:latin typeface="Arial"/>
                <a:cs typeface="Arial"/>
              </a:rPr>
              <a:t>custom_fragment</a:t>
            </a:r>
            <a:r>
              <a:rPr lang="en-US" sz="1600" strike="noStrike" dirty="0">
                <a:solidFill>
                  <a:srgbClr val="000000"/>
                </a:solidFill>
                <a:latin typeface="Arial"/>
                <a:cs typeface="Arial"/>
              </a:rPr>
              <a:t> =&gt; '</a:t>
            </a:r>
            <a:endParaRPr dirty="0">
              <a:latin typeface="Arial"/>
              <a:cs typeface="Arial"/>
            </a:endParaRPr>
          </a:p>
          <a:p>
            <a:pPr>
              <a:lnSpc>
                <a:spcPct val="100000"/>
              </a:lnSpc>
            </a:pPr>
            <a:r>
              <a:rPr lang="en-US" sz="1600" strike="noStrike" dirty="0">
                <a:solidFill>
                  <a:srgbClr val="000000"/>
                </a:solidFill>
                <a:latin typeface="Arial"/>
                <a:cs typeface="Arial"/>
              </a:rPr>
              <a:t>      &lt;Location /puppet &gt;</a:t>
            </a:r>
            <a:endParaRPr dirty="0">
              <a:latin typeface="Arial"/>
              <a:cs typeface="Arial"/>
            </a:endParaRPr>
          </a:p>
          <a:p>
            <a:pPr>
              <a:lnSpc>
                <a:spcPct val="100000"/>
              </a:lnSpc>
            </a:pPr>
            <a:r>
              <a:rPr lang="en-US" sz="1600" strike="noStrike" dirty="0">
                <a:solidFill>
                  <a:srgbClr val="000000"/>
                </a:solidFill>
                <a:latin typeface="Arial"/>
                <a:cs typeface="Arial"/>
              </a:rPr>
              <a:t>        </a:t>
            </a:r>
            <a:r>
              <a:rPr lang="en-US" sz="1600" strike="noStrike" dirty="0" err="1">
                <a:solidFill>
                  <a:srgbClr val="000000"/>
                </a:solidFill>
                <a:latin typeface="Arial"/>
                <a:cs typeface="Arial"/>
              </a:rPr>
              <a:t>AuthType</a:t>
            </a:r>
            <a:r>
              <a:rPr lang="en-US" sz="1600" strike="noStrike" dirty="0">
                <a:solidFill>
                  <a:srgbClr val="000000"/>
                </a:solidFill>
                <a:latin typeface="Arial"/>
                <a:cs typeface="Arial"/>
              </a:rPr>
              <a:t> Basic</a:t>
            </a:r>
            <a:endParaRPr dirty="0">
              <a:latin typeface="Arial"/>
              <a:cs typeface="Arial"/>
            </a:endParaRPr>
          </a:p>
          <a:p>
            <a:pPr>
              <a:lnSpc>
                <a:spcPct val="100000"/>
              </a:lnSpc>
            </a:pPr>
            <a:r>
              <a:rPr lang="en-US" sz="1600" strike="noStrike" dirty="0">
                <a:solidFill>
                  <a:srgbClr val="000000"/>
                </a:solidFill>
                <a:latin typeface="Arial"/>
                <a:cs typeface="Arial"/>
              </a:rPr>
              <a:t>        </a:t>
            </a:r>
            <a:r>
              <a:rPr lang="en-US" sz="1600" strike="noStrike" dirty="0" err="1">
                <a:solidFill>
                  <a:srgbClr val="000000"/>
                </a:solidFill>
                <a:latin typeface="Arial"/>
                <a:cs typeface="Arial"/>
              </a:rPr>
              <a:t>AuthName</a:t>
            </a:r>
            <a:r>
              <a:rPr lang="en-US" sz="1600" strike="noStrike" dirty="0">
                <a:solidFill>
                  <a:srgbClr val="000000"/>
                </a:solidFill>
                <a:latin typeface="Arial"/>
                <a:cs typeface="Arial"/>
              </a:rPr>
              <a:t> "Puppet Cluster Repository"</a:t>
            </a:r>
            <a:endParaRPr dirty="0">
              <a:latin typeface="Arial"/>
              <a:cs typeface="Arial"/>
            </a:endParaRPr>
          </a:p>
          <a:p>
            <a:pPr>
              <a:lnSpc>
                <a:spcPct val="100000"/>
              </a:lnSpc>
            </a:pPr>
            <a:r>
              <a:rPr lang="en-US" sz="1600" strike="noStrike" dirty="0">
                <a:solidFill>
                  <a:srgbClr val="000000"/>
                </a:solidFill>
                <a:latin typeface="Arial"/>
                <a:cs typeface="Arial"/>
              </a:rPr>
              <a:t>        </a:t>
            </a:r>
            <a:r>
              <a:rPr lang="en-US" sz="1600" strike="noStrike" dirty="0" err="1">
                <a:solidFill>
                  <a:srgbClr val="000000"/>
                </a:solidFill>
                <a:latin typeface="Arial"/>
                <a:cs typeface="Arial"/>
              </a:rPr>
              <a:t>AuthUserFile</a:t>
            </a:r>
            <a:r>
              <a:rPr lang="en-US" sz="1600" strike="noStrike" dirty="0">
                <a:solidFill>
                  <a:srgbClr val="000000"/>
                </a:solidFill>
                <a:latin typeface="Arial"/>
                <a:cs typeface="Arial"/>
              </a:rPr>
              <a:t> "/</a:t>
            </a:r>
            <a:r>
              <a:rPr lang="en-US" sz="1600" strike="noStrike" dirty="0" err="1">
                <a:solidFill>
                  <a:srgbClr val="000000"/>
                </a:solidFill>
                <a:latin typeface="Arial"/>
                <a:cs typeface="Arial"/>
              </a:rPr>
              <a:t>etc</a:t>
            </a:r>
            <a:r>
              <a:rPr lang="en-US" sz="1600" strike="noStrike" dirty="0">
                <a:solidFill>
                  <a:srgbClr val="000000"/>
                </a:solidFill>
                <a:latin typeface="Arial"/>
                <a:cs typeface="Arial"/>
              </a:rPr>
              <a:t>/</a:t>
            </a:r>
            <a:r>
              <a:rPr lang="en-US" sz="1600" strike="noStrike" dirty="0" err="1">
                <a:solidFill>
                  <a:srgbClr val="000000"/>
                </a:solidFill>
                <a:latin typeface="Arial"/>
                <a:cs typeface="Arial"/>
              </a:rPr>
              <a:t>httpd</a:t>
            </a:r>
            <a:r>
              <a:rPr lang="en-US" sz="1600" strike="noStrike" dirty="0">
                <a:solidFill>
                  <a:srgbClr val="000000"/>
                </a:solidFill>
                <a:latin typeface="Arial"/>
                <a:cs typeface="Arial"/>
              </a:rPr>
              <a:t>/</a:t>
            </a:r>
            <a:r>
              <a:rPr lang="en-US" sz="1600" strike="noStrike" dirty="0" err="1">
                <a:solidFill>
                  <a:srgbClr val="000000"/>
                </a:solidFill>
                <a:latin typeface="Arial"/>
                <a:cs typeface="Arial"/>
              </a:rPr>
              <a:t>auth_user_file</a:t>
            </a:r>
            <a:r>
              <a:rPr lang="en-US" sz="1600" strike="noStrike" dirty="0">
                <a:solidFill>
                  <a:srgbClr val="000000"/>
                </a:solidFill>
                <a:latin typeface="Arial"/>
                <a:cs typeface="Arial"/>
              </a:rPr>
              <a:t>"</a:t>
            </a:r>
            <a:endParaRPr dirty="0">
              <a:latin typeface="Arial"/>
              <a:cs typeface="Arial"/>
            </a:endParaRPr>
          </a:p>
          <a:p>
            <a:pPr>
              <a:lnSpc>
                <a:spcPct val="100000"/>
              </a:lnSpc>
            </a:pPr>
            <a:r>
              <a:rPr lang="en-US" sz="1600" strike="noStrike" dirty="0">
                <a:solidFill>
                  <a:srgbClr val="000000"/>
                </a:solidFill>
                <a:latin typeface="Arial"/>
                <a:cs typeface="Arial"/>
              </a:rPr>
              <a:t>        Require valid-user</a:t>
            </a:r>
            <a:endParaRPr dirty="0">
              <a:latin typeface="Arial"/>
              <a:cs typeface="Arial"/>
            </a:endParaRPr>
          </a:p>
          <a:p>
            <a:pPr>
              <a:lnSpc>
                <a:spcPct val="100000"/>
              </a:lnSpc>
            </a:pPr>
            <a:r>
              <a:rPr lang="en-US" sz="1600" strike="noStrike" dirty="0">
                <a:solidFill>
                  <a:srgbClr val="000000"/>
                </a:solidFill>
                <a:latin typeface="Arial"/>
                <a:cs typeface="Arial"/>
              </a:rPr>
              <a:t>        DAV </a:t>
            </a:r>
            <a:r>
              <a:rPr lang="en-US" sz="1600" strike="noStrike" dirty="0" err="1">
                <a:solidFill>
                  <a:srgbClr val="000000"/>
                </a:solidFill>
                <a:latin typeface="Arial"/>
                <a:cs typeface="Arial"/>
              </a:rPr>
              <a:t>svn</a:t>
            </a:r>
            <a:r>
              <a:rPr lang="en-US" sz="1600" strike="noStrike" dirty="0">
                <a:solidFill>
                  <a:srgbClr val="000000"/>
                </a:solidFill>
                <a:latin typeface="Arial"/>
                <a:cs typeface="Arial"/>
              </a:rPr>
              <a:t> </a:t>
            </a:r>
            <a:endParaRPr dirty="0">
              <a:latin typeface="Arial"/>
              <a:cs typeface="Arial"/>
            </a:endParaRPr>
          </a:p>
          <a:p>
            <a:pPr>
              <a:lnSpc>
                <a:spcPct val="100000"/>
              </a:lnSpc>
            </a:pPr>
            <a:r>
              <a:rPr lang="en-US" sz="1600" strike="noStrike" dirty="0">
                <a:solidFill>
                  <a:srgbClr val="000000"/>
                </a:solidFill>
                <a:latin typeface="Arial"/>
                <a:cs typeface="Arial"/>
              </a:rPr>
              <a:t>        </a:t>
            </a:r>
            <a:r>
              <a:rPr lang="en-US" sz="1600" strike="noStrike" dirty="0" err="1">
                <a:solidFill>
                  <a:srgbClr val="000000"/>
                </a:solidFill>
                <a:latin typeface="Arial"/>
                <a:cs typeface="Arial"/>
              </a:rPr>
              <a:t>SVNPath</a:t>
            </a:r>
            <a:r>
              <a:rPr lang="en-US" sz="1600" strike="noStrike" dirty="0">
                <a:solidFill>
                  <a:srgbClr val="000000"/>
                </a:solidFill>
                <a:latin typeface="Arial"/>
                <a:cs typeface="Arial"/>
              </a:rPr>
              <a:t> /</a:t>
            </a:r>
            <a:r>
              <a:rPr lang="en-US" sz="1600" strike="noStrike" dirty="0" err="1">
                <a:solidFill>
                  <a:srgbClr val="000000"/>
                </a:solidFill>
                <a:latin typeface="Arial"/>
                <a:cs typeface="Arial"/>
              </a:rPr>
              <a:t>var</a:t>
            </a:r>
            <a:r>
              <a:rPr lang="en-US" sz="1600" strike="noStrike" dirty="0">
                <a:solidFill>
                  <a:srgbClr val="000000"/>
                </a:solidFill>
                <a:latin typeface="Arial"/>
                <a:cs typeface="Arial"/>
              </a:rPr>
              <a:t>/</a:t>
            </a:r>
            <a:r>
              <a:rPr lang="en-US" sz="1600" strike="noStrike" dirty="0" err="1">
                <a:solidFill>
                  <a:srgbClr val="000000"/>
                </a:solidFill>
                <a:latin typeface="Arial"/>
                <a:cs typeface="Arial"/>
              </a:rPr>
              <a:t>svn</a:t>
            </a:r>
            <a:r>
              <a:rPr lang="en-US" sz="1600" strike="noStrike" dirty="0">
                <a:solidFill>
                  <a:srgbClr val="000000"/>
                </a:solidFill>
                <a:latin typeface="Arial"/>
                <a:cs typeface="Arial"/>
              </a:rPr>
              <a:t>/puppet/</a:t>
            </a:r>
            <a:endParaRPr dirty="0">
              <a:latin typeface="Arial"/>
              <a:cs typeface="Arial"/>
            </a:endParaRPr>
          </a:p>
          <a:p>
            <a:pPr>
              <a:lnSpc>
                <a:spcPct val="100000"/>
              </a:lnSpc>
            </a:pPr>
            <a:r>
              <a:rPr lang="en-US" sz="1600" strike="noStrike" dirty="0">
                <a:solidFill>
                  <a:srgbClr val="000000"/>
                </a:solidFill>
                <a:latin typeface="Arial"/>
                <a:cs typeface="Arial"/>
              </a:rPr>
              <a:t>      &lt;/Location&gt;'</a:t>
            </a:r>
            <a:endParaRPr dirty="0">
              <a:latin typeface="Arial"/>
              <a:cs typeface="Arial"/>
            </a:endParaRPr>
          </a:p>
          <a:p>
            <a:pPr>
              <a:lnSpc>
                <a:spcPct val="100000"/>
              </a:lnSpc>
            </a:pPr>
            <a:r>
              <a:rPr lang="en-US" sz="1600" strike="noStrike" dirty="0">
                <a:solidFill>
                  <a:srgbClr val="000000"/>
                </a:solidFill>
                <a:latin typeface="Arial"/>
                <a:cs typeface="Arial"/>
              </a:rPr>
              <a:t>  }</a:t>
            </a:r>
            <a:endParaRPr dirty="0">
              <a:latin typeface="Arial"/>
              <a:cs typeface="Arial"/>
            </a:endParaRPr>
          </a:p>
        </p:txBody>
      </p:sp>
      <p:sp>
        <p:nvSpPr>
          <p:cNvPr id="232" name="TextShape 5"/>
          <p:cNvSpPr txBox="1"/>
          <p:nvPr/>
        </p:nvSpPr>
        <p:spPr>
          <a:xfrm>
            <a:off x="3581280" y="6356520"/>
            <a:ext cx="2057040" cy="364680"/>
          </a:xfrm>
          <a:prstGeom prst="rect">
            <a:avLst/>
          </a:prstGeom>
          <a:noFill/>
          <a:ln>
            <a:noFill/>
          </a:ln>
        </p:spPr>
        <p:txBody>
          <a:bodyPr anchor="ctr"/>
          <a:lstStyle/>
          <a:p>
            <a:pPr algn="ctr">
              <a:lnSpc>
                <a:spcPct val="100000"/>
              </a:lnSpc>
            </a:pPr>
            <a:fld id="{0403C5CB-8986-4062-89FB-A7A6FB0647B0}" type="slidenum">
              <a:rPr lang="en-US" sz="1000" strike="noStrike">
                <a:solidFill>
                  <a:srgbClr val="000000"/>
                </a:solidFill>
                <a:latin typeface="Arial"/>
              </a:rPr>
              <a:t>18</a:t>
            </a:fld>
            <a:endParaRPr/>
          </a:p>
        </p:txBody>
      </p:sp>
      <p:sp>
        <p:nvSpPr>
          <p:cNvPr id="2" name="Title 1"/>
          <p:cNvSpPr>
            <a:spLocks noGrp="1"/>
          </p:cNvSpPr>
          <p:nvPr>
            <p:ph type="title"/>
          </p:nvPr>
        </p:nvSpPr>
        <p:spPr/>
        <p:txBody>
          <a:bodyPr/>
          <a:lstStyle/>
          <a:p>
            <a:r>
              <a:rPr lang="en-US" dirty="0"/>
              <a:t>Puppet subversion repository deployed by puppet – Part 1</a:t>
            </a:r>
            <a:br>
              <a:rPr lang="en-US" dirty="0"/>
            </a:br>
            <a:endParaRPr lang="en-US" dirty="0"/>
          </a:p>
        </p:txBody>
      </p:sp>
      <p:pic>
        <p:nvPicPr>
          <p:cNvPr id="7" name="Picture 6" descr="imagotipo horizontal Escuela de Verano.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6946" y="6161223"/>
            <a:ext cx="1325654" cy="62207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TextShape 1"/>
          <p:cNvSpPr txBox="1"/>
          <p:nvPr/>
        </p:nvSpPr>
        <p:spPr>
          <a:xfrm>
            <a:off x="685800" y="1752480"/>
            <a:ext cx="8263440" cy="4407120"/>
          </a:xfrm>
          <a:prstGeom prst="rect">
            <a:avLst/>
          </a:prstGeom>
          <a:noFill/>
          <a:ln>
            <a:noFill/>
          </a:ln>
        </p:spPr>
        <p:txBody>
          <a:bodyPr/>
          <a:lstStyle/>
          <a:p>
            <a:pPr marL="285750" indent="-285750">
              <a:lnSpc>
                <a:spcPct val="90000"/>
              </a:lnSpc>
              <a:buFont typeface="Arial"/>
              <a:buChar char="•"/>
            </a:pPr>
            <a:r>
              <a:rPr lang="en-US" sz="2000" strike="noStrike" dirty="0">
                <a:solidFill>
                  <a:srgbClr val="000000"/>
                </a:solidFill>
                <a:latin typeface="Arial"/>
                <a:cs typeface="Arial"/>
              </a:rPr>
              <a:t>puppet apply</a:t>
            </a:r>
            <a:endParaRPr sz="2000" dirty="0">
              <a:latin typeface="Arial"/>
              <a:cs typeface="Arial"/>
            </a:endParaRPr>
          </a:p>
          <a:p>
            <a:pPr marL="742950" lvl="1" indent="-285750">
              <a:lnSpc>
                <a:spcPct val="100000"/>
              </a:lnSpc>
              <a:buFont typeface="Arial"/>
              <a:buChar char="•"/>
            </a:pPr>
            <a:r>
              <a:rPr lang="en-US" sz="2000" strike="noStrike" dirty="0">
                <a:solidFill>
                  <a:srgbClr val="000000"/>
                </a:solidFill>
                <a:latin typeface="Arial"/>
                <a:cs typeface="Arial"/>
              </a:rPr>
              <a:t>Will get error message with </a:t>
            </a:r>
            <a:r>
              <a:rPr lang="en-US" sz="2000" strike="noStrike" dirty="0" err="1">
                <a:solidFill>
                  <a:srgbClr val="000000"/>
                </a:solidFill>
                <a:latin typeface="Arial"/>
                <a:cs typeface="Arial"/>
              </a:rPr>
              <a:t>fqdn</a:t>
            </a:r>
            <a:r>
              <a:rPr lang="en-US" sz="2000" strike="noStrike" dirty="0">
                <a:solidFill>
                  <a:srgbClr val="000000"/>
                </a:solidFill>
                <a:latin typeface="Arial"/>
                <a:cs typeface="Arial"/>
              </a:rPr>
              <a:t> of host</a:t>
            </a:r>
            <a:endParaRPr sz="2000" dirty="0">
              <a:latin typeface="Arial"/>
              <a:cs typeface="Arial"/>
            </a:endParaRPr>
          </a:p>
          <a:p>
            <a:pPr marL="742950" lvl="1" indent="-285750">
              <a:lnSpc>
                <a:spcPct val="100000"/>
              </a:lnSpc>
              <a:buFont typeface="Arial"/>
              <a:buChar char="•"/>
            </a:pPr>
            <a:r>
              <a:rPr lang="en-US" sz="2000" strike="noStrike" dirty="0">
                <a:solidFill>
                  <a:srgbClr val="000000"/>
                </a:solidFill>
                <a:latin typeface="Arial"/>
                <a:cs typeface="Arial"/>
              </a:rPr>
              <a:t>Change the hostname of the head node</a:t>
            </a:r>
            <a:endParaRPr sz="2000" dirty="0">
              <a:latin typeface="Arial"/>
              <a:cs typeface="Arial"/>
            </a:endParaRPr>
          </a:p>
          <a:p>
            <a:pPr marL="742950" lvl="1" indent="-285750">
              <a:buSzPct val="75000"/>
              <a:buFont typeface="Arial"/>
              <a:buChar char="•"/>
            </a:pPr>
            <a:r>
              <a:rPr lang="en-US" sz="2000" strike="noStrike" dirty="0">
                <a:solidFill>
                  <a:srgbClr val="000000"/>
                </a:solidFill>
                <a:latin typeface="Arial"/>
                <a:cs typeface="Arial"/>
              </a:rPr>
              <a:t>Run the command "hostname head"</a:t>
            </a:r>
            <a:endParaRPr sz="2000" dirty="0">
              <a:latin typeface="Arial"/>
              <a:cs typeface="Arial"/>
            </a:endParaRPr>
          </a:p>
          <a:p>
            <a:pPr marL="742950" lvl="1" indent="-285750">
              <a:buSzPct val="75000"/>
              <a:buFont typeface="Arial"/>
              <a:buChar char="•"/>
            </a:pPr>
            <a:r>
              <a:rPr lang="en-US" sz="2000" strike="noStrike" smtClean="0">
                <a:solidFill>
                  <a:srgbClr val="000000"/>
                </a:solidFill>
                <a:latin typeface="Arial"/>
                <a:cs typeface="Arial"/>
              </a:rPr>
              <a:t>Add </a:t>
            </a:r>
            <a:r>
              <a:rPr lang="en-US" sz="2000" strike="noStrike" dirty="0">
                <a:solidFill>
                  <a:srgbClr val="000000"/>
                </a:solidFill>
                <a:latin typeface="Arial"/>
                <a:cs typeface="Arial"/>
              </a:rPr>
              <a:t>the line </a:t>
            </a:r>
            <a:r>
              <a:rPr lang="en-US" sz="2000" strike="noStrike" dirty="0" smtClean="0">
                <a:solidFill>
                  <a:srgbClr val="000000"/>
                </a:solidFill>
                <a:latin typeface="Arial"/>
                <a:cs typeface="Arial"/>
              </a:rPr>
              <a:t>”HEADNODE_IP   </a:t>
            </a:r>
            <a:r>
              <a:rPr lang="en-US" sz="2000" strike="noStrike" dirty="0" err="1">
                <a:solidFill>
                  <a:srgbClr val="000000"/>
                </a:solidFill>
                <a:latin typeface="Arial"/>
                <a:cs typeface="Arial"/>
              </a:rPr>
              <a:t>head.cluster</a:t>
            </a:r>
            <a:r>
              <a:rPr lang="en-US" sz="2000" strike="noStrike" dirty="0">
                <a:solidFill>
                  <a:srgbClr val="000000"/>
                </a:solidFill>
                <a:latin typeface="Arial"/>
                <a:cs typeface="Arial"/>
              </a:rPr>
              <a:t> </a:t>
            </a:r>
            <a:r>
              <a:rPr lang="en-US" sz="2000" strike="noStrike" dirty="0" smtClean="0">
                <a:solidFill>
                  <a:srgbClr val="000000"/>
                </a:solidFill>
                <a:latin typeface="Arial"/>
                <a:cs typeface="Arial"/>
              </a:rPr>
              <a:t>head" </a:t>
            </a:r>
            <a:r>
              <a:rPr lang="en-US" sz="2000" strike="noStrike" dirty="0">
                <a:solidFill>
                  <a:srgbClr val="000000"/>
                </a:solidFill>
                <a:latin typeface="Arial"/>
                <a:cs typeface="Arial"/>
              </a:rPr>
              <a:t>to /</a:t>
            </a:r>
            <a:r>
              <a:rPr lang="en-US" sz="2000" strike="noStrike" dirty="0" err="1">
                <a:solidFill>
                  <a:srgbClr val="000000"/>
                </a:solidFill>
                <a:latin typeface="Arial"/>
                <a:cs typeface="Arial"/>
              </a:rPr>
              <a:t>etc</a:t>
            </a:r>
            <a:r>
              <a:rPr lang="en-US" sz="2000" strike="noStrike" dirty="0">
                <a:solidFill>
                  <a:srgbClr val="000000"/>
                </a:solidFill>
                <a:latin typeface="Arial"/>
                <a:cs typeface="Arial"/>
              </a:rPr>
              <a:t>/hosts</a:t>
            </a:r>
            <a:endParaRPr sz="2000" dirty="0">
              <a:latin typeface="Arial"/>
              <a:cs typeface="Arial"/>
            </a:endParaRPr>
          </a:p>
          <a:p>
            <a:pPr marL="285750" indent="-285750">
              <a:buFont typeface="Arial"/>
              <a:buChar char="•"/>
            </a:pPr>
            <a:endParaRPr sz="2000" dirty="0">
              <a:latin typeface="Arial"/>
              <a:cs typeface="Arial"/>
            </a:endParaRPr>
          </a:p>
          <a:p>
            <a:pPr marL="285750" indent="-285750">
              <a:lnSpc>
                <a:spcPct val="90000"/>
              </a:lnSpc>
              <a:buFont typeface="Arial"/>
              <a:buChar char="•"/>
            </a:pPr>
            <a:r>
              <a:rPr lang="en-US" sz="2000" strike="noStrike" dirty="0">
                <a:solidFill>
                  <a:srgbClr val="000000"/>
                </a:solidFill>
                <a:latin typeface="Arial"/>
                <a:cs typeface="Arial"/>
              </a:rPr>
              <a:t>puppet apply</a:t>
            </a:r>
            <a:endParaRPr sz="2000" dirty="0">
              <a:latin typeface="Arial"/>
              <a:cs typeface="Arial"/>
            </a:endParaRPr>
          </a:p>
          <a:p>
            <a:pPr marL="285750" indent="-285750">
              <a:lnSpc>
                <a:spcPct val="90000"/>
              </a:lnSpc>
              <a:buFont typeface="Arial"/>
              <a:buChar char="•"/>
            </a:pPr>
            <a:endParaRPr sz="2000" dirty="0">
              <a:latin typeface="Arial"/>
              <a:cs typeface="Arial"/>
            </a:endParaRPr>
          </a:p>
          <a:p>
            <a:pPr marL="285750" indent="-285750">
              <a:lnSpc>
                <a:spcPct val="90000"/>
              </a:lnSpc>
              <a:buFont typeface="Arial"/>
              <a:buChar char="•"/>
            </a:pPr>
            <a:r>
              <a:rPr lang="en-US" sz="2000" strike="noStrike" dirty="0">
                <a:solidFill>
                  <a:srgbClr val="000000"/>
                </a:solidFill>
                <a:latin typeface="Arial"/>
                <a:cs typeface="Arial"/>
              </a:rPr>
              <a:t>fix permissions</a:t>
            </a:r>
            <a:endParaRPr sz="2000" dirty="0">
              <a:latin typeface="Arial"/>
              <a:cs typeface="Arial"/>
            </a:endParaRPr>
          </a:p>
          <a:p>
            <a:pPr marL="742950" lvl="1" indent="-285750">
              <a:lnSpc>
                <a:spcPct val="100000"/>
              </a:lnSpc>
              <a:buFont typeface="Arial"/>
              <a:buChar char="•"/>
            </a:pPr>
            <a:r>
              <a:rPr lang="en-US" sz="2000" strike="noStrike" dirty="0" err="1">
                <a:solidFill>
                  <a:srgbClr val="000000"/>
                </a:solidFill>
                <a:latin typeface="Arial"/>
                <a:cs typeface="Arial"/>
              </a:rPr>
              <a:t>chcon</a:t>
            </a:r>
            <a:r>
              <a:rPr lang="en-US" sz="2000" strike="noStrike" dirty="0">
                <a:solidFill>
                  <a:srgbClr val="000000"/>
                </a:solidFill>
                <a:latin typeface="Arial"/>
                <a:cs typeface="Arial"/>
              </a:rPr>
              <a:t> -R -h -t </a:t>
            </a:r>
            <a:r>
              <a:rPr lang="en-US" sz="2000" strike="noStrike" dirty="0" err="1">
                <a:solidFill>
                  <a:srgbClr val="000000"/>
                </a:solidFill>
                <a:latin typeface="Arial"/>
                <a:cs typeface="Arial"/>
              </a:rPr>
              <a:t>httpd_sys_content_t</a:t>
            </a:r>
            <a:r>
              <a:rPr lang="en-US" sz="2000" strike="noStrike" dirty="0">
                <a:solidFill>
                  <a:srgbClr val="000000"/>
                </a:solidFill>
                <a:latin typeface="Arial"/>
                <a:cs typeface="Arial"/>
              </a:rPr>
              <a:t> /</a:t>
            </a:r>
            <a:r>
              <a:rPr lang="en-US" sz="2000" strike="noStrike" dirty="0" err="1">
                <a:solidFill>
                  <a:srgbClr val="000000"/>
                </a:solidFill>
                <a:latin typeface="Arial"/>
                <a:cs typeface="Arial"/>
              </a:rPr>
              <a:t>var</a:t>
            </a:r>
            <a:r>
              <a:rPr lang="en-US" sz="2000" strike="noStrike" dirty="0">
                <a:solidFill>
                  <a:srgbClr val="000000"/>
                </a:solidFill>
                <a:latin typeface="Arial"/>
                <a:cs typeface="Arial"/>
              </a:rPr>
              <a:t>/</a:t>
            </a:r>
            <a:r>
              <a:rPr lang="en-US" sz="2000" strike="noStrike" dirty="0" err="1">
                <a:solidFill>
                  <a:srgbClr val="000000"/>
                </a:solidFill>
                <a:latin typeface="Arial"/>
                <a:cs typeface="Arial"/>
              </a:rPr>
              <a:t>svn</a:t>
            </a:r>
            <a:r>
              <a:rPr lang="en-US" sz="2000" strike="noStrike" dirty="0">
                <a:solidFill>
                  <a:srgbClr val="000000"/>
                </a:solidFill>
                <a:latin typeface="Arial"/>
                <a:cs typeface="Arial"/>
              </a:rPr>
              <a:t>/puppet </a:t>
            </a:r>
            <a:endParaRPr sz="2000" dirty="0">
              <a:latin typeface="Arial"/>
              <a:cs typeface="Arial"/>
            </a:endParaRPr>
          </a:p>
          <a:p>
            <a:pPr marL="742950" lvl="1" indent="-285750">
              <a:lnSpc>
                <a:spcPct val="100000"/>
              </a:lnSpc>
              <a:buFont typeface="Arial"/>
              <a:buChar char="•"/>
            </a:pPr>
            <a:r>
              <a:rPr lang="en-US" sz="2000" strike="noStrike" dirty="0" err="1">
                <a:solidFill>
                  <a:srgbClr val="000000"/>
                </a:solidFill>
                <a:latin typeface="Arial"/>
                <a:cs typeface="Arial"/>
              </a:rPr>
              <a:t>chown</a:t>
            </a:r>
            <a:r>
              <a:rPr lang="en-US" sz="2000" strike="noStrike" dirty="0">
                <a:solidFill>
                  <a:srgbClr val="000000"/>
                </a:solidFill>
                <a:latin typeface="Arial"/>
                <a:cs typeface="Arial"/>
              </a:rPr>
              <a:t> -R </a:t>
            </a:r>
            <a:r>
              <a:rPr lang="en-US" sz="2000" strike="noStrike" dirty="0" err="1">
                <a:solidFill>
                  <a:srgbClr val="000000"/>
                </a:solidFill>
                <a:latin typeface="Arial"/>
                <a:cs typeface="Arial"/>
              </a:rPr>
              <a:t>apache:apache</a:t>
            </a:r>
            <a:r>
              <a:rPr lang="en-US" sz="2000" strike="noStrike" dirty="0">
                <a:solidFill>
                  <a:srgbClr val="000000"/>
                </a:solidFill>
                <a:latin typeface="Arial"/>
                <a:cs typeface="Arial"/>
              </a:rPr>
              <a:t> /</a:t>
            </a:r>
            <a:r>
              <a:rPr lang="en-US" sz="2000" strike="noStrike" dirty="0" err="1">
                <a:solidFill>
                  <a:srgbClr val="000000"/>
                </a:solidFill>
                <a:latin typeface="Arial"/>
                <a:cs typeface="Arial"/>
              </a:rPr>
              <a:t>var</a:t>
            </a:r>
            <a:r>
              <a:rPr lang="en-US" sz="2000" strike="noStrike" dirty="0">
                <a:solidFill>
                  <a:srgbClr val="000000"/>
                </a:solidFill>
                <a:latin typeface="Arial"/>
                <a:cs typeface="Arial"/>
              </a:rPr>
              <a:t>/</a:t>
            </a:r>
            <a:r>
              <a:rPr lang="en-US" sz="2000" strike="noStrike" dirty="0" err="1">
                <a:solidFill>
                  <a:srgbClr val="000000"/>
                </a:solidFill>
                <a:latin typeface="Arial"/>
                <a:cs typeface="Arial"/>
              </a:rPr>
              <a:t>svn</a:t>
            </a:r>
            <a:r>
              <a:rPr lang="en-US" sz="2000" strike="noStrike" dirty="0">
                <a:solidFill>
                  <a:srgbClr val="000000"/>
                </a:solidFill>
                <a:latin typeface="Arial"/>
                <a:cs typeface="Arial"/>
              </a:rPr>
              <a:t>/puppet</a:t>
            </a:r>
            <a:endParaRPr sz="2000" dirty="0">
              <a:latin typeface="Arial"/>
              <a:cs typeface="Arial"/>
            </a:endParaRPr>
          </a:p>
          <a:p>
            <a:pPr>
              <a:lnSpc>
                <a:spcPct val="90000"/>
              </a:lnSpc>
            </a:pPr>
            <a:endParaRPr dirty="0"/>
          </a:p>
        </p:txBody>
      </p:sp>
      <p:sp>
        <p:nvSpPr>
          <p:cNvPr id="236" name="CustomShape 3"/>
          <p:cNvSpPr/>
          <p:nvPr/>
        </p:nvSpPr>
        <p:spPr>
          <a:xfrm>
            <a:off x="5909400" y="6172200"/>
            <a:ext cx="323424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400" strike="noStrike">
                <a:solidFill>
                  <a:srgbClr val="000000"/>
                </a:solidFill>
                <a:latin typeface="Calibri Light"/>
              </a:rPr>
              <a:t>002-subversion-puppet-repo</a:t>
            </a:r>
            <a:endParaRPr/>
          </a:p>
        </p:txBody>
      </p:sp>
      <p:sp>
        <p:nvSpPr>
          <p:cNvPr id="237" name="CustomShape 4"/>
          <p:cNvSpPr/>
          <p:nvPr/>
        </p:nvSpPr>
        <p:spPr>
          <a:xfrm>
            <a:off x="5410080" y="6400800"/>
            <a:ext cx="3733560" cy="51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400" strike="noStrike">
                <a:solidFill>
                  <a:srgbClr val="000000"/>
                </a:solidFill>
                <a:latin typeface="Calibri Light"/>
              </a:rPr>
              <a:t>003-subversion-repo-permission-commands</a:t>
            </a:r>
            <a:endParaRPr/>
          </a:p>
        </p:txBody>
      </p:sp>
      <p:sp>
        <p:nvSpPr>
          <p:cNvPr id="239" name="TextShape 5"/>
          <p:cNvSpPr txBox="1"/>
          <p:nvPr/>
        </p:nvSpPr>
        <p:spPr>
          <a:xfrm>
            <a:off x="3581280" y="6356520"/>
            <a:ext cx="2057040" cy="364680"/>
          </a:xfrm>
          <a:prstGeom prst="rect">
            <a:avLst/>
          </a:prstGeom>
          <a:noFill/>
          <a:ln>
            <a:noFill/>
          </a:ln>
        </p:spPr>
        <p:txBody>
          <a:bodyPr anchor="ctr"/>
          <a:lstStyle/>
          <a:p>
            <a:pPr algn="ctr">
              <a:lnSpc>
                <a:spcPct val="100000"/>
              </a:lnSpc>
            </a:pPr>
            <a:fld id="{EC2E6046-9D4C-4DA3-BCC6-9173DDB82E8F}" type="slidenum">
              <a:rPr lang="en-US" sz="1000" strike="noStrike">
                <a:solidFill>
                  <a:srgbClr val="000000"/>
                </a:solidFill>
                <a:latin typeface="Arial"/>
              </a:rPr>
              <a:t>19</a:t>
            </a:fld>
            <a:endParaRPr/>
          </a:p>
        </p:txBody>
      </p:sp>
      <p:sp>
        <p:nvSpPr>
          <p:cNvPr id="2" name="Title 1"/>
          <p:cNvSpPr>
            <a:spLocks noGrp="1"/>
          </p:cNvSpPr>
          <p:nvPr>
            <p:ph type="title"/>
          </p:nvPr>
        </p:nvSpPr>
        <p:spPr/>
        <p:txBody>
          <a:bodyPr/>
          <a:lstStyle/>
          <a:p>
            <a:r>
              <a:rPr lang="en-US" dirty="0"/>
              <a:t>Puppet subversion repository deployed by puppet – Part 2</a:t>
            </a:r>
            <a:br>
              <a:rPr lang="en-US" dirty="0"/>
            </a:br>
            <a:endParaRPr lang="en-US" dirty="0"/>
          </a:p>
        </p:txBody>
      </p:sp>
      <p:pic>
        <p:nvPicPr>
          <p:cNvPr id="7" name="Picture 6" descr="imagotipo horizontal Escuela de Verano.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6946" y="6161223"/>
            <a:ext cx="1325654" cy="62207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extShape 2"/>
          <p:cNvSpPr txBox="1"/>
          <p:nvPr/>
        </p:nvSpPr>
        <p:spPr>
          <a:xfrm>
            <a:off x="628560" y="1523880"/>
            <a:ext cx="3885840" cy="4350960"/>
          </a:xfrm>
          <a:prstGeom prst="rect">
            <a:avLst/>
          </a:prstGeom>
          <a:noFill/>
          <a:ln>
            <a:noFill/>
          </a:ln>
        </p:spPr>
        <p:txBody>
          <a:bodyPr/>
          <a:lstStyle/>
          <a:p>
            <a:pPr marL="342900" indent="-342900">
              <a:lnSpc>
                <a:spcPct val="90000"/>
              </a:lnSpc>
              <a:buFont typeface="Arial"/>
              <a:buChar char="•"/>
            </a:pPr>
            <a:r>
              <a:rPr lang="en-US" sz="2100" strike="noStrike" dirty="0">
                <a:solidFill>
                  <a:srgbClr val="000000"/>
                </a:solidFill>
                <a:latin typeface="Arial"/>
                <a:cs typeface="Arial"/>
              </a:rPr>
              <a:t>This is:</a:t>
            </a:r>
            <a:endParaRPr dirty="0">
              <a:latin typeface="Arial"/>
              <a:cs typeface="Arial"/>
            </a:endParaRPr>
          </a:p>
          <a:p>
            <a:pPr marL="285750" indent="-285750">
              <a:lnSpc>
                <a:spcPct val="90000"/>
              </a:lnSpc>
              <a:buFont typeface="Arial"/>
              <a:buChar char="•"/>
            </a:pPr>
            <a:endParaRPr dirty="0">
              <a:latin typeface="Arial"/>
              <a:cs typeface="Arial"/>
            </a:endParaRPr>
          </a:p>
          <a:p>
            <a:pPr marL="742950" lvl="1" indent="-285750">
              <a:lnSpc>
                <a:spcPct val="100000"/>
              </a:lnSpc>
              <a:buFont typeface="Arial"/>
              <a:buChar char="•"/>
            </a:pPr>
            <a:r>
              <a:rPr lang="en-US" strike="noStrike" dirty="0">
                <a:solidFill>
                  <a:srgbClr val="000000"/>
                </a:solidFill>
                <a:latin typeface="Arial"/>
                <a:cs typeface="Arial"/>
              </a:rPr>
              <a:t>A guide to building a simple scientific computing cluster</a:t>
            </a:r>
            <a:endParaRPr dirty="0">
              <a:latin typeface="Arial"/>
              <a:cs typeface="Arial"/>
            </a:endParaRPr>
          </a:p>
          <a:p>
            <a:pPr marL="285750" indent="-285750">
              <a:buFont typeface="Arial"/>
              <a:buChar char="•"/>
            </a:pPr>
            <a:endParaRPr dirty="0">
              <a:latin typeface="Arial"/>
              <a:cs typeface="Arial"/>
            </a:endParaRPr>
          </a:p>
          <a:p>
            <a:pPr marL="742950" lvl="1" indent="-285750">
              <a:lnSpc>
                <a:spcPct val="100000"/>
              </a:lnSpc>
              <a:buFont typeface="Arial"/>
              <a:buChar char="•"/>
            </a:pPr>
            <a:r>
              <a:rPr lang="en-US" strike="noStrike" dirty="0">
                <a:solidFill>
                  <a:srgbClr val="000000"/>
                </a:solidFill>
                <a:latin typeface="Arial"/>
                <a:cs typeface="Arial"/>
              </a:rPr>
              <a:t>An outline for deploying a high performance computing cluster</a:t>
            </a:r>
            <a:endParaRPr dirty="0">
              <a:latin typeface="Arial"/>
              <a:cs typeface="Arial"/>
            </a:endParaRPr>
          </a:p>
          <a:p>
            <a:pPr marL="285750" indent="-285750">
              <a:buFont typeface="Arial"/>
              <a:buChar char="•"/>
            </a:pPr>
            <a:endParaRPr dirty="0">
              <a:latin typeface="Arial"/>
              <a:cs typeface="Arial"/>
            </a:endParaRPr>
          </a:p>
          <a:p>
            <a:pPr marL="742950" lvl="1" indent="-285750">
              <a:lnSpc>
                <a:spcPct val="100000"/>
              </a:lnSpc>
              <a:buFont typeface="Arial"/>
              <a:buChar char="•"/>
            </a:pPr>
            <a:r>
              <a:rPr lang="en-US" strike="noStrike" dirty="0">
                <a:solidFill>
                  <a:srgbClr val="000000"/>
                </a:solidFill>
                <a:latin typeface="Arial"/>
                <a:cs typeface="Arial"/>
              </a:rPr>
              <a:t>Targeted at a corporate or academic IT person who is tasked with creating a scientific computing cluster for the first time</a:t>
            </a:r>
            <a:endParaRPr dirty="0">
              <a:latin typeface="Arial"/>
              <a:cs typeface="Arial"/>
            </a:endParaRPr>
          </a:p>
          <a:p>
            <a:endParaRPr dirty="0"/>
          </a:p>
        </p:txBody>
      </p:sp>
      <p:sp>
        <p:nvSpPr>
          <p:cNvPr id="139" name="TextShape 3"/>
          <p:cNvSpPr txBox="1"/>
          <p:nvPr/>
        </p:nvSpPr>
        <p:spPr>
          <a:xfrm>
            <a:off x="4629240" y="1523880"/>
            <a:ext cx="3885840" cy="4350960"/>
          </a:xfrm>
          <a:prstGeom prst="rect">
            <a:avLst/>
          </a:prstGeom>
          <a:noFill/>
          <a:ln>
            <a:noFill/>
          </a:ln>
        </p:spPr>
        <p:txBody>
          <a:bodyPr/>
          <a:lstStyle/>
          <a:p>
            <a:pPr marL="342900" indent="-342900">
              <a:lnSpc>
                <a:spcPct val="90000"/>
              </a:lnSpc>
              <a:buFont typeface="Arial"/>
              <a:buChar char="•"/>
            </a:pPr>
            <a:r>
              <a:rPr lang="en-US" sz="2100" strike="noStrike" dirty="0">
                <a:solidFill>
                  <a:srgbClr val="000000"/>
                </a:solidFill>
                <a:latin typeface="Calibri"/>
              </a:rPr>
              <a:t>This is NOT:</a:t>
            </a:r>
            <a:endParaRPr dirty="0"/>
          </a:p>
          <a:p>
            <a:pPr marL="285750" indent="-285750">
              <a:lnSpc>
                <a:spcPct val="90000"/>
              </a:lnSpc>
              <a:buFont typeface="Arial"/>
              <a:buChar char="•"/>
            </a:pPr>
            <a:endParaRPr dirty="0"/>
          </a:p>
          <a:p>
            <a:pPr marL="742950" lvl="1" indent="-285750">
              <a:lnSpc>
                <a:spcPct val="100000"/>
              </a:lnSpc>
              <a:buFont typeface="Arial"/>
              <a:buChar char="•"/>
            </a:pPr>
            <a:r>
              <a:rPr lang="en-US" strike="noStrike" dirty="0">
                <a:solidFill>
                  <a:srgbClr val="000000"/>
                </a:solidFill>
                <a:latin typeface="Calibri"/>
              </a:rPr>
              <a:t>An exact blueprint for creating a cluster that meets your needs</a:t>
            </a:r>
            <a:endParaRPr dirty="0"/>
          </a:p>
          <a:p>
            <a:pPr marL="285750" indent="-285750">
              <a:buFont typeface="Arial"/>
              <a:buChar char="•"/>
            </a:pPr>
            <a:endParaRPr dirty="0"/>
          </a:p>
          <a:p>
            <a:pPr marL="742950" lvl="1" indent="-285750">
              <a:lnSpc>
                <a:spcPct val="100000"/>
              </a:lnSpc>
              <a:buFont typeface="Arial"/>
              <a:buChar char="•"/>
            </a:pPr>
            <a:r>
              <a:rPr lang="en-US" strike="noStrike" dirty="0">
                <a:solidFill>
                  <a:srgbClr val="000000"/>
                </a:solidFill>
                <a:latin typeface="Calibri"/>
              </a:rPr>
              <a:t>An example of best practices throughout the industry</a:t>
            </a:r>
            <a:endParaRPr dirty="0"/>
          </a:p>
          <a:p>
            <a:pPr marL="285750" indent="-285750">
              <a:buFont typeface="Arial"/>
              <a:buChar char="•"/>
            </a:pPr>
            <a:endParaRPr dirty="0"/>
          </a:p>
          <a:p>
            <a:pPr marL="742950" lvl="1" indent="-285750">
              <a:lnSpc>
                <a:spcPct val="100000"/>
              </a:lnSpc>
              <a:buFont typeface="Arial"/>
              <a:buChar char="•"/>
            </a:pPr>
            <a:r>
              <a:rPr lang="en-US" strike="noStrike" dirty="0">
                <a:solidFill>
                  <a:srgbClr val="000000"/>
                </a:solidFill>
                <a:latin typeface="Calibri"/>
              </a:rPr>
              <a:t>A complete solution at scale</a:t>
            </a:r>
            <a:endParaRPr dirty="0"/>
          </a:p>
        </p:txBody>
      </p:sp>
      <p:sp>
        <p:nvSpPr>
          <p:cNvPr id="141" name="TextShape 4"/>
          <p:cNvSpPr txBox="1"/>
          <p:nvPr/>
        </p:nvSpPr>
        <p:spPr>
          <a:xfrm>
            <a:off x="3581280" y="6356520"/>
            <a:ext cx="2057040" cy="364680"/>
          </a:xfrm>
          <a:prstGeom prst="rect">
            <a:avLst/>
          </a:prstGeom>
          <a:noFill/>
          <a:ln>
            <a:noFill/>
          </a:ln>
        </p:spPr>
        <p:txBody>
          <a:bodyPr anchor="ctr"/>
          <a:lstStyle/>
          <a:p>
            <a:pPr algn="ctr">
              <a:lnSpc>
                <a:spcPct val="100000"/>
              </a:lnSpc>
            </a:pPr>
            <a:fld id="{91F1E36B-CC88-40E5-B0A1-8DAA5129EA89}" type="slidenum">
              <a:rPr lang="en-US" sz="1000" strike="noStrike">
                <a:solidFill>
                  <a:srgbClr val="000000"/>
                </a:solidFill>
                <a:latin typeface="Arial"/>
              </a:rPr>
              <a:t>2</a:t>
            </a:fld>
            <a:endParaRPr/>
          </a:p>
        </p:txBody>
      </p:sp>
      <p:sp>
        <p:nvSpPr>
          <p:cNvPr id="3" name="Title 2"/>
          <p:cNvSpPr>
            <a:spLocks noGrp="1"/>
          </p:cNvSpPr>
          <p:nvPr>
            <p:ph type="title"/>
          </p:nvPr>
        </p:nvSpPr>
        <p:spPr/>
        <p:txBody>
          <a:bodyPr/>
          <a:lstStyle/>
          <a:p>
            <a:r>
              <a:rPr lang="en-US" dirty="0" smtClean="0"/>
              <a:t>What is this workshop about</a:t>
            </a:r>
            <a:endParaRPr lang="en-US" dirty="0"/>
          </a:p>
        </p:txBody>
      </p:sp>
      <p:pic>
        <p:nvPicPr>
          <p:cNvPr id="6" name="Picture 5" descr="imagotipo horizontal Escuela de Verano.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6946" y="6161223"/>
            <a:ext cx="1325654" cy="62207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TextShape 2"/>
          <p:cNvSpPr txBox="1"/>
          <p:nvPr/>
        </p:nvSpPr>
        <p:spPr>
          <a:xfrm>
            <a:off x="628560" y="1523880"/>
            <a:ext cx="3885840" cy="4652640"/>
          </a:xfrm>
          <a:prstGeom prst="rect">
            <a:avLst/>
          </a:prstGeom>
          <a:noFill/>
          <a:ln>
            <a:noFill/>
          </a:ln>
        </p:spPr>
        <p:txBody>
          <a:bodyPr/>
          <a:lstStyle/>
          <a:p>
            <a:pPr marL="457200" indent="-457200">
              <a:lnSpc>
                <a:spcPct val="90000"/>
              </a:lnSpc>
              <a:buFont typeface="Arial"/>
              <a:buChar char="•"/>
            </a:pPr>
            <a:r>
              <a:rPr lang="en-US" sz="1600" strike="noStrike" dirty="0">
                <a:solidFill>
                  <a:srgbClr val="000000"/>
                </a:solidFill>
                <a:latin typeface="Arial"/>
                <a:cs typeface="Arial"/>
              </a:rPr>
              <a:t>Add puppet apply on boot</a:t>
            </a:r>
            <a:endParaRPr sz="1600" dirty="0">
              <a:latin typeface="Arial"/>
              <a:cs typeface="Arial"/>
            </a:endParaRPr>
          </a:p>
          <a:p>
            <a:pPr marL="800100" lvl="1" indent="-342900">
              <a:lnSpc>
                <a:spcPct val="100000"/>
              </a:lnSpc>
              <a:buFont typeface="Arial"/>
              <a:buChar char="•"/>
            </a:pPr>
            <a:r>
              <a:rPr lang="en-US" sz="1600" strike="noStrike" dirty="0">
                <a:solidFill>
                  <a:srgbClr val="000000"/>
                </a:solidFill>
                <a:latin typeface="Arial"/>
                <a:cs typeface="Arial"/>
              </a:rPr>
              <a:t> </a:t>
            </a:r>
            <a:r>
              <a:rPr lang="en-US" sz="1600" strike="noStrike" dirty="0" err="1">
                <a:solidFill>
                  <a:srgbClr val="000000"/>
                </a:solidFill>
                <a:latin typeface="Arial"/>
                <a:cs typeface="Arial"/>
              </a:rPr>
              <a:t>file_line</a:t>
            </a:r>
            <a:r>
              <a:rPr lang="en-US" sz="1600" strike="noStrike" dirty="0">
                <a:solidFill>
                  <a:srgbClr val="000000"/>
                </a:solidFill>
                <a:latin typeface="Arial"/>
                <a:cs typeface="Arial"/>
              </a:rPr>
              <a:t> { 'puppet-apply-on-boot':</a:t>
            </a:r>
            <a:endParaRPr sz="1600" dirty="0">
              <a:latin typeface="Arial"/>
              <a:cs typeface="Arial"/>
            </a:endParaRPr>
          </a:p>
          <a:p>
            <a:r>
              <a:rPr lang="en-US" sz="1600" strike="noStrike" dirty="0">
                <a:solidFill>
                  <a:srgbClr val="000000"/>
                </a:solidFill>
                <a:latin typeface="Arial"/>
                <a:cs typeface="Arial"/>
              </a:rPr>
              <a:t>       </a:t>
            </a:r>
            <a:r>
              <a:rPr lang="en-US" sz="1600" strike="noStrike" dirty="0" smtClean="0">
                <a:solidFill>
                  <a:srgbClr val="000000"/>
                </a:solidFill>
                <a:latin typeface="Arial"/>
                <a:cs typeface="Arial"/>
              </a:rPr>
              <a:t>	</a:t>
            </a:r>
            <a:r>
              <a:rPr lang="en-US" sz="1600" dirty="0">
                <a:solidFill>
                  <a:srgbClr val="000000"/>
                </a:solidFill>
                <a:latin typeface="Arial"/>
                <a:cs typeface="Arial"/>
              </a:rPr>
              <a:t>	</a:t>
            </a:r>
            <a:r>
              <a:rPr lang="en-US" sz="1600" strike="noStrike" dirty="0" smtClean="0">
                <a:solidFill>
                  <a:srgbClr val="000000"/>
                </a:solidFill>
                <a:latin typeface="Arial"/>
                <a:cs typeface="Arial"/>
              </a:rPr>
              <a:t>path </a:t>
            </a:r>
            <a:r>
              <a:rPr lang="en-US" sz="1600" strike="noStrike" dirty="0">
                <a:solidFill>
                  <a:srgbClr val="000000"/>
                </a:solidFill>
                <a:latin typeface="Arial"/>
                <a:cs typeface="Arial"/>
              </a:rPr>
              <a:t>=&gt; '/</a:t>
            </a:r>
            <a:r>
              <a:rPr lang="en-US" sz="1600" strike="noStrike" dirty="0" err="1">
                <a:solidFill>
                  <a:srgbClr val="000000"/>
                </a:solidFill>
                <a:latin typeface="Arial"/>
                <a:cs typeface="Arial"/>
              </a:rPr>
              <a:t>etc</a:t>
            </a:r>
            <a:r>
              <a:rPr lang="en-US" sz="1600" strike="noStrike" dirty="0">
                <a:solidFill>
                  <a:srgbClr val="000000"/>
                </a:solidFill>
                <a:latin typeface="Arial"/>
                <a:cs typeface="Arial"/>
              </a:rPr>
              <a:t>/</a:t>
            </a:r>
            <a:r>
              <a:rPr lang="en-US" sz="1600" strike="noStrike" dirty="0" err="1">
                <a:solidFill>
                  <a:srgbClr val="000000"/>
                </a:solidFill>
                <a:latin typeface="Arial"/>
                <a:cs typeface="Arial"/>
              </a:rPr>
              <a:t>rc.d</a:t>
            </a:r>
            <a:r>
              <a:rPr lang="en-US" sz="1600" strike="noStrike" dirty="0">
                <a:solidFill>
                  <a:srgbClr val="000000"/>
                </a:solidFill>
                <a:latin typeface="Arial"/>
                <a:cs typeface="Arial"/>
              </a:rPr>
              <a:t>/</a:t>
            </a:r>
            <a:r>
              <a:rPr lang="en-US" sz="1600" strike="noStrike" dirty="0" err="1" smtClean="0">
                <a:solidFill>
                  <a:srgbClr val="000000"/>
                </a:solidFill>
                <a:latin typeface="Arial"/>
                <a:cs typeface="Arial"/>
              </a:rPr>
              <a:t>rc.local</a:t>
            </a:r>
            <a:r>
              <a:rPr lang="en-US" sz="1600" strike="noStrike" dirty="0" smtClean="0">
                <a:solidFill>
                  <a:srgbClr val="000000"/>
                </a:solidFill>
                <a:latin typeface="Arial"/>
                <a:cs typeface="Arial"/>
              </a:rPr>
              <a:t>’,</a:t>
            </a:r>
          </a:p>
          <a:p>
            <a:r>
              <a:rPr lang="en-US" sz="1600" dirty="0">
                <a:solidFill>
                  <a:srgbClr val="000000"/>
                </a:solidFill>
                <a:latin typeface="Arial"/>
                <a:cs typeface="Arial"/>
              </a:rPr>
              <a:t>	</a:t>
            </a:r>
            <a:r>
              <a:rPr lang="en-US" sz="1600" dirty="0" smtClean="0">
                <a:solidFill>
                  <a:srgbClr val="000000"/>
                </a:solidFill>
                <a:latin typeface="Arial"/>
                <a:cs typeface="Arial"/>
              </a:rPr>
              <a:t>	</a:t>
            </a:r>
            <a:r>
              <a:rPr lang="en-US" sz="1600" strike="noStrike" dirty="0" smtClean="0">
                <a:solidFill>
                  <a:srgbClr val="000000"/>
                </a:solidFill>
                <a:latin typeface="Arial"/>
                <a:cs typeface="Arial"/>
              </a:rPr>
              <a:t>ensure </a:t>
            </a:r>
            <a:r>
              <a:rPr lang="en-US" sz="1600" strike="noStrike" dirty="0">
                <a:solidFill>
                  <a:srgbClr val="000000"/>
                </a:solidFill>
                <a:latin typeface="Arial"/>
                <a:cs typeface="Arial"/>
              </a:rPr>
              <a:t>=&gt; present</a:t>
            </a:r>
            <a:r>
              <a:rPr lang="en-US" sz="1600" strike="noStrike" dirty="0" smtClean="0">
                <a:solidFill>
                  <a:srgbClr val="000000"/>
                </a:solidFill>
                <a:latin typeface="Arial"/>
                <a:cs typeface="Arial"/>
              </a:rPr>
              <a:t>,</a:t>
            </a:r>
            <a:endParaRPr lang="en-US" sz="1600" dirty="0">
              <a:latin typeface="Arial"/>
              <a:cs typeface="Arial"/>
            </a:endParaRPr>
          </a:p>
          <a:p>
            <a:r>
              <a:rPr lang="en-US" sz="1600" strike="noStrike" dirty="0">
                <a:solidFill>
                  <a:srgbClr val="000000"/>
                </a:solidFill>
                <a:latin typeface="Arial"/>
                <a:cs typeface="Arial"/>
              </a:rPr>
              <a:t>	</a:t>
            </a:r>
            <a:r>
              <a:rPr lang="en-US" sz="1600" strike="noStrike" dirty="0" smtClean="0">
                <a:solidFill>
                  <a:srgbClr val="000000"/>
                </a:solidFill>
                <a:latin typeface="Arial"/>
                <a:cs typeface="Arial"/>
              </a:rPr>
              <a:t>	line </a:t>
            </a:r>
            <a:r>
              <a:rPr lang="en-US" sz="1600" strike="noStrike" dirty="0">
                <a:solidFill>
                  <a:srgbClr val="000000"/>
                </a:solidFill>
                <a:latin typeface="Arial"/>
                <a:cs typeface="Arial"/>
              </a:rPr>
              <a:t>=&gt; '/</a:t>
            </a:r>
            <a:r>
              <a:rPr lang="en-US" sz="1600" strike="noStrike" dirty="0" err="1">
                <a:solidFill>
                  <a:srgbClr val="000000"/>
                </a:solidFill>
                <a:latin typeface="Arial"/>
                <a:cs typeface="Arial"/>
              </a:rPr>
              <a:t>usr</a:t>
            </a:r>
            <a:r>
              <a:rPr lang="en-US" sz="1600" strike="noStrike" dirty="0">
                <a:solidFill>
                  <a:srgbClr val="000000"/>
                </a:solidFill>
                <a:latin typeface="Arial"/>
                <a:cs typeface="Arial"/>
              </a:rPr>
              <a:t>/bin/puppet apply /</a:t>
            </a:r>
            <a:r>
              <a:rPr lang="en-US" sz="1600" strike="noStrike" dirty="0" err="1">
                <a:solidFill>
                  <a:srgbClr val="000000"/>
                </a:solidFill>
                <a:latin typeface="Arial"/>
                <a:cs typeface="Arial"/>
              </a:rPr>
              <a:t>etc</a:t>
            </a:r>
            <a:r>
              <a:rPr lang="en-US" sz="1600" strike="noStrike" dirty="0">
                <a:solidFill>
                  <a:srgbClr val="000000"/>
                </a:solidFill>
                <a:latin typeface="Arial"/>
                <a:cs typeface="Arial"/>
              </a:rPr>
              <a:t>/puppet/manifests/</a:t>
            </a:r>
            <a:r>
              <a:rPr lang="en-US" sz="1600" strike="noStrike" dirty="0" err="1">
                <a:solidFill>
                  <a:srgbClr val="000000"/>
                </a:solidFill>
                <a:latin typeface="Arial"/>
                <a:cs typeface="Arial"/>
              </a:rPr>
              <a:t>site.pp</a:t>
            </a:r>
            <a:r>
              <a:rPr lang="en-US" sz="1600" strike="noStrike" dirty="0">
                <a:solidFill>
                  <a:srgbClr val="000000"/>
                </a:solidFill>
                <a:latin typeface="Arial"/>
                <a:cs typeface="Arial"/>
              </a:rPr>
              <a:t>',</a:t>
            </a:r>
            <a:endParaRPr sz="1600" dirty="0">
              <a:latin typeface="Arial"/>
              <a:cs typeface="Arial"/>
            </a:endParaRPr>
          </a:p>
          <a:p>
            <a:r>
              <a:rPr lang="en-US" sz="1600" strike="noStrike" dirty="0" smtClean="0">
                <a:solidFill>
                  <a:srgbClr val="000000"/>
                </a:solidFill>
                <a:latin typeface="Arial"/>
                <a:cs typeface="Arial"/>
              </a:rPr>
              <a:t>	}</a:t>
            </a:r>
            <a:endParaRPr sz="1600" dirty="0">
              <a:latin typeface="Arial"/>
              <a:cs typeface="Arial"/>
            </a:endParaRPr>
          </a:p>
          <a:p>
            <a:endParaRPr sz="1600" dirty="0">
              <a:latin typeface="Arial"/>
              <a:cs typeface="Arial"/>
            </a:endParaRPr>
          </a:p>
          <a:p>
            <a:pPr marL="285750" indent="-285750">
              <a:lnSpc>
                <a:spcPct val="90000"/>
              </a:lnSpc>
              <a:buFont typeface="Arial"/>
              <a:buChar char="•"/>
            </a:pPr>
            <a:r>
              <a:rPr lang="en-US" sz="1600" strike="noStrike" dirty="0">
                <a:solidFill>
                  <a:srgbClr val="000000"/>
                </a:solidFill>
                <a:latin typeface="Arial"/>
                <a:cs typeface="Arial"/>
              </a:rPr>
              <a:t>Add a swap file</a:t>
            </a:r>
            <a:endParaRPr sz="1600" dirty="0">
              <a:latin typeface="Arial"/>
              <a:cs typeface="Arial"/>
            </a:endParaRPr>
          </a:p>
          <a:p>
            <a:pPr marL="742950" lvl="1" indent="-285750">
              <a:lnSpc>
                <a:spcPct val="100000"/>
              </a:lnSpc>
              <a:buFont typeface="Arial"/>
              <a:buChar char="•"/>
            </a:pPr>
            <a:r>
              <a:rPr lang="en-US" sz="1600" strike="noStrike" dirty="0">
                <a:solidFill>
                  <a:srgbClr val="000000"/>
                </a:solidFill>
                <a:latin typeface="Arial"/>
                <a:cs typeface="Arial"/>
              </a:rPr>
              <a:t> </a:t>
            </a:r>
            <a:r>
              <a:rPr lang="en-US" sz="1600" strike="noStrike" dirty="0" err="1">
                <a:solidFill>
                  <a:srgbClr val="000000"/>
                </a:solidFill>
                <a:latin typeface="Arial"/>
                <a:cs typeface="Arial"/>
              </a:rPr>
              <a:t>swap_file</a:t>
            </a:r>
            <a:r>
              <a:rPr lang="en-US" sz="1600" strike="noStrike" dirty="0">
                <a:solidFill>
                  <a:srgbClr val="000000"/>
                </a:solidFill>
                <a:latin typeface="Arial"/>
                <a:cs typeface="Arial"/>
              </a:rPr>
              <a:t>::files { '</a:t>
            </a:r>
            <a:r>
              <a:rPr lang="en-US" sz="1600" strike="noStrike" dirty="0" smtClean="0">
                <a:solidFill>
                  <a:srgbClr val="000000"/>
                </a:solidFill>
                <a:latin typeface="Arial"/>
                <a:cs typeface="Arial"/>
              </a:rPr>
              <a:t>default’:</a:t>
            </a:r>
            <a:endParaRPr lang="en-US" sz="1600" dirty="0">
              <a:latin typeface="Arial"/>
              <a:cs typeface="Arial"/>
            </a:endParaRPr>
          </a:p>
          <a:p>
            <a:pPr lvl="1">
              <a:lnSpc>
                <a:spcPct val="100000"/>
              </a:lnSpc>
            </a:pPr>
            <a:r>
              <a:rPr lang="en-US" sz="1600" strike="noStrike" dirty="0">
                <a:solidFill>
                  <a:srgbClr val="000000"/>
                </a:solidFill>
                <a:latin typeface="Arial"/>
                <a:cs typeface="Arial"/>
              </a:rPr>
              <a:t>	</a:t>
            </a:r>
            <a:r>
              <a:rPr lang="en-US" sz="1600" strike="noStrike" dirty="0" smtClean="0">
                <a:solidFill>
                  <a:srgbClr val="000000"/>
                </a:solidFill>
                <a:latin typeface="Arial"/>
                <a:cs typeface="Arial"/>
              </a:rPr>
              <a:t>ensure   </a:t>
            </a:r>
            <a:r>
              <a:rPr lang="en-US" sz="1600" strike="noStrike" dirty="0">
                <a:solidFill>
                  <a:srgbClr val="000000"/>
                </a:solidFill>
                <a:latin typeface="Arial"/>
                <a:cs typeface="Arial"/>
              </a:rPr>
              <a:t>=&gt; present,</a:t>
            </a:r>
            <a:endParaRPr sz="1600" dirty="0">
              <a:latin typeface="Arial"/>
              <a:cs typeface="Arial"/>
            </a:endParaRPr>
          </a:p>
          <a:p>
            <a:r>
              <a:rPr lang="en-US" sz="1600" strike="noStrike" dirty="0">
                <a:solidFill>
                  <a:srgbClr val="000000"/>
                </a:solidFill>
                <a:latin typeface="Arial"/>
                <a:cs typeface="Arial"/>
              </a:rPr>
              <a:t>    </a:t>
            </a:r>
            <a:r>
              <a:rPr lang="en-US" sz="1600" strike="noStrike" dirty="0" smtClean="0">
                <a:solidFill>
                  <a:srgbClr val="000000"/>
                </a:solidFill>
                <a:latin typeface="Arial"/>
                <a:cs typeface="Arial"/>
              </a:rPr>
              <a:t>	}</a:t>
            </a:r>
            <a:endParaRPr sz="1600" dirty="0">
              <a:latin typeface="Arial"/>
              <a:cs typeface="Arial"/>
            </a:endParaRPr>
          </a:p>
          <a:p>
            <a:endParaRPr sz="1600" dirty="0">
              <a:latin typeface="Arial"/>
              <a:cs typeface="Arial"/>
            </a:endParaRPr>
          </a:p>
          <a:p>
            <a:pPr marL="285750" indent="-285750">
              <a:lnSpc>
                <a:spcPct val="90000"/>
              </a:lnSpc>
              <a:buFont typeface="Arial"/>
              <a:buChar char="•"/>
            </a:pPr>
            <a:r>
              <a:rPr lang="en-US" sz="1600" strike="noStrike" dirty="0">
                <a:solidFill>
                  <a:srgbClr val="000000"/>
                </a:solidFill>
                <a:latin typeface="Arial"/>
                <a:cs typeface="Arial"/>
              </a:rPr>
              <a:t>Add Exec path globally for older module compatibility </a:t>
            </a:r>
            <a:endParaRPr sz="1600" dirty="0">
              <a:latin typeface="Arial"/>
              <a:cs typeface="Arial"/>
            </a:endParaRPr>
          </a:p>
          <a:p>
            <a:pPr marL="742950" lvl="1" indent="-285750">
              <a:lnSpc>
                <a:spcPct val="100000"/>
              </a:lnSpc>
              <a:buFont typeface="Arial"/>
              <a:buChar char="•"/>
            </a:pPr>
            <a:r>
              <a:rPr lang="en-US" sz="1600" strike="noStrike" dirty="0">
                <a:solidFill>
                  <a:srgbClr val="000000"/>
                </a:solidFill>
                <a:latin typeface="Arial"/>
                <a:cs typeface="Arial"/>
              </a:rPr>
              <a:t>Exec { path =&gt; [ "/bin/", "/</a:t>
            </a:r>
            <a:r>
              <a:rPr lang="en-US" sz="1600" strike="noStrike" dirty="0" err="1">
                <a:solidFill>
                  <a:srgbClr val="000000"/>
                </a:solidFill>
                <a:latin typeface="Arial"/>
                <a:cs typeface="Arial"/>
              </a:rPr>
              <a:t>sbin</a:t>
            </a:r>
            <a:r>
              <a:rPr lang="en-US" sz="1600" strike="noStrike" dirty="0">
                <a:solidFill>
                  <a:srgbClr val="000000"/>
                </a:solidFill>
                <a:latin typeface="Arial"/>
                <a:cs typeface="Arial"/>
              </a:rPr>
              <a:t>/" , "/</a:t>
            </a:r>
            <a:r>
              <a:rPr lang="en-US" sz="1600" strike="noStrike" dirty="0" err="1">
                <a:solidFill>
                  <a:srgbClr val="000000"/>
                </a:solidFill>
                <a:latin typeface="Arial"/>
                <a:cs typeface="Arial"/>
              </a:rPr>
              <a:t>usr</a:t>
            </a:r>
            <a:r>
              <a:rPr lang="en-US" sz="1600" strike="noStrike" dirty="0">
                <a:solidFill>
                  <a:srgbClr val="000000"/>
                </a:solidFill>
                <a:latin typeface="Arial"/>
                <a:cs typeface="Arial"/>
              </a:rPr>
              <a:t>/bin/", "/</a:t>
            </a:r>
            <a:r>
              <a:rPr lang="en-US" sz="1600" strike="noStrike" dirty="0" err="1">
                <a:solidFill>
                  <a:srgbClr val="000000"/>
                </a:solidFill>
                <a:latin typeface="Arial"/>
                <a:cs typeface="Arial"/>
              </a:rPr>
              <a:t>usr</a:t>
            </a:r>
            <a:r>
              <a:rPr lang="en-US" sz="1600" strike="noStrike" dirty="0">
                <a:solidFill>
                  <a:srgbClr val="000000"/>
                </a:solidFill>
                <a:latin typeface="Arial"/>
                <a:cs typeface="Arial"/>
              </a:rPr>
              <a:t>/</a:t>
            </a:r>
            <a:r>
              <a:rPr lang="en-US" sz="1600" strike="noStrike" dirty="0" err="1">
                <a:solidFill>
                  <a:srgbClr val="000000"/>
                </a:solidFill>
                <a:latin typeface="Arial"/>
                <a:cs typeface="Arial"/>
              </a:rPr>
              <a:t>sbin</a:t>
            </a:r>
            <a:r>
              <a:rPr lang="en-US" sz="1600" strike="noStrike" dirty="0">
                <a:solidFill>
                  <a:srgbClr val="000000"/>
                </a:solidFill>
                <a:latin typeface="Arial"/>
                <a:cs typeface="Arial"/>
              </a:rPr>
              <a:t>/" ] }</a:t>
            </a:r>
            <a:endParaRPr sz="1600" dirty="0">
              <a:latin typeface="Arial"/>
              <a:cs typeface="Arial"/>
            </a:endParaRPr>
          </a:p>
          <a:p>
            <a:pPr>
              <a:lnSpc>
                <a:spcPct val="90000"/>
              </a:lnSpc>
            </a:pPr>
            <a:endParaRPr sz="1600" dirty="0"/>
          </a:p>
        </p:txBody>
      </p:sp>
      <p:sp>
        <p:nvSpPr>
          <p:cNvPr id="242" name="TextShape 3"/>
          <p:cNvSpPr txBox="1"/>
          <p:nvPr/>
        </p:nvSpPr>
        <p:spPr>
          <a:xfrm>
            <a:off x="4629240" y="1523880"/>
            <a:ext cx="3885840" cy="4652640"/>
          </a:xfrm>
          <a:prstGeom prst="rect">
            <a:avLst/>
          </a:prstGeom>
          <a:noFill/>
          <a:ln>
            <a:noFill/>
          </a:ln>
        </p:spPr>
        <p:txBody>
          <a:bodyPr/>
          <a:lstStyle/>
          <a:p>
            <a:pPr marL="285750" indent="-285750">
              <a:lnSpc>
                <a:spcPct val="90000"/>
              </a:lnSpc>
              <a:buFont typeface="Arial"/>
              <a:buChar char="•"/>
            </a:pPr>
            <a:r>
              <a:rPr lang="en-US" sz="1600" strike="noStrike" dirty="0">
                <a:solidFill>
                  <a:srgbClr val="000000"/>
                </a:solidFill>
                <a:latin typeface="Arial"/>
                <a:cs typeface="Arial"/>
              </a:rPr>
              <a:t>Make </a:t>
            </a:r>
            <a:r>
              <a:rPr lang="en-US" sz="1600" strike="noStrike" dirty="0" err="1">
                <a:solidFill>
                  <a:srgbClr val="000000"/>
                </a:solidFill>
                <a:latin typeface="Arial"/>
                <a:cs typeface="Arial"/>
              </a:rPr>
              <a:t>SELinux</a:t>
            </a:r>
            <a:r>
              <a:rPr lang="en-US" sz="1600" strike="noStrike" dirty="0">
                <a:solidFill>
                  <a:srgbClr val="000000"/>
                </a:solidFill>
                <a:latin typeface="Arial"/>
                <a:cs typeface="Arial"/>
              </a:rPr>
              <a:t> not bother us that much</a:t>
            </a:r>
            <a:endParaRPr sz="1600" dirty="0">
              <a:latin typeface="Arial"/>
              <a:cs typeface="Arial"/>
            </a:endParaRPr>
          </a:p>
          <a:p>
            <a:pPr marL="742950" lvl="1" indent="-285750">
              <a:lnSpc>
                <a:spcPct val="100000"/>
              </a:lnSpc>
              <a:buFont typeface="Arial"/>
              <a:buChar char="•"/>
            </a:pPr>
            <a:r>
              <a:rPr lang="en-US" sz="1600" strike="noStrike" dirty="0">
                <a:solidFill>
                  <a:srgbClr val="000000"/>
                </a:solidFill>
                <a:latin typeface="Arial"/>
                <a:cs typeface="Arial"/>
              </a:rPr>
              <a:t>class { '</a:t>
            </a:r>
            <a:r>
              <a:rPr lang="en-US" sz="1600" strike="noStrike" dirty="0" err="1">
                <a:solidFill>
                  <a:srgbClr val="000000"/>
                </a:solidFill>
                <a:latin typeface="Arial"/>
                <a:cs typeface="Arial"/>
              </a:rPr>
              <a:t>selinux</a:t>
            </a:r>
            <a:r>
              <a:rPr lang="en-US" sz="1600" strike="noStrike" dirty="0">
                <a:solidFill>
                  <a:srgbClr val="000000"/>
                </a:solidFill>
                <a:latin typeface="Arial"/>
                <a:cs typeface="Arial"/>
              </a:rPr>
              <a:t>’</a:t>
            </a:r>
            <a:r>
              <a:rPr lang="en-US" sz="1600" strike="noStrike" dirty="0" smtClean="0">
                <a:solidFill>
                  <a:srgbClr val="000000"/>
                </a:solidFill>
                <a:latin typeface="Arial"/>
                <a:cs typeface="Arial"/>
              </a:rPr>
              <a:t>:</a:t>
            </a:r>
            <a:endParaRPr lang="en-US" sz="1600" dirty="0">
              <a:latin typeface="Arial"/>
              <a:cs typeface="Arial"/>
            </a:endParaRPr>
          </a:p>
          <a:p>
            <a:pPr lvl="1">
              <a:lnSpc>
                <a:spcPct val="100000"/>
              </a:lnSpc>
            </a:pPr>
            <a:r>
              <a:rPr lang="en-US" sz="1600" strike="noStrike" dirty="0">
                <a:solidFill>
                  <a:srgbClr val="000000"/>
                </a:solidFill>
                <a:latin typeface="Arial"/>
                <a:cs typeface="Arial"/>
              </a:rPr>
              <a:t>	</a:t>
            </a:r>
            <a:r>
              <a:rPr lang="en-US" sz="1600" strike="noStrike" dirty="0" smtClean="0">
                <a:solidFill>
                  <a:srgbClr val="000000"/>
                </a:solidFill>
                <a:latin typeface="Arial"/>
                <a:cs typeface="Arial"/>
              </a:rPr>
              <a:t> </a:t>
            </a:r>
            <a:r>
              <a:rPr lang="en-US" sz="1600" strike="noStrike" dirty="0">
                <a:solidFill>
                  <a:srgbClr val="000000"/>
                </a:solidFill>
                <a:latin typeface="Arial"/>
                <a:cs typeface="Arial"/>
              </a:rPr>
              <a:t>mode =&gt; 'permissive’</a:t>
            </a:r>
            <a:r>
              <a:rPr lang="en-US" sz="1600" strike="noStrike" dirty="0" smtClean="0">
                <a:solidFill>
                  <a:srgbClr val="000000"/>
                </a:solidFill>
                <a:latin typeface="Arial"/>
                <a:cs typeface="Arial"/>
              </a:rPr>
              <a:t>,</a:t>
            </a:r>
            <a:endParaRPr lang="en-US" sz="1600" dirty="0">
              <a:latin typeface="Arial"/>
              <a:cs typeface="Arial"/>
            </a:endParaRPr>
          </a:p>
          <a:p>
            <a:pPr lvl="1">
              <a:lnSpc>
                <a:spcPct val="100000"/>
              </a:lnSpc>
            </a:pPr>
            <a:r>
              <a:rPr lang="en-US" sz="1600" strike="noStrike" dirty="0" smtClean="0">
                <a:solidFill>
                  <a:srgbClr val="000000"/>
                </a:solidFill>
                <a:latin typeface="Arial"/>
                <a:cs typeface="Arial"/>
              </a:rPr>
              <a:t>}</a:t>
            </a:r>
            <a:endParaRPr sz="1600" dirty="0">
              <a:latin typeface="Arial"/>
              <a:cs typeface="Arial"/>
            </a:endParaRPr>
          </a:p>
          <a:p>
            <a:pPr marL="285750" indent="-285750">
              <a:lnSpc>
                <a:spcPct val="90000"/>
              </a:lnSpc>
              <a:buFont typeface="Arial"/>
              <a:buChar char="•"/>
            </a:pPr>
            <a:r>
              <a:rPr lang="en-US" sz="1600" strike="noStrike" dirty="0">
                <a:solidFill>
                  <a:srgbClr val="000000"/>
                </a:solidFill>
                <a:latin typeface="Arial"/>
                <a:cs typeface="Arial"/>
              </a:rPr>
              <a:t>Add miscellaneous utilities to make this easier.</a:t>
            </a:r>
            <a:endParaRPr sz="1600" dirty="0">
              <a:latin typeface="Arial"/>
              <a:cs typeface="Arial"/>
            </a:endParaRPr>
          </a:p>
          <a:p>
            <a:pPr marL="742950" lvl="1" indent="-285750">
              <a:lnSpc>
                <a:spcPct val="100000"/>
              </a:lnSpc>
              <a:buFont typeface="Arial"/>
              <a:buChar char="•"/>
            </a:pPr>
            <a:r>
              <a:rPr lang="en-US" sz="1600" strike="noStrike" dirty="0">
                <a:solidFill>
                  <a:srgbClr val="000000"/>
                </a:solidFill>
                <a:latin typeface="Arial"/>
                <a:cs typeface="Arial"/>
              </a:rPr>
              <a:t> package { 'bind-</a:t>
            </a:r>
            <a:r>
              <a:rPr lang="en-US" sz="1600" strike="noStrike" dirty="0" err="1">
                <a:solidFill>
                  <a:srgbClr val="000000"/>
                </a:solidFill>
                <a:latin typeface="Arial"/>
                <a:cs typeface="Arial"/>
              </a:rPr>
              <a:t>utils</a:t>
            </a:r>
            <a:r>
              <a:rPr lang="en-US" sz="1600" strike="noStrike" dirty="0">
                <a:solidFill>
                  <a:srgbClr val="000000"/>
                </a:solidFill>
                <a:latin typeface="Arial"/>
                <a:cs typeface="Arial"/>
              </a:rPr>
              <a:t>':</a:t>
            </a:r>
            <a:endParaRPr sz="1600" dirty="0">
              <a:latin typeface="Arial"/>
              <a:cs typeface="Arial"/>
            </a:endParaRPr>
          </a:p>
          <a:p>
            <a:r>
              <a:rPr lang="en-US" sz="1600" strike="noStrike" dirty="0" smtClean="0">
                <a:solidFill>
                  <a:srgbClr val="000000"/>
                </a:solidFill>
                <a:latin typeface="Arial"/>
                <a:cs typeface="Arial"/>
              </a:rPr>
              <a:t>	     	 </a:t>
            </a:r>
            <a:r>
              <a:rPr lang="en-US" sz="1600" strike="noStrike" dirty="0">
                <a:solidFill>
                  <a:srgbClr val="000000"/>
                </a:solidFill>
                <a:latin typeface="Arial"/>
                <a:cs typeface="Arial"/>
              </a:rPr>
              <a:t>ensure =&gt; present,</a:t>
            </a:r>
            <a:endParaRPr sz="1600" dirty="0">
              <a:latin typeface="Arial"/>
              <a:cs typeface="Arial"/>
            </a:endParaRPr>
          </a:p>
          <a:p>
            <a:r>
              <a:rPr lang="en-US" sz="1600" dirty="0">
                <a:solidFill>
                  <a:srgbClr val="000000"/>
                </a:solidFill>
                <a:latin typeface="Arial"/>
                <a:cs typeface="Arial"/>
              </a:rPr>
              <a:t>	</a:t>
            </a:r>
            <a:r>
              <a:rPr lang="en-US" sz="1600" dirty="0" smtClean="0">
                <a:solidFill>
                  <a:srgbClr val="000000"/>
                </a:solidFill>
                <a:latin typeface="Arial"/>
                <a:cs typeface="Arial"/>
              </a:rPr>
              <a:t>	</a:t>
            </a:r>
            <a:r>
              <a:rPr lang="en-US" sz="1600" strike="noStrike" dirty="0" smtClean="0">
                <a:solidFill>
                  <a:srgbClr val="000000"/>
                </a:solidFill>
                <a:latin typeface="Arial"/>
                <a:cs typeface="Arial"/>
              </a:rPr>
              <a:t>}</a:t>
            </a:r>
            <a:endParaRPr sz="1600" dirty="0">
              <a:latin typeface="Arial"/>
              <a:cs typeface="Arial"/>
            </a:endParaRPr>
          </a:p>
          <a:p>
            <a:pPr marL="742950" lvl="1" indent="-285750">
              <a:lnSpc>
                <a:spcPct val="100000"/>
              </a:lnSpc>
              <a:buFont typeface="Arial"/>
              <a:buChar char="•"/>
            </a:pPr>
            <a:r>
              <a:rPr lang="en-US" sz="1600" strike="noStrike" dirty="0" err="1">
                <a:solidFill>
                  <a:srgbClr val="000000"/>
                </a:solidFill>
                <a:latin typeface="Arial"/>
                <a:cs typeface="Arial"/>
              </a:rPr>
              <a:t>wget</a:t>
            </a:r>
            <a:endParaRPr sz="1600" dirty="0">
              <a:latin typeface="Arial"/>
              <a:cs typeface="Arial"/>
            </a:endParaRPr>
          </a:p>
          <a:p>
            <a:pPr marL="742950" lvl="1" indent="-285750">
              <a:lnSpc>
                <a:spcPct val="100000"/>
              </a:lnSpc>
              <a:buFont typeface="Arial"/>
              <a:buChar char="•"/>
            </a:pPr>
            <a:r>
              <a:rPr lang="en-US" sz="1600" strike="noStrike" dirty="0" err="1">
                <a:solidFill>
                  <a:srgbClr val="000000"/>
                </a:solidFill>
                <a:latin typeface="Arial"/>
                <a:cs typeface="Arial"/>
              </a:rPr>
              <a:t>lsof</a:t>
            </a:r>
            <a:endParaRPr sz="1600" dirty="0">
              <a:latin typeface="Arial"/>
              <a:cs typeface="Arial"/>
            </a:endParaRPr>
          </a:p>
          <a:p>
            <a:pPr marL="742950" lvl="1" indent="-285750">
              <a:lnSpc>
                <a:spcPct val="100000"/>
              </a:lnSpc>
              <a:buFont typeface="Arial"/>
              <a:buChar char="•"/>
            </a:pPr>
            <a:r>
              <a:rPr lang="en-US" sz="1600" strike="noStrike" dirty="0" err="1">
                <a:solidFill>
                  <a:srgbClr val="000000"/>
                </a:solidFill>
                <a:latin typeface="Arial"/>
                <a:cs typeface="Arial"/>
              </a:rPr>
              <a:t>mlocate</a:t>
            </a:r>
            <a:endParaRPr sz="1600" dirty="0">
              <a:latin typeface="Arial"/>
              <a:cs typeface="Arial"/>
            </a:endParaRPr>
          </a:p>
          <a:p>
            <a:pPr marL="742950" lvl="1" indent="-285750">
              <a:lnSpc>
                <a:spcPct val="100000"/>
              </a:lnSpc>
              <a:buFont typeface="Arial"/>
              <a:buChar char="•"/>
            </a:pPr>
            <a:r>
              <a:rPr lang="en-US" sz="1600" strike="noStrike" dirty="0" err="1">
                <a:solidFill>
                  <a:srgbClr val="000000"/>
                </a:solidFill>
                <a:latin typeface="Arial"/>
                <a:cs typeface="Arial"/>
              </a:rPr>
              <a:t>strace</a:t>
            </a:r>
            <a:endParaRPr sz="1600" dirty="0">
              <a:latin typeface="Arial"/>
              <a:cs typeface="Arial"/>
            </a:endParaRPr>
          </a:p>
          <a:p>
            <a:pPr marL="742950" lvl="1" indent="-285750">
              <a:lnSpc>
                <a:spcPct val="100000"/>
              </a:lnSpc>
              <a:buFont typeface="Arial"/>
              <a:buChar char="•"/>
            </a:pPr>
            <a:r>
              <a:rPr lang="en-US" sz="1600" strike="noStrike" dirty="0">
                <a:solidFill>
                  <a:srgbClr val="000000"/>
                </a:solidFill>
                <a:latin typeface="Arial"/>
                <a:cs typeface="Arial"/>
              </a:rPr>
              <a:t>telnet</a:t>
            </a:r>
            <a:endParaRPr sz="1600" dirty="0">
              <a:latin typeface="Arial"/>
              <a:cs typeface="Arial"/>
            </a:endParaRPr>
          </a:p>
          <a:p>
            <a:pPr marL="742950" lvl="1" indent="-285750">
              <a:lnSpc>
                <a:spcPct val="100000"/>
              </a:lnSpc>
              <a:buFont typeface="Arial"/>
              <a:buChar char="•"/>
            </a:pPr>
            <a:r>
              <a:rPr lang="en-US" sz="1600" strike="noStrike" dirty="0" err="1">
                <a:solidFill>
                  <a:srgbClr val="000000"/>
                </a:solidFill>
                <a:latin typeface="Arial"/>
                <a:cs typeface="Arial"/>
              </a:rPr>
              <a:t>netcat</a:t>
            </a:r>
            <a:endParaRPr sz="1600" dirty="0">
              <a:latin typeface="Arial"/>
              <a:cs typeface="Arial"/>
            </a:endParaRPr>
          </a:p>
          <a:p>
            <a:pPr marL="742950" lvl="1" indent="-285750">
              <a:lnSpc>
                <a:spcPct val="100000"/>
              </a:lnSpc>
              <a:buFont typeface="Arial"/>
              <a:buChar char="•"/>
            </a:pPr>
            <a:r>
              <a:rPr lang="en-US" sz="1600" strike="noStrike" dirty="0">
                <a:solidFill>
                  <a:srgbClr val="000000"/>
                </a:solidFill>
                <a:latin typeface="Arial"/>
                <a:cs typeface="Arial"/>
              </a:rPr>
              <a:t>screen</a:t>
            </a:r>
            <a:endParaRPr sz="1600" dirty="0">
              <a:latin typeface="Arial"/>
              <a:cs typeface="Arial"/>
            </a:endParaRPr>
          </a:p>
          <a:p>
            <a:pPr marL="285750" indent="-285750">
              <a:lnSpc>
                <a:spcPct val="100000"/>
              </a:lnSpc>
              <a:buFont typeface="Arial"/>
              <a:buChar char="•"/>
            </a:pPr>
            <a:endParaRPr sz="1600" dirty="0">
              <a:latin typeface="Arial"/>
              <a:cs typeface="Arial"/>
            </a:endParaRPr>
          </a:p>
          <a:p>
            <a:pPr marL="285750" indent="-285750">
              <a:lnSpc>
                <a:spcPct val="100000"/>
              </a:lnSpc>
              <a:buFont typeface="Arial"/>
              <a:buChar char="•"/>
            </a:pPr>
            <a:r>
              <a:rPr lang="en-US" sz="1600" b="1" strike="noStrike" dirty="0">
                <a:solidFill>
                  <a:srgbClr val="000000"/>
                </a:solidFill>
                <a:latin typeface="Arial"/>
                <a:cs typeface="Arial"/>
              </a:rPr>
              <a:t>puppet apply</a:t>
            </a:r>
            <a:endParaRPr sz="1600" dirty="0">
              <a:latin typeface="Arial"/>
              <a:cs typeface="Arial"/>
            </a:endParaRPr>
          </a:p>
        </p:txBody>
      </p:sp>
      <p:sp>
        <p:nvSpPr>
          <p:cNvPr id="243" name="CustomShape 4"/>
          <p:cNvSpPr/>
          <p:nvPr/>
        </p:nvSpPr>
        <p:spPr>
          <a:xfrm>
            <a:off x="5715000" y="6245280"/>
            <a:ext cx="3234240" cy="51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400" strike="noStrike">
                <a:solidFill>
                  <a:srgbClr val="000000"/>
                </a:solidFill>
                <a:latin typeface="Calibri Light"/>
              </a:rPr>
              <a:t>005-general-system-housekeeping</a:t>
            </a:r>
            <a:endParaRPr/>
          </a:p>
        </p:txBody>
      </p:sp>
      <p:sp>
        <p:nvSpPr>
          <p:cNvPr id="246" name="TextShape 5"/>
          <p:cNvSpPr txBox="1"/>
          <p:nvPr/>
        </p:nvSpPr>
        <p:spPr>
          <a:xfrm>
            <a:off x="3581280" y="6356520"/>
            <a:ext cx="2057040" cy="364680"/>
          </a:xfrm>
          <a:prstGeom prst="rect">
            <a:avLst/>
          </a:prstGeom>
          <a:noFill/>
          <a:ln>
            <a:noFill/>
          </a:ln>
        </p:spPr>
        <p:txBody>
          <a:bodyPr anchor="ctr"/>
          <a:lstStyle/>
          <a:p>
            <a:pPr algn="ctr">
              <a:lnSpc>
                <a:spcPct val="100000"/>
              </a:lnSpc>
            </a:pPr>
            <a:fld id="{B4A3DBEF-13D2-499A-9E22-66A16221F476}" type="slidenum">
              <a:rPr lang="en-US" sz="1000" strike="noStrike">
                <a:solidFill>
                  <a:srgbClr val="000000"/>
                </a:solidFill>
                <a:latin typeface="Arial"/>
              </a:rPr>
              <a:t>20</a:t>
            </a:fld>
            <a:endParaRPr/>
          </a:p>
        </p:txBody>
      </p:sp>
      <p:sp>
        <p:nvSpPr>
          <p:cNvPr id="2" name="Title 1"/>
          <p:cNvSpPr>
            <a:spLocks noGrp="1"/>
          </p:cNvSpPr>
          <p:nvPr>
            <p:ph type="title"/>
          </p:nvPr>
        </p:nvSpPr>
        <p:spPr/>
        <p:txBody>
          <a:bodyPr/>
          <a:lstStyle/>
          <a:p>
            <a:r>
              <a:rPr lang="en-US" dirty="0"/>
              <a:t>General system housekeeping </a:t>
            </a:r>
            <a:br>
              <a:rPr lang="en-US" dirty="0"/>
            </a:br>
            <a:endParaRPr lang="en-US" dirty="0"/>
          </a:p>
        </p:txBody>
      </p:sp>
      <p:pic>
        <p:nvPicPr>
          <p:cNvPr id="7" name="Picture 6" descr="imagotipo horizontal Escuela de Verano.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6946" y="6161223"/>
            <a:ext cx="1325654" cy="62207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TextShape 2"/>
          <p:cNvSpPr txBox="1"/>
          <p:nvPr/>
        </p:nvSpPr>
        <p:spPr>
          <a:xfrm>
            <a:off x="628560" y="1825560"/>
            <a:ext cx="7886520" cy="4350960"/>
          </a:xfrm>
          <a:prstGeom prst="rect">
            <a:avLst/>
          </a:prstGeom>
          <a:noFill/>
          <a:ln>
            <a:noFill/>
          </a:ln>
        </p:spPr>
        <p:txBody>
          <a:bodyPr/>
          <a:lstStyle/>
          <a:p>
            <a:pPr marL="285750" indent="-285750">
              <a:lnSpc>
                <a:spcPct val="90000"/>
              </a:lnSpc>
              <a:buFont typeface="Arial"/>
              <a:buChar char="•"/>
            </a:pPr>
            <a:endParaRPr dirty="0"/>
          </a:p>
          <a:p>
            <a:pPr marL="342900" indent="-342900">
              <a:lnSpc>
                <a:spcPct val="90000"/>
              </a:lnSpc>
              <a:buFont typeface="Arial"/>
              <a:buChar char="•"/>
            </a:pPr>
            <a:r>
              <a:rPr lang="en-US" sz="2400" strike="noStrike" dirty="0">
                <a:solidFill>
                  <a:srgbClr val="000000"/>
                </a:solidFill>
                <a:latin typeface="Arial"/>
                <a:cs typeface="Arial"/>
              </a:rPr>
              <a:t>Make </a:t>
            </a:r>
            <a:r>
              <a:rPr lang="en-US" sz="2400" strike="noStrike" dirty="0" smtClean="0">
                <a:solidFill>
                  <a:srgbClr val="000000"/>
                </a:solidFill>
                <a:latin typeface="Arial"/>
                <a:cs typeface="Arial"/>
              </a:rPr>
              <a:t>directory and file </a:t>
            </a:r>
            <a:r>
              <a:rPr lang="en-US" sz="2400" strike="noStrike" dirty="0">
                <a:solidFill>
                  <a:srgbClr val="000000"/>
                </a:solidFill>
                <a:latin typeface="Arial"/>
                <a:cs typeface="Arial"/>
              </a:rPr>
              <a:t>for new module in puppet</a:t>
            </a:r>
            <a:endParaRPr sz="2400" dirty="0">
              <a:latin typeface="Arial"/>
              <a:cs typeface="Arial"/>
            </a:endParaRPr>
          </a:p>
          <a:p>
            <a:pPr marL="800100" lvl="1" indent="-342900">
              <a:lnSpc>
                <a:spcPct val="100000"/>
              </a:lnSpc>
              <a:buFont typeface="Arial"/>
              <a:buChar char="•"/>
            </a:pPr>
            <a:r>
              <a:rPr lang="en-US" sz="2400" strike="noStrike" dirty="0" err="1">
                <a:solidFill>
                  <a:srgbClr val="000000"/>
                </a:solidFill>
                <a:latin typeface="Arial"/>
                <a:cs typeface="Arial"/>
              </a:rPr>
              <a:t>mkdir</a:t>
            </a:r>
            <a:r>
              <a:rPr lang="en-US" sz="2400" strike="noStrike" dirty="0">
                <a:solidFill>
                  <a:srgbClr val="000000"/>
                </a:solidFill>
                <a:latin typeface="Arial"/>
                <a:cs typeface="Arial"/>
              </a:rPr>
              <a:t> -p /</a:t>
            </a:r>
            <a:r>
              <a:rPr lang="en-US" sz="2400" strike="noStrike" dirty="0" err="1">
                <a:solidFill>
                  <a:srgbClr val="000000"/>
                </a:solidFill>
                <a:latin typeface="Arial"/>
                <a:cs typeface="Arial"/>
              </a:rPr>
              <a:t>etc</a:t>
            </a:r>
            <a:r>
              <a:rPr lang="en-US" sz="2400" strike="noStrike" dirty="0">
                <a:solidFill>
                  <a:srgbClr val="000000"/>
                </a:solidFill>
                <a:latin typeface="Arial"/>
                <a:cs typeface="Arial"/>
              </a:rPr>
              <a:t>/puppet/modules/</a:t>
            </a:r>
            <a:r>
              <a:rPr lang="en-US" sz="2400" strike="noStrike" dirty="0" err="1">
                <a:solidFill>
                  <a:srgbClr val="000000"/>
                </a:solidFill>
                <a:latin typeface="Arial"/>
                <a:cs typeface="Arial"/>
              </a:rPr>
              <a:t>my_fw</a:t>
            </a:r>
            <a:r>
              <a:rPr lang="en-US" sz="2400" strike="noStrike" dirty="0">
                <a:solidFill>
                  <a:srgbClr val="000000"/>
                </a:solidFill>
                <a:latin typeface="Arial"/>
                <a:cs typeface="Arial"/>
              </a:rPr>
              <a:t>/</a:t>
            </a:r>
            <a:r>
              <a:rPr lang="en-US" sz="2400" strike="noStrike" dirty="0" smtClean="0">
                <a:solidFill>
                  <a:srgbClr val="000000"/>
                </a:solidFill>
                <a:latin typeface="Arial"/>
                <a:cs typeface="Arial"/>
              </a:rPr>
              <a:t>manifests</a:t>
            </a:r>
          </a:p>
          <a:p>
            <a:pPr marL="800100" lvl="1" indent="-342900">
              <a:lnSpc>
                <a:spcPct val="100000"/>
              </a:lnSpc>
              <a:buFont typeface="Arial"/>
              <a:buChar char="•"/>
            </a:pPr>
            <a:r>
              <a:rPr lang="en-US" sz="2400" dirty="0">
                <a:solidFill>
                  <a:srgbClr val="000000"/>
                </a:solidFill>
                <a:latin typeface="Arial"/>
                <a:cs typeface="Arial"/>
              </a:rPr>
              <a:t>t</a:t>
            </a:r>
            <a:r>
              <a:rPr lang="en-US" sz="2400" dirty="0" smtClean="0">
                <a:solidFill>
                  <a:srgbClr val="000000"/>
                </a:solidFill>
                <a:latin typeface="Arial"/>
                <a:cs typeface="Arial"/>
              </a:rPr>
              <a:t>ouch </a:t>
            </a:r>
            <a:r>
              <a:rPr lang="en-US" sz="2400" dirty="0">
                <a:latin typeface="Arial"/>
                <a:cs typeface="Arial"/>
              </a:rPr>
              <a:t>/</a:t>
            </a:r>
            <a:r>
              <a:rPr lang="en-US" sz="2400" dirty="0" err="1">
                <a:latin typeface="Arial"/>
                <a:cs typeface="Arial"/>
              </a:rPr>
              <a:t>etc</a:t>
            </a:r>
            <a:r>
              <a:rPr lang="en-US" sz="2400" dirty="0">
                <a:latin typeface="Arial"/>
                <a:cs typeface="Arial"/>
              </a:rPr>
              <a:t>/puppet/modules/</a:t>
            </a:r>
            <a:r>
              <a:rPr lang="en-US" sz="2400" dirty="0" err="1">
                <a:latin typeface="Arial"/>
                <a:cs typeface="Arial"/>
              </a:rPr>
              <a:t>my_fw</a:t>
            </a:r>
            <a:r>
              <a:rPr lang="en-US" sz="2400" dirty="0">
                <a:latin typeface="Arial"/>
                <a:cs typeface="Arial"/>
              </a:rPr>
              <a:t>/manifests/</a:t>
            </a:r>
            <a:r>
              <a:rPr lang="en-US" sz="2400" dirty="0" err="1" smtClean="0">
                <a:latin typeface="Arial"/>
                <a:cs typeface="Arial"/>
              </a:rPr>
              <a:t>init.pp</a:t>
            </a:r>
            <a:endParaRPr lang="en-US" sz="2400" dirty="0" smtClean="0">
              <a:latin typeface="Arial"/>
              <a:cs typeface="Arial"/>
            </a:endParaRPr>
          </a:p>
          <a:p>
            <a:pPr marL="800100" lvl="1" indent="-342900">
              <a:lnSpc>
                <a:spcPct val="100000"/>
              </a:lnSpc>
              <a:buFont typeface="Arial"/>
              <a:buChar char="•"/>
            </a:pPr>
            <a:r>
              <a:rPr lang="en-US" sz="2400" dirty="0" err="1" smtClean="0">
                <a:latin typeface="Arial"/>
                <a:cs typeface="Arial"/>
              </a:rPr>
              <a:t>svn</a:t>
            </a:r>
            <a:r>
              <a:rPr lang="en-US" sz="2400" dirty="0" smtClean="0">
                <a:latin typeface="Arial"/>
                <a:cs typeface="Arial"/>
              </a:rPr>
              <a:t> add </a:t>
            </a:r>
            <a:r>
              <a:rPr lang="en-US" sz="2400" dirty="0">
                <a:latin typeface="Arial"/>
                <a:cs typeface="Arial"/>
              </a:rPr>
              <a:t>/</a:t>
            </a:r>
            <a:r>
              <a:rPr lang="en-US" sz="2400" dirty="0" err="1">
                <a:latin typeface="Arial"/>
                <a:cs typeface="Arial"/>
              </a:rPr>
              <a:t>etc</a:t>
            </a:r>
            <a:r>
              <a:rPr lang="en-US" sz="2400" dirty="0">
                <a:latin typeface="Arial"/>
                <a:cs typeface="Arial"/>
              </a:rPr>
              <a:t>/puppet/modules/</a:t>
            </a:r>
            <a:r>
              <a:rPr lang="en-US" sz="2400" dirty="0" err="1">
                <a:latin typeface="Arial"/>
                <a:cs typeface="Arial"/>
              </a:rPr>
              <a:t>my_fw</a:t>
            </a:r>
            <a:r>
              <a:rPr lang="en-US" sz="2400" dirty="0">
                <a:latin typeface="Arial"/>
                <a:cs typeface="Arial"/>
              </a:rPr>
              <a:t>/</a:t>
            </a:r>
            <a:endParaRPr sz="2400" dirty="0">
              <a:latin typeface="Arial"/>
              <a:cs typeface="Arial"/>
            </a:endParaRPr>
          </a:p>
          <a:p>
            <a:pPr marL="342900" indent="-342900">
              <a:buFont typeface="Arial"/>
              <a:buChar char="•"/>
            </a:pPr>
            <a:endParaRPr sz="2400" dirty="0">
              <a:latin typeface="Arial"/>
              <a:cs typeface="Arial"/>
            </a:endParaRPr>
          </a:p>
          <a:p>
            <a:pPr marL="342900" indent="-342900">
              <a:buFont typeface="Arial"/>
              <a:buChar char="•"/>
            </a:pPr>
            <a:endParaRPr sz="2400" dirty="0">
              <a:latin typeface="Arial"/>
              <a:cs typeface="Arial"/>
            </a:endParaRPr>
          </a:p>
          <a:p>
            <a:pPr marL="342900" indent="-342900">
              <a:lnSpc>
                <a:spcPct val="90000"/>
              </a:lnSpc>
              <a:buFont typeface="Arial"/>
              <a:buChar char="•"/>
            </a:pPr>
            <a:r>
              <a:rPr lang="en-US" sz="2400" b="1" strike="noStrike" dirty="0">
                <a:solidFill>
                  <a:srgbClr val="000000"/>
                </a:solidFill>
                <a:latin typeface="Arial"/>
                <a:cs typeface="Arial"/>
              </a:rPr>
              <a:t>Flush </a:t>
            </a:r>
            <a:r>
              <a:rPr lang="en-US" sz="2400" b="1" strike="noStrike" dirty="0" err="1">
                <a:solidFill>
                  <a:srgbClr val="000000"/>
                </a:solidFill>
                <a:latin typeface="Arial"/>
                <a:cs typeface="Arial"/>
              </a:rPr>
              <a:t>IPTables</a:t>
            </a:r>
            <a:r>
              <a:rPr lang="en-US" sz="2400" b="1" strike="noStrike" dirty="0">
                <a:solidFill>
                  <a:srgbClr val="000000"/>
                </a:solidFill>
                <a:latin typeface="Arial"/>
                <a:cs typeface="Arial"/>
              </a:rPr>
              <a:t> </a:t>
            </a:r>
            <a:r>
              <a:rPr lang="en-US" sz="2400" strike="noStrike" dirty="0">
                <a:solidFill>
                  <a:srgbClr val="000000"/>
                </a:solidFill>
                <a:latin typeface="Arial"/>
                <a:cs typeface="Arial"/>
              </a:rPr>
              <a:t>to prevent </a:t>
            </a:r>
            <a:r>
              <a:rPr lang="en-US" sz="2400" strike="noStrike" dirty="0" err="1">
                <a:solidFill>
                  <a:srgbClr val="000000"/>
                </a:solidFill>
                <a:latin typeface="Arial"/>
                <a:cs typeface="Arial"/>
              </a:rPr>
              <a:t>ssh</a:t>
            </a:r>
            <a:r>
              <a:rPr lang="en-US" sz="2400" strike="noStrike" dirty="0">
                <a:solidFill>
                  <a:srgbClr val="000000"/>
                </a:solidFill>
                <a:latin typeface="Arial"/>
                <a:cs typeface="Arial"/>
              </a:rPr>
              <a:t>-blocking race condition</a:t>
            </a:r>
            <a:endParaRPr sz="2400" dirty="0">
              <a:latin typeface="Arial"/>
              <a:cs typeface="Arial"/>
            </a:endParaRPr>
          </a:p>
          <a:p>
            <a:pPr marL="800100" lvl="1" indent="-342900">
              <a:lnSpc>
                <a:spcPct val="100000"/>
              </a:lnSpc>
              <a:buFont typeface="Arial"/>
              <a:buChar char="•"/>
            </a:pPr>
            <a:r>
              <a:rPr lang="en-US" sz="2400" strike="noStrike" dirty="0" err="1">
                <a:solidFill>
                  <a:srgbClr val="000000"/>
                </a:solidFill>
                <a:latin typeface="Arial"/>
                <a:cs typeface="Arial"/>
              </a:rPr>
              <a:t>iptables</a:t>
            </a:r>
            <a:r>
              <a:rPr lang="en-US" sz="2400" strike="noStrike" dirty="0">
                <a:solidFill>
                  <a:srgbClr val="000000"/>
                </a:solidFill>
                <a:latin typeface="Arial"/>
                <a:cs typeface="Arial"/>
              </a:rPr>
              <a:t> -F</a:t>
            </a:r>
            <a:endParaRPr sz="2400" dirty="0">
              <a:latin typeface="Arial"/>
              <a:cs typeface="Arial"/>
            </a:endParaRPr>
          </a:p>
        </p:txBody>
      </p:sp>
      <p:sp>
        <p:nvSpPr>
          <p:cNvPr id="251" name="CustomShape 3"/>
          <p:cNvSpPr/>
          <p:nvPr/>
        </p:nvSpPr>
        <p:spPr>
          <a:xfrm>
            <a:off x="5867280" y="6172200"/>
            <a:ext cx="323424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400" strike="noStrike">
                <a:solidFill>
                  <a:srgbClr val="000000"/>
                </a:solidFill>
                <a:latin typeface="Calibri Light"/>
              </a:rPr>
              <a:t>006-puppet-firewall-prep</a:t>
            </a:r>
            <a:endParaRPr/>
          </a:p>
        </p:txBody>
      </p:sp>
      <p:sp>
        <p:nvSpPr>
          <p:cNvPr id="252" name="TextShape 4"/>
          <p:cNvSpPr txBox="1"/>
          <p:nvPr/>
        </p:nvSpPr>
        <p:spPr>
          <a:xfrm>
            <a:off x="3581280" y="6356520"/>
            <a:ext cx="2057040" cy="364680"/>
          </a:xfrm>
          <a:prstGeom prst="rect">
            <a:avLst/>
          </a:prstGeom>
          <a:noFill/>
          <a:ln>
            <a:noFill/>
          </a:ln>
        </p:spPr>
        <p:txBody>
          <a:bodyPr anchor="ctr"/>
          <a:lstStyle/>
          <a:p>
            <a:pPr algn="ctr">
              <a:lnSpc>
                <a:spcPct val="100000"/>
              </a:lnSpc>
            </a:pPr>
            <a:fld id="{F5DEAEC2-C7FD-4010-BBE0-C58EE298DA7F}" type="slidenum">
              <a:rPr lang="en-US" sz="1000" strike="noStrike">
                <a:solidFill>
                  <a:srgbClr val="000000"/>
                </a:solidFill>
                <a:latin typeface="Arial"/>
              </a:rPr>
              <a:t>21</a:t>
            </a:fld>
            <a:endParaRPr/>
          </a:p>
        </p:txBody>
      </p:sp>
      <p:sp>
        <p:nvSpPr>
          <p:cNvPr id="2" name="Title 1"/>
          <p:cNvSpPr>
            <a:spLocks noGrp="1"/>
          </p:cNvSpPr>
          <p:nvPr>
            <p:ph type="title"/>
          </p:nvPr>
        </p:nvSpPr>
        <p:spPr/>
        <p:txBody>
          <a:bodyPr/>
          <a:lstStyle/>
          <a:p>
            <a:r>
              <a:rPr lang="en-US" dirty="0"/>
              <a:t>Puppet firewall </a:t>
            </a:r>
            <a:r>
              <a:rPr lang="en-US" dirty="0" smtClean="0"/>
              <a:t>preparation</a:t>
            </a:r>
            <a:endParaRPr lang="en-US" dirty="0"/>
          </a:p>
        </p:txBody>
      </p:sp>
      <p:pic>
        <p:nvPicPr>
          <p:cNvPr id="7" name="Picture 6" descr="imagotipo horizontal Escuela de Verano.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6946" y="6161223"/>
            <a:ext cx="1325654" cy="62207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TextShape 1"/>
          <p:cNvSpPr txBox="1"/>
          <p:nvPr/>
        </p:nvSpPr>
        <p:spPr>
          <a:xfrm>
            <a:off x="533520" y="1143000"/>
            <a:ext cx="4038120" cy="4723920"/>
          </a:xfrm>
          <a:prstGeom prst="rect">
            <a:avLst/>
          </a:prstGeom>
          <a:noFill/>
          <a:ln>
            <a:noFill/>
          </a:ln>
        </p:spPr>
        <p:txBody>
          <a:bodyPr/>
          <a:lstStyle/>
          <a:p>
            <a:pPr>
              <a:lnSpc>
                <a:spcPct val="100000"/>
              </a:lnSpc>
            </a:pPr>
            <a:r>
              <a:rPr lang="en-US" sz="1200" strike="noStrike" dirty="0">
                <a:solidFill>
                  <a:srgbClr val="000000"/>
                </a:solidFill>
                <a:latin typeface="Arial"/>
                <a:cs typeface="Arial"/>
              </a:rPr>
              <a:t>class </a:t>
            </a:r>
            <a:r>
              <a:rPr lang="en-US" sz="1200" strike="noStrike" dirty="0" err="1">
                <a:solidFill>
                  <a:srgbClr val="000000"/>
                </a:solidFill>
                <a:latin typeface="Arial"/>
                <a:cs typeface="Arial"/>
              </a:rPr>
              <a:t>my_fw</a:t>
            </a:r>
            <a:r>
              <a:rPr lang="en-US" sz="1200" strike="noStrike" dirty="0">
                <a:solidFill>
                  <a:srgbClr val="000000"/>
                </a:solidFill>
                <a:latin typeface="Arial"/>
                <a:cs typeface="Arial"/>
              </a:rPr>
              <a:t> {</a:t>
            </a:r>
            <a:endParaRPr sz="1200" dirty="0">
              <a:latin typeface="Arial"/>
              <a:cs typeface="Arial"/>
            </a:endParaRPr>
          </a:p>
          <a:p>
            <a:pPr>
              <a:lnSpc>
                <a:spcPct val="100000"/>
              </a:lnSpc>
            </a:pPr>
            <a:r>
              <a:rPr lang="en-US" sz="1200" strike="noStrike" dirty="0">
                <a:solidFill>
                  <a:srgbClr val="000000"/>
                </a:solidFill>
                <a:latin typeface="Arial"/>
                <a:cs typeface="Arial"/>
              </a:rPr>
              <a:t> </a:t>
            </a:r>
            <a:endParaRPr sz="1200" dirty="0">
              <a:latin typeface="Arial"/>
              <a:cs typeface="Arial"/>
            </a:endParaRPr>
          </a:p>
          <a:p>
            <a:pPr>
              <a:lnSpc>
                <a:spcPct val="100000"/>
              </a:lnSpc>
            </a:pPr>
            <a:r>
              <a:rPr lang="en-US" sz="1200" strike="noStrike" dirty="0">
                <a:solidFill>
                  <a:srgbClr val="000000"/>
                </a:solidFill>
                <a:latin typeface="Arial"/>
                <a:cs typeface="Arial"/>
              </a:rPr>
              <a:t>    $ipv4_file = $</a:t>
            </a:r>
            <a:r>
              <a:rPr lang="en-US" sz="1200" strike="noStrike" dirty="0" err="1">
                <a:solidFill>
                  <a:srgbClr val="000000"/>
                </a:solidFill>
                <a:latin typeface="Arial"/>
                <a:cs typeface="Arial"/>
              </a:rPr>
              <a:t>operatingsystem</a:t>
            </a:r>
            <a:r>
              <a:rPr lang="en-US" sz="1200" strike="noStrike" dirty="0">
                <a:solidFill>
                  <a:srgbClr val="000000"/>
                </a:solidFill>
                <a:latin typeface="Arial"/>
                <a:cs typeface="Arial"/>
              </a:rPr>
              <a:t> ? {</a:t>
            </a:r>
            <a:endParaRPr sz="1200" dirty="0">
              <a:latin typeface="Arial"/>
              <a:cs typeface="Arial"/>
            </a:endParaRPr>
          </a:p>
          <a:p>
            <a:pPr>
              <a:lnSpc>
                <a:spcPct val="100000"/>
              </a:lnSpc>
            </a:pPr>
            <a:r>
              <a:rPr lang="en-US" sz="1200" strike="noStrike" dirty="0">
                <a:solidFill>
                  <a:srgbClr val="000000"/>
                </a:solidFill>
                <a:latin typeface="Arial"/>
                <a:cs typeface="Arial"/>
              </a:rPr>
              <a:t>        "</a:t>
            </a:r>
            <a:r>
              <a:rPr lang="en-US" sz="1200" strike="noStrike" dirty="0" err="1">
                <a:solidFill>
                  <a:srgbClr val="000000"/>
                </a:solidFill>
                <a:latin typeface="Arial"/>
                <a:cs typeface="Arial"/>
              </a:rPr>
              <a:t>debian</a:t>
            </a:r>
            <a:r>
              <a:rPr lang="en-US" sz="1200" strike="noStrike" dirty="0">
                <a:solidFill>
                  <a:srgbClr val="000000"/>
                </a:solidFill>
                <a:latin typeface="Arial"/>
                <a:cs typeface="Arial"/>
              </a:rPr>
              <a:t>"          =&gt; '/</a:t>
            </a:r>
            <a:r>
              <a:rPr lang="en-US" sz="1200" strike="noStrike" dirty="0" err="1">
                <a:solidFill>
                  <a:srgbClr val="000000"/>
                </a:solidFill>
                <a:latin typeface="Arial"/>
                <a:cs typeface="Arial"/>
              </a:rPr>
              <a:t>etc</a:t>
            </a:r>
            <a:r>
              <a:rPr lang="en-US" sz="1200" strike="noStrike" dirty="0">
                <a:solidFill>
                  <a:srgbClr val="000000"/>
                </a:solidFill>
                <a:latin typeface="Arial"/>
                <a:cs typeface="Arial"/>
              </a:rPr>
              <a:t>/</a:t>
            </a:r>
            <a:r>
              <a:rPr lang="en-US" sz="1200" strike="noStrike" dirty="0" err="1">
                <a:solidFill>
                  <a:srgbClr val="000000"/>
                </a:solidFill>
                <a:latin typeface="Arial"/>
                <a:cs typeface="Arial"/>
              </a:rPr>
              <a:t>iptables</a:t>
            </a:r>
            <a:r>
              <a:rPr lang="en-US" sz="1200" strike="noStrike" dirty="0">
                <a:solidFill>
                  <a:srgbClr val="000000"/>
                </a:solidFill>
                <a:latin typeface="Arial"/>
                <a:cs typeface="Arial"/>
              </a:rPr>
              <a:t>/rules.v4',</a:t>
            </a:r>
            <a:endParaRPr sz="1200" dirty="0">
              <a:latin typeface="Arial"/>
              <a:cs typeface="Arial"/>
            </a:endParaRPr>
          </a:p>
          <a:p>
            <a:pPr>
              <a:lnSpc>
                <a:spcPct val="100000"/>
              </a:lnSpc>
            </a:pPr>
            <a:r>
              <a:rPr lang="en-US" sz="1200" strike="noStrike" dirty="0">
                <a:solidFill>
                  <a:srgbClr val="000000"/>
                </a:solidFill>
                <a:latin typeface="Arial"/>
                <a:cs typeface="Arial"/>
              </a:rPr>
              <a:t>        /(</a:t>
            </a:r>
            <a:r>
              <a:rPr lang="en-US" sz="1200" strike="noStrike" dirty="0" err="1">
                <a:solidFill>
                  <a:srgbClr val="000000"/>
                </a:solidFill>
                <a:latin typeface="Arial"/>
                <a:cs typeface="Arial"/>
              </a:rPr>
              <a:t>RedHat|CentOS</a:t>
            </a:r>
            <a:r>
              <a:rPr lang="en-US" sz="1200" strike="noStrike" dirty="0">
                <a:solidFill>
                  <a:srgbClr val="000000"/>
                </a:solidFill>
                <a:latin typeface="Arial"/>
                <a:cs typeface="Arial"/>
              </a:rPr>
              <a:t>)/ =&gt; '/</a:t>
            </a:r>
            <a:r>
              <a:rPr lang="en-US" sz="1200" strike="noStrike" dirty="0" err="1">
                <a:solidFill>
                  <a:srgbClr val="000000"/>
                </a:solidFill>
                <a:latin typeface="Arial"/>
                <a:cs typeface="Arial"/>
              </a:rPr>
              <a:t>etc</a:t>
            </a:r>
            <a:r>
              <a:rPr lang="en-US" sz="1200" strike="noStrike" dirty="0">
                <a:solidFill>
                  <a:srgbClr val="000000"/>
                </a:solidFill>
                <a:latin typeface="Arial"/>
                <a:cs typeface="Arial"/>
              </a:rPr>
              <a:t>/</a:t>
            </a:r>
            <a:r>
              <a:rPr lang="en-US" sz="1200" strike="noStrike" dirty="0" err="1">
                <a:solidFill>
                  <a:srgbClr val="000000"/>
                </a:solidFill>
                <a:latin typeface="Arial"/>
                <a:cs typeface="Arial"/>
              </a:rPr>
              <a:t>sysconfig</a:t>
            </a:r>
            <a:r>
              <a:rPr lang="en-US" sz="1200" strike="noStrike" dirty="0">
                <a:solidFill>
                  <a:srgbClr val="000000"/>
                </a:solidFill>
                <a:latin typeface="Arial"/>
                <a:cs typeface="Arial"/>
              </a:rPr>
              <a:t>/</a:t>
            </a:r>
            <a:r>
              <a:rPr lang="en-US" sz="1200" strike="noStrike" dirty="0" err="1">
                <a:solidFill>
                  <a:srgbClr val="000000"/>
                </a:solidFill>
                <a:latin typeface="Arial"/>
                <a:cs typeface="Arial"/>
              </a:rPr>
              <a:t>iptables</a:t>
            </a:r>
            <a:r>
              <a:rPr lang="en-US" sz="1200" strike="noStrike" dirty="0">
                <a:solidFill>
                  <a:srgbClr val="000000"/>
                </a:solidFill>
                <a:latin typeface="Arial"/>
                <a:cs typeface="Arial"/>
              </a:rPr>
              <a:t>',</a:t>
            </a:r>
            <a:endParaRPr sz="1200" dirty="0">
              <a:latin typeface="Arial"/>
              <a:cs typeface="Arial"/>
            </a:endParaRPr>
          </a:p>
          <a:p>
            <a:pPr>
              <a:lnSpc>
                <a:spcPct val="100000"/>
              </a:lnSpc>
            </a:pPr>
            <a:r>
              <a:rPr lang="en-US" sz="1200" strike="noStrike" dirty="0">
                <a:solidFill>
                  <a:srgbClr val="000000"/>
                </a:solidFill>
                <a:latin typeface="Arial"/>
                <a:cs typeface="Arial"/>
              </a:rPr>
              <a:t>    }</a:t>
            </a:r>
            <a:endParaRPr sz="1200" dirty="0">
              <a:latin typeface="Arial"/>
              <a:cs typeface="Arial"/>
            </a:endParaRPr>
          </a:p>
          <a:p>
            <a:pPr>
              <a:lnSpc>
                <a:spcPct val="100000"/>
              </a:lnSpc>
            </a:pPr>
            <a:r>
              <a:rPr lang="en-US" sz="1200" strike="noStrike" dirty="0">
                <a:solidFill>
                  <a:srgbClr val="000000"/>
                </a:solidFill>
                <a:latin typeface="Arial"/>
                <a:cs typeface="Arial"/>
              </a:rPr>
              <a:t> </a:t>
            </a:r>
            <a:endParaRPr sz="1200" dirty="0">
              <a:latin typeface="Arial"/>
              <a:cs typeface="Arial"/>
            </a:endParaRPr>
          </a:p>
          <a:p>
            <a:pPr>
              <a:lnSpc>
                <a:spcPct val="100000"/>
              </a:lnSpc>
            </a:pPr>
            <a:r>
              <a:rPr lang="en-US" sz="1200" strike="noStrike" dirty="0">
                <a:solidFill>
                  <a:srgbClr val="000000"/>
                </a:solidFill>
                <a:latin typeface="Arial"/>
                <a:cs typeface="Arial"/>
              </a:rPr>
              <a:t>    firewall { "001 accept all </a:t>
            </a:r>
            <a:r>
              <a:rPr lang="en-US" sz="1200" strike="noStrike" dirty="0" err="1">
                <a:solidFill>
                  <a:srgbClr val="000000"/>
                </a:solidFill>
                <a:latin typeface="Arial"/>
                <a:cs typeface="Arial"/>
              </a:rPr>
              <a:t>icmp</a:t>
            </a:r>
            <a:r>
              <a:rPr lang="en-US" sz="1200" strike="noStrike" dirty="0">
                <a:solidFill>
                  <a:srgbClr val="000000"/>
                </a:solidFill>
                <a:latin typeface="Arial"/>
                <a:cs typeface="Arial"/>
              </a:rPr>
              <a:t> requests":</a:t>
            </a:r>
            <a:endParaRPr sz="1200" dirty="0">
              <a:latin typeface="Arial"/>
              <a:cs typeface="Arial"/>
            </a:endParaRPr>
          </a:p>
          <a:p>
            <a:pPr>
              <a:lnSpc>
                <a:spcPct val="100000"/>
              </a:lnSpc>
            </a:pPr>
            <a:r>
              <a:rPr lang="en-US" sz="1200" strike="noStrike" dirty="0">
                <a:solidFill>
                  <a:srgbClr val="000000"/>
                </a:solidFill>
                <a:latin typeface="Arial"/>
                <a:cs typeface="Arial"/>
              </a:rPr>
              <a:t>        proto =&gt; '</a:t>
            </a:r>
            <a:r>
              <a:rPr lang="en-US" sz="1200" strike="noStrike" dirty="0" err="1">
                <a:solidFill>
                  <a:srgbClr val="000000"/>
                </a:solidFill>
                <a:latin typeface="Arial"/>
                <a:cs typeface="Arial"/>
              </a:rPr>
              <a:t>icmp</a:t>
            </a:r>
            <a:r>
              <a:rPr lang="en-US" sz="1200" strike="noStrike" dirty="0">
                <a:solidFill>
                  <a:srgbClr val="000000"/>
                </a:solidFill>
                <a:latin typeface="Arial"/>
                <a:cs typeface="Arial"/>
              </a:rPr>
              <a:t>',</a:t>
            </a:r>
            <a:endParaRPr sz="1200" dirty="0">
              <a:latin typeface="Arial"/>
              <a:cs typeface="Arial"/>
            </a:endParaRPr>
          </a:p>
          <a:p>
            <a:pPr>
              <a:lnSpc>
                <a:spcPct val="100000"/>
              </a:lnSpc>
            </a:pPr>
            <a:r>
              <a:rPr lang="en-US" sz="1200" strike="noStrike" dirty="0">
                <a:solidFill>
                  <a:srgbClr val="000000"/>
                </a:solidFill>
                <a:latin typeface="Arial"/>
                <a:cs typeface="Arial"/>
              </a:rPr>
              <a:t>        action  =&gt; 'accept',</a:t>
            </a:r>
            <a:endParaRPr sz="1200" dirty="0">
              <a:latin typeface="Arial"/>
              <a:cs typeface="Arial"/>
            </a:endParaRPr>
          </a:p>
          <a:p>
            <a:pPr>
              <a:lnSpc>
                <a:spcPct val="100000"/>
              </a:lnSpc>
            </a:pPr>
            <a:r>
              <a:rPr lang="en-US" sz="1200" strike="noStrike" dirty="0">
                <a:solidFill>
                  <a:srgbClr val="000000"/>
                </a:solidFill>
                <a:latin typeface="Arial"/>
                <a:cs typeface="Arial"/>
              </a:rPr>
              <a:t>    }</a:t>
            </a:r>
            <a:endParaRPr sz="1200" dirty="0">
              <a:latin typeface="Arial"/>
              <a:cs typeface="Arial"/>
            </a:endParaRPr>
          </a:p>
          <a:p>
            <a:pPr>
              <a:lnSpc>
                <a:spcPct val="100000"/>
              </a:lnSpc>
            </a:pPr>
            <a:r>
              <a:rPr lang="en-US" sz="1200" strike="noStrike" dirty="0">
                <a:solidFill>
                  <a:srgbClr val="000000"/>
                </a:solidFill>
                <a:latin typeface="Arial"/>
                <a:cs typeface="Arial"/>
              </a:rPr>
              <a:t> firewall { '002 INPUT allow loopback </a:t>
            </a:r>
            <a:r>
              <a:rPr lang="en-US" sz="1200" strike="noStrike" dirty="0" err="1">
                <a:solidFill>
                  <a:srgbClr val="000000"/>
                </a:solidFill>
                <a:latin typeface="Arial"/>
                <a:cs typeface="Arial"/>
              </a:rPr>
              <a:t>tcp</a:t>
            </a:r>
            <a:r>
              <a:rPr lang="en-US" sz="1200" strike="noStrike" dirty="0">
                <a:solidFill>
                  <a:srgbClr val="000000"/>
                </a:solidFill>
                <a:latin typeface="Arial"/>
                <a:cs typeface="Arial"/>
              </a:rPr>
              <a:t>':</a:t>
            </a:r>
            <a:endParaRPr sz="1200" dirty="0">
              <a:latin typeface="Arial"/>
              <a:cs typeface="Arial"/>
            </a:endParaRPr>
          </a:p>
          <a:p>
            <a:pPr>
              <a:lnSpc>
                <a:spcPct val="100000"/>
              </a:lnSpc>
            </a:pPr>
            <a:r>
              <a:rPr lang="en-US" sz="1200" strike="noStrike" dirty="0">
                <a:solidFill>
                  <a:srgbClr val="000000"/>
                </a:solidFill>
                <a:latin typeface="Arial"/>
                <a:cs typeface="Arial"/>
              </a:rPr>
              <a:t>        </a:t>
            </a:r>
            <a:r>
              <a:rPr lang="en-US" sz="1200" strike="noStrike" dirty="0" err="1">
                <a:solidFill>
                  <a:srgbClr val="000000"/>
                </a:solidFill>
                <a:latin typeface="Arial"/>
                <a:cs typeface="Arial"/>
              </a:rPr>
              <a:t>iniface</a:t>
            </a:r>
            <a:r>
              <a:rPr lang="en-US" sz="1200" strike="noStrike" dirty="0">
                <a:solidFill>
                  <a:srgbClr val="000000"/>
                </a:solidFill>
                <a:latin typeface="Arial"/>
                <a:cs typeface="Arial"/>
              </a:rPr>
              <a:t> =&gt; 'lo',</a:t>
            </a:r>
            <a:endParaRPr sz="1200" dirty="0">
              <a:latin typeface="Arial"/>
              <a:cs typeface="Arial"/>
            </a:endParaRPr>
          </a:p>
          <a:p>
            <a:pPr>
              <a:lnSpc>
                <a:spcPct val="100000"/>
              </a:lnSpc>
            </a:pPr>
            <a:r>
              <a:rPr lang="en-US" sz="1200" strike="noStrike" dirty="0">
                <a:solidFill>
                  <a:srgbClr val="000000"/>
                </a:solidFill>
                <a:latin typeface="Arial"/>
                <a:cs typeface="Arial"/>
              </a:rPr>
              <a:t>        chain   =&gt; 'INPUT',</a:t>
            </a:r>
            <a:endParaRPr sz="1200" dirty="0">
              <a:latin typeface="Arial"/>
              <a:cs typeface="Arial"/>
            </a:endParaRPr>
          </a:p>
          <a:p>
            <a:pPr>
              <a:lnSpc>
                <a:spcPct val="100000"/>
              </a:lnSpc>
            </a:pPr>
            <a:r>
              <a:rPr lang="en-US" sz="1200" strike="noStrike" dirty="0">
                <a:solidFill>
                  <a:srgbClr val="000000"/>
                </a:solidFill>
                <a:latin typeface="Arial"/>
                <a:cs typeface="Arial"/>
              </a:rPr>
              <a:t>        action    =&gt; 'accept',</a:t>
            </a:r>
            <a:endParaRPr sz="1200" dirty="0">
              <a:latin typeface="Arial"/>
              <a:cs typeface="Arial"/>
            </a:endParaRPr>
          </a:p>
          <a:p>
            <a:pPr>
              <a:lnSpc>
                <a:spcPct val="100000"/>
              </a:lnSpc>
            </a:pPr>
            <a:r>
              <a:rPr lang="en-US" sz="1200" strike="noStrike" dirty="0">
                <a:solidFill>
                  <a:srgbClr val="000000"/>
                </a:solidFill>
                <a:latin typeface="Arial"/>
                <a:cs typeface="Arial"/>
              </a:rPr>
              <a:t>        proto =&gt; '</a:t>
            </a:r>
            <a:r>
              <a:rPr lang="en-US" sz="1200" strike="noStrike" dirty="0" err="1">
                <a:solidFill>
                  <a:srgbClr val="000000"/>
                </a:solidFill>
                <a:latin typeface="Arial"/>
                <a:cs typeface="Arial"/>
              </a:rPr>
              <a:t>tcp</a:t>
            </a:r>
            <a:r>
              <a:rPr lang="en-US" sz="1200" strike="noStrike" dirty="0">
                <a:solidFill>
                  <a:srgbClr val="000000"/>
                </a:solidFill>
                <a:latin typeface="Arial"/>
                <a:cs typeface="Arial"/>
              </a:rPr>
              <a:t>',</a:t>
            </a:r>
            <a:endParaRPr sz="1200" dirty="0">
              <a:latin typeface="Arial"/>
              <a:cs typeface="Arial"/>
            </a:endParaRPr>
          </a:p>
          <a:p>
            <a:pPr>
              <a:lnSpc>
                <a:spcPct val="100000"/>
              </a:lnSpc>
            </a:pPr>
            <a:r>
              <a:rPr lang="en-US" sz="1200" strike="noStrike" dirty="0">
                <a:solidFill>
                  <a:srgbClr val="000000"/>
                </a:solidFill>
                <a:latin typeface="Arial"/>
                <a:cs typeface="Arial"/>
              </a:rPr>
              <a:t>    }</a:t>
            </a:r>
            <a:endParaRPr sz="1200" dirty="0">
              <a:latin typeface="Arial"/>
              <a:cs typeface="Arial"/>
            </a:endParaRPr>
          </a:p>
          <a:p>
            <a:pPr>
              <a:lnSpc>
                <a:spcPct val="100000"/>
              </a:lnSpc>
            </a:pPr>
            <a:r>
              <a:rPr lang="en-US" sz="1200" strike="noStrike" dirty="0">
                <a:solidFill>
                  <a:srgbClr val="000000"/>
                </a:solidFill>
                <a:latin typeface="Arial"/>
                <a:cs typeface="Arial"/>
              </a:rPr>
              <a:t>    firewall { '002 INPUT allow loopback </a:t>
            </a:r>
            <a:r>
              <a:rPr lang="en-US" sz="1200" strike="noStrike" dirty="0" err="1">
                <a:solidFill>
                  <a:srgbClr val="000000"/>
                </a:solidFill>
                <a:latin typeface="Arial"/>
                <a:cs typeface="Arial"/>
              </a:rPr>
              <a:t>udp</a:t>
            </a:r>
            <a:r>
              <a:rPr lang="en-US" sz="1200" strike="noStrike" dirty="0">
                <a:solidFill>
                  <a:srgbClr val="000000"/>
                </a:solidFill>
                <a:latin typeface="Arial"/>
                <a:cs typeface="Arial"/>
              </a:rPr>
              <a:t>':</a:t>
            </a:r>
            <a:endParaRPr sz="1200" dirty="0">
              <a:latin typeface="Arial"/>
              <a:cs typeface="Arial"/>
            </a:endParaRPr>
          </a:p>
          <a:p>
            <a:pPr>
              <a:lnSpc>
                <a:spcPct val="100000"/>
              </a:lnSpc>
            </a:pPr>
            <a:r>
              <a:rPr lang="en-US" sz="1200" strike="noStrike" dirty="0">
                <a:solidFill>
                  <a:srgbClr val="000000"/>
                </a:solidFill>
                <a:latin typeface="Arial"/>
                <a:cs typeface="Arial"/>
              </a:rPr>
              <a:t>        </a:t>
            </a:r>
            <a:r>
              <a:rPr lang="en-US" sz="1200" strike="noStrike" dirty="0" err="1">
                <a:solidFill>
                  <a:srgbClr val="000000"/>
                </a:solidFill>
                <a:latin typeface="Arial"/>
                <a:cs typeface="Arial"/>
              </a:rPr>
              <a:t>iniface</a:t>
            </a:r>
            <a:r>
              <a:rPr lang="en-US" sz="1200" strike="noStrike" dirty="0">
                <a:solidFill>
                  <a:srgbClr val="000000"/>
                </a:solidFill>
                <a:latin typeface="Arial"/>
                <a:cs typeface="Arial"/>
              </a:rPr>
              <a:t> =&gt; 'lo',</a:t>
            </a:r>
            <a:endParaRPr sz="1200" dirty="0">
              <a:latin typeface="Arial"/>
              <a:cs typeface="Arial"/>
            </a:endParaRPr>
          </a:p>
          <a:p>
            <a:pPr>
              <a:lnSpc>
                <a:spcPct val="100000"/>
              </a:lnSpc>
            </a:pPr>
            <a:r>
              <a:rPr lang="en-US" sz="1200" strike="noStrike" dirty="0">
                <a:solidFill>
                  <a:srgbClr val="000000"/>
                </a:solidFill>
                <a:latin typeface="Arial"/>
                <a:cs typeface="Arial"/>
              </a:rPr>
              <a:t>        chain   =&gt; 'INPUT',</a:t>
            </a:r>
            <a:endParaRPr sz="1200" dirty="0">
              <a:latin typeface="Arial"/>
              <a:cs typeface="Arial"/>
            </a:endParaRPr>
          </a:p>
          <a:p>
            <a:pPr>
              <a:lnSpc>
                <a:spcPct val="100000"/>
              </a:lnSpc>
            </a:pPr>
            <a:r>
              <a:rPr lang="en-US" sz="1200" strike="noStrike" dirty="0">
                <a:solidFill>
                  <a:srgbClr val="000000"/>
                </a:solidFill>
                <a:latin typeface="Arial"/>
                <a:cs typeface="Arial"/>
              </a:rPr>
              <a:t>        action    =&gt; 'accept',</a:t>
            </a:r>
            <a:endParaRPr sz="1200" dirty="0">
              <a:latin typeface="Arial"/>
              <a:cs typeface="Arial"/>
            </a:endParaRPr>
          </a:p>
          <a:p>
            <a:pPr>
              <a:lnSpc>
                <a:spcPct val="100000"/>
              </a:lnSpc>
            </a:pPr>
            <a:r>
              <a:rPr lang="en-US" sz="1200" strike="noStrike" dirty="0">
                <a:solidFill>
                  <a:srgbClr val="000000"/>
                </a:solidFill>
                <a:latin typeface="Arial"/>
                <a:cs typeface="Arial"/>
              </a:rPr>
              <a:t>        proto =&gt; '</a:t>
            </a:r>
            <a:r>
              <a:rPr lang="en-US" sz="1200" strike="noStrike" dirty="0" err="1">
                <a:solidFill>
                  <a:srgbClr val="000000"/>
                </a:solidFill>
                <a:latin typeface="Arial"/>
                <a:cs typeface="Arial"/>
              </a:rPr>
              <a:t>udp</a:t>
            </a:r>
            <a:r>
              <a:rPr lang="en-US" sz="1200" strike="noStrike" dirty="0">
                <a:solidFill>
                  <a:srgbClr val="000000"/>
                </a:solidFill>
                <a:latin typeface="Arial"/>
                <a:cs typeface="Arial"/>
              </a:rPr>
              <a:t>',</a:t>
            </a:r>
            <a:endParaRPr sz="1200" dirty="0">
              <a:latin typeface="Arial"/>
              <a:cs typeface="Arial"/>
            </a:endParaRPr>
          </a:p>
          <a:p>
            <a:pPr>
              <a:lnSpc>
                <a:spcPct val="100000"/>
              </a:lnSpc>
            </a:pPr>
            <a:r>
              <a:rPr lang="en-US" sz="1200" strike="noStrike" dirty="0">
                <a:solidFill>
                  <a:srgbClr val="000000"/>
                </a:solidFill>
                <a:latin typeface="Arial"/>
                <a:cs typeface="Arial"/>
              </a:rPr>
              <a:t>    } </a:t>
            </a:r>
            <a:endParaRPr sz="1200" dirty="0">
              <a:latin typeface="Arial"/>
              <a:cs typeface="Arial"/>
            </a:endParaRPr>
          </a:p>
          <a:p>
            <a:pPr>
              <a:lnSpc>
                <a:spcPct val="100000"/>
              </a:lnSpc>
            </a:pPr>
            <a:r>
              <a:rPr lang="en-US" sz="1200" strike="noStrike" dirty="0">
                <a:solidFill>
                  <a:srgbClr val="000000"/>
                </a:solidFill>
                <a:latin typeface="Arial"/>
                <a:cs typeface="Arial"/>
              </a:rPr>
              <a:t>firewall { '000 INPUT allow related and established':</a:t>
            </a:r>
            <a:endParaRPr sz="1200" dirty="0">
              <a:latin typeface="Arial"/>
              <a:cs typeface="Arial"/>
            </a:endParaRPr>
          </a:p>
          <a:p>
            <a:pPr>
              <a:lnSpc>
                <a:spcPct val="100000"/>
              </a:lnSpc>
            </a:pPr>
            <a:r>
              <a:rPr lang="en-US" sz="1200" strike="noStrike" dirty="0">
                <a:solidFill>
                  <a:srgbClr val="000000"/>
                </a:solidFill>
                <a:latin typeface="Arial"/>
                <a:cs typeface="Arial"/>
              </a:rPr>
              <a:t>        state =&gt; ['RELATED', 'ESTABLISHED'],</a:t>
            </a:r>
            <a:endParaRPr sz="1200" dirty="0">
              <a:latin typeface="Arial"/>
              <a:cs typeface="Arial"/>
            </a:endParaRPr>
          </a:p>
          <a:p>
            <a:pPr>
              <a:lnSpc>
                <a:spcPct val="100000"/>
              </a:lnSpc>
            </a:pPr>
            <a:endParaRPr sz="1200" dirty="0"/>
          </a:p>
        </p:txBody>
      </p:sp>
      <p:sp>
        <p:nvSpPr>
          <p:cNvPr id="254" name="TextShape 2"/>
          <p:cNvSpPr txBox="1"/>
          <p:nvPr/>
        </p:nvSpPr>
        <p:spPr>
          <a:xfrm>
            <a:off x="4648320" y="1141838"/>
            <a:ext cx="4038120" cy="5059440"/>
          </a:xfrm>
          <a:prstGeom prst="rect">
            <a:avLst/>
          </a:prstGeom>
          <a:noFill/>
          <a:ln>
            <a:noFill/>
          </a:ln>
        </p:spPr>
        <p:txBody>
          <a:bodyPr/>
          <a:lstStyle/>
          <a:p>
            <a:pPr>
              <a:lnSpc>
                <a:spcPct val="100000"/>
              </a:lnSpc>
            </a:pPr>
            <a:r>
              <a:rPr lang="en-US" sz="1200" strike="noStrike" dirty="0">
                <a:solidFill>
                  <a:srgbClr val="000000"/>
                </a:solidFill>
                <a:latin typeface="Arial"/>
                <a:cs typeface="Arial"/>
              </a:rPr>
              <a:t>action  =&gt; 'accept',</a:t>
            </a:r>
            <a:endParaRPr sz="1200" dirty="0">
              <a:latin typeface="Arial"/>
              <a:cs typeface="Arial"/>
            </a:endParaRPr>
          </a:p>
          <a:p>
            <a:pPr>
              <a:lnSpc>
                <a:spcPct val="100000"/>
              </a:lnSpc>
            </a:pPr>
            <a:r>
              <a:rPr lang="en-US" sz="1200" strike="noStrike" dirty="0">
                <a:solidFill>
                  <a:srgbClr val="000000"/>
                </a:solidFill>
                <a:latin typeface="Arial"/>
                <a:cs typeface="Arial"/>
              </a:rPr>
              <a:t>        proto =&gt; 'all',</a:t>
            </a:r>
            <a:endParaRPr sz="1200" dirty="0">
              <a:latin typeface="Arial"/>
              <a:cs typeface="Arial"/>
            </a:endParaRPr>
          </a:p>
          <a:p>
            <a:pPr>
              <a:lnSpc>
                <a:spcPct val="100000"/>
              </a:lnSpc>
            </a:pPr>
            <a:r>
              <a:rPr lang="en-US" sz="1200" strike="noStrike" dirty="0">
                <a:solidFill>
                  <a:srgbClr val="000000"/>
                </a:solidFill>
                <a:latin typeface="Arial"/>
                <a:cs typeface="Arial"/>
              </a:rPr>
              <a:t>    } </a:t>
            </a:r>
            <a:endParaRPr sz="1200" dirty="0">
              <a:latin typeface="Arial"/>
              <a:cs typeface="Arial"/>
            </a:endParaRPr>
          </a:p>
          <a:p>
            <a:pPr>
              <a:lnSpc>
                <a:spcPct val="100000"/>
              </a:lnSpc>
            </a:pPr>
            <a:r>
              <a:rPr lang="en-US" sz="1200" strike="noStrike" dirty="0">
                <a:solidFill>
                  <a:srgbClr val="000000"/>
                </a:solidFill>
                <a:latin typeface="Arial"/>
                <a:cs typeface="Arial"/>
              </a:rPr>
              <a:t>firewall { '100 allow </a:t>
            </a:r>
            <a:r>
              <a:rPr lang="en-US" sz="1200" strike="noStrike" dirty="0" err="1">
                <a:solidFill>
                  <a:srgbClr val="000000"/>
                </a:solidFill>
                <a:latin typeface="Arial"/>
                <a:cs typeface="Arial"/>
              </a:rPr>
              <a:t>ssh</a:t>
            </a:r>
            <a:r>
              <a:rPr lang="en-US" sz="1200" strike="noStrike" dirty="0">
                <a:solidFill>
                  <a:srgbClr val="000000"/>
                </a:solidFill>
                <a:latin typeface="Arial"/>
                <a:cs typeface="Arial"/>
              </a:rPr>
              <a:t>':</a:t>
            </a:r>
            <a:endParaRPr sz="1200" dirty="0">
              <a:latin typeface="Arial"/>
              <a:cs typeface="Arial"/>
            </a:endParaRPr>
          </a:p>
          <a:p>
            <a:pPr>
              <a:lnSpc>
                <a:spcPct val="100000"/>
              </a:lnSpc>
            </a:pPr>
            <a:r>
              <a:rPr lang="en-US" sz="1200" strike="noStrike" dirty="0">
                <a:solidFill>
                  <a:srgbClr val="000000"/>
                </a:solidFill>
                <a:latin typeface="Arial"/>
                <a:cs typeface="Arial"/>
              </a:rPr>
              <a:t>        state =&gt; ['NEW'],</a:t>
            </a:r>
            <a:endParaRPr sz="1200" dirty="0">
              <a:latin typeface="Arial"/>
              <a:cs typeface="Arial"/>
            </a:endParaRPr>
          </a:p>
          <a:p>
            <a:pPr>
              <a:lnSpc>
                <a:spcPct val="100000"/>
              </a:lnSpc>
            </a:pPr>
            <a:r>
              <a:rPr lang="en-US" sz="1200" strike="noStrike" dirty="0">
                <a:solidFill>
                  <a:srgbClr val="000000"/>
                </a:solidFill>
                <a:latin typeface="Arial"/>
                <a:cs typeface="Arial"/>
              </a:rPr>
              <a:t>        </a:t>
            </a:r>
            <a:r>
              <a:rPr lang="en-US" sz="1200" strike="noStrike" dirty="0" err="1">
                <a:solidFill>
                  <a:srgbClr val="000000"/>
                </a:solidFill>
                <a:latin typeface="Arial"/>
                <a:cs typeface="Arial"/>
              </a:rPr>
              <a:t>dport</a:t>
            </a:r>
            <a:r>
              <a:rPr lang="en-US" sz="1200" strike="noStrike" dirty="0">
                <a:solidFill>
                  <a:srgbClr val="000000"/>
                </a:solidFill>
                <a:latin typeface="Arial"/>
                <a:cs typeface="Arial"/>
              </a:rPr>
              <a:t> =&gt; '22',</a:t>
            </a:r>
            <a:endParaRPr sz="1200" dirty="0">
              <a:latin typeface="Arial"/>
              <a:cs typeface="Arial"/>
            </a:endParaRPr>
          </a:p>
          <a:p>
            <a:pPr>
              <a:lnSpc>
                <a:spcPct val="100000"/>
              </a:lnSpc>
            </a:pPr>
            <a:r>
              <a:rPr lang="en-US" sz="1200" strike="noStrike" dirty="0">
                <a:solidFill>
                  <a:srgbClr val="000000"/>
                </a:solidFill>
                <a:latin typeface="Arial"/>
                <a:cs typeface="Arial"/>
              </a:rPr>
              <a:t>        proto =&gt; '</a:t>
            </a:r>
            <a:r>
              <a:rPr lang="en-US" sz="1200" strike="noStrike" dirty="0" err="1">
                <a:solidFill>
                  <a:srgbClr val="000000"/>
                </a:solidFill>
                <a:latin typeface="Arial"/>
                <a:cs typeface="Arial"/>
              </a:rPr>
              <a:t>tcp</a:t>
            </a:r>
            <a:r>
              <a:rPr lang="en-US" sz="1200" strike="noStrike" dirty="0">
                <a:solidFill>
                  <a:srgbClr val="000000"/>
                </a:solidFill>
                <a:latin typeface="Arial"/>
                <a:cs typeface="Arial"/>
              </a:rPr>
              <a:t>',</a:t>
            </a:r>
            <a:endParaRPr sz="1200" dirty="0">
              <a:latin typeface="Arial"/>
              <a:cs typeface="Arial"/>
            </a:endParaRPr>
          </a:p>
          <a:p>
            <a:pPr>
              <a:lnSpc>
                <a:spcPct val="100000"/>
              </a:lnSpc>
            </a:pPr>
            <a:r>
              <a:rPr lang="en-US" sz="1200" strike="noStrike" dirty="0">
                <a:solidFill>
                  <a:srgbClr val="000000"/>
                </a:solidFill>
                <a:latin typeface="Arial"/>
                <a:cs typeface="Arial"/>
              </a:rPr>
              <a:t>        action  =&gt; 'accept',</a:t>
            </a:r>
            <a:endParaRPr sz="1200" dirty="0">
              <a:latin typeface="Arial"/>
              <a:cs typeface="Arial"/>
            </a:endParaRPr>
          </a:p>
          <a:p>
            <a:pPr>
              <a:lnSpc>
                <a:spcPct val="100000"/>
              </a:lnSpc>
            </a:pPr>
            <a:r>
              <a:rPr lang="en-US" sz="1200" strike="noStrike" dirty="0">
                <a:solidFill>
                  <a:srgbClr val="000000"/>
                </a:solidFill>
                <a:latin typeface="Arial"/>
                <a:cs typeface="Arial"/>
              </a:rPr>
              <a:t>    }</a:t>
            </a:r>
            <a:endParaRPr sz="1200" dirty="0">
              <a:latin typeface="Arial"/>
              <a:cs typeface="Arial"/>
            </a:endParaRPr>
          </a:p>
          <a:p>
            <a:pPr>
              <a:lnSpc>
                <a:spcPct val="100000"/>
              </a:lnSpc>
            </a:pPr>
            <a:r>
              <a:rPr lang="en-US" sz="1200" strike="noStrike" dirty="0">
                <a:solidFill>
                  <a:srgbClr val="000000"/>
                </a:solidFill>
                <a:latin typeface="Arial"/>
                <a:cs typeface="Arial"/>
              </a:rPr>
              <a:t> </a:t>
            </a:r>
            <a:endParaRPr sz="1200" dirty="0">
              <a:latin typeface="Arial"/>
              <a:cs typeface="Arial"/>
            </a:endParaRPr>
          </a:p>
          <a:p>
            <a:pPr>
              <a:lnSpc>
                <a:spcPct val="100000"/>
              </a:lnSpc>
            </a:pPr>
            <a:r>
              <a:rPr lang="en-US" sz="1200" strike="noStrike" dirty="0">
                <a:solidFill>
                  <a:srgbClr val="000000"/>
                </a:solidFill>
                <a:latin typeface="Arial"/>
                <a:cs typeface="Arial"/>
              </a:rPr>
              <a:t>    firewall { "998 deny all other requests":</a:t>
            </a:r>
            <a:endParaRPr sz="1200" dirty="0">
              <a:latin typeface="Arial"/>
              <a:cs typeface="Arial"/>
            </a:endParaRPr>
          </a:p>
          <a:p>
            <a:pPr>
              <a:lnSpc>
                <a:spcPct val="100000"/>
              </a:lnSpc>
            </a:pPr>
            <a:r>
              <a:rPr lang="en-US" sz="1200" strike="noStrike" dirty="0">
                <a:solidFill>
                  <a:srgbClr val="000000"/>
                </a:solidFill>
                <a:latin typeface="Arial"/>
                <a:cs typeface="Arial"/>
              </a:rPr>
              <a:t>        action   =&gt; 'reject',</a:t>
            </a:r>
            <a:endParaRPr sz="1200" dirty="0">
              <a:latin typeface="Arial"/>
              <a:cs typeface="Arial"/>
            </a:endParaRPr>
          </a:p>
          <a:p>
            <a:pPr>
              <a:lnSpc>
                <a:spcPct val="100000"/>
              </a:lnSpc>
            </a:pPr>
            <a:r>
              <a:rPr lang="en-US" sz="1200" strike="noStrike" dirty="0">
                <a:solidFill>
                  <a:srgbClr val="000000"/>
                </a:solidFill>
                <a:latin typeface="Arial"/>
                <a:cs typeface="Arial"/>
              </a:rPr>
              <a:t>        proto  =&gt; 'all',</a:t>
            </a:r>
            <a:endParaRPr sz="1200" dirty="0">
              <a:latin typeface="Arial"/>
              <a:cs typeface="Arial"/>
            </a:endParaRPr>
          </a:p>
          <a:p>
            <a:pPr>
              <a:lnSpc>
                <a:spcPct val="100000"/>
              </a:lnSpc>
            </a:pPr>
            <a:r>
              <a:rPr lang="en-US" sz="1200" strike="noStrike" dirty="0">
                <a:solidFill>
                  <a:srgbClr val="000000"/>
                </a:solidFill>
                <a:latin typeface="Arial"/>
                <a:cs typeface="Arial"/>
              </a:rPr>
              <a:t>        reject =&gt; '</a:t>
            </a:r>
            <a:r>
              <a:rPr lang="en-US" sz="1200" strike="noStrike" dirty="0" err="1">
                <a:solidFill>
                  <a:srgbClr val="000000"/>
                </a:solidFill>
                <a:latin typeface="Arial"/>
                <a:cs typeface="Arial"/>
              </a:rPr>
              <a:t>icmp</a:t>
            </a:r>
            <a:r>
              <a:rPr lang="en-US" sz="1200" strike="noStrike" dirty="0">
                <a:solidFill>
                  <a:srgbClr val="000000"/>
                </a:solidFill>
                <a:latin typeface="Arial"/>
                <a:cs typeface="Arial"/>
              </a:rPr>
              <a:t>-host-prohibited',</a:t>
            </a:r>
            <a:endParaRPr sz="1200" dirty="0">
              <a:latin typeface="Arial"/>
              <a:cs typeface="Arial"/>
            </a:endParaRPr>
          </a:p>
          <a:p>
            <a:pPr>
              <a:lnSpc>
                <a:spcPct val="100000"/>
              </a:lnSpc>
            </a:pPr>
            <a:r>
              <a:rPr lang="en-US" sz="1200" strike="noStrike" dirty="0">
                <a:solidFill>
                  <a:srgbClr val="000000"/>
                </a:solidFill>
                <a:latin typeface="Arial"/>
                <a:cs typeface="Arial"/>
              </a:rPr>
              <a:t>    }</a:t>
            </a:r>
            <a:endParaRPr sz="1200" dirty="0">
              <a:latin typeface="Arial"/>
              <a:cs typeface="Arial"/>
            </a:endParaRPr>
          </a:p>
          <a:p>
            <a:pPr>
              <a:lnSpc>
                <a:spcPct val="100000"/>
              </a:lnSpc>
            </a:pPr>
            <a:r>
              <a:rPr lang="en-US" sz="1200" strike="noStrike" dirty="0">
                <a:solidFill>
                  <a:srgbClr val="000000"/>
                </a:solidFill>
                <a:latin typeface="Arial"/>
                <a:cs typeface="Arial"/>
              </a:rPr>
              <a:t> </a:t>
            </a:r>
            <a:endParaRPr sz="1200" dirty="0">
              <a:latin typeface="Arial"/>
              <a:cs typeface="Arial"/>
            </a:endParaRPr>
          </a:p>
          <a:p>
            <a:pPr>
              <a:lnSpc>
                <a:spcPct val="100000"/>
              </a:lnSpc>
            </a:pPr>
            <a:r>
              <a:rPr lang="en-US" sz="1200" strike="noStrike" dirty="0">
                <a:solidFill>
                  <a:srgbClr val="000000"/>
                </a:solidFill>
                <a:latin typeface="Arial"/>
                <a:cs typeface="Arial"/>
              </a:rPr>
              <a:t>    firewall { "999 deny all other requests":</a:t>
            </a:r>
            <a:endParaRPr sz="1200" dirty="0">
              <a:latin typeface="Arial"/>
              <a:cs typeface="Arial"/>
            </a:endParaRPr>
          </a:p>
          <a:p>
            <a:pPr>
              <a:lnSpc>
                <a:spcPct val="100000"/>
              </a:lnSpc>
            </a:pPr>
            <a:r>
              <a:rPr lang="en-US" sz="1200" strike="noStrike" dirty="0">
                <a:solidFill>
                  <a:srgbClr val="000000"/>
                </a:solidFill>
                <a:latin typeface="Arial"/>
                <a:cs typeface="Arial"/>
              </a:rPr>
              <a:t>        chain  =&gt; 'FORWARD',</a:t>
            </a:r>
            <a:endParaRPr sz="1200" dirty="0">
              <a:latin typeface="Arial"/>
              <a:cs typeface="Arial"/>
            </a:endParaRPr>
          </a:p>
          <a:p>
            <a:pPr>
              <a:lnSpc>
                <a:spcPct val="100000"/>
              </a:lnSpc>
            </a:pPr>
            <a:r>
              <a:rPr lang="en-US" sz="1200" strike="noStrike" dirty="0">
                <a:solidFill>
                  <a:srgbClr val="000000"/>
                </a:solidFill>
                <a:latin typeface="Arial"/>
                <a:cs typeface="Arial"/>
              </a:rPr>
              <a:t>        action   =&gt; 'reject',</a:t>
            </a:r>
            <a:endParaRPr sz="1200" dirty="0">
              <a:latin typeface="Arial"/>
              <a:cs typeface="Arial"/>
            </a:endParaRPr>
          </a:p>
          <a:p>
            <a:pPr>
              <a:lnSpc>
                <a:spcPct val="100000"/>
              </a:lnSpc>
            </a:pPr>
            <a:r>
              <a:rPr lang="en-US" sz="1200" strike="noStrike" dirty="0">
                <a:solidFill>
                  <a:srgbClr val="000000"/>
                </a:solidFill>
                <a:latin typeface="Arial"/>
                <a:cs typeface="Arial"/>
              </a:rPr>
              <a:t>        proto  =&gt; 'all',</a:t>
            </a:r>
            <a:endParaRPr sz="1200" dirty="0">
              <a:latin typeface="Arial"/>
              <a:cs typeface="Arial"/>
            </a:endParaRPr>
          </a:p>
          <a:p>
            <a:pPr>
              <a:lnSpc>
                <a:spcPct val="100000"/>
              </a:lnSpc>
            </a:pPr>
            <a:r>
              <a:rPr lang="en-US" sz="1200" strike="noStrike" dirty="0">
                <a:solidFill>
                  <a:srgbClr val="000000"/>
                </a:solidFill>
                <a:latin typeface="Arial"/>
                <a:cs typeface="Arial"/>
              </a:rPr>
              <a:t>        reject =&gt; '</a:t>
            </a:r>
            <a:r>
              <a:rPr lang="en-US" sz="1200" strike="noStrike" dirty="0" err="1">
                <a:solidFill>
                  <a:srgbClr val="000000"/>
                </a:solidFill>
                <a:latin typeface="Arial"/>
                <a:cs typeface="Arial"/>
              </a:rPr>
              <a:t>icmp</a:t>
            </a:r>
            <a:r>
              <a:rPr lang="en-US" sz="1200" strike="noStrike" dirty="0">
                <a:solidFill>
                  <a:srgbClr val="000000"/>
                </a:solidFill>
                <a:latin typeface="Arial"/>
                <a:cs typeface="Arial"/>
              </a:rPr>
              <a:t>-host-prohibited',</a:t>
            </a:r>
            <a:endParaRPr sz="1200" dirty="0">
              <a:latin typeface="Arial"/>
              <a:cs typeface="Arial"/>
            </a:endParaRPr>
          </a:p>
          <a:p>
            <a:pPr>
              <a:lnSpc>
                <a:spcPct val="100000"/>
              </a:lnSpc>
            </a:pPr>
            <a:r>
              <a:rPr lang="en-US" sz="1200" strike="noStrike" dirty="0">
                <a:solidFill>
                  <a:srgbClr val="000000"/>
                </a:solidFill>
                <a:latin typeface="Arial"/>
                <a:cs typeface="Arial"/>
              </a:rPr>
              <a:t>    }</a:t>
            </a:r>
            <a:endParaRPr sz="1200" dirty="0">
              <a:latin typeface="Arial"/>
              <a:cs typeface="Arial"/>
            </a:endParaRPr>
          </a:p>
          <a:p>
            <a:pPr>
              <a:lnSpc>
                <a:spcPct val="100000"/>
              </a:lnSpc>
            </a:pPr>
            <a:r>
              <a:rPr lang="en-US" sz="1200" strike="noStrike" dirty="0">
                <a:solidFill>
                  <a:srgbClr val="000000"/>
                </a:solidFill>
                <a:latin typeface="Arial"/>
                <a:cs typeface="Arial"/>
              </a:rPr>
              <a:t>}</a:t>
            </a:r>
            <a:endParaRPr sz="1200" dirty="0">
              <a:latin typeface="Arial"/>
              <a:cs typeface="Arial"/>
            </a:endParaRPr>
          </a:p>
          <a:p>
            <a:pPr>
              <a:lnSpc>
                <a:spcPct val="100000"/>
              </a:lnSpc>
            </a:pPr>
            <a:r>
              <a:rPr lang="en-US" sz="1200" b="1" strike="noStrike" dirty="0">
                <a:solidFill>
                  <a:srgbClr val="000000"/>
                </a:solidFill>
                <a:latin typeface="Arial"/>
                <a:cs typeface="Arial"/>
              </a:rPr>
              <a:t>This will all go into:  /</a:t>
            </a:r>
            <a:r>
              <a:rPr lang="en-US" sz="1200" b="1" strike="noStrike" dirty="0" err="1">
                <a:solidFill>
                  <a:srgbClr val="000000"/>
                </a:solidFill>
                <a:latin typeface="Arial"/>
                <a:cs typeface="Arial"/>
              </a:rPr>
              <a:t>etc</a:t>
            </a:r>
            <a:r>
              <a:rPr lang="en-US" sz="1200" b="1" strike="noStrike" dirty="0">
                <a:solidFill>
                  <a:srgbClr val="000000"/>
                </a:solidFill>
                <a:latin typeface="Arial"/>
                <a:cs typeface="Arial"/>
              </a:rPr>
              <a:t>/puppet/modules/</a:t>
            </a:r>
            <a:r>
              <a:rPr lang="en-US" sz="1200" b="1" strike="noStrike" dirty="0" err="1">
                <a:solidFill>
                  <a:srgbClr val="000000"/>
                </a:solidFill>
                <a:latin typeface="Arial"/>
                <a:cs typeface="Arial"/>
              </a:rPr>
              <a:t>my_fw</a:t>
            </a:r>
            <a:r>
              <a:rPr lang="en-US" sz="1200" b="1" strike="noStrike" dirty="0">
                <a:solidFill>
                  <a:srgbClr val="000000"/>
                </a:solidFill>
                <a:latin typeface="Arial"/>
                <a:cs typeface="Arial"/>
              </a:rPr>
              <a:t>/manifests/</a:t>
            </a:r>
            <a:r>
              <a:rPr lang="en-US" sz="1200" b="1" strike="noStrike" dirty="0" err="1">
                <a:solidFill>
                  <a:srgbClr val="000000"/>
                </a:solidFill>
                <a:latin typeface="Arial"/>
                <a:cs typeface="Arial"/>
              </a:rPr>
              <a:t>init.pp</a:t>
            </a:r>
            <a:endParaRPr sz="1200" dirty="0">
              <a:latin typeface="Arial"/>
              <a:cs typeface="Arial"/>
            </a:endParaRPr>
          </a:p>
        </p:txBody>
      </p:sp>
      <p:sp>
        <p:nvSpPr>
          <p:cNvPr id="257" name="CustomShape 4"/>
          <p:cNvSpPr/>
          <p:nvPr/>
        </p:nvSpPr>
        <p:spPr>
          <a:xfrm>
            <a:off x="5867280" y="6172200"/>
            <a:ext cx="323424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400" strike="noStrike">
                <a:solidFill>
                  <a:srgbClr val="000000"/>
                </a:solidFill>
                <a:latin typeface="Calibri Light"/>
              </a:rPr>
              <a:t>007-initpp-for-my_fw-module</a:t>
            </a:r>
            <a:endParaRPr/>
          </a:p>
        </p:txBody>
      </p:sp>
      <p:sp>
        <p:nvSpPr>
          <p:cNvPr id="259" name="TextShape 5"/>
          <p:cNvSpPr txBox="1"/>
          <p:nvPr/>
        </p:nvSpPr>
        <p:spPr>
          <a:xfrm>
            <a:off x="3581280" y="6356520"/>
            <a:ext cx="2057040" cy="364680"/>
          </a:xfrm>
          <a:prstGeom prst="rect">
            <a:avLst/>
          </a:prstGeom>
          <a:noFill/>
          <a:ln>
            <a:noFill/>
          </a:ln>
        </p:spPr>
        <p:txBody>
          <a:bodyPr anchor="ctr"/>
          <a:lstStyle/>
          <a:p>
            <a:pPr algn="ctr">
              <a:lnSpc>
                <a:spcPct val="100000"/>
              </a:lnSpc>
            </a:pPr>
            <a:fld id="{8B15ABE4-532B-43DD-ADBD-9822758B7547}" type="slidenum">
              <a:rPr lang="en-US" sz="1000" strike="noStrike">
                <a:solidFill>
                  <a:srgbClr val="000000"/>
                </a:solidFill>
                <a:latin typeface="Arial"/>
              </a:rPr>
              <a:t>22</a:t>
            </a:fld>
            <a:endParaRPr/>
          </a:p>
        </p:txBody>
      </p:sp>
      <p:sp>
        <p:nvSpPr>
          <p:cNvPr id="2" name="Title 1"/>
          <p:cNvSpPr>
            <a:spLocks noGrp="1"/>
          </p:cNvSpPr>
          <p:nvPr>
            <p:ph type="title"/>
          </p:nvPr>
        </p:nvSpPr>
        <p:spPr/>
        <p:txBody>
          <a:bodyPr/>
          <a:lstStyle/>
          <a:p>
            <a:r>
              <a:rPr lang="en-US" dirty="0"/>
              <a:t>Basic firewall – part 1</a:t>
            </a:r>
            <a:br>
              <a:rPr lang="en-US" dirty="0"/>
            </a:br>
            <a:endParaRPr lang="en-US" dirty="0"/>
          </a:p>
        </p:txBody>
      </p:sp>
      <p:pic>
        <p:nvPicPr>
          <p:cNvPr id="7" name="Picture 6" descr="imagotipo horizontal Escuela de Verano.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6946" y="6161223"/>
            <a:ext cx="1325654" cy="62207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TextShape 1"/>
          <p:cNvSpPr txBox="1"/>
          <p:nvPr/>
        </p:nvSpPr>
        <p:spPr>
          <a:xfrm>
            <a:off x="457200" y="1676520"/>
            <a:ext cx="3885840" cy="4350960"/>
          </a:xfrm>
          <a:prstGeom prst="rect">
            <a:avLst/>
          </a:prstGeom>
          <a:noFill/>
          <a:ln>
            <a:noFill/>
          </a:ln>
        </p:spPr>
        <p:txBody>
          <a:bodyPr/>
          <a:lstStyle/>
          <a:p>
            <a:pPr marL="285750" indent="-285750">
              <a:lnSpc>
                <a:spcPct val="100000"/>
              </a:lnSpc>
              <a:buFont typeface="Arial"/>
              <a:buChar char="•"/>
            </a:pPr>
            <a:r>
              <a:rPr lang="en-US" sz="1600" b="1" strike="noStrike" dirty="0" smtClean="0">
                <a:solidFill>
                  <a:srgbClr val="000000"/>
                </a:solidFill>
                <a:latin typeface="Arial"/>
                <a:cs typeface="Arial"/>
              </a:rPr>
              <a:t>Back to </a:t>
            </a:r>
            <a:r>
              <a:rPr lang="en-US" sz="1600" b="1" strike="noStrike" dirty="0" err="1" smtClean="0">
                <a:solidFill>
                  <a:srgbClr val="000000"/>
                </a:solidFill>
                <a:latin typeface="Arial"/>
                <a:cs typeface="Arial"/>
              </a:rPr>
              <a:t>site.pp</a:t>
            </a:r>
            <a:endParaRPr sz="1600" dirty="0" smtClean="0">
              <a:latin typeface="Arial"/>
              <a:cs typeface="Arial"/>
            </a:endParaRPr>
          </a:p>
          <a:p>
            <a:pPr marL="285750" indent="-285750">
              <a:lnSpc>
                <a:spcPct val="100000"/>
              </a:lnSpc>
              <a:buFont typeface="Arial"/>
              <a:buChar char="•"/>
            </a:pPr>
            <a:endParaRPr sz="1600" dirty="0">
              <a:latin typeface="Arial"/>
              <a:cs typeface="Arial"/>
            </a:endParaRPr>
          </a:p>
          <a:p>
            <a:pPr marL="285750" indent="-285750">
              <a:lnSpc>
                <a:spcPct val="100000"/>
              </a:lnSpc>
              <a:buFont typeface="Arial"/>
              <a:buChar char="•"/>
            </a:pPr>
            <a:r>
              <a:rPr lang="en-US" sz="1600" strike="noStrike" dirty="0">
                <a:solidFill>
                  <a:srgbClr val="000000"/>
                </a:solidFill>
                <a:latin typeface="Arial"/>
                <a:cs typeface="Arial"/>
              </a:rPr>
              <a:t>We will set the IPs for the entire cluster </a:t>
            </a:r>
            <a:r>
              <a:rPr lang="en-US" sz="1600" strike="noStrike" dirty="0" smtClean="0">
                <a:solidFill>
                  <a:srgbClr val="000000"/>
                </a:solidFill>
                <a:latin typeface="Arial"/>
                <a:cs typeface="Arial"/>
              </a:rPr>
              <a:t>here, Update IPs for all 4 nodes now</a:t>
            </a:r>
            <a:endParaRPr sz="1600" dirty="0">
              <a:latin typeface="Arial"/>
              <a:cs typeface="Arial"/>
            </a:endParaRPr>
          </a:p>
          <a:p>
            <a:pPr marL="742950" lvl="1" indent="-285750">
              <a:lnSpc>
                <a:spcPct val="100000"/>
              </a:lnSpc>
              <a:buFont typeface="Arial"/>
              <a:buChar char="•"/>
            </a:pPr>
            <a:r>
              <a:rPr lang="en-US" sz="1600" strike="noStrike" dirty="0">
                <a:solidFill>
                  <a:srgbClr val="000000"/>
                </a:solidFill>
                <a:latin typeface="Arial"/>
                <a:cs typeface="Arial"/>
              </a:rPr>
              <a:t>$</a:t>
            </a:r>
            <a:r>
              <a:rPr lang="en-US" sz="1600" strike="noStrike" dirty="0" err="1">
                <a:solidFill>
                  <a:srgbClr val="000000"/>
                </a:solidFill>
                <a:latin typeface="Arial"/>
                <a:cs typeface="Arial"/>
              </a:rPr>
              <a:t>headnodeip</a:t>
            </a:r>
            <a:r>
              <a:rPr lang="en-US" sz="1600" strike="noStrike" dirty="0">
                <a:solidFill>
                  <a:srgbClr val="000000"/>
                </a:solidFill>
                <a:latin typeface="Arial"/>
                <a:cs typeface="Arial"/>
              </a:rPr>
              <a:t>=’ </a:t>
            </a:r>
            <a:r>
              <a:rPr lang="en-US" sz="1600" dirty="0" smtClean="0">
                <a:solidFill>
                  <a:srgbClr val="000000"/>
                </a:solidFill>
                <a:latin typeface="Arial"/>
                <a:cs typeface="Arial"/>
              </a:rPr>
              <a:t>172.17.1.?’</a:t>
            </a:r>
            <a:endParaRPr sz="1600" dirty="0">
              <a:latin typeface="Arial"/>
              <a:cs typeface="Arial"/>
            </a:endParaRPr>
          </a:p>
          <a:p>
            <a:pPr marL="742950" lvl="1" indent="-285750">
              <a:lnSpc>
                <a:spcPct val="100000"/>
              </a:lnSpc>
              <a:buFont typeface="Arial"/>
              <a:buChar char="•"/>
            </a:pPr>
            <a:r>
              <a:rPr lang="en-US" sz="1600" strike="noStrike" dirty="0">
                <a:solidFill>
                  <a:srgbClr val="000000"/>
                </a:solidFill>
                <a:latin typeface="Arial"/>
                <a:cs typeface="Arial"/>
              </a:rPr>
              <a:t>$</a:t>
            </a:r>
            <a:r>
              <a:rPr lang="en-US" sz="1600" strike="noStrike" dirty="0" err="1">
                <a:solidFill>
                  <a:srgbClr val="000000"/>
                </a:solidFill>
                <a:latin typeface="Arial"/>
                <a:cs typeface="Arial"/>
              </a:rPr>
              <a:t>storagenodeip</a:t>
            </a:r>
            <a:r>
              <a:rPr lang="en-US" sz="1600" strike="noStrike" dirty="0">
                <a:solidFill>
                  <a:srgbClr val="000000"/>
                </a:solidFill>
                <a:latin typeface="Arial"/>
                <a:cs typeface="Arial"/>
              </a:rPr>
              <a:t>=</a:t>
            </a:r>
            <a:r>
              <a:rPr lang="en-US" sz="1600" strike="noStrike" dirty="0" smtClean="0">
                <a:solidFill>
                  <a:srgbClr val="000000"/>
                </a:solidFill>
                <a:latin typeface="Arial"/>
                <a:cs typeface="Arial"/>
              </a:rPr>
              <a:t>‘</a:t>
            </a:r>
            <a:r>
              <a:rPr lang="en-US" sz="1600" dirty="0">
                <a:solidFill>
                  <a:srgbClr val="000000"/>
                </a:solidFill>
                <a:latin typeface="Arial"/>
                <a:cs typeface="Arial"/>
              </a:rPr>
              <a:t>172.17.1.?</a:t>
            </a:r>
            <a:r>
              <a:rPr lang="en-US" sz="1600" strike="noStrike" dirty="0" smtClean="0">
                <a:solidFill>
                  <a:srgbClr val="000000"/>
                </a:solidFill>
                <a:latin typeface="Arial"/>
                <a:cs typeface="Arial"/>
              </a:rPr>
              <a:t>’</a:t>
            </a:r>
            <a:endParaRPr sz="1600" dirty="0">
              <a:latin typeface="Arial"/>
              <a:cs typeface="Arial"/>
            </a:endParaRPr>
          </a:p>
          <a:p>
            <a:pPr marL="742950" lvl="1" indent="-285750">
              <a:lnSpc>
                <a:spcPct val="100000"/>
              </a:lnSpc>
              <a:buFont typeface="Arial"/>
              <a:buChar char="•"/>
            </a:pPr>
            <a:r>
              <a:rPr lang="en-US" sz="1600" strike="noStrike" dirty="0">
                <a:solidFill>
                  <a:srgbClr val="000000"/>
                </a:solidFill>
                <a:latin typeface="Arial"/>
                <a:cs typeface="Arial"/>
              </a:rPr>
              <a:t>$</a:t>
            </a:r>
            <a:r>
              <a:rPr lang="en-US" sz="1600" strike="noStrike" dirty="0" err="1">
                <a:solidFill>
                  <a:srgbClr val="000000"/>
                </a:solidFill>
                <a:latin typeface="Arial"/>
                <a:cs typeface="Arial"/>
              </a:rPr>
              <a:t>computeoneip</a:t>
            </a:r>
            <a:r>
              <a:rPr lang="en-US" sz="1600" strike="noStrike" dirty="0">
                <a:solidFill>
                  <a:srgbClr val="000000"/>
                </a:solidFill>
                <a:latin typeface="Arial"/>
                <a:cs typeface="Arial"/>
              </a:rPr>
              <a:t>=</a:t>
            </a:r>
            <a:r>
              <a:rPr lang="en-US" sz="1600" strike="noStrike" dirty="0" smtClean="0">
                <a:solidFill>
                  <a:srgbClr val="000000"/>
                </a:solidFill>
                <a:latin typeface="Arial"/>
                <a:cs typeface="Arial"/>
              </a:rPr>
              <a:t>‘</a:t>
            </a:r>
            <a:r>
              <a:rPr lang="en-US" sz="1600" dirty="0">
                <a:solidFill>
                  <a:srgbClr val="000000"/>
                </a:solidFill>
                <a:latin typeface="Arial"/>
                <a:cs typeface="Arial"/>
              </a:rPr>
              <a:t>172.17.1.?</a:t>
            </a:r>
            <a:r>
              <a:rPr lang="en-US" sz="1600" strike="noStrike" dirty="0" smtClean="0">
                <a:solidFill>
                  <a:srgbClr val="000000"/>
                </a:solidFill>
                <a:latin typeface="Arial"/>
                <a:cs typeface="Arial"/>
              </a:rPr>
              <a:t>’</a:t>
            </a:r>
            <a:endParaRPr sz="1600" dirty="0">
              <a:latin typeface="Arial"/>
              <a:cs typeface="Arial"/>
            </a:endParaRPr>
          </a:p>
          <a:p>
            <a:pPr marL="742950" lvl="1" indent="-285750">
              <a:lnSpc>
                <a:spcPct val="100000"/>
              </a:lnSpc>
              <a:buFont typeface="Arial"/>
              <a:buChar char="•"/>
            </a:pPr>
            <a:r>
              <a:rPr lang="en-US" sz="1600" strike="noStrike" dirty="0">
                <a:solidFill>
                  <a:srgbClr val="000000"/>
                </a:solidFill>
                <a:latin typeface="Arial"/>
                <a:cs typeface="Arial"/>
              </a:rPr>
              <a:t>$</a:t>
            </a:r>
            <a:r>
              <a:rPr lang="en-US" sz="1600" strike="noStrike" dirty="0" err="1">
                <a:solidFill>
                  <a:srgbClr val="000000"/>
                </a:solidFill>
                <a:latin typeface="Arial"/>
                <a:cs typeface="Arial"/>
              </a:rPr>
              <a:t>computetwoip</a:t>
            </a:r>
            <a:r>
              <a:rPr lang="en-US" sz="1600" strike="noStrike" dirty="0">
                <a:solidFill>
                  <a:srgbClr val="000000"/>
                </a:solidFill>
                <a:latin typeface="Arial"/>
                <a:cs typeface="Arial"/>
              </a:rPr>
              <a:t>=</a:t>
            </a:r>
            <a:r>
              <a:rPr lang="en-US" sz="1600" strike="noStrike" dirty="0" smtClean="0">
                <a:solidFill>
                  <a:srgbClr val="000000"/>
                </a:solidFill>
                <a:latin typeface="Arial"/>
                <a:cs typeface="Arial"/>
              </a:rPr>
              <a:t>‘</a:t>
            </a:r>
            <a:r>
              <a:rPr lang="en-US" sz="1600" dirty="0">
                <a:solidFill>
                  <a:srgbClr val="000000"/>
                </a:solidFill>
                <a:latin typeface="Arial"/>
                <a:cs typeface="Arial"/>
              </a:rPr>
              <a:t>172.17.1.?</a:t>
            </a:r>
            <a:r>
              <a:rPr lang="en-US" sz="1600" strike="noStrike" dirty="0" smtClean="0">
                <a:solidFill>
                  <a:srgbClr val="000000"/>
                </a:solidFill>
                <a:latin typeface="Arial"/>
                <a:cs typeface="Arial"/>
              </a:rPr>
              <a:t>’</a:t>
            </a:r>
            <a:endParaRPr sz="1600" dirty="0">
              <a:latin typeface="Arial"/>
              <a:cs typeface="Arial"/>
            </a:endParaRPr>
          </a:p>
          <a:p>
            <a:pPr marL="285750" indent="-285750">
              <a:buFont typeface="Arial"/>
              <a:buChar char="•"/>
            </a:pPr>
            <a:endParaRPr sz="1600" dirty="0">
              <a:latin typeface="Arial"/>
              <a:cs typeface="Arial"/>
            </a:endParaRPr>
          </a:p>
          <a:p>
            <a:pPr marL="285750" indent="-285750">
              <a:lnSpc>
                <a:spcPct val="100000"/>
              </a:lnSpc>
              <a:buFont typeface="Arial"/>
              <a:buChar char="•"/>
            </a:pPr>
            <a:r>
              <a:rPr lang="en-US" sz="1600" strike="noStrike" dirty="0">
                <a:solidFill>
                  <a:srgbClr val="000000"/>
                </a:solidFill>
                <a:latin typeface="Arial"/>
                <a:cs typeface="Arial"/>
              </a:rPr>
              <a:t>Firewall Boilerplate</a:t>
            </a:r>
            <a:endParaRPr sz="1600" dirty="0">
              <a:latin typeface="Arial"/>
              <a:cs typeface="Arial"/>
            </a:endParaRPr>
          </a:p>
          <a:p>
            <a:pPr marL="742950" lvl="1" indent="-285750">
              <a:lnSpc>
                <a:spcPct val="100000"/>
              </a:lnSpc>
              <a:buFont typeface="Arial"/>
              <a:buChar char="•"/>
            </a:pPr>
            <a:r>
              <a:rPr lang="en-US" sz="1600" strike="noStrike" dirty="0">
                <a:solidFill>
                  <a:srgbClr val="000000"/>
                </a:solidFill>
                <a:latin typeface="Arial"/>
                <a:cs typeface="Arial"/>
              </a:rPr>
              <a:t>class </a:t>
            </a:r>
            <a:r>
              <a:rPr lang="en-US" sz="1600" strike="noStrike" dirty="0" err="1">
                <a:solidFill>
                  <a:srgbClr val="000000"/>
                </a:solidFill>
                <a:latin typeface="Arial"/>
                <a:cs typeface="Arial"/>
              </a:rPr>
              <a:t>base_cluster</a:t>
            </a:r>
            <a:r>
              <a:rPr lang="en-US" sz="1600" strike="noStrike" dirty="0">
                <a:solidFill>
                  <a:srgbClr val="000000"/>
                </a:solidFill>
                <a:latin typeface="Arial"/>
                <a:cs typeface="Arial"/>
              </a:rPr>
              <a:t> {</a:t>
            </a:r>
            <a:endParaRPr sz="1600" dirty="0">
              <a:latin typeface="Arial"/>
              <a:cs typeface="Arial"/>
            </a:endParaRPr>
          </a:p>
          <a:p>
            <a:r>
              <a:rPr lang="en-US" sz="1600" strike="noStrike" dirty="0" smtClean="0">
                <a:solidFill>
                  <a:srgbClr val="000000"/>
                </a:solidFill>
                <a:latin typeface="Arial"/>
                <a:cs typeface="Arial"/>
              </a:rPr>
              <a:t>		 resources { "firewall”:</a:t>
            </a:r>
            <a:endParaRPr sz="1600" dirty="0" smtClean="0">
              <a:latin typeface="Arial"/>
              <a:cs typeface="Arial"/>
            </a:endParaRPr>
          </a:p>
          <a:p>
            <a:r>
              <a:rPr lang="en-US" sz="1600" strike="noStrike" dirty="0">
                <a:solidFill>
                  <a:srgbClr val="000000"/>
                </a:solidFill>
                <a:latin typeface="Arial"/>
                <a:cs typeface="Arial"/>
              </a:rPr>
              <a:t>	 purge =&gt; true</a:t>
            </a:r>
            <a:endParaRPr sz="1600" dirty="0">
              <a:latin typeface="Arial"/>
              <a:cs typeface="Arial"/>
            </a:endParaRPr>
          </a:p>
          <a:p>
            <a:r>
              <a:rPr lang="en-US" sz="1600" strike="noStrike" dirty="0">
                <a:solidFill>
                  <a:srgbClr val="000000"/>
                </a:solidFill>
                <a:latin typeface="Arial"/>
                <a:cs typeface="Arial"/>
              </a:rPr>
              <a:t>	}</a:t>
            </a:r>
            <a:endParaRPr sz="1600" dirty="0">
              <a:latin typeface="Arial"/>
              <a:cs typeface="Arial"/>
            </a:endParaRPr>
          </a:p>
          <a:p>
            <a:endParaRPr sz="1600" dirty="0">
              <a:latin typeface="Arial"/>
              <a:cs typeface="Arial"/>
            </a:endParaRPr>
          </a:p>
          <a:p>
            <a:r>
              <a:rPr lang="en-US" sz="1600" strike="noStrike" dirty="0">
                <a:solidFill>
                  <a:srgbClr val="000000"/>
                </a:solidFill>
                <a:latin typeface="Arial"/>
                <a:cs typeface="Arial"/>
              </a:rPr>
              <a:t>	class { '</a:t>
            </a:r>
            <a:r>
              <a:rPr lang="en-US" sz="1600" strike="noStrike" dirty="0" err="1">
                <a:solidFill>
                  <a:srgbClr val="000000"/>
                </a:solidFill>
                <a:latin typeface="Arial"/>
                <a:cs typeface="Arial"/>
              </a:rPr>
              <a:t>my_fw</a:t>
            </a:r>
            <a:r>
              <a:rPr lang="en-US" sz="1600" strike="noStrike" dirty="0">
                <a:solidFill>
                  <a:srgbClr val="000000"/>
                </a:solidFill>
                <a:latin typeface="Arial"/>
                <a:cs typeface="Arial"/>
              </a:rPr>
              <a:t>’: }</a:t>
            </a:r>
            <a:endParaRPr sz="1600" dirty="0">
              <a:latin typeface="Arial"/>
              <a:cs typeface="Arial"/>
            </a:endParaRPr>
          </a:p>
          <a:p>
            <a:r>
              <a:rPr lang="en-US" sz="1600" strike="noStrike" dirty="0">
                <a:solidFill>
                  <a:srgbClr val="000000"/>
                </a:solidFill>
                <a:latin typeface="Arial"/>
                <a:cs typeface="Arial"/>
              </a:rPr>
              <a:t> 	class { 'firewall': }</a:t>
            </a:r>
            <a:endParaRPr sz="1600" dirty="0">
              <a:latin typeface="Arial"/>
              <a:cs typeface="Arial"/>
            </a:endParaRPr>
          </a:p>
          <a:p>
            <a:pPr>
              <a:lnSpc>
                <a:spcPct val="100000"/>
              </a:lnSpc>
            </a:pPr>
            <a:endParaRPr sz="1600" dirty="0"/>
          </a:p>
          <a:p>
            <a:pPr>
              <a:lnSpc>
                <a:spcPct val="100000"/>
              </a:lnSpc>
            </a:pPr>
            <a:endParaRPr sz="1600" dirty="0"/>
          </a:p>
          <a:p>
            <a:pPr>
              <a:lnSpc>
                <a:spcPct val="100000"/>
              </a:lnSpc>
            </a:pPr>
            <a:endParaRPr sz="1600"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p:txBody>
      </p:sp>
      <p:sp>
        <p:nvSpPr>
          <p:cNvPr id="261" name="TextShape 2"/>
          <p:cNvSpPr txBox="1"/>
          <p:nvPr/>
        </p:nvSpPr>
        <p:spPr>
          <a:xfrm>
            <a:off x="4476600" y="1600200"/>
            <a:ext cx="4038120" cy="4407120"/>
          </a:xfrm>
          <a:prstGeom prst="rect">
            <a:avLst/>
          </a:prstGeom>
          <a:noFill/>
          <a:ln>
            <a:noFill/>
          </a:ln>
        </p:spPr>
        <p:txBody>
          <a:bodyPr/>
          <a:lstStyle/>
          <a:p>
            <a:pPr marL="285750" indent="-285750">
              <a:lnSpc>
                <a:spcPct val="100000"/>
              </a:lnSpc>
              <a:buFont typeface="Arial"/>
              <a:buChar char="•"/>
            </a:pPr>
            <a:r>
              <a:rPr lang="en-US" sz="1400" strike="noStrike" dirty="0">
                <a:solidFill>
                  <a:srgbClr val="000000"/>
                </a:solidFill>
                <a:latin typeface="Arial"/>
                <a:cs typeface="Arial"/>
              </a:rPr>
              <a:t>Create firewall rule for each machine to allow all machines to communicate freely.</a:t>
            </a:r>
            <a:endParaRPr sz="1400" dirty="0">
              <a:latin typeface="Arial"/>
              <a:cs typeface="Arial"/>
            </a:endParaRPr>
          </a:p>
          <a:p>
            <a:pPr marL="742950" lvl="1" indent="-285750">
              <a:lnSpc>
                <a:spcPct val="100000"/>
              </a:lnSpc>
              <a:buFont typeface="Arial"/>
              <a:buChar char="•"/>
            </a:pPr>
            <a:r>
              <a:rPr lang="en-US" sz="1400" strike="noStrike" dirty="0">
                <a:solidFill>
                  <a:srgbClr val="000000"/>
                </a:solidFill>
                <a:latin typeface="Arial"/>
                <a:cs typeface="Arial"/>
              </a:rPr>
              <a:t>firewall { '003 INPUT allow head </a:t>
            </a:r>
            <a:r>
              <a:rPr lang="en-US" sz="1400" strike="noStrike" dirty="0" err="1">
                <a:solidFill>
                  <a:srgbClr val="000000"/>
                </a:solidFill>
                <a:latin typeface="Arial"/>
                <a:cs typeface="Arial"/>
              </a:rPr>
              <a:t>ip</a:t>
            </a:r>
            <a:r>
              <a:rPr lang="en-US" sz="1400" strike="noStrike" dirty="0">
                <a:solidFill>
                  <a:srgbClr val="000000"/>
                </a:solidFill>
                <a:latin typeface="Arial"/>
                <a:cs typeface="Arial"/>
              </a:rPr>
              <a:t>’:</a:t>
            </a:r>
            <a:endParaRPr sz="1400" dirty="0">
              <a:latin typeface="Arial"/>
              <a:cs typeface="Arial"/>
            </a:endParaRPr>
          </a:p>
          <a:p>
            <a:r>
              <a:rPr lang="en-US" sz="1400" strike="noStrike" dirty="0">
                <a:solidFill>
                  <a:srgbClr val="000000"/>
                </a:solidFill>
                <a:latin typeface="Arial"/>
                <a:cs typeface="Arial"/>
              </a:rPr>
              <a:t>	 	chain =&gt; 'INPUT’,</a:t>
            </a:r>
            <a:endParaRPr sz="1400" dirty="0">
              <a:latin typeface="Arial"/>
              <a:cs typeface="Arial"/>
            </a:endParaRPr>
          </a:p>
          <a:p>
            <a:r>
              <a:rPr lang="en-US" sz="1400" strike="noStrike" dirty="0">
                <a:solidFill>
                  <a:srgbClr val="000000"/>
                </a:solidFill>
                <a:latin typeface="Arial"/>
                <a:cs typeface="Arial"/>
              </a:rPr>
              <a:t>	 	action =&gt; 'accept’,</a:t>
            </a:r>
            <a:endParaRPr sz="1400" dirty="0">
              <a:latin typeface="Arial"/>
              <a:cs typeface="Arial"/>
            </a:endParaRPr>
          </a:p>
          <a:p>
            <a:r>
              <a:rPr lang="en-US" sz="1400" strike="noStrike" dirty="0">
                <a:solidFill>
                  <a:srgbClr val="000000"/>
                </a:solidFill>
                <a:latin typeface="Arial"/>
                <a:cs typeface="Arial"/>
              </a:rPr>
              <a:t>         	</a:t>
            </a:r>
            <a:r>
              <a:rPr lang="en-US" sz="1400" strike="noStrike" dirty="0" smtClean="0">
                <a:solidFill>
                  <a:srgbClr val="000000"/>
                </a:solidFill>
                <a:latin typeface="Arial"/>
                <a:cs typeface="Arial"/>
              </a:rPr>
              <a:t>	proto </a:t>
            </a:r>
            <a:r>
              <a:rPr lang="en-US" sz="1400" strike="noStrike" dirty="0">
                <a:solidFill>
                  <a:srgbClr val="000000"/>
                </a:solidFill>
                <a:latin typeface="Arial"/>
                <a:cs typeface="Arial"/>
              </a:rPr>
              <a:t>=&gt; 'all’,</a:t>
            </a:r>
            <a:endParaRPr sz="1400" dirty="0">
              <a:latin typeface="Arial"/>
              <a:cs typeface="Arial"/>
            </a:endParaRPr>
          </a:p>
          <a:p>
            <a:r>
              <a:rPr lang="en-US" sz="1400" strike="noStrike" dirty="0">
                <a:solidFill>
                  <a:srgbClr val="000000"/>
                </a:solidFill>
                <a:latin typeface="Arial"/>
                <a:cs typeface="Arial"/>
              </a:rPr>
              <a:t>         </a:t>
            </a:r>
            <a:r>
              <a:rPr lang="en-US" sz="1400" strike="noStrike" dirty="0" smtClean="0">
                <a:solidFill>
                  <a:srgbClr val="000000"/>
                </a:solidFill>
                <a:latin typeface="Arial"/>
                <a:cs typeface="Arial"/>
              </a:rPr>
              <a:t>	</a:t>
            </a:r>
            <a:r>
              <a:rPr lang="en-US" sz="1400" strike="noStrike" dirty="0">
                <a:solidFill>
                  <a:srgbClr val="000000"/>
                </a:solidFill>
                <a:latin typeface="Arial"/>
                <a:cs typeface="Arial"/>
              </a:rPr>
              <a:t>	source =&gt; "${</a:t>
            </a:r>
            <a:r>
              <a:rPr lang="en-US" sz="1400" strike="noStrike" dirty="0" err="1">
                <a:solidFill>
                  <a:srgbClr val="000000"/>
                </a:solidFill>
                <a:latin typeface="Arial"/>
                <a:cs typeface="Arial"/>
              </a:rPr>
              <a:t>headnodeip</a:t>
            </a:r>
            <a:r>
              <a:rPr lang="en-US" sz="1400" strike="noStrike" dirty="0">
                <a:solidFill>
                  <a:srgbClr val="000000"/>
                </a:solidFill>
                <a:latin typeface="Arial"/>
                <a:cs typeface="Arial"/>
              </a:rPr>
              <a:t>}/32”,</a:t>
            </a:r>
            <a:endParaRPr sz="1400" dirty="0">
              <a:latin typeface="Arial"/>
              <a:cs typeface="Arial"/>
            </a:endParaRPr>
          </a:p>
          <a:p>
            <a:r>
              <a:rPr lang="en-US" sz="1400" strike="noStrike" dirty="0">
                <a:solidFill>
                  <a:srgbClr val="000000"/>
                </a:solidFill>
                <a:latin typeface="Arial"/>
                <a:cs typeface="Arial"/>
              </a:rPr>
              <a:t>   </a:t>
            </a:r>
            <a:r>
              <a:rPr lang="en-US" sz="1400" strike="noStrike" dirty="0" smtClean="0">
                <a:solidFill>
                  <a:srgbClr val="000000"/>
                </a:solidFill>
                <a:latin typeface="Arial"/>
                <a:cs typeface="Arial"/>
              </a:rPr>
              <a:t>	      </a:t>
            </a:r>
            <a:r>
              <a:rPr lang="en-US" sz="1400" strike="noStrike" dirty="0">
                <a:solidFill>
                  <a:srgbClr val="000000"/>
                </a:solidFill>
                <a:latin typeface="Arial"/>
                <a:cs typeface="Arial"/>
              </a:rPr>
              <a:t>}</a:t>
            </a:r>
            <a:endParaRPr sz="1400" dirty="0">
              <a:latin typeface="Arial"/>
              <a:cs typeface="Arial"/>
            </a:endParaRPr>
          </a:p>
          <a:p>
            <a:r>
              <a:rPr lang="en-US" sz="1400" strike="noStrike" dirty="0">
                <a:solidFill>
                  <a:srgbClr val="000000"/>
                </a:solidFill>
                <a:latin typeface="Arial"/>
                <a:cs typeface="Arial"/>
              </a:rPr>
              <a:t>… and repeat for the rest of the machines.</a:t>
            </a:r>
            <a:endParaRPr sz="1400" dirty="0">
              <a:latin typeface="Arial"/>
              <a:cs typeface="Arial"/>
            </a:endParaRPr>
          </a:p>
          <a:p>
            <a:pPr marL="285750" indent="-285750">
              <a:lnSpc>
                <a:spcPct val="100000"/>
              </a:lnSpc>
              <a:buFont typeface="Arial"/>
              <a:buChar char="•"/>
            </a:pPr>
            <a:endParaRPr sz="1400" dirty="0">
              <a:latin typeface="Arial"/>
              <a:cs typeface="Arial"/>
            </a:endParaRPr>
          </a:p>
          <a:p>
            <a:pPr marL="285750" indent="-285750">
              <a:lnSpc>
                <a:spcPct val="100000"/>
              </a:lnSpc>
              <a:buFont typeface="Arial"/>
              <a:buChar char="•"/>
            </a:pPr>
            <a:r>
              <a:rPr lang="en-US" sz="1400" strike="noStrike" dirty="0">
                <a:solidFill>
                  <a:srgbClr val="000000"/>
                </a:solidFill>
                <a:latin typeface="Arial"/>
                <a:cs typeface="Arial"/>
              </a:rPr>
              <a:t>Allow access to our web SVN tree from anywhere</a:t>
            </a:r>
            <a:endParaRPr sz="1400" dirty="0">
              <a:latin typeface="Arial"/>
              <a:cs typeface="Arial"/>
            </a:endParaRPr>
          </a:p>
          <a:p>
            <a:pPr marL="742950" lvl="1" indent="-285750">
              <a:lnSpc>
                <a:spcPct val="100000"/>
              </a:lnSpc>
              <a:buFont typeface="Arial"/>
              <a:buChar char="•"/>
            </a:pPr>
            <a:r>
              <a:rPr lang="en-US" sz="1400" strike="noStrike" dirty="0">
                <a:solidFill>
                  <a:srgbClr val="000000"/>
                </a:solidFill>
                <a:latin typeface="Arial"/>
                <a:cs typeface="Arial"/>
              </a:rPr>
              <a:t>firewall { '100 allow https access’:</a:t>
            </a:r>
            <a:endParaRPr sz="1400" dirty="0">
              <a:latin typeface="Arial"/>
              <a:cs typeface="Arial"/>
            </a:endParaRPr>
          </a:p>
          <a:p>
            <a:r>
              <a:rPr lang="en-US" sz="1400" strike="noStrike" dirty="0">
                <a:solidFill>
                  <a:srgbClr val="000000"/>
                </a:solidFill>
                <a:latin typeface="Arial"/>
                <a:cs typeface="Arial"/>
              </a:rPr>
              <a:t>		state =&gt; ['NEW'],</a:t>
            </a:r>
            <a:endParaRPr sz="1400" dirty="0">
              <a:latin typeface="Arial"/>
              <a:cs typeface="Arial"/>
            </a:endParaRPr>
          </a:p>
          <a:p>
            <a:r>
              <a:rPr lang="en-US" sz="1400" strike="noStrike" dirty="0">
                <a:solidFill>
                  <a:srgbClr val="000000"/>
                </a:solidFill>
                <a:latin typeface="Arial"/>
                <a:cs typeface="Arial"/>
              </a:rPr>
              <a:t>		</a:t>
            </a:r>
            <a:r>
              <a:rPr lang="en-US" sz="1400" strike="noStrike" dirty="0" err="1">
                <a:solidFill>
                  <a:srgbClr val="000000"/>
                </a:solidFill>
                <a:latin typeface="Arial"/>
                <a:cs typeface="Arial"/>
              </a:rPr>
              <a:t>dport</a:t>
            </a:r>
            <a:r>
              <a:rPr lang="en-US" sz="1400" strike="noStrike" dirty="0">
                <a:solidFill>
                  <a:srgbClr val="000000"/>
                </a:solidFill>
                <a:latin typeface="Arial"/>
                <a:cs typeface="Arial"/>
              </a:rPr>
              <a:t>   =&gt; 443,</a:t>
            </a:r>
            <a:endParaRPr sz="1400" dirty="0">
              <a:latin typeface="Arial"/>
              <a:cs typeface="Arial"/>
            </a:endParaRPr>
          </a:p>
          <a:p>
            <a:r>
              <a:rPr lang="en-US" sz="1400" strike="noStrike" dirty="0">
                <a:solidFill>
                  <a:srgbClr val="000000"/>
                </a:solidFill>
                <a:latin typeface="Arial"/>
                <a:cs typeface="Arial"/>
              </a:rPr>
              <a:t>		proto  =&gt; </a:t>
            </a:r>
            <a:r>
              <a:rPr lang="en-US" sz="1400" strike="noStrike" dirty="0" err="1">
                <a:solidFill>
                  <a:srgbClr val="000000"/>
                </a:solidFill>
                <a:latin typeface="Arial"/>
                <a:cs typeface="Arial"/>
              </a:rPr>
              <a:t>tcp</a:t>
            </a:r>
            <a:r>
              <a:rPr lang="en-US" sz="1400" strike="noStrike" dirty="0">
                <a:solidFill>
                  <a:srgbClr val="000000"/>
                </a:solidFill>
                <a:latin typeface="Arial"/>
                <a:cs typeface="Arial"/>
              </a:rPr>
              <a:t>,</a:t>
            </a:r>
            <a:endParaRPr sz="1400" dirty="0">
              <a:latin typeface="Arial"/>
              <a:cs typeface="Arial"/>
            </a:endParaRPr>
          </a:p>
          <a:p>
            <a:r>
              <a:rPr lang="en-US" sz="1400" strike="noStrike" dirty="0">
                <a:solidFill>
                  <a:srgbClr val="000000"/>
                </a:solidFill>
                <a:latin typeface="Arial"/>
                <a:cs typeface="Arial"/>
              </a:rPr>
              <a:t>		action =&gt; accept,</a:t>
            </a:r>
            <a:endParaRPr sz="1400" dirty="0">
              <a:latin typeface="Arial"/>
              <a:cs typeface="Arial"/>
            </a:endParaRPr>
          </a:p>
          <a:p>
            <a:r>
              <a:rPr lang="en-US" sz="1400" strike="noStrike" dirty="0">
                <a:solidFill>
                  <a:srgbClr val="000000"/>
                </a:solidFill>
                <a:latin typeface="Arial"/>
                <a:cs typeface="Arial"/>
              </a:rPr>
              <a:t>	</a:t>
            </a:r>
            <a:r>
              <a:rPr lang="en-US" sz="1400" strike="noStrike" dirty="0" smtClean="0">
                <a:solidFill>
                  <a:srgbClr val="000000"/>
                </a:solidFill>
                <a:latin typeface="Arial"/>
                <a:cs typeface="Arial"/>
              </a:rPr>
              <a:t>}</a:t>
            </a:r>
          </a:p>
          <a:p>
            <a:endParaRPr sz="1400" dirty="0">
              <a:latin typeface="Arial"/>
              <a:cs typeface="Arial"/>
            </a:endParaRPr>
          </a:p>
          <a:p>
            <a:pPr marL="285750" indent="-285750">
              <a:lnSpc>
                <a:spcPct val="100000"/>
              </a:lnSpc>
              <a:buFont typeface="Arial"/>
              <a:buChar char="•"/>
            </a:pPr>
            <a:r>
              <a:rPr lang="en-US" sz="1400" b="1" strike="noStrike" dirty="0" err="1" smtClean="0">
                <a:solidFill>
                  <a:srgbClr val="000000"/>
                </a:solidFill>
                <a:latin typeface="Arial"/>
                <a:cs typeface="Arial"/>
              </a:rPr>
              <a:t>svn</a:t>
            </a:r>
            <a:r>
              <a:rPr lang="en-US" sz="1400" b="1" strike="noStrike" dirty="0" smtClean="0">
                <a:solidFill>
                  <a:srgbClr val="000000"/>
                </a:solidFill>
                <a:latin typeface="Arial"/>
                <a:cs typeface="Arial"/>
              </a:rPr>
              <a:t> </a:t>
            </a:r>
            <a:r>
              <a:rPr lang="en-US" sz="1400" b="1" strike="noStrike" dirty="0">
                <a:solidFill>
                  <a:srgbClr val="000000"/>
                </a:solidFill>
                <a:latin typeface="Arial"/>
                <a:cs typeface="Arial"/>
              </a:rPr>
              <a:t>ci</a:t>
            </a:r>
            <a:r>
              <a:rPr lang="en-US" sz="1400" strike="noStrike" dirty="0">
                <a:solidFill>
                  <a:srgbClr val="000000"/>
                </a:solidFill>
                <a:latin typeface="Arial"/>
                <a:cs typeface="Arial"/>
              </a:rPr>
              <a:t> and </a:t>
            </a:r>
            <a:r>
              <a:rPr lang="en-US" sz="1400" b="1" strike="noStrike" dirty="0">
                <a:solidFill>
                  <a:srgbClr val="000000"/>
                </a:solidFill>
                <a:latin typeface="Arial"/>
                <a:cs typeface="Arial"/>
              </a:rPr>
              <a:t>puppet apply</a:t>
            </a:r>
            <a:endParaRPr sz="1400" dirty="0">
              <a:latin typeface="Arial"/>
              <a:cs typeface="Arial"/>
            </a:endParaRPr>
          </a:p>
          <a:p>
            <a:pPr>
              <a:lnSpc>
                <a:spcPct val="100000"/>
              </a:lnSpc>
            </a:pPr>
            <a:endParaRPr sz="1400" dirty="0"/>
          </a:p>
        </p:txBody>
      </p:sp>
      <p:sp>
        <p:nvSpPr>
          <p:cNvPr id="264" name="CustomShape 4"/>
          <p:cNvSpPr/>
          <p:nvPr/>
        </p:nvSpPr>
        <p:spPr>
          <a:xfrm>
            <a:off x="5757120" y="6172200"/>
            <a:ext cx="3234240" cy="51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400" strike="noStrike">
                <a:solidFill>
                  <a:srgbClr val="000000"/>
                </a:solidFill>
                <a:latin typeface="Calibri Light"/>
              </a:rPr>
              <a:t>008-puppet-firewall </a:t>
            </a:r>
            <a:endParaRPr/>
          </a:p>
          <a:p>
            <a:pPr algn="r">
              <a:lnSpc>
                <a:spcPct val="100000"/>
              </a:lnSpc>
            </a:pPr>
            <a:r>
              <a:rPr lang="en-US" sz="1400" strike="noStrike">
                <a:solidFill>
                  <a:srgbClr val="000000"/>
                </a:solidFill>
                <a:latin typeface="Calibri Light"/>
              </a:rPr>
              <a:t>004-svn-commit-and-apply</a:t>
            </a:r>
            <a:endParaRPr/>
          </a:p>
        </p:txBody>
      </p:sp>
      <p:sp>
        <p:nvSpPr>
          <p:cNvPr id="266" name="TextShape 5"/>
          <p:cNvSpPr txBox="1"/>
          <p:nvPr/>
        </p:nvSpPr>
        <p:spPr>
          <a:xfrm>
            <a:off x="3581280" y="6356520"/>
            <a:ext cx="2057040" cy="364680"/>
          </a:xfrm>
          <a:prstGeom prst="rect">
            <a:avLst/>
          </a:prstGeom>
          <a:noFill/>
          <a:ln>
            <a:noFill/>
          </a:ln>
        </p:spPr>
        <p:txBody>
          <a:bodyPr anchor="ctr"/>
          <a:lstStyle/>
          <a:p>
            <a:pPr algn="ctr">
              <a:lnSpc>
                <a:spcPct val="100000"/>
              </a:lnSpc>
            </a:pPr>
            <a:fld id="{2BAE9732-D88C-409D-A6C9-05B38C4EE1A5}" type="slidenum">
              <a:rPr lang="en-US" sz="1000" strike="noStrike">
                <a:solidFill>
                  <a:srgbClr val="000000"/>
                </a:solidFill>
                <a:latin typeface="Arial"/>
              </a:rPr>
              <a:t>23</a:t>
            </a:fld>
            <a:endParaRPr/>
          </a:p>
        </p:txBody>
      </p:sp>
      <p:sp>
        <p:nvSpPr>
          <p:cNvPr id="2" name="Title 1"/>
          <p:cNvSpPr>
            <a:spLocks noGrp="1"/>
          </p:cNvSpPr>
          <p:nvPr>
            <p:ph type="title"/>
          </p:nvPr>
        </p:nvSpPr>
        <p:spPr/>
        <p:txBody>
          <a:bodyPr/>
          <a:lstStyle/>
          <a:p>
            <a:r>
              <a:rPr lang="en-US" dirty="0"/>
              <a:t>Basic firewall – part 2</a:t>
            </a:r>
            <a:br>
              <a:rPr lang="en-US" dirty="0"/>
            </a:br>
            <a:endParaRPr lang="en-US" dirty="0"/>
          </a:p>
        </p:txBody>
      </p:sp>
      <p:pic>
        <p:nvPicPr>
          <p:cNvPr id="7" name="Picture 6" descr="imagotipo horizontal Escuela de Verano.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6946" y="6161223"/>
            <a:ext cx="1325654" cy="62207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TextShape 2"/>
          <p:cNvSpPr txBox="1"/>
          <p:nvPr/>
        </p:nvSpPr>
        <p:spPr>
          <a:xfrm>
            <a:off x="609480" y="1447920"/>
            <a:ext cx="3904920" cy="4503240"/>
          </a:xfrm>
          <a:prstGeom prst="rect">
            <a:avLst/>
          </a:prstGeom>
          <a:noFill/>
          <a:ln>
            <a:noFill/>
          </a:ln>
        </p:spPr>
        <p:txBody>
          <a:bodyPr/>
          <a:lstStyle/>
          <a:p>
            <a:pPr marL="285750" indent="-285750">
              <a:lnSpc>
                <a:spcPct val="90000"/>
              </a:lnSpc>
              <a:buFont typeface="Arial"/>
              <a:buChar char="•"/>
            </a:pPr>
            <a:r>
              <a:rPr lang="en-US" sz="1400" strike="noStrike" dirty="0">
                <a:solidFill>
                  <a:srgbClr val="000000"/>
                </a:solidFill>
                <a:latin typeface="Arial"/>
                <a:cs typeface="Arial"/>
              </a:rPr>
              <a:t>Fix race condition</a:t>
            </a:r>
            <a:endParaRPr sz="1400" dirty="0">
              <a:latin typeface="Arial"/>
              <a:cs typeface="Arial"/>
            </a:endParaRPr>
          </a:p>
          <a:p>
            <a:pPr marL="742950" lvl="1" indent="-285750">
              <a:lnSpc>
                <a:spcPct val="100000"/>
              </a:lnSpc>
              <a:buFont typeface="Arial"/>
              <a:buChar char="•"/>
            </a:pPr>
            <a:r>
              <a:rPr lang="en-US" sz="1400" strike="noStrike" dirty="0">
                <a:solidFill>
                  <a:srgbClr val="000000"/>
                </a:solidFill>
                <a:latin typeface="Arial"/>
                <a:cs typeface="Arial"/>
              </a:rPr>
              <a:t>Class['</a:t>
            </a:r>
            <a:r>
              <a:rPr lang="en-US" sz="1400" strike="noStrike" dirty="0" err="1">
                <a:solidFill>
                  <a:srgbClr val="000000"/>
                </a:solidFill>
                <a:latin typeface="Arial"/>
                <a:cs typeface="Arial"/>
              </a:rPr>
              <a:t>dnsmasq</a:t>
            </a:r>
            <a:r>
              <a:rPr lang="en-US" sz="1400" strike="noStrike" dirty="0">
                <a:solidFill>
                  <a:srgbClr val="000000"/>
                </a:solidFill>
                <a:latin typeface="Arial"/>
                <a:cs typeface="Arial"/>
              </a:rPr>
              <a:t>'] -&gt; Class['</a:t>
            </a:r>
            <a:r>
              <a:rPr lang="en-US" sz="1400" strike="noStrike" dirty="0" err="1" smtClean="0">
                <a:solidFill>
                  <a:srgbClr val="000000"/>
                </a:solidFill>
                <a:latin typeface="Arial"/>
                <a:cs typeface="Arial"/>
              </a:rPr>
              <a:t>resolv_conf</a:t>
            </a:r>
            <a:r>
              <a:rPr lang="en-US" sz="1400" strike="noStrike" dirty="0" smtClean="0">
                <a:solidFill>
                  <a:srgbClr val="000000"/>
                </a:solidFill>
                <a:latin typeface="Arial"/>
                <a:cs typeface="Arial"/>
              </a:rPr>
              <a:t>’]</a:t>
            </a:r>
            <a:endParaRPr sz="1400" dirty="0">
              <a:latin typeface="Arial"/>
              <a:cs typeface="Arial"/>
            </a:endParaRPr>
          </a:p>
          <a:p>
            <a:endParaRPr sz="1400" dirty="0">
              <a:latin typeface="Arial"/>
              <a:cs typeface="Arial"/>
            </a:endParaRPr>
          </a:p>
          <a:p>
            <a:endParaRPr sz="1400" dirty="0">
              <a:latin typeface="Arial"/>
              <a:cs typeface="Arial"/>
            </a:endParaRPr>
          </a:p>
          <a:p>
            <a:pPr marL="285750" indent="-285750">
              <a:lnSpc>
                <a:spcPct val="90000"/>
              </a:lnSpc>
              <a:buFont typeface="Arial"/>
              <a:buChar char="•"/>
            </a:pPr>
            <a:r>
              <a:rPr lang="en-US" sz="1400" strike="noStrike" dirty="0" err="1">
                <a:solidFill>
                  <a:srgbClr val="000000"/>
                </a:solidFill>
                <a:latin typeface="Arial"/>
                <a:cs typeface="Arial"/>
              </a:rPr>
              <a:t>DNSMasq</a:t>
            </a:r>
            <a:r>
              <a:rPr lang="en-US" sz="1400" strike="noStrike" dirty="0">
                <a:solidFill>
                  <a:srgbClr val="000000"/>
                </a:solidFill>
                <a:latin typeface="Arial"/>
                <a:cs typeface="Arial"/>
              </a:rPr>
              <a:t> module boilerplate</a:t>
            </a:r>
            <a:endParaRPr sz="1400" dirty="0">
              <a:latin typeface="Arial"/>
              <a:cs typeface="Arial"/>
            </a:endParaRPr>
          </a:p>
          <a:p>
            <a:pPr marL="742950" lvl="1" indent="-285750">
              <a:lnSpc>
                <a:spcPct val="100000"/>
              </a:lnSpc>
              <a:buFont typeface="Arial"/>
              <a:buChar char="•"/>
            </a:pPr>
            <a:r>
              <a:rPr lang="en-US" sz="1400" strike="noStrike" dirty="0">
                <a:solidFill>
                  <a:srgbClr val="000000"/>
                </a:solidFill>
                <a:latin typeface="Arial"/>
                <a:cs typeface="Arial"/>
              </a:rPr>
              <a:t>class { '</a:t>
            </a:r>
            <a:r>
              <a:rPr lang="en-US" sz="1400" strike="noStrike" dirty="0" err="1">
                <a:solidFill>
                  <a:srgbClr val="000000"/>
                </a:solidFill>
                <a:latin typeface="Arial"/>
                <a:cs typeface="Arial"/>
              </a:rPr>
              <a:t>dnsmasq</a:t>
            </a:r>
            <a:r>
              <a:rPr lang="en-US" sz="1400" strike="noStrike" dirty="0">
                <a:solidFill>
                  <a:srgbClr val="000000"/>
                </a:solidFill>
                <a:latin typeface="Arial"/>
                <a:cs typeface="Arial"/>
              </a:rPr>
              <a:t>’:</a:t>
            </a:r>
            <a:endParaRPr sz="1400" dirty="0">
              <a:latin typeface="Arial"/>
              <a:cs typeface="Arial"/>
            </a:endParaRPr>
          </a:p>
          <a:p>
            <a:r>
              <a:rPr lang="en-US" sz="1400" strike="noStrike" dirty="0">
                <a:solidFill>
                  <a:srgbClr val="000000"/>
                </a:solidFill>
                <a:latin typeface="Arial"/>
                <a:cs typeface="Arial"/>
              </a:rPr>
              <a:t>	interface         =&gt; 'lo’,</a:t>
            </a:r>
            <a:endParaRPr sz="1400" dirty="0">
              <a:latin typeface="Arial"/>
              <a:cs typeface="Arial"/>
            </a:endParaRPr>
          </a:p>
          <a:p>
            <a:r>
              <a:rPr lang="en-US" sz="1400" strike="noStrike" dirty="0">
                <a:solidFill>
                  <a:srgbClr val="000000"/>
                </a:solidFill>
                <a:latin typeface="Arial"/>
                <a:cs typeface="Arial"/>
              </a:rPr>
              <a:t>	…</a:t>
            </a:r>
            <a:endParaRPr sz="1400" dirty="0">
              <a:latin typeface="Arial"/>
              <a:cs typeface="Arial"/>
            </a:endParaRPr>
          </a:p>
          <a:p>
            <a:r>
              <a:rPr lang="en-US" sz="1400" strike="noStrike" dirty="0">
                <a:solidFill>
                  <a:srgbClr val="000000"/>
                </a:solidFill>
                <a:latin typeface="Arial"/>
                <a:cs typeface="Arial"/>
              </a:rPr>
              <a:t>    }</a:t>
            </a:r>
            <a:endParaRPr sz="1400" dirty="0">
              <a:latin typeface="Arial"/>
              <a:cs typeface="Arial"/>
            </a:endParaRPr>
          </a:p>
          <a:p>
            <a:endParaRPr sz="1400" dirty="0">
              <a:latin typeface="Arial"/>
              <a:cs typeface="Arial"/>
            </a:endParaRPr>
          </a:p>
          <a:p>
            <a:pPr marL="285750" indent="-285750">
              <a:lnSpc>
                <a:spcPct val="90000"/>
              </a:lnSpc>
              <a:buFont typeface="Arial"/>
              <a:buChar char="•"/>
            </a:pPr>
            <a:r>
              <a:rPr lang="en-US" sz="1400" strike="noStrike" dirty="0">
                <a:solidFill>
                  <a:srgbClr val="000000"/>
                </a:solidFill>
                <a:latin typeface="Arial"/>
                <a:cs typeface="Arial"/>
              </a:rPr>
              <a:t>Set outbound DNS server</a:t>
            </a:r>
            <a:endParaRPr sz="1400" dirty="0">
              <a:latin typeface="Arial"/>
              <a:cs typeface="Arial"/>
            </a:endParaRPr>
          </a:p>
          <a:p>
            <a:pPr marL="742950" lvl="1" indent="-285750">
              <a:lnSpc>
                <a:spcPct val="100000"/>
              </a:lnSpc>
              <a:buFont typeface="Arial"/>
              <a:buChar char="•"/>
            </a:pPr>
            <a:r>
              <a:rPr lang="en-US" sz="1400" strike="noStrike" dirty="0" err="1">
                <a:solidFill>
                  <a:srgbClr val="000000"/>
                </a:solidFill>
                <a:latin typeface="Arial"/>
                <a:cs typeface="Arial"/>
              </a:rPr>
              <a:t>dnsmasq</a:t>
            </a:r>
            <a:r>
              <a:rPr lang="en-US" sz="1400" strike="noStrike" dirty="0">
                <a:solidFill>
                  <a:srgbClr val="000000"/>
                </a:solidFill>
                <a:latin typeface="Arial"/>
                <a:cs typeface="Arial"/>
              </a:rPr>
              <a:t>::</a:t>
            </a:r>
            <a:r>
              <a:rPr lang="en-US" sz="1400" strike="noStrike" dirty="0" err="1">
                <a:solidFill>
                  <a:srgbClr val="000000"/>
                </a:solidFill>
                <a:latin typeface="Arial"/>
                <a:cs typeface="Arial"/>
              </a:rPr>
              <a:t>dnsserver</a:t>
            </a:r>
            <a:r>
              <a:rPr lang="en-US" sz="1400" strike="noStrike" dirty="0">
                <a:solidFill>
                  <a:srgbClr val="000000"/>
                </a:solidFill>
                <a:latin typeface="Arial"/>
                <a:cs typeface="Arial"/>
              </a:rPr>
              <a:t> { '</a:t>
            </a:r>
            <a:r>
              <a:rPr lang="en-US" sz="1400" strike="noStrike" dirty="0" err="1">
                <a:solidFill>
                  <a:srgbClr val="000000"/>
                </a:solidFill>
                <a:latin typeface="Arial"/>
                <a:cs typeface="Arial"/>
              </a:rPr>
              <a:t>dns</a:t>
            </a:r>
            <a:r>
              <a:rPr lang="en-US" sz="1400" strike="noStrike" dirty="0">
                <a:solidFill>
                  <a:srgbClr val="000000"/>
                </a:solidFill>
                <a:latin typeface="Arial"/>
                <a:cs typeface="Arial"/>
              </a:rPr>
              <a:t>’:</a:t>
            </a:r>
            <a:endParaRPr sz="1400" dirty="0">
              <a:latin typeface="Arial"/>
              <a:cs typeface="Arial"/>
            </a:endParaRPr>
          </a:p>
          <a:p>
            <a:r>
              <a:rPr lang="en-US" sz="1400" strike="noStrike" dirty="0">
                <a:solidFill>
                  <a:srgbClr val="000000"/>
                </a:solidFill>
                <a:latin typeface="Arial"/>
                <a:cs typeface="Arial"/>
              </a:rPr>
              <a:t>	</a:t>
            </a:r>
            <a:r>
              <a:rPr lang="en-US" sz="1400" strike="noStrike" dirty="0" err="1">
                <a:solidFill>
                  <a:srgbClr val="000000"/>
                </a:solidFill>
                <a:latin typeface="Arial"/>
                <a:cs typeface="Arial"/>
              </a:rPr>
              <a:t>ip</a:t>
            </a:r>
            <a:r>
              <a:rPr lang="en-US" sz="1400" strike="noStrike" dirty="0">
                <a:solidFill>
                  <a:srgbClr val="000000"/>
                </a:solidFill>
                <a:latin typeface="Arial"/>
                <a:cs typeface="Arial"/>
              </a:rPr>
              <a:t> =&gt; </a:t>
            </a:r>
            <a:r>
              <a:rPr lang="en-US" sz="1400" strike="noStrike" dirty="0" smtClean="0">
                <a:solidFill>
                  <a:srgbClr val="000000"/>
                </a:solidFill>
                <a:latin typeface="Arial"/>
                <a:cs typeface="Arial"/>
              </a:rPr>
              <a:t>’192.168.1.5’</a:t>
            </a:r>
            <a:r>
              <a:rPr lang="en-US" sz="1400" strike="noStrike" dirty="0">
                <a:solidFill>
                  <a:srgbClr val="000000"/>
                </a:solidFill>
                <a:latin typeface="Arial"/>
                <a:cs typeface="Arial"/>
              </a:rPr>
              <a:t>,</a:t>
            </a:r>
            <a:endParaRPr sz="1400" dirty="0">
              <a:latin typeface="Arial"/>
              <a:cs typeface="Arial"/>
            </a:endParaRPr>
          </a:p>
          <a:p>
            <a:r>
              <a:rPr lang="en-US" sz="1400" strike="noStrike" dirty="0">
                <a:solidFill>
                  <a:srgbClr val="000000"/>
                </a:solidFill>
                <a:latin typeface="Arial"/>
                <a:cs typeface="Arial"/>
              </a:rPr>
              <a:t>      }</a:t>
            </a:r>
            <a:endParaRPr sz="1400" dirty="0">
              <a:latin typeface="Arial"/>
              <a:cs typeface="Arial"/>
            </a:endParaRPr>
          </a:p>
          <a:p>
            <a:pPr marL="285750" indent="-285750">
              <a:lnSpc>
                <a:spcPct val="100000"/>
              </a:lnSpc>
              <a:buFont typeface="Arial"/>
              <a:buChar char="•"/>
            </a:pPr>
            <a:endParaRPr sz="1400" dirty="0">
              <a:latin typeface="Arial"/>
              <a:cs typeface="Arial"/>
            </a:endParaRPr>
          </a:p>
          <a:p>
            <a:pPr marL="285750" indent="-285750">
              <a:lnSpc>
                <a:spcPct val="90000"/>
              </a:lnSpc>
              <a:buFont typeface="Arial"/>
              <a:buChar char="•"/>
            </a:pPr>
            <a:r>
              <a:rPr lang="en-US" sz="1400" strike="noStrike" dirty="0">
                <a:solidFill>
                  <a:srgbClr val="000000"/>
                </a:solidFill>
                <a:latin typeface="Arial"/>
                <a:cs typeface="Arial"/>
              </a:rPr>
              <a:t>Hacky reverse name generation</a:t>
            </a:r>
            <a:endParaRPr sz="1400" dirty="0">
              <a:latin typeface="Arial"/>
              <a:cs typeface="Arial"/>
            </a:endParaRPr>
          </a:p>
          <a:p>
            <a:pPr marL="742950" lvl="1" indent="-285750">
              <a:lnSpc>
                <a:spcPct val="100000"/>
              </a:lnSpc>
              <a:buFont typeface="Arial"/>
              <a:buChar char="•"/>
            </a:pPr>
            <a:r>
              <a:rPr lang="en-US" sz="1400" strike="noStrike" dirty="0">
                <a:solidFill>
                  <a:srgbClr val="000000"/>
                </a:solidFill>
                <a:latin typeface="Arial"/>
                <a:cs typeface="Arial"/>
              </a:rPr>
              <a:t>$</a:t>
            </a:r>
            <a:r>
              <a:rPr lang="en-US" sz="1400" strike="noStrike" dirty="0" err="1">
                <a:solidFill>
                  <a:srgbClr val="000000"/>
                </a:solidFill>
                <a:latin typeface="Arial"/>
                <a:cs typeface="Arial"/>
              </a:rPr>
              <a:t>iparray_head</a:t>
            </a:r>
            <a:r>
              <a:rPr lang="en-US" sz="1400" strike="noStrike" dirty="0">
                <a:solidFill>
                  <a:srgbClr val="000000"/>
                </a:solidFill>
                <a:latin typeface="Arial"/>
                <a:cs typeface="Arial"/>
              </a:rPr>
              <a:t> = split($</a:t>
            </a:r>
            <a:r>
              <a:rPr lang="en-US" sz="1400" strike="noStrike" dirty="0" err="1">
                <a:solidFill>
                  <a:srgbClr val="000000"/>
                </a:solidFill>
                <a:latin typeface="Arial"/>
                <a:cs typeface="Arial"/>
              </a:rPr>
              <a:t>headnodeip</a:t>
            </a:r>
            <a:r>
              <a:rPr lang="en-US" sz="1400" strike="noStrike" dirty="0">
                <a:solidFill>
                  <a:srgbClr val="000000"/>
                </a:solidFill>
                <a:latin typeface="Arial"/>
                <a:cs typeface="Arial"/>
              </a:rPr>
              <a:t>, '[.]</a:t>
            </a:r>
            <a:endParaRPr sz="1400" dirty="0">
              <a:latin typeface="Arial"/>
              <a:cs typeface="Arial"/>
            </a:endParaRPr>
          </a:p>
          <a:p>
            <a:pPr marL="742950" lvl="1" indent="-285750">
              <a:lnSpc>
                <a:spcPct val="100000"/>
              </a:lnSpc>
              <a:buFont typeface="Arial"/>
              <a:buChar char="•"/>
            </a:pPr>
            <a:r>
              <a:rPr lang="en-US" sz="1400" strike="noStrike" dirty="0">
                <a:solidFill>
                  <a:srgbClr val="000000"/>
                </a:solidFill>
                <a:latin typeface="Arial"/>
                <a:cs typeface="Arial"/>
              </a:rPr>
              <a:t>$</a:t>
            </a:r>
            <a:r>
              <a:rPr lang="en-US" sz="1400" strike="noStrike" dirty="0" err="1">
                <a:solidFill>
                  <a:srgbClr val="000000"/>
                </a:solidFill>
                <a:latin typeface="Arial"/>
                <a:cs typeface="Arial"/>
              </a:rPr>
              <a:t>headnode_reverse</a:t>
            </a:r>
            <a:r>
              <a:rPr lang="en-US" sz="1400" strike="noStrike" dirty="0">
                <a:solidFill>
                  <a:srgbClr val="000000"/>
                </a:solidFill>
                <a:latin typeface="Arial"/>
                <a:cs typeface="Arial"/>
              </a:rPr>
              <a:t> = join(… ,'')</a:t>
            </a:r>
            <a:endParaRPr sz="1400" dirty="0">
              <a:latin typeface="Arial"/>
              <a:cs typeface="Arial"/>
            </a:endParaRPr>
          </a:p>
          <a:p>
            <a:endParaRPr sz="1400" dirty="0"/>
          </a:p>
          <a:p>
            <a:pPr>
              <a:lnSpc>
                <a:spcPct val="100000"/>
              </a:lnSpc>
            </a:pPr>
            <a:endParaRPr sz="1400" dirty="0"/>
          </a:p>
        </p:txBody>
      </p:sp>
      <p:sp>
        <p:nvSpPr>
          <p:cNvPr id="269" name="TextShape 3"/>
          <p:cNvSpPr txBox="1"/>
          <p:nvPr/>
        </p:nvSpPr>
        <p:spPr>
          <a:xfrm>
            <a:off x="4629240" y="1447920"/>
            <a:ext cx="3885840" cy="4350960"/>
          </a:xfrm>
          <a:prstGeom prst="rect">
            <a:avLst/>
          </a:prstGeom>
          <a:noFill/>
          <a:ln>
            <a:noFill/>
          </a:ln>
        </p:spPr>
        <p:txBody>
          <a:bodyPr/>
          <a:lstStyle/>
          <a:p>
            <a:pPr marL="285750" indent="-285750">
              <a:lnSpc>
                <a:spcPct val="90000"/>
              </a:lnSpc>
              <a:buFont typeface="Arial"/>
              <a:buChar char="•"/>
            </a:pPr>
            <a:r>
              <a:rPr lang="en-US" sz="1400" strike="noStrike" dirty="0">
                <a:solidFill>
                  <a:srgbClr val="000000"/>
                </a:solidFill>
                <a:latin typeface="Arial"/>
                <a:cs typeface="Arial"/>
              </a:rPr>
              <a:t>Set forward and reverse for the head node</a:t>
            </a:r>
            <a:endParaRPr sz="1400" dirty="0">
              <a:latin typeface="Arial"/>
              <a:cs typeface="Arial"/>
            </a:endParaRPr>
          </a:p>
          <a:p>
            <a:pPr marL="742950" lvl="1" indent="-285750">
              <a:lnSpc>
                <a:spcPct val="100000"/>
              </a:lnSpc>
              <a:buFont typeface="Arial"/>
              <a:buChar char="•"/>
            </a:pPr>
            <a:r>
              <a:rPr lang="en-US" sz="1400" strike="noStrike" dirty="0" err="1">
                <a:solidFill>
                  <a:srgbClr val="000000"/>
                </a:solidFill>
                <a:latin typeface="Arial"/>
                <a:cs typeface="Arial"/>
              </a:rPr>
              <a:t>dnsmasq</a:t>
            </a:r>
            <a:r>
              <a:rPr lang="en-US" sz="1400" strike="noStrike" dirty="0">
                <a:solidFill>
                  <a:srgbClr val="000000"/>
                </a:solidFill>
                <a:latin typeface="Arial"/>
                <a:cs typeface="Arial"/>
              </a:rPr>
              <a:t>::address { "</a:t>
            </a:r>
            <a:r>
              <a:rPr lang="en-US" sz="1400" strike="noStrike" dirty="0" err="1">
                <a:solidFill>
                  <a:srgbClr val="000000"/>
                </a:solidFill>
                <a:latin typeface="Arial"/>
                <a:cs typeface="Arial"/>
              </a:rPr>
              <a:t>head.cluster</a:t>
            </a:r>
            <a:r>
              <a:rPr lang="en-US" sz="1400" strike="noStrike" dirty="0">
                <a:solidFill>
                  <a:srgbClr val="000000"/>
                </a:solidFill>
                <a:latin typeface="Arial"/>
                <a:cs typeface="Arial"/>
              </a:rPr>
              <a:t>”:</a:t>
            </a:r>
            <a:endParaRPr sz="1400" dirty="0">
              <a:latin typeface="Arial"/>
              <a:cs typeface="Arial"/>
            </a:endParaRPr>
          </a:p>
          <a:p>
            <a:r>
              <a:rPr lang="en-US" sz="1400" strike="noStrike" dirty="0">
                <a:solidFill>
                  <a:srgbClr val="000000"/>
                </a:solidFill>
                <a:latin typeface="Arial"/>
                <a:cs typeface="Arial"/>
              </a:rPr>
              <a:t>	</a:t>
            </a:r>
            <a:r>
              <a:rPr lang="en-US" sz="1400" strike="noStrike" dirty="0" smtClean="0">
                <a:solidFill>
                  <a:srgbClr val="000000"/>
                </a:solidFill>
                <a:latin typeface="Arial"/>
                <a:cs typeface="Arial"/>
              </a:rPr>
              <a:t>	</a:t>
            </a:r>
            <a:r>
              <a:rPr lang="en-US" sz="1400" strike="noStrike" dirty="0" err="1" smtClean="0">
                <a:solidFill>
                  <a:srgbClr val="000000"/>
                </a:solidFill>
                <a:latin typeface="Arial"/>
                <a:cs typeface="Arial"/>
              </a:rPr>
              <a:t>ip</a:t>
            </a:r>
            <a:r>
              <a:rPr lang="en-US" sz="1400" strike="noStrike" dirty="0" smtClean="0">
                <a:solidFill>
                  <a:srgbClr val="000000"/>
                </a:solidFill>
                <a:latin typeface="Arial"/>
                <a:cs typeface="Arial"/>
              </a:rPr>
              <a:t>  </a:t>
            </a:r>
            <a:r>
              <a:rPr lang="en-US" sz="1400" strike="noStrike" dirty="0">
                <a:solidFill>
                  <a:srgbClr val="000000"/>
                </a:solidFill>
                <a:latin typeface="Arial"/>
                <a:cs typeface="Arial"/>
              </a:rPr>
              <a:t>=&gt; $</a:t>
            </a:r>
            <a:r>
              <a:rPr lang="en-US" sz="1400" strike="noStrike" dirty="0" err="1">
                <a:solidFill>
                  <a:srgbClr val="000000"/>
                </a:solidFill>
                <a:latin typeface="Arial"/>
                <a:cs typeface="Arial"/>
              </a:rPr>
              <a:t>headnodeip</a:t>
            </a:r>
            <a:r>
              <a:rPr lang="en-US" sz="1400" strike="noStrike" dirty="0">
                <a:solidFill>
                  <a:srgbClr val="000000"/>
                </a:solidFill>
                <a:latin typeface="Arial"/>
                <a:cs typeface="Arial"/>
              </a:rPr>
              <a:t>,</a:t>
            </a:r>
            <a:endParaRPr sz="1400" dirty="0">
              <a:latin typeface="Arial"/>
              <a:cs typeface="Arial"/>
            </a:endParaRPr>
          </a:p>
          <a:p>
            <a:r>
              <a:rPr lang="en-US" sz="1400" strike="noStrike" dirty="0">
                <a:solidFill>
                  <a:srgbClr val="000000"/>
                </a:solidFill>
                <a:latin typeface="Arial"/>
                <a:cs typeface="Arial"/>
              </a:rPr>
              <a:t>  </a:t>
            </a:r>
            <a:r>
              <a:rPr lang="en-US" sz="1400" strike="noStrike" dirty="0" smtClean="0">
                <a:solidFill>
                  <a:srgbClr val="000000"/>
                </a:solidFill>
                <a:latin typeface="Arial"/>
                <a:cs typeface="Arial"/>
              </a:rPr>
              <a:t>	    </a:t>
            </a:r>
            <a:r>
              <a:rPr lang="en-US" sz="1400" strike="noStrike" dirty="0">
                <a:solidFill>
                  <a:srgbClr val="000000"/>
                </a:solidFill>
                <a:latin typeface="Arial"/>
                <a:cs typeface="Arial"/>
              </a:rPr>
              <a:t>}</a:t>
            </a:r>
            <a:endParaRPr sz="1400" dirty="0">
              <a:latin typeface="Arial"/>
              <a:cs typeface="Arial"/>
            </a:endParaRPr>
          </a:p>
          <a:p>
            <a:pPr marL="742950" lvl="1" indent="-285750">
              <a:lnSpc>
                <a:spcPct val="100000"/>
              </a:lnSpc>
              <a:buFont typeface="Arial"/>
              <a:buChar char="•"/>
            </a:pPr>
            <a:r>
              <a:rPr lang="en-US" sz="1400" strike="noStrike" dirty="0" err="1">
                <a:solidFill>
                  <a:srgbClr val="000000"/>
                </a:solidFill>
                <a:latin typeface="Arial"/>
                <a:cs typeface="Arial"/>
              </a:rPr>
              <a:t>dnsmasq</a:t>
            </a:r>
            <a:r>
              <a:rPr lang="en-US" sz="1400" strike="noStrike" dirty="0">
                <a:solidFill>
                  <a:srgbClr val="000000"/>
                </a:solidFill>
                <a:latin typeface="Arial"/>
                <a:cs typeface="Arial"/>
              </a:rPr>
              <a:t>::</a:t>
            </a:r>
            <a:r>
              <a:rPr lang="en-US" sz="1400" strike="noStrike" dirty="0" err="1">
                <a:solidFill>
                  <a:srgbClr val="000000"/>
                </a:solidFill>
                <a:latin typeface="Arial"/>
                <a:cs typeface="Arial"/>
              </a:rPr>
              <a:t>ptr</a:t>
            </a:r>
            <a:r>
              <a:rPr lang="en-US" sz="1400" strike="noStrike" dirty="0">
                <a:solidFill>
                  <a:srgbClr val="000000"/>
                </a:solidFill>
                <a:latin typeface="Arial"/>
                <a:cs typeface="Arial"/>
              </a:rPr>
              <a:t> {$</a:t>
            </a:r>
            <a:r>
              <a:rPr lang="en-US" sz="1400" strike="noStrike" dirty="0" err="1">
                <a:solidFill>
                  <a:srgbClr val="000000"/>
                </a:solidFill>
                <a:latin typeface="Arial"/>
                <a:cs typeface="Arial"/>
              </a:rPr>
              <a:t>headnode_reverse</a:t>
            </a:r>
            <a:r>
              <a:rPr lang="en-US" sz="1400" strike="noStrike" dirty="0">
                <a:solidFill>
                  <a:srgbClr val="000000"/>
                </a:solidFill>
                <a:latin typeface="Arial"/>
                <a:cs typeface="Arial"/>
              </a:rPr>
              <a:t>: </a:t>
            </a:r>
            <a:endParaRPr sz="1400" dirty="0">
              <a:latin typeface="Arial"/>
              <a:cs typeface="Arial"/>
            </a:endParaRPr>
          </a:p>
          <a:p>
            <a:r>
              <a:rPr lang="en-US" sz="1400" strike="noStrike" dirty="0" smtClean="0">
                <a:solidFill>
                  <a:srgbClr val="000000"/>
                </a:solidFill>
                <a:latin typeface="Arial"/>
                <a:cs typeface="Arial"/>
              </a:rPr>
              <a:t>	</a:t>
            </a:r>
            <a:r>
              <a:rPr lang="en-US" sz="1400" strike="noStrike" dirty="0">
                <a:solidFill>
                  <a:srgbClr val="000000"/>
                </a:solidFill>
                <a:latin typeface="Arial"/>
                <a:cs typeface="Arial"/>
              </a:rPr>
              <a:t>	value  =&gt; '</a:t>
            </a:r>
            <a:r>
              <a:rPr lang="en-US" sz="1400" strike="noStrike" dirty="0" err="1">
                <a:solidFill>
                  <a:srgbClr val="000000"/>
                </a:solidFill>
                <a:latin typeface="Arial"/>
                <a:cs typeface="Arial"/>
              </a:rPr>
              <a:t>head.cluster</a:t>
            </a:r>
            <a:r>
              <a:rPr lang="en-US" sz="1400" strike="noStrike" dirty="0">
                <a:solidFill>
                  <a:srgbClr val="000000"/>
                </a:solidFill>
                <a:latin typeface="Arial"/>
                <a:cs typeface="Arial"/>
              </a:rPr>
              <a:t>’,</a:t>
            </a:r>
            <a:endParaRPr sz="1400" dirty="0">
              <a:latin typeface="Arial"/>
              <a:cs typeface="Arial"/>
            </a:endParaRPr>
          </a:p>
          <a:p>
            <a:r>
              <a:rPr lang="en-US" sz="1400" strike="noStrike" dirty="0">
                <a:solidFill>
                  <a:srgbClr val="000000"/>
                </a:solidFill>
                <a:latin typeface="Arial"/>
                <a:cs typeface="Arial"/>
              </a:rPr>
              <a:t>  </a:t>
            </a:r>
            <a:r>
              <a:rPr lang="en-US" sz="1400" strike="noStrike" dirty="0" smtClean="0">
                <a:solidFill>
                  <a:srgbClr val="000000"/>
                </a:solidFill>
                <a:latin typeface="Arial"/>
                <a:cs typeface="Arial"/>
              </a:rPr>
              <a:t>	   </a:t>
            </a:r>
            <a:r>
              <a:rPr lang="en-US" sz="1400" strike="noStrike" dirty="0">
                <a:solidFill>
                  <a:srgbClr val="000000"/>
                </a:solidFill>
                <a:latin typeface="Arial"/>
                <a:cs typeface="Arial"/>
              </a:rPr>
              <a:t>}</a:t>
            </a:r>
            <a:endParaRPr sz="1400" dirty="0">
              <a:latin typeface="Arial"/>
              <a:cs typeface="Arial"/>
            </a:endParaRPr>
          </a:p>
          <a:p>
            <a:endParaRPr sz="1400" dirty="0">
              <a:latin typeface="Arial"/>
              <a:cs typeface="Arial"/>
            </a:endParaRPr>
          </a:p>
          <a:p>
            <a:pPr marL="285750" indent="-285750">
              <a:lnSpc>
                <a:spcPct val="90000"/>
              </a:lnSpc>
              <a:buFont typeface="Arial"/>
              <a:buChar char="•"/>
            </a:pPr>
            <a:r>
              <a:rPr lang="en-US" sz="1400" strike="noStrike" dirty="0">
                <a:solidFill>
                  <a:srgbClr val="000000"/>
                </a:solidFill>
                <a:latin typeface="Arial"/>
                <a:cs typeface="Arial"/>
              </a:rPr>
              <a:t>Setup </a:t>
            </a:r>
            <a:r>
              <a:rPr lang="en-US" sz="1400" strike="noStrike" dirty="0" err="1">
                <a:solidFill>
                  <a:srgbClr val="000000"/>
                </a:solidFill>
                <a:latin typeface="Arial"/>
                <a:cs typeface="Arial"/>
              </a:rPr>
              <a:t>resolv.conf</a:t>
            </a:r>
            <a:r>
              <a:rPr lang="en-US" sz="1400" strike="noStrike" dirty="0">
                <a:solidFill>
                  <a:srgbClr val="000000"/>
                </a:solidFill>
                <a:latin typeface="Arial"/>
                <a:cs typeface="Arial"/>
              </a:rPr>
              <a:t> to point to </a:t>
            </a:r>
            <a:r>
              <a:rPr lang="en-US" sz="1400" strike="noStrike" dirty="0" err="1">
                <a:solidFill>
                  <a:srgbClr val="000000"/>
                </a:solidFill>
                <a:latin typeface="Arial"/>
                <a:cs typeface="Arial"/>
              </a:rPr>
              <a:t>dnsmasq</a:t>
            </a:r>
            <a:endParaRPr sz="1400" dirty="0">
              <a:latin typeface="Arial"/>
              <a:cs typeface="Arial"/>
            </a:endParaRPr>
          </a:p>
          <a:p>
            <a:pPr marL="742950" lvl="1" indent="-285750">
              <a:lnSpc>
                <a:spcPct val="100000"/>
              </a:lnSpc>
              <a:buFont typeface="Arial"/>
              <a:buChar char="•"/>
            </a:pPr>
            <a:r>
              <a:rPr lang="en-US" sz="1400" strike="noStrike" dirty="0">
                <a:solidFill>
                  <a:srgbClr val="000000"/>
                </a:solidFill>
                <a:latin typeface="Arial"/>
                <a:cs typeface="Arial"/>
              </a:rPr>
              <a:t>class { '</a:t>
            </a:r>
            <a:r>
              <a:rPr lang="en-US" sz="1400" strike="noStrike" dirty="0" err="1">
                <a:solidFill>
                  <a:srgbClr val="000000"/>
                </a:solidFill>
                <a:latin typeface="Arial"/>
                <a:cs typeface="Arial"/>
              </a:rPr>
              <a:t>resolv_conf</a:t>
            </a:r>
            <a:r>
              <a:rPr lang="en-US" sz="1400" strike="noStrike" dirty="0">
                <a:solidFill>
                  <a:srgbClr val="000000"/>
                </a:solidFill>
                <a:latin typeface="Arial"/>
                <a:cs typeface="Arial"/>
              </a:rPr>
              <a:t>’:</a:t>
            </a:r>
            <a:endParaRPr sz="1400" dirty="0">
              <a:latin typeface="Arial"/>
              <a:cs typeface="Arial"/>
            </a:endParaRPr>
          </a:p>
          <a:p>
            <a:r>
              <a:rPr lang="en-US" sz="1400" strike="noStrike" dirty="0" smtClean="0">
                <a:solidFill>
                  <a:srgbClr val="000000"/>
                </a:solidFill>
                <a:latin typeface="Arial"/>
                <a:cs typeface="Arial"/>
              </a:rPr>
              <a:t>	</a:t>
            </a:r>
            <a:r>
              <a:rPr lang="en-US" sz="1400" strike="noStrike" dirty="0">
                <a:solidFill>
                  <a:srgbClr val="000000"/>
                </a:solidFill>
                <a:latin typeface="Arial"/>
                <a:cs typeface="Arial"/>
              </a:rPr>
              <a:t>	</a:t>
            </a:r>
            <a:r>
              <a:rPr lang="en-US" sz="1400" strike="noStrike" dirty="0" err="1">
                <a:solidFill>
                  <a:srgbClr val="000000"/>
                </a:solidFill>
                <a:latin typeface="Arial"/>
                <a:cs typeface="Arial"/>
              </a:rPr>
              <a:t>nameservers</a:t>
            </a:r>
            <a:r>
              <a:rPr lang="en-US" sz="1400" strike="noStrike" dirty="0">
                <a:solidFill>
                  <a:srgbClr val="000000"/>
                </a:solidFill>
                <a:latin typeface="Arial"/>
                <a:cs typeface="Arial"/>
              </a:rPr>
              <a:t> =&gt; ['127.0.0.1’],</a:t>
            </a:r>
            <a:endParaRPr sz="1400" dirty="0">
              <a:latin typeface="Arial"/>
              <a:cs typeface="Arial"/>
            </a:endParaRPr>
          </a:p>
          <a:p>
            <a:r>
              <a:rPr lang="en-US" sz="1400" strike="noStrike" dirty="0" smtClean="0">
                <a:solidFill>
                  <a:srgbClr val="000000"/>
                </a:solidFill>
                <a:latin typeface="Arial"/>
                <a:cs typeface="Arial"/>
              </a:rPr>
              <a:t>	</a:t>
            </a:r>
            <a:r>
              <a:rPr lang="en-US" sz="1400" dirty="0">
                <a:solidFill>
                  <a:srgbClr val="000000"/>
                </a:solidFill>
                <a:latin typeface="Arial"/>
                <a:cs typeface="Arial"/>
              </a:rPr>
              <a:t>	</a:t>
            </a:r>
            <a:r>
              <a:rPr lang="en-US" sz="1400" dirty="0" err="1" smtClean="0">
                <a:latin typeface="Arial"/>
                <a:cs typeface="Arial"/>
              </a:rPr>
              <a:t>domainname</a:t>
            </a:r>
            <a:r>
              <a:rPr lang="en-US" sz="1400" dirty="0" smtClean="0">
                <a:latin typeface="Arial"/>
                <a:cs typeface="Arial"/>
              </a:rPr>
              <a:t>  </a:t>
            </a:r>
            <a:r>
              <a:rPr lang="en-US" sz="1400" dirty="0">
                <a:latin typeface="Arial"/>
                <a:cs typeface="Arial"/>
              </a:rPr>
              <a:t>=&gt; 'cluster'</a:t>
            </a:r>
            <a:r>
              <a:rPr lang="en-US" sz="1400" dirty="0" smtClean="0">
                <a:latin typeface="Arial"/>
                <a:cs typeface="Arial"/>
              </a:rPr>
              <a:t>,</a:t>
            </a:r>
          </a:p>
          <a:p>
            <a:r>
              <a:rPr lang="en-US" sz="1400" strike="noStrike" dirty="0" smtClean="0">
                <a:solidFill>
                  <a:srgbClr val="000000"/>
                </a:solidFill>
                <a:latin typeface="Arial"/>
                <a:cs typeface="Arial"/>
              </a:rPr>
              <a:t>   	 </a:t>
            </a:r>
            <a:r>
              <a:rPr lang="en-US" sz="1400" strike="noStrike" dirty="0">
                <a:solidFill>
                  <a:srgbClr val="000000"/>
                </a:solidFill>
                <a:latin typeface="Arial"/>
                <a:cs typeface="Arial"/>
              </a:rPr>
              <a:t>}</a:t>
            </a:r>
            <a:endParaRPr sz="1400" dirty="0">
              <a:latin typeface="Arial"/>
              <a:cs typeface="Arial"/>
            </a:endParaRPr>
          </a:p>
          <a:p>
            <a:pPr>
              <a:lnSpc>
                <a:spcPct val="90000"/>
              </a:lnSpc>
            </a:pPr>
            <a:endParaRPr sz="1400" dirty="0">
              <a:latin typeface="Arial"/>
              <a:cs typeface="Arial"/>
            </a:endParaRPr>
          </a:p>
          <a:p>
            <a:pPr>
              <a:lnSpc>
                <a:spcPct val="100000"/>
              </a:lnSpc>
            </a:pPr>
            <a:endParaRPr sz="1400" dirty="0">
              <a:latin typeface="Arial"/>
              <a:cs typeface="Arial"/>
            </a:endParaRPr>
          </a:p>
          <a:p>
            <a:pPr marL="285750" indent="-285750">
              <a:lnSpc>
                <a:spcPct val="90000"/>
              </a:lnSpc>
              <a:buFont typeface="Arial"/>
              <a:buChar char="•"/>
            </a:pPr>
            <a:r>
              <a:rPr lang="en-US" sz="1400" b="1" strike="noStrike" dirty="0" err="1">
                <a:solidFill>
                  <a:srgbClr val="000000"/>
                </a:solidFill>
                <a:latin typeface="Arial"/>
                <a:cs typeface="Arial"/>
              </a:rPr>
              <a:t>svn</a:t>
            </a:r>
            <a:r>
              <a:rPr lang="en-US" sz="1400" b="1" strike="noStrike" dirty="0">
                <a:solidFill>
                  <a:srgbClr val="000000"/>
                </a:solidFill>
                <a:latin typeface="Arial"/>
                <a:cs typeface="Arial"/>
              </a:rPr>
              <a:t> ci </a:t>
            </a:r>
            <a:r>
              <a:rPr lang="en-US" sz="1400" strike="noStrike" dirty="0">
                <a:solidFill>
                  <a:srgbClr val="000000"/>
                </a:solidFill>
                <a:latin typeface="Arial"/>
                <a:cs typeface="Arial"/>
              </a:rPr>
              <a:t>and </a:t>
            </a:r>
            <a:r>
              <a:rPr lang="en-US" sz="1400" b="1" strike="noStrike" dirty="0">
                <a:solidFill>
                  <a:srgbClr val="000000"/>
                </a:solidFill>
                <a:latin typeface="Arial"/>
                <a:cs typeface="Arial"/>
              </a:rPr>
              <a:t>puppet apply</a:t>
            </a:r>
            <a:endParaRPr sz="1400" dirty="0">
              <a:latin typeface="Arial"/>
              <a:cs typeface="Arial"/>
            </a:endParaRPr>
          </a:p>
        </p:txBody>
      </p:sp>
      <p:sp>
        <p:nvSpPr>
          <p:cNvPr id="271" name="CustomShape 4"/>
          <p:cNvSpPr/>
          <p:nvPr/>
        </p:nvSpPr>
        <p:spPr>
          <a:xfrm>
            <a:off x="5833440" y="6172200"/>
            <a:ext cx="3234240" cy="51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400" strike="noStrike">
                <a:solidFill>
                  <a:srgbClr val="000000"/>
                </a:solidFill>
                <a:latin typeface="Calibri Light"/>
              </a:rPr>
              <a:t>009-dnsmasq-hostname-setup</a:t>
            </a:r>
            <a:endParaRPr/>
          </a:p>
          <a:p>
            <a:pPr algn="r">
              <a:lnSpc>
                <a:spcPct val="100000"/>
              </a:lnSpc>
            </a:pPr>
            <a:r>
              <a:rPr lang="en-US" sz="1400" strike="noStrike">
                <a:solidFill>
                  <a:srgbClr val="000000"/>
                </a:solidFill>
                <a:latin typeface="Calibri Light"/>
              </a:rPr>
              <a:t>004-svn-commit-and-apply</a:t>
            </a:r>
            <a:endParaRPr/>
          </a:p>
        </p:txBody>
      </p:sp>
      <p:sp>
        <p:nvSpPr>
          <p:cNvPr id="273" name="TextShape 5"/>
          <p:cNvSpPr txBox="1"/>
          <p:nvPr/>
        </p:nvSpPr>
        <p:spPr>
          <a:xfrm>
            <a:off x="3581280" y="6356520"/>
            <a:ext cx="2057040" cy="364680"/>
          </a:xfrm>
          <a:prstGeom prst="rect">
            <a:avLst/>
          </a:prstGeom>
          <a:noFill/>
          <a:ln>
            <a:noFill/>
          </a:ln>
        </p:spPr>
        <p:txBody>
          <a:bodyPr anchor="ctr"/>
          <a:lstStyle/>
          <a:p>
            <a:pPr algn="ctr">
              <a:lnSpc>
                <a:spcPct val="100000"/>
              </a:lnSpc>
            </a:pPr>
            <a:fld id="{E34A2452-DF8F-45D1-B963-B334D2AED2A0}" type="slidenum">
              <a:rPr lang="en-US" sz="1000" strike="noStrike">
                <a:solidFill>
                  <a:srgbClr val="000000"/>
                </a:solidFill>
                <a:latin typeface="Arial"/>
              </a:rPr>
              <a:t>24</a:t>
            </a:fld>
            <a:endParaRPr/>
          </a:p>
        </p:txBody>
      </p:sp>
      <p:sp>
        <p:nvSpPr>
          <p:cNvPr id="2" name="Title 1"/>
          <p:cNvSpPr>
            <a:spLocks noGrp="1"/>
          </p:cNvSpPr>
          <p:nvPr>
            <p:ph type="title"/>
          </p:nvPr>
        </p:nvSpPr>
        <p:spPr/>
        <p:txBody>
          <a:bodyPr/>
          <a:lstStyle/>
          <a:p>
            <a:r>
              <a:rPr lang="en-US" dirty="0"/>
              <a:t>Local DNS setup</a:t>
            </a:r>
            <a:br>
              <a:rPr lang="en-US" dirty="0"/>
            </a:br>
            <a:endParaRPr lang="en-US" dirty="0"/>
          </a:p>
        </p:txBody>
      </p:sp>
      <p:pic>
        <p:nvPicPr>
          <p:cNvPr id="7" name="Picture 6" descr="imagotipo horizontal Escuela de Verano.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6946" y="6161223"/>
            <a:ext cx="1325654" cy="62207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Shape 3"/>
          <p:cNvSpPr txBox="1"/>
          <p:nvPr/>
        </p:nvSpPr>
        <p:spPr>
          <a:xfrm>
            <a:off x="3581280" y="6356520"/>
            <a:ext cx="2057040" cy="364680"/>
          </a:xfrm>
          <a:prstGeom prst="rect">
            <a:avLst/>
          </a:prstGeom>
          <a:noFill/>
          <a:ln>
            <a:noFill/>
          </a:ln>
        </p:spPr>
        <p:txBody>
          <a:bodyPr anchor="ctr"/>
          <a:lstStyle/>
          <a:p>
            <a:pPr algn="ctr">
              <a:lnSpc>
                <a:spcPct val="100000"/>
              </a:lnSpc>
            </a:pPr>
            <a:fld id="{9DFB6D57-00AF-4331-AD00-A781CCCF8B62}" type="slidenum">
              <a:rPr lang="en-US" sz="1000" strike="noStrike">
                <a:solidFill>
                  <a:srgbClr val="000000"/>
                </a:solidFill>
                <a:latin typeface="Arial"/>
              </a:rPr>
              <a:t>25</a:t>
            </a:fld>
            <a:endParaRPr/>
          </a:p>
        </p:txBody>
      </p:sp>
      <p:sp>
        <p:nvSpPr>
          <p:cNvPr id="2" name="Title 1"/>
          <p:cNvSpPr>
            <a:spLocks noGrp="1"/>
          </p:cNvSpPr>
          <p:nvPr>
            <p:ph type="title"/>
          </p:nvPr>
        </p:nvSpPr>
        <p:spPr/>
        <p:txBody>
          <a:bodyPr/>
          <a:lstStyle/>
          <a:p>
            <a:r>
              <a:rPr lang="en-US" dirty="0" smtClean="0"/>
              <a:t>Setup storage NODE</a:t>
            </a:r>
            <a:endParaRPr lang="en-US" dirty="0"/>
          </a:p>
        </p:txBody>
      </p:sp>
      <p:pic>
        <p:nvPicPr>
          <p:cNvPr id="4" name="Picture 3" descr="imagotipo horizontal Escuela de Verano.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17983" y="5788766"/>
            <a:ext cx="2119373" cy="994528"/>
          </a:xfrm>
          <a:prstGeom prst="rect">
            <a:avLst/>
          </a:prstGeom>
        </p:spPr>
      </p:pic>
    </p:spTree>
    <p:extLst>
      <p:ext uri="{BB962C8B-B14F-4D97-AF65-F5344CB8AC3E}">
        <p14:creationId xmlns:p14="http://schemas.microsoft.com/office/powerpoint/2010/main" val="315072936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TextShape 1"/>
          <p:cNvSpPr txBox="1"/>
          <p:nvPr/>
        </p:nvSpPr>
        <p:spPr>
          <a:xfrm>
            <a:off x="380880" y="1490400"/>
            <a:ext cx="4190760" cy="4452840"/>
          </a:xfrm>
          <a:prstGeom prst="rect">
            <a:avLst/>
          </a:prstGeom>
          <a:noFill/>
          <a:ln>
            <a:noFill/>
          </a:ln>
        </p:spPr>
        <p:txBody>
          <a:bodyPr/>
          <a:lstStyle/>
          <a:p>
            <a:pPr marL="285750" indent="-285750">
              <a:lnSpc>
                <a:spcPct val="90000"/>
              </a:lnSpc>
              <a:buFont typeface="Arial"/>
              <a:buChar char="•"/>
            </a:pPr>
            <a:endParaRPr sz="1400" dirty="0">
              <a:latin typeface="Arial"/>
              <a:cs typeface="Arial"/>
            </a:endParaRPr>
          </a:p>
          <a:p>
            <a:pPr marL="342900" indent="-342900">
              <a:buFont typeface="Arial"/>
              <a:buChar char="•"/>
            </a:pPr>
            <a:r>
              <a:rPr lang="en-US" sz="1400" strike="noStrike" dirty="0">
                <a:solidFill>
                  <a:srgbClr val="000000"/>
                </a:solidFill>
                <a:latin typeface="Arial"/>
                <a:cs typeface="Arial"/>
              </a:rPr>
              <a:t>Login to the storage node</a:t>
            </a:r>
            <a:endParaRPr sz="1400" dirty="0">
              <a:latin typeface="Arial"/>
              <a:cs typeface="Arial"/>
            </a:endParaRPr>
          </a:p>
          <a:p>
            <a:pPr marL="342900" indent="-342900">
              <a:lnSpc>
                <a:spcPct val="90000"/>
              </a:lnSpc>
              <a:buFont typeface="Arial"/>
              <a:buChar char="•"/>
            </a:pPr>
            <a:endParaRPr sz="1400" dirty="0">
              <a:latin typeface="Arial"/>
              <a:cs typeface="Arial"/>
            </a:endParaRPr>
          </a:p>
          <a:p>
            <a:pPr marL="342900" indent="-342900">
              <a:lnSpc>
                <a:spcPct val="90000"/>
              </a:lnSpc>
              <a:buFont typeface="Arial"/>
              <a:buChar char="•"/>
            </a:pPr>
            <a:r>
              <a:rPr lang="en-US" sz="1400" strike="noStrike" dirty="0">
                <a:solidFill>
                  <a:srgbClr val="000000"/>
                </a:solidFill>
                <a:latin typeface="Arial"/>
                <a:cs typeface="Arial"/>
              </a:rPr>
              <a:t>Install Puppet and its </a:t>
            </a:r>
            <a:r>
              <a:rPr lang="en-US" sz="1400" strike="noStrike" dirty="0" smtClean="0">
                <a:solidFill>
                  <a:srgbClr val="000000"/>
                </a:solidFill>
                <a:latin typeface="Arial"/>
                <a:cs typeface="Arial"/>
              </a:rPr>
              <a:t>dependencies</a:t>
            </a:r>
          </a:p>
          <a:p>
            <a:pPr marL="800100" lvl="1" indent="-342900">
              <a:lnSpc>
                <a:spcPct val="90000"/>
              </a:lnSpc>
              <a:buFont typeface="Arial"/>
              <a:buChar char="•"/>
            </a:pPr>
            <a:r>
              <a:rPr lang="en-US" sz="1400" strike="noStrike" dirty="0" smtClean="0">
                <a:solidFill>
                  <a:srgbClr val="000000"/>
                </a:solidFill>
                <a:latin typeface="Arial"/>
                <a:cs typeface="Arial"/>
              </a:rPr>
              <a:t>yum </a:t>
            </a:r>
            <a:r>
              <a:rPr lang="en-US" sz="1400" strike="noStrike" dirty="0">
                <a:solidFill>
                  <a:srgbClr val="000000"/>
                </a:solidFill>
                <a:latin typeface="Arial"/>
                <a:cs typeface="Arial"/>
              </a:rPr>
              <a:t>install http://yum.puppetlabs.com/el/6.0/products/x86_64/facter-1.7.6-1.el6.x86_64.</a:t>
            </a:r>
            <a:r>
              <a:rPr lang="en-US" sz="1400" strike="noStrike" dirty="0" smtClean="0">
                <a:solidFill>
                  <a:srgbClr val="000000"/>
                </a:solidFill>
                <a:latin typeface="Arial"/>
                <a:cs typeface="Arial"/>
              </a:rPr>
              <a:t>rpm</a:t>
            </a:r>
          </a:p>
          <a:p>
            <a:pPr marL="800100" lvl="1" indent="-342900">
              <a:lnSpc>
                <a:spcPct val="90000"/>
              </a:lnSpc>
              <a:buFont typeface="Arial"/>
              <a:buChar char="•"/>
            </a:pPr>
            <a:r>
              <a:rPr lang="en-US" sz="1400" dirty="0" smtClean="0">
                <a:solidFill>
                  <a:srgbClr val="000000"/>
                </a:solidFill>
                <a:latin typeface="Arial"/>
                <a:cs typeface="Arial"/>
              </a:rPr>
              <a:t>…</a:t>
            </a:r>
            <a:endParaRPr sz="1400" dirty="0">
              <a:latin typeface="Arial"/>
              <a:cs typeface="Arial"/>
            </a:endParaRPr>
          </a:p>
          <a:p>
            <a:pPr marL="342900" indent="-342900">
              <a:buFont typeface="Arial"/>
              <a:buChar char="•"/>
            </a:pPr>
            <a:endParaRPr sz="1400" dirty="0">
              <a:latin typeface="Arial"/>
              <a:cs typeface="Arial"/>
            </a:endParaRPr>
          </a:p>
          <a:p>
            <a:pPr marL="342900" indent="-342900">
              <a:lnSpc>
                <a:spcPct val="90000"/>
              </a:lnSpc>
              <a:buFont typeface="Arial"/>
              <a:buChar char="•"/>
            </a:pPr>
            <a:r>
              <a:rPr lang="en-US" sz="1400" strike="noStrike" dirty="0">
                <a:solidFill>
                  <a:srgbClr val="000000"/>
                </a:solidFill>
                <a:latin typeface="Arial"/>
                <a:cs typeface="Arial"/>
              </a:rPr>
              <a:t>Install puppet, vim and subversion</a:t>
            </a:r>
            <a:endParaRPr sz="1400" dirty="0">
              <a:latin typeface="Arial"/>
              <a:cs typeface="Arial"/>
            </a:endParaRPr>
          </a:p>
          <a:p>
            <a:pPr marL="800100" lvl="1" indent="-342900">
              <a:lnSpc>
                <a:spcPct val="100000"/>
              </a:lnSpc>
              <a:buFont typeface="Arial"/>
              <a:buChar char="•"/>
            </a:pPr>
            <a:r>
              <a:rPr lang="en-US" sz="1400" strike="noStrike" dirty="0">
                <a:solidFill>
                  <a:srgbClr val="000000"/>
                </a:solidFill>
                <a:latin typeface="Arial"/>
                <a:cs typeface="Arial"/>
              </a:rPr>
              <a:t>yum -y install puppet vim subversion</a:t>
            </a:r>
            <a:endParaRPr sz="1400" dirty="0">
              <a:latin typeface="Arial"/>
              <a:cs typeface="Arial"/>
            </a:endParaRPr>
          </a:p>
          <a:p>
            <a:endParaRPr lang="en-US" sz="1400" dirty="0" smtClean="0">
              <a:latin typeface="Arial"/>
              <a:cs typeface="Arial"/>
            </a:endParaRPr>
          </a:p>
          <a:p>
            <a:endParaRPr sz="1400" dirty="0">
              <a:latin typeface="Arial"/>
              <a:cs typeface="Arial"/>
            </a:endParaRPr>
          </a:p>
          <a:p>
            <a:pPr marL="285750" indent="-285750">
              <a:lnSpc>
                <a:spcPct val="90000"/>
              </a:lnSpc>
              <a:buFont typeface="Arial"/>
              <a:buChar char="•"/>
            </a:pPr>
            <a:r>
              <a:rPr lang="en-US" sz="1400" strike="noStrike" dirty="0">
                <a:solidFill>
                  <a:srgbClr val="000000"/>
                </a:solidFill>
                <a:latin typeface="Arial"/>
                <a:cs typeface="Arial"/>
              </a:rPr>
              <a:t>Remove default puppet </a:t>
            </a:r>
            <a:r>
              <a:rPr lang="en-US" sz="1400" strike="noStrike" dirty="0" err="1">
                <a:solidFill>
                  <a:srgbClr val="000000"/>
                </a:solidFill>
                <a:latin typeface="Arial"/>
                <a:cs typeface="Arial"/>
              </a:rPr>
              <a:t>configs</a:t>
            </a:r>
            <a:endParaRPr sz="1400" dirty="0">
              <a:latin typeface="Arial"/>
              <a:cs typeface="Arial"/>
            </a:endParaRPr>
          </a:p>
          <a:p>
            <a:pPr marL="742950" lvl="1" indent="-285750">
              <a:lnSpc>
                <a:spcPct val="100000"/>
              </a:lnSpc>
              <a:buFont typeface="Arial"/>
              <a:buChar char="•"/>
            </a:pPr>
            <a:r>
              <a:rPr lang="en-US" sz="1400" strike="noStrike" dirty="0" err="1">
                <a:solidFill>
                  <a:srgbClr val="000000"/>
                </a:solidFill>
                <a:latin typeface="Arial"/>
                <a:cs typeface="Arial"/>
              </a:rPr>
              <a:t>rm</a:t>
            </a:r>
            <a:r>
              <a:rPr lang="en-US" sz="1400" strike="noStrike" dirty="0">
                <a:solidFill>
                  <a:srgbClr val="000000"/>
                </a:solidFill>
                <a:latin typeface="Arial"/>
                <a:cs typeface="Arial"/>
              </a:rPr>
              <a:t> -</a:t>
            </a:r>
            <a:r>
              <a:rPr lang="en-US" sz="1400" strike="noStrike" dirty="0" err="1">
                <a:solidFill>
                  <a:srgbClr val="000000"/>
                </a:solidFill>
                <a:latin typeface="Arial"/>
                <a:cs typeface="Arial"/>
              </a:rPr>
              <a:t>rf</a:t>
            </a:r>
            <a:r>
              <a:rPr lang="en-US" sz="1400" strike="noStrike" dirty="0">
                <a:solidFill>
                  <a:srgbClr val="000000"/>
                </a:solidFill>
                <a:latin typeface="Arial"/>
                <a:cs typeface="Arial"/>
              </a:rPr>
              <a:t> /</a:t>
            </a:r>
            <a:r>
              <a:rPr lang="en-US" sz="1400" strike="noStrike" dirty="0" err="1">
                <a:solidFill>
                  <a:srgbClr val="000000"/>
                </a:solidFill>
                <a:latin typeface="Arial"/>
                <a:cs typeface="Arial"/>
              </a:rPr>
              <a:t>etc</a:t>
            </a:r>
            <a:r>
              <a:rPr lang="en-US" sz="1400" strike="noStrike" dirty="0">
                <a:solidFill>
                  <a:srgbClr val="000000"/>
                </a:solidFill>
                <a:latin typeface="Arial"/>
                <a:cs typeface="Arial"/>
              </a:rPr>
              <a:t>/</a:t>
            </a:r>
            <a:r>
              <a:rPr lang="en-US" sz="1400" strike="noStrike" dirty="0" smtClean="0">
                <a:solidFill>
                  <a:srgbClr val="000000"/>
                </a:solidFill>
                <a:latin typeface="Arial"/>
                <a:cs typeface="Arial"/>
              </a:rPr>
              <a:t>puppet</a:t>
            </a:r>
          </a:p>
          <a:p>
            <a:pPr marL="742950" lvl="1" indent="-285750">
              <a:lnSpc>
                <a:spcPct val="100000"/>
              </a:lnSpc>
              <a:buFont typeface="Arial"/>
              <a:buChar char="•"/>
            </a:pPr>
            <a:endParaRPr lang="en-US" sz="1400" strike="noStrike" dirty="0" smtClean="0">
              <a:solidFill>
                <a:srgbClr val="000000"/>
              </a:solidFill>
              <a:latin typeface="Arial"/>
              <a:cs typeface="Arial"/>
            </a:endParaRPr>
          </a:p>
          <a:p>
            <a:pPr marL="742950" lvl="1" indent="-285750">
              <a:lnSpc>
                <a:spcPct val="100000"/>
              </a:lnSpc>
              <a:buFont typeface="Arial"/>
              <a:buChar char="•"/>
            </a:pPr>
            <a:endParaRPr lang="en-US" sz="1400" strike="noStrike" dirty="0" smtClean="0">
              <a:solidFill>
                <a:srgbClr val="000000"/>
              </a:solidFill>
              <a:latin typeface="Arial"/>
              <a:cs typeface="Arial"/>
            </a:endParaRPr>
          </a:p>
          <a:p>
            <a:pPr marL="285750" indent="-285750">
              <a:lnSpc>
                <a:spcPct val="90000"/>
              </a:lnSpc>
              <a:buFont typeface="Arial"/>
              <a:buChar char="•"/>
            </a:pPr>
            <a:r>
              <a:rPr lang="en-US" sz="1400" dirty="0">
                <a:solidFill>
                  <a:srgbClr val="000000"/>
                </a:solidFill>
                <a:latin typeface="Arial"/>
                <a:cs typeface="Arial"/>
              </a:rPr>
              <a:t>checkout puppet </a:t>
            </a:r>
            <a:r>
              <a:rPr lang="en-US" sz="1400" dirty="0" err="1">
                <a:solidFill>
                  <a:srgbClr val="000000"/>
                </a:solidFill>
                <a:latin typeface="Arial"/>
                <a:cs typeface="Arial"/>
              </a:rPr>
              <a:t>svn</a:t>
            </a:r>
            <a:r>
              <a:rPr lang="en-US" sz="1400" dirty="0">
                <a:solidFill>
                  <a:srgbClr val="000000"/>
                </a:solidFill>
                <a:latin typeface="Arial"/>
                <a:cs typeface="Arial"/>
              </a:rPr>
              <a:t> to /</a:t>
            </a:r>
            <a:r>
              <a:rPr lang="en-US" sz="1400" dirty="0" err="1">
                <a:solidFill>
                  <a:srgbClr val="000000"/>
                </a:solidFill>
                <a:latin typeface="Arial"/>
                <a:cs typeface="Arial"/>
              </a:rPr>
              <a:t>etc</a:t>
            </a:r>
            <a:r>
              <a:rPr lang="en-US" sz="1400" dirty="0">
                <a:solidFill>
                  <a:srgbClr val="000000"/>
                </a:solidFill>
                <a:latin typeface="Arial"/>
                <a:cs typeface="Arial"/>
              </a:rPr>
              <a:t>/puppet</a:t>
            </a:r>
            <a:endParaRPr lang="en-US" sz="1400" dirty="0">
              <a:latin typeface="Arial"/>
              <a:cs typeface="Arial"/>
            </a:endParaRPr>
          </a:p>
          <a:p>
            <a:pPr marL="742950" lvl="1" indent="-285750">
              <a:lnSpc>
                <a:spcPct val="100000"/>
              </a:lnSpc>
              <a:buFont typeface="Arial"/>
              <a:buChar char="•"/>
            </a:pPr>
            <a:r>
              <a:rPr lang="en-US" sz="1400" dirty="0" err="1">
                <a:solidFill>
                  <a:srgbClr val="000000"/>
                </a:solidFill>
                <a:latin typeface="Arial"/>
                <a:cs typeface="Arial"/>
              </a:rPr>
              <a:t>svn</a:t>
            </a:r>
            <a:r>
              <a:rPr lang="en-US" sz="1400" dirty="0">
                <a:solidFill>
                  <a:srgbClr val="000000"/>
                </a:solidFill>
                <a:latin typeface="Arial"/>
                <a:cs typeface="Arial"/>
              </a:rPr>
              <a:t> co </a:t>
            </a:r>
            <a:r>
              <a:rPr lang="en-US" sz="1400" u="sng" dirty="0">
                <a:solidFill>
                  <a:srgbClr val="0563C1"/>
                </a:solidFill>
                <a:latin typeface="Arial"/>
                <a:cs typeface="Arial"/>
              </a:rPr>
              <a:t>https://LOCAL_HEADNODE_IP/puppet  /</a:t>
            </a:r>
            <a:r>
              <a:rPr lang="en-US" sz="1400" u="sng" dirty="0" err="1">
                <a:solidFill>
                  <a:srgbClr val="0563C1"/>
                </a:solidFill>
                <a:latin typeface="Arial"/>
                <a:cs typeface="Arial"/>
              </a:rPr>
              <a:t>etc</a:t>
            </a:r>
            <a:r>
              <a:rPr lang="en-US" sz="1400" u="sng" dirty="0">
                <a:solidFill>
                  <a:srgbClr val="0563C1"/>
                </a:solidFill>
                <a:latin typeface="Arial"/>
                <a:cs typeface="Arial"/>
              </a:rPr>
              <a:t>/puppet/</a:t>
            </a:r>
            <a:endParaRPr lang="en-US" sz="1400" dirty="0">
              <a:latin typeface="Arial"/>
              <a:cs typeface="Arial"/>
            </a:endParaRPr>
          </a:p>
          <a:p>
            <a:pPr>
              <a:buFont typeface="Arial"/>
              <a:buChar char="•"/>
            </a:pPr>
            <a:endParaRPr sz="2000" dirty="0"/>
          </a:p>
          <a:p>
            <a:endParaRPr sz="2000" dirty="0"/>
          </a:p>
          <a:p>
            <a:endParaRPr sz="2000" dirty="0"/>
          </a:p>
          <a:p>
            <a:endParaRPr sz="2000" dirty="0"/>
          </a:p>
          <a:p>
            <a:endParaRPr dirty="0"/>
          </a:p>
          <a:p>
            <a:pPr>
              <a:lnSpc>
                <a:spcPct val="90000"/>
              </a:lnSpc>
            </a:pPr>
            <a:endParaRPr dirty="0"/>
          </a:p>
        </p:txBody>
      </p:sp>
      <p:sp>
        <p:nvSpPr>
          <p:cNvPr id="282" name="CustomShape 3"/>
          <p:cNvSpPr/>
          <p:nvPr/>
        </p:nvSpPr>
        <p:spPr>
          <a:xfrm>
            <a:off x="4952880" y="6172200"/>
            <a:ext cx="4190760" cy="51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400" strike="noStrike">
                <a:solidFill>
                  <a:srgbClr val="000000"/>
                </a:solidFill>
                <a:latin typeface="Calibri Light"/>
              </a:rPr>
              <a:t>010-storage-and-compute-boostrap-commands</a:t>
            </a:r>
            <a:endParaRPr/>
          </a:p>
        </p:txBody>
      </p:sp>
      <p:sp>
        <p:nvSpPr>
          <p:cNvPr id="284" name="CustomShape 4"/>
          <p:cNvSpPr/>
          <p:nvPr/>
        </p:nvSpPr>
        <p:spPr>
          <a:xfrm>
            <a:off x="4629240" y="1663920"/>
            <a:ext cx="3885840" cy="4350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750" indent="-285750">
              <a:lnSpc>
                <a:spcPct val="90000"/>
              </a:lnSpc>
              <a:buFont typeface="Arial"/>
              <a:buChar char="•"/>
            </a:pPr>
            <a:r>
              <a:rPr lang="en-US" sz="1400" strike="noStrike" dirty="0" smtClean="0">
                <a:solidFill>
                  <a:srgbClr val="000000"/>
                </a:solidFill>
                <a:latin typeface="Arial"/>
                <a:cs typeface="Arial"/>
              </a:rPr>
              <a:t>Flush </a:t>
            </a:r>
            <a:r>
              <a:rPr lang="en-US" sz="1400" strike="noStrike" dirty="0" err="1">
                <a:solidFill>
                  <a:srgbClr val="000000"/>
                </a:solidFill>
                <a:latin typeface="Arial"/>
                <a:cs typeface="Arial"/>
              </a:rPr>
              <a:t>IPTables</a:t>
            </a:r>
            <a:endParaRPr sz="1400" dirty="0">
              <a:latin typeface="Arial"/>
              <a:cs typeface="Arial"/>
            </a:endParaRPr>
          </a:p>
          <a:p>
            <a:pPr marL="742950" lvl="1" indent="-285750">
              <a:lnSpc>
                <a:spcPct val="100000"/>
              </a:lnSpc>
              <a:buFont typeface="Arial"/>
              <a:buChar char="•"/>
            </a:pPr>
            <a:r>
              <a:rPr lang="en-US" sz="1400" strike="noStrike" dirty="0" err="1">
                <a:solidFill>
                  <a:srgbClr val="000000"/>
                </a:solidFill>
                <a:latin typeface="Arial"/>
                <a:cs typeface="Arial"/>
              </a:rPr>
              <a:t>iptables</a:t>
            </a:r>
            <a:r>
              <a:rPr lang="en-US" sz="1400" strike="noStrike" dirty="0">
                <a:solidFill>
                  <a:srgbClr val="000000"/>
                </a:solidFill>
                <a:latin typeface="Arial"/>
                <a:cs typeface="Arial"/>
              </a:rPr>
              <a:t> </a:t>
            </a:r>
            <a:r>
              <a:rPr lang="en-US" sz="1400" strike="noStrike" dirty="0" smtClean="0">
                <a:solidFill>
                  <a:srgbClr val="000000"/>
                </a:solidFill>
                <a:latin typeface="Arial"/>
                <a:cs typeface="Arial"/>
              </a:rPr>
              <a:t>–F</a:t>
            </a:r>
            <a:endParaRPr sz="1400" dirty="0">
              <a:latin typeface="Arial"/>
              <a:cs typeface="Arial"/>
            </a:endParaRPr>
          </a:p>
          <a:p>
            <a:pPr>
              <a:lnSpc>
                <a:spcPct val="90000"/>
              </a:lnSpc>
            </a:pPr>
            <a:endParaRPr sz="1400" dirty="0">
              <a:latin typeface="Arial"/>
              <a:cs typeface="Arial"/>
            </a:endParaRPr>
          </a:p>
          <a:p>
            <a:pPr marL="285750" indent="-285750">
              <a:buFont typeface="Arial"/>
              <a:buChar char="•"/>
            </a:pPr>
            <a:r>
              <a:rPr lang="en-US" sz="1400" strike="noStrike" dirty="0">
                <a:solidFill>
                  <a:srgbClr val="000000"/>
                </a:solidFill>
                <a:latin typeface="Arial"/>
                <a:cs typeface="Arial"/>
              </a:rPr>
              <a:t>Change the hostname of the storage </a:t>
            </a:r>
            <a:r>
              <a:rPr lang="en-US" sz="1400" strike="noStrike" dirty="0" smtClean="0">
                <a:solidFill>
                  <a:srgbClr val="000000"/>
                </a:solidFill>
                <a:latin typeface="Arial"/>
                <a:cs typeface="Arial"/>
              </a:rPr>
              <a:t>node</a:t>
            </a:r>
            <a:endParaRPr lang="en-US" sz="1400" dirty="0">
              <a:latin typeface="Arial"/>
              <a:cs typeface="Arial"/>
            </a:endParaRPr>
          </a:p>
          <a:p>
            <a:pPr marL="742950" lvl="1" indent="-285750">
              <a:buFont typeface="Arial"/>
              <a:buChar char="•"/>
            </a:pPr>
            <a:r>
              <a:rPr lang="en-US" sz="1400" strike="noStrike" dirty="0" smtClean="0">
                <a:solidFill>
                  <a:srgbClr val="000000"/>
                </a:solidFill>
                <a:latin typeface="Arial"/>
                <a:cs typeface="Arial"/>
              </a:rPr>
              <a:t>Run </a:t>
            </a:r>
            <a:r>
              <a:rPr lang="en-US" sz="1400" strike="noStrike" dirty="0">
                <a:solidFill>
                  <a:srgbClr val="000000"/>
                </a:solidFill>
                <a:latin typeface="Arial"/>
                <a:cs typeface="Arial"/>
              </a:rPr>
              <a:t>the command "hostname </a:t>
            </a:r>
            <a:r>
              <a:rPr lang="en-US" sz="1400" strike="noStrike" dirty="0" err="1" smtClean="0">
                <a:solidFill>
                  <a:srgbClr val="000000"/>
                </a:solidFill>
                <a:latin typeface="Arial"/>
                <a:cs typeface="Arial"/>
              </a:rPr>
              <a:t>storage.cluster</a:t>
            </a:r>
            <a:r>
              <a:rPr lang="en-US" sz="1400" strike="noStrike" dirty="0" smtClean="0">
                <a:solidFill>
                  <a:srgbClr val="000000"/>
                </a:solidFill>
                <a:latin typeface="Arial"/>
                <a:cs typeface="Arial"/>
              </a:rPr>
              <a:t>”</a:t>
            </a:r>
            <a:endParaRPr lang="en-US" sz="1400" dirty="0">
              <a:latin typeface="Arial"/>
              <a:cs typeface="Arial"/>
            </a:endParaRPr>
          </a:p>
          <a:p>
            <a:pPr marL="742950" lvl="1" indent="-285750">
              <a:buFont typeface="Arial"/>
              <a:buChar char="•"/>
            </a:pPr>
            <a:r>
              <a:rPr lang="en-US" sz="1400" strike="noStrike" dirty="0" smtClean="0">
                <a:solidFill>
                  <a:srgbClr val="000000"/>
                </a:solidFill>
                <a:latin typeface="Arial"/>
                <a:cs typeface="Arial"/>
              </a:rPr>
              <a:t>Add </a:t>
            </a:r>
            <a:r>
              <a:rPr lang="en-US" sz="1400" strike="noStrike" dirty="0">
                <a:solidFill>
                  <a:srgbClr val="000000"/>
                </a:solidFill>
                <a:latin typeface="Arial"/>
                <a:cs typeface="Arial"/>
              </a:rPr>
              <a:t>the line "domain cluster" to /</a:t>
            </a:r>
            <a:r>
              <a:rPr lang="en-US" sz="1400" strike="noStrike" dirty="0" err="1">
                <a:solidFill>
                  <a:srgbClr val="000000"/>
                </a:solidFill>
                <a:latin typeface="Arial"/>
                <a:cs typeface="Arial"/>
              </a:rPr>
              <a:t>etc</a:t>
            </a:r>
            <a:r>
              <a:rPr lang="en-US" sz="1400" strike="noStrike" dirty="0">
                <a:solidFill>
                  <a:srgbClr val="000000"/>
                </a:solidFill>
                <a:latin typeface="Arial"/>
                <a:cs typeface="Arial"/>
              </a:rPr>
              <a:t>/</a:t>
            </a:r>
            <a:r>
              <a:rPr lang="en-US" sz="1400" strike="noStrike" dirty="0" err="1" smtClean="0">
                <a:solidFill>
                  <a:srgbClr val="000000"/>
                </a:solidFill>
                <a:latin typeface="Arial"/>
                <a:cs typeface="Arial"/>
              </a:rPr>
              <a:t>resolv.conf</a:t>
            </a:r>
            <a:endParaRPr lang="en-US" sz="1400" strike="noStrike" dirty="0" smtClean="0">
              <a:solidFill>
                <a:srgbClr val="000000"/>
              </a:solidFill>
              <a:latin typeface="Arial"/>
              <a:cs typeface="Arial"/>
            </a:endParaRPr>
          </a:p>
          <a:p>
            <a:pPr marL="742950" lvl="1" indent="-285750">
              <a:buFont typeface="Arial"/>
              <a:buChar char="•"/>
            </a:pPr>
            <a:r>
              <a:rPr lang="en-US" sz="1400" strike="noStrike" dirty="0" smtClean="0">
                <a:solidFill>
                  <a:srgbClr val="000000"/>
                </a:solidFill>
                <a:latin typeface="Arial"/>
                <a:cs typeface="Arial"/>
              </a:rPr>
              <a:t>Add </a:t>
            </a:r>
            <a:r>
              <a:rPr lang="en-US" sz="1400" strike="noStrike" dirty="0">
                <a:solidFill>
                  <a:srgbClr val="000000"/>
                </a:solidFill>
                <a:latin typeface="Arial"/>
                <a:cs typeface="Arial"/>
              </a:rPr>
              <a:t>the line "127.0.0.1   </a:t>
            </a:r>
            <a:r>
              <a:rPr lang="en-US" sz="1400" strike="noStrike" dirty="0" err="1" smtClean="0">
                <a:solidFill>
                  <a:srgbClr val="000000"/>
                </a:solidFill>
                <a:latin typeface="Arial"/>
                <a:cs typeface="Arial"/>
              </a:rPr>
              <a:t>storage.cluster</a:t>
            </a:r>
            <a:r>
              <a:rPr lang="en-US" sz="1400" strike="noStrike" dirty="0" smtClean="0">
                <a:solidFill>
                  <a:srgbClr val="000000"/>
                </a:solidFill>
                <a:latin typeface="Arial"/>
                <a:cs typeface="Arial"/>
              </a:rPr>
              <a:t> </a:t>
            </a:r>
            <a:r>
              <a:rPr lang="en-US" sz="1400" strike="noStrike" dirty="0" err="1">
                <a:solidFill>
                  <a:srgbClr val="000000"/>
                </a:solidFill>
                <a:latin typeface="Arial"/>
                <a:cs typeface="Arial"/>
              </a:rPr>
              <a:t>localhost</a:t>
            </a:r>
            <a:r>
              <a:rPr lang="en-US" sz="1400" strike="noStrike" dirty="0">
                <a:solidFill>
                  <a:srgbClr val="000000"/>
                </a:solidFill>
                <a:latin typeface="Arial"/>
                <a:cs typeface="Arial"/>
              </a:rPr>
              <a:t>" to /</a:t>
            </a:r>
            <a:r>
              <a:rPr lang="en-US" sz="1400" strike="noStrike" dirty="0" err="1">
                <a:solidFill>
                  <a:srgbClr val="000000"/>
                </a:solidFill>
                <a:latin typeface="Arial"/>
                <a:cs typeface="Arial"/>
              </a:rPr>
              <a:t>etc</a:t>
            </a:r>
            <a:r>
              <a:rPr lang="en-US" sz="1400" strike="noStrike" dirty="0">
                <a:solidFill>
                  <a:srgbClr val="000000"/>
                </a:solidFill>
                <a:latin typeface="Arial"/>
                <a:cs typeface="Arial"/>
              </a:rPr>
              <a:t>/hosts</a:t>
            </a:r>
            <a:endParaRPr sz="1400" dirty="0">
              <a:latin typeface="Arial"/>
              <a:cs typeface="Arial"/>
            </a:endParaRPr>
          </a:p>
          <a:p>
            <a:pPr marL="285750" indent="-285750">
              <a:lnSpc>
                <a:spcPct val="100000"/>
              </a:lnSpc>
              <a:buFont typeface="Arial"/>
              <a:buChar char="•"/>
            </a:pPr>
            <a:endParaRPr sz="1400" dirty="0">
              <a:latin typeface="Arial"/>
              <a:cs typeface="Arial"/>
            </a:endParaRPr>
          </a:p>
          <a:p>
            <a:pPr marL="285750" indent="-285750">
              <a:lnSpc>
                <a:spcPct val="90000"/>
              </a:lnSpc>
              <a:buFont typeface="Arial"/>
              <a:buChar char="•"/>
            </a:pPr>
            <a:r>
              <a:rPr lang="en-US" sz="1400" b="1" strike="noStrike" dirty="0" err="1">
                <a:solidFill>
                  <a:srgbClr val="000000"/>
                </a:solidFill>
                <a:latin typeface="Arial"/>
                <a:cs typeface="Arial"/>
              </a:rPr>
              <a:t>svn</a:t>
            </a:r>
            <a:r>
              <a:rPr lang="en-US" sz="1400" b="1" strike="noStrike" dirty="0">
                <a:solidFill>
                  <a:srgbClr val="000000"/>
                </a:solidFill>
                <a:latin typeface="Arial"/>
                <a:cs typeface="Arial"/>
              </a:rPr>
              <a:t> ci</a:t>
            </a:r>
            <a:r>
              <a:rPr lang="en-US" sz="1400" strike="noStrike" dirty="0">
                <a:solidFill>
                  <a:srgbClr val="000000"/>
                </a:solidFill>
                <a:latin typeface="Arial"/>
                <a:cs typeface="Arial"/>
              </a:rPr>
              <a:t> and </a:t>
            </a:r>
            <a:r>
              <a:rPr lang="en-US" sz="1400" b="1" strike="noStrike" dirty="0">
                <a:solidFill>
                  <a:srgbClr val="000000"/>
                </a:solidFill>
                <a:latin typeface="Arial"/>
                <a:cs typeface="Arial"/>
              </a:rPr>
              <a:t>puppet apply</a:t>
            </a:r>
            <a:endParaRPr sz="1400" dirty="0">
              <a:latin typeface="Arial"/>
              <a:cs typeface="Arial"/>
            </a:endParaRPr>
          </a:p>
          <a:p>
            <a:pPr marL="285750" indent="-285750">
              <a:lnSpc>
                <a:spcPct val="90000"/>
              </a:lnSpc>
              <a:buFont typeface="Arial"/>
              <a:buChar char="•"/>
            </a:pPr>
            <a:endParaRPr sz="1400" dirty="0">
              <a:latin typeface="Arial"/>
              <a:cs typeface="Arial"/>
            </a:endParaRPr>
          </a:p>
          <a:p>
            <a:pPr marL="285750" indent="-285750">
              <a:lnSpc>
                <a:spcPct val="90000"/>
              </a:lnSpc>
              <a:buFont typeface="Arial"/>
              <a:buChar char="•"/>
            </a:pPr>
            <a:r>
              <a:rPr lang="en-US" sz="1400" b="1" strike="noStrike" dirty="0">
                <a:solidFill>
                  <a:srgbClr val="000000"/>
                </a:solidFill>
                <a:latin typeface="Arial"/>
                <a:cs typeface="Arial"/>
              </a:rPr>
              <a:t>reboot</a:t>
            </a:r>
            <a:endParaRPr sz="1400" dirty="0">
              <a:latin typeface="Arial"/>
              <a:cs typeface="Arial"/>
            </a:endParaRPr>
          </a:p>
        </p:txBody>
      </p:sp>
      <p:sp>
        <p:nvSpPr>
          <p:cNvPr id="285" name="TextShape 5"/>
          <p:cNvSpPr txBox="1"/>
          <p:nvPr/>
        </p:nvSpPr>
        <p:spPr>
          <a:xfrm>
            <a:off x="3581280" y="6356520"/>
            <a:ext cx="2057040" cy="364680"/>
          </a:xfrm>
          <a:prstGeom prst="rect">
            <a:avLst/>
          </a:prstGeom>
          <a:noFill/>
          <a:ln>
            <a:noFill/>
          </a:ln>
        </p:spPr>
        <p:txBody>
          <a:bodyPr anchor="ctr"/>
          <a:lstStyle/>
          <a:p>
            <a:pPr algn="ctr">
              <a:lnSpc>
                <a:spcPct val="100000"/>
              </a:lnSpc>
            </a:pPr>
            <a:fld id="{B3C934CA-5D8C-4EBC-972C-859AF222B6D2}" type="slidenum">
              <a:rPr lang="en-US" sz="1000" strike="noStrike">
                <a:solidFill>
                  <a:srgbClr val="000000"/>
                </a:solidFill>
                <a:latin typeface="Arial"/>
              </a:rPr>
              <a:t>26</a:t>
            </a:fld>
            <a:endParaRPr/>
          </a:p>
        </p:txBody>
      </p:sp>
      <p:sp>
        <p:nvSpPr>
          <p:cNvPr id="2" name="Title 1"/>
          <p:cNvSpPr>
            <a:spLocks noGrp="1"/>
          </p:cNvSpPr>
          <p:nvPr>
            <p:ph type="title"/>
          </p:nvPr>
        </p:nvSpPr>
        <p:spPr/>
        <p:txBody>
          <a:bodyPr/>
          <a:lstStyle/>
          <a:p>
            <a:r>
              <a:rPr lang="en-US" dirty="0"/>
              <a:t>Bootstrapping storage (and compute) node(s)</a:t>
            </a:r>
            <a:br>
              <a:rPr lang="en-US" dirty="0"/>
            </a:br>
            <a:endParaRPr lang="en-US" dirty="0"/>
          </a:p>
        </p:txBody>
      </p:sp>
      <p:pic>
        <p:nvPicPr>
          <p:cNvPr id="7" name="Picture 6" descr="imagotipo horizontal Escuela de Verano.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6946" y="6161223"/>
            <a:ext cx="1325654" cy="62207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TextShape 1"/>
          <p:cNvSpPr txBox="1"/>
          <p:nvPr/>
        </p:nvSpPr>
        <p:spPr>
          <a:xfrm>
            <a:off x="628560" y="1295280"/>
            <a:ext cx="7886520" cy="4350960"/>
          </a:xfrm>
          <a:prstGeom prst="rect">
            <a:avLst/>
          </a:prstGeom>
          <a:noFill/>
          <a:ln>
            <a:noFill/>
          </a:ln>
        </p:spPr>
        <p:txBody>
          <a:bodyPr/>
          <a:lstStyle/>
          <a:p>
            <a:pPr marL="342900" indent="-342900">
              <a:lnSpc>
                <a:spcPct val="100000"/>
              </a:lnSpc>
              <a:buFont typeface="Arial"/>
              <a:buChar char="•"/>
            </a:pPr>
            <a:r>
              <a:rPr lang="en-US" sz="2100" strike="noStrike" dirty="0">
                <a:solidFill>
                  <a:srgbClr val="000000"/>
                </a:solidFill>
                <a:latin typeface="Arial"/>
                <a:cs typeface="Arial"/>
              </a:rPr>
              <a:t>Create /apps/ directory for shared software</a:t>
            </a:r>
            <a:endParaRPr dirty="0">
              <a:latin typeface="Arial"/>
              <a:cs typeface="Arial"/>
            </a:endParaRPr>
          </a:p>
          <a:p>
            <a:pPr marL="742950" lvl="1" indent="-285750">
              <a:lnSpc>
                <a:spcPct val="100000"/>
              </a:lnSpc>
              <a:buFont typeface="Arial"/>
              <a:buChar char="•"/>
            </a:pPr>
            <a:r>
              <a:rPr lang="en-US" strike="noStrike" dirty="0">
                <a:solidFill>
                  <a:srgbClr val="000000"/>
                </a:solidFill>
                <a:latin typeface="Arial"/>
                <a:cs typeface="Arial"/>
              </a:rPr>
              <a:t> file { "/apps”:</a:t>
            </a:r>
            <a:endParaRPr dirty="0">
              <a:latin typeface="Arial"/>
              <a:cs typeface="Arial"/>
            </a:endParaRPr>
          </a:p>
          <a:p>
            <a:r>
              <a:rPr lang="en-US" strike="noStrike" dirty="0">
                <a:solidFill>
                  <a:srgbClr val="000000"/>
                </a:solidFill>
                <a:latin typeface="Arial"/>
                <a:cs typeface="Arial"/>
              </a:rPr>
              <a:t>		ensure =&gt; "directory”,</a:t>
            </a:r>
            <a:endParaRPr dirty="0">
              <a:latin typeface="Arial"/>
              <a:cs typeface="Arial"/>
            </a:endParaRPr>
          </a:p>
          <a:p>
            <a:r>
              <a:rPr lang="en-US" strike="noStrike" dirty="0">
                <a:solidFill>
                  <a:srgbClr val="000000"/>
                </a:solidFill>
                <a:latin typeface="Arial"/>
                <a:cs typeface="Arial"/>
              </a:rPr>
              <a:t>	   }</a:t>
            </a:r>
            <a:endParaRPr dirty="0">
              <a:latin typeface="Arial"/>
              <a:cs typeface="Arial"/>
            </a:endParaRPr>
          </a:p>
          <a:p>
            <a:pPr marL="342900" indent="-342900">
              <a:lnSpc>
                <a:spcPct val="100000"/>
              </a:lnSpc>
              <a:buFont typeface="Arial"/>
              <a:buChar char="•"/>
            </a:pPr>
            <a:r>
              <a:rPr lang="en-US" sz="2100" strike="noStrike" dirty="0">
                <a:solidFill>
                  <a:srgbClr val="000000"/>
                </a:solidFill>
                <a:latin typeface="Arial"/>
                <a:cs typeface="Arial"/>
              </a:rPr>
              <a:t>Create NFS exports for /home and /apps</a:t>
            </a:r>
            <a:endParaRPr dirty="0">
              <a:latin typeface="Arial"/>
              <a:cs typeface="Arial"/>
            </a:endParaRPr>
          </a:p>
          <a:p>
            <a:pPr marL="742950" lvl="1" indent="-285750">
              <a:lnSpc>
                <a:spcPct val="100000"/>
              </a:lnSpc>
              <a:buFont typeface="Arial"/>
              <a:buChar char="•"/>
            </a:pPr>
            <a:r>
              <a:rPr lang="en-US" strike="noStrike" dirty="0">
                <a:solidFill>
                  <a:srgbClr val="000000"/>
                </a:solidFill>
                <a:latin typeface="Arial"/>
                <a:cs typeface="Arial"/>
              </a:rPr>
              <a:t>include </a:t>
            </a:r>
            <a:r>
              <a:rPr lang="en-US" strike="noStrike" dirty="0" err="1">
                <a:solidFill>
                  <a:srgbClr val="000000"/>
                </a:solidFill>
                <a:latin typeface="Arial"/>
                <a:cs typeface="Arial"/>
              </a:rPr>
              <a:t>nfs</a:t>
            </a:r>
            <a:r>
              <a:rPr lang="en-US" strike="noStrike" dirty="0">
                <a:solidFill>
                  <a:srgbClr val="000000"/>
                </a:solidFill>
                <a:latin typeface="Arial"/>
                <a:cs typeface="Arial"/>
              </a:rPr>
              <a:t>::server</a:t>
            </a:r>
            <a:endParaRPr dirty="0">
              <a:latin typeface="Arial"/>
              <a:cs typeface="Arial"/>
            </a:endParaRPr>
          </a:p>
          <a:p>
            <a:pPr marL="742950" lvl="1" indent="-285750">
              <a:lnSpc>
                <a:spcPct val="100000"/>
              </a:lnSpc>
              <a:buFont typeface="Arial"/>
              <a:buChar char="•"/>
            </a:pPr>
            <a:r>
              <a:rPr lang="en-US" strike="noStrike" dirty="0" err="1">
                <a:solidFill>
                  <a:srgbClr val="000000"/>
                </a:solidFill>
                <a:latin typeface="Arial"/>
                <a:cs typeface="Arial"/>
              </a:rPr>
              <a:t>nfs</a:t>
            </a:r>
            <a:r>
              <a:rPr lang="en-US" strike="noStrike" dirty="0">
                <a:solidFill>
                  <a:srgbClr val="000000"/>
                </a:solidFill>
                <a:latin typeface="Arial"/>
                <a:cs typeface="Arial"/>
              </a:rPr>
              <a:t>::server::export{ '/home/’:</a:t>
            </a:r>
            <a:endParaRPr dirty="0">
              <a:latin typeface="Arial"/>
              <a:cs typeface="Arial"/>
            </a:endParaRPr>
          </a:p>
          <a:p>
            <a:r>
              <a:rPr lang="en-US" strike="noStrike" dirty="0">
                <a:solidFill>
                  <a:srgbClr val="000000"/>
                </a:solidFill>
                <a:latin typeface="Arial"/>
                <a:cs typeface="Arial"/>
              </a:rPr>
              <a:t>		ensure  =&gt; 'mounted’,</a:t>
            </a:r>
            <a:endParaRPr dirty="0">
              <a:latin typeface="Arial"/>
              <a:cs typeface="Arial"/>
            </a:endParaRPr>
          </a:p>
          <a:p>
            <a:r>
              <a:rPr lang="en-US" strike="noStrike" dirty="0">
                <a:solidFill>
                  <a:srgbClr val="000000"/>
                </a:solidFill>
                <a:latin typeface="Arial"/>
                <a:cs typeface="Arial"/>
              </a:rPr>
              <a:t>clients =&gt; '172.17.1.0/24(</a:t>
            </a:r>
            <a:r>
              <a:rPr lang="en-US" strike="noStrike" dirty="0" err="1">
                <a:solidFill>
                  <a:srgbClr val="000000"/>
                </a:solidFill>
                <a:latin typeface="Arial"/>
                <a:cs typeface="Arial"/>
              </a:rPr>
              <a:t>rw,insecure,async,no_root_squash</a:t>
            </a:r>
            <a:r>
              <a:rPr lang="en-US" strike="noStrike" dirty="0">
                <a:solidFill>
                  <a:srgbClr val="000000"/>
                </a:solidFill>
                <a:latin typeface="Arial"/>
                <a:cs typeface="Arial"/>
              </a:rPr>
              <a:t>) </a:t>
            </a:r>
            <a:r>
              <a:rPr lang="en-US" strike="noStrike" dirty="0" err="1">
                <a:solidFill>
                  <a:srgbClr val="000000"/>
                </a:solidFill>
                <a:latin typeface="Arial"/>
                <a:cs typeface="Arial"/>
              </a:rPr>
              <a:t>localhost</a:t>
            </a:r>
            <a:r>
              <a:rPr lang="en-US" strike="noStrike" dirty="0">
                <a:solidFill>
                  <a:srgbClr val="000000"/>
                </a:solidFill>
                <a:latin typeface="Arial"/>
                <a:cs typeface="Arial"/>
              </a:rPr>
              <a:t>(</a:t>
            </a:r>
            <a:r>
              <a:rPr lang="en-US" strike="noStrike" dirty="0" err="1">
                <a:solidFill>
                  <a:srgbClr val="000000"/>
                </a:solidFill>
                <a:latin typeface="Arial"/>
                <a:cs typeface="Arial"/>
              </a:rPr>
              <a:t>rw</a:t>
            </a:r>
            <a:r>
              <a:rPr lang="en-US" strike="noStrike" dirty="0">
                <a:solidFill>
                  <a:srgbClr val="000000"/>
                </a:solidFill>
                <a:latin typeface="Arial"/>
                <a:cs typeface="Arial"/>
              </a:rPr>
              <a:t>)’,</a:t>
            </a:r>
            <a:endParaRPr dirty="0">
              <a:latin typeface="Arial"/>
              <a:cs typeface="Arial"/>
            </a:endParaRPr>
          </a:p>
          <a:p>
            <a:r>
              <a:rPr lang="en-US" strike="noStrike" dirty="0">
                <a:solidFill>
                  <a:srgbClr val="000000"/>
                </a:solidFill>
                <a:latin typeface="Arial"/>
                <a:cs typeface="Arial"/>
              </a:rPr>
              <a:t>	}</a:t>
            </a:r>
            <a:endParaRPr dirty="0">
              <a:latin typeface="Arial"/>
              <a:cs typeface="Arial"/>
            </a:endParaRPr>
          </a:p>
          <a:p>
            <a:pPr marL="742950" lvl="1" indent="-285750">
              <a:lnSpc>
                <a:spcPct val="100000"/>
              </a:lnSpc>
              <a:buFont typeface="Arial"/>
              <a:buChar char="•"/>
            </a:pPr>
            <a:r>
              <a:rPr lang="en-US" strike="noStrike" dirty="0" err="1">
                <a:solidFill>
                  <a:srgbClr val="000000"/>
                </a:solidFill>
                <a:latin typeface="Arial"/>
                <a:cs typeface="Arial"/>
              </a:rPr>
              <a:t>nfs</a:t>
            </a:r>
            <a:r>
              <a:rPr lang="en-US" strike="noStrike" dirty="0">
                <a:solidFill>
                  <a:srgbClr val="000000"/>
                </a:solidFill>
                <a:latin typeface="Arial"/>
                <a:cs typeface="Arial"/>
              </a:rPr>
              <a:t>::server::export{ '/apps/’:</a:t>
            </a:r>
            <a:endParaRPr dirty="0">
              <a:latin typeface="Arial"/>
              <a:cs typeface="Arial"/>
            </a:endParaRPr>
          </a:p>
          <a:p>
            <a:r>
              <a:rPr lang="en-US" strike="noStrike" dirty="0">
                <a:solidFill>
                  <a:srgbClr val="000000"/>
                </a:solidFill>
                <a:latin typeface="Arial"/>
                <a:cs typeface="Arial"/>
              </a:rPr>
              <a:t>		ensure  =&gt; 'mounted’,</a:t>
            </a:r>
            <a:endParaRPr dirty="0">
              <a:latin typeface="Arial"/>
              <a:cs typeface="Arial"/>
            </a:endParaRPr>
          </a:p>
          <a:p>
            <a:r>
              <a:rPr lang="en-US" strike="noStrike" dirty="0">
                <a:solidFill>
                  <a:srgbClr val="000000"/>
                </a:solidFill>
                <a:latin typeface="Arial"/>
                <a:cs typeface="Arial"/>
              </a:rPr>
              <a:t>clients =&gt; '172.17.1.0/24(</a:t>
            </a:r>
            <a:r>
              <a:rPr lang="en-US" strike="noStrike" dirty="0" err="1">
                <a:solidFill>
                  <a:srgbClr val="000000"/>
                </a:solidFill>
                <a:latin typeface="Arial"/>
                <a:cs typeface="Arial"/>
              </a:rPr>
              <a:t>rw,insecure,async,no_root_squash</a:t>
            </a:r>
            <a:r>
              <a:rPr lang="en-US" strike="noStrike" dirty="0">
                <a:solidFill>
                  <a:srgbClr val="000000"/>
                </a:solidFill>
                <a:latin typeface="Arial"/>
                <a:cs typeface="Arial"/>
              </a:rPr>
              <a:t>) </a:t>
            </a:r>
            <a:r>
              <a:rPr lang="en-US" strike="noStrike" dirty="0" err="1">
                <a:solidFill>
                  <a:srgbClr val="000000"/>
                </a:solidFill>
                <a:latin typeface="Arial"/>
                <a:cs typeface="Arial"/>
              </a:rPr>
              <a:t>localhost</a:t>
            </a:r>
            <a:r>
              <a:rPr lang="en-US" strike="noStrike" dirty="0">
                <a:solidFill>
                  <a:srgbClr val="000000"/>
                </a:solidFill>
                <a:latin typeface="Arial"/>
                <a:cs typeface="Arial"/>
              </a:rPr>
              <a:t>(</a:t>
            </a:r>
            <a:r>
              <a:rPr lang="en-US" strike="noStrike" dirty="0" err="1">
                <a:solidFill>
                  <a:srgbClr val="000000"/>
                </a:solidFill>
                <a:latin typeface="Arial"/>
                <a:cs typeface="Arial"/>
              </a:rPr>
              <a:t>rw</a:t>
            </a:r>
            <a:r>
              <a:rPr lang="en-US" strike="noStrike" dirty="0">
                <a:solidFill>
                  <a:srgbClr val="000000"/>
                </a:solidFill>
                <a:latin typeface="Arial"/>
                <a:cs typeface="Arial"/>
              </a:rPr>
              <a:t>)’,</a:t>
            </a:r>
            <a:endParaRPr dirty="0">
              <a:latin typeface="Arial"/>
              <a:cs typeface="Arial"/>
            </a:endParaRPr>
          </a:p>
          <a:p>
            <a:r>
              <a:rPr lang="en-US" strike="noStrike" dirty="0">
                <a:solidFill>
                  <a:srgbClr val="000000"/>
                </a:solidFill>
                <a:latin typeface="Arial"/>
                <a:cs typeface="Arial"/>
              </a:rPr>
              <a:t>		require =&gt; File['/apps’]</a:t>
            </a:r>
            <a:endParaRPr dirty="0">
              <a:latin typeface="Arial"/>
              <a:cs typeface="Arial"/>
            </a:endParaRPr>
          </a:p>
          <a:p>
            <a:r>
              <a:rPr lang="en-US" strike="noStrike" dirty="0">
                <a:solidFill>
                  <a:srgbClr val="000000"/>
                </a:solidFill>
                <a:latin typeface="Arial"/>
                <a:cs typeface="Arial"/>
              </a:rPr>
              <a:t>	}</a:t>
            </a:r>
            <a:endParaRPr dirty="0">
              <a:latin typeface="Arial"/>
              <a:cs typeface="Arial"/>
            </a:endParaRPr>
          </a:p>
          <a:p>
            <a:pPr>
              <a:lnSpc>
                <a:spcPct val="100000"/>
              </a:lnSpc>
              <a:buFont typeface="Arial"/>
              <a:buChar char="•"/>
            </a:pPr>
            <a:r>
              <a:rPr lang="en-US" sz="2100" b="1" strike="noStrike" dirty="0" err="1">
                <a:solidFill>
                  <a:srgbClr val="000000"/>
                </a:solidFill>
                <a:latin typeface="Arial"/>
                <a:cs typeface="Arial"/>
              </a:rPr>
              <a:t>svn</a:t>
            </a:r>
            <a:r>
              <a:rPr lang="en-US" sz="2100" b="1" strike="noStrike" dirty="0">
                <a:solidFill>
                  <a:srgbClr val="000000"/>
                </a:solidFill>
                <a:latin typeface="Arial"/>
                <a:cs typeface="Arial"/>
              </a:rPr>
              <a:t> ci </a:t>
            </a:r>
            <a:r>
              <a:rPr lang="en-US" sz="2100" strike="noStrike" dirty="0">
                <a:solidFill>
                  <a:srgbClr val="000000"/>
                </a:solidFill>
                <a:latin typeface="Arial"/>
                <a:cs typeface="Arial"/>
              </a:rPr>
              <a:t>and</a:t>
            </a:r>
            <a:r>
              <a:rPr lang="en-US" sz="2100" b="1" strike="noStrike" dirty="0">
                <a:solidFill>
                  <a:srgbClr val="000000"/>
                </a:solidFill>
                <a:latin typeface="Arial"/>
                <a:cs typeface="Arial"/>
              </a:rPr>
              <a:t> puppet apply</a:t>
            </a:r>
            <a:endParaRPr dirty="0">
              <a:latin typeface="Arial"/>
              <a:cs typeface="Arial"/>
            </a:endParaRPr>
          </a:p>
        </p:txBody>
      </p:sp>
      <p:sp>
        <p:nvSpPr>
          <p:cNvPr id="289" name="CustomShape 3"/>
          <p:cNvSpPr/>
          <p:nvPr/>
        </p:nvSpPr>
        <p:spPr>
          <a:xfrm>
            <a:off x="4952880" y="6172200"/>
            <a:ext cx="4190760" cy="51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400" strike="noStrike">
                <a:solidFill>
                  <a:srgbClr val="000000"/>
                </a:solidFill>
                <a:latin typeface="Calibri Light"/>
              </a:rPr>
              <a:t>011-puppet-nfs-server</a:t>
            </a:r>
            <a:endParaRPr/>
          </a:p>
          <a:p>
            <a:pPr algn="r">
              <a:lnSpc>
                <a:spcPct val="100000"/>
              </a:lnSpc>
            </a:pPr>
            <a:r>
              <a:rPr lang="en-US" sz="1400" strike="noStrike">
                <a:solidFill>
                  <a:srgbClr val="000000"/>
                </a:solidFill>
                <a:latin typeface="Calibri Light"/>
              </a:rPr>
              <a:t>004-svn-commit-and-apply</a:t>
            </a:r>
            <a:endParaRPr/>
          </a:p>
        </p:txBody>
      </p:sp>
      <p:sp>
        <p:nvSpPr>
          <p:cNvPr id="291" name="TextShape 4"/>
          <p:cNvSpPr txBox="1"/>
          <p:nvPr/>
        </p:nvSpPr>
        <p:spPr>
          <a:xfrm>
            <a:off x="3581280" y="6356520"/>
            <a:ext cx="2057040" cy="364680"/>
          </a:xfrm>
          <a:prstGeom prst="rect">
            <a:avLst/>
          </a:prstGeom>
          <a:noFill/>
          <a:ln>
            <a:noFill/>
          </a:ln>
        </p:spPr>
        <p:txBody>
          <a:bodyPr anchor="ctr"/>
          <a:lstStyle/>
          <a:p>
            <a:pPr algn="ctr">
              <a:lnSpc>
                <a:spcPct val="100000"/>
              </a:lnSpc>
            </a:pPr>
            <a:fld id="{27B0B70E-835E-4F3A-8F10-FB2575BBB2A1}" type="slidenum">
              <a:rPr lang="en-US" sz="1000" strike="noStrike">
                <a:solidFill>
                  <a:srgbClr val="000000"/>
                </a:solidFill>
                <a:latin typeface="Arial"/>
              </a:rPr>
              <a:t>27</a:t>
            </a:fld>
            <a:endParaRPr/>
          </a:p>
        </p:txBody>
      </p:sp>
      <p:sp>
        <p:nvSpPr>
          <p:cNvPr id="2" name="Title 1"/>
          <p:cNvSpPr>
            <a:spLocks noGrp="1"/>
          </p:cNvSpPr>
          <p:nvPr>
            <p:ph type="title"/>
          </p:nvPr>
        </p:nvSpPr>
        <p:spPr/>
        <p:txBody>
          <a:bodyPr/>
          <a:lstStyle/>
          <a:p>
            <a:r>
              <a:rPr lang="en-US" dirty="0"/>
              <a:t>NFS Server</a:t>
            </a:r>
            <a:br>
              <a:rPr lang="en-US" dirty="0"/>
            </a:br>
            <a:endParaRPr lang="en-US" dirty="0"/>
          </a:p>
        </p:txBody>
      </p:sp>
      <p:pic>
        <p:nvPicPr>
          <p:cNvPr id="6" name="Picture 5" descr="imagotipo horizontal Escuela de Verano.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6946" y="6161223"/>
            <a:ext cx="1325654" cy="62207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TextShape 2"/>
          <p:cNvSpPr txBox="1"/>
          <p:nvPr/>
        </p:nvSpPr>
        <p:spPr>
          <a:xfrm>
            <a:off x="628560" y="1523880"/>
            <a:ext cx="7886520" cy="4350960"/>
          </a:xfrm>
          <a:prstGeom prst="rect">
            <a:avLst/>
          </a:prstGeom>
          <a:noFill/>
          <a:ln>
            <a:noFill/>
          </a:ln>
        </p:spPr>
        <p:txBody>
          <a:bodyPr/>
          <a:lstStyle/>
          <a:p>
            <a:pPr marL="285750" indent="-285750">
              <a:lnSpc>
                <a:spcPct val="90000"/>
              </a:lnSpc>
              <a:buFont typeface="Arial"/>
              <a:buChar char="•"/>
            </a:pPr>
            <a:r>
              <a:rPr lang="en-US" sz="1600" strike="noStrike" dirty="0">
                <a:solidFill>
                  <a:srgbClr val="000000"/>
                </a:solidFill>
                <a:latin typeface="Arial"/>
                <a:cs typeface="Arial"/>
              </a:rPr>
              <a:t>Mount /home</a:t>
            </a:r>
            <a:endParaRPr sz="1600" dirty="0">
              <a:latin typeface="Arial"/>
              <a:cs typeface="Arial"/>
            </a:endParaRPr>
          </a:p>
          <a:p>
            <a:pPr marL="742950" lvl="1" indent="-285750">
              <a:lnSpc>
                <a:spcPct val="100000"/>
              </a:lnSpc>
              <a:buFont typeface="Arial"/>
              <a:buChar char="•"/>
            </a:pPr>
            <a:r>
              <a:rPr lang="en-US" sz="1600" strike="noStrike" dirty="0">
                <a:solidFill>
                  <a:srgbClr val="000000"/>
                </a:solidFill>
                <a:latin typeface="Arial"/>
                <a:cs typeface="Arial"/>
              </a:rPr>
              <a:t> mounts { 'storage server home’:</a:t>
            </a:r>
            <a:endParaRPr sz="1600" dirty="0">
              <a:latin typeface="Arial"/>
              <a:cs typeface="Arial"/>
            </a:endParaRPr>
          </a:p>
          <a:p>
            <a:r>
              <a:rPr lang="en-US" sz="1600" strike="noStrike" dirty="0" smtClean="0">
                <a:solidFill>
                  <a:srgbClr val="000000"/>
                </a:solidFill>
                <a:latin typeface="Arial"/>
                <a:cs typeface="Arial"/>
              </a:rPr>
              <a:t>	</a:t>
            </a:r>
            <a:r>
              <a:rPr lang="en-US" sz="1600" strike="noStrike" dirty="0">
                <a:solidFill>
                  <a:srgbClr val="000000"/>
                </a:solidFill>
                <a:latin typeface="Arial"/>
                <a:cs typeface="Arial"/>
              </a:rPr>
              <a:t>	ensure =&gt; present,</a:t>
            </a:r>
            <a:endParaRPr sz="1600" dirty="0">
              <a:latin typeface="Arial"/>
              <a:cs typeface="Arial"/>
            </a:endParaRPr>
          </a:p>
          <a:p>
            <a:r>
              <a:rPr lang="en-US" sz="1600" strike="noStrike" dirty="0" smtClean="0">
                <a:solidFill>
                  <a:srgbClr val="000000"/>
                </a:solidFill>
                <a:latin typeface="Arial"/>
                <a:cs typeface="Arial"/>
              </a:rPr>
              <a:t>	</a:t>
            </a:r>
            <a:r>
              <a:rPr lang="en-US" sz="1600" strike="noStrike" dirty="0">
                <a:solidFill>
                  <a:srgbClr val="000000"/>
                </a:solidFill>
                <a:latin typeface="Arial"/>
                <a:cs typeface="Arial"/>
              </a:rPr>
              <a:t>	source =&gt; "${</a:t>
            </a:r>
            <a:r>
              <a:rPr lang="en-US" sz="1600" strike="noStrike" dirty="0" err="1">
                <a:solidFill>
                  <a:srgbClr val="000000"/>
                </a:solidFill>
                <a:latin typeface="Arial"/>
                <a:cs typeface="Arial"/>
              </a:rPr>
              <a:t>storagenodeip</a:t>
            </a:r>
            <a:r>
              <a:rPr lang="en-US" sz="1600" strike="noStrike" dirty="0">
                <a:solidFill>
                  <a:srgbClr val="000000"/>
                </a:solidFill>
                <a:latin typeface="Arial"/>
                <a:cs typeface="Arial"/>
              </a:rPr>
              <a:t>}:/home”,</a:t>
            </a:r>
            <a:endParaRPr sz="1600" dirty="0">
              <a:latin typeface="Arial"/>
              <a:cs typeface="Arial"/>
            </a:endParaRPr>
          </a:p>
          <a:p>
            <a:r>
              <a:rPr lang="en-US" sz="1600" strike="noStrike" dirty="0" smtClean="0">
                <a:solidFill>
                  <a:srgbClr val="000000"/>
                </a:solidFill>
                <a:latin typeface="Arial"/>
                <a:cs typeface="Arial"/>
              </a:rPr>
              <a:t>	</a:t>
            </a:r>
            <a:r>
              <a:rPr lang="en-US" sz="1600" strike="noStrike" dirty="0">
                <a:solidFill>
                  <a:srgbClr val="000000"/>
                </a:solidFill>
                <a:latin typeface="Arial"/>
                <a:cs typeface="Arial"/>
              </a:rPr>
              <a:t>	</a:t>
            </a:r>
            <a:r>
              <a:rPr lang="en-US" sz="1600" strike="noStrike" dirty="0" err="1">
                <a:solidFill>
                  <a:srgbClr val="000000"/>
                </a:solidFill>
                <a:latin typeface="Arial"/>
                <a:cs typeface="Arial"/>
              </a:rPr>
              <a:t>dest</a:t>
            </a:r>
            <a:r>
              <a:rPr lang="en-US" sz="1600" strike="noStrike" dirty="0">
                <a:solidFill>
                  <a:srgbClr val="000000"/>
                </a:solidFill>
                <a:latin typeface="Arial"/>
                <a:cs typeface="Arial"/>
              </a:rPr>
              <a:t>   =&gt; '/home’,</a:t>
            </a:r>
            <a:endParaRPr sz="1600" dirty="0">
              <a:latin typeface="Arial"/>
              <a:cs typeface="Arial"/>
            </a:endParaRPr>
          </a:p>
          <a:p>
            <a:r>
              <a:rPr lang="en-US" sz="1600" strike="noStrike" dirty="0" smtClean="0">
                <a:solidFill>
                  <a:srgbClr val="000000"/>
                </a:solidFill>
                <a:latin typeface="Arial"/>
                <a:cs typeface="Arial"/>
              </a:rPr>
              <a:t>	</a:t>
            </a:r>
            <a:r>
              <a:rPr lang="en-US" sz="1600" strike="noStrike" dirty="0">
                <a:solidFill>
                  <a:srgbClr val="000000"/>
                </a:solidFill>
                <a:latin typeface="Arial"/>
                <a:cs typeface="Arial"/>
              </a:rPr>
              <a:t>	type   =&gt; '</a:t>
            </a:r>
            <a:r>
              <a:rPr lang="en-US" sz="1600" strike="noStrike" dirty="0" err="1">
                <a:solidFill>
                  <a:srgbClr val="000000"/>
                </a:solidFill>
                <a:latin typeface="Arial"/>
                <a:cs typeface="Arial"/>
              </a:rPr>
              <a:t>nfs</a:t>
            </a:r>
            <a:r>
              <a:rPr lang="en-US" sz="1600" strike="noStrike" dirty="0">
                <a:solidFill>
                  <a:srgbClr val="000000"/>
                </a:solidFill>
                <a:latin typeface="Arial"/>
                <a:cs typeface="Arial"/>
              </a:rPr>
              <a:t>’,</a:t>
            </a:r>
            <a:endParaRPr sz="1600" dirty="0">
              <a:latin typeface="Arial"/>
              <a:cs typeface="Arial"/>
            </a:endParaRPr>
          </a:p>
          <a:p>
            <a:r>
              <a:rPr lang="en-US" sz="1600" strike="noStrike" dirty="0" smtClean="0">
                <a:solidFill>
                  <a:srgbClr val="000000"/>
                </a:solidFill>
                <a:latin typeface="Arial"/>
                <a:cs typeface="Arial"/>
              </a:rPr>
              <a:t>	</a:t>
            </a:r>
            <a:r>
              <a:rPr lang="en-US" sz="1600" strike="noStrike" dirty="0">
                <a:solidFill>
                  <a:srgbClr val="000000"/>
                </a:solidFill>
                <a:latin typeface="Arial"/>
                <a:cs typeface="Arial"/>
              </a:rPr>
              <a:t>	opts   =&gt; '</a:t>
            </a:r>
            <a:r>
              <a:rPr lang="en-US" sz="1600" strike="noStrike" dirty="0" err="1">
                <a:solidFill>
                  <a:srgbClr val="000000"/>
                </a:solidFill>
                <a:latin typeface="Arial"/>
                <a:cs typeface="Arial"/>
              </a:rPr>
              <a:t>nofail,defaults,vers</a:t>
            </a:r>
            <a:r>
              <a:rPr lang="en-US" sz="1600" strike="noStrike" dirty="0">
                <a:solidFill>
                  <a:srgbClr val="000000"/>
                </a:solidFill>
                <a:latin typeface="Arial"/>
                <a:cs typeface="Arial"/>
              </a:rPr>
              <a:t>=3,rw,noatime’,</a:t>
            </a:r>
            <a:endParaRPr sz="1600" dirty="0">
              <a:latin typeface="Arial"/>
              <a:cs typeface="Arial"/>
            </a:endParaRPr>
          </a:p>
          <a:p>
            <a:r>
              <a:rPr lang="en-US" sz="1600" strike="noStrike" dirty="0" smtClean="0">
                <a:solidFill>
                  <a:srgbClr val="000000"/>
                </a:solidFill>
                <a:latin typeface="Arial"/>
                <a:cs typeface="Arial"/>
              </a:rPr>
              <a:t>	}</a:t>
            </a:r>
            <a:endParaRPr sz="1600" dirty="0">
              <a:latin typeface="Arial"/>
              <a:cs typeface="Arial"/>
            </a:endParaRPr>
          </a:p>
          <a:p>
            <a:pPr marL="342900" indent="-342900">
              <a:lnSpc>
                <a:spcPct val="90000"/>
              </a:lnSpc>
              <a:buFont typeface="Arial"/>
              <a:buChar char="•"/>
            </a:pPr>
            <a:r>
              <a:rPr lang="en-US" sz="1600" strike="noStrike" dirty="0">
                <a:solidFill>
                  <a:srgbClr val="000000"/>
                </a:solidFill>
                <a:latin typeface="Arial"/>
                <a:cs typeface="Arial"/>
              </a:rPr>
              <a:t>Mount /apps</a:t>
            </a:r>
            <a:endParaRPr sz="1600" dirty="0">
              <a:latin typeface="Arial"/>
              <a:cs typeface="Arial"/>
            </a:endParaRPr>
          </a:p>
          <a:p>
            <a:pPr marL="742950" lvl="1" indent="-285750">
              <a:lnSpc>
                <a:spcPct val="100000"/>
              </a:lnSpc>
              <a:buFont typeface="Arial"/>
              <a:buChar char="•"/>
            </a:pPr>
            <a:r>
              <a:rPr lang="en-US" sz="1600" strike="noStrike" dirty="0">
                <a:solidFill>
                  <a:srgbClr val="000000"/>
                </a:solidFill>
                <a:latin typeface="Arial"/>
                <a:cs typeface="Arial"/>
              </a:rPr>
              <a:t>mounts { 'storage server apps’:</a:t>
            </a:r>
            <a:endParaRPr sz="1600" dirty="0">
              <a:latin typeface="Arial"/>
              <a:cs typeface="Arial"/>
            </a:endParaRPr>
          </a:p>
          <a:p>
            <a:r>
              <a:rPr lang="en-US" sz="1600" strike="noStrike" dirty="0">
                <a:solidFill>
                  <a:srgbClr val="000000"/>
                </a:solidFill>
                <a:latin typeface="Arial"/>
                <a:cs typeface="Arial"/>
              </a:rPr>
              <a:t>	</a:t>
            </a:r>
            <a:r>
              <a:rPr lang="en-US" sz="1600" strike="noStrike" dirty="0" smtClean="0">
                <a:solidFill>
                  <a:srgbClr val="000000"/>
                </a:solidFill>
                <a:latin typeface="Arial"/>
                <a:cs typeface="Arial"/>
              </a:rPr>
              <a:t>	ensure </a:t>
            </a:r>
            <a:r>
              <a:rPr lang="en-US" sz="1600" strike="noStrike" dirty="0">
                <a:solidFill>
                  <a:srgbClr val="000000"/>
                </a:solidFill>
                <a:latin typeface="Arial"/>
                <a:cs typeface="Arial"/>
              </a:rPr>
              <a:t>=&gt; present,</a:t>
            </a:r>
            <a:endParaRPr sz="1600" dirty="0">
              <a:latin typeface="Arial"/>
              <a:cs typeface="Arial"/>
            </a:endParaRPr>
          </a:p>
          <a:p>
            <a:r>
              <a:rPr lang="en-US" sz="1600" strike="noStrike" dirty="0">
                <a:solidFill>
                  <a:srgbClr val="000000"/>
                </a:solidFill>
                <a:latin typeface="Arial"/>
                <a:cs typeface="Arial"/>
              </a:rPr>
              <a:t>	</a:t>
            </a:r>
            <a:r>
              <a:rPr lang="en-US" sz="1600" strike="noStrike" dirty="0" smtClean="0">
                <a:solidFill>
                  <a:srgbClr val="000000"/>
                </a:solidFill>
                <a:latin typeface="Arial"/>
                <a:cs typeface="Arial"/>
              </a:rPr>
              <a:t>	source </a:t>
            </a:r>
            <a:r>
              <a:rPr lang="en-US" sz="1600" strike="noStrike" dirty="0">
                <a:solidFill>
                  <a:srgbClr val="000000"/>
                </a:solidFill>
                <a:latin typeface="Arial"/>
                <a:cs typeface="Arial"/>
              </a:rPr>
              <a:t>=&gt; "${</a:t>
            </a:r>
            <a:r>
              <a:rPr lang="en-US" sz="1600" strike="noStrike" dirty="0" err="1">
                <a:solidFill>
                  <a:srgbClr val="000000"/>
                </a:solidFill>
                <a:latin typeface="Arial"/>
                <a:cs typeface="Arial"/>
              </a:rPr>
              <a:t>storagenodeip</a:t>
            </a:r>
            <a:r>
              <a:rPr lang="en-US" sz="1600" strike="noStrike" dirty="0">
                <a:solidFill>
                  <a:srgbClr val="000000"/>
                </a:solidFill>
                <a:latin typeface="Arial"/>
                <a:cs typeface="Arial"/>
              </a:rPr>
              <a:t>}:/apps”,</a:t>
            </a:r>
            <a:endParaRPr sz="1600" dirty="0">
              <a:latin typeface="Arial"/>
              <a:cs typeface="Arial"/>
            </a:endParaRPr>
          </a:p>
          <a:p>
            <a:r>
              <a:rPr lang="en-US" sz="1600" strike="noStrike" dirty="0" smtClean="0">
                <a:solidFill>
                  <a:srgbClr val="000000"/>
                </a:solidFill>
                <a:latin typeface="Arial"/>
                <a:cs typeface="Arial"/>
              </a:rPr>
              <a:t>	</a:t>
            </a:r>
            <a:r>
              <a:rPr lang="en-US" sz="1600" strike="noStrike" dirty="0">
                <a:solidFill>
                  <a:srgbClr val="000000"/>
                </a:solidFill>
                <a:latin typeface="Arial"/>
                <a:cs typeface="Arial"/>
              </a:rPr>
              <a:t>	</a:t>
            </a:r>
            <a:r>
              <a:rPr lang="en-US" sz="1600" strike="noStrike" dirty="0" err="1">
                <a:solidFill>
                  <a:srgbClr val="000000"/>
                </a:solidFill>
                <a:latin typeface="Arial"/>
                <a:cs typeface="Arial"/>
              </a:rPr>
              <a:t>dest</a:t>
            </a:r>
            <a:r>
              <a:rPr lang="en-US" sz="1600" strike="noStrike" dirty="0">
                <a:solidFill>
                  <a:srgbClr val="000000"/>
                </a:solidFill>
                <a:latin typeface="Arial"/>
                <a:cs typeface="Arial"/>
              </a:rPr>
              <a:t>   =&gt; '/apps’,</a:t>
            </a:r>
            <a:endParaRPr sz="1600" dirty="0">
              <a:latin typeface="Arial"/>
              <a:cs typeface="Arial"/>
            </a:endParaRPr>
          </a:p>
          <a:p>
            <a:r>
              <a:rPr lang="en-US" sz="1600" strike="noStrike" dirty="0" smtClean="0">
                <a:solidFill>
                  <a:srgbClr val="000000"/>
                </a:solidFill>
                <a:latin typeface="Arial"/>
                <a:cs typeface="Arial"/>
              </a:rPr>
              <a:t>	</a:t>
            </a:r>
            <a:r>
              <a:rPr lang="en-US" sz="1600" strike="noStrike" dirty="0">
                <a:solidFill>
                  <a:srgbClr val="000000"/>
                </a:solidFill>
                <a:latin typeface="Arial"/>
                <a:cs typeface="Arial"/>
              </a:rPr>
              <a:t>	type   =&gt; '</a:t>
            </a:r>
            <a:r>
              <a:rPr lang="en-US" sz="1600" strike="noStrike" dirty="0" err="1">
                <a:solidFill>
                  <a:srgbClr val="000000"/>
                </a:solidFill>
                <a:latin typeface="Arial"/>
                <a:cs typeface="Arial"/>
              </a:rPr>
              <a:t>nfs</a:t>
            </a:r>
            <a:r>
              <a:rPr lang="en-US" sz="1600" strike="noStrike" dirty="0">
                <a:solidFill>
                  <a:srgbClr val="000000"/>
                </a:solidFill>
                <a:latin typeface="Arial"/>
                <a:cs typeface="Arial"/>
              </a:rPr>
              <a:t>’,</a:t>
            </a:r>
            <a:endParaRPr sz="1600" dirty="0">
              <a:latin typeface="Arial"/>
              <a:cs typeface="Arial"/>
            </a:endParaRPr>
          </a:p>
          <a:p>
            <a:r>
              <a:rPr lang="en-US" sz="1600" strike="noStrike" dirty="0" smtClean="0">
                <a:solidFill>
                  <a:srgbClr val="000000"/>
                </a:solidFill>
                <a:latin typeface="Arial"/>
                <a:cs typeface="Arial"/>
              </a:rPr>
              <a:t>	</a:t>
            </a:r>
            <a:r>
              <a:rPr lang="en-US" sz="1600" strike="noStrike" dirty="0">
                <a:solidFill>
                  <a:srgbClr val="000000"/>
                </a:solidFill>
                <a:latin typeface="Arial"/>
                <a:cs typeface="Arial"/>
              </a:rPr>
              <a:t>	opts   =&gt; '</a:t>
            </a:r>
            <a:r>
              <a:rPr lang="en-US" sz="1600" strike="noStrike" dirty="0" err="1">
                <a:solidFill>
                  <a:srgbClr val="000000"/>
                </a:solidFill>
                <a:latin typeface="Arial"/>
                <a:cs typeface="Arial"/>
              </a:rPr>
              <a:t>nofail,defaults,vers</a:t>
            </a:r>
            <a:r>
              <a:rPr lang="en-US" sz="1600" strike="noStrike" dirty="0">
                <a:solidFill>
                  <a:srgbClr val="000000"/>
                </a:solidFill>
                <a:latin typeface="Arial"/>
                <a:cs typeface="Arial"/>
              </a:rPr>
              <a:t>=3,rw,noatime’,</a:t>
            </a:r>
            <a:endParaRPr sz="1600" dirty="0">
              <a:latin typeface="Arial"/>
              <a:cs typeface="Arial"/>
            </a:endParaRPr>
          </a:p>
          <a:p>
            <a:r>
              <a:rPr lang="en-US" sz="1600" strike="noStrike" dirty="0" smtClean="0">
                <a:solidFill>
                  <a:srgbClr val="000000"/>
                </a:solidFill>
                <a:latin typeface="Arial"/>
                <a:cs typeface="Arial"/>
              </a:rPr>
              <a:t>	</a:t>
            </a:r>
            <a:r>
              <a:rPr lang="en-US" sz="1600" strike="noStrike" dirty="0">
                <a:solidFill>
                  <a:srgbClr val="000000"/>
                </a:solidFill>
                <a:latin typeface="Arial"/>
                <a:cs typeface="Arial"/>
              </a:rPr>
              <a:t>	require =&gt; File['/apps'],</a:t>
            </a:r>
            <a:endParaRPr sz="1600" dirty="0">
              <a:latin typeface="Arial"/>
              <a:cs typeface="Arial"/>
            </a:endParaRPr>
          </a:p>
          <a:p>
            <a:r>
              <a:rPr lang="en-US" sz="1600" strike="noStrike" dirty="0" smtClean="0">
                <a:solidFill>
                  <a:srgbClr val="000000"/>
                </a:solidFill>
                <a:latin typeface="Arial"/>
                <a:cs typeface="Arial"/>
              </a:rPr>
              <a:t>	}</a:t>
            </a:r>
            <a:endParaRPr sz="1600" dirty="0">
              <a:latin typeface="Arial"/>
              <a:cs typeface="Arial"/>
            </a:endParaRPr>
          </a:p>
          <a:p>
            <a:pPr marL="285750" indent="-285750">
              <a:lnSpc>
                <a:spcPct val="90000"/>
              </a:lnSpc>
              <a:buFont typeface="Arial"/>
              <a:buChar char="•"/>
            </a:pPr>
            <a:r>
              <a:rPr lang="en-US" sz="1600" strike="noStrike" dirty="0">
                <a:solidFill>
                  <a:srgbClr val="000000"/>
                </a:solidFill>
                <a:latin typeface="Arial"/>
                <a:cs typeface="Arial"/>
              </a:rPr>
              <a:t>Add this for the head node and cluster node classes and puppet apply</a:t>
            </a:r>
            <a:endParaRPr sz="1600" dirty="0">
              <a:latin typeface="Arial"/>
              <a:cs typeface="Arial"/>
            </a:endParaRPr>
          </a:p>
          <a:p>
            <a:pPr>
              <a:lnSpc>
                <a:spcPct val="100000"/>
              </a:lnSpc>
            </a:pPr>
            <a:endParaRPr dirty="0"/>
          </a:p>
        </p:txBody>
      </p:sp>
      <p:sp>
        <p:nvSpPr>
          <p:cNvPr id="295" name="CustomShape 3"/>
          <p:cNvSpPr/>
          <p:nvPr/>
        </p:nvSpPr>
        <p:spPr>
          <a:xfrm>
            <a:off x="4876920" y="6172200"/>
            <a:ext cx="419076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400" strike="noStrike">
                <a:solidFill>
                  <a:srgbClr val="000000"/>
                </a:solidFill>
                <a:latin typeface="Calibri Light"/>
              </a:rPr>
              <a:t>012-nfs-mounts</a:t>
            </a:r>
            <a:endParaRPr/>
          </a:p>
        </p:txBody>
      </p:sp>
      <p:sp>
        <p:nvSpPr>
          <p:cNvPr id="297" name="TextShape 4"/>
          <p:cNvSpPr txBox="1"/>
          <p:nvPr/>
        </p:nvSpPr>
        <p:spPr>
          <a:xfrm>
            <a:off x="3581280" y="6356520"/>
            <a:ext cx="2057040" cy="364680"/>
          </a:xfrm>
          <a:prstGeom prst="rect">
            <a:avLst/>
          </a:prstGeom>
          <a:noFill/>
          <a:ln>
            <a:noFill/>
          </a:ln>
        </p:spPr>
        <p:txBody>
          <a:bodyPr anchor="ctr"/>
          <a:lstStyle/>
          <a:p>
            <a:pPr algn="ctr">
              <a:lnSpc>
                <a:spcPct val="100000"/>
              </a:lnSpc>
            </a:pPr>
            <a:fld id="{26954E39-7C84-4BEC-BFC6-E9593C397F1C}" type="slidenum">
              <a:rPr lang="en-US" sz="1000" strike="noStrike">
                <a:solidFill>
                  <a:srgbClr val="000000"/>
                </a:solidFill>
                <a:latin typeface="Arial"/>
              </a:rPr>
              <a:t>28</a:t>
            </a:fld>
            <a:endParaRPr/>
          </a:p>
        </p:txBody>
      </p:sp>
      <p:sp>
        <p:nvSpPr>
          <p:cNvPr id="2" name="Title 1"/>
          <p:cNvSpPr>
            <a:spLocks noGrp="1"/>
          </p:cNvSpPr>
          <p:nvPr>
            <p:ph type="title"/>
          </p:nvPr>
        </p:nvSpPr>
        <p:spPr/>
        <p:txBody>
          <a:bodyPr/>
          <a:lstStyle/>
          <a:p>
            <a:r>
              <a:rPr lang="en-US" dirty="0"/>
              <a:t>NFS mounts on head and compute nodes</a:t>
            </a:r>
            <a:br>
              <a:rPr lang="en-US" dirty="0"/>
            </a:br>
            <a:endParaRPr lang="en-US" dirty="0"/>
          </a:p>
        </p:txBody>
      </p:sp>
      <p:pic>
        <p:nvPicPr>
          <p:cNvPr id="6" name="Picture 5" descr="imagotipo horizontal Escuela de Verano.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6946" y="6161223"/>
            <a:ext cx="1325654" cy="62207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Shape 3"/>
          <p:cNvSpPr txBox="1"/>
          <p:nvPr/>
        </p:nvSpPr>
        <p:spPr>
          <a:xfrm>
            <a:off x="3581280" y="6356520"/>
            <a:ext cx="2057040" cy="364680"/>
          </a:xfrm>
          <a:prstGeom prst="rect">
            <a:avLst/>
          </a:prstGeom>
          <a:noFill/>
          <a:ln>
            <a:noFill/>
          </a:ln>
        </p:spPr>
        <p:txBody>
          <a:bodyPr anchor="ctr"/>
          <a:lstStyle/>
          <a:p>
            <a:pPr algn="ctr">
              <a:lnSpc>
                <a:spcPct val="100000"/>
              </a:lnSpc>
            </a:pPr>
            <a:fld id="{9DFB6D57-00AF-4331-AD00-A781CCCF8B62}" type="slidenum">
              <a:rPr lang="en-US" sz="1000" strike="noStrike">
                <a:solidFill>
                  <a:srgbClr val="000000"/>
                </a:solidFill>
                <a:latin typeface="Arial"/>
              </a:rPr>
              <a:t>29</a:t>
            </a:fld>
            <a:endParaRPr/>
          </a:p>
        </p:txBody>
      </p:sp>
      <p:sp>
        <p:nvSpPr>
          <p:cNvPr id="2" name="Title 1"/>
          <p:cNvSpPr>
            <a:spLocks noGrp="1"/>
          </p:cNvSpPr>
          <p:nvPr>
            <p:ph type="title"/>
          </p:nvPr>
        </p:nvSpPr>
        <p:spPr/>
        <p:txBody>
          <a:bodyPr/>
          <a:lstStyle/>
          <a:p>
            <a:r>
              <a:rPr lang="en-US" dirty="0" smtClean="0"/>
              <a:t>Setup COMPUTE NODES</a:t>
            </a:r>
            <a:endParaRPr lang="en-US" dirty="0"/>
          </a:p>
        </p:txBody>
      </p:sp>
      <p:pic>
        <p:nvPicPr>
          <p:cNvPr id="4" name="Picture 3" descr="imagotipo horizontal Escuela de Verano.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17983" y="5788766"/>
            <a:ext cx="2119373" cy="994528"/>
          </a:xfrm>
          <a:prstGeom prst="rect">
            <a:avLst/>
          </a:prstGeom>
        </p:spPr>
      </p:pic>
    </p:spTree>
    <p:extLst>
      <p:ext uri="{BB962C8B-B14F-4D97-AF65-F5344CB8AC3E}">
        <p14:creationId xmlns:p14="http://schemas.microsoft.com/office/powerpoint/2010/main" val="108892406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Shape 1"/>
          <p:cNvSpPr txBox="1"/>
          <p:nvPr/>
        </p:nvSpPr>
        <p:spPr>
          <a:xfrm>
            <a:off x="380880" y="1592280"/>
            <a:ext cx="8457840" cy="4350960"/>
          </a:xfrm>
          <a:prstGeom prst="rect">
            <a:avLst/>
          </a:prstGeom>
          <a:noFill/>
          <a:ln>
            <a:noFill/>
          </a:ln>
        </p:spPr>
        <p:txBody>
          <a:bodyPr/>
          <a:lstStyle/>
          <a:p>
            <a:pPr marL="342900" indent="-342900">
              <a:lnSpc>
                <a:spcPct val="90000"/>
              </a:lnSpc>
              <a:buFont typeface="Arial"/>
              <a:buChar char="•"/>
            </a:pPr>
            <a:endParaRPr lang="en-US" sz="2400" strike="noStrike" dirty="0" smtClean="0">
              <a:solidFill>
                <a:srgbClr val="000000"/>
              </a:solidFill>
              <a:latin typeface="Arial"/>
              <a:cs typeface="Arial"/>
            </a:endParaRPr>
          </a:p>
          <a:p>
            <a:pPr marL="342900" indent="-342900">
              <a:lnSpc>
                <a:spcPct val="90000"/>
              </a:lnSpc>
              <a:buFont typeface="Arial"/>
              <a:buChar char="•"/>
            </a:pPr>
            <a:endParaRPr lang="en-US" sz="2400" dirty="0">
              <a:solidFill>
                <a:srgbClr val="000000"/>
              </a:solidFill>
              <a:latin typeface="Arial"/>
              <a:cs typeface="Arial"/>
            </a:endParaRPr>
          </a:p>
          <a:p>
            <a:pPr marL="342900" indent="-342900">
              <a:lnSpc>
                <a:spcPct val="90000"/>
              </a:lnSpc>
              <a:buFont typeface="Arial"/>
              <a:buChar char="•"/>
            </a:pPr>
            <a:r>
              <a:rPr lang="en-US" sz="2400" strike="noStrike" dirty="0" smtClean="0">
                <a:solidFill>
                  <a:srgbClr val="000000"/>
                </a:solidFill>
                <a:latin typeface="Arial"/>
                <a:cs typeface="Arial"/>
              </a:rPr>
              <a:t>Stephen </a:t>
            </a:r>
            <a:r>
              <a:rPr lang="en-US" sz="2400" strike="noStrike" dirty="0">
                <a:solidFill>
                  <a:srgbClr val="000000"/>
                </a:solidFill>
                <a:latin typeface="Arial"/>
                <a:cs typeface="Arial"/>
              </a:rPr>
              <a:t>Lien Harrell</a:t>
            </a:r>
            <a:endParaRPr dirty="0">
              <a:latin typeface="Arial"/>
              <a:cs typeface="Arial"/>
            </a:endParaRPr>
          </a:p>
          <a:p>
            <a:pPr marL="800100" lvl="1" indent="-342900">
              <a:lnSpc>
                <a:spcPct val="100000"/>
              </a:lnSpc>
              <a:buFont typeface="Arial"/>
              <a:buChar char="•"/>
            </a:pPr>
            <a:r>
              <a:rPr lang="en-US" sz="2000" strike="noStrike" dirty="0">
                <a:solidFill>
                  <a:srgbClr val="000000"/>
                </a:solidFill>
                <a:latin typeface="Arial"/>
                <a:cs typeface="Arial"/>
              </a:rPr>
              <a:t>Scientific Applications Analyst in Research Computing at Purdue University</a:t>
            </a:r>
            <a:endParaRPr dirty="0">
              <a:latin typeface="Arial"/>
              <a:cs typeface="Arial"/>
            </a:endParaRPr>
          </a:p>
          <a:p>
            <a:pPr marL="800100" lvl="1" indent="-342900">
              <a:lnSpc>
                <a:spcPct val="100000"/>
              </a:lnSpc>
              <a:buFont typeface="Arial"/>
              <a:buChar char="•"/>
            </a:pPr>
            <a:r>
              <a:rPr lang="en-US" sz="2000" strike="noStrike" dirty="0">
                <a:solidFill>
                  <a:srgbClr val="000000"/>
                </a:solidFill>
                <a:latin typeface="Arial"/>
                <a:cs typeface="Arial"/>
              </a:rPr>
              <a:t>Specialization in imaging and configuration management for moderately large (500-2000 machine) clusters and HPC in undergraduate education.</a:t>
            </a:r>
            <a:endParaRPr dirty="0">
              <a:latin typeface="Arial"/>
              <a:cs typeface="Arial"/>
            </a:endParaRPr>
          </a:p>
          <a:p>
            <a:pPr marL="800100" lvl="1" indent="-342900">
              <a:lnSpc>
                <a:spcPct val="100000"/>
              </a:lnSpc>
              <a:buFont typeface="Arial"/>
              <a:buChar char="•"/>
            </a:pPr>
            <a:r>
              <a:rPr lang="en-US" sz="2000" strike="noStrike" dirty="0">
                <a:solidFill>
                  <a:srgbClr val="000000"/>
                </a:solidFill>
                <a:latin typeface="Arial"/>
                <a:cs typeface="Arial"/>
              </a:rPr>
              <a:t>Teach similar classes to undergraduates at Purdue University</a:t>
            </a:r>
            <a:endParaRPr dirty="0">
              <a:latin typeface="Arial"/>
              <a:cs typeface="Arial"/>
            </a:endParaRPr>
          </a:p>
          <a:p>
            <a:endParaRPr dirty="0"/>
          </a:p>
          <a:p>
            <a:endParaRPr dirty="0"/>
          </a:p>
        </p:txBody>
      </p:sp>
      <p:sp>
        <p:nvSpPr>
          <p:cNvPr id="146" name="TextShape 3"/>
          <p:cNvSpPr txBox="1"/>
          <p:nvPr/>
        </p:nvSpPr>
        <p:spPr>
          <a:xfrm>
            <a:off x="3581280" y="6356520"/>
            <a:ext cx="2057040" cy="364680"/>
          </a:xfrm>
          <a:prstGeom prst="rect">
            <a:avLst/>
          </a:prstGeom>
          <a:noFill/>
          <a:ln>
            <a:noFill/>
          </a:ln>
        </p:spPr>
        <p:txBody>
          <a:bodyPr anchor="ctr"/>
          <a:lstStyle/>
          <a:p>
            <a:pPr algn="ctr">
              <a:lnSpc>
                <a:spcPct val="100000"/>
              </a:lnSpc>
            </a:pPr>
            <a:fld id="{D39D7EF5-E400-46CB-9B02-36D8F79D61A4}" type="slidenum">
              <a:rPr lang="en-US" sz="1000" strike="noStrike">
                <a:solidFill>
                  <a:srgbClr val="000000"/>
                </a:solidFill>
                <a:latin typeface="Arial"/>
              </a:rPr>
              <a:t>3</a:t>
            </a:fld>
            <a:endParaRPr/>
          </a:p>
        </p:txBody>
      </p:sp>
      <p:sp>
        <p:nvSpPr>
          <p:cNvPr id="2" name="Title 1"/>
          <p:cNvSpPr>
            <a:spLocks noGrp="1"/>
          </p:cNvSpPr>
          <p:nvPr>
            <p:ph type="title"/>
          </p:nvPr>
        </p:nvSpPr>
        <p:spPr/>
        <p:txBody>
          <a:bodyPr/>
          <a:lstStyle/>
          <a:p>
            <a:r>
              <a:rPr lang="en-US" dirty="0" smtClean="0"/>
              <a:t>Who am I, and why am I here</a:t>
            </a:r>
            <a:endParaRPr lang="en-US" dirty="0"/>
          </a:p>
        </p:txBody>
      </p:sp>
      <p:pic>
        <p:nvPicPr>
          <p:cNvPr id="5" name="Picture 4" descr="imagotipo horizontal Escuela de Verano.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6946" y="6161223"/>
            <a:ext cx="1325654" cy="62207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TextShape 1"/>
          <p:cNvSpPr txBox="1"/>
          <p:nvPr/>
        </p:nvSpPr>
        <p:spPr>
          <a:xfrm>
            <a:off x="628560" y="1825560"/>
            <a:ext cx="7886520" cy="4350960"/>
          </a:xfrm>
          <a:prstGeom prst="rect">
            <a:avLst/>
          </a:prstGeom>
          <a:noFill/>
          <a:ln>
            <a:noFill/>
          </a:ln>
        </p:spPr>
        <p:txBody>
          <a:bodyPr/>
          <a:lstStyle/>
          <a:p>
            <a:pPr>
              <a:lnSpc>
                <a:spcPct val="100000"/>
              </a:lnSpc>
            </a:pPr>
            <a:endParaRPr sz="3200" dirty="0">
              <a:latin typeface="Arial"/>
              <a:cs typeface="Arial"/>
            </a:endParaRPr>
          </a:p>
          <a:p>
            <a:pPr>
              <a:lnSpc>
                <a:spcPct val="90000"/>
              </a:lnSpc>
            </a:pPr>
            <a:r>
              <a:rPr lang="en-US" sz="3200" strike="noStrike" dirty="0">
                <a:solidFill>
                  <a:srgbClr val="000000"/>
                </a:solidFill>
                <a:latin typeface="Arial"/>
                <a:cs typeface="Arial"/>
              </a:rPr>
              <a:t>Go back to bootstrapping storage slide and bootstrap the two nodes</a:t>
            </a:r>
            <a:endParaRPr sz="3200" dirty="0">
              <a:latin typeface="Arial"/>
              <a:cs typeface="Arial"/>
            </a:endParaRPr>
          </a:p>
        </p:txBody>
      </p:sp>
      <p:sp>
        <p:nvSpPr>
          <p:cNvPr id="313" name="CustomShape 3"/>
          <p:cNvSpPr/>
          <p:nvPr/>
        </p:nvSpPr>
        <p:spPr>
          <a:xfrm>
            <a:off x="4876920" y="6172200"/>
            <a:ext cx="4190760" cy="51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400" dirty="0">
                <a:solidFill>
                  <a:srgbClr val="000000"/>
                </a:solidFill>
                <a:latin typeface="Calibri Light"/>
              </a:rPr>
              <a:t>010-storage-and-compute-boostrap-commands</a:t>
            </a:r>
            <a:endParaRPr dirty="0"/>
          </a:p>
        </p:txBody>
      </p:sp>
      <p:sp>
        <p:nvSpPr>
          <p:cNvPr id="315" name="TextShape 4"/>
          <p:cNvSpPr txBox="1"/>
          <p:nvPr/>
        </p:nvSpPr>
        <p:spPr>
          <a:xfrm>
            <a:off x="3581280" y="6356520"/>
            <a:ext cx="2057040" cy="364680"/>
          </a:xfrm>
          <a:prstGeom prst="rect">
            <a:avLst/>
          </a:prstGeom>
          <a:noFill/>
          <a:ln>
            <a:noFill/>
          </a:ln>
        </p:spPr>
        <p:txBody>
          <a:bodyPr anchor="ctr"/>
          <a:lstStyle/>
          <a:p>
            <a:pPr algn="ctr">
              <a:lnSpc>
                <a:spcPct val="100000"/>
              </a:lnSpc>
            </a:pPr>
            <a:fld id="{9FEC947C-37FB-4A04-B106-D716473CA4CA}" type="slidenum">
              <a:rPr lang="en-US" sz="1000" strike="noStrike">
                <a:solidFill>
                  <a:srgbClr val="000000"/>
                </a:solidFill>
                <a:latin typeface="Arial"/>
              </a:rPr>
              <a:t>30</a:t>
            </a:fld>
            <a:endParaRPr/>
          </a:p>
        </p:txBody>
      </p:sp>
      <p:sp>
        <p:nvSpPr>
          <p:cNvPr id="2" name="Title 1"/>
          <p:cNvSpPr>
            <a:spLocks noGrp="1"/>
          </p:cNvSpPr>
          <p:nvPr>
            <p:ph type="title"/>
          </p:nvPr>
        </p:nvSpPr>
        <p:spPr/>
        <p:txBody>
          <a:bodyPr/>
          <a:lstStyle/>
          <a:p>
            <a:r>
              <a:rPr lang="en-US" dirty="0"/>
              <a:t>Bootstrapping compute nodes</a:t>
            </a:r>
            <a:br>
              <a:rPr lang="en-US" dirty="0"/>
            </a:br>
            <a:endParaRPr lang="en-US" dirty="0"/>
          </a:p>
        </p:txBody>
      </p:sp>
      <p:pic>
        <p:nvPicPr>
          <p:cNvPr id="6" name="Picture 5" descr="imagotipo horizontal Escuela de Verano.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6946" y="6161223"/>
            <a:ext cx="1325654" cy="62207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TextShape 1"/>
          <p:cNvSpPr txBox="1"/>
          <p:nvPr/>
        </p:nvSpPr>
        <p:spPr>
          <a:xfrm>
            <a:off x="628560" y="1447920"/>
            <a:ext cx="7886520" cy="4350960"/>
          </a:xfrm>
          <a:prstGeom prst="rect">
            <a:avLst/>
          </a:prstGeom>
          <a:noFill/>
          <a:ln>
            <a:noFill/>
          </a:ln>
        </p:spPr>
        <p:txBody>
          <a:bodyPr/>
          <a:lstStyle/>
          <a:p>
            <a:pPr marL="342900" indent="-342900">
              <a:lnSpc>
                <a:spcPct val="90000"/>
              </a:lnSpc>
              <a:buFont typeface="Arial"/>
              <a:buChar char="•"/>
            </a:pPr>
            <a:r>
              <a:rPr lang="en-US" sz="2100" strike="noStrike" dirty="0">
                <a:solidFill>
                  <a:srgbClr val="000000"/>
                </a:solidFill>
                <a:latin typeface="Arial"/>
                <a:cs typeface="Arial"/>
              </a:rPr>
              <a:t>In an academic or corporate environment you will most likely be using </a:t>
            </a:r>
            <a:r>
              <a:rPr lang="en-US" sz="2100" strike="noStrike" dirty="0" err="1">
                <a:solidFill>
                  <a:srgbClr val="000000"/>
                </a:solidFill>
                <a:latin typeface="Arial"/>
                <a:cs typeface="Arial"/>
              </a:rPr>
              <a:t>ldap</a:t>
            </a:r>
            <a:r>
              <a:rPr lang="en-US" sz="2100" strike="noStrike" dirty="0">
                <a:solidFill>
                  <a:srgbClr val="000000"/>
                </a:solidFill>
                <a:latin typeface="Arial"/>
                <a:cs typeface="Arial"/>
              </a:rPr>
              <a:t> or something similar. This method is an easy way around having to setup an </a:t>
            </a:r>
            <a:r>
              <a:rPr lang="en-US" sz="2100" strike="noStrike" dirty="0" err="1">
                <a:solidFill>
                  <a:srgbClr val="000000"/>
                </a:solidFill>
                <a:latin typeface="Arial"/>
                <a:cs typeface="Arial"/>
              </a:rPr>
              <a:t>ldap</a:t>
            </a:r>
            <a:r>
              <a:rPr lang="en-US" sz="2100" strike="noStrike" dirty="0" smtClean="0">
                <a:solidFill>
                  <a:srgbClr val="000000"/>
                </a:solidFill>
                <a:latin typeface="Arial"/>
                <a:cs typeface="Arial"/>
              </a:rPr>
              <a:t>.</a:t>
            </a:r>
          </a:p>
          <a:p>
            <a:pPr marL="342900" indent="-342900">
              <a:lnSpc>
                <a:spcPct val="90000"/>
              </a:lnSpc>
              <a:buFont typeface="Arial"/>
              <a:buChar char="•"/>
            </a:pPr>
            <a:endParaRPr dirty="0">
              <a:latin typeface="Arial"/>
              <a:cs typeface="Arial"/>
            </a:endParaRPr>
          </a:p>
          <a:p>
            <a:r>
              <a:rPr lang="en-US" sz="1600" strike="noStrike" dirty="0">
                <a:solidFill>
                  <a:srgbClr val="000000"/>
                </a:solidFill>
                <a:latin typeface="Arial"/>
                <a:cs typeface="Arial"/>
              </a:rPr>
              <a:t> account { </a:t>
            </a:r>
            <a:endParaRPr dirty="0">
              <a:latin typeface="Arial"/>
              <a:cs typeface="Arial"/>
            </a:endParaRPr>
          </a:p>
          <a:p>
            <a:r>
              <a:rPr lang="en-US" sz="1600" strike="noStrike" dirty="0">
                <a:solidFill>
                  <a:srgbClr val="000000"/>
                </a:solidFill>
                <a:latin typeface="Arial"/>
                <a:cs typeface="Arial"/>
              </a:rPr>
              <a:t>    '</a:t>
            </a:r>
            <a:r>
              <a:rPr lang="en-US" sz="1600" strike="noStrike" dirty="0" err="1">
                <a:solidFill>
                  <a:srgbClr val="000000"/>
                </a:solidFill>
                <a:latin typeface="Arial"/>
                <a:cs typeface="Arial"/>
              </a:rPr>
              <a:t>login_name_here</a:t>
            </a:r>
            <a:r>
              <a:rPr lang="en-US" sz="1600" strike="noStrike" dirty="0">
                <a:solidFill>
                  <a:srgbClr val="000000"/>
                </a:solidFill>
                <a:latin typeface="Arial"/>
                <a:cs typeface="Arial"/>
              </a:rPr>
              <a:t>':</a:t>
            </a:r>
            <a:endParaRPr dirty="0">
              <a:latin typeface="Arial"/>
              <a:cs typeface="Arial"/>
            </a:endParaRPr>
          </a:p>
          <a:p>
            <a:r>
              <a:rPr lang="en-US" sz="1600" strike="noStrike" dirty="0">
                <a:solidFill>
                  <a:srgbClr val="000000"/>
                </a:solidFill>
                <a:latin typeface="Arial"/>
                <a:cs typeface="Arial"/>
              </a:rPr>
              <a:t>      </a:t>
            </a:r>
            <a:r>
              <a:rPr lang="en-US" sz="1600" strike="noStrike" dirty="0" err="1">
                <a:solidFill>
                  <a:srgbClr val="000000"/>
                </a:solidFill>
                <a:latin typeface="Arial"/>
                <a:cs typeface="Arial"/>
              </a:rPr>
              <a:t>home_dir</a:t>
            </a:r>
            <a:r>
              <a:rPr lang="en-US" sz="1600" strike="noStrike" dirty="0">
                <a:solidFill>
                  <a:srgbClr val="000000"/>
                </a:solidFill>
                <a:latin typeface="Arial"/>
                <a:cs typeface="Arial"/>
              </a:rPr>
              <a:t> =&gt; '/home/</a:t>
            </a:r>
            <a:r>
              <a:rPr lang="en-US" sz="1600" strike="noStrike" dirty="0" err="1">
                <a:solidFill>
                  <a:srgbClr val="000000"/>
                </a:solidFill>
                <a:latin typeface="Arial"/>
                <a:cs typeface="Arial"/>
              </a:rPr>
              <a:t>login_name_here</a:t>
            </a:r>
            <a:r>
              <a:rPr lang="en-US" sz="1600" strike="noStrike" dirty="0">
                <a:solidFill>
                  <a:srgbClr val="000000"/>
                </a:solidFill>
                <a:latin typeface="Arial"/>
                <a:cs typeface="Arial"/>
              </a:rPr>
              <a:t>',</a:t>
            </a:r>
            <a:endParaRPr dirty="0">
              <a:latin typeface="Arial"/>
              <a:cs typeface="Arial"/>
            </a:endParaRPr>
          </a:p>
          <a:p>
            <a:r>
              <a:rPr lang="en-US" sz="1600" strike="noStrike" dirty="0">
                <a:solidFill>
                  <a:srgbClr val="000000"/>
                </a:solidFill>
                <a:latin typeface="Arial"/>
                <a:cs typeface="Arial"/>
              </a:rPr>
              <a:t>      groups   =&gt; [ 'wheel', 'users' ],</a:t>
            </a:r>
            <a:endParaRPr dirty="0">
              <a:latin typeface="Arial"/>
              <a:cs typeface="Arial"/>
            </a:endParaRPr>
          </a:p>
          <a:p>
            <a:r>
              <a:rPr lang="en-US" sz="1600" strike="noStrike" dirty="0">
                <a:solidFill>
                  <a:srgbClr val="000000"/>
                </a:solidFill>
                <a:latin typeface="Arial"/>
                <a:cs typeface="Arial"/>
              </a:rPr>
              <a:t>      comment   =&gt; 'Full Name',</a:t>
            </a:r>
            <a:endParaRPr dirty="0">
              <a:latin typeface="Arial"/>
              <a:cs typeface="Arial"/>
            </a:endParaRPr>
          </a:p>
          <a:p>
            <a:r>
              <a:rPr lang="en-US" sz="1600" strike="noStrike" dirty="0">
                <a:solidFill>
                  <a:srgbClr val="000000"/>
                </a:solidFill>
                <a:latin typeface="Arial"/>
                <a:cs typeface="Arial"/>
              </a:rPr>
              <a:t>      </a:t>
            </a:r>
            <a:r>
              <a:rPr lang="en-US" sz="1600" strike="noStrike" dirty="0" err="1">
                <a:solidFill>
                  <a:srgbClr val="000000"/>
                </a:solidFill>
                <a:latin typeface="Arial"/>
                <a:cs typeface="Arial"/>
              </a:rPr>
              <a:t>uid</a:t>
            </a:r>
            <a:r>
              <a:rPr lang="en-US" sz="1600" strike="noStrike" dirty="0">
                <a:solidFill>
                  <a:srgbClr val="000000"/>
                </a:solidFill>
                <a:latin typeface="Arial"/>
                <a:cs typeface="Arial"/>
              </a:rPr>
              <a:t> =&gt; 500,</a:t>
            </a:r>
            <a:endParaRPr dirty="0">
              <a:latin typeface="Arial"/>
              <a:cs typeface="Arial"/>
            </a:endParaRPr>
          </a:p>
          <a:p>
            <a:r>
              <a:rPr lang="en-US" sz="1600" strike="noStrike" dirty="0">
                <a:solidFill>
                  <a:srgbClr val="000000"/>
                </a:solidFill>
                <a:latin typeface="Arial"/>
                <a:cs typeface="Arial"/>
              </a:rPr>
              <a:t>  </a:t>
            </a:r>
            <a:r>
              <a:rPr lang="en-US" sz="1600" strike="noStrike" dirty="0" smtClean="0">
                <a:solidFill>
                  <a:srgbClr val="000000"/>
                </a:solidFill>
                <a:latin typeface="Arial"/>
                <a:cs typeface="Arial"/>
              </a:rPr>
              <a:t>}</a:t>
            </a:r>
          </a:p>
          <a:p>
            <a:endParaRPr dirty="0">
              <a:latin typeface="Arial"/>
              <a:cs typeface="Arial"/>
            </a:endParaRPr>
          </a:p>
          <a:p>
            <a:pPr marL="342900" indent="-342900">
              <a:lnSpc>
                <a:spcPct val="100000"/>
              </a:lnSpc>
              <a:buFont typeface="Arial"/>
              <a:buChar char="•"/>
            </a:pPr>
            <a:r>
              <a:rPr lang="en-US" sz="2100" strike="noStrike" dirty="0">
                <a:solidFill>
                  <a:srgbClr val="000000"/>
                </a:solidFill>
                <a:latin typeface="Arial"/>
                <a:cs typeface="Arial"/>
              </a:rPr>
              <a:t>This will allow us to have a UID consistent user everywhere without setting up a full accounting system.</a:t>
            </a:r>
            <a:endParaRPr dirty="0">
              <a:latin typeface="Arial"/>
              <a:cs typeface="Arial"/>
            </a:endParaRPr>
          </a:p>
          <a:p>
            <a:pPr marL="342900" indent="-342900">
              <a:lnSpc>
                <a:spcPct val="100000"/>
              </a:lnSpc>
              <a:buFont typeface="Arial"/>
              <a:buChar char="•"/>
            </a:pPr>
            <a:r>
              <a:rPr lang="en-US" sz="2100" b="1" strike="noStrike" dirty="0">
                <a:solidFill>
                  <a:srgbClr val="000000"/>
                </a:solidFill>
                <a:latin typeface="Arial"/>
                <a:cs typeface="Arial"/>
              </a:rPr>
              <a:t>puppet apply</a:t>
            </a:r>
            <a:endParaRPr dirty="0">
              <a:latin typeface="Arial"/>
              <a:cs typeface="Arial"/>
            </a:endParaRPr>
          </a:p>
          <a:p>
            <a:pPr>
              <a:lnSpc>
                <a:spcPct val="100000"/>
              </a:lnSpc>
            </a:pPr>
            <a:endParaRPr dirty="0"/>
          </a:p>
        </p:txBody>
      </p:sp>
      <p:sp>
        <p:nvSpPr>
          <p:cNvPr id="319" name="CustomShape 3"/>
          <p:cNvSpPr/>
          <p:nvPr/>
        </p:nvSpPr>
        <p:spPr>
          <a:xfrm>
            <a:off x="4876920" y="6172200"/>
            <a:ext cx="419076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400" strike="noStrike">
                <a:solidFill>
                  <a:srgbClr val="000000"/>
                </a:solidFill>
                <a:latin typeface="Calibri Light"/>
              </a:rPr>
              <a:t>014-easy-accounting</a:t>
            </a:r>
            <a:endParaRPr/>
          </a:p>
        </p:txBody>
      </p:sp>
      <p:sp>
        <p:nvSpPr>
          <p:cNvPr id="321" name="TextShape 4"/>
          <p:cNvSpPr txBox="1"/>
          <p:nvPr/>
        </p:nvSpPr>
        <p:spPr>
          <a:xfrm>
            <a:off x="3581280" y="6356520"/>
            <a:ext cx="2057040" cy="364680"/>
          </a:xfrm>
          <a:prstGeom prst="rect">
            <a:avLst/>
          </a:prstGeom>
          <a:noFill/>
          <a:ln>
            <a:noFill/>
          </a:ln>
        </p:spPr>
        <p:txBody>
          <a:bodyPr anchor="ctr"/>
          <a:lstStyle/>
          <a:p>
            <a:pPr algn="ctr">
              <a:lnSpc>
                <a:spcPct val="100000"/>
              </a:lnSpc>
            </a:pPr>
            <a:fld id="{A2979239-5F69-4410-ABC3-62C025BB64E5}" type="slidenum">
              <a:rPr lang="en-US" sz="1000" strike="noStrike">
                <a:solidFill>
                  <a:srgbClr val="000000"/>
                </a:solidFill>
                <a:latin typeface="Arial"/>
              </a:rPr>
              <a:t>31</a:t>
            </a:fld>
            <a:endParaRPr/>
          </a:p>
        </p:txBody>
      </p:sp>
      <p:sp>
        <p:nvSpPr>
          <p:cNvPr id="5" name="Title 4"/>
          <p:cNvSpPr>
            <a:spLocks noGrp="1"/>
          </p:cNvSpPr>
          <p:nvPr>
            <p:ph type="title"/>
          </p:nvPr>
        </p:nvSpPr>
        <p:spPr/>
        <p:txBody>
          <a:bodyPr/>
          <a:lstStyle/>
          <a:p>
            <a:r>
              <a:rPr lang="en-US" dirty="0" smtClean="0"/>
              <a:t>Accounts</a:t>
            </a:r>
            <a:endParaRPr lang="en-US" dirty="0"/>
          </a:p>
        </p:txBody>
      </p:sp>
      <p:pic>
        <p:nvPicPr>
          <p:cNvPr id="6" name="Picture 5" descr="imagotipo horizontal Escuela de Verano.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6946" y="6161223"/>
            <a:ext cx="1325654" cy="62207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TextShape 2"/>
          <p:cNvSpPr txBox="1"/>
          <p:nvPr/>
        </p:nvSpPr>
        <p:spPr>
          <a:xfrm>
            <a:off x="628560" y="1600200"/>
            <a:ext cx="3885840" cy="4350960"/>
          </a:xfrm>
          <a:prstGeom prst="rect">
            <a:avLst/>
          </a:prstGeom>
          <a:noFill/>
          <a:ln>
            <a:noFill/>
          </a:ln>
        </p:spPr>
        <p:txBody>
          <a:bodyPr/>
          <a:lstStyle/>
          <a:p>
            <a:pPr marL="342900" indent="-342900">
              <a:lnSpc>
                <a:spcPct val="90000"/>
              </a:lnSpc>
              <a:buFont typeface="Arial"/>
              <a:buChar char="•"/>
            </a:pPr>
            <a:r>
              <a:rPr lang="en-US" strike="noStrike" dirty="0">
                <a:solidFill>
                  <a:srgbClr val="000000"/>
                </a:solidFill>
                <a:latin typeface="Arial"/>
                <a:cs typeface="Arial"/>
              </a:rPr>
              <a:t>Environment modules can provide pluggable software.</a:t>
            </a:r>
            <a:endParaRPr dirty="0">
              <a:latin typeface="Arial"/>
              <a:cs typeface="Arial"/>
            </a:endParaRPr>
          </a:p>
          <a:p>
            <a:pPr marL="285750" indent="-285750">
              <a:lnSpc>
                <a:spcPct val="90000"/>
              </a:lnSpc>
              <a:buFont typeface="Arial"/>
              <a:buChar char="•"/>
            </a:pPr>
            <a:endParaRPr dirty="0">
              <a:latin typeface="Arial"/>
              <a:cs typeface="Arial"/>
            </a:endParaRPr>
          </a:p>
          <a:p>
            <a:pPr marL="342900" indent="-342900">
              <a:lnSpc>
                <a:spcPct val="90000"/>
              </a:lnSpc>
              <a:buFont typeface="Arial"/>
              <a:buChar char="•"/>
            </a:pPr>
            <a:r>
              <a:rPr lang="en-US" strike="noStrike" dirty="0">
                <a:solidFill>
                  <a:srgbClr val="000000"/>
                </a:solidFill>
                <a:latin typeface="Arial"/>
                <a:cs typeface="Arial"/>
              </a:rPr>
              <a:t>Install basic Packages</a:t>
            </a:r>
            <a:endParaRPr dirty="0">
              <a:latin typeface="Arial"/>
              <a:cs typeface="Arial"/>
            </a:endParaRPr>
          </a:p>
          <a:p>
            <a:pPr lvl="1">
              <a:lnSpc>
                <a:spcPct val="100000"/>
              </a:lnSpc>
              <a:buFont typeface="Arial"/>
              <a:buChar char="•"/>
            </a:pPr>
            <a:r>
              <a:rPr lang="en-US" strike="noStrike" dirty="0">
                <a:solidFill>
                  <a:srgbClr val="000000"/>
                </a:solidFill>
                <a:latin typeface="Arial"/>
                <a:cs typeface="Arial"/>
              </a:rPr>
              <a:t> package { 'environment-modules’:</a:t>
            </a:r>
            <a:endParaRPr dirty="0">
              <a:latin typeface="Arial"/>
              <a:cs typeface="Arial"/>
            </a:endParaRPr>
          </a:p>
          <a:p>
            <a:r>
              <a:rPr lang="en-US" strike="noStrike" dirty="0">
                <a:solidFill>
                  <a:srgbClr val="000000"/>
                </a:solidFill>
                <a:latin typeface="Arial"/>
                <a:cs typeface="Arial"/>
              </a:rPr>
              <a:t>	ensure =&gt; present,</a:t>
            </a:r>
            <a:endParaRPr dirty="0">
              <a:latin typeface="Arial"/>
              <a:cs typeface="Arial"/>
            </a:endParaRPr>
          </a:p>
          <a:p>
            <a:r>
              <a:rPr lang="en-US" strike="noStrike" dirty="0">
                <a:solidFill>
                  <a:srgbClr val="000000"/>
                </a:solidFill>
                <a:latin typeface="Arial"/>
                <a:cs typeface="Arial"/>
              </a:rPr>
              <a:t>    }</a:t>
            </a:r>
            <a:endParaRPr dirty="0">
              <a:latin typeface="Arial"/>
              <a:cs typeface="Arial"/>
            </a:endParaRPr>
          </a:p>
          <a:p>
            <a:endParaRPr dirty="0">
              <a:latin typeface="Arial"/>
              <a:cs typeface="Arial"/>
            </a:endParaRPr>
          </a:p>
          <a:p>
            <a:r>
              <a:rPr lang="en-US" strike="noStrike" dirty="0">
                <a:solidFill>
                  <a:srgbClr val="000000"/>
                </a:solidFill>
                <a:latin typeface="Arial"/>
                <a:cs typeface="Arial"/>
              </a:rPr>
              <a:t>    package { '</a:t>
            </a:r>
            <a:r>
              <a:rPr lang="en-US" strike="noStrike" dirty="0" err="1">
                <a:solidFill>
                  <a:srgbClr val="000000"/>
                </a:solidFill>
                <a:latin typeface="Arial"/>
                <a:cs typeface="Arial"/>
              </a:rPr>
              <a:t>gcc-c</a:t>
            </a:r>
            <a:r>
              <a:rPr lang="en-US" strike="noStrike" dirty="0">
                <a:solidFill>
                  <a:srgbClr val="000000"/>
                </a:solidFill>
                <a:latin typeface="Arial"/>
                <a:cs typeface="Arial"/>
              </a:rPr>
              <a:t>++':</a:t>
            </a:r>
            <a:endParaRPr dirty="0">
              <a:latin typeface="Arial"/>
              <a:cs typeface="Arial"/>
            </a:endParaRPr>
          </a:p>
          <a:p>
            <a:r>
              <a:rPr lang="en-US" strike="noStrike" dirty="0">
                <a:solidFill>
                  <a:srgbClr val="000000"/>
                </a:solidFill>
                <a:latin typeface="Arial"/>
                <a:cs typeface="Arial"/>
              </a:rPr>
              <a:t>	ensure =&gt; present,</a:t>
            </a:r>
            <a:endParaRPr dirty="0">
              <a:latin typeface="Arial"/>
              <a:cs typeface="Arial"/>
            </a:endParaRPr>
          </a:p>
          <a:p>
            <a:r>
              <a:rPr lang="en-US" strike="noStrike" dirty="0">
                <a:solidFill>
                  <a:srgbClr val="000000"/>
                </a:solidFill>
                <a:latin typeface="Arial"/>
                <a:cs typeface="Arial"/>
              </a:rPr>
              <a:t>    }</a:t>
            </a:r>
            <a:endParaRPr dirty="0">
              <a:latin typeface="Arial"/>
              <a:cs typeface="Arial"/>
            </a:endParaRPr>
          </a:p>
          <a:p>
            <a:endParaRPr dirty="0">
              <a:latin typeface="Arial"/>
              <a:cs typeface="Arial"/>
            </a:endParaRPr>
          </a:p>
          <a:p>
            <a:r>
              <a:rPr lang="en-US" strike="noStrike" dirty="0">
                <a:solidFill>
                  <a:srgbClr val="000000"/>
                </a:solidFill>
                <a:latin typeface="Arial"/>
                <a:cs typeface="Arial"/>
              </a:rPr>
              <a:t>    package { '</a:t>
            </a:r>
            <a:r>
              <a:rPr lang="en-US" strike="noStrike" dirty="0" err="1">
                <a:solidFill>
                  <a:srgbClr val="000000"/>
                </a:solidFill>
                <a:latin typeface="Arial"/>
                <a:cs typeface="Arial"/>
              </a:rPr>
              <a:t>gcc-gfortran</a:t>
            </a:r>
            <a:r>
              <a:rPr lang="en-US" strike="noStrike" dirty="0">
                <a:solidFill>
                  <a:srgbClr val="000000"/>
                </a:solidFill>
                <a:latin typeface="Arial"/>
                <a:cs typeface="Arial"/>
              </a:rPr>
              <a:t>':</a:t>
            </a:r>
            <a:endParaRPr dirty="0">
              <a:latin typeface="Arial"/>
              <a:cs typeface="Arial"/>
            </a:endParaRPr>
          </a:p>
          <a:p>
            <a:r>
              <a:rPr lang="en-US" strike="noStrike" dirty="0">
                <a:solidFill>
                  <a:srgbClr val="000000"/>
                </a:solidFill>
                <a:latin typeface="Arial"/>
                <a:cs typeface="Arial"/>
              </a:rPr>
              <a:t>        ensure =&gt; present,</a:t>
            </a:r>
            <a:endParaRPr dirty="0">
              <a:latin typeface="Arial"/>
              <a:cs typeface="Arial"/>
            </a:endParaRPr>
          </a:p>
          <a:p>
            <a:r>
              <a:rPr lang="en-US" strike="noStrike" dirty="0">
                <a:solidFill>
                  <a:srgbClr val="000000"/>
                </a:solidFill>
                <a:latin typeface="Calibri"/>
              </a:rPr>
              <a:t>    }</a:t>
            </a:r>
            <a:endParaRPr dirty="0"/>
          </a:p>
        </p:txBody>
      </p:sp>
      <p:sp>
        <p:nvSpPr>
          <p:cNvPr id="324" name="TextShape 3"/>
          <p:cNvSpPr txBox="1"/>
          <p:nvPr/>
        </p:nvSpPr>
        <p:spPr>
          <a:xfrm>
            <a:off x="4629240" y="1600200"/>
            <a:ext cx="3885840" cy="4350960"/>
          </a:xfrm>
          <a:prstGeom prst="rect">
            <a:avLst/>
          </a:prstGeom>
          <a:noFill/>
          <a:ln>
            <a:noFill/>
          </a:ln>
        </p:spPr>
        <p:txBody>
          <a:bodyPr/>
          <a:lstStyle/>
          <a:p>
            <a:pPr marL="342900" indent="-342900">
              <a:lnSpc>
                <a:spcPct val="90000"/>
              </a:lnSpc>
              <a:buFont typeface="Arial"/>
              <a:buChar char="•"/>
            </a:pPr>
            <a:r>
              <a:rPr lang="en-US" strike="noStrike" dirty="0" err="1">
                <a:solidFill>
                  <a:srgbClr val="000000"/>
                </a:solidFill>
                <a:latin typeface="Arial"/>
                <a:cs typeface="Arial"/>
              </a:rPr>
              <a:t>OpenMPI</a:t>
            </a:r>
            <a:r>
              <a:rPr lang="en-US" strike="noStrike" dirty="0">
                <a:solidFill>
                  <a:srgbClr val="000000"/>
                </a:solidFill>
                <a:latin typeface="Arial"/>
                <a:cs typeface="Arial"/>
              </a:rPr>
              <a:t> Software</a:t>
            </a:r>
            <a:endParaRPr dirty="0">
              <a:latin typeface="Arial"/>
              <a:cs typeface="Arial"/>
            </a:endParaRPr>
          </a:p>
          <a:p>
            <a:pPr marL="742950" lvl="1" indent="-285750">
              <a:lnSpc>
                <a:spcPct val="100000"/>
              </a:lnSpc>
              <a:buFont typeface="Arial"/>
              <a:buChar char="•"/>
            </a:pPr>
            <a:r>
              <a:rPr lang="en-US" strike="noStrike" dirty="0">
                <a:solidFill>
                  <a:srgbClr val="000000"/>
                </a:solidFill>
                <a:latin typeface="Arial"/>
                <a:cs typeface="Arial"/>
              </a:rPr>
              <a:t>cd /apps/</a:t>
            </a:r>
            <a:endParaRPr dirty="0">
              <a:latin typeface="Arial"/>
              <a:cs typeface="Arial"/>
            </a:endParaRPr>
          </a:p>
          <a:p>
            <a:pPr marL="742950" lvl="1" indent="-285750">
              <a:lnSpc>
                <a:spcPct val="100000"/>
              </a:lnSpc>
              <a:buFont typeface="Arial"/>
              <a:buChar char="•"/>
            </a:pPr>
            <a:r>
              <a:rPr lang="en-US" strike="noStrike" dirty="0" err="1">
                <a:solidFill>
                  <a:srgbClr val="000000"/>
                </a:solidFill>
                <a:latin typeface="Arial"/>
                <a:cs typeface="Arial"/>
              </a:rPr>
              <a:t>wget</a:t>
            </a:r>
            <a:r>
              <a:rPr lang="en-US" strike="noStrike" dirty="0">
                <a:solidFill>
                  <a:srgbClr val="000000"/>
                </a:solidFill>
                <a:latin typeface="Arial"/>
                <a:cs typeface="Arial"/>
              </a:rPr>
              <a:t> openmpi-1.7.5.tar.gz</a:t>
            </a:r>
            <a:endParaRPr dirty="0">
              <a:latin typeface="Arial"/>
              <a:cs typeface="Arial"/>
            </a:endParaRPr>
          </a:p>
          <a:p>
            <a:pPr marL="742950" lvl="1" indent="-285750">
              <a:lnSpc>
                <a:spcPct val="100000"/>
              </a:lnSpc>
              <a:buFont typeface="Arial"/>
              <a:buChar char="•"/>
            </a:pPr>
            <a:r>
              <a:rPr lang="en-US" strike="noStrike" dirty="0">
                <a:solidFill>
                  <a:srgbClr val="000000"/>
                </a:solidFill>
                <a:latin typeface="Arial"/>
                <a:cs typeface="Arial"/>
              </a:rPr>
              <a:t>tar </a:t>
            </a:r>
            <a:r>
              <a:rPr lang="en-US" strike="noStrike" dirty="0" err="1">
                <a:solidFill>
                  <a:srgbClr val="000000"/>
                </a:solidFill>
                <a:latin typeface="Arial"/>
                <a:cs typeface="Arial"/>
              </a:rPr>
              <a:t>xfvz</a:t>
            </a:r>
            <a:r>
              <a:rPr lang="en-US" strike="noStrike" dirty="0">
                <a:solidFill>
                  <a:srgbClr val="000000"/>
                </a:solidFill>
                <a:latin typeface="Arial"/>
                <a:cs typeface="Arial"/>
              </a:rPr>
              <a:t> openmpi-1.7.5.tar.gz</a:t>
            </a:r>
            <a:endParaRPr dirty="0">
              <a:latin typeface="Arial"/>
              <a:cs typeface="Arial"/>
            </a:endParaRPr>
          </a:p>
          <a:p>
            <a:pPr marL="285750" indent="-285750">
              <a:buFont typeface="Arial"/>
              <a:buChar char="•"/>
            </a:pPr>
            <a:endParaRPr dirty="0">
              <a:latin typeface="Arial"/>
              <a:cs typeface="Arial"/>
            </a:endParaRPr>
          </a:p>
          <a:p>
            <a:pPr marL="342900" indent="-342900">
              <a:lnSpc>
                <a:spcPct val="90000"/>
              </a:lnSpc>
              <a:buFont typeface="Arial"/>
              <a:buChar char="•"/>
            </a:pPr>
            <a:r>
              <a:rPr lang="en-US" strike="noStrike" dirty="0" err="1">
                <a:solidFill>
                  <a:srgbClr val="000000"/>
                </a:solidFill>
                <a:latin typeface="Arial"/>
                <a:cs typeface="Arial"/>
              </a:rPr>
              <a:t>OpenMPI</a:t>
            </a:r>
            <a:r>
              <a:rPr lang="en-US" strike="noStrike" dirty="0">
                <a:solidFill>
                  <a:srgbClr val="000000"/>
                </a:solidFill>
                <a:latin typeface="Arial"/>
                <a:cs typeface="Arial"/>
              </a:rPr>
              <a:t> Module</a:t>
            </a:r>
            <a:endParaRPr dirty="0">
              <a:latin typeface="Arial"/>
              <a:cs typeface="Arial"/>
            </a:endParaRPr>
          </a:p>
          <a:p>
            <a:pPr marL="742950" lvl="1" indent="-285750">
              <a:lnSpc>
                <a:spcPct val="100000"/>
              </a:lnSpc>
              <a:buFont typeface="Arial"/>
              <a:buChar char="•"/>
            </a:pPr>
            <a:r>
              <a:rPr lang="en-US" strike="noStrike" dirty="0">
                <a:solidFill>
                  <a:srgbClr val="000000"/>
                </a:solidFill>
                <a:latin typeface="Arial"/>
                <a:cs typeface="Arial"/>
              </a:rPr>
              <a:t>Create the directory for the module files</a:t>
            </a:r>
            <a:endParaRPr dirty="0">
              <a:latin typeface="Arial"/>
              <a:cs typeface="Arial"/>
            </a:endParaRPr>
          </a:p>
          <a:p>
            <a:pPr lvl="2">
              <a:lnSpc>
                <a:spcPct val="100000"/>
              </a:lnSpc>
              <a:buFont typeface="Arial"/>
              <a:buChar char="•"/>
            </a:pPr>
            <a:r>
              <a:rPr lang="en-US" strike="noStrike" dirty="0">
                <a:solidFill>
                  <a:srgbClr val="000000"/>
                </a:solidFill>
                <a:latin typeface="Arial"/>
                <a:cs typeface="Arial"/>
              </a:rPr>
              <a:t> file { "/</a:t>
            </a:r>
            <a:r>
              <a:rPr lang="en-US" strike="noStrike" dirty="0" err="1">
                <a:solidFill>
                  <a:srgbClr val="000000"/>
                </a:solidFill>
                <a:latin typeface="Arial"/>
                <a:cs typeface="Arial"/>
              </a:rPr>
              <a:t>usr</a:t>
            </a:r>
            <a:r>
              <a:rPr lang="en-US" strike="noStrike" dirty="0">
                <a:solidFill>
                  <a:srgbClr val="000000"/>
                </a:solidFill>
                <a:latin typeface="Arial"/>
                <a:cs typeface="Arial"/>
              </a:rPr>
              <a:t>/share/Modules/</a:t>
            </a:r>
            <a:r>
              <a:rPr lang="en-US" strike="noStrike" dirty="0" err="1">
                <a:solidFill>
                  <a:srgbClr val="000000"/>
                </a:solidFill>
                <a:latin typeface="Arial"/>
                <a:cs typeface="Arial"/>
              </a:rPr>
              <a:t>modulefiles</a:t>
            </a:r>
            <a:r>
              <a:rPr lang="en-US" strike="noStrike" dirty="0">
                <a:solidFill>
                  <a:srgbClr val="000000"/>
                </a:solidFill>
                <a:latin typeface="Arial"/>
                <a:cs typeface="Arial"/>
              </a:rPr>
              <a:t>/</a:t>
            </a:r>
            <a:r>
              <a:rPr lang="en-US" strike="noStrike" dirty="0" err="1">
                <a:solidFill>
                  <a:srgbClr val="000000"/>
                </a:solidFill>
                <a:latin typeface="Arial"/>
                <a:cs typeface="Arial"/>
              </a:rPr>
              <a:t>openmpi</a:t>
            </a:r>
            <a:r>
              <a:rPr lang="en-US" strike="noStrike" dirty="0">
                <a:solidFill>
                  <a:srgbClr val="000000"/>
                </a:solidFill>
                <a:latin typeface="Arial"/>
                <a:cs typeface="Arial"/>
              </a:rPr>
              <a:t>”:</a:t>
            </a:r>
            <a:endParaRPr dirty="0">
              <a:latin typeface="Arial"/>
              <a:cs typeface="Arial"/>
            </a:endParaRPr>
          </a:p>
          <a:p>
            <a:r>
              <a:rPr lang="en-US" strike="noStrike" dirty="0">
                <a:solidFill>
                  <a:srgbClr val="000000"/>
                </a:solidFill>
                <a:latin typeface="Arial"/>
                <a:cs typeface="Arial"/>
              </a:rPr>
              <a:t>	ensure =&gt; "directory”</a:t>
            </a:r>
            <a:endParaRPr dirty="0">
              <a:latin typeface="Arial"/>
              <a:cs typeface="Arial"/>
            </a:endParaRPr>
          </a:p>
          <a:p>
            <a:r>
              <a:rPr lang="en-US" strike="noStrike" dirty="0">
                <a:solidFill>
                  <a:srgbClr val="000000"/>
                </a:solidFill>
                <a:latin typeface="Arial"/>
                <a:cs typeface="Arial"/>
              </a:rPr>
              <a:t>    }</a:t>
            </a:r>
            <a:endParaRPr dirty="0">
              <a:latin typeface="Arial"/>
              <a:cs typeface="Arial"/>
            </a:endParaRPr>
          </a:p>
          <a:p>
            <a:endParaRPr dirty="0"/>
          </a:p>
          <a:p>
            <a:pPr>
              <a:lnSpc>
                <a:spcPct val="90000"/>
              </a:lnSpc>
            </a:pPr>
            <a:endParaRPr dirty="0"/>
          </a:p>
          <a:p>
            <a:endParaRPr dirty="0"/>
          </a:p>
        </p:txBody>
      </p:sp>
      <p:sp>
        <p:nvSpPr>
          <p:cNvPr id="326" name="CustomShape 4"/>
          <p:cNvSpPr/>
          <p:nvPr/>
        </p:nvSpPr>
        <p:spPr>
          <a:xfrm>
            <a:off x="4876920" y="6400800"/>
            <a:ext cx="419076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400" strike="noStrike">
                <a:solidFill>
                  <a:srgbClr val="000000"/>
                </a:solidFill>
                <a:latin typeface="Calibri Light"/>
              </a:rPr>
              <a:t>019-environment-modules-commands</a:t>
            </a:r>
            <a:endParaRPr/>
          </a:p>
        </p:txBody>
      </p:sp>
      <p:sp>
        <p:nvSpPr>
          <p:cNvPr id="327" name="CustomShape 5"/>
          <p:cNvSpPr/>
          <p:nvPr/>
        </p:nvSpPr>
        <p:spPr>
          <a:xfrm>
            <a:off x="4876920" y="6172200"/>
            <a:ext cx="419076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400" strike="noStrike">
                <a:solidFill>
                  <a:srgbClr val="000000"/>
                </a:solidFill>
                <a:latin typeface="Calibri Light"/>
              </a:rPr>
              <a:t>018-environment-modules-puppet</a:t>
            </a:r>
            <a:endParaRPr/>
          </a:p>
        </p:txBody>
      </p:sp>
      <p:sp>
        <p:nvSpPr>
          <p:cNvPr id="329" name="TextShape 6"/>
          <p:cNvSpPr txBox="1"/>
          <p:nvPr/>
        </p:nvSpPr>
        <p:spPr>
          <a:xfrm>
            <a:off x="3581280" y="6356520"/>
            <a:ext cx="2057040" cy="364680"/>
          </a:xfrm>
          <a:prstGeom prst="rect">
            <a:avLst/>
          </a:prstGeom>
          <a:noFill/>
          <a:ln>
            <a:noFill/>
          </a:ln>
        </p:spPr>
        <p:txBody>
          <a:bodyPr anchor="ctr"/>
          <a:lstStyle/>
          <a:p>
            <a:pPr algn="ctr">
              <a:lnSpc>
                <a:spcPct val="100000"/>
              </a:lnSpc>
            </a:pPr>
            <a:fld id="{A31E429F-1C95-4327-99CC-66EB134AD69A}" type="slidenum">
              <a:rPr lang="en-US" sz="1000" strike="noStrike">
                <a:solidFill>
                  <a:srgbClr val="000000"/>
                </a:solidFill>
                <a:latin typeface="Arial"/>
              </a:rPr>
              <a:t>32</a:t>
            </a:fld>
            <a:endParaRPr/>
          </a:p>
        </p:txBody>
      </p:sp>
      <p:sp>
        <p:nvSpPr>
          <p:cNvPr id="2" name="Title 1"/>
          <p:cNvSpPr>
            <a:spLocks noGrp="1"/>
          </p:cNvSpPr>
          <p:nvPr>
            <p:ph type="title"/>
          </p:nvPr>
        </p:nvSpPr>
        <p:spPr/>
        <p:txBody>
          <a:bodyPr/>
          <a:lstStyle/>
          <a:p>
            <a:r>
              <a:rPr lang="en-US" dirty="0"/>
              <a:t>Environment Modules  and </a:t>
            </a:r>
            <a:r>
              <a:rPr lang="en-US" dirty="0" err="1"/>
              <a:t>OpenMPI</a:t>
            </a:r>
            <a:r>
              <a:rPr lang="en-US" dirty="0"/>
              <a:t/>
            </a:r>
            <a:br>
              <a:rPr lang="en-US" dirty="0"/>
            </a:br>
            <a:endParaRPr lang="en-US" dirty="0"/>
          </a:p>
        </p:txBody>
      </p:sp>
      <p:pic>
        <p:nvPicPr>
          <p:cNvPr id="8" name="Picture 7" descr="imagotipo horizontal Escuela de Verano.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6946" y="6161223"/>
            <a:ext cx="1325654" cy="62207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TextShape 2"/>
          <p:cNvSpPr txBox="1"/>
          <p:nvPr/>
        </p:nvSpPr>
        <p:spPr>
          <a:xfrm>
            <a:off x="628560" y="1523880"/>
            <a:ext cx="8057880" cy="4350960"/>
          </a:xfrm>
          <a:prstGeom prst="rect">
            <a:avLst/>
          </a:prstGeom>
          <a:noFill/>
          <a:ln>
            <a:noFill/>
          </a:ln>
        </p:spPr>
        <p:txBody>
          <a:bodyPr/>
          <a:lstStyle/>
          <a:p>
            <a:pPr marL="742950" lvl="1" indent="-285750">
              <a:lnSpc>
                <a:spcPct val="100000"/>
              </a:lnSpc>
              <a:buFont typeface="Arial"/>
              <a:buChar char="•"/>
            </a:pPr>
            <a:r>
              <a:rPr lang="en-US" strike="noStrike" dirty="0">
                <a:solidFill>
                  <a:srgbClr val="000000"/>
                </a:solidFill>
                <a:latin typeface="Arial"/>
                <a:cs typeface="Arial"/>
              </a:rPr>
              <a:t>Create the .version file. This file contains the default version for the module</a:t>
            </a:r>
            <a:r>
              <a:rPr lang="en-US" strike="noStrike" dirty="0" smtClean="0">
                <a:solidFill>
                  <a:srgbClr val="000000"/>
                </a:solidFill>
                <a:latin typeface="Arial"/>
                <a:cs typeface="Arial"/>
              </a:rPr>
              <a:t>.</a:t>
            </a:r>
            <a:endParaRPr lang="en-US" dirty="0">
              <a:latin typeface="Arial"/>
              <a:cs typeface="Arial"/>
            </a:endParaRPr>
          </a:p>
          <a:p>
            <a:pPr lvl="1">
              <a:lnSpc>
                <a:spcPct val="100000"/>
              </a:lnSpc>
            </a:pPr>
            <a:r>
              <a:rPr lang="en-US" sz="1500" strike="noStrike" dirty="0" smtClean="0">
                <a:solidFill>
                  <a:srgbClr val="000000"/>
                </a:solidFill>
                <a:latin typeface="Arial"/>
                <a:cs typeface="Arial"/>
              </a:rPr>
              <a:t>"</a:t>
            </a:r>
            <a:r>
              <a:rPr lang="en-US" sz="1500" strike="noStrike" dirty="0">
                <a:solidFill>
                  <a:srgbClr val="000000"/>
                </a:solidFill>
                <a:latin typeface="Arial"/>
                <a:cs typeface="Arial"/>
              </a:rPr>
              <a:t>#%Module1.0</a:t>
            </a:r>
            <a:endParaRPr dirty="0">
              <a:latin typeface="Arial"/>
              <a:cs typeface="Arial"/>
            </a:endParaRPr>
          </a:p>
          <a:p>
            <a:r>
              <a:rPr lang="en-US" sz="1500" strike="noStrike" dirty="0">
                <a:solidFill>
                  <a:srgbClr val="000000"/>
                </a:solidFill>
                <a:latin typeface="Arial"/>
                <a:cs typeface="Arial"/>
              </a:rPr>
              <a:t>      </a:t>
            </a:r>
            <a:r>
              <a:rPr lang="en-US" sz="1500" strike="noStrike" dirty="0" smtClean="0">
                <a:solidFill>
                  <a:srgbClr val="000000"/>
                </a:solidFill>
                <a:latin typeface="Arial"/>
                <a:cs typeface="Arial"/>
              </a:rPr>
              <a:t>	set </a:t>
            </a:r>
            <a:r>
              <a:rPr lang="en-US" sz="1500" strike="noStrike" dirty="0" err="1">
                <a:solidFill>
                  <a:srgbClr val="000000"/>
                </a:solidFill>
                <a:latin typeface="Arial"/>
                <a:cs typeface="Arial"/>
              </a:rPr>
              <a:t>ModulesVersion</a:t>
            </a:r>
            <a:r>
              <a:rPr lang="en-US" sz="1500" strike="noStrike" dirty="0">
                <a:solidFill>
                  <a:srgbClr val="000000"/>
                </a:solidFill>
                <a:latin typeface="Arial"/>
                <a:cs typeface="Arial"/>
              </a:rPr>
              <a:t> \"1.7.5\"”</a:t>
            </a:r>
            <a:endParaRPr dirty="0">
              <a:latin typeface="Arial"/>
              <a:cs typeface="Arial"/>
            </a:endParaRPr>
          </a:p>
          <a:p>
            <a:r>
              <a:rPr lang="en-US" sz="1500" strike="noStrike" dirty="0">
                <a:solidFill>
                  <a:srgbClr val="000000"/>
                </a:solidFill>
                <a:latin typeface="Arial"/>
                <a:cs typeface="Arial"/>
              </a:rPr>
              <a:t>    </a:t>
            </a:r>
            <a:endParaRPr dirty="0">
              <a:latin typeface="Arial"/>
              <a:cs typeface="Arial"/>
            </a:endParaRPr>
          </a:p>
          <a:p>
            <a:pPr marL="742950" lvl="1" indent="-285750">
              <a:lnSpc>
                <a:spcPct val="100000"/>
              </a:lnSpc>
              <a:buFont typeface="Arial"/>
              <a:buChar char="•"/>
            </a:pPr>
            <a:r>
              <a:rPr lang="en-US" strike="noStrike" dirty="0">
                <a:solidFill>
                  <a:srgbClr val="000000"/>
                </a:solidFill>
                <a:latin typeface="Arial"/>
                <a:cs typeface="Arial"/>
              </a:rPr>
              <a:t>Create the actual module </a:t>
            </a:r>
            <a:r>
              <a:rPr lang="en-US" strike="noStrike" dirty="0" smtClean="0">
                <a:solidFill>
                  <a:srgbClr val="000000"/>
                </a:solidFill>
                <a:latin typeface="Arial"/>
                <a:cs typeface="Arial"/>
              </a:rPr>
              <a:t>file</a:t>
            </a:r>
            <a:endParaRPr lang="en-US" dirty="0">
              <a:latin typeface="Arial"/>
              <a:cs typeface="Arial"/>
            </a:endParaRPr>
          </a:p>
          <a:p>
            <a:pPr lvl="1">
              <a:lnSpc>
                <a:spcPct val="100000"/>
              </a:lnSpc>
            </a:pPr>
            <a:r>
              <a:rPr lang="en-US" sz="1500" strike="noStrike" dirty="0" smtClean="0">
                <a:solidFill>
                  <a:srgbClr val="000000"/>
                </a:solidFill>
                <a:latin typeface="Arial"/>
                <a:cs typeface="Arial"/>
              </a:rPr>
              <a:t>#</a:t>
            </a:r>
            <a:r>
              <a:rPr lang="en-US" sz="1500" strike="noStrike" dirty="0">
                <a:solidFill>
                  <a:srgbClr val="000000"/>
                </a:solidFill>
                <a:latin typeface="Arial"/>
                <a:cs typeface="Arial"/>
              </a:rPr>
              <a:t>%Module1.0</a:t>
            </a:r>
            <a:endParaRPr dirty="0">
              <a:latin typeface="Arial"/>
              <a:cs typeface="Arial"/>
            </a:endParaRPr>
          </a:p>
          <a:p>
            <a:r>
              <a:rPr lang="en-US" sz="1500" strike="noStrike" dirty="0" smtClean="0">
                <a:solidFill>
                  <a:srgbClr val="000000"/>
                </a:solidFill>
                <a:latin typeface="Arial"/>
                <a:cs typeface="Arial"/>
              </a:rPr>
              <a:t> 	module</a:t>
            </a:r>
            <a:r>
              <a:rPr lang="en-US" sz="1500" strike="noStrike" dirty="0">
                <a:solidFill>
                  <a:srgbClr val="000000"/>
                </a:solidFill>
                <a:latin typeface="Arial"/>
                <a:cs typeface="Arial"/>
              </a:rPr>
              <a:t>-</a:t>
            </a:r>
            <a:r>
              <a:rPr lang="en-US" sz="1500" strike="noStrike" dirty="0" err="1">
                <a:solidFill>
                  <a:srgbClr val="000000"/>
                </a:solidFill>
                <a:latin typeface="Arial"/>
                <a:cs typeface="Arial"/>
              </a:rPr>
              <a:t>whatis</a:t>
            </a:r>
            <a:r>
              <a:rPr lang="en-US" sz="1500" strike="noStrike" dirty="0">
                <a:solidFill>
                  <a:srgbClr val="000000"/>
                </a:solidFill>
                <a:latin typeface="Arial"/>
                <a:cs typeface="Arial"/>
              </a:rPr>
              <a:t>   \"invoke openmpi-1.7.5</a:t>
            </a:r>
            <a:r>
              <a:rPr lang="en-US" sz="1500" strike="noStrike" dirty="0" smtClean="0">
                <a:solidFill>
                  <a:srgbClr val="000000"/>
                </a:solidFill>
                <a:latin typeface="Arial"/>
                <a:cs typeface="Arial"/>
              </a:rPr>
              <a:t>\”</a:t>
            </a:r>
            <a:endParaRPr lang="en-US" dirty="0">
              <a:latin typeface="Arial"/>
              <a:cs typeface="Arial"/>
            </a:endParaRPr>
          </a:p>
          <a:p>
            <a:r>
              <a:rPr lang="en-US" sz="1500" strike="noStrike" dirty="0" smtClean="0">
                <a:solidFill>
                  <a:srgbClr val="000000"/>
                </a:solidFill>
                <a:latin typeface="Arial"/>
                <a:cs typeface="Arial"/>
              </a:rPr>
              <a:t>	set             </a:t>
            </a:r>
            <a:r>
              <a:rPr lang="en-US" sz="1500" strike="noStrike" dirty="0">
                <a:solidFill>
                  <a:srgbClr val="000000"/>
                </a:solidFill>
                <a:latin typeface="Arial"/>
                <a:cs typeface="Arial"/>
              </a:rPr>
              <a:t>version         </a:t>
            </a:r>
            <a:r>
              <a:rPr lang="en-US" sz="1500" strike="noStrike" dirty="0" smtClean="0">
                <a:solidFill>
                  <a:srgbClr val="000000"/>
                </a:solidFill>
                <a:latin typeface="Arial"/>
                <a:cs typeface="Arial"/>
              </a:rPr>
              <a:t>1.7.5</a:t>
            </a:r>
            <a:endParaRPr lang="en-US" dirty="0">
              <a:latin typeface="Arial"/>
              <a:cs typeface="Arial"/>
            </a:endParaRPr>
          </a:p>
          <a:p>
            <a:r>
              <a:rPr lang="en-US" sz="1500" strike="noStrike" dirty="0">
                <a:solidFill>
                  <a:srgbClr val="000000"/>
                </a:solidFill>
                <a:latin typeface="Arial"/>
                <a:cs typeface="Arial"/>
              </a:rPr>
              <a:t>	</a:t>
            </a:r>
            <a:r>
              <a:rPr lang="en-US" sz="1500" strike="noStrike" dirty="0" smtClean="0">
                <a:solidFill>
                  <a:srgbClr val="000000"/>
                </a:solidFill>
                <a:latin typeface="Arial"/>
                <a:cs typeface="Arial"/>
              </a:rPr>
              <a:t>set             </a:t>
            </a:r>
            <a:r>
              <a:rPr lang="en-US" sz="1500" strike="noStrike" dirty="0">
                <a:solidFill>
                  <a:srgbClr val="000000"/>
                </a:solidFill>
                <a:latin typeface="Arial"/>
                <a:cs typeface="Arial"/>
              </a:rPr>
              <a:t>app             </a:t>
            </a:r>
            <a:r>
              <a:rPr lang="en-US" sz="1500" strike="noStrike" dirty="0" err="1" smtClean="0">
                <a:solidFill>
                  <a:srgbClr val="000000"/>
                </a:solidFill>
                <a:latin typeface="Arial"/>
                <a:cs typeface="Arial"/>
              </a:rPr>
              <a:t>openmpi</a:t>
            </a:r>
            <a:endParaRPr lang="en-US" dirty="0">
              <a:latin typeface="Arial"/>
              <a:cs typeface="Arial"/>
            </a:endParaRPr>
          </a:p>
          <a:p>
            <a:r>
              <a:rPr lang="en-US" sz="1500" strike="noStrike" dirty="0">
                <a:solidFill>
                  <a:srgbClr val="000000"/>
                </a:solidFill>
                <a:latin typeface="Arial"/>
                <a:cs typeface="Arial"/>
              </a:rPr>
              <a:t>	</a:t>
            </a:r>
            <a:r>
              <a:rPr lang="en-US" sz="1500" strike="noStrike" dirty="0" smtClean="0">
                <a:solidFill>
                  <a:srgbClr val="000000"/>
                </a:solidFill>
                <a:latin typeface="Arial"/>
                <a:cs typeface="Arial"/>
              </a:rPr>
              <a:t>set             </a:t>
            </a:r>
            <a:r>
              <a:rPr lang="en-US" sz="1500" strike="noStrike" dirty="0" err="1">
                <a:solidFill>
                  <a:srgbClr val="000000"/>
                </a:solidFill>
                <a:latin typeface="Arial"/>
                <a:cs typeface="Arial"/>
              </a:rPr>
              <a:t>modroot</a:t>
            </a:r>
            <a:r>
              <a:rPr lang="en-US" sz="1500" strike="noStrike" dirty="0">
                <a:solidFill>
                  <a:srgbClr val="000000"/>
                </a:solidFill>
                <a:latin typeface="Arial"/>
                <a:cs typeface="Arial"/>
              </a:rPr>
              <a:t>         /apps/openmpi-1.7.5</a:t>
            </a:r>
            <a:r>
              <a:rPr lang="en-US" sz="1500" strike="noStrike" dirty="0" smtClean="0">
                <a:solidFill>
                  <a:srgbClr val="000000"/>
                </a:solidFill>
                <a:latin typeface="Arial"/>
                <a:cs typeface="Arial"/>
              </a:rPr>
              <a:t>/</a:t>
            </a:r>
            <a:endParaRPr lang="en-US" dirty="0">
              <a:latin typeface="Arial"/>
              <a:cs typeface="Arial"/>
            </a:endParaRPr>
          </a:p>
          <a:p>
            <a:r>
              <a:rPr lang="en-US" sz="1500" strike="noStrike" dirty="0">
                <a:solidFill>
                  <a:srgbClr val="000000"/>
                </a:solidFill>
                <a:latin typeface="Arial"/>
                <a:cs typeface="Arial"/>
              </a:rPr>
              <a:t>	</a:t>
            </a:r>
            <a:r>
              <a:rPr lang="en-US" sz="1500" strike="noStrike" dirty="0" smtClean="0">
                <a:solidFill>
                  <a:srgbClr val="000000"/>
                </a:solidFill>
                <a:latin typeface="Arial"/>
                <a:cs typeface="Arial"/>
              </a:rPr>
              <a:t>prepend</a:t>
            </a:r>
            <a:r>
              <a:rPr lang="en-US" sz="1500" strike="noStrike" dirty="0">
                <a:solidFill>
                  <a:srgbClr val="000000"/>
                </a:solidFill>
                <a:latin typeface="Arial"/>
                <a:cs typeface="Arial"/>
              </a:rPr>
              <a:t>-path    PATH            \$</a:t>
            </a:r>
            <a:r>
              <a:rPr lang="en-US" sz="1500" strike="noStrike" dirty="0" err="1">
                <a:solidFill>
                  <a:srgbClr val="000000"/>
                </a:solidFill>
                <a:latin typeface="Arial"/>
                <a:cs typeface="Arial"/>
              </a:rPr>
              <a:t>modroot</a:t>
            </a:r>
            <a:r>
              <a:rPr lang="en-US" sz="1500" strike="noStrike" dirty="0">
                <a:solidFill>
                  <a:srgbClr val="000000"/>
                </a:solidFill>
                <a:latin typeface="Arial"/>
                <a:cs typeface="Arial"/>
              </a:rPr>
              <a:t>/</a:t>
            </a:r>
            <a:r>
              <a:rPr lang="en-US" sz="1500" strike="noStrike" dirty="0" smtClean="0">
                <a:solidFill>
                  <a:srgbClr val="000000"/>
                </a:solidFill>
                <a:latin typeface="Arial"/>
                <a:cs typeface="Arial"/>
              </a:rPr>
              <a:t>bin</a:t>
            </a:r>
            <a:endParaRPr lang="en-US" dirty="0">
              <a:latin typeface="Arial"/>
              <a:cs typeface="Arial"/>
            </a:endParaRPr>
          </a:p>
          <a:p>
            <a:r>
              <a:rPr lang="en-US" sz="1500" strike="noStrike" dirty="0">
                <a:solidFill>
                  <a:srgbClr val="000000"/>
                </a:solidFill>
                <a:latin typeface="Arial"/>
                <a:cs typeface="Arial"/>
              </a:rPr>
              <a:t>	</a:t>
            </a:r>
            <a:r>
              <a:rPr lang="en-US" sz="1500" strike="noStrike" dirty="0" smtClean="0">
                <a:solidFill>
                  <a:srgbClr val="000000"/>
                </a:solidFill>
                <a:latin typeface="Arial"/>
                <a:cs typeface="Arial"/>
              </a:rPr>
              <a:t>prepend</a:t>
            </a:r>
            <a:r>
              <a:rPr lang="en-US" sz="1500" strike="noStrike" dirty="0">
                <a:solidFill>
                  <a:srgbClr val="000000"/>
                </a:solidFill>
                <a:latin typeface="Arial"/>
                <a:cs typeface="Arial"/>
              </a:rPr>
              <a:t>-path    LD_LIBRARY_PATH \$</a:t>
            </a:r>
            <a:r>
              <a:rPr lang="en-US" sz="1500" strike="noStrike" dirty="0" err="1">
                <a:solidFill>
                  <a:srgbClr val="000000"/>
                </a:solidFill>
                <a:latin typeface="Arial"/>
                <a:cs typeface="Arial"/>
              </a:rPr>
              <a:t>modroot</a:t>
            </a:r>
            <a:r>
              <a:rPr lang="en-US" sz="1500" strike="noStrike" dirty="0">
                <a:solidFill>
                  <a:srgbClr val="000000"/>
                </a:solidFill>
                <a:latin typeface="Arial"/>
                <a:cs typeface="Arial"/>
              </a:rPr>
              <a:t>/</a:t>
            </a:r>
            <a:r>
              <a:rPr lang="en-US" sz="1500" strike="noStrike" dirty="0" smtClean="0">
                <a:solidFill>
                  <a:srgbClr val="000000"/>
                </a:solidFill>
                <a:latin typeface="Arial"/>
                <a:cs typeface="Arial"/>
              </a:rPr>
              <a:t>lib</a:t>
            </a:r>
            <a:endParaRPr lang="en-US" dirty="0">
              <a:latin typeface="Arial"/>
              <a:cs typeface="Arial"/>
            </a:endParaRPr>
          </a:p>
          <a:p>
            <a:r>
              <a:rPr lang="en-US" sz="1500" strike="noStrike" dirty="0">
                <a:solidFill>
                  <a:srgbClr val="000000"/>
                </a:solidFill>
                <a:latin typeface="Arial"/>
                <a:cs typeface="Arial"/>
              </a:rPr>
              <a:t>	</a:t>
            </a:r>
            <a:r>
              <a:rPr lang="en-US" sz="1500" strike="noStrike" dirty="0" err="1" smtClean="0">
                <a:solidFill>
                  <a:srgbClr val="000000"/>
                </a:solidFill>
                <a:latin typeface="Arial"/>
                <a:cs typeface="Arial"/>
              </a:rPr>
              <a:t>setenv</a:t>
            </a:r>
            <a:r>
              <a:rPr lang="en-US" sz="1500" strike="noStrike" dirty="0" smtClean="0">
                <a:solidFill>
                  <a:srgbClr val="000000"/>
                </a:solidFill>
                <a:latin typeface="Arial"/>
                <a:cs typeface="Arial"/>
              </a:rPr>
              <a:t>          </a:t>
            </a:r>
            <a:r>
              <a:rPr lang="en-US" sz="1500" strike="noStrike" dirty="0">
                <a:solidFill>
                  <a:srgbClr val="000000"/>
                </a:solidFill>
                <a:latin typeface="Arial"/>
                <a:cs typeface="Arial"/>
              </a:rPr>
              <a:t>MPI_HOME        \$</a:t>
            </a:r>
            <a:r>
              <a:rPr lang="en-US" sz="1500" strike="noStrike" dirty="0" err="1" smtClean="0">
                <a:solidFill>
                  <a:srgbClr val="000000"/>
                </a:solidFill>
                <a:latin typeface="Arial"/>
                <a:cs typeface="Arial"/>
              </a:rPr>
              <a:t>modroot</a:t>
            </a:r>
            <a:endParaRPr lang="en-US" dirty="0">
              <a:latin typeface="Arial"/>
              <a:cs typeface="Arial"/>
            </a:endParaRPr>
          </a:p>
          <a:p>
            <a:r>
              <a:rPr lang="en-US" sz="1500" strike="noStrike" dirty="0">
                <a:solidFill>
                  <a:srgbClr val="000000"/>
                </a:solidFill>
                <a:latin typeface="Arial"/>
                <a:cs typeface="Arial"/>
              </a:rPr>
              <a:t>	</a:t>
            </a:r>
            <a:r>
              <a:rPr lang="en-US" sz="1500" strike="noStrike" dirty="0" err="1" smtClean="0">
                <a:solidFill>
                  <a:srgbClr val="000000"/>
                </a:solidFill>
                <a:latin typeface="Arial"/>
                <a:cs typeface="Arial"/>
              </a:rPr>
              <a:t>setenv</a:t>
            </a:r>
            <a:r>
              <a:rPr lang="en-US" sz="1500" strike="noStrike" dirty="0" smtClean="0">
                <a:solidFill>
                  <a:srgbClr val="000000"/>
                </a:solidFill>
                <a:latin typeface="Arial"/>
                <a:cs typeface="Arial"/>
              </a:rPr>
              <a:t>          </a:t>
            </a:r>
            <a:r>
              <a:rPr lang="en-US" sz="1500" strike="noStrike" dirty="0">
                <a:solidFill>
                  <a:srgbClr val="000000"/>
                </a:solidFill>
                <a:latin typeface="Arial"/>
                <a:cs typeface="Arial"/>
              </a:rPr>
              <a:t>CC              </a:t>
            </a:r>
            <a:r>
              <a:rPr lang="en-US" sz="1500" strike="noStrike" dirty="0" err="1">
                <a:solidFill>
                  <a:srgbClr val="000000"/>
                </a:solidFill>
                <a:latin typeface="Arial"/>
                <a:cs typeface="Arial"/>
              </a:rPr>
              <a:t>mpicc</a:t>
            </a:r>
            <a:endParaRPr dirty="0">
              <a:latin typeface="Arial"/>
              <a:cs typeface="Arial"/>
            </a:endParaRPr>
          </a:p>
          <a:p>
            <a:r>
              <a:rPr lang="en-US" sz="1500" dirty="0">
                <a:solidFill>
                  <a:srgbClr val="000000"/>
                </a:solidFill>
                <a:latin typeface="Arial"/>
                <a:cs typeface="Arial"/>
              </a:rPr>
              <a:t>	</a:t>
            </a:r>
            <a:r>
              <a:rPr lang="en-US" sz="1500" strike="noStrike" dirty="0" err="1" smtClean="0">
                <a:solidFill>
                  <a:srgbClr val="000000"/>
                </a:solidFill>
                <a:latin typeface="Arial"/>
                <a:cs typeface="Arial"/>
              </a:rPr>
              <a:t>setenv</a:t>
            </a:r>
            <a:r>
              <a:rPr lang="en-US" sz="1500" strike="noStrike" dirty="0" smtClean="0">
                <a:solidFill>
                  <a:srgbClr val="000000"/>
                </a:solidFill>
                <a:latin typeface="Arial"/>
                <a:cs typeface="Arial"/>
              </a:rPr>
              <a:t>          </a:t>
            </a:r>
            <a:r>
              <a:rPr lang="en-US" sz="1500" strike="noStrike" dirty="0">
                <a:solidFill>
                  <a:srgbClr val="000000"/>
                </a:solidFill>
                <a:latin typeface="Arial"/>
                <a:cs typeface="Arial"/>
              </a:rPr>
              <a:t>CXX             </a:t>
            </a:r>
            <a:r>
              <a:rPr lang="en-US" sz="1500" strike="noStrike" dirty="0" err="1">
                <a:solidFill>
                  <a:srgbClr val="000000"/>
                </a:solidFill>
                <a:latin typeface="Arial"/>
                <a:cs typeface="Arial"/>
              </a:rPr>
              <a:t>mpiCC</a:t>
            </a:r>
            <a:endParaRPr dirty="0">
              <a:latin typeface="Arial"/>
              <a:cs typeface="Arial"/>
            </a:endParaRPr>
          </a:p>
          <a:p>
            <a:r>
              <a:rPr lang="en-US" sz="1500" dirty="0">
                <a:solidFill>
                  <a:srgbClr val="000000"/>
                </a:solidFill>
                <a:latin typeface="Arial"/>
                <a:cs typeface="Arial"/>
              </a:rPr>
              <a:t>	</a:t>
            </a:r>
            <a:r>
              <a:rPr lang="en-US" sz="1500" strike="noStrike" dirty="0" err="1" smtClean="0">
                <a:solidFill>
                  <a:srgbClr val="000000"/>
                </a:solidFill>
                <a:latin typeface="Arial"/>
                <a:cs typeface="Arial"/>
              </a:rPr>
              <a:t>setenv</a:t>
            </a:r>
            <a:r>
              <a:rPr lang="en-US" sz="1500" strike="noStrike" dirty="0" smtClean="0">
                <a:solidFill>
                  <a:srgbClr val="000000"/>
                </a:solidFill>
                <a:latin typeface="Arial"/>
                <a:cs typeface="Arial"/>
              </a:rPr>
              <a:t>          </a:t>
            </a:r>
            <a:r>
              <a:rPr lang="en-US" sz="1500" strike="noStrike" dirty="0">
                <a:solidFill>
                  <a:srgbClr val="000000"/>
                </a:solidFill>
                <a:latin typeface="Arial"/>
                <a:cs typeface="Arial"/>
              </a:rPr>
              <a:t>F77             mpif77</a:t>
            </a:r>
            <a:endParaRPr dirty="0">
              <a:latin typeface="Arial"/>
              <a:cs typeface="Arial"/>
            </a:endParaRPr>
          </a:p>
          <a:p>
            <a:r>
              <a:rPr lang="en-US" sz="1500" dirty="0">
                <a:solidFill>
                  <a:srgbClr val="000000"/>
                </a:solidFill>
                <a:latin typeface="Arial"/>
                <a:cs typeface="Arial"/>
              </a:rPr>
              <a:t>	</a:t>
            </a:r>
            <a:r>
              <a:rPr lang="en-US" sz="1500" strike="noStrike" dirty="0" err="1" smtClean="0">
                <a:solidFill>
                  <a:srgbClr val="000000"/>
                </a:solidFill>
                <a:latin typeface="Arial"/>
                <a:cs typeface="Arial"/>
              </a:rPr>
              <a:t>setenv</a:t>
            </a:r>
            <a:r>
              <a:rPr lang="en-US" sz="1500" strike="noStrike" dirty="0" smtClean="0">
                <a:solidFill>
                  <a:srgbClr val="000000"/>
                </a:solidFill>
                <a:latin typeface="Arial"/>
                <a:cs typeface="Arial"/>
              </a:rPr>
              <a:t>          </a:t>
            </a:r>
            <a:r>
              <a:rPr lang="en-US" sz="1500" strike="noStrike" dirty="0">
                <a:solidFill>
                  <a:srgbClr val="000000"/>
                </a:solidFill>
                <a:latin typeface="Arial"/>
                <a:cs typeface="Arial"/>
              </a:rPr>
              <a:t>FC              mpif90\n"</a:t>
            </a:r>
            <a:endParaRPr dirty="0">
              <a:latin typeface="Arial"/>
              <a:cs typeface="Arial"/>
            </a:endParaRPr>
          </a:p>
          <a:p>
            <a:endParaRPr dirty="0"/>
          </a:p>
        </p:txBody>
      </p:sp>
      <p:sp>
        <p:nvSpPr>
          <p:cNvPr id="333" name="CustomShape 3"/>
          <p:cNvSpPr/>
          <p:nvPr/>
        </p:nvSpPr>
        <p:spPr>
          <a:xfrm>
            <a:off x="4876920" y="6172200"/>
            <a:ext cx="419076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400" strike="noStrike">
                <a:solidFill>
                  <a:srgbClr val="000000"/>
                </a:solidFill>
                <a:latin typeface="Calibri Light"/>
              </a:rPr>
              <a:t>018-environment-modules-puppet</a:t>
            </a:r>
            <a:endParaRPr/>
          </a:p>
        </p:txBody>
      </p:sp>
      <p:sp>
        <p:nvSpPr>
          <p:cNvPr id="335" name="TextShape 4"/>
          <p:cNvSpPr txBox="1"/>
          <p:nvPr/>
        </p:nvSpPr>
        <p:spPr>
          <a:xfrm>
            <a:off x="3581280" y="6356520"/>
            <a:ext cx="2057040" cy="364680"/>
          </a:xfrm>
          <a:prstGeom prst="rect">
            <a:avLst/>
          </a:prstGeom>
          <a:noFill/>
          <a:ln>
            <a:noFill/>
          </a:ln>
        </p:spPr>
        <p:txBody>
          <a:bodyPr anchor="ctr"/>
          <a:lstStyle/>
          <a:p>
            <a:pPr algn="ctr">
              <a:lnSpc>
                <a:spcPct val="100000"/>
              </a:lnSpc>
            </a:pPr>
            <a:fld id="{C3AB1A04-04F0-43A9-B90F-D0C6F2B7422D}" type="slidenum">
              <a:rPr lang="en-US" sz="1000" strike="noStrike">
                <a:solidFill>
                  <a:srgbClr val="000000"/>
                </a:solidFill>
                <a:latin typeface="Arial"/>
              </a:rPr>
              <a:t>33</a:t>
            </a:fld>
            <a:endParaRPr/>
          </a:p>
        </p:txBody>
      </p:sp>
      <p:sp>
        <p:nvSpPr>
          <p:cNvPr id="2" name="Title 1"/>
          <p:cNvSpPr>
            <a:spLocks noGrp="1"/>
          </p:cNvSpPr>
          <p:nvPr>
            <p:ph type="title"/>
          </p:nvPr>
        </p:nvSpPr>
        <p:spPr/>
        <p:txBody>
          <a:bodyPr/>
          <a:lstStyle/>
          <a:p>
            <a:r>
              <a:rPr lang="en-US" dirty="0" err="1"/>
              <a:t>OpenMPI</a:t>
            </a:r>
            <a:r>
              <a:rPr lang="en-US" dirty="0"/>
              <a:t> module</a:t>
            </a:r>
            <a:br>
              <a:rPr lang="en-US" dirty="0"/>
            </a:br>
            <a:endParaRPr lang="en-US" dirty="0"/>
          </a:p>
        </p:txBody>
      </p:sp>
      <p:pic>
        <p:nvPicPr>
          <p:cNvPr id="6" name="Picture 5" descr="imagotipo horizontal Escuela de Verano.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6946" y="6161223"/>
            <a:ext cx="1325654" cy="62207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TextShape 2"/>
          <p:cNvSpPr txBox="1"/>
          <p:nvPr/>
        </p:nvSpPr>
        <p:spPr>
          <a:xfrm>
            <a:off x="628560" y="1523880"/>
            <a:ext cx="3885840" cy="4350960"/>
          </a:xfrm>
          <a:prstGeom prst="rect">
            <a:avLst/>
          </a:prstGeom>
          <a:noFill/>
          <a:ln>
            <a:noFill/>
          </a:ln>
        </p:spPr>
        <p:txBody>
          <a:bodyPr/>
          <a:lstStyle/>
          <a:p>
            <a:pPr marL="342900" indent="-342900">
              <a:lnSpc>
                <a:spcPct val="90000"/>
              </a:lnSpc>
              <a:buFont typeface="Arial"/>
              <a:buChar char="•"/>
            </a:pPr>
            <a:r>
              <a:rPr lang="en-US" sz="2100" strike="noStrike" dirty="0" err="1">
                <a:solidFill>
                  <a:srgbClr val="000000"/>
                </a:solidFill>
                <a:latin typeface="Arial"/>
                <a:cs typeface="Arial"/>
              </a:rPr>
              <a:t>OpenBLAS</a:t>
            </a:r>
            <a:r>
              <a:rPr lang="en-US" sz="2100" strike="noStrike" dirty="0">
                <a:solidFill>
                  <a:srgbClr val="000000"/>
                </a:solidFill>
                <a:latin typeface="Arial"/>
                <a:cs typeface="Arial"/>
              </a:rPr>
              <a:t> Software</a:t>
            </a:r>
            <a:endParaRPr dirty="0">
              <a:latin typeface="Arial"/>
              <a:cs typeface="Arial"/>
            </a:endParaRPr>
          </a:p>
          <a:p>
            <a:pPr marL="742950" lvl="1" indent="-285750">
              <a:lnSpc>
                <a:spcPct val="100000"/>
              </a:lnSpc>
              <a:buFont typeface="Arial"/>
              <a:buChar char="•"/>
            </a:pPr>
            <a:r>
              <a:rPr lang="en-US" strike="noStrike" dirty="0">
                <a:solidFill>
                  <a:srgbClr val="000000"/>
                </a:solidFill>
                <a:latin typeface="Arial"/>
                <a:cs typeface="Arial"/>
              </a:rPr>
              <a:t>cd /apps/</a:t>
            </a:r>
            <a:endParaRPr dirty="0">
              <a:latin typeface="Arial"/>
              <a:cs typeface="Arial"/>
            </a:endParaRPr>
          </a:p>
          <a:p>
            <a:pPr marL="742950" lvl="1" indent="-285750">
              <a:lnSpc>
                <a:spcPct val="100000"/>
              </a:lnSpc>
              <a:buFont typeface="Arial"/>
              <a:buChar char="•"/>
            </a:pPr>
            <a:r>
              <a:rPr lang="en-US" strike="noStrike" dirty="0" err="1">
                <a:solidFill>
                  <a:srgbClr val="000000"/>
                </a:solidFill>
                <a:latin typeface="Arial"/>
                <a:cs typeface="Arial"/>
              </a:rPr>
              <a:t>wget</a:t>
            </a:r>
            <a:r>
              <a:rPr lang="en-US" strike="noStrike" dirty="0">
                <a:solidFill>
                  <a:srgbClr val="000000"/>
                </a:solidFill>
                <a:latin typeface="Arial"/>
                <a:cs typeface="Arial"/>
              </a:rPr>
              <a:t> openblas-0.2.10.tar.gz</a:t>
            </a:r>
            <a:endParaRPr dirty="0">
              <a:latin typeface="Arial"/>
              <a:cs typeface="Arial"/>
            </a:endParaRPr>
          </a:p>
          <a:p>
            <a:pPr marL="742950" lvl="1" indent="-285750">
              <a:lnSpc>
                <a:spcPct val="100000"/>
              </a:lnSpc>
              <a:buFont typeface="Arial"/>
              <a:buChar char="•"/>
            </a:pPr>
            <a:r>
              <a:rPr lang="en-US" strike="noStrike" dirty="0">
                <a:solidFill>
                  <a:srgbClr val="000000"/>
                </a:solidFill>
                <a:latin typeface="Arial"/>
                <a:cs typeface="Arial"/>
              </a:rPr>
              <a:t>tar </a:t>
            </a:r>
            <a:r>
              <a:rPr lang="en-US" strike="noStrike" dirty="0" err="1">
                <a:solidFill>
                  <a:srgbClr val="000000"/>
                </a:solidFill>
                <a:latin typeface="Arial"/>
                <a:cs typeface="Arial"/>
              </a:rPr>
              <a:t>xfvz</a:t>
            </a:r>
            <a:r>
              <a:rPr lang="en-US" strike="noStrike" dirty="0">
                <a:solidFill>
                  <a:srgbClr val="000000"/>
                </a:solidFill>
                <a:latin typeface="Arial"/>
                <a:cs typeface="Arial"/>
              </a:rPr>
              <a:t> openblas-0.2.10.tar.gz</a:t>
            </a:r>
            <a:endParaRPr dirty="0">
              <a:latin typeface="Arial"/>
              <a:cs typeface="Arial"/>
            </a:endParaRPr>
          </a:p>
          <a:p>
            <a:pPr marL="285750" indent="-285750">
              <a:buFont typeface="Arial"/>
              <a:buChar char="•"/>
            </a:pPr>
            <a:endParaRPr dirty="0">
              <a:latin typeface="Arial"/>
              <a:cs typeface="Arial"/>
            </a:endParaRPr>
          </a:p>
          <a:p>
            <a:pPr marL="342900" indent="-342900">
              <a:lnSpc>
                <a:spcPct val="90000"/>
              </a:lnSpc>
              <a:buFont typeface="Arial"/>
              <a:buChar char="•"/>
            </a:pPr>
            <a:r>
              <a:rPr lang="en-US" sz="2100" strike="noStrike" dirty="0" err="1">
                <a:solidFill>
                  <a:srgbClr val="000000"/>
                </a:solidFill>
                <a:latin typeface="Arial"/>
                <a:cs typeface="Arial"/>
              </a:rPr>
              <a:t>OpenBLAS</a:t>
            </a:r>
            <a:r>
              <a:rPr lang="en-US" sz="2100" strike="noStrike" dirty="0">
                <a:solidFill>
                  <a:srgbClr val="000000"/>
                </a:solidFill>
                <a:latin typeface="Arial"/>
                <a:cs typeface="Arial"/>
              </a:rPr>
              <a:t> Module</a:t>
            </a:r>
            <a:endParaRPr dirty="0">
              <a:latin typeface="Arial"/>
              <a:cs typeface="Arial"/>
            </a:endParaRPr>
          </a:p>
          <a:p>
            <a:pPr marL="742950" lvl="1" indent="-285750">
              <a:lnSpc>
                <a:spcPct val="100000"/>
              </a:lnSpc>
              <a:buFont typeface="Arial"/>
              <a:buChar char="•"/>
            </a:pPr>
            <a:r>
              <a:rPr lang="en-US" strike="noStrike" dirty="0">
                <a:solidFill>
                  <a:srgbClr val="000000"/>
                </a:solidFill>
                <a:latin typeface="Arial"/>
                <a:cs typeface="Arial"/>
              </a:rPr>
              <a:t>Create the directory for the module files</a:t>
            </a:r>
            <a:endParaRPr dirty="0">
              <a:latin typeface="Arial"/>
              <a:cs typeface="Arial"/>
            </a:endParaRPr>
          </a:p>
          <a:p>
            <a:pPr marL="1200150" lvl="2" indent="-285750">
              <a:lnSpc>
                <a:spcPct val="100000"/>
              </a:lnSpc>
              <a:buFont typeface="Arial"/>
              <a:buChar char="•"/>
            </a:pPr>
            <a:r>
              <a:rPr lang="en-US" sz="1500" strike="noStrike" dirty="0">
                <a:solidFill>
                  <a:srgbClr val="000000"/>
                </a:solidFill>
                <a:latin typeface="Arial"/>
                <a:cs typeface="Arial"/>
              </a:rPr>
              <a:t> file { "/</a:t>
            </a:r>
            <a:r>
              <a:rPr lang="en-US" sz="1500" strike="noStrike" dirty="0" err="1">
                <a:solidFill>
                  <a:srgbClr val="000000"/>
                </a:solidFill>
                <a:latin typeface="Arial"/>
                <a:cs typeface="Arial"/>
              </a:rPr>
              <a:t>usr</a:t>
            </a:r>
            <a:r>
              <a:rPr lang="en-US" sz="1500" strike="noStrike" dirty="0">
                <a:solidFill>
                  <a:srgbClr val="000000"/>
                </a:solidFill>
                <a:latin typeface="Arial"/>
                <a:cs typeface="Arial"/>
              </a:rPr>
              <a:t>/share/Modules/</a:t>
            </a:r>
            <a:r>
              <a:rPr lang="en-US" sz="1500" strike="noStrike" dirty="0" err="1">
                <a:solidFill>
                  <a:srgbClr val="000000"/>
                </a:solidFill>
                <a:latin typeface="Arial"/>
                <a:cs typeface="Arial"/>
              </a:rPr>
              <a:t>modulefiles</a:t>
            </a:r>
            <a:r>
              <a:rPr lang="en-US" sz="1500" strike="noStrike" dirty="0">
                <a:solidFill>
                  <a:srgbClr val="000000"/>
                </a:solidFill>
                <a:latin typeface="Arial"/>
                <a:cs typeface="Arial"/>
              </a:rPr>
              <a:t>/</a:t>
            </a:r>
            <a:r>
              <a:rPr lang="en-US" sz="1500" strike="noStrike" dirty="0" err="1">
                <a:solidFill>
                  <a:srgbClr val="000000"/>
                </a:solidFill>
                <a:latin typeface="Arial"/>
                <a:cs typeface="Arial"/>
              </a:rPr>
              <a:t>openblas</a:t>
            </a:r>
            <a:r>
              <a:rPr lang="en-US" sz="1500" strike="noStrike" dirty="0">
                <a:solidFill>
                  <a:srgbClr val="000000"/>
                </a:solidFill>
                <a:latin typeface="Arial"/>
                <a:cs typeface="Arial"/>
              </a:rPr>
              <a:t>”:</a:t>
            </a:r>
            <a:endParaRPr dirty="0">
              <a:latin typeface="Arial"/>
              <a:cs typeface="Arial"/>
            </a:endParaRPr>
          </a:p>
          <a:p>
            <a:r>
              <a:rPr lang="en-US" sz="1500" strike="noStrike" dirty="0">
                <a:solidFill>
                  <a:srgbClr val="000000"/>
                </a:solidFill>
                <a:latin typeface="Arial"/>
                <a:cs typeface="Arial"/>
              </a:rPr>
              <a:t>	ensure =&gt; "directory”</a:t>
            </a:r>
            <a:endParaRPr dirty="0">
              <a:latin typeface="Arial"/>
              <a:cs typeface="Arial"/>
            </a:endParaRPr>
          </a:p>
          <a:p>
            <a:r>
              <a:rPr lang="en-US" sz="1500" strike="noStrike" dirty="0">
                <a:solidFill>
                  <a:srgbClr val="000000"/>
                </a:solidFill>
                <a:latin typeface="Calibri"/>
              </a:rPr>
              <a:t>    }</a:t>
            </a:r>
            <a:endParaRPr dirty="0"/>
          </a:p>
          <a:p>
            <a:endParaRPr dirty="0"/>
          </a:p>
        </p:txBody>
      </p:sp>
      <p:sp>
        <p:nvSpPr>
          <p:cNvPr id="338" name="TextShape 3"/>
          <p:cNvSpPr txBox="1"/>
          <p:nvPr/>
        </p:nvSpPr>
        <p:spPr>
          <a:xfrm>
            <a:off x="4629240" y="1523880"/>
            <a:ext cx="3885840" cy="4350960"/>
          </a:xfrm>
          <a:prstGeom prst="rect">
            <a:avLst/>
          </a:prstGeom>
          <a:noFill/>
          <a:ln>
            <a:noFill/>
          </a:ln>
        </p:spPr>
        <p:txBody>
          <a:bodyPr/>
          <a:lstStyle/>
          <a:p>
            <a:pPr marL="742950" lvl="1" indent="-285750">
              <a:lnSpc>
                <a:spcPct val="100000"/>
              </a:lnSpc>
              <a:buFont typeface="Arial"/>
              <a:buChar char="•"/>
            </a:pPr>
            <a:r>
              <a:rPr lang="en-US" strike="noStrike" dirty="0">
                <a:solidFill>
                  <a:srgbClr val="000000"/>
                </a:solidFill>
                <a:latin typeface="Arial"/>
                <a:cs typeface="Arial"/>
              </a:rPr>
              <a:t>Create the .version file. This file contains the default version for the module.</a:t>
            </a:r>
            <a:endParaRPr dirty="0">
              <a:latin typeface="Arial"/>
              <a:cs typeface="Arial"/>
            </a:endParaRPr>
          </a:p>
          <a:p>
            <a:pPr marL="1200150" lvl="2" indent="-285750">
              <a:lnSpc>
                <a:spcPct val="100000"/>
              </a:lnSpc>
              <a:buFont typeface="Arial"/>
              <a:buChar char="•"/>
            </a:pPr>
            <a:r>
              <a:rPr lang="en-US" sz="1500" strike="noStrike" dirty="0">
                <a:solidFill>
                  <a:srgbClr val="000000"/>
                </a:solidFill>
                <a:latin typeface="Arial"/>
                <a:cs typeface="Arial"/>
              </a:rPr>
              <a:t>"#%Module1.0</a:t>
            </a:r>
            <a:endParaRPr dirty="0">
              <a:latin typeface="Arial"/>
              <a:cs typeface="Arial"/>
            </a:endParaRPr>
          </a:p>
          <a:p>
            <a:r>
              <a:rPr lang="en-US" sz="1500" strike="noStrike" dirty="0">
                <a:solidFill>
                  <a:srgbClr val="000000"/>
                </a:solidFill>
                <a:latin typeface="Arial"/>
                <a:cs typeface="Arial"/>
              </a:rPr>
              <a:t>      set </a:t>
            </a:r>
            <a:r>
              <a:rPr lang="en-US" sz="1500" strike="noStrike" dirty="0" err="1">
                <a:solidFill>
                  <a:srgbClr val="000000"/>
                </a:solidFill>
                <a:latin typeface="Arial"/>
                <a:cs typeface="Arial"/>
              </a:rPr>
              <a:t>ModulesVersion</a:t>
            </a:r>
            <a:r>
              <a:rPr lang="en-US" sz="1500" strike="noStrike" dirty="0">
                <a:solidFill>
                  <a:srgbClr val="000000"/>
                </a:solidFill>
                <a:latin typeface="Arial"/>
                <a:cs typeface="Arial"/>
              </a:rPr>
              <a:t> \"0.2.10\"”</a:t>
            </a:r>
            <a:endParaRPr dirty="0">
              <a:latin typeface="Arial"/>
              <a:cs typeface="Arial"/>
            </a:endParaRPr>
          </a:p>
          <a:p>
            <a:pPr marL="742950" lvl="1" indent="-285750">
              <a:lnSpc>
                <a:spcPct val="100000"/>
              </a:lnSpc>
              <a:buFont typeface="Arial"/>
              <a:buChar char="•"/>
            </a:pPr>
            <a:r>
              <a:rPr lang="en-US" strike="noStrike" dirty="0">
                <a:solidFill>
                  <a:srgbClr val="000000"/>
                </a:solidFill>
                <a:latin typeface="Arial"/>
                <a:cs typeface="Arial"/>
              </a:rPr>
              <a:t>Create the actual module </a:t>
            </a:r>
            <a:r>
              <a:rPr lang="en-US" strike="noStrike" dirty="0" smtClean="0">
                <a:solidFill>
                  <a:srgbClr val="000000"/>
                </a:solidFill>
                <a:latin typeface="Arial"/>
                <a:cs typeface="Arial"/>
              </a:rPr>
              <a:t>file</a:t>
            </a:r>
          </a:p>
          <a:p>
            <a:r>
              <a:rPr lang="en-US" sz="1500" dirty="0" smtClean="0">
                <a:solidFill>
                  <a:srgbClr val="000000"/>
                </a:solidFill>
                <a:latin typeface="Arial"/>
                <a:cs typeface="Arial"/>
              </a:rPr>
              <a:t>     </a:t>
            </a:r>
            <a:r>
              <a:rPr lang="en-US" sz="1500" strike="noStrike" dirty="0" smtClean="0">
                <a:solidFill>
                  <a:srgbClr val="000000"/>
                </a:solidFill>
                <a:latin typeface="Arial"/>
                <a:cs typeface="Arial"/>
              </a:rPr>
              <a:t>"</a:t>
            </a:r>
            <a:r>
              <a:rPr lang="en-US" sz="1500" strike="noStrike" dirty="0">
                <a:solidFill>
                  <a:srgbClr val="000000"/>
                </a:solidFill>
                <a:latin typeface="Arial"/>
                <a:cs typeface="Arial"/>
              </a:rPr>
              <a:t>#%Module1.0</a:t>
            </a:r>
            <a:endParaRPr dirty="0">
              <a:latin typeface="Arial"/>
              <a:cs typeface="Arial"/>
            </a:endParaRPr>
          </a:p>
          <a:p>
            <a:r>
              <a:rPr lang="en-US" sz="1500" strike="noStrike" dirty="0">
                <a:solidFill>
                  <a:srgbClr val="000000"/>
                </a:solidFill>
                <a:latin typeface="Arial"/>
                <a:cs typeface="Arial"/>
              </a:rPr>
              <a:t>     </a:t>
            </a:r>
            <a:r>
              <a:rPr lang="en-US" sz="1500" strike="noStrike" dirty="0" smtClean="0">
                <a:solidFill>
                  <a:srgbClr val="000000"/>
                </a:solidFill>
                <a:latin typeface="Arial"/>
                <a:cs typeface="Arial"/>
              </a:rPr>
              <a:t> </a:t>
            </a:r>
            <a:r>
              <a:rPr lang="en-US" sz="1500" strike="noStrike" dirty="0">
                <a:solidFill>
                  <a:srgbClr val="000000"/>
                </a:solidFill>
                <a:latin typeface="Arial"/>
                <a:cs typeface="Arial"/>
              </a:rPr>
              <a:t>module-</a:t>
            </a:r>
            <a:r>
              <a:rPr lang="en-US" sz="1500" strike="noStrike" dirty="0" err="1">
                <a:solidFill>
                  <a:srgbClr val="000000"/>
                </a:solidFill>
                <a:latin typeface="Arial"/>
                <a:cs typeface="Arial"/>
              </a:rPr>
              <a:t>whatis</a:t>
            </a:r>
            <a:r>
              <a:rPr lang="en-US" sz="1500" strike="noStrike" dirty="0">
                <a:solidFill>
                  <a:srgbClr val="000000"/>
                </a:solidFill>
                <a:latin typeface="Arial"/>
                <a:cs typeface="Arial"/>
              </a:rPr>
              <a:t>   \"invoke openblas-0.2.10\"</a:t>
            </a:r>
            <a:endParaRPr dirty="0">
              <a:latin typeface="Arial"/>
              <a:cs typeface="Arial"/>
            </a:endParaRPr>
          </a:p>
          <a:p>
            <a:r>
              <a:rPr lang="en-US" sz="1500" strike="noStrike" dirty="0">
                <a:solidFill>
                  <a:srgbClr val="000000"/>
                </a:solidFill>
                <a:latin typeface="Arial"/>
                <a:cs typeface="Arial"/>
              </a:rPr>
              <a:t>   </a:t>
            </a:r>
            <a:r>
              <a:rPr lang="en-US" sz="1500" strike="noStrike" dirty="0" smtClean="0">
                <a:solidFill>
                  <a:srgbClr val="000000"/>
                </a:solidFill>
                <a:latin typeface="Arial"/>
                <a:cs typeface="Arial"/>
              </a:rPr>
              <a:t>   </a:t>
            </a:r>
            <a:r>
              <a:rPr lang="en-US" sz="1500" strike="noStrike" dirty="0">
                <a:solidFill>
                  <a:srgbClr val="000000"/>
                </a:solidFill>
                <a:latin typeface="Arial"/>
                <a:cs typeface="Arial"/>
              </a:rPr>
              <a:t>set             version         0.2.10</a:t>
            </a:r>
            <a:endParaRPr dirty="0">
              <a:latin typeface="Arial"/>
              <a:cs typeface="Arial"/>
            </a:endParaRPr>
          </a:p>
          <a:p>
            <a:r>
              <a:rPr lang="en-US" sz="1500" strike="noStrike" dirty="0">
                <a:solidFill>
                  <a:srgbClr val="000000"/>
                </a:solidFill>
                <a:latin typeface="Arial"/>
                <a:cs typeface="Arial"/>
              </a:rPr>
              <a:t>    </a:t>
            </a:r>
            <a:r>
              <a:rPr lang="en-US" sz="1500" strike="noStrike" dirty="0" smtClean="0">
                <a:solidFill>
                  <a:srgbClr val="000000"/>
                </a:solidFill>
                <a:latin typeface="Arial"/>
                <a:cs typeface="Arial"/>
              </a:rPr>
              <a:t>  </a:t>
            </a:r>
            <a:r>
              <a:rPr lang="en-US" sz="1500" strike="noStrike" dirty="0">
                <a:solidFill>
                  <a:srgbClr val="000000"/>
                </a:solidFill>
                <a:latin typeface="Arial"/>
                <a:cs typeface="Arial"/>
              </a:rPr>
              <a:t>set             app             </a:t>
            </a:r>
            <a:r>
              <a:rPr lang="en-US" sz="1500" strike="noStrike" dirty="0" err="1">
                <a:solidFill>
                  <a:srgbClr val="000000"/>
                </a:solidFill>
                <a:latin typeface="Arial"/>
                <a:cs typeface="Arial"/>
              </a:rPr>
              <a:t>openblas</a:t>
            </a:r>
            <a:endParaRPr dirty="0">
              <a:latin typeface="Arial"/>
              <a:cs typeface="Arial"/>
            </a:endParaRPr>
          </a:p>
          <a:p>
            <a:r>
              <a:rPr lang="en-US" sz="1500" strike="noStrike" dirty="0">
                <a:solidFill>
                  <a:srgbClr val="000000"/>
                </a:solidFill>
                <a:latin typeface="Arial"/>
                <a:cs typeface="Arial"/>
              </a:rPr>
              <a:t>      set             </a:t>
            </a:r>
            <a:r>
              <a:rPr lang="en-US" sz="1500" strike="noStrike" dirty="0" err="1">
                <a:solidFill>
                  <a:srgbClr val="000000"/>
                </a:solidFill>
                <a:latin typeface="Arial"/>
                <a:cs typeface="Arial"/>
              </a:rPr>
              <a:t>modroot</a:t>
            </a:r>
            <a:r>
              <a:rPr lang="en-US" sz="1500" strike="noStrike" dirty="0">
                <a:solidFill>
                  <a:srgbClr val="000000"/>
                </a:solidFill>
                <a:latin typeface="Arial"/>
                <a:cs typeface="Arial"/>
              </a:rPr>
              <a:t>         /apps/openblas-0.2.10/</a:t>
            </a:r>
            <a:endParaRPr dirty="0">
              <a:latin typeface="Arial"/>
              <a:cs typeface="Arial"/>
            </a:endParaRPr>
          </a:p>
          <a:p>
            <a:r>
              <a:rPr lang="en-US" sz="1500" strike="noStrike" dirty="0">
                <a:solidFill>
                  <a:srgbClr val="000000"/>
                </a:solidFill>
                <a:latin typeface="Arial"/>
                <a:cs typeface="Arial"/>
              </a:rPr>
              <a:t>      prepend-path    PATH            \$</a:t>
            </a:r>
            <a:r>
              <a:rPr lang="en-US" sz="1500" strike="noStrike" dirty="0" err="1">
                <a:solidFill>
                  <a:srgbClr val="000000"/>
                </a:solidFill>
                <a:latin typeface="Arial"/>
                <a:cs typeface="Arial"/>
              </a:rPr>
              <a:t>modroot</a:t>
            </a:r>
            <a:r>
              <a:rPr lang="en-US" sz="1500" strike="noStrike" dirty="0">
                <a:solidFill>
                  <a:srgbClr val="000000"/>
                </a:solidFill>
                <a:latin typeface="Arial"/>
                <a:cs typeface="Arial"/>
              </a:rPr>
              <a:t>/bin</a:t>
            </a:r>
            <a:endParaRPr dirty="0">
              <a:latin typeface="Arial"/>
              <a:cs typeface="Arial"/>
            </a:endParaRPr>
          </a:p>
          <a:p>
            <a:r>
              <a:rPr lang="en-US" sz="1500" strike="noStrike" dirty="0">
                <a:solidFill>
                  <a:srgbClr val="000000"/>
                </a:solidFill>
                <a:latin typeface="Arial"/>
                <a:cs typeface="Arial"/>
              </a:rPr>
              <a:t>      prepend-path    LD_LIBRARY_PATH \$</a:t>
            </a:r>
            <a:r>
              <a:rPr lang="en-US" sz="1500" strike="noStrike" dirty="0" err="1">
                <a:solidFill>
                  <a:srgbClr val="000000"/>
                </a:solidFill>
                <a:latin typeface="Arial"/>
                <a:cs typeface="Arial"/>
              </a:rPr>
              <a:t>modroot</a:t>
            </a:r>
            <a:r>
              <a:rPr lang="en-US" sz="1500" strike="noStrike" dirty="0">
                <a:solidFill>
                  <a:srgbClr val="000000"/>
                </a:solidFill>
                <a:latin typeface="Arial"/>
                <a:cs typeface="Arial"/>
              </a:rPr>
              <a:t>/lib"</a:t>
            </a:r>
            <a:endParaRPr dirty="0">
              <a:latin typeface="Arial"/>
              <a:cs typeface="Arial"/>
            </a:endParaRPr>
          </a:p>
          <a:p>
            <a:endParaRPr dirty="0"/>
          </a:p>
        </p:txBody>
      </p:sp>
      <p:sp>
        <p:nvSpPr>
          <p:cNvPr id="340" name="CustomShape 4"/>
          <p:cNvSpPr/>
          <p:nvPr/>
        </p:nvSpPr>
        <p:spPr>
          <a:xfrm>
            <a:off x="4876920" y="6172200"/>
            <a:ext cx="419076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400" strike="noStrike">
                <a:solidFill>
                  <a:srgbClr val="000000"/>
                </a:solidFill>
                <a:latin typeface="Calibri Light"/>
              </a:rPr>
              <a:t>018-environment-modules-puppet</a:t>
            </a:r>
            <a:endParaRPr/>
          </a:p>
        </p:txBody>
      </p:sp>
      <p:sp>
        <p:nvSpPr>
          <p:cNvPr id="341" name="CustomShape 5"/>
          <p:cNvSpPr/>
          <p:nvPr/>
        </p:nvSpPr>
        <p:spPr>
          <a:xfrm>
            <a:off x="4876920" y="6400800"/>
            <a:ext cx="419076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400" strike="noStrike">
                <a:solidFill>
                  <a:srgbClr val="000000"/>
                </a:solidFill>
                <a:latin typeface="Calibri Light"/>
              </a:rPr>
              <a:t>019-environment-modules-commands</a:t>
            </a:r>
            <a:endParaRPr/>
          </a:p>
        </p:txBody>
      </p:sp>
      <p:sp>
        <p:nvSpPr>
          <p:cNvPr id="343" name="TextShape 6"/>
          <p:cNvSpPr txBox="1"/>
          <p:nvPr/>
        </p:nvSpPr>
        <p:spPr>
          <a:xfrm>
            <a:off x="3581280" y="6356520"/>
            <a:ext cx="2057040" cy="364680"/>
          </a:xfrm>
          <a:prstGeom prst="rect">
            <a:avLst/>
          </a:prstGeom>
          <a:noFill/>
          <a:ln>
            <a:noFill/>
          </a:ln>
        </p:spPr>
        <p:txBody>
          <a:bodyPr anchor="ctr"/>
          <a:lstStyle/>
          <a:p>
            <a:pPr algn="ctr">
              <a:lnSpc>
                <a:spcPct val="100000"/>
              </a:lnSpc>
            </a:pPr>
            <a:fld id="{5501C691-46E3-49D7-8377-051DBC8AC934}" type="slidenum">
              <a:rPr lang="en-US" sz="1000" strike="noStrike">
                <a:solidFill>
                  <a:srgbClr val="000000"/>
                </a:solidFill>
                <a:latin typeface="Arial"/>
              </a:rPr>
              <a:t>34</a:t>
            </a:fld>
            <a:endParaRPr/>
          </a:p>
        </p:txBody>
      </p:sp>
      <p:sp>
        <p:nvSpPr>
          <p:cNvPr id="2" name="Title 1"/>
          <p:cNvSpPr>
            <a:spLocks noGrp="1"/>
          </p:cNvSpPr>
          <p:nvPr>
            <p:ph type="title"/>
          </p:nvPr>
        </p:nvSpPr>
        <p:spPr/>
        <p:txBody>
          <a:bodyPr/>
          <a:lstStyle/>
          <a:p>
            <a:r>
              <a:rPr lang="en-US" dirty="0" err="1"/>
              <a:t>OpenBLAS</a:t>
            </a:r>
            <a:r>
              <a:rPr lang="en-US" dirty="0"/>
              <a:t> module</a:t>
            </a:r>
            <a:br>
              <a:rPr lang="en-US" dirty="0"/>
            </a:br>
            <a:endParaRPr lang="en-US" dirty="0"/>
          </a:p>
        </p:txBody>
      </p:sp>
      <p:pic>
        <p:nvPicPr>
          <p:cNvPr id="8" name="Picture 7" descr="imagotipo horizontal Escuela de Verano.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6946" y="6161223"/>
            <a:ext cx="1325654" cy="62207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Shape 3"/>
          <p:cNvSpPr txBox="1"/>
          <p:nvPr/>
        </p:nvSpPr>
        <p:spPr>
          <a:xfrm>
            <a:off x="3581280" y="6356520"/>
            <a:ext cx="2057040" cy="364680"/>
          </a:xfrm>
          <a:prstGeom prst="rect">
            <a:avLst/>
          </a:prstGeom>
          <a:noFill/>
          <a:ln>
            <a:noFill/>
          </a:ln>
        </p:spPr>
        <p:txBody>
          <a:bodyPr anchor="ctr"/>
          <a:lstStyle/>
          <a:p>
            <a:pPr algn="ctr">
              <a:lnSpc>
                <a:spcPct val="100000"/>
              </a:lnSpc>
            </a:pPr>
            <a:fld id="{9DFB6D57-00AF-4331-AD00-A781CCCF8B62}" type="slidenum">
              <a:rPr lang="en-US" sz="1000" strike="noStrike">
                <a:solidFill>
                  <a:srgbClr val="000000"/>
                </a:solidFill>
                <a:latin typeface="Arial"/>
              </a:rPr>
              <a:t>35</a:t>
            </a:fld>
            <a:endParaRPr/>
          </a:p>
        </p:txBody>
      </p:sp>
      <p:sp>
        <p:nvSpPr>
          <p:cNvPr id="2" name="Title 1"/>
          <p:cNvSpPr>
            <a:spLocks noGrp="1"/>
          </p:cNvSpPr>
          <p:nvPr>
            <p:ph type="title"/>
          </p:nvPr>
        </p:nvSpPr>
        <p:spPr/>
        <p:txBody>
          <a:bodyPr/>
          <a:lstStyle/>
          <a:p>
            <a:r>
              <a:rPr lang="en-US" dirty="0" smtClean="0"/>
              <a:t>Setup scheduler</a:t>
            </a:r>
            <a:endParaRPr lang="en-US" dirty="0"/>
          </a:p>
        </p:txBody>
      </p:sp>
      <p:pic>
        <p:nvPicPr>
          <p:cNvPr id="4" name="Picture 3" descr="imagotipo horizontal Escuela de Verano.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17983" y="5788766"/>
            <a:ext cx="2119373" cy="994528"/>
          </a:xfrm>
          <a:prstGeom prst="rect">
            <a:avLst/>
          </a:prstGeom>
        </p:spPr>
      </p:pic>
    </p:spTree>
    <p:extLst>
      <p:ext uri="{BB962C8B-B14F-4D97-AF65-F5344CB8AC3E}">
        <p14:creationId xmlns:p14="http://schemas.microsoft.com/office/powerpoint/2010/main" val="291428375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TextShape 2"/>
          <p:cNvSpPr txBox="1"/>
          <p:nvPr/>
        </p:nvSpPr>
        <p:spPr>
          <a:xfrm>
            <a:off x="304920" y="1219320"/>
            <a:ext cx="4209840" cy="4952520"/>
          </a:xfrm>
          <a:prstGeom prst="rect">
            <a:avLst/>
          </a:prstGeom>
          <a:noFill/>
          <a:ln>
            <a:noFill/>
          </a:ln>
        </p:spPr>
        <p:txBody>
          <a:bodyPr/>
          <a:lstStyle/>
          <a:p>
            <a:pPr marL="285750" indent="-285750">
              <a:lnSpc>
                <a:spcPct val="90000"/>
              </a:lnSpc>
              <a:buFont typeface="Arial"/>
              <a:buChar char="•"/>
            </a:pPr>
            <a:r>
              <a:rPr lang="en-US" sz="1200" strike="noStrike" dirty="0">
                <a:solidFill>
                  <a:srgbClr val="000000"/>
                </a:solidFill>
                <a:latin typeface="Arial"/>
                <a:cs typeface="Arial"/>
              </a:rPr>
              <a:t>Setup torque libs and files across the whole cluster</a:t>
            </a:r>
            <a:endParaRPr sz="1200" dirty="0">
              <a:latin typeface="Arial"/>
              <a:cs typeface="Arial"/>
            </a:endParaRPr>
          </a:p>
          <a:p>
            <a:pPr marL="628650" lvl="1" indent="-171450">
              <a:lnSpc>
                <a:spcPct val="80000"/>
              </a:lnSpc>
              <a:buFont typeface="Arial"/>
              <a:buChar char="•"/>
            </a:pPr>
            <a:r>
              <a:rPr lang="en-US" sz="1200" strike="noStrike" dirty="0">
                <a:solidFill>
                  <a:srgbClr val="000000"/>
                </a:solidFill>
                <a:latin typeface="Arial"/>
                <a:cs typeface="Arial"/>
              </a:rPr>
              <a:t> package { 'libxml2’:</a:t>
            </a:r>
            <a:endParaRPr sz="1200" dirty="0">
              <a:latin typeface="Arial"/>
              <a:cs typeface="Arial"/>
            </a:endParaRPr>
          </a:p>
          <a:p>
            <a:r>
              <a:rPr lang="en-US" sz="1200" strike="noStrike" dirty="0">
                <a:solidFill>
                  <a:srgbClr val="000000"/>
                </a:solidFill>
                <a:latin typeface="Arial"/>
                <a:cs typeface="Arial"/>
              </a:rPr>
              <a:t>	ensure =&gt; present,</a:t>
            </a:r>
            <a:endParaRPr sz="1200" dirty="0">
              <a:latin typeface="Arial"/>
              <a:cs typeface="Arial"/>
            </a:endParaRPr>
          </a:p>
          <a:p>
            <a:r>
              <a:rPr lang="en-US" sz="1200" strike="noStrike" dirty="0">
                <a:solidFill>
                  <a:srgbClr val="000000"/>
                </a:solidFill>
                <a:latin typeface="Arial"/>
                <a:cs typeface="Arial"/>
              </a:rPr>
              <a:t>     }</a:t>
            </a:r>
            <a:endParaRPr sz="1200" dirty="0">
              <a:latin typeface="Arial"/>
              <a:cs typeface="Arial"/>
            </a:endParaRPr>
          </a:p>
          <a:p>
            <a:r>
              <a:rPr lang="en-US" sz="1200" strike="noStrike" dirty="0">
                <a:solidFill>
                  <a:srgbClr val="000000"/>
                </a:solidFill>
                <a:latin typeface="Arial"/>
                <a:cs typeface="Arial"/>
              </a:rPr>
              <a:t>     package { 'torque':</a:t>
            </a:r>
            <a:endParaRPr sz="1200" dirty="0">
              <a:latin typeface="Arial"/>
              <a:cs typeface="Arial"/>
            </a:endParaRPr>
          </a:p>
          <a:p>
            <a:r>
              <a:rPr lang="en-US" sz="1200" strike="noStrike" dirty="0">
                <a:solidFill>
                  <a:srgbClr val="000000"/>
                </a:solidFill>
                <a:latin typeface="Arial"/>
                <a:cs typeface="Arial"/>
              </a:rPr>
              <a:t>	ensure =&gt; 'installed',</a:t>
            </a:r>
            <a:endParaRPr sz="1200" dirty="0">
              <a:latin typeface="Arial"/>
              <a:cs typeface="Arial"/>
            </a:endParaRPr>
          </a:p>
          <a:p>
            <a:r>
              <a:rPr lang="en-US" sz="1200" strike="noStrike" dirty="0">
                <a:solidFill>
                  <a:srgbClr val="000000"/>
                </a:solidFill>
                <a:latin typeface="Arial"/>
                <a:cs typeface="Arial"/>
              </a:rPr>
              <a:t>	source =&gt; ‘torque-4.1.7-1.adaptive.el6.x86_64.rpm',</a:t>
            </a:r>
            <a:endParaRPr sz="1200" dirty="0">
              <a:latin typeface="Arial"/>
              <a:cs typeface="Arial"/>
            </a:endParaRPr>
          </a:p>
          <a:p>
            <a:r>
              <a:rPr lang="en-US" sz="1200" strike="noStrike" dirty="0">
                <a:solidFill>
                  <a:srgbClr val="000000"/>
                </a:solidFill>
                <a:latin typeface="Arial"/>
                <a:cs typeface="Arial"/>
              </a:rPr>
              <a:t>	provider =&gt; 'rpm',</a:t>
            </a:r>
            <a:endParaRPr sz="1200" dirty="0">
              <a:latin typeface="Arial"/>
              <a:cs typeface="Arial"/>
            </a:endParaRPr>
          </a:p>
          <a:p>
            <a:r>
              <a:rPr lang="en-US" sz="1200" strike="noStrike" dirty="0">
                <a:solidFill>
                  <a:srgbClr val="000000"/>
                </a:solidFill>
                <a:latin typeface="Arial"/>
                <a:cs typeface="Arial"/>
              </a:rPr>
              <a:t>     }</a:t>
            </a:r>
            <a:endParaRPr sz="1200" dirty="0">
              <a:latin typeface="Arial"/>
              <a:cs typeface="Arial"/>
            </a:endParaRPr>
          </a:p>
          <a:p>
            <a:r>
              <a:rPr lang="en-US" sz="1200" strike="noStrike" dirty="0">
                <a:solidFill>
                  <a:srgbClr val="000000"/>
                </a:solidFill>
                <a:latin typeface="Arial"/>
                <a:cs typeface="Arial"/>
              </a:rPr>
              <a:t>     file { '/</a:t>
            </a:r>
            <a:r>
              <a:rPr lang="en-US" sz="1200" strike="noStrike" dirty="0" err="1">
                <a:solidFill>
                  <a:srgbClr val="000000"/>
                </a:solidFill>
                <a:latin typeface="Arial"/>
                <a:cs typeface="Arial"/>
              </a:rPr>
              <a:t>var</a:t>
            </a:r>
            <a:r>
              <a:rPr lang="en-US" sz="1200" strike="noStrike" dirty="0">
                <a:solidFill>
                  <a:srgbClr val="000000"/>
                </a:solidFill>
                <a:latin typeface="Arial"/>
                <a:cs typeface="Arial"/>
              </a:rPr>
              <a:t>/spool/torque/</a:t>
            </a:r>
            <a:r>
              <a:rPr lang="en-US" sz="1200" strike="noStrike" dirty="0" err="1">
                <a:solidFill>
                  <a:srgbClr val="000000"/>
                </a:solidFill>
                <a:latin typeface="Arial"/>
                <a:cs typeface="Arial"/>
              </a:rPr>
              <a:t>server_name</a:t>
            </a:r>
            <a:r>
              <a:rPr lang="en-US" sz="1200" strike="noStrike" dirty="0">
                <a:solidFill>
                  <a:srgbClr val="000000"/>
                </a:solidFill>
                <a:latin typeface="Arial"/>
                <a:cs typeface="Arial"/>
              </a:rPr>
              <a:t>':</a:t>
            </a:r>
            <a:endParaRPr sz="1200" dirty="0">
              <a:latin typeface="Arial"/>
              <a:cs typeface="Arial"/>
            </a:endParaRPr>
          </a:p>
          <a:p>
            <a:r>
              <a:rPr lang="en-US" sz="1200" strike="noStrike" dirty="0">
                <a:solidFill>
                  <a:srgbClr val="000000"/>
                </a:solidFill>
                <a:latin typeface="Arial"/>
                <a:cs typeface="Arial"/>
              </a:rPr>
              <a:t>     	content =&gt; "</a:t>
            </a:r>
            <a:r>
              <a:rPr lang="en-US" sz="1200" strike="noStrike" dirty="0" err="1">
                <a:solidFill>
                  <a:srgbClr val="000000"/>
                </a:solidFill>
                <a:latin typeface="Arial"/>
                <a:cs typeface="Arial"/>
              </a:rPr>
              <a:t>head.cluster</a:t>
            </a:r>
            <a:r>
              <a:rPr lang="en-US" sz="1200" strike="noStrike" dirty="0">
                <a:solidFill>
                  <a:srgbClr val="000000"/>
                </a:solidFill>
                <a:latin typeface="Arial"/>
                <a:cs typeface="Arial"/>
              </a:rPr>
              <a:t>\n",</a:t>
            </a:r>
            <a:endParaRPr sz="1200" dirty="0">
              <a:latin typeface="Arial"/>
              <a:cs typeface="Arial"/>
            </a:endParaRPr>
          </a:p>
          <a:p>
            <a:r>
              <a:rPr lang="en-US" sz="1200" strike="noStrike" dirty="0">
                <a:solidFill>
                  <a:srgbClr val="000000"/>
                </a:solidFill>
                <a:latin typeface="Arial"/>
                <a:cs typeface="Arial"/>
              </a:rPr>
              <a:t>     }</a:t>
            </a:r>
            <a:endParaRPr sz="1200" dirty="0">
              <a:latin typeface="Arial"/>
              <a:cs typeface="Arial"/>
            </a:endParaRPr>
          </a:p>
          <a:p>
            <a:pPr marL="285750" indent="-285750">
              <a:lnSpc>
                <a:spcPct val="90000"/>
              </a:lnSpc>
              <a:buFont typeface="Arial"/>
              <a:buChar char="•"/>
            </a:pPr>
            <a:r>
              <a:rPr lang="en-US" sz="1200" strike="noStrike" dirty="0">
                <a:solidFill>
                  <a:srgbClr val="000000"/>
                </a:solidFill>
                <a:latin typeface="Arial"/>
                <a:cs typeface="Arial"/>
              </a:rPr>
              <a:t>Install torque server and scheduler packages on head node</a:t>
            </a:r>
            <a:endParaRPr sz="1200" dirty="0">
              <a:latin typeface="Arial"/>
              <a:cs typeface="Arial"/>
            </a:endParaRPr>
          </a:p>
          <a:p>
            <a:pPr marL="628650" lvl="1" indent="-171450">
              <a:lnSpc>
                <a:spcPct val="80000"/>
              </a:lnSpc>
              <a:buFont typeface="Arial"/>
              <a:buChar char="•"/>
            </a:pPr>
            <a:r>
              <a:rPr lang="en-US" sz="1200" strike="noStrike" dirty="0">
                <a:solidFill>
                  <a:srgbClr val="000000"/>
                </a:solidFill>
                <a:latin typeface="Arial"/>
                <a:cs typeface="Arial"/>
              </a:rPr>
              <a:t> package { '</a:t>
            </a:r>
            <a:r>
              <a:rPr lang="en-US" sz="1200" strike="noStrike" dirty="0" err="1">
                <a:solidFill>
                  <a:srgbClr val="000000"/>
                </a:solidFill>
                <a:latin typeface="Arial"/>
                <a:cs typeface="Arial"/>
              </a:rPr>
              <a:t>maui</a:t>
            </a:r>
            <a:r>
              <a:rPr lang="en-US" sz="1200" strike="noStrike" dirty="0">
                <a:solidFill>
                  <a:srgbClr val="000000"/>
                </a:solidFill>
                <a:latin typeface="Arial"/>
                <a:cs typeface="Arial"/>
              </a:rPr>
              <a:t>’:</a:t>
            </a:r>
            <a:endParaRPr sz="1200" dirty="0">
              <a:latin typeface="Arial"/>
              <a:cs typeface="Arial"/>
            </a:endParaRPr>
          </a:p>
          <a:p>
            <a:r>
              <a:rPr lang="en-US" sz="1200" strike="noStrike" dirty="0" smtClean="0">
                <a:solidFill>
                  <a:srgbClr val="000000"/>
                </a:solidFill>
                <a:latin typeface="Arial"/>
                <a:cs typeface="Arial"/>
              </a:rPr>
              <a:t>	</a:t>
            </a:r>
            <a:r>
              <a:rPr lang="en-US" sz="1200" strike="noStrike" dirty="0">
                <a:solidFill>
                  <a:srgbClr val="000000"/>
                </a:solidFill>
                <a:latin typeface="Arial"/>
                <a:cs typeface="Arial"/>
              </a:rPr>
              <a:t>	ensure =&gt; 'installed',</a:t>
            </a:r>
            <a:endParaRPr sz="1200" dirty="0">
              <a:latin typeface="Arial"/>
              <a:cs typeface="Arial"/>
            </a:endParaRPr>
          </a:p>
          <a:p>
            <a:r>
              <a:rPr lang="en-US" sz="1200" strike="noStrike" dirty="0" smtClean="0">
                <a:solidFill>
                  <a:srgbClr val="000000"/>
                </a:solidFill>
                <a:latin typeface="Arial"/>
                <a:cs typeface="Arial"/>
              </a:rPr>
              <a:t>	 </a:t>
            </a:r>
            <a:r>
              <a:rPr lang="en-US" sz="1200" strike="noStrike" dirty="0">
                <a:solidFill>
                  <a:srgbClr val="000000"/>
                </a:solidFill>
                <a:latin typeface="Arial"/>
                <a:cs typeface="Arial"/>
              </a:rPr>
              <a:t>	source =&gt; ‘maui-3.3.1-x86_64-fpmbuild.rpm',</a:t>
            </a:r>
            <a:endParaRPr sz="1200" dirty="0">
              <a:latin typeface="Arial"/>
              <a:cs typeface="Arial"/>
            </a:endParaRPr>
          </a:p>
          <a:p>
            <a:r>
              <a:rPr lang="en-US" sz="1200" strike="noStrike" dirty="0" smtClean="0">
                <a:solidFill>
                  <a:srgbClr val="000000"/>
                </a:solidFill>
                <a:latin typeface="Arial"/>
                <a:cs typeface="Arial"/>
              </a:rPr>
              <a:t>	</a:t>
            </a:r>
            <a:r>
              <a:rPr lang="en-US" sz="1200" strike="noStrike" dirty="0">
                <a:solidFill>
                  <a:srgbClr val="000000"/>
                </a:solidFill>
                <a:latin typeface="Arial"/>
                <a:cs typeface="Arial"/>
              </a:rPr>
              <a:t>	provider =&gt; 'rpm’,</a:t>
            </a:r>
            <a:endParaRPr sz="1200" dirty="0">
              <a:latin typeface="Arial"/>
              <a:cs typeface="Arial"/>
            </a:endParaRPr>
          </a:p>
          <a:p>
            <a:r>
              <a:rPr lang="en-US" sz="1200" strike="noStrike" dirty="0" smtClean="0">
                <a:solidFill>
                  <a:srgbClr val="000000"/>
                </a:solidFill>
                <a:latin typeface="Arial"/>
                <a:cs typeface="Arial"/>
              </a:rPr>
              <a:t>	</a:t>
            </a:r>
            <a:r>
              <a:rPr lang="en-US" sz="1200" strike="noStrike" dirty="0">
                <a:solidFill>
                  <a:srgbClr val="000000"/>
                </a:solidFill>
                <a:latin typeface="Arial"/>
                <a:cs typeface="Arial"/>
              </a:rPr>
              <a:t>	require =&gt; Package['torque']</a:t>
            </a:r>
            <a:endParaRPr sz="1200" dirty="0">
              <a:latin typeface="Arial"/>
              <a:cs typeface="Arial"/>
            </a:endParaRPr>
          </a:p>
          <a:p>
            <a:r>
              <a:rPr lang="en-US" sz="1200" strike="noStrike" dirty="0">
                <a:solidFill>
                  <a:srgbClr val="000000"/>
                </a:solidFill>
                <a:latin typeface="Arial"/>
                <a:cs typeface="Arial"/>
              </a:rPr>
              <a:t>   </a:t>
            </a:r>
            <a:r>
              <a:rPr lang="en-US" sz="1200" strike="noStrike" dirty="0" smtClean="0">
                <a:solidFill>
                  <a:srgbClr val="000000"/>
                </a:solidFill>
                <a:latin typeface="Arial"/>
                <a:cs typeface="Arial"/>
              </a:rPr>
              <a:t>	    }</a:t>
            </a:r>
            <a:endParaRPr sz="1200" dirty="0">
              <a:latin typeface="Arial"/>
              <a:cs typeface="Arial"/>
            </a:endParaRPr>
          </a:p>
          <a:p>
            <a:pPr lvl="1">
              <a:lnSpc>
                <a:spcPct val="80000"/>
              </a:lnSpc>
              <a:buFont typeface="Arial"/>
              <a:buChar char="•"/>
            </a:pPr>
            <a:r>
              <a:rPr lang="en-US" sz="1200" strike="noStrike" dirty="0">
                <a:solidFill>
                  <a:srgbClr val="000000"/>
                </a:solidFill>
                <a:latin typeface="Arial"/>
                <a:cs typeface="Arial"/>
              </a:rPr>
              <a:t>       package { 'torque-server’:</a:t>
            </a:r>
            <a:endParaRPr sz="1200" dirty="0">
              <a:latin typeface="Arial"/>
              <a:cs typeface="Arial"/>
            </a:endParaRPr>
          </a:p>
          <a:p>
            <a:r>
              <a:rPr lang="en-US" sz="1200" strike="noStrike" dirty="0">
                <a:solidFill>
                  <a:srgbClr val="000000"/>
                </a:solidFill>
                <a:latin typeface="Arial"/>
                <a:cs typeface="Arial"/>
              </a:rPr>
              <a:t>	</a:t>
            </a:r>
            <a:r>
              <a:rPr lang="en-US" sz="1200" strike="noStrike" dirty="0" smtClean="0">
                <a:solidFill>
                  <a:srgbClr val="000000"/>
                </a:solidFill>
                <a:latin typeface="Arial"/>
                <a:cs typeface="Arial"/>
              </a:rPr>
              <a:t>	ensure </a:t>
            </a:r>
            <a:r>
              <a:rPr lang="en-US" sz="1200" strike="noStrike" dirty="0">
                <a:solidFill>
                  <a:srgbClr val="000000"/>
                </a:solidFill>
                <a:latin typeface="Arial"/>
                <a:cs typeface="Arial"/>
              </a:rPr>
              <a:t>=&gt; 'installed’,</a:t>
            </a:r>
            <a:endParaRPr sz="1200" dirty="0">
              <a:latin typeface="Arial"/>
              <a:cs typeface="Arial"/>
            </a:endParaRPr>
          </a:p>
          <a:p>
            <a:r>
              <a:rPr lang="en-US" sz="1200" strike="noStrike" dirty="0" smtClean="0">
                <a:solidFill>
                  <a:srgbClr val="000000"/>
                </a:solidFill>
                <a:latin typeface="Arial"/>
                <a:cs typeface="Arial"/>
              </a:rPr>
              <a:t>	</a:t>
            </a:r>
            <a:r>
              <a:rPr lang="en-US" sz="1200" strike="noStrike" dirty="0">
                <a:solidFill>
                  <a:srgbClr val="000000"/>
                </a:solidFill>
                <a:latin typeface="Arial"/>
                <a:cs typeface="Arial"/>
              </a:rPr>
              <a:t>	source =&gt; ‘torque-server-4.1.7-1.adaptive.el6.x86_64.rpm',</a:t>
            </a:r>
            <a:endParaRPr sz="1200" dirty="0">
              <a:latin typeface="Arial"/>
              <a:cs typeface="Arial"/>
            </a:endParaRPr>
          </a:p>
          <a:p>
            <a:r>
              <a:rPr lang="en-US" sz="1200" strike="noStrike" dirty="0">
                <a:solidFill>
                  <a:srgbClr val="000000"/>
                </a:solidFill>
                <a:latin typeface="Arial"/>
                <a:cs typeface="Arial"/>
              </a:rPr>
              <a:t>	</a:t>
            </a:r>
            <a:r>
              <a:rPr lang="en-US" sz="1200" strike="noStrike" dirty="0" smtClean="0">
                <a:solidFill>
                  <a:srgbClr val="000000"/>
                </a:solidFill>
                <a:latin typeface="Arial"/>
                <a:cs typeface="Arial"/>
              </a:rPr>
              <a:t>	provider </a:t>
            </a:r>
            <a:r>
              <a:rPr lang="en-US" sz="1200" strike="noStrike" dirty="0">
                <a:solidFill>
                  <a:srgbClr val="000000"/>
                </a:solidFill>
                <a:latin typeface="Arial"/>
                <a:cs typeface="Arial"/>
              </a:rPr>
              <a:t>=&gt; 'rpm',</a:t>
            </a:r>
            <a:endParaRPr sz="1200" dirty="0">
              <a:latin typeface="Arial"/>
              <a:cs typeface="Arial"/>
            </a:endParaRPr>
          </a:p>
          <a:p>
            <a:r>
              <a:rPr lang="en-US" sz="1200" strike="noStrike" dirty="0">
                <a:solidFill>
                  <a:srgbClr val="000000"/>
                </a:solidFill>
                <a:latin typeface="Arial"/>
                <a:cs typeface="Arial"/>
              </a:rPr>
              <a:t>	</a:t>
            </a:r>
            <a:r>
              <a:rPr lang="en-US" sz="1200" strike="noStrike" dirty="0" smtClean="0">
                <a:solidFill>
                  <a:srgbClr val="000000"/>
                </a:solidFill>
                <a:latin typeface="Arial"/>
                <a:cs typeface="Arial"/>
              </a:rPr>
              <a:t>	require </a:t>
            </a:r>
            <a:r>
              <a:rPr lang="en-US" sz="1200" strike="noStrike" dirty="0">
                <a:solidFill>
                  <a:srgbClr val="000000"/>
                </a:solidFill>
                <a:latin typeface="Arial"/>
                <a:cs typeface="Arial"/>
              </a:rPr>
              <a:t>=&gt; Package['torque’]</a:t>
            </a:r>
            <a:endParaRPr sz="1200" dirty="0">
              <a:latin typeface="Arial"/>
              <a:cs typeface="Arial"/>
            </a:endParaRPr>
          </a:p>
          <a:p>
            <a:r>
              <a:rPr lang="en-US" sz="1200" strike="noStrike" dirty="0">
                <a:solidFill>
                  <a:srgbClr val="000000"/>
                </a:solidFill>
                <a:latin typeface="Arial"/>
                <a:cs typeface="Arial"/>
              </a:rPr>
              <a:t>       }</a:t>
            </a:r>
            <a:endParaRPr sz="1200" dirty="0">
              <a:latin typeface="Arial"/>
              <a:cs typeface="Arial"/>
            </a:endParaRPr>
          </a:p>
          <a:p>
            <a:pPr>
              <a:lnSpc>
                <a:spcPct val="100000"/>
              </a:lnSpc>
            </a:pPr>
            <a:endParaRPr sz="1200" dirty="0"/>
          </a:p>
        </p:txBody>
      </p:sp>
      <p:sp>
        <p:nvSpPr>
          <p:cNvPr id="351" name="TextShape 3"/>
          <p:cNvSpPr txBox="1"/>
          <p:nvPr/>
        </p:nvSpPr>
        <p:spPr>
          <a:xfrm>
            <a:off x="4629240" y="1219320"/>
            <a:ext cx="4133520" cy="4804920"/>
          </a:xfrm>
          <a:prstGeom prst="rect">
            <a:avLst/>
          </a:prstGeom>
          <a:noFill/>
          <a:ln>
            <a:noFill/>
          </a:ln>
        </p:spPr>
        <p:txBody>
          <a:bodyPr/>
          <a:lstStyle/>
          <a:p>
            <a:pPr marL="285750" indent="-285750">
              <a:lnSpc>
                <a:spcPct val="90000"/>
              </a:lnSpc>
              <a:buFont typeface="Arial"/>
              <a:buChar char="•"/>
            </a:pPr>
            <a:r>
              <a:rPr lang="en-US" sz="1400" strike="noStrike" dirty="0">
                <a:solidFill>
                  <a:srgbClr val="000000"/>
                </a:solidFill>
                <a:latin typeface="Arial"/>
                <a:cs typeface="Arial"/>
              </a:rPr>
              <a:t>Setup services and </a:t>
            </a:r>
            <a:r>
              <a:rPr lang="en-US" sz="1400" strike="noStrike" dirty="0" err="1">
                <a:solidFill>
                  <a:srgbClr val="000000"/>
                </a:solidFill>
                <a:latin typeface="Arial"/>
                <a:cs typeface="Arial"/>
              </a:rPr>
              <a:t>config</a:t>
            </a:r>
            <a:r>
              <a:rPr lang="en-US" sz="1400" strike="noStrike" dirty="0">
                <a:solidFill>
                  <a:srgbClr val="000000"/>
                </a:solidFill>
                <a:latin typeface="Arial"/>
                <a:cs typeface="Arial"/>
              </a:rPr>
              <a:t> files for torque on the head node</a:t>
            </a:r>
            <a:endParaRPr dirty="0">
              <a:latin typeface="Arial"/>
              <a:cs typeface="Arial"/>
            </a:endParaRPr>
          </a:p>
          <a:p>
            <a:pPr marL="742950" lvl="1" indent="-285750">
              <a:lnSpc>
                <a:spcPct val="80000"/>
              </a:lnSpc>
              <a:buFont typeface="Arial"/>
              <a:buChar char="•"/>
            </a:pPr>
            <a:r>
              <a:rPr lang="en-US" sz="1400" strike="noStrike" dirty="0">
                <a:solidFill>
                  <a:srgbClr val="000000"/>
                </a:solidFill>
                <a:latin typeface="Arial"/>
                <a:cs typeface="Arial"/>
              </a:rPr>
              <a:t>service { "</a:t>
            </a:r>
            <a:r>
              <a:rPr lang="en-US" sz="1400" strike="noStrike" dirty="0" err="1">
                <a:solidFill>
                  <a:srgbClr val="000000"/>
                </a:solidFill>
                <a:latin typeface="Arial"/>
                <a:cs typeface="Arial"/>
              </a:rPr>
              <a:t>pbs_server</a:t>
            </a:r>
            <a:r>
              <a:rPr lang="en-US" sz="1400" strike="noStrike" dirty="0">
                <a:solidFill>
                  <a:srgbClr val="000000"/>
                </a:solidFill>
                <a:latin typeface="Arial"/>
                <a:cs typeface="Arial"/>
              </a:rPr>
              <a:t>":</a:t>
            </a:r>
            <a:endParaRPr dirty="0">
              <a:latin typeface="Arial"/>
              <a:cs typeface="Arial"/>
            </a:endParaRPr>
          </a:p>
          <a:p>
            <a:r>
              <a:rPr lang="en-US" sz="1400" strike="noStrike" dirty="0" smtClean="0">
                <a:solidFill>
                  <a:srgbClr val="000000"/>
                </a:solidFill>
                <a:latin typeface="Arial"/>
                <a:cs typeface="Arial"/>
              </a:rPr>
              <a:t>	</a:t>
            </a:r>
            <a:r>
              <a:rPr lang="en-US" sz="1400" strike="noStrike" dirty="0">
                <a:solidFill>
                  <a:srgbClr val="000000"/>
                </a:solidFill>
                <a:latin typeface="Arial"/>
                <a:cs typeface="Arial"/>
              </a:rPr>
              <a:t>	#ensure  =&gt; "running",</a:t>
            </a:r>
            <a:endParaRPr dirty="0">
              <a:latin typeface="Arial"/>
              <a:cs typeface="Arial"/>
            </a:endParaRPr>
          </a:p>
          <a:p>
            <a:r>
              <a:rPr lang="en-US" sz="1400" strike="noStrike" dirty="0" smtClean="0">
                <a:solidFill>
                  <a:srgbClr val="000000"/>
                </a:solidFill>
                <a:latin typeface="Arial"/>
                <a:cs typeface="Arial"/>
              </a:rPr>
              <a:t>	</a:t>
            </a:r>
            <a:r>
              <a:rPr lang="en-US" sz="1400" strike="noStrike" dirty="0">
                <a:solidFill>
                  <a:srgbClr val="000000"/>
                </a:solidFill>
                <a:latin typeface="Arial"/>
                <a:cs typeface="Arial"/>
              </a:rPr>
              <a:t>	enable  =&gt; ”false”,</a:t>
            </a:r>
            <a:endParaRPr dirty="0">
              <a:latin typeface="Arial"/>
              <a:cs typeface="Arial"/>
            </a:endParaRPr>
          </a:p>
          <a:p>
            <a:r>
              <a:rPr lang="en-US" sz="1400" strike="noStrike" dirty="0">
                <a:solidFill>
                  <a:srgbClr val="000000"/>
                </a:solidFill>
                <a:latin typeface="Arial"/>
                <a:cs typeface="Arial"/>
              </a:rPr>
              <a:t>  </a:t>
            </a:r>
            <a:r>
              <a:rPr lang="en-US" sz="1400" strike="noStrike" dirty="0" smtClean="0">
                <a:solidFill>
                  <a:srgbClr val="000000"/>
                </a:solidFill>
                <a:latin typeface="Arial"/>
                <a:cs typeface="Arial"/>
              </a:rPr>
              <a:t>	     </a:t>
            </a:r>
            <a:r>
              <a:rPr lang="en-US" sz="1400" strike="noStrike" dirty="0">
                <a:solidFill>
                  <a:srgbClr val="000000"/>
                </a:solidFill>
                <a:latin typeface="Arial"/>
                <a:cs typeface="Arial"/>
              </a:rPr>
              <a:t>}</a:t>
            </a:r>
            <a:endParaRPr dirty="0">
              <a:latin typeface="Arial"/>
              <a:cs typeface="Arial"/>
            </a:endParaRPr>
          </a:p>
          <a:p>
            <a:pPr marL="742950" lvl="1" indent="-285750">
              <a:lnSpc>
                <a:spcPct val="80000"/>
              </a:lnSpc>
              <a:buFont typeface="Arial"/>
              <a:buChar char="•"/>
            </a:pPr>
            <a:r>
              <a:rPr lang="en-US" sz="1400" strike="noStrike" dirty="0">
                <a:solidFill>
                  <a:srgbClr val="000000"/>
                </a:solidFill>
                <a:latin typeface="Arial"/>
                <a:cs typeface="Arial"/>
              </a:rPr>
              <a:t>service {"</a:t>
            </a:r>
            <a:r>
              <a:rPr lang="en-US" sz="1400" strike="noStrike" dirty="0" err="1">
                <a:solidFill>
                  <a:srgbClr val="000000"/>
                </a:solidFill>
                <a:latin typeface="Arial"/>
                <a:cs typeface="Arial"/>
              </a:rPr>
              <a:t>maui.d</a:t>
            </a:r>
            <a:r>
              <a:rPr lang="en-US" sz="1400" strike="noStrike" dirty="0">
                <a:solidFill>
                  <a:srgbClr val="000000"/>
                </a:solidFill>
                <a:latin typeface="Arial"/>
                <a:cs typeface="Arial"/>
              </a:rPr>
              <a:t>":</a:t>
            </a:r>
            <a:endParaRPr dirty="0">
              <a:latin typeface="Arial"/>
              <a:cs typeface="Arial"/>
            </a:endParaRPr>
          </a:p>
          <a:p>
            <a:r>
              <a:rPr lang="en-US" sz="1400" strike="noStrike" dirty="0" smtClean="0">
                <a:solidFill>
                  <a:srgbClr val="000000"/>
                </a:solidFill>
                <a:latin typeface="Arial"/>
                <a:cs typeface="Arial"/>
              </a:rPr>
              <a:t>	</a:t>
            </a:r>
            <a:r>
              <a:rPr lang="en-US" sz="1400" strike="noStrike" dirty="0">
                <a:solidFill>
                  <a:srgbClr val="000000"/>
                </a:solidFill>
                <a:latin typeface="Arial"/>
                <a:cs typeface="Arial"/>
              </a:rPr>
              <a:t>	ensure  =&gt; "running",</a:t>
            </a:r>
            <a:endParaRPr dirty="0">
              <a:latin typeface="Arial"/>
              <a:cs typeface="Arial"/>
            </a:endParaRPr>
          </a:p>
          <a:p>
            <a:r>
              <a:rPr lang="en-US" sz="1400" strike="noStrike" dirty="0" smtClean="0">
                <a:solidFill>
                  <a:srgbClr val="000000"/>
                </a:solidFill>
                <a:latin typeface="Arial"/>
                <a:cs typeface="Arial"/>
              </a:rPr>
              <a:t>	</a:t>
            </a:r>
            <a:r>
              <a:rPr lang="en-US" sz="1400" strike="noStrike" dirty="0">
                <a:solidFill>
                  <a:srgbClr val="000000"/>
                </a:solidFill>
                <a:latin typeface="Arial"/>
                <a:cs typeface="Arial"/>
              </a:rPr>
              <a:t>	enable  =&gt; ”false",</a:t>
            </a:r>
            <a:endParaRPr dirty="0">
              <a:latin typeface="Arial"/>
              <a:cs typeface="Arial"/>
            </a:endParaRPr>
          </a:p>
          <a:p>
            <a:r>
              <a:rPr lang="en-US" sz="1400" strike="noStrike" dirty="0">
                <a:solidFill>
                  <a:srgbClr val="000000"/>
                </a:solidFill>
                <a:latin typeface="Arial"/>
                <a:cs typeface="Arial"/>
              </a:rPr>
              <a:t>  </a:t>
            </a:r>
            <a:r>
              <a:rPr lang="en-US" sz="1400" strike="noStrike" dirty="0" smtClean="0">
                <a:solidFill>
                  <a:srgbClr val="000000"/>
                </a:solidFill>
                <a:latin typeface="Arial"/>
                <a:cs typeface="Arial"/>
              </a:rPr>
              <a:t>	     </a:t>
            </a:r>
            <a:r>
              <a:rPr lang="en-US" sz="1400" strike="noStrike" dirty="0">
                <a:solidFill>
                  <a:srgbClr val="000000"/>
                </a:solidFill>
                <a:latin typeface="Arial"/>
                <a:cs typeface="Arial"/>
              </a:rPr>
              <a:t>}</a:t>
            </a:r>
            <a:endParaRPr dirty="0">
              <a:latin typeface="Arial"/>
              <a:cs typeface="Arial"/>
            </a:endParaRPr>
          </a:p>
          <a:p>
            <a:pPr marL="742950" lvl="1" indent="-285750">
              <a:lnSpc>
                <a:spcPct val="80000"/>
              </a:lnSpc>
              <a:buFont typeface="Arial"/>
              <a:buChar char="•"/>
            </a:pPr>
            <a:r>
              <a:rPr lang="en-US" sz="1400" strike="noStrike" dirty="0">
                <a:solidFill>
                  <a:srgbClr val="000000"/>
                </a:solidFill>
                <a:latin typeface="Arial"/>
                <a:cs typeface="Arial"/>
              </a:rPr>
              <a:t>file { '/</a:t>
            </a:r>
            <a:r>
              <a:rPr lang="en-US" sz="1400" strike="noStrike" dirty="0" err="1">
                <a:solidFill>
                  <a:srgbClr val="000000"/>
                </a:solidFill>
                <a:latin typeface="Arial"/>
                <a:cs typeface="Arial"/>
              </a:rPr>
              <a:t>var</a:t>
            </a:r>
            <a:r>
              <a:rPr lang="en-US" sz="1400" strike="noStrike" dirty="0">
                <a:solidFill>
                  <a:srgbClr val="000000"/>
                </a:solidFill>
                <a:latin typeface="Arial"/>
                <a:cs typeface="Arial"/>
              </a:rPr>
              <a:t>/spool/torque/</a:t>
            </a:r>
            <a:r>
              <a:rPr lang="en-US" sz="1400" strike="noStrike" dirty="0" err="1">
                <a:solidFill>
                  <a:srgbClr val="000000"/>
                </a:solidFill>
                <a:latin typeface="Arial"/>
                <a:cs typeface="Arial"/>
              </a:rPr>
              <a:t>server_priv</a:t>
            </a:r>
            <a:r>
              <a:rPr lang="en-US" sz="1400" strike="noStrike" dirty="0">
                <a:solidFill>
                  <a:srgbClr val="000000"/>
                </a:solidFill>
                <a:latin typeface="Arial"/>
                <a:cs typeface="Arial"/>
              </a:rPr>
              <a:t>/nodes':</a:t>
            </a:r>
            <a:endParaRPr dirty="0">
              <a:latin typeface="Arial"/>
              <a:cs typeface="Arial"/>
            </a:endParaRPr>
          </a:p>
          <a:p>
            <a:r>
              <a:rPr lang="en-US" sz="1400" strike="noStrike" dirty="0" smtClean="0">
                <a:solidFill>
                  <a:srgbClr val="000000"/>
                </a:solidFill>
                <a:latin typeface="Arial"/>
                <a:cs typeface="Arial"/>
              </a:rPr>
              <a:t>	</a:t>
            </a:r>
            <a:r>
              <a:rPr lang="en-US" sz="1400" strike="noStrike" dirty="0">
                <a:solidFill>
                  <a:srgbClr val="000000"/>
                </a:solidFill>
                <a:latin typeface="Arial"/>
                <a:cs typeface="Arial"/>
              </a:rPr>
              <a:t>	content =&gt; "compute1.cluster </a:t>
            </a:r>
            <a:r>
              <a:rPr lang="en-US" sz="1400" strike="noStrike" dirty="0" err="1">
                <a:solidFill>
                  <a:srgbClr val="000000"/>
                </a:solidFill>
                <a:latin typeface="Arial"/>
                <a:cs typeface="Arial"/>
              </a:rPr>
              <a:t>np</a:t>
            </a:r>
            <a:r>
              <a:rPr lang="en-US" sz="1400" strike="noStrike" dirty="0">
                <a:solidFill>
                  <a:srgbClr val="000000"/>
                </a:solidFill>
                <a:latin typeface="Arial"/>
                <a:cs typeface="Arial"/>
              </a:rPr>
              <a:t>=1\n</a:t>
            </a:r>
            <a:endParaRPr dirty="0">
              <a:latin typeface="Arial"/>
              <a:cs typeface="Arial"/>
            </a:endParaRPr>
          </a:p>
          <a:p>
            <a:r>
              <a:rPr lang="en-US" sz="1400" strike="noStrike" dirty="0" smtClean="0">
                <a:solidFill>
                  <a:srgbClr val="000000"/>
                </a:solidFill>
                <a:latin typeface="Arial"/>
                <a:cs typeface="Arial"/>
              </a:rPr>
              <a:t>	</a:t>
            </a:r>
            <a:r>
              <a:rPr lang="en-US" sz="1400" strike="noStrike" dirty="0">
                <a:solidFill>
                  <a:srgbClr val="000000"/>
                </a:solidFill>
                <a:latin typeface="Arial"/>
                <a:cs typeface="Arial"/>
              </a:rPr>
              <a:t>	                      compute2.cluster </a:t>
            </a:r>
            <a:r>
              <a:rPr lang="en-US" sz="1400" strike="noStrike" dirty="0" err="1">
                <a:solidFill>
                  <a:srgbClr val="000000"/>
                </a:solidFill>
                <a:latin typeface="Arial"/>
                <a:cs typeface="Arial"/>
              </a:rPr>
              <a:t>np</a:t>
            </a:r>
            <a:r>
              <a:rPr lang="en-US" sz="1400" strike="noStrike" dirty="0">
                <a:solidFill>
                  <a:srgbClr val="000000"/>
                </a:solidFill>
                <a:latin typeface="Arial"/>
                <a:cs typeface="Arial"/>
              </a:rPr>
              <a:t>=1\n”,</a:t>
            </a:r>
            <a:endParaRPr dirty="0">
              <a:latin typeface="Arial"/>
              <a:cs typeface="Arial"/>
            </a:endParaRPr>
          </a:p>
          <a:p>
            <a:r>
              <a:rPr lang="en-US" sz="1400" strike="noStrike" dirty="0">
                <a:solidFill>
                  <a:srgbClr val="000000"/>
                </a:solidFill>
                <a:latin typeface="Arial"/>
                <a:cs typeface="Arial"/>
              </a:rPr>
              <a:t>    </a:t>
            </a:r>
            <a:r>
              <a:rPr lang="en-US" sz="1400" strike="noStrike" dirty="0" smtClean="0">
                <a:solidFill>
                  <a:srgbClr val="000000"/>
                </a:solidFill>
                <a:latin typeface="Arial"/>
                <a:cs typeface="Arial"/>
              </a:rPr>
              <a:t>	   </a:t>
            </a:r>
            <a:r>
              <a:rPr lang="en-US" sz="1400" strike="noStrike" dirty="0">
                <a:solidFill>
                  <a:srgbClr val="000000"/>
                </a:solidFill>
                <a:latin typeface="Arial"/>
                <a:cs typeface="Arial"/>
              </a:rPr>
              <a:t>}</a:t>
            </a:r>
            <a:endParaRPr dirty="0">
              <a:latin typeface="Arial"/>
              <a:cs typeface="Arial"/>
            </a:endParaRPr>
          </a:p>
          <a:p>
            <a:pPr marL="285750" indent="-285750">
              <a:lnSpc>
                <a:spcPct val="100000"/>
              </a:lnSpc>
              <a:buFont typeface="Arial"/>
              <a:buChar char="•"/>
            </a:pPr>
            <a:r>
              <a:rPr lang="en-US" sz="1400" b="1" strike="noStrike" dirty="0">
                <a:solidFill>
                  <a:srgbClr val="000000"/>
                </a:solidFill>
                <a:latin typeface="Arial"/>
                <a:cs typeface="Arial"/>
              </a:rPr>
              <a:t>Puppet apply</a:t>
            </a:r>
            <a:endParaRPr dirty="0">
              <a:latin typeface="Arial"/>
              <a:cs typeface="Arial"/>
            </a:endParaRPr>
          </a:p>
          <a:p>
            <a:pPr marL="285750" indent="-285750">
              <a:lnSpc>
                <a:spcPct val="100000"/>
              </a:lnSpc>
              <a:buFont typeface="Arial"/>
              <a:buChar char="•"/>
            </a:pPr>
            <a:r>
              <a:rPr lang="en-US" sz="1400" b="1" strike="noStrike" dirty="0" smtClean="0">
                <a:solidFill>
                  <a:srgbClr val="000000"/>
                </a:solidFill>
                <a:latin typeface="Arial"/>
                <a:cs typeface="Arial"/>
              </a:rPr>
              <a:t>Stop </a:t>
            </a:r>
            <a:r>
              <a:rPr lang="en-US" sz="1400" b="1" strike="noStrike" dirty="0">
                <a:solidFill>
                  <a:srgbClr val="000000"/>
                </a:solidFill>
                <a:latin typeface="Arial"/>
                <a:cs typeface="Arial"/>
              </a:rPr>
              <a:t>Torque</a:t>
            </a:r>
            <a:r>
              <a:rPr lang="en-US" sz="1400" strike="noStrike" dirty="0">
                <a:solidFill>
                  <a:srgbClr val="000000"/>
                </a:solidFill>
                <a:latin typeface="Arial"/>
                <a:cs typeface="Arial"/>
              </a:rPr>
              <a:t>: /</a:t>
            </a:r>
            <a:r>
              <a:rPr lang="en-US" sz="1400" strike="noStrike" dirty="0" err="1">
                <a:solidFill>
                  <a:srgbClr val="000000"/>
                </a:solidFill>
                <a:latin typeface="Arial"/>
                <a:cs typeface="Arial"/>
              </a:rPr>
              <a:t>etc</a:t>
            </a:r>
            <a:r>
              <a:rPr lang="en-US" sz="1400" strike="noStrike" dirty="0">
                <a:solidFill>
                  <a:srgbClr val="000000"/>
                </a:solidFill>
                <a:latin typeface="Arial"/>
                <a:cs typeface="Arial"/>
              </a:rPr>
              <a:t>/</a:t>
            </a:r>
            <a:r>
              <a:rPr lang="en-US" sz="1400" strike="noStrike" dirty="0" err="1">
                <a:solidFill>
                  <a:srgbClr val="000000"/>
                </a:solidFill>
                <a:latin typeface="Arial"/>
                <a:cs typeface="Arial"/>
              </a:rPr>
              <a:t>init.d</a:t>
            </a:r>
            <a:r>
              <a:rPr lang="en-US" sz="1400" strike="noStrike" dirty="0">
                <a:solidFill>
                  <a:srgbClr val="000000"/>
                </a:solidFill>
                <a:latin typeface="Arial"/>
                <a:cs typeface="Arial"/>
              </a:rPr>
              <a:t>/</a:t>
            </a:r>
            <a:r>
              <a:rPr lang="en-US" sz="1400" strike="noStrike" dirty="0" err="1">
                <a:solidFill>
                  <a:srgbClr val="000000"/>
                </a:solidFill>
                <a:latin typeface="Arial"/>
                <a:cs typeface="Arial"/>
              </a:rPr>
              <a:t>pbs_server</a:t>
            </a:r>
            <a:r>
              <a:rPr lang="en-US" sz="1400" strike="noStrike" dirty="0">
                <a:solidFill>
                  <a:srgbClr val="000000"/>
                </a:solidFill>
                <a:latin typeface="Arial"/>
                <a:cs typeface="Arial"/>
              </a:rPr>
              <a:t> stop</a:t>
            </a:r>
            <a:endParaRPr dirty="0">
              <a:latin typeface="Arial"/>
              <a:cs typeface="Arial"/>
            </a:endParaRPr>
          </a:p>
          <a:p>
            <a:pPr marL="285750" indent="-285750">
              <a:lnSpc>
                <a:spcPct val="100000"/>
              </a:lnSpc>
              <a:buFont typeface="Arial"/>
              <a:buChar char="•"/>
            </a:pPr>
            <a:r>
              <a:rPr lang="en-US" sz="1400" b="1" strike="noStrike" dirty="0">
                <a:solidFill>
                  <a:srgbClr val="000000"/>
                </a:solidFill>
                <a:latin typeface="Arial"/>
                <a:cs typeface="Arial"/>
              </a:rPr>
              <a:t>Run the Torque Setup</a:t>
            </a:r>
            <a:r>
              <a:rPr lang="en-US" sz="1400" strike="noStrike" dirty="0">
                <a:solidFill>
                  <a:srgbClr val="000000"/>
                </a:solidFill>
                <a:latin typeface="Arial"/>
                <a:cs typeface="Arial"/>
              </a:rPr>
              <a:t>:  /</a:t>
            </a:r>
            <a:r>
              <a:rPr lang="en-US" sz="1400" strike="noStrike" dirty="0" err="1">
                <a:solidFill>
                  <a:srgbClr val="000000"/>
                </a:solidFill>
                <a:latin typeface="Arial"/>
                <a:cs typeface="Arial"/>
              </a:rPr>
              <a:t>usr</a:t>
            </a:r>
            <a:r>
              <a:rPr lang="en-US" sz="1400" strike="noStrike" dirty="0">
                <a:solidFill>
                  <a:srgbClr val="000000"/>
                </a:solidFill>
                <a:latin typeface="Arial"/>
                <a:cs typeface="Arial"/>
              </a:rPr>
              <a:t>/share/doc/torque-server-4.1.7/</a:t>
            </a:r>
            <a:r>
              <a:rPr lang="en-US" sz="1400" strike="noStrike" dirty="0" err="1">
                <a:solidFill>
                  <a:srgbClr val="000000"/>
                </a:solidFill>
                <a:latin typeface="Arial"/>
                <a:cs typeface="Arial"/>
              </a:rPr>
              <a:t>torque.setup</a:t>
            </a:r>
            <a:r>
              <a:rPr lang="en-US" sz="1400" strike="noStrike" dirty="0">
                <a:solidFill>
                  <a:srgbClr val="000000"/>
                </a:solidFill>
                <a:latin typeface="Arial"/>
                <a:cs typeface="Arial"/>
              </a:rPr>
              <a:t>  </a:t>
            </a:r>
            <a:endParaRPr dirty="0">
              <a:latin typeface="Arial"/>
              <a:cs typeface="Arial"/>
            </a:endParaRPr>
          </a:p>
          <a:p>
            <a:pPr marL="285750" indent="-285750">
              <a:lnSpc>
                <a:spcPct val="100000"/>
              </a:lnSpc>
              <a:buFont typeface="Arial"/>
              <a:buChar char="•"/>
            </a:pPr>
            <a:r>
              <a:rPr lang="en-US" sz="1400" strike="noStrike" dirty="0">
                <a:solidFill>
                  <a:srgbClr val="000000"/>
                </a:solidFill>
                <a:latin typeface="Arial"/>
                <a:cs typeface="Arial"/>
              </a:rPr>
              <a:t>Allow </a:t>
            </a:r>
            <a:r>
              <a:rPr lang="en-US" sz="1400" strike="noStrike" dirty="0" err="1">
                <a:solidFill>
                  <a:srgbClr val="000000"/>
                </a:solidFill>
                <a:latin typeface="Arial"/>
                <a:cs typeface="Arial"/>
              </a:rPr>
              <a:t>pbsnodes</a:t>
            </a:r>
            <a:r>
              <a:rPr lang="en-US" sz="1400" strike="noStrike" dirty="0">
                <a:solidFill>
                  <a:srgbClr val="000000"/>
                </a:solidFill>
                <a:latin typeface="Arial"/>
                <a:cs typeface="Arial"/>
              </a:rPr>
              <a:t> to work on the nodes</a:t>
            </a:r>
            <a:endParaRPr dirty="0">
              <a:latin typeface="Arial"/>
              <a:cs typeface="Arial"/>
            </a:endParaRPr>
          </a:p>
          <a:p>
            <a:pPr marL="742950" lvl="1" indent="-285750">
              <a:lnSpc>
                <a:spcPct val="100000"/>
              </a:lnSpc>
              <a:buFont typeface="Arial"/>
              <a:buChar char="•"/>
            </a:pPr>
            <a:r>
              <a:rPr lang="en-US" sz="1400" strike="noStrike" dirty="0" err="1">
                <a:solidFill>
                  <a:srgbClr val="000000"/>
                </a:solidFill>
                <a:latin typeface="Arial"/>
                <a:cs typeface="Arial"/>
              </a:rPr>
              <a:t>qmgr</a:t>
            </a:r>
            <a:r>
              <a:rPr lang="en-US" sz="1400" strike="noStrike" dirty="0">
                <a:solidFill>
                  <a:srgbClr val="000000"/>
                </a:solidFill>
                <a:latin typeface="Arial"/>
                <a:cs typeface="Arial"/>
              </a:rPr>
              <a:t> -c 'set server managers = root@*.cluster'</a:t>
            </a:r>
            <a:endParaRPr dirty="0">
              <a:latin typeface="Arial"/>
              <a:cs typeface="Arial"/>
            </a:endParaRPr>
          </a:p>
          <a:p>
            <a:pPr marL="285750" indent="-285750">
              <a:lnSpc>
                <a:spcPct val="100000"/>
              </a:lnSpc>
              <a:buFont typeface="Arial"/>
              <a:buChar char="•"/>
            </a:pPr>
            <a:r>
              <a:rPr lang="en-US" sz="1400" strike="noStrike" dirty="0">
                <a:solidFill>
                  <a:srgbClr val="000000"/>
                </a:solidFill>
                <a:latin typeface="Arial"/>
                <a:cs typeface="Arial"/>
              </a:rPr>
              <a:t>Change </a:t>
            </a:r>
            <a:r>
              <a:rPr lang="en-US" sz="1400" strike="noStrike" dirty="0" err="1">
                <a:solidFill>
                  <a:srgbClr val="000000"/>
                </a:solidFill>
                <a:latin typeface="Arial"/>
                <a:cs typeface="Arial"/>
              </a:rPr>
              <a:t>pbs_server</a:t>
            </a:r>
            <a:r>
              <a:rPr lang="en-US" sz="1400" strike="noStrike" dirty="0">
                <a:solidFill>
                  <a:srgbClr val="000000"/>
                </a:solidFill>
                <a:latin typeface="Arial"/>
                <a:cs typeface="Arial"/>
              </a:rPr>
              <a:t> and </a:t>
            </a:r>
            <a:r>
              <a:rPr lang="en-US" sz="1400" strike="noStrike" dirty="0" err="1">
                <a:solidFill>
                  <a:srgbClr val="000000"/>
                </a:solidFill>
                <a:latin typeface="Arial"/>
                <a:cs typeface="Arial"/>
              </a:rPr>
              <a:t>pbs_sched</a:t>
            </a:r>
            <a:r>
              <a:rPr lang="en-US" sz="1400" strike="noStrike" dirty="0">
                <a:solidFill>
                  <a:srgbClr val="000000"/>
                </a:solidFill>
                <a:latin typeface="Arial"/>
                <a:cs typeface="Arial"/>
              </a:rPr>
              <a:t> stanza to uncomment ensure running</a:t>
            </a:r>
            <a:endParaRPr dirty="0">
              <a:latin typeface="Arial"/>
              <a:cs typeface="Arial"/>
            </a:endParaRPr>
          </a:p>
        </p:txBody>
      </p:sp>
      <p:sp>
        <p:nvSpPr>
          <p:cNvPr id="353" name="CustomShape 4"/>
          <p:cNvSpPr/>
          <p:nvPr/>
        </p:nvSpPr>
        <p:spPr>
          <a:xfrm>
            <a:off x="4876920" y="6172200"/>
            <a:ext cx="4190760" cy="51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400" strike="noStrike">
                <a:solidFill>
                  <a:srgbClr val="000000"/>
                </a:solidFill>
                <a:latin typeface="Calibri Light"/>
              </a:rPr>
              <a:t>015-setup-torque-scheduler</a:t>
            </a:r>
            <a:endParaRPr/>
          </a:p>
          <a:p>
            <a:pPr algn="r">
              <a:lnSpc>
                <a:spcPct val="100000"/>
              </a:lnSpc>
            </a:pPr>
            <a:r>
              <a:rPr lang="en-US" sz="1400" strike="noStrike">
                <a:solidFill>
                  <a:srgbClr val="000000"/>
                </a:solidFill>
                <a:latin typeface="Calibri Light"/>
              </a:rPr>
              <a:t>016-setup-and-test-torque</a:t>
            </a:r>
            <a:endParaRPr/>
          </a:p>
        </p:txBody>
      </p:sp>
      <p:sp>
        <p:nvSpPr>
          <p:cNvPr id="355" name="TextShape 5"/>
          <p:cNvSpPr txBox="1"/>
          <p:nvPr/>
        </p:nvSpPr>
        <p:spPr>
          <a:xfrm>
            <a:off x="3581280" y="6356520"/>
            <a:ext cx="2057040" cy="364680"/>
          </a:xfrm>
          <a:prstGeom prst="rect">
            <a:avLst/>
          </a:prstGeom>
          <a:noFill/>
          <a:ln>
            <a:noFill/>
          </a:ln>
        </p:spPr>
        <p:txBody>
          <a:bodyPr anchor="ctr"/>
          <a:lstStyle/>
          <a:p>
            <a:pPr algn="ctr">
              <a:lnSpc>
                <a:spcPct val="100000"/>
              </a:lnSpc>
            </a:pPr>
            <a:fld id="{9F47464B-1949-4AAB-9F07-CEA85F84DFCF}" type="slidenum">
              <a:rPr lang="en-US" sz="1000" strike="noStrike">
                <a:solidFill>
                  <a:srgbClr val="000000"/>
                </a:solidFill>
                <a:latin typeface="Arial"/>
              </a:rPr>
              <a:t>36</a:t>
            </a:fld>
            <a:endParaRPr/>
          </a:p>
        </p:txBody>
      </p:sp>
      <p:sp>
        <p:nvSpPr>
          <p:cNvPr id="2" name="Title 1"/>
          <p:cNvSpPr>
            <a:spLocks noGrp="1"/>
          </p:cNvSpPr>
          <p:nvPr>
            <p:ph type="title"/>
          </p:nvPr>
        </p:nvSpPr>
        <p:spPr/>
        <p:txBody>
          <a:bodyPr/>
          <a:lstStyle/>
          <a:p>
            <a:r>
              <a:rPr lang="en-US" dirty="0"/>
              <a:t>Setting up torque</a:t>
            </a:r>
            <a:br>
              <a:rPr lang="en-US" dirty="0"/>
            </a:br>
            <a:endParaRPr lang="en-US" dirty="0"/>
          </a:p>
        </p:txBody>
      </p:sp>
      <p:pic>
        <p:nvPicPr>
          <p:cNvPr id="7" name="Picture 6" descr="imagotipo horizontal Escuela de Verano.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6946" y="6161223"/>
            <a:ext cx="1325654" cy="62207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TextShape 2"/>
          <p:cNvSpPr txBox="1"/>
          <p:nvPr/>
        </p:nvSpPr>
        <p:spPr>
          <a:xfrm>
            <a:off x="628560" y="1447920"/>
            <a:ext cx="7905240" cy="4571640"/>
          </a:xfrm>
          <a:prstGeom prst="rect">
            <a:avLst/>
          </a:prstGeom>
          <a:noFill/>
          <a:ln>
            <a:noFill/>
          </a:ln>
        </p:spPr>
        <p:txBody>
          <a:bodyPr/>
          <a:lstStyle/>
          <a:p>
            <a:pPr marL="342900" indent="-342900">
              <a:lnSpc>
                <a:spcPct val="90000"/>
              </a:lnSpc>
              <a:buFont typeface="Arial"/>
              <a:buChar char="•"/>
            </a:pPr>
            <a:r>
              <a:rPr lang="en-US" sz="1600" strike="noStrike" dirty="0">
                <a:solidFill>
                  <a:srgbClr val="000000"/>
                </a:solidFill>
                <a:latin typeface="Arial"/>
                <a:cs typeface="Arial"/>
              </a:rPr>
              <a:t>Setup torque on the compute nodes</a:t>
            </a:r>
            <a:endParaRPr sz="1600" dirty="0">
              <a:latin typeface="Arial"/>
              <a:cs typeface="Arial"/>
            </a:endParaRPr>
          </a:p>
          <a:p>
            <a:pPr marL="742950" lvl="1" indent="-285750">
              <a:lnSpc>
                <a:spcPct val="100000"/>
              </a:lnSpc>
              <a:buFont typeface="Arial"/>
              <a:buChar char="•"/>
            </a:pPr>
            <a:r>
              <a:rPr lang="en-US" sz="1600" strike="noStrike" dirty="0">
                <a:solidFill>
                  <a:srgbClr val="000000"/>
                </a:solidFill>
                <a:latin typeface="Arial"/>
                <a:cs typeface="Arial"/>
              </a:rPr>
              <a:t>package { 'torque-client’:</a:t>
            </a:r>
            <a:endParaRPr sz="1600" dirty="0">
              <a:latin typeface="Arial"/>
              <a:cs typeface="Arial"/>
            </a:endParaRPr>
          </a:p>
          <a:p>
            <a:r>
              <a:rPr lang="en-US" sz="1600" strike="noStrike" dirty="0">
                <a:solidFill>
                  <a:srgbClr val="000000"/>
                </a:solidFill>
                <a:latin typeface="Arial"/>
                <a:cs typeface="Arial"/>
              </a:rPr>
              <a:t>	ensure =&gt; 'installed',</a:t>
            </a:r>
            <a:endParaRPr sz="1600" dirty="0">
              <a:latin typeface="Arial"/>
              <a:cs typeface="Arial"/>
            </a:endParaRPr>
          </a:p>
          <a:p>
            <a:r>
              <a:rPr lang="en-US" sz="1600" strike="noStrike" dirty="0">
                <a:solidFill>
                  <a:srgbClr val="000000"/>
                </a:solidFill>
                <a:latin typeface="Arial"/>
                <a:cs typeface="Arial"/>
              </a:rPr>
              <a:t>	source =&gt; ‘torque-client-4.1.7-1.adaptive.el6.x86_64.rpm',</a:t>
            </a:r>
            <a:endParaRPr sz="1600" dirty="0">
              <a:latin typeface="Arial"/>
              <a:cs typeface="Arial"/>
            </a:endParaRPr>
          </a:p>
          <a:p>
            <a:r>
              <a:rPr lang="en-US" sz="1600" strike="noStrike" dirty="0">
                <a:solidFill>
                  <a:srgbClr val="000000"/>
                </a:solidFill>
                <a:latin typeface="Arial"/>
                <a:cs typeface="Arial"/>
              </a:rPr>
              <a:t>	provider =&gt; 'rpm',</a:t>
            </a:r>
            <a:endParaRPr sz="1600" dirty="0">
              <a:latin typeface="Arial"/>
              <a:cs typeface="Arial"/>
            </a:endParaRPr>
          </a:p>
          <a:p>
            <a:r>
              <a:rPr lang="en-US" sz="1600" strike="noStrike" dirty="0">
                <a:solidFill>
                  <a:srgbClr val="000000"/>
                </a:solidFill>
                <a:latin typeface="Arial"/>
                <a:cs typeface="Arial"/>
              </a:rPr>
              <a:t>	require =&gt; Package['torque']</a:t>
            </a:r>
            <a:endParaRPr sz="1600" dirty="0">
              <a:latin typeface="Arial"/>
              <a:cs typeface="Arial"/>
            </a:endParaRPr>
          </a:p>
          <a:p>
            <a:r>
              <a:rPr lang="en-US" sz="1600" strike="noStrike" dirty="0">
                <a:solidFill>
                  <a:srgbClr val="000000"/>
                </a:solidFill>
                <a:latin typeface="Arial"/>
                <a:cs typeface="Arial"/>
              </a:rPr>
              <a:t>    }</a:t>
            </a:r>
            <a:endParaRPr sz="1600" dirty="0">
              <a:latin typeface="Arial"/>
              <a:cs typeface="Arial"/>
            </a:endParaRPr>
          </a:p>
          <a:p>
            <a:r>
              <a:rPr lang="en-US" sz="1600" strike="noStrike" dirty="0">
                <a:solidFill>
                  <a:srgbClr val="000000"/>
                </a:solidFill>
                <a:latin typeface="Arial"/>
                <a:cs typeface="Arial"/>
              </a:rPr>
              <a:t>    service { "</a:t>
            </a:r>
            <a:r>
              <a:rPr lang="en-US" sz="1600" strike="noStrike" dirty="0" err="1">
                <a:solidFill>
                  <a:srgbClr val="000000"/>
                </a:solidFill>
                <a:latin typeface="Arial"/>
                <a:cs typeface="Arial"/>
              </a:rPr>
              <a:t>pbs_mom</a:t>
            </a:r>
            <a:r>
              <a:rPr lang="en-US" sz="1600" strike="noStrike" dirty="0">
                <a:solidFill>
                  <a:srgbClr val="000000"/>
                </a:solidFill>
                <a:latin typeface="Arial"/>
                <a:cs typeface="Arial"/>
              </a:rPr>
              <a:t>":</a:t>
            </a:r>
            <a:endParaRPr sz="1600" dirty="0">
              <a:latin typeface="Arial"/>
              <a:cs typeface="Arial"/>
            </a:endParaRPr>
          </a:p>
          <a:p>
            <a:r>
              <a:rPr lang="en-US" sz="1600" strike="noStrike" dirty="0">
                <a:solidFill>
                  <a:srgbClr val="000000"/>
                </a:solidFill>
                <a:latin typeface="Arial"/>
                <a:cs typeface="Arial"/>
              </a:rPr>
              <a:t>	ensure  =&gt; "running",</a:t>
            </a:r>
            <a:endParaRPr sz="1600" dirty="0">
              <a:latin typeface="Arial"/>
              <a:cs typeface="Arial"/>
            </a:endParaRPr>
          </a:p>
          <a:p>
            <a:r>
              <a:rPr lang="en-US" sz="1600" strike="noStrike" dirty="0">
                <a:solidFill>
                  <a:srgbClr val="000000"/>
                </a:solidFill>
                <a:latin typeface="Arial"/>
                <a:cs typeface="Arial"/>
              </a:rPr>
              <a:t>	enable  =&gt; "true”,</a:t>
            </a:r>
            <a:endParaRPr sz="1600" dirty="0">
              <a:latin typeface="Arial"/>
              <a:cs typeface="Arial"/>
            </a:endParaRPr>
          </a:p>
          <a:p>
            <a:r>
              <a:rPr lang="en-US" sz="1600" strike="noStrike" dirty="0">
                <a:solidFill>
                  <a:srgbClr val="000000"/>
                </a:solidFill>
                <a:latin typeface="Arial"/>
                <a:cs typeface="Arial"/>
              </a:rPr>
              <a:t>	require =&gt; Package["torque-client"],</a:t>
            </a:r>
            <a:endParaRPr sz="1600" dirty="0">
              <a:latin typeface="Arial"/>
              <a:cs typeface="Arial"/>
            </a:endParaRPr>
          </a:p>
          <a:p>
            <a:r>
              <a:rPr lang="en-US" sz="1600" strike="noStrike" dirty="0">
                <a:solidFill>
                  <a:srgbClr val="000000"/>
                </a:solidFill>
                <a:latin typeface="Arial"/>
                <a:cs typeface="Arial"/>
              </a:rPr>
              <a:t>    }</a:t>
            </a:r>
            <a:endParaRPr sz="1600" dirty="0">
              <a:latin typeface="Arial"/>
              <a:cs typeface="Arial"/>
            </a:endParaRPr>
          </a:p>
          <a:p>
            <a:r>
              <a:rPr lang="en-US" sz="1600" strike="noStrike" dirty="0">
                <a:solidFill>
                  <a:srgbClr val="000000"/>
                </a:solidFill>
                <a:latin typeface="Arial"/>
                <a:cs typeface="Arial"/>
              </a:rPr>
              <a:t>    file { '/</a:t>
            </a:r>
            <a:r>
              <a:rPr lang="en-US" sz="1600" strike="noStrike" dirty="0" err="1">
                <a:solidFill>
                  <a:srgbClr val="000000"/>
                </a:solidFill>
                <a:latin typeface="Arial"/>
                <a:cs typeface="Arial"/>
              </a:rPr>
              <a:t>var</a:t>
            </a:r>
            <a:r>
              <a:rPr lang="en-US" sz="1600" strike="noStrike" dirty="0">
                <a:solidFill>
                  <a:srgbClr val="000000"/>
                </a:solidFill>
                <a:latin typeface="Arial"/>
                <a:cs typeface="Arial"/>
              </a:rPr>
              <a:t>/spool/torque/</a:t>
            </a:r>
            <a:r>
              <a:rPr lang="en-US" sz="1600" strike="noStrike" dirty="0" err="1">
                <a:solidFill>
                  <a:srgbClr val="000000"/>
                </a:solidFill>
                <a:latin typeface="Arial"/>
                <a:cs typeface="Arial"/>
              </a:rPr>
              <a:t>mom_priv</a:t>
            </a:r>
            <a:r>
              <a:rPr lang="en-US" sz="1600" strike="noStrike" dirty="0">
                <a:solidFill>
                  <a:srgbClr val="000000"/>
                </a:solidFill>
                <a:latin typeface="Arial"/>
                <a:cs typeface="Arial"/>
              </a:rPr>
              <a:t>/</a:t>
            </a:r>
            <a:r>
              <a:rPr lang="en-US" sz="1600" strike="noStrike" dirty="0" err="1">
                <a:solidFill>
                  <a:srgbClr val="000000"/>
                </a:solidFill>
                <a:latin typeface="Arial"/>
                <a:cs typeface="Arial"/>
              </a:rPr>
              <a:t>config</a:t>
            </a:r>
            <a:r>
              <a:rPr lang="en-US" sz="1600" strike="noStrike" dirty="0">
                <a:solidFill>
                  <a:srgbClr val="000000"/>
                </a:solidFill>
                <a:latin typeface="Arial"/>
                <a:cs typeface="Arial"/>
              </a:rPr>
              <a:t>':</a:t>
            </a:r>
            <a:endParaRPr sz="1600" dirty="0">
              <a:latin typeface="Arial"/>
              <a:cs typeface="Arial"/>
            </a:endParaRPr>
          </a:p>
          <a:p>
            <a:r>
              <a:rPr lang="en-US" sz="1600" strike="noStrike" dirty="0">
                <a:solidFill>
                  <a:srgbClr val="000000"/>
                </a:solidFill>
                <a:latin typeface="Arial"/>
                <a:cs typeface="Arial"/>
              </a:rPr>
              <a:t>	content =&gt; "\$</a:t>
            </a:r>
            <a:r>
              <a:rPr lang="en-US" sz="1600" strike="noStrike" dirty="0" err="1">
                <a:solidFill>
                  <a:srgbClr val="000000"/>
                </a:solidFill>
                <a:latin typeface="Arial"/>
                <a:cs typeface="Arial"/>
              </a:rPr>
              <a:t>pbsserver</a:t>
            </a:r>
            <a:r>
              <a:rPr lang="en-US" sz="1600" strike="noStrike" dirty="0">
                <a:solidFill>
                  <a:srgbClr val="000000"/>
                </a:solidFill>
                <a:latin typeface="Arial"/>
                <a:cs typeface="Arial"/>
              </a:rPr>
              <a:t> </a:t>
            </a:r>
            <a:r>
              <a:rPr lang="en-US" sz="1600" strike="noStrike" dirty="0" err="1">
                <a:solidFill>
                  <a:srgbClr val="000000"/>
                </a:solidFill>
                <a:latin typeface="Arial"/>
                <a:cs typeface="Arial"/>
              </a:rPr>
              <a:t>head.cluster</a:t>
            </a:r>
            <a:endParaRPr sz="1600" dirty="0">
              <a:latin typeface="Arial"/>
              <a:cs typeface="Arial"/>
            </a:endParaRPr>
          </a:p>
          <a:p>
            <a:r>
              <a:rPr lang="en-US" sz="1600" strike="noStrike" dirty="0">
                <a:solidFill>
                  <a:srgbClr val="000000"/>
                </a:solidFill>
                <a:latin typeface="Arial"/>
                <a:cs typeface="Arial"/>
              </a:rPr>
              <a:t>		        \$</a:t>
            </a:r>
            <a:r>
              <a:rPr lang="en-US" sz="1600" strike="noStrike" dirty="0" err="1">
                <a:solidFill>
                  <a:srgbClr val="000000"/>
                </a:solidFill>
                <a:latin typeface="Arial"/>
                <a:cs typeface="Arial"/>
              </a:rPr>
              <a:t>usecp</a:t>
            </a:r>
            <a:r>
              <a:rPr lang="en-US" sz="1600" strike="noStrike" dirty="0">
                <a:solidFill>
                  <a:srgbClr val="000000"/>
                </a:solidFill>
                <a:latin typeface="Arial"/>
                <a:cs typeface="Arial"/>
              </a:rPr>
              <a:t> *:/home /home\n",</a:t>
            </a:r>
            <a:endParaRPr sz="1600" dirty="0">
              <a:latin typeface="Arial"/>
              <a:cs typeface="Arial"/>
            </a:endParaRPr>
          </a:p>
          <a:p>
            <a:r>
              <a:rPr lang="en-US" sz="1600" strike="noStrike" dirty="0">
                <a:solidFill>
                  <a:srgbClr val="000000"/>
                </a:solidFill>
                <a:latin typeface="Arial"/>
                <a:cs typeface="Arial"/>
              </a:rPr>
              <a:t>	require =&gt; Package['torque-client'],</a:t>
            </a:r>
            <a:endParaRPr sz="1600" dirty="0">
              <a:latin typeface="Arial"/>
              <a:cs typeface="Arial"/>
            </a:endParaRPr>
          </a:p>
          <a:p>
            <a:r>
              <a:rPr lang="en-US" sz="1600" strike="noStrike" dirty="0">
                <a:solidFill>
                  <a:srgbClr val="000000"/>
                </a:solidFill>
                <a:latin typeface="Arial"/>
                <a:cs typeface="Arial"/>
              </a:rPr>
              <a:t>	notify  =&gt; Service["</a:t>
            </a:r>
            <a:r>
              <a:rPr lang="en-US" sz="1600" strike="noStrike" dirty="0" err="1">
                <a:solidFill>
                  <a:srgbClr val="000000"/>
                </a:solidFill>
                <a:latin typeface="Arial"/>
                <a:cs typeface="Arial"/>
              </a:rPr>
              <a:t>pbs_mom</a:t>
            </a:r>
            <a:r>
              <a:rPr lang="en-US" sz="1600" strike="noStrike" dirty="0">
                <a:solidFill>
                  <a:srgbClr val="000000"/>
                </a:solidFill>
                <a:latin typeface="Arial"/>
                <a:cs typeface="Arial"/>
              </a:rPr>
              <a:t>”]</a:t>
            </a:r>
            <a:endParaRPr sz="1600" dirty="0">
              <a:latin typeface="Arial"/>
              <a:cs typeface="Arial"/>
            </a:endParaRPr>
          </a:p>
          <a:p>
            <a:r>
              <a:rPr lang="en-US" sz="1600" strike="noStrike" dirty="0">
                <a:solidFill>
                  <a:srgbClr val="000000"/>
                </a:solidFill>
                <a:latin typeface="Arial"/>
                <a:cs typeface="Arial"/>
              </a:rPr>
              <a:t>    }</a:t>
            </a:r>
            <a:endParaRPr sz="1600" dirty="0">
              <a:latin typeface="Arial"/>
              <a:cs typeface="Arial"/>
            </a:endParaRPr>
          </a:p>
          <a:p>
            <a:pPr>
              <a:lnSpc>
                <a:spcPct val="100000"/>
              </a:lnSpc>
            </a:pPr>
            <a:r>
              <a:rPr lang="en-US" sz="1600" b="1" strike="noStrike" dirty="0" err="1">
                <a:solidFill>
                  <a:srgbClr val="000000"/>
                </a:solidFill>
                <a:latin typeface="Arial"/>
                <a:cs typeface="Arial"/>
              </a:rPr>
              <a:t>svn</a:t>
            </a:r>
            <a:r>
              <a:rPr lang="en-US" sz="1600" b="1" strike="noStrike" dirty="0">
                <a:solidFill>
                  <a:srgbClr val="000000"/>
                </a:solidFill>
                <a:latin typeface="Arial"/>
                <a:cs typeface="Arial"/>
              </a:rPr>
              <a:t> ci </a:t>
            </a:r>
            <a:r>
              <a:rPr lang="en-US" sz="1600" strike="noStrike" dirty="0">
                <a:solidFill>
                  <a:srgbClr val="000000"/>
                </a:solidFill>
                <a:latin typeface="Arial"/>
                <a:cs typeface="Arial"/>
              </a:rPr>
              <a:t>on head node and</a:t>
            </a:r>
            <a:r>
              <a:rPr lang="en-US" sz="1600" b="1" strike="noStrike" dirty="0">
                <a:solidFill>
                  <a:srgbClr val="000000"/>
                </a:solidFill>
                <a:latin typeface="Arial"/>
                <a:cs typeface="Arial"/>
              </a:rPr>
              <a:t> </a:t>
            </a:r>
            <a:r>
              <a:rPr lang="en-US" sz="1600" b="1" strike="noStrike" dirty="0" err="1">
                <a:solidFill>
                  <a:srgbClr val="000000"/>
                </a:solidFill>
                <a:latin typeface="Arial"/>
                <a:cs typeface="Arial"/>
              </a:rPr>
              <a:t>svn</a:t>
            </a:r>
            <a:r>
              <a:rPr lang="en-US" sz="1600" b="1" strike="noStrike" dirty="0">
                <a:solidFill>
                  <a:srgbClr val="000000"/>
                </a:solidFill>
                <a:latin typeface="Arial"/>
                <a:cs typeface="Arial"/>
              </a:rPr>
              <a:t> up </a:t>
            </a:r>
            <a:r>
              <a:rPr lang="en-US" sz="1600" strike="noStrike" dirty="0">
                <a:solidFill>
                  <a:srgbClr val="000000"/>
                </a:solidFill>
                <a:latin typeface="Arial"/>
                <a:cs typeface="Arial"/>
              </a:rPr>
              <a:t>on compute nodes, followed by </a:t>
            </a:r>
            <a:r>
              <a:rPr lang="en-US" sz="1600" b="1" strike="noStrike" dirty="0">
                <a:solidFill>
                  <a:srgbClr val="000000"/>
                </a:solidFill>
                <a:latin typeface="Arial"/>
                <a:cs typeface="Arial"/>
              </a:rPr>
              <a:t>puppet apply</a:t>
            </a:r>
            <a:endParaRPr sz="1600" dirty="0">
              <a:latin typeface="Arial"/>
              <a:cs typeface="Arial"/>
            </a:endParaRPr>
          </a:p>
          <a:p>
            <a:endParaRPr sz="1600" dirty="0"/>
          </a:p>
          <a:p>
            <a:pPr>
              <a:lnSpc>
                <a:spcPct val="100000"/>
              </a:lnSpc>
            </a:pPr>
            <a:endParaRPr sz="1600" dirty="0"/>
          </a:p>
        </p:txBody>
      </p:sp>
      <p:sp>
        <p:nvSpPr>
          <p:cNvPr id="359" name="CustomShape 3"/>
          <p:cNvSpPr/>
          <p:nvPr/>
        </p:nvSpPr>
        <p:spPr>
          <a:xfrm>
            <a:off x="4876920" y="6172200"/>
            <a:ext cx="4190760" cy="51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400" strike="noStrike">
                <a:solidFill>
                  <a:srgbClr val="000000"/>
                </a:solidFill>
                <a:latin typeface="Calibri Light"/>
              </a:rPr>
              <a:t>015-setup-torque-scheduler</a:t>
            </a:r>
            <a:endParaRPr/>
          </a:p>
          <a:p>
            <a:pPr algn="r">
              <a:lnSpc>
                <a:spcPct val="100000"/>
              </a:lnSpc>
            </a:pPr>
            <a:r>
              <a:rPr lang="en-US" sz="1400" strike="noStrike">
                <a:solidFill>
                  <a:srgbClr val="000000"/>
                </a:solidFill>
                <a:latin typeface="Calibri Light"/>
              </a:rPr>
              <a:t>004-svn-commit-and-apply</a:t>
            </a:r>
            <a:endParaRPr/>
          </a:p>
        </p:txBody>
      </p:sp>
      <p:sp>
        <p:nvSpPr>
          <p:cNvPr id="361" name="TextShape 4"/>
          <p:cNvSpPr txBox="1"/>
          <p:nvPr/>
        </p:nvSpPr>
        <p:spPr>
          <a:xfrm>
            <a:off x="3581280" y="6356520"/>
            <a:ext cx="2057040" cy="364680"/>
          </a:xfrm>
          <a:prstGeom prst="rect">
            <a:avLst/>
          </a:prstGeom>
          <a:noFill/>
          <a:ln>
            <a:noFill/>
          </a:ln>
        </p:spPr>
        <p:txBody>
          <a:bodyPr anchor="ctr"/>
          <a:lstStyle/>
          <a:p>
            <a:pPr algn="ctr">
              <a:lnSpc>
                <a:spcPct val="100000"/>
              </a:lnSpc>
            </a:pPr>
            <a:fld id="{E711DB3D-A35D-434B-898C-CEE81C2A18F7}" type="slidenum">
              <a:rPr lang="en-US" sz="1000" strike="noStrike">
                <a:solidFill>
                  <a:srgbClr val="000000"/>
                </a:solidFill>
                <a:latin typeface="Arial"/>
              </a:rPr>
              <a:t>37</a:t>
            </a:fld>
            <a:endParaRPr/>
          </a:p>
        </p:txBody>
      </p:sp>
      <p:sp>
        <p:nvSpPr>
          <p:cNvPr id="2" name="Title 1"/>
          <p:cNvSpPr>
            <a:spLocks noGrp="1"/>
          </p:cNvSpPr>
          <p:nvPr>
            <p:ph type="title"/>
          </p:nvPr>
        </p:nvSpPr>
        <p:spPr/>
        <p:txBody>
          <a:bodyPr/>
          <a:lstStyle/>
          <a:p>
            <a:r>
              <a:rPr lang="en-US" dirty="0"/>
              <a:t>Setting up torque – part 2</a:t>
            </a:r>
            <a:br>
              <a:rPr lang="en-US" dirty="0"/>
            </a:br>
            <a:endParaRPr lang="en-US" dirty="0"/>
          </a:p>
        </p:txBody>
      </p:sp>
      <p:pic>
        <p:nvPicPr>
          <p:cNvPr id="6" name="Picture 5" descr="imagotipo horizontal Escuela de Verano.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6946" y="6161223"/>
            <a:ext cx="1325654" cy="62207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TextShape 2"/>
          <p:cNvSpPr txBox="1"/>
          <p:nvPr/>
        </p:nvSpPr>
        <p:spPr>
          <a:xfrm>
            <a:off x="628560" y="1600200"/>
            <a:ext cx="3885840" cy="4350960"/>
          </a:xfrm>
          <a:prstGeom prst="rect">
            <a:avLst/>
          </a:prstGeom>
          <a:noFill/>
          <a:ln>
            <a:noFill/>
          </a:ln>
        </p:spPr>
        <p:txBody>
          <a:bodyPr/>
          <a:lstStyle/>
          <a:p>
            <a:pPr>
              <a:lnSpc>
                <a:spcPct val="90000"/>
              </a:lnSpc>
            </a:pPr>
            <a:r>
              <a:rPr lang="en-US" strike="noStrike" dirty="0">
                <a:solidFill>
                  <a:srgbClr val="000000"/>
                </a:solidFill>
                <a:latin typeface="Arial"/>
                <a:cs typeface="Arial"/>
              </a:rPr>
              <a:t>Make sure that our compute nodes are free</a:t>
            </a:r>
            <a:endParaRPr dirty="0">
              <a:latin typeface="Arial"/>
              <a:cs typeface="Arial"/>
            </a:endParaRPr>
          </a:p>
          <a:p>
            <a:pPr lvl="1">
              <a:lnSpc>
                <a:spcPct val="100000"/>
              </a:lnSpc>
              <a:buFont typeface="Arial"/>
              <a:buChar char="•"/>
            </a:pPr>
            <a:r>
              <a:rPr lang="en-US" strike="noStrike" dirty="0" err="1">
                <a:solidFill>
                  <a:srgbClr val="000000"/>
                </a:solidFill>
                <a:latin typeface="Arial"/>
                <a:cs typeface="Arial"/>
              </a:rPr>
              <a:t>pbsnodes</a:t>
            </a:r>
            <a:r>
              <a:rPr lang="en-US" strike="noStrike" dirty="0">
                <a:solidFill>
                  <a:srgbClr val="000000"/>
                </a:solidFill>
                <a:latin typeface="Arial"/>
                <a:cs typeface="Arial"/>
              </a:rPr>
              <a:t> -a</a:t>
            </a:r>
            <a:endParaRPr dirty="0">
              <a:latin typeface="Arial"/>
              <a:cs typeface="Arial"/>
            </a:endParaRPr>
          </a:p>
          <a:p>
            <a:pPr>
              <a:lnSpc>
                <a:spcPct val="90000"/>
              </a:lnSpc>
            </a:pPr>
            <a:endParaRPr dirty="0">
              <a:latin typeface="Arial"/>
              <a:cs typeface="Arial"/>
            </a:endParaRPr>
          </a:p>
          <a:p>
            <a:pPr>
              <a:lnSpc>
                <a:spcPct val="90000"/>
              </a:lnSpc>
              <a:buFont typeface="Arial"/>
              <a:buChar char="•"/>
            </a:pPr>
            <a:r>
              <a:rPr lang="en-US" strike="noStrike" dirty="0">
                <a:solidFill>
                  <a:srgbClr val="000000"/>
                </a:solidFill>
                <a:latin typeface="Arial"/>
                <a:cs typeface="Arial"/>
              </a:rPr>
              <a:t>Start an interactive job</a:t>
            </a:r>
            <a:endParaRPr dirty="0">
              <a:latin typeface="Arial"/>
              <a:cs typeface="Arial"/>
            </a:endParaRPr>
          </a:p>
          <a:p>
            <a:pPr lvl="1">
              <a:lnSpc>
                <a:spcPct val="100000"/>
              </a:lnSpc>
              <a:buFont typeface="Arial"/>
              <a:buChar char="•"/>
            </a:pPr>
            <a:r>
              <a:rPr lang="en-US" strike="noStrike" dirty="0" err="1">
                <a:solidFill>
                  <a:srgbClr val="000000"/>
                </a:solidFill>
                <a:latin typeface="Arial"/>
                <a:cs typeface="Arial"/>
              </a:rPr>
              <a:t>su</a:t>
            </a:r>
            <a:r>
              <a:rPr lang="en-US" strike="noStrike" dirty="0">
                <a:solidFill>
                  <a:srgbClr val="000000"/>
                </a:solidFill>
                <a:latin typeface="Arial"/>
                <a:cs typeface="Arial"/>
              </a:rPr>
              <a:t> </a:t>
            </a:r>
            <a:r>
              <a:rPr lang="en-US" strike="noStrike" dirty="0" err="1">
                <a:solidFill>
                  <a:srgbClr val="000000"/>
                </a:solidFill>
                <a:latin typeface="Arial"/>
                <a:cs typeface="Arial"/>
              </a:rPr>
              <a:t>login_user</a:t>
            </a:r>
            <a:endParaRPr dirty="0">
              <a:latin typeface="Arial"/>
              <a:cs typeface="Arial"/>
            </a:endParaRPr>
          </a:p>
          <a:p>
            <a:pPr lvl="1">
              <a:lnSpc>
                <a:spcPct val="100000"/>
              </a:lnSpc>
              <a:buFont typeface="Arial"/>
              <a:buChar char="•"/>
            </a:pPr>
            <a:r>
              <a:rPr lang="en-US" strike="noStrike" dirty="0" err="1">
                <a:solidFill>
                  <a:srgbClr val="000000"/>
                </a:solidFill>
                <a:latin typeface="Arial"/>
                <a:cs typeface="Arial"/>
              </a:rPr>
              <a:t>qsub</a:t>
            </a:r>
            <a:r>
              <a:rPr lang="en-US" strike="noStrike" dirty="0">
                <a:solidFill>
                  <a:srgbClr val="000000"/>
                </a:solidFill>
                <a:latin typeface="Arial"/>
                <a:cs typeface="Arial"/>
              </a:rPr>
              <a:t> –I</a:t>
            </a:r>
            <a:endParaRPr dirty="0">
              <a:latin typeface="Arial"/>
              <a:cs typeface="Arial"/>
            </a:endParaRPr>
          </a:p>
          <a:p>
            <a:endParaRPr dirty="0">
              <a:latin typeface="Arial"/>
              <a:cs typeface="Arial"/>
            </a:endParaRPr>
          </a:p>
          <a:p>
            <a:pPr>
              <a:lnSpc>
                <a:spcPct val="90000"/>
              </a:lnSpc>
              <a:buFont typeface="Arial"/>
              <a:buChar char="•"/>
            </a:pPr>
            <a:r>
              <a:rPr lang="en-US" strike="noStrike" dirty="0">
                <a:solidFill>
                  <a:srgbClr val="000000"/>
                </a:solidFill>
                <a:latin typeface="Arial"/>
                <a:cs typeface="Arial"/>
              </a:rPr>
              <a:t>Start an interactive job with two nodes</a:t>
            </a:r>
            <a:endParaRPr dirty="0">
              <a:latin typeface="Arial"/>
              <a:cs typeface="Arial"/>
            </a:endParaRPr>
          </a:p>
          <a:p>
            <a:pPr lvl="1">
              <a:lnSpc>
                <a:spcPct val="100000"/>
              </a:lnSpc>
              <a:buFont typeface="Arial"/>
              <a:buChar char="•"/>
            </a:pPr>
            <a:r>
              <a:rPr lang="en-US" strike="noStrike" dirty="0" err="1">
                <a:solidFill>
                  <a:srgbClr val="000000"/>
                </a:solidFill>
                <a:latin typeface="Arial"/>
                <a:cs typeface="Arial"/>
              </a:rPr>
              <a:t>qsub</a:t>
            </a:r>
            <a:r>
              <a:rPr lang="en-US" strike="noStrike" dirty="0">
                <a:solidFill>
                  <a:srgbClr val="000000"/>
                </a:solidFill>
                <a:latin typeface="Arial"/>
                <a:cs typeface="Arial"/>
              </a:rPr>
              <a:t> -I -l nodes=2</a:t>
            </a:r>
            <a:endParaRPr dirty="0">
              <a:latin typeface="Arial"/>
              <a:cs typeface="Arial"/>
            </a:endParaRPr>
          </a:p>
          <a:p>
            <a:endParaRPr dirty="0"/>
          </a:p>
          <a:p>
            <a:endParaRPr dirty="0"/>
          </a:p>
        </p:txBody>
      </p:sp>
      <p:sp>
        <p:nvSpPr>
          <p:cNvPr id="364" name="TextShape 3"/>
          <p:cNvSpPr txBox="1"/>
          <p:nvPr/>
        </p:nvSpPr>
        <p:spPr>
          <a:xfrm>
            <a:off x="4629240" y="1600200"/>
            <a:ext cx="3885840" cy="4350960"/>
          </a:xfrm>
          <a:prstGeom prst="rect">
            <a:avLst/>
          </a:prstGeom>
          <a:noFill/>
          <a:ln>
            <a:noFill/>
          </a:ln>
        </p:spPr>
        <p:txBody>
          <a:bodyPr/>
          <a:lstStyle/>
          <a:p>
            <a:pPr>
              <a:lnSpc>
                <a:spcPct val="90000"/>
              </a:lnSpc>
              <a:buFont typeface="Arial"/>
              <a:buChar char="•"/>
            </a:pPr>
            <a:r>
              <a:rPr lang="en-US" sz="1600" strike="noStrike" dirty="0">
                <a:solidFill>
                  <a:srgbClr val="000000"/>
                </a:solidFill>
                <a:latin typeface="Arial"/>
                <a:cs typeface="Arial"/>
              </a:rPr>
              <a:t>Getting Debug Information</a:t>
            </a:r>
            <a:endParaRPr sz="1600" dirty="0">
              <a:latin typeface="Arial"/>
              <a:cs typeface="Arial"/>
            </a:endParaRPr>
          </a:p>
          <a:p>
            <a:pPr lvl="1">
              <a:lnSpc>
                <a:spcPct val="100000"/>
              </a:lnSpc>
              <a:buFont typeface="Arial"/>
              <a:buChar char="•"/>
            </a:pPr>
            <a:r>
              <a:rPr lang="en-US" sz="1600" strike="noStrike" dirty="0">
                <a:solidFill>
                  <a:srgbClr val="000000"/>
                </a:solidFill>
                <a:latin typeface="Arial"/>
                <a:cs typeface="Arial"/>
              </a:rPr>
              <a:t>Show all jobs</a:t>
            </a:r>
            <a:endParaRPr sz="1600" dirty="0">
              <a:latin typeface="Arial"/>
              <a:cs typeface="Arial"/>
            </a:endParaRPr>
          </a:p>
          <a:p>
            <a:pPr lvl="2">
              <a:lnSpc>
                <a:spcPct val="100000"/>
              </a:lnSpc>
              <a:buFont typeface="Arial"/>
              <a:buChar char="•"/>
            </a:pPr>
            <a:r>
              <a:rPr lang="en-US" sz="1600" strike="noStrike" dirty="0" err="1">
                <a:solidFill>
                  <a:srgbClr val="000000"/>
                </a:solidFill>
                <a:latin typeface="Arial"/>
                <a:cs typeface="Arial"/>
              </a:rPr>
              <a:t>qstat</a:t>
            </a:r>
            <a:r>
              <a:rPr lang="en-US" sz="1600" strike="noStrike" dirty="0">
                <a:solidFill>
                  <a:srgbClr val="000000"/>
                </a:solidFill>
                <a:latin typeface="Arial"/>
                <a:cs typeface="Arial"/>
              </a:rPr>
              <a:t> –a</a:t>
            </a:r>
            <a:endParaRPr sz="1600" dirty="0">
              <a:latin typeface="Arial"/>
              <a:cs typeface="Arial"/>
            </a:endParaRPr>
          </a:p>
          <a:p>
            <a:endParaRPr sz="1600" dirty="0">
              <a:latin typeface="Arial"/>
              <a:cs typeface="Arial"/>
            </a:endParaRPr>
          </a:p>
          <a:p>
            <a:pPr lvl="1">
              <a:lnSpc>
                <a:spcPct val="100000"/>
              </a:lnSpc>
              <a:buFont typeface="Arial"/>
              <a:buChar char="•"/>
            </a:pPr>
            <a:r>
              <a:rPr lang="en-US" sz="1600" strike="noStrike" dirty="0">
                <a:solidFill>
                  <a:srgbClr val="000000"/>
                </a:solidFill>
                <a:latin typeface="Arial"/>
                <a:cs typeface="Arial"/>
              </a:rPr>
              <a:t>Get information about specific job</a:t>
            </a:r>
            <a:endParaRPr sz="1600" dirty="0">
              <a:latin typeface="Arial"/>
              <a:cs typeface="Arial"/>
            </a:endParaRPr>
          </a:p>
          <a:p>
            <a:pPr lvl="2">
              <a:lnSpc>
                <a:spcPct val="100000"/>
              </a:lnSpc>
              <a:buFont typeface="Arial"/>
              <a:buChar char="•"/>
            </a:pPr>
            <a:r>
              <a:rPr lang="en-US" sz="1600" strike="noStrike" dirty="0" err="1">
                <a:solidFill>
                  <a:srgbClr val="000000"/>
                </a:solidFill>
                <a:latin typeface="Arial"/>
                <a:cs typeface="Arial"/>
              </a:rPr>
              <a:t>qstat</a:t>
            </a:r>
            <a:r>
              <a:rPr lang="en-US" sz="1600" strike="noStrike" dirty="0">
                <a:solidFill>
                  <a:srgbClr val="000000"/>
                </a:solidFill>
                <a:latin typeface="Arial"/>
                <a:cs typeface="Arial"/>
              </a:rPr>
              <a:t> {</a:t>
            </a:r>
            <a:r>
              <a:rPr lang="en-US" sz="1600" strike="noStrike" dirty="0" err="1">
                <a:solidFill>
                  <a:srgbClr val="000000"/>
                </a:solidFill>
                <a:latin typeface="Arial"/>
                <a:cs typeface="Arial"/>
              </a:rPr>
              <a:t>jobid</a:t>
            </a:r>
            <a:r>
              <a:rPr lang="en-US" sz="1600" strike="noStrike" dirty="0">
                <a:solidFill>
                  <a:srgbClr val="000000"/>
                </a:solidFill>
                <a:latin typeface="Arial"/>
                <a:cs typeface="Arial"/>
              </a:rPr>
              <a:t>}</a:t>
            </a:r>
            <a:endParaRPr sz="1600" dirty="0">
              <a:latin typeface="Arial"/>
              <a:cs typeface="Arial"/>
            </a:endParaRPr>
          </a:p>
          <a:p>
            <a:pPr lvl="2">
              <a:lnSpc>
                <a:spcPct val="100000"/>
              </a:lnSpc>
              <a:buFont typeface="Arial"/>
              <a:buChar char="•"/>
            </a:pPr>
            <a:r>
              <a:rPr lang="en-US" sz="1600" strike="noStrike" dirty="0" err="1">
                <a:solidFill>
                  <a:srgbClr val="000000"/>
                </a:solidFill>
                <a:latin typeface="Arial"/>
                <a:cs typeface="Arial"/>
              </a:rPr>
              <a:t>tracejob</a:t>
            </a:r>
            <a:r>
              <a:rPr lang="en-US" sz="1600" strike="noStrike" dirty="0">
                <a:solidFill>
                  <a:srgbClr val="000000"/>
                </a:solidFill>
                <a:latin typeface="Arial"/>
                <a:cs typeface="Arial"/>
              </a:rPr>
              <a:t> {</a:t>
            </a:r>
            <a:r>
              <a:rPr lang="en-US" sz="1600" strike="noStrike" dirty="0" err="1">
                <a:solidFill>
                  <a:srgbClr val="000000"/>
                </a:solidFill>
                <a:latin typeface="Arial"/>
                <a:cs typeface="Arial"/>
              </a:rPr>
              <a:t>jobid</a:t>
            </a:r>
            <a:r>
              <a:rPr lang="en-US" sz="1600" strike="noStrike" dirty="0">
                <a:solidFill>
                  <a:srgbClr val="000000"/>
                </a:solidFill>
                <a:latin typeface="Arial"/>
                <a:cs typeface="Arial"/>
              </a:rPr>
              <a:t>}</a:t>
            </a:r>
            <a:endParaRPr sz="1600" dirty="0">
              <a:latin typeface="Arial"/>
              <a:cs typeface="Arial"/>
            </a:endParaRPr>
          </a:p>
          <a:p>
            <a:endParaRPr sz="1600" dirty="0">
              <a:latin typeface="Arial"/>
              <a:cs typeface="Arial"/>
            </a:endParaRPr>
          </a:p>
          <a:p>
            <a:pPr lvl="1">
              <a:lnSpc>
                <a:spcPct val="100000"/>
              </a:lnSpc>
              <a:buFont typeface="Arial"/>
              <a:buChar char="•"/>
            </a:pPr>
            <a:r>
              <a:rPr lang="en-US" sz="1600" strike="noStrike" dirty="0">
                <a:solidFill>
                  <a:srgbClr val="000000"/>
                </a:solidFill>
                <a:latin typeface="Arial"/>
                <a:cs typeface="Arial"/>
              </a:rPr>
              <a:t>Show downed nodes</a:t>
            </a:r>
            <a:endParaRPr sz="1600" dirty="0">
              <a:latin typeface="Arial"/>
              <a:cs typeface="Arial"/>
            </a:endParaRPr>
          </a:p>
          <a:p>
            <a:pPr lvl="2">
              <a:lnSpc>
                <a:spcPct val="100000"/>
              </a:lnSpc>
              <a:buFont typeface="Arial"/>
              <a:buChar char="•"/>
            </a:pPr>
            <a:r>
              <a:rPr lang="en-US" sz="1600" strike="noStrike" dirty="0" err="1">
                <a:solidFill>
                  <a:srgbClr val="000000"/>
                </a:solidFill>
                <a:latin typeface="Arial"/>
                <a:cs typeface="Arial"/>
              </a:rPr>
              <a:t>pbsnodes</a:t>
            </a:r>
            <a:r>
              <a:rPr lang="en-US" sz="1600" strike="noStrike" dirty="0">
                <a:solidFill>
                  <a:srgbClr val="000000"/>
                </a:solidFill>
                <a:latin typeface="Arial"/>
                <a:cs typeface="Arial"/>
              </a:rPr>
              <a:t> –</a:t>
            </a:r>
            <a:r>
              <a:rPr lang="en-US" sz="1600" strike="noStrike" dirty="0" err="1">
                <a:solidFill>
                  <a:srgbClr val="000000"/>
                </a:solidFill>
                <a:latin typeface="Arial"/>
                <a:cs typeface="Arial"/>
              </a:rPr>
              <a:t>ln</a:t>
            </a:r>
            <a:endParaRPr sz="1600" dirty="0">
              <a:latin typeface="Arial"/>
              <a:cs typeface="Arial"/>
            </a:endParaRPr>
          </a:p>
          <a:p>
            <a:endParaRPr sz="1600" dirty="0">
              <a:latin typeface="Arial"/>
              <a:cs typeface="Arial"/>
            </a:endParaRPr>
          </a:p>
          <a:p>
            <a:pPr lvl="1">
              <a:lnSpc>
                <a:spcPct val="100000"/>
              </a:lnSpc>
              <a:buFont typeface="Arial"/>
              <a:buChar char="•"/>
            </a:pPr>
            <a:r>
              <a:rPr lang="en-US" sz="1600" strike="noStrike" dirty="0">
                <a:solidFill>
                  <a:srgbClr val="000000"/>
                </a:solidFill>
                <a:latin typeface="Arial"/>
                <a:cs typeface="Arial"/>
              </a:rPr>
              <a:t>Important logs to check</a:t>
            </a:r>
            <a:endParaRPr sz="1600" dirty="0">
              <a:latin typeface="Arial"/>
              <a:cs typeface="Arial"/>
            </a:endParaRPr>
          </a:p>
          <a:p>
            <a:pPr lvl="2">
              <a:lnSpc>
                <a:spcPct val="100000"/>
              </a:lnSpc>
              <a:buFont typeface="Arial"/>
              <a:buChar char="•"/>
            </a:pPr>
            <a:r>
              <a:rPr lang="en-US" sz="1600" strike="noStrike" dirty="0">
                <a:solidFill>
                  <a:srgbClr val="000000"/>
                </a:solidFill>
                <a:latin typeface="Arial"/>
                <a:cs typeface="Arial"/>
              </a:rPr>
              <a:t>/</a:t>
            </a:r>
            <a:r>
              <a:rPr lang="en-US" sz="1600" strike="noStrike" dirty="0" err="1">
                <a:solidFill>
                  <a:srgbClr val="000000"/>
                </a:solidFill>
                <a:latin typeface="Arial"/>
                <a:cs typeface="Arial"/>
              </a:rPr>
              <a:t>var</a:t>
            </a:r>
            <a:r>
              <a:rPr lang="en-US" sz="1600" strike="noStrike" dirty="0">
                <a:solidFill>
                  <a:srgbClr val="000000"/>
                </a:solidFill>
                <a:latin typeface="Arial"/>
                <a:cs typeface="Arial"/>
              </a:rPr>
              <a:t>/spool/torque/</a:t>
            </a:r>
            <a:r>
              <a:rPr lang="en-US" sz="1600" strike="noStrike" dirty="0" err="1">
                <a:solidFill>
                  <a:srgbClr val="000000"/>
                </a:solidFill>
                <a:latin typeface="Arial"/>
                <a:cs typeface="Arial"/>
              </a:rPr>
              <a:t>server_logs</a:t>
            </a:r>
            <a:r>
              <a:rPr lang="en-US" sz="1600" strike="noStrike" dirty="0">
                <a:solidFill>
                  <a:srgbClr val="000000"/>
                </a:solidFill>
                <a:latin typeface="Arial"/>
                <a:cs typeface="Arial"/>
              </a:rPr>
              <a:t>/*</a:t>
            </a:r>
            <a:endParaRPr sz="1600" dirty="0">
              <a:latin typeface="Arial"/>
              <a:cs typeface="Arial"/>
            </a:endParaRPr>
          </a:p>
          <a:p>
            <a:pPr lvl="2">
              <a:lnSpc>
                <a:spcPct val="100000"/>
              </a:lnSpc>
              <a:buFont typeface="Arial"/>
              <a:buChar char="•"/>
            </a:pPr>
            <a:r>
              <a:rPr lang="en-US" sz="1600" strike="noStrike" dirty="0">
                <a:solidFill>
                  <a:srgbClr val="000000"/>
                </a:solidFill>
                <a:latin typeface="Arial"/>
                <a:cs typeface="Arial"/>
              </a:rPr>
              <a:t>/</a:t>
            </a:r>
            <a:r>
              <a:rPr lang="en-US" sz="1600" strike="noStrike" dirty="0" err="1">
                <a:solidFill>
                  <a:srgbClr val="000000"/>
                </a:solidFill>
                <a:latin typeface="Arial"/>
                <a:cs typeface="Arial"/>
              </a:rPr>
              <a:t>var</a:t>
            </a:r>
            <a:r>
              <a:rPr lang="en-US" sz="1600" strike="noStrike" dirty="0">
                <a:solidFill>
                  <a:srgbClr val="000000"/>
                </a:solidFill>
                <a:latin typeface="Arial"/>
                <a:cs typeface="Arial"/>
              </a:rPr>
              <a:t>/spool/torque/</a:t>
            </a:r>
            <a:r>
              <a:rPr lang="en-US" sz="1600" strike="noStrike" dirty="0" err="1">
                <a:solidFill>
                  <a:srgbClr val="000000"/>
                </a:solidFill>
                <a:latin typeface="Arial"/>
                <a:cs typeface="Arial"/>
              </a:rPr>
              <a:t>mom_logs</a:t>
            </a:r>
            <a:r>
              <a:rPr lang="en-US" sz="1600" strike="noStrike" dirty="0">
                <a:solidFill>
                  <a:srgbClr val="000000"/>
                </a:solidFill>
                <a:latin typeface="Arial"/>
                <a:cs typeface="Arial"/>
              </a:rPr>
              <a:t>/*</a:t>
            </a:r>
            <a:endParaRPr sz="1600" dirty="0">
              <a:latin typeface="Arial"/>
              <a:cs typeface="Arial"/>
            </a:endParaRPr>
          </a:p>
          <a:p>
            <a:endParaRPr dirty="0"/>
          </a:p>
          <a:p>
            <a:endParaRPr dirty="0"/>
          </a:p>
          <a:p>
            <a:endParaRPr dirty="0"/>
          </a:p>
        </p:txBody>
      </p:sp>
      <p:sp>
        <p:nvSpPr>
          <p:cNvPr id="366" name="CustomShape 4"/>
          <p:cNvSpPr/>
          <p:nvPr/>
        </p:nvSpPr>
        <p:spPr>
          <a:xfrm>
            <a:off x="4876920" y="6172200"/>
            <a:ext cx="4190760" cy="51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400" strike="noStrike">
                <a:solidFill>
                  <a:srgbClr val="000000"/>
                </a:solidFill>
                <a:latin typeface="Calibri Light"/>
              </a:rPr>
              <a:t>016-setup-and-test-torque</a:t>
            </a:r>
            <a:endParaRPr/>
          </a:p>
          <a:p>
            <a:pPr algn="r">
              <a:lnSpc>
                <a:spcPct val="100000"/>
              </a:lnSpc>
            </a:pPr>
            <a:endParaRPr/>
          </a:p>
        </p:txBody>
      </p:sp>
      <p:sp>
        <p:nvSpPr>
          <p:cNvPr id="368" name="TextShape 5"/>
          <p:cNvSpPr txBox="1"/>
          <p:nvPr/>
        </p:nvSpPr>
        <p:spPr>
          <a:xfrm>
            <a:off x="3581280" y="6356520"/>
            <a:ext cx="2057040" cy="364680"/>
          </a:xfrm>
          <a:prstGeom prst="rect">
            <a:avLst/>
          </a:prstGeom>
          <a:noFill/>
          <a:ln>
            <a:noFill/>
          </a:ln>
        </p:spPr>
        <p:txBody>
          <a:bodyPr anchor="ctr"/>
          <a:lstStyle/>
          <a:p>
            <a:pPr algn="ctr">
              <a:lnSpc>
                <a:spcPct val="100000"/>
              </a:lnSpc>
            </a:pPr>
            <a:fld id="{8E1F60B1-BF4F-4F93-80DA-917068C7CD53}" type="slidenum">
              <a:rPr lang="en-US" sz="1000" strike="noStrike">
                <a:solidFill>
                  <a:srgbClr val="000000"/>
                </a:solidFill>
                <a:latin typeface="Arial"/>
              </a:rPr>
              <a:t>38</a:t>
            </a:fld>
            <a:endParaRPr/>
          </a:p>
        </p:txBody>
      </p:sp>
      <p:sp>
        <p:nvSpPr>
          <p:cNvPr id="2" name="Title 1"/>
          <p:cNvSpPr>
            <a:spLocks noGrp="1"/>
          </p:cNvSpPr>
          <p:nvPr>
            <p:ph type="title"/>
          </p:nvPr>
        </p:nvSpPr>
        <p:spPr/>
        <p:txBody>
          <a:bodyPr/>
          <a:lstStyle/>
          <a:p>
            <a:r>
              <a:rPr lang="en-US" dirty="0"/>
              <a:t>Testing torque</a:t>
            </a:r>
            <a:br>
              <a:rPr lang="en-US" dirty="0"/>
            </a:br>
            <a:endParaRPr lang="en-US" dirty="0"/>
          </a:p>
        </p:txBody>
      </p:sp>
      <p:pic>
        <p:nvPicPr>
          <p:cNvPr id="7" name="Picture 6" descr="imagotipo horizontal Escuela de Verano.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6946" y="6161223"/>
            <a:ext cx="1325654" cy="62207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TextShape 2"/>
          <p:cNvSpPr txBox="1"/>
          <p:nvPr/>
        </p:nvSpPr>
        <p:spPr>
          <a:xfrm>
            <a:off x="628560" y="1371600"/>
            <a:ext cx="3885840" cy="4350960"/>
          </a:xfrm>
          <a:prstGeom prst="rect">
            <a:avLst/>
          </a:prstGeom>
          <a:noFill/>
          <a:ln>
            <a:noFill/>
          </a:ln>
        </p:spPr>
        <p:txBody>
          <a:bodyPr/>
          <a:lstStyle/>
          <a:p>
            <a:pPr marL="285750" indent="-285750">
              <a:lnSpc>
                <a:spcPct val="90000"/>
              </a:lnSpc>
              <a:buFont typeface="Arial"/>
              <a:buChar char="•"/>
            </a:pPr>
            <a:r>
              <a:rPr lang="en-US" sz="1600" strike="noStrike" dirty="0">
                <a:solidFill>
                  <a:srgbClr val="000000"/>
                </a:solidFill>
                <a:latin typeface="Arial"/>
                <a:cs typeface="Arial"/>
              </a:rPr>
              <a:t>Install the NHC package</a:t>
            </a:r>
            <a:endParaRPr sz="1600" dirty="0">
              <a:latin typeface="Arial"/>
              <a:cs typeface="Arial"/>
            </a:endParaRPr>
          </a:p>
          <a:p>
            <a:pPr marL="742950" lvl="1" indent="-285750">
              <a:lnSpc>
                <a:spcPct val="100000"/>
              </a:lnSpc>
              <a:buFont typeface="Arial"/>
              <a:buChar char="•"/>
            </a:pPr>
            <a:r>
              <a:rPr lang="en-US" sz="1600" strike="noStrike" dirty="0">
                <a:solidFill>
                  <a:srgbClr val="000000"/>
                </a:solidFill>
                <a:latin typeface="Arial"/>
                <a:cs typeface="Arial"/>
              </a:rPr>
              <a:t> package { '</a:t>
            </a:r>
            <a:r>
              <a:rPr lang="en-US" sz="1600" strike="noStrike" dirty="0" err="1">
                <a:solidFill>
                  <a:srgbClr val="000000"/>
                </a:solidFill>
                <a:latin typeface="Arial"/>
                <a:cs typeface="Arial"/>
              </a:rPr>
              <a:t>warewulf-nhc</a:t>
            </a:r>
            <a:r>
              <a:rPr lang="en-US" sz="1600" strike="noStrike" dirty="0">
                <a:solidFill>
                  <a:srgbClr val="000000"/>
                </a:solidFill>
                <a:latin typeface="Arial"/>
                <a:cs typeface="Arial"/>
              </a:rPr>
              <a:t>':</a:t>
            </a:r>
            <a:endParaRPr sz="1600" dirty="0">
              <a:latin typeface="Arial"/>
              <a:cs typeface="Arial"/>
            </a:endParaRPr>
          </a:p>
          <a:p>
            <a:r>
              <a:rPr lang="en-US" sz="1600" strike="noStrike" dirty="0" smtClean="0">
                <a:solidFill>
                  <a:srgbClr val="000000"/>
                </a:solidFill>
                <a:latin typeface="Arial"/>
                <a:cs typeface="Arial"/>
              </a:rPr>
              <a:t>	</a:t>
            </a:r>
            <a:r>
              <a:rPr lang="en-US" sz="1600" strike="noStrike" dirty="0">
                <a:solidFill>
                  <a:srgbClr val="000000"/>
                </a:solidFill>
                <a:latin typeface="Arial"/>
                <a:cs typeface="Arial"/>
              </a:rPr>
              <a:t>	ensure =&gt; 'installed',</a:t>
            </a:r>
            <a:endParaRPr sz="1600" dirty="0">
              <a:latin typeface="Arial"/>
              <a:cs typeface="Arial"/>
            </a:endParaRPr>
          </a:p>
          <a:p>
            <a:r>
              <a:rPr lang="en-US" sz="1600" strike="noStrike" dirty="0" smtClean="0">
                <a:solidFill>
                  <a:srgbClr val="000000"/>
                </a:solidFill>
                <a:latin typeface="Arial"/>
                <a:cs typeface="Arial"/>
              </a:rPr>
              <a:t>	</a:t>
            </a:r>
            <a:r>
              <a:rPr lang="en-US" sz="1600" strike="noStrike" dirty="0">
                <a:solidFill>
                  <a:srgbClr val="000000"/>
                </a:solidFill>
                <a:latin typeface="Arial"/>
                <a:cs typeface="Arial"/>
              </a:rPr>
              <a:t>	source =&gt; 'http://</a:t>
            </a:r>
            <a:r>
              <a:rPr lang="en-US" sz="1600" strike="noStrike" dirty="0" err="1">
                <a:solidFill>
                  <a:srgbClr val="000000"/>
                </a:solidFill>
                <a:latin typeface="Arial"/>
                <a:cs typeface="Arial"/>
              </a:rPr>
              <a:t>warewulf.lbl.gov</a:t>
            </a:r>
            <a:r>
              <a:rPr lang="en-US" sz="1600" strike="noStrike" dirty="0">
                <a:solidFill>
                  <a:srgbClr val="000000"/>
                </a:solidFill>
                <a:latin typeface="Arial"/>
                <a:cs typeface="Arial"/>
              </a:rPr>
              <a:t>/downloads/repo/rhel6/warewulf-nhc-1.3-1.el6.noarch.rpm',</a:t>
            </a:r>
            <a:endParaRPr sz="1600" dirty="0">
              <a:latin typeface="Arial"/>
              <a:cs typeface="Arial"/>
            </a:endParaRPr>
          </a:p>
          <a:p>
            <a:r>
              <a:rPr lang="en-US" sz="1600" strike="noStrike" dirty="0">
                <a:solidFill>
                  <a:srgbClr val="000000"/>
                </a:solidFill>
                <a:latin typeface="Arial"/>
                <a:cs typeface="Arial"/>
              </a:rPr>
              <a:t>	</a:t>
            </a:r>
            <a:r>
              <a:rPr lang="en-US" sz="1600" strike="noStrike" dirty="0" smtClean="0">
                <a:solidFill>
                  <a:srgbClr val="000000"/>
                </a:solidFill>
                <a:latin typeface="Arial"/>
                <a:cs typeface="Arial"/>
              </a:rPr>
              <a:t>	provider </a:t>
            </a:r>
            <a:r>
              <a:rPr lang="en-US" sz="1600" strike="noStrike" dirty="0">
                <a:solidFill>
                  <a:srgbClr val="000000"/>
                </a:solidFill>
                <a:latin typeface="Arial"/>
                <a:cs typeface="Arial"/>
              </a:rPr>
              <a:t>=&gt; 'rpm',</a:t>
            </a:r>
            <a:endParaRPr sz="1600" dirty="0">
              <a:latin typeface="Arial"/>
              <a:cs typeface="Arial"/>
            </a:endParaRPr>
          </a:p>
          <a:p>
            <a:r>
              <a:rPr lang="en-US" sz="1600" strike="noStrike" dirty="0">
                <a:solidFill>
                  <a:srgbClr val="000000"/>
                </a:solidFill>
                <a:latin typeface="Arial"/>
                <a:cs typeface="Arial"/>
              </a:rPr>
              <a:t> </a:t>
            </a:r>
            <a:r>
              <a:rPr lang="en-US" sz="1600" strike="noStrike" dirty="0" smtClean="0">
                <a:solidFill>
                  <a:srgbClr val="000000"/>
                </a:solidFill>
                <a:latin typeface="Arial"/>
                <a:cs typeface="Arial"/>
              </a:rPr>
              <a:t>	    </a:t>
            </a:r>
            <a:r>
              <a:rPr lang="en-US" sz="1600" strike="noStrike" dirty="0">
                <a:solidFill>
                  <a:srgbClr val="000000"/>
                </a:solidFill>
                <a:latin typeface="Arial"/>
                <a:cs typeface="Arial"/>
              </a:rPr>
              <a:t>}</a:t>
            </a:r>
            <a:endParaRPr sz="1600" dirty="0">
              <a:latin typeface="Arial"/>
              <a:cs typeface="Arial"/>
            </a:endParaRPr>
          </a:p>
          <a:p>
            <a:pPr>
              <a:lnSpc>
                <a:spcPct val="100000"/>
              </a:lnSpc>
            </a:pPr>
            <a:r>
              <a:rPr lang="en-US" sz="1600" dirty="0" smtClean="0">
                <a:latin typeface="Arial"/>
                <a:cs typeface="Arial"/>
              </a:rPr>
              <a:t>	</a:t>
            </a:r>
            <a:endParaRPr sz="1600" dirty="0">
              <a:latin typeface="Arial"/>
              <a:cs typeface="Arial"/>
            </a:endParaRPr>
          </a:p>
          <a:p>
            <a:pPr marL="285750" indent="-285750">
              <a:lnSpc>
                <a:spcPct val="90000"/>
              </a:lnSpc>
              <a:buFont typeface="Arial"/>
              <a:buChar char="•"/>
            </a:pPr>
            <a:r>
              <a:rPr lang="en-US" sz="1600" strike="noStrike" dirty="0">
                <a:solidFill>
                  <a:srgbClr val="000000"/>
                </a:solidFill>
                <a:latin typeface="Arial"/>
                <a:cs typeface="Arial"/>
              </a:rPr>
              <a:t>Run the health check at </a:t>
            </a:r>
            <a:r>
              <a:rPr lang="en-US" sz="1600" strike="noStrike" dirty="0" err="1">
                <a:solidFill>
                  <a:srgbClr val="000000"/>
                </a:solidFill>
                <a:latin typeface="Arial"/>
                <a:cs typeface="Arial"/>
              </a:rPr>
              <a:t>jobstart</a:t>
            </a:r>
            <a:r>
              <a:rPr lang="en-US" sz="1600" strike="noStrike" dirty="0">
                <a:solidFill>
                  <a:srgbClr val="000000"/>
                </a:solidFill>
                <a:latin typeface="Arial"/>
                <a:cs typeface="Arial"/>
              </a:rPr>
              <a:t> and offline the node if problems</a:t>
            </a:r>
            <a:endParaRPr sz="1600" dirty="0">
              <a:latin typeface="Arial"/>
              <a:cs typeface="Arial"/>
            </a:endParaRPr>
          </a:p>
          <a:p>
            <a:pPr marL="742950" lvl="1" indent="-285750">
              <a:lnSpc>
                <a:spcPct val="100000"/>
              </a:lnSpc>
              <a:buFont typeface="Arial"/>
              <a:buChar char="•"/>
            </a:pPr>
            <a:r>
              <a:rPr lang="en-US" sz="1600" strike="noStrike" dirty="0">
                <a:solidFill>
                  <a:srgbClr val="000000"/>
                </a:solidFill>
                <a:latin typeface="Arial"/>
                <a:cs typeface="Arial"/>
              </a:rPr>
              <a:t>\$</a:t>
            </a:r>
            <a:r>
              <a:rPr lang="en-US" sz="1600" strike="noStrike" dirty="0" err="1">
                <a:solidFill>
                  <a:srgbClr val="000000"/>
                </a:solidFill>
                <a:latin typeface="Arial"/>
                <a:cs typeface="Arial"/>
              </a:rPr>
              <a:t>node_check_script</a:t>
            </a:r>
            <a:r>
              <a:rPr lang="en-US" sz="1600" strike="noStrike" dirty="0">
                <a:solidFill>
                  <a:srgbClr val="000000"/>
                </a:solidFill>
                <a:latin typeface="Arial"/>
                <a:cs typeface="Arial"/>
              </a:rPr>
              <a:t> /</a:t>
            </a:r>
            <a:r>
              <a:rPr lang="en-US" sz="1600" strike="noStrike" dirty="0" err="1">
                <a:solidFill>
                  <a:srgbClr val="000000"/>
                </a:solidFill>
                <a:latin typeface="Arial"/>
                <a:cs typeface="Arial"/>
              </a:rPr>
              <a:t>usr</a:t>
            </a:r>
            <a:r>
              <a:rPr lang="en-US" sz="1600" strike="noStrike" dirty="0">
                <a:solidFill>
                  <a:srgbClr val="000000"/>
                </a:solidFill>
                <a:latin typeface="Arial"/>
                <a:cs typeface="Arial"/>
              </a:rPr>
              <a:t>/</a:t>
            </a:r>
            <a:r>
              <a:rPr lang="en-US" sz="1600" strike="noStrike" dirty="0" err="1">
                <a:solidFill>
                  <a:srgbClr val="000000"/>
                </a:solidFill>
                <a:latin typeface="Arial"/>
                <a:cs typeface="Arial"/>
              </a:rPr>
              <a:t>sbin</a:t>
            </a:r>
            <a:r>
              <a:rPr lang="en-US" sz="1600" strike="noStrike" dirty="0">
                <a:solidFill>
                  <a:srgbClr val="000000"/>
                </a:solidFill>
                <a:latin typeface="Arial"/>
                <a:cs typeface="Arial"/>
              </a:rPr>
              <a:t>/</a:t>
            </a:r>
            <a:r>
              <a:rPr lang="en-US" sz="1600" strike="noStrike" dirty="0" err="1">
                <a:solidFill>
                  <a:srgbClr val="000000"/>
                </a:solidFill>
                <a:latin typeface="Arial"/>
                <a:cs typeface="Arial"/>
              </a:rPr>
              <a:t>nhc</a:t>
            </a:r>
            <a:endParaRPr sz="1600" dirty="0">
              <a:latin typeface="Arial"/>
              <a:cs typeface="Arial"/>
            </a:endParaRPr>
          </a:p>
          <a:p>
            <a:pPr marL="742950" lvl="1" indent="-285750">
              <a:lnSpc>
                <a:spcPct val="100000"/>
              </a:lnSpc>
              <a:buFont typeface="Arial"/>
              <a:buChar char="•"/>
            </a:pPr>
            <a:r>
              <a:rPr lang="en-US" sz="1600" strike="noStrike" dirty="0">
                <a:solidFill>
                  <a:srgbClr val="000000"/>
                </a:solidFill>
                <a:latin typeface="Arial"/>
                <a:cs typeface="Arial"/>
              </a:rPr>
              <a:t>\$</a:t>
            </a:r>
            <a:r>
              <a:rPr lang="en-US" sz="1600" strike="noStrike" dirty="0" err="1">
                <a:solidFill>
                  <a:srgbClr val="000000"/>
                </a:solidFill>
                <a:latin typeface="Arial"/>
                <a:cs typeface="Arial"/>
              </a:rPr>
              <a:t>node_check_interval</a:t>
            </a:r>
            <a:r>
              <a:rPr lang="en-US" sz="1600" strike="noStrike" dirty="0">
                <a:solidFill>
                  <a:srgbClr val="000000"/>
                </a:solidFill>
                <a:latin typeface="Arial"/>
                <a:cs typeface="Arial"/>
              </a:rPr>
              <a:t> </a:t>
            </a:r>
            <a:r>
              <a:rPr lang="en-US" sz="1600" strike="noStrike" dirty="0" err="1">
                <a:solidFill>
                  <a:srgbClr val="000000"/>
                </a:solidFill>
                <a:latin typeface="Arial"/>
                <a:cs typeface="Arial"/>
              </a:rPr>
              <a:t>jobstart</a:t>
            </a:r>
            <a:endParaRPr sz="1600" dirty="0">
              <a:latin typeface="Arial"/>
              <a:cs typeface="Arial"/>
            </a:endParaRPr>
          </a:p>
          <a:p>
            <a:pPr marL="742950" lvl="1" indent="-285750">
              <a:lnSpc>
                <a:spcPct val="100000"/>
              </a:lnSpc>
              <a:buFont typeface="Arial"/>
              <a:buChar char="•"/>
            </a:pPr>
            <a:r>
              <a:rPr lang="en-US" sz="1600" strike="noStrike" dirty="0">
                <a:solidFill>
                  <a:srgbClr val="000000"/>
                </a:solidFill>
                <a:latin typeface="Arial"/>
                <a:cs typeface="Arial"/>
              </a:rPr>
              <a:t>\$</a:t>
            </a:r>
            <a:r>
              <a:rPr lang="en-US" sz="1600" strike="noStrike" dirty="0" err="1">
                <a:solidFill>
                  <a:srgbClr val="000000"/>
                </a:solidFill>
                <a:latin typeface="Arial"/>
                <a:cs typeface="Arial"/>
              </a:rPr>
              <a:t>down_on_error</a:t>
            </a:r>
            <a:r>
              <a:rPr lang="en-US" sz="1600" strike="noStrike" dirty="0">
                <a:solidFill>
                  <a:srgbClr val="000000"/>
                </a:solidFill>
                <a:latin typeface="Arial"/>
                <a:cs typeface="Arial"/>
              </a:rPr>
              <a:t> 0\n”</a:t>
            </a:r>
            <a:endParaRPr sz="1600" dirty="0">
              <a:latin typeface="Arial"/>
              <a:cs typeface="Arial"/>
            </a:endParaRPr>
          </a:p>
          <a:p>
            <a:pPr marL="285750" indent="-285750">
              <a:buFont typeface="Arial"/>
              <a:buChar char="•"/>
            </a:pPr>
            <a:endParaRPr sz="1600" dirty="0">
              <a:latin typeface="Arial"/>
              <a:cs typeface="Arial"/>
            </a:endParaRPr>
          </a:p>
          <a:p>
            <a:pPr marL="742950" lvl="1" indent="-285750">
              <a:lnSpc>
                <a:spcPct val="100000"/>
              </a:lnSpc>
              <a:buFont typeface="Arial"/>
              <a:buChar char="•"/>
            </a:pPr>
            <a:r>
              <a:rPr lang="en-US" sz="1600" strike="noStrike" dirty="0">
                <a:solidFill>
                  <a:srgbClr val="000000"/>
                </a:solidFill>
                <a:latin typeface="Arial"/>
                <a:cs typeface="Arial"/>
              </a:rPr>
              <a:t>Add these lines to the existing </a:t>
            </a:r>
            <a:r>
              <a:rPr lang="en-US" sz="1600" strike="noStrike" dirty="0" err="1">
                <a:solidFill>
                  <a:srgbClr val="000000"/>
                </a:solidFill>
                <a:latin typeface="Arial"/>
                <a:cs typeface="Arial"/>
              </a:rPr>
              <a:t>mom_config</a:t>
            </a:r>
            <a:r>
              <a:rPr lang="en-US" sz="1600" strike="noStrike" dirty="0">
                <a:solidFill>
                  <a:srgbClr val="000000"/>
                </a:solidFill>
                <a:latin typeface="Arial"/>
                <a:cs typeface="Arial"/>
              </a:rPr>
              <a:t> file.  Watch for the “, file contents terminator.</a:t>
            </a:r>
            <a:endParaRPr sz="1600" dirty="0">
              <a:latin typeface="Arial"/>
              <a:cs typeface="Arial"/>
            </a:endParaRPr>
          </a:p>
          <a:p>
            <a:endParaRPr sz="1600" dirty="0">
              <a:latin typeface="Arial"/>
              <a:cs typeface="Arial"/>
            </a:endParaRPr>
          </a:p>
          <a:p>
            <a:endParaRPr sz="1600" dirty="0">
              <a:latin typeface="Arial"/>
              <a:cs typeface="Arial"/>
            </a:endParaRPr>
          </a:p>
        </p:txBody>
      </p:sp>
      <p:sp>
        <p:nvSpPr>
          <p:cNvPr id="371" name="TextShape 3"/>
          <p:cNvSpPr txBox="1"/>
          <p:nvPr/>
        </p:nvSpPr>
        <p:spPr>
          <a:xfrm>
            <a:off x="4629240" y="1371600"/>
            <a:ext cx="3885840" cy="4350960"/>
          </a:xfrm>
          <a:prstGeom prst="rect">
            <a:avLst/>
          </a:prstGeom>
          <a:noFill/>
          <a:ln>
            <a:noFill/>
          </a:ln>
        </p:spPr>
        <p:txBody>
          <a:bodyPr/>
          <a:lstStyle/>
          <a:p>
            <a:pPr marL="342900" indent="-342900">
              <a:lnSpc>
                <a:spcPct val="90000"/>
              </a:lnSpc>
              <a:buFont typeface="Arial"/>
              <a:buChar char="•"/>
            </a:pPr>
            <a:r>
              <a:rPr lang="en-US" sz="1600" strike="noStrike" dirty="0">
                <a:solidFill>
                  <a:srgbClr val="000000"/>
                </a:solidFill>
                <a:latin typeface="Arial"/>
                <a:cs typeface="Arial"/>
              </a:rPr>
              <a:t>Set the checks </a:t>
            </a:r>
            <a:endParaRPr sz="1600" dirty="0">
              <a:latin typeface="Arial"/>
              <a:cs typeface="Arial"/>
            </a:endParaRPr>
          </a:p>
          <a:p>
            <a:pPr marL="742950" lvl="1" indent="-285750">
              <a:lnSpc>
                <a:spcPct val="100000"/>
              </a:lnSpc>
              <a:buFont typeface="Arial"/>
              <a:buChar char="•"/>
            </a:pPr>
            <a:r>
              <a:rPr lang="en-US" sz="1600" strike="noStrike" dirty="0">
                <a:solidFill>
                  <a:srgbClr val="000000"/>
                </a:solidFill>
                <a:latin typeface="Arial"/>
                <a:cs typeface="Arial"/>
              </a:rPr>
              <a:t>Check if / is mounted</a:t>
            </a:r>
            <a:endParaRPr sz="1600" dirty="0">
              <a:latin typeface="Arial"/>
              <a:cs typeface="Arial"/>
            </a:endParaRPr>
          </a:p>
          <a:p>
            <a:pPr marL="1200150" lvl="2" indent="-285750">
              <a:lnSpc>
                <a:spcPct val="100000"/>
              </a:lnSpc>
              <a:buFont typeface="Arial"/>
              <a:buChar char="•"/>
            </a:pPr>
            <a:r>
              <a:rPr lang="en-US" sz="1600" strike="noStrike" dirty="0">
                <a:solidFill>
                  <a:srgbClr val="000000"/>
                </a:solidFill>
                <a:latin typeface="Arial"/>
                <a:cs typeface="Arial"/>
              </a:rPr>
              <a:t>/./ || </a:t>
            </a:r>
            <a:r>
              <a:rPr lang="en-US" sz="1600" strike="noStrike" dirty="0" err="1">
                <a:solidFill>
                  <a:srgbClr val="000000"/>
                </a:solidFill>
                <a:latin typeface="Arial"/>
                <a:cs typeface="Arial"/>
              </a:rPr>
              <a:t>check_fs_mount_rw</a:t>
            </a:r>
            <a:r>
              <a:rPr lang="en-US" sz="1600" strike="noStrike" dirty="0">
                <a:solidFill>
                  <a:srgbClr val="000000"/>
                </a:solidFill>
                <a:latin typeface="Arial"/>
                <a:cs typeface="Arial"/>
              </a:rPr>
              <a:t> /</a:t>
            </a:r>
            <a:endParaRPr sz="1600" dirty="0">
              <a:latin typeface="Arial"/>
              <a:cs typeface="Arial"/>
            </a:endParaRPr>
          </a:p>
          <a:p>
            <a:pPr marL="1200150" lvl="2" indent="-285750">
              <a:lnSpc>
                <a:spcPct val="100000"/>
              </a:lnSpc>
              <a:buFont typeface="Arial"/>
              <a:buChar char="•"/>
            </a:pPr>
            <a:r>
              <a:rPr lang="en-US" sz="1600" strike="noStrike" dirty="0" err="1">
                <a:solidFill>
                  <a:srgbClr val="000000"/>
                </a:solidFill>
                <a:latin typeface="Arial"/>
                <a:cs typeface="Arial"/>
              </a:rPr>
              <a:t>check_fs_mount_rw</a:t>
            </a:r>
            <a:r>
              <a:rPr lang="en-US" sz="1600" strike="noStrike" dirty="0">
                <a:solidFill>
                  <a:srgbClr val="000000"/>
                </a:solidFill>
                <a:latin typeface="Arial"/>
                <a:cs typeface="Arial"/>
              </a:rPr>
              <a:t> /apps</a:t>
            </a:r>
            <a:endParaRPr sz="1600" dirty="0">
              <a:latin typeface="Arial"/>
              <a:cs typeface="Arial"/>
            </a:endParaRPr>
          </a:p>
          <a:p>
            <a:pPr marL="742950" lvl="1" indent="-285750">
              <a:lnSpc>
                <a:spcPct val="100000"/>
              </a:lnSpc>
              <a:buFont typeface="Arial"/>
              <a:buChar char="•"/>
            </a:pPr>
            <a:r>
              <a:rPr lang="en-US" sz="1600" strike="noStrike" dirty="0">
                <a:solidFill>
                  <a:srgbClr val="000000"/>
                </a:solidFill>
                <a:latin typeface="Arial"/>
                <a:cs typeface="Arial"/>
              </a:rPr>
              <a:t>Check if SSH is running</a:t>
            </a:r>
            <a:endParaRPr sz="1600" dirty="0">
              <a:latin typeface="Arial"/>
              <a:cs typeface="Arial"/>
            </a:endParaRPr>
          </a:p>
          <a:p>
            <a:pPr marL="1200150" lvl="2" indent="-285750">
              <a:lnSpc>
                <a:spcPct val="100000"/>
              </a:lnSpc>
              <a:buFont typeface="Arial"/>
              <a:buChar char="•"/>
            </a:pPr>
            <a:r>
              <a:rPr lang="en-US" sz="1600" strike="noStrike" dirty="0">
                <a:solidFill>
                  <a:srgbClr val="000000"/>
                </a:solidFill>
                <a:latin typeface="Arial"/>
                <a:cs typeface="Arial"/>
              </a:rPr>
              <a:t> *  || </a:t>
            </a:r>
            <a:r>
              <a:rPr lang="en-US" sz="1600" strike="noStrike" dirty="0" err="1">
                <a:solidFill>
                  <a:srgbClr val="000000"/>
                </a:solidFill>
                <a:latin typeface="Arial"/>
                <a:cs typeface="Arial"/>
              </a:rPr>
              <a:t>check_ps_daemon</a:t>
            </a:r>
            <a:r>
              <a:rPr lang="en-US" sz="1600" strike="noStrike" dirty="0">
                <a:solidFill>
                  <a:srgbClr val="000000"/>
                </a:solidFill>
                <a:latin typeface="Arial"/>
                <a:cs typeface="Arial"/>
              </a:rPr>
              <a:t> </a:t>
            </a:r>
            <a:r>
              <a:rPr lang="en-US" sz="1600" strike="noStrike" dirty="0" err="1">
                <a:solidFill>
                  <a:srgbClr val="000000"/>
                </a:solidFill>
                <a:latin typeface="Arial"/>
                <a:cs typeface="Arial"/>
              </a:rPr>
              <a:t>sshd</a:t>
            </a:r>
            <a:r>
              <a:rPr lang="en-US" sz="1600" strike="noStrike" dirty="0">
                <a:solidFill>
                  <a:srgbClr val="000000"/>
                </a:solidFill>
                <a:latin typeface="Arial"/>
                <a:cs typeface="Arial"/>
              </a:rPr>
              <a:t> root\n</a:t>
            </a:r>
            <a:endParaRPr sz="1600" dirty="0">
              <a:latin typeface="Arial"/>
              <a:cs typeface="Arial"/>
            </a:endParaRPr>
          </a:p>
          <a:p>
            <a:pPr marL="742950" lvl="1" indent="-285750">
              <a:lnSpc>
                <a:spcPct val="100000"/>
              </a:lnSpc>
              <a:buFont typeface="Arial"/>
              <a:buChar char="•"/>
            </a:pPr>
            <a:r>
              <a:rPr lang="en-US" sz="1600" strike="noStrike" dirty="0">
                <a:solidFill>
                  <a:srgbClr val="000000"/>
                </a:solidFill>
                <a:latin typeface="Arial"/>
                <a:cs typeface="Arial"/>
              </a:rPr>
              <a:t>Check if there is the correct amount of physical memory</a:t>
            </a:r>
            <a:endParaRPr sz="1600" dirty="0">
              <a:latin typeface="Arial"/>
              <a:cs typeface="Arial"/>
            </a:endParaRPr>
          </a:p>
          <a:p>
            <a:pPr marL="1200150" lvl="2" indent="-285750">
              <a:lnSpc>
                <a:spcPct val="100000"/>
              </a:lnSpc>
              <a:buFont typeface="Arial"/>
              <a:buChar char="•"/>
            </a:pPr>
            <a:r>
              <a:rPr lang="en-US" sz="1600" strike="noStrike" dirty="0">
                <a:solidFill>
                  <a:srgbClr val="000000"/>
                </a:solidFill>
                <a:latin typeface="Arial"/>
                <a:cs typeface="Arial"/>
              </a:rPr>
              <a:t> *  || </a:t>
            </a:r>
            <a:r>
              <a:rPr lang="en-US" sz="1600" strike="noStrike" dirty="0" err="1">
                <a:solidFill>
                  <a:srgbClr val="000000"/>
                </a:solidFill>
                <a:latin typeface="Arial"/>
                <a:cs typeface="Arial"/>
              </a:rPr>
              <a:t>check_hw_physmem</a:t>
            </a:r>
            <a:r>
              <a:rPr lang="en-US" sz="1600" strike="noStrike" dirty="0">
                <a:solidFill>
                  <a:srgbClr val="000000"/>
                </a:solidFill>
                <a:latin typeface="Arial"/>
                <a:cs typeface="Arial"/>
              </a:rPr>
              <a:t> 1024 1073741824\n</a:t>
            </a:r>
            <a:endParaRPr sz="1600" dirty="0">
              <a:latin typeface="Arial"/>
              <a:cs typeface="Arial"/>
            </a:endParaRPr>
          </a:p>
          <a:p>
            <a:pPr marL="742950" lvl="1" indent="-285750">
              <a:lnSpc>
                <a:spcPct val="100000"/>
              </a:lnSpc>
              <a:buFont typeface="Arial"/>
              <a:buChar char="•"/>
            </a:pPr>
            <a:r>
              <a:rPr lang="en-US" sz="1600" strike="noStrike" dirty="0">
                <a:solidFill>
                  <a:srgbClr val="000000"/>
                </a:solidFill>
                <a:latin typeface="Arial"/>
                <a:cs typeface="Arial"/>
              </a:rPr>
              <a:t>Check if there is any free</a:t>
            </a:r>
            <a:endParaRPr sz="1600" dirty="0">
              <a:latin typeface="Arial"/>
              <a:cs typeface="Arial"/>
            </a:endParaRPr>
          </a:p>
          <a:p>
            <a:pPr marL="1200150" lvl="2" indent="-285750">
              <a:lnSpc>
                <a:spcPct val="100000"/>
              </a:lnSpc>
              <a:buFont typeface="Arial"/>
              <a:buChar char="•"/>
            </a:pPr>
            <a:r>
              <a:rPr lang="en-US" sz="1600" strike="noStrike" dirty="0">
                <a:solidFill>
                  <a:srgbClr val="000000"/>
                </a:solidFill>
                <a:latin typeface="Arial"/>
                <a:cs typeface="Arial"/>
              </a:rPr>
              <a:t> *  || </a:t>
            </a:r>
            <a:r>
              <a:rPr lang="en-US" sz="1600" strike="noStrike" dirty="0" err="1">
                <a:solidFill>
                  <a:srgbClr val="000000"/>
                </a:solidFill>
                <a:latin typeface="Arial"/>
                <a:cs typeface="Arial"/>
              </a:rPr>
              <a:t>check_hw_physmem_free</a:t>
            </a:r>
            <a:r>
              <a:rPr lang="en-US" sz="1600" strike="noStrike" dirty="0">
                <a:solidFill>
                  <a:srgbClr val="000000"/>
                </a:solidFill>
                <a:latin typeface="Arial"/>
                <a:cs typeface="Arial"/>
              </a:rPr>
              <a:t> 1\n”</a:t>
            </a:r>
            <a:endParaRPr sz="1600" dirty="0">
              <a:latin typeface="Arial"/>
              <a:cs typeface="Arial"/>
            </a:endParaRPr>
          </a:p>
          <a:p>
            <a:endParaRPr sz="1600" dirty="0">
              <a:latin typeface="Arial"/>
              <a:cs typeface="Arial"/>
            </a:endParaRPr>
          </a:p>
          <a:p>
            <a:pPr>
              <a:lnSpc>
                <a:spcPct val="90000"/>
              </a:lnSpc>
              <a:buFont typeface="Arial"/>
              <a:buChar char="•"/>
            </a:pPr>
            <a:r>
              <a:rPr lang="en-US" sz="1600" strike="noStrike" dirty="0">
                <a:solidFill>
                  <a:srgbClr val="000000"/>
                </a:solidFill>
                <a:latin typeface="Arial"/>
                <a:cs typeface="Arial"/>
              </a:rPr>
              <a:t>Are there any other checks that could be important for job starts?</a:t>
            </a:r>
            <a:endParaRPr sz="1600" dirty="0">
              <a:latin typeface="Arial"/>
              <a:cs typeface="Arial"/>
            </a:endParaRPr>
          </a:p>
        </p:txBody>
      </p:sp>
      <p:sp>
        <p:nvSpPr>
          <p:cNvPr id="373" name="CustomShape 4"/>
          <p:cNvSpPr/>
          <p:nvPr/>
        </p:nvSpPr>
        <p:spPr>
          <a:xfrm>
            <a:off x="4876920" y="6172200"/>
            <a:ext cx="419076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400" strike="noStrike">
                <a:solidFill>
                  <a:srgbClr val="000000"/>
                </a:solidFill>
                <a:latin typeface="Calibri Light"/>
              </a:rPr>
              <a:t>017-node-health-checks</a:t>
            </a:r>
            <a:endParaRPr/>
          </a:p>
        </p:txBody>
      </p:sp>
      <p:sp>
        <p:nvSpPr>
          <p:cNvPr id="375" name="TextShape 5"/>
          <p:cNvSpPr txBox="1"/>
          <p:nvPr/>
        </p:nvSpPr>
        <p:spPr>
          <a:xfrm>
            <a:off x="3581280" y="6356520"/>
            <a:ext cx="2057040" cy="364680"/>
          </a:xfrm>
          <a:prstGeom prst="rect">
            <a:avLst/>
          </a:prstGeom>
          <a:noFill/>
          <a:ln>
            <a:noFill/>
          </a:ln>
        </p:spPr>
        <p:txBody>
          <a:bodyPr anchor="ctr"/>
          <a:lstStyle/>
          <a:p>
            <a:pPr algn="ctr">
              <a:lnSpc>
                <a:spcPct val="100000"/>
              </a:lnSpc>
            </a:pPr>
            <a:fld id="{69314577-AD18-4BBA-B4D6-630D4B301131}" type="slidenum">
              <a:rPr lang="en-US" sz="1000" strike="noStrike">
                <a:solidFill>
                  <a:srgbClr val="000000"/>
                </a:solidFill>
                <a:latin typeface="Arial"/>
              </a:rPr>
              <a:t>39</a:t>
            </a:fld>
            <a:endParaRPr/>
          </a:p>
        </p:txBody>
      </p:sp>
      <p:sp>
        <p:nvSpPr>
          <p:cNvPr id="2" name="Title 1"/>
          <p:cNvSpPr>
            <a:spLocks noGrp="1"/>
          </p:cNvSpPr>
          <p:nvPr>
            <p:ph type="title"/>
          </p:nvPr>
        </p:nvSpPr>
        <p:spPr/>
        <p:txBody>
          <a:bodyPr/>
          <a:lstStyle/>
          <a:p>
            <a:r>
              <a:rPr lang="en-US" dirty="0"/>
              <a:t>Node Health Checks</a:t>
            </a:r>
            <a:br>
              <a:rPr lang="en-US" dirty="0"/>
            </a:br>
            <a:endParaRPr lang="en-US" dirty="0"/>
          </a:p>
        </p:txBody>
      </p:sp>
      <p:pic>
        <p:nvPicPr>
          <p:cNvPr id="7" name="Picture 6" descr="imagotipo horizontal Escuela de Verano.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6946" y="6161223"/>
            <a:ext cx="1325654" cy="62207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457200" y="1523880"/>
            <a:ext cx="4038120" cy="4848480"/>
          </a:xfrm>
          <a:prstGeom prst="rect">
            <a:avLst/>
          </a:prstGeom>
          <a:noFill/>
          <a:ln>
            <a:noFill/>
          </a:ln>
        </p:spPr>
        <p:txBody>
          <a:bodyPr/>
          <a:lstStyle/>
          <a:p>
            <a:pPr marL="285750" indent="-285750">
              <a:lnSpc>
                <a:spcPct val="100000"/>
              </a:lnSpc>
              <a:buFont typeface="Arial"/>
              <a:buChar char="•"/>
            </a:pPr>
            <a:r>
              <a:rPr lang="en-US" sz="2000" strike="noStrike" dirty="0">
                <a:solidFill>
                  <a:srgbClr val="000000"/>
                </a:solidFill>
                <a:latin typeface="Arial"/>
                <a:cs typeface="Arial"/>
              </a:rPr>
              <a:t>Goals</a:t>
            </a:r>
            <a:endParaRPr sz="2000" dirty="0">
              <a:latin typeface="Arial"/>
              <a:cs typeface="Arial"/>
            </a:endParaRPr>
          </a:p>
          <a:p>
            <a:pPr marL="742950" lvl="1" indent="-285750">
              <a:lnSpc>
                <a:spcPct val="100000"/>
              </a:lnSpc>
              <a:buFont typeface="Arial"/>
              <a:buChar char="•"/>
            </a:pPr>
            <a:r>
              <a:rPr lang="en-US" sz="2000" strike="noStrike" dirty="0">
                <a:solidFill>
                  <a:srgbClr val="000000"/>
                </a:solidFill>
                <a:latin typeface="Arial"/>
                <a:cs typeface="Arial"/>
              </a:rPr>
              <a:t>Illuminate the technologies needed to build a scientific computing </a:t>
            </a:r>
            <a:r>
              <a:rPr lang="en-US" sz="2000" strike="noStrike" dirty="0" smtClean="0">
                <a:solidFill>
                  <a:srgbClr val="000000"/>
                </a:solidFill>
                <a:latin typeface="Arial"/>
                <a:cs typeface="Arial"/>
              </a:rPr>
              <a:t>cluster</a:t>
            </a:r>
          </a:p>
          <a:p>
            <a:pPr marL="742950" lvl="1" indent="-285750">
              <a:lnSpc>
                <a:spcPct val="100000"/>
              </a:lnSpc>
              <a:buFont typeface="Arial"/>
              <a:buChar char="•"/>
            </a:pPr>
            <a:endParaRPr sz="2000" dirty="0">
              <a:latin typeface="Arial"/>
              <a:cs typeface="Arial"/>
            </a:endParaRPr>
          </a:p>
          <a:p>
            <a:pPr marL="742950" lvl="1" indent="-285750">
              <a:lnSpc>
                <a:spcPct val="100000"/>
              </a:lnSpc>
              <a:buFont typeface="Arial"/>
              <a:buChar char="•"/>
            </a:pPr>
            <a:r>
              <a:rPr lang="en-US" sz="2000" strike="noStrike" dirty="0">
                <a:solidFill>
                  <a:srgbClr val="000000"/>
                </a:solidFill>
                <a:latin typeface="Arial"/>
                <a:cs typeface="Arial"/>
              </a:rPr>
              <a:t>Show how the technologies fit </a:t>
            </a:r>
            <a:r>
              <a:rPr lang="en-US" sz="2000" strike="noStrike" dirty="0" smtClean="0">
                <a:solidFill>
                  <a:srgbClr val="000000"/>
                </a:solidFill>
                <a:latin typeface="Arial"/>
                <a:cs typeface="Arial"/>
              </a:rPr>
              <a:t>together</a:t>
            </a:r>
          </a:p>
          <a:p>
            <a:pPr marL="742950" lvl="1" indent="-285750">
              <a:lnSpc>
                <a:spcPct val="100000"/>
              </a:lnSpc>
              <a:buFont typeface="Arial"/>
              <a:buChar char="•"/>
            </a:pPr>
            <a:endParaRPr sz="2000" dirty="0">
              <a:latin typeface="Arial"/>
              <a:cs typeface="Arial"/>
            </a:endParaRPr>
          </a:p>
          <a:p>
            <a:pPr marL="742950" lvl="1" indent="-285750">
              <a:lnSpc>
                <a:spcPct val="100000"/>
              </a:lnSpc>
              <a:buFont typeface="Arial"/>
              <a:buChar char="•"/>
            </a:pPr>
            <a:r>
              <a:rPr lang="en-US" sz="2000" strike="noStrike" dirty="0">
                <a:solidFill>
                  <a:srgbClr val="000000"/>
                </a:solidFill>
                <a:latin typeface="Arial"/>
                <a:cs typeface="Arial"/>
              </a:rPr>
              <a:t>Show an iterative and scalable configuration management model</a:t>
            </a:r>
            <a:endParaRPr sz="2000" dirty="0">
              <a:latin typeface="Arial"/>
              <a:cs typeface="Arial"/>
            </a:endParaRPr>
          </a:p>
        </p:txBody>
      </p:sp>
      <p:sp>
        <p:nvSpPr>
          <p:cNvPr id="148" name="TextShape 2"/>
          <p:cNvSpPr txBox="1"/>
          <p:nvPr/>
        </p:nvSpPr>
        <p:spPr>
          <a:xfrm>
            <a:off x="4648320" y="1523880"/>
            <a:ext cx="4038120" cy="4848480"/>
          </a:xfrm>
          <a:prstGeom prst="rect">
            <a:avLst/>
          </a:prstGeom>
          <a:noFill/>
          <a:ln>
            <a:noFill/>
          </a:ln>
        </p:spPr>
        <p:txBody>
          <a:bodyPr/>
          <a:lstStyle/>
          <a:p>
            <a:pPr marL="285750" indent="-285750">
              <a:lnSpc>
                <a:spcPct val="100000"/>
              </a:lnSpc>
              <a:buFont typeface="Arial"/>
              <a:buChar char="•"/>
            </a:pPr>
            <a:r>
              <a:rPr lang="en-US" sz="2000" strike="noStrike" dirty="0">
                <a:solidFill>
                  <a:srgbClr val="000000"/>
                </a:solidFill>
                <a:latin typeface="Arial"/>
                <a:cs typeface="Arial"/>
              </a:rPr>
              <a:t>Caveats</a:t>
            </a:r>
            <a:endParaRPr sz="2000" dirty="0">
              <a:latin typeface="Arial"/>
              <a:cs typeface="Arial"/>
            </a:endParaRPr>
          </a:p>
          <a:p>
            <a:pPr marL="742950" lvl="1" indent="-285750">
              <a:lnSpc>
                <a:spcPct val="100000"/>
              </a:lnSpc>
              <a:buFont typeface="Arial"/>
              <a:buChar char="•"/>
            </a:pPr>
            <a:r>
              <a:rPr lang="en-US" sz="2000" strike="noStrike" dirty="0">
                <a:solidFill>
                  <a:srgbClr val="000000"/>
                </a:solidFill>
                <a:latin typeface="Arial"/>
                <a:cs typeface="Arial"/>
              </a:rPr>
              <a:t>We have little time for deep </a:t>
            </a:r>
            <a:r>
              <a:rPr lang="en-US" sz="2000" strike="noStrike" dirty="0" smtClean="0">
                <a:solidFill>
                  <a:srgbClr val="000000"/>
                </a:solidFill>
                <a:latin typeface="Arial"/>
                <a:cs typeface="Arial"/>
              </a:rPr>
              <a:t>dives</a:t>
            </a:r>
          </a:p>
          <a:p>
            <a:pPr marL="742950" lvl="1" indent="-285750">
              <a:lnSpc>
                <a:spcPct val="100000"/>
              </a:lnSpc>
              <a:buFont typeface="Arial"/>
              <a:buChar char="•"/>
            </a:pPr>
            <a:endParaRPr sz="2000" dirty="0">
              <a:latin typeface="Arial"/>
              <a:cs typeface="Arial"/>
            </a:endParaRPr>
          </a:p>
          <a:p>
            <a:pPr marL="742950" lvl="1" indent="-285750">
              <a:lnSpc>
                <a:spcPct val="100000"/>
              </a:lnSpc>
              <a:buFont typeface="Arial"/>
              <a:buChar char="•"/>
            </a:pPr>
            <a:r>
              <a:rPr lang="en-US" sz="2000" strike="noStrike" dirty="0">
                <a:solidFill>
                  <a:srgbClr val="000000"/>
                </a:solidFill>
                <a:latin typeface="Arial"/>
                <a:cs typeface="Arial"/>
              </a:rPr>
              <a:t>I will be using simpler technologies in some places than industry standards. </a:t>
            </a:r>
            <a:endParaRPr lang="en-US" sz="2000" strike="noStrike" dirty="0" smtClean="0">
              <a:solidFill>
                <a:srgbClr val="000000"/>
              </a:solidFill>
              <a:latin typeface="Arial"/>
              <a:cs typeface="Arial"/>
            </a:endParaRPr>
          </a:p>
          <a:p>
            <a:pPr lvl="1">
              <a:lnSpc>
                <a:spcPct val="100000"/>
              </a:lnSpc>
            </a:pPr>
            <a:endParaRPr sz="2000" dirty="0">
              <a:latin typeface="Arial"/>
              <a:cs typeface="Arial"/>
            </a:endParaRPr>
          </a:p>
          <a:p>
            <a:pPr marL="742950" lvl="1" indent="-285750">
              <a:lnSpc>
                <a:spcPct val="100000"/>
              </a:lnSpc>
              <a:buFont typeface="Arial"/>
              <a:buChar char="•"/>
            </a:pPr>
            <a:r>
              <a:rPr lang="en-US" sz="2000" strike="noStrike" dirty="0">
                <a:solidFill>
                  <a:srgbClr val="000000"/>
                </a:solidFill>
                <a:latin typeface="Arial"/>
                <a:cs typeface="Arial"/>
              </a:rPr>
              <a:t>Hardened security is out of our scope</a:t>
            </a:r>
            <a:r>
              <a:rPr lang="en-US" sz="2000" strike="noStrike" dirty="0" smtClean="0">
                <a:solidFill>
                  <a:srgbClr val="000000"/>
                </a:solidFill>
                <a:latin typeface="Arial"/>
                <a:cs typeface="Arial"/>
              </a:rPr>
              <a:t>.</a:t>
            </a:r>
          </a:p>
          <a:p>
            <a:pPr marL="742950" lvl="1" indent="-285750">
              <a:lnSpc>
                <a:spcPct val="100000"/>
              </a:lnSpc>
              <a:buFont typeface="Arial"/>
              <a:buChar char="•"/>
            </a:pPr>
            <a:endParaRPr sz="2000" dirty="0">
              <a:latin typeface="Arial"/>
              <a:cs typeface="Arial"/>
            </a:endParaRPr>
          </a:p>
          <a:p>
            <a:pPr marL="742950" lvl="1" indent="-285750">
              <a:lnSpc>
                <a:spcPct val="100000"/>
              </a:lnSpc>
              <a:buFont typeface="Arial"/>
              <a:buChar char="•"/>
            </a:pPr>
            <a:r>
              <a:rPr lang="en-US" sz="2000" strike="noStrike" dirty="0">
                <a:solidFill>
                  <a:srgbClr val="000000"/>
                </a:solidFill>
                <a:latin typeface="Arial"/>
                <a:cs typeface="Arial"/>
              </a:rPr>
              <a:t>Our cluster will be built in virtual machines which will be different in design and technologies than hardware clusters. </a:t>
            </a:r>
            <a:endParaRPr sz="2000" dirty="0">
              <a:latin typeface="Arial"/>
              <a:cs typeface="Arial"/>
            </a:endParaRPr>
          </a:p>
        </p:txBody>
      </p:sp>
      <p:sp>
        <p:nvSpPr>
          <p:cNvPr id="152" name="TextShape 4"/>
          <p:cNvSpPr txBox="1"/>
          <p:nvPr/>
        </p:nvSpPr>
        <p:spPr>
          <a:xfrm>
            <a:off x="3581280" y="6356520"/>
            <a:ext cx="2057040" cy="364680"/>
          </a:xfrm>
          <a:prstGeom prst="rect">
            <a:avLst/>
          </a:prstGeom>
          <a:noFill/>
          <a:ln>
            <a:noFill/>
          </a:ln>
        </p:spPr>
        <p:txBody>
          <a:bodyPr anchor="ctr"/>
          <a:lstStyle/>
          <a:p>
            <a:pPr algn="ctr">
              <a:lnSpc>
                <a:spcPct val="100000"/>
              </a:lnSpc>
            </a:pPr>
            <a:fld id="{D8BC76CE-78B3-4E32-959D-B03964DBD7C0}" type="slidenum">
              <a:rPr lang="en-US" sz="1000" strike="noStrike">
                <a:solidFill>
                  <a:srgbClr val="000000"/>
                </a:solidFill>
                <a:latin typeface="Arial"/>
              </a:rPr>
              <a:t>4</a:t>
            </a:fld>
            <a:endParaRPr/>
          </a:p>
        </p:txBody>
      </p:sp>
      <p:sp>
        <p:nvSpPr>
          <p:cNvPr id="2" name="Title 1"/>
          <p:cNvSpPr>
            <a:spLocks noGrp="1"/>
          </p:cNvSpPr>
          <p:nvPr>
            <p:ph type="title"/>
          </p:nvPr>
        </p:nvSpPr>
        <p:spPr/>
        <p:txBody>
          <a:bodyPr/>
          <a:lstStyle/>
          <a:p>
            <a:r>
              <a:rPr lang="en-US" dirty="0" smtClean="0"/>
              <a:t>Goals and caveats</a:t>
            </a:r>
            <a:endParaRPr lang="en-US" dirty="0"/>
          </a:p>
        </p:txBody>
      </p:sp>
      <p:pic>
        <p:nvPicPr>
          <p:cNvPr id="6" name="Picture 5" descr="imagotipo horizontal Escuela de Verano.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6946" y="6161223"/>
            <a:ext cx="1325654" cy="62207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 name="TextShape 2"/>
          <p:cNvSpPr txBox="1"/>
          <p:nvPr/>
        </p:nvSpPr>
        <p:spPr>
          <a:xfrm>
            <a:off x="628560" y="1825560"/>
            <a:ext cx="7886520" cy="4350960"/>
          </a:xfrm>
          <a:prstGeom prst="rect">
            <a:avLst/>
          </a:prstGeom>
          <a:noFill/>
          <a:ln>
            <a:noFill/>
          </a:ln>
        </p:spPr>
        <p:txBody>
          <a:bodyPr/>
          <a:lstStyle/>
          <a:p>
            <a:pPr>
              <a:lnSpc>
                <a:spcPct val="90000"/>
              </a:lnSpc>
              <a:buFont typeface="Arial"/>
              <a:buChar char="•"/>
            </a:pPr>
            <a:r>
              <a:rPr lang="en-US" sz="2100" strike="noStrike" dirty="0">
                <a:solidFill>
                  <a:srgbClr val="000000"/>
                </a:solidFill>
                <a:latin typeface="Arial"/>
                <a:cs typeface="Arial"/>
              </a:rPr>
              <a:t>Check to make sure both nodes are up and test a 2 node job</a:t>
            </a:r>
            <a:endParaRPr dirty="0">
              <a:latin typeface="Arial"/>
              <a:cs typeface="Arial"/>
            </a:endParaRPr>
          </a:p>
          <a:p>
            <a:pPr lvl="1">
              <a:lnSpc>
                <a:spcPct val="100000"/>
              </a:lnSpc>
              <a:buFont typeface="Arial"/>
              <a:buChar char="•"/>
            </a:pPr>
            <a:r>
              <a:rPr lang="en-US" strike="noStrike" dirty="0" err="1">
                <a:solidFill>
                  <a:srgbClr val="000000"/>
                </a:solidFill>
                <a:latin typeface="Arial"/>
                <a:cs typeface="Arial"/>
              </a:rPr>
              <a:t>qsub</a:t>
            </a:r>
            <a:r>
              <a:rPr lang="en-US" strike="noStrike" dirty="0">
                <a:solidFill>
                  <a:srgbClr val="000000"/>
                </a:solidFill>
                <a:latin typeface="Arial"/>
                <a:cs typeface="Arial"/>
              </a:rPr>
              <a:t> -I -l nodes=2</a:t>
            </a:r>
            <a:endParaRPr dirty="0">
              <a:latin typeface="Arial"/>
              <a:cs typeface="Arial"/>
            </a:endParaRPr>
          </a:p>
          <a:p>
            <a:endParaRPr dirty="0">
              <a:latin typeface="Arial"/>
              <a:cs typeface="Arial"/>
            </a:endParaRPr>
          </a:p>
          <a:p>
            <a:endParaRPr dirty="0">
              <a:latin typeface="Arial"/>
              <a:cs typeface="Arial"/>
            </a:endParaRPr>
          </a:p>
          <a:p>
            <a:endParaRPr dirty="0">
              <a:latin typeface="Arial"/>
              <a:cs typeface="Arial"/>
            </a:endParaRPr>
          </a:p>
          <a:p>
            <a:pPr>
              <a:lnSpc>
                <a:spcPct val="90000"/>
              </a:lnSpc>
              <a:buFont typeface="Arial"/>
              <a:buChar char="•"/>
            </a:pPr>
            <a:r>
              <a:rPr lang="en-US" sz="2100" strike="noStrike" dirty="0" err="1">
                <a:solidFill>
                  <a:srgbClr val="000000"/>
                </a:solidFill>
                <a:latin typeface="Arial"/>
                <a:cs typeface="Arial"/>
              </a:rPr>
              <a:t>Unmount</a:t>
            </a:r>
            <a:r>
              <a:rPr lang="en-US" sz="2100" strike="noStrike" dirty="0">
                <a:solidFill>
                  <a:srgbClr val="000000"/>
                </a:solidFill>
                <a:latin typeface="Arial"/>
                <a:cs typeface="Arial"/>
              </a:rPr>
              <a:t> /apps on compute1.cluster</a:t>
            </a:r>
            <a:endParaRPr dirty="0">
              <a:latin typeface="Arial"/>
              <a:cs typeface="Arial"/>
            </a:endParaRPr>
          </a:p>
          <a:p>
            <a:pPr lvl="1">
              <a:lnSpc>
                <a:spcPct val="100000"/>
              </a:lnSpc>
              <a:buFont typeface="Arial"/>
              <a:buChar char="•"/>
            </a:pPr>
            <a:r>
              <a:rPr lang="en-US" strike="noStrike" dirty="0" err="1">
                <a:solidFill>
                  <a:srgbClr val="000000"/>
                </a:solidFill>
                <a:latin typeface="Arial"/>
                <a:cs typeface="Arial"/>
              </a:rPr>
              <a:t>umount</a:t>
            </a:r>
            <a:r>
              <a:rPr lang="en-US" strike="noStrike" dirty="0">
                <a:solidFill>
                  <a:srgbClr val="000000"/>
                </a:solidFill>
                <a:latin typeface="Arial"/>
                <a:cs typeface="Arial"/>
              </a:rPr>
              <a:t> /apps</a:t>
            </a:r>
            <a:endParaRPr dirty="0">
              <a:latin typeface="Arial"/>
              <a:cs typeface="Arial"/>
            </a:endParaRPr>
          </a:p>
          <a:p>
            <a:endParaRPr dirty="0">
              <a:latin typeface="Arial"/>
              <a:cs typeface="Arial"/>
            </a:endParaRPr>
          </a:p>
          <a:p>
            <a:endParaRPr dirty="0">
              <a:latin typeface="Arial"/>
              <a:cs typeface="Arial"/>
            </a:endParaRPr>
          </a:p>
          <a:p>
            <a:pPr>
              <a:lnSpc>
                <a:spcPct val="90000"/>
              </a:lnSpc>
              <a:buFont typeface="Arial"/>
              <a:buChar char="•"/>
            </a:pPr>
            <a:r>
              <a:rPr lang="en-US" sz="2100" strike="noStrike" dirty="0">
                <a:solidFill>
                  <a:srgbClr val="000000"/>
                </a:solidFill>
                <a:latin typeface="Arial"/>
                <a:cs typeface="Arial"/>
              </a:rPr>
              <a:t>Wait for the node too offline itself (should take 45 seconds or less)</a:t>
            </a:r>
            <a:endParaRPr dirty="0">
              <a:latin typeface="Arial"/>
              <a:cs typeface="Arial"/>
            </a:endParaRPr>
          </a:p>
          <a:p>
            <a:pPr lvl="1">
              <a:lnSpc>
                <a:spcPct val="100000"/>
              </a:lnSpc>
              <a:buFont typeface="Arial"/>
              <a:buChar char="•"/>
            </a:pPr>
            <a:r>
              <a:rPr lang="en-US" strike="noStrike" dirty="0" err="1">
                <a:solidFill>
                  <a:srgbClr val="000000"/>
                </a:solidFill>
                <a:latin typeface="Arial"/>
                <a:cs typeface="Arial"/>
              </a:rPr>
              <a:t>pbsnodes</a:t>
            </a:r>
            <a:r>
              <a:rPr lang="en-US" strike="noStrike" dirty="0">
                <a:solidFill>
                  <a:srgbClr val="000000"/>
                </a:solidFill>
                <a:latin typeface="Arial"/>
                <a:cs typeface="Arial"/>
              </a:rPr>
              <a:t> –a</a:t>
            </a:r>
            <a:endParaRPr dirty="0">
              <a:latin typeface="Arial"/>
              <a:cs typeface="Arial"/>
            </a:endParaRPr>
          </a:p>
          <a:p>
            <a:endParaRPr dirty="0"/>
          </a:p>
          <a:p>
            <a:endParaRPr dirty="0"/>
          </a:p>
        </p:txBody>
      </p:sp>
      <p:sp>
        <p:nvSpPr>
          <p:cNvPr id="378" name="TextShape 3"/>
          <p:cNvSpPr txBox="1"/>
          <p:nvPr/>
        </p:nvSpPr>
        <p:spPr>
          <a:xfrm>
            <a:off x="3581280" y="6356520"/>
            <a:ext cx="2057040" cy="364680"/>
          </a:xfrm>
          <a:prstGeom prst="rect">
            <a:avLst/>
          </a:prstGeom>
          <a:noFill/>
          <a:ln>
            <a:noFill/>
          </a:ln>
        </p:spPr>
        <p:txBody>
          <a:bodyPr anchor="ctr"/>
          <a:lstStyle/>
          <a:p>
            <a:pPr algn="ctr">
              <a:lnSpc>
                <a:spcPct val="100000"/>
              </a:lnSpc>
            </a:pPr>
            <a:fld id="{12D05E54-7C19-449C-A418-8CC55217ABE1}" type="slidenum">
              <a:rPr lang="en-US" sz="1000" strike="noStrike">
                <a:solidFill>
                  <a:srgbClr val="000000"/>
                </a:solidFill>
                <a:latin typeface="Arial"/>
              </a:rPr>
              <a:t>40</a:t>
            </a:fld>
            <a:endParaRPr/>
          </a:p>
        </p:txBody>
      </p:sp>
      <p:sp>
        <p:nvSpPr>
          <p:cNvPr id="380" name="CustomShape 4"/>
          <p:cNvSpPr/>
          <p:nvPr/>
        </p:nvSpPr>
        <p:spPr>
          <a:xfrm>
            <a:off x="4876920" y="6172200"/>
            <a:ext cx="419076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400" strike="noStrike">
                <a:solidFill>
                  <a:srgbClr val="000000"/>
                </a:solidFill>
                <a:latin typeface="Calibri Light"/>
              </a:rPr>
              <a:t>017A-test-node-health-checks</a:t>
            </a:r>
            <a:endParaRPr/>
          </a:p>
        </p:txBody>
      </p:sp>
      <p:sp>
        <p:nvSpPr>
          <p:cNvPr id="2" name="Title 1"/>
          <p:cNvSpPr>
            <a:spLocks noGrp="1"/>
          </p:cNvSpPr>
          <p:nvPr>
            <p:ph type="title"/>
          </p:nvPr>
        </p:nvSpPr>
        <p:spPr/>
        <p:txBody>
          <a:bodyPr/>
          <a:lstStyle/>
          <a:p>
            <a:r>
              <a:rPr lang="en-US" dirty="0"/>
              <a:t>Testing Node Health Checks</a:t>
            </a:r>
            <a:br>
              <a:rPr lang="en-US" dirty="0"/>
            </a:br>
            <a:endParaRPr lang="en-US" dirty="0"/>
          </a:p>
        </p:txBody>
      </p:sp>
      <p:pic>
        <p:nvPicPr>
          <p:cNvPr id="6" name="Picture 5" descr="imagotipo horizontal Escuela de Verano.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6946" y="6161223"/>
            <a:ext cx="1325654" cy="62207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Shape 3"/>
          <p:cNvSpPr txBox="1"/>
          <p:nvPr/>
        </p:nvSpPr>
        <p:spPr>
          <a:xfrm>
            <a:off x="3581280" y="6356520"/>
            <a:ext cx="2057040" cy="364680"/>
          </a:xfrm>
          <a:prstGeom prst="rect">
            <a:avLst/>
          </a:prstGeom>
          <a:noFill/>
          <a:ln>
            <a:noFill/>
          </a:ln>
        </p:spPr>
        <p:txBody>
          <a:bodyPr anchor="ctr"/>
          <a:lstStyle/>
          <a:p>
            <a:pPr algn="ctr">
              <a:lnSpc>
                <a:spcPct val="100000"/>
              </a:lnSpc>
            </a:pPr>
            <a:fld id="{9DFB6D57-00AF-4331-AD00-A781CCCF8B62}" type="slidenum">
              <a:rPr lang="en-US" sz="1000" strike="noStrike">
                <a:solidFill>
                  <a:srgbClr val="000000"/>
                </a:solidFill>
                <a:latin typeface="Arial"/>
              </a:rPr>
              <a:t>41</a:t>
            </a:fld>
            <a:endParaRPr/>
          </a:p>
        </p:txBody>
      </p:sp>
      <p:sp>
        <p:nvSpPr>
          <p:cNvPr id="2" name="Title 1"/>
          <p:cNvSpPr>
            <a:spLocks noGrp="1"/>
          </p:cNvSpPr>
          <p:nvPr>
            <p:ph type="title"/>
          </p:nvPr>
        </p:nvSpPr>
        <p:spPr/>
        <p:txBody>
          <a:bodyPr/>
          <a:lstStyle/>
          <a:p>
            <a:r>
              <a:rPr lang="en-US" dirty="0" smtClean="0"/>
              <a:t>Compile and Run applications</a:t>
            </a:r>
            <a:endParaRPr lang="en-US" dirty="0"/>
          </a:p>
        </p:txBody>
      </p:sp>
      <p:pic>
        <p:nvPicPr>
          <p:cNvPr id="4" name="Picture 3" descr="imagotipo horizontal Escuela de Verano.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17983" y="5788766"/>
            <a:ext cx="2119373" cy="994528"/>
          </a:xfrm>
          <a:prstGeom prst="rect">
            <a:avLst/>
          </a:prstGeom>
        </p:spPr>
      </p:pic>
    </p:spTree>
    <p:extLst>
      <p:ext uri="{BB962C8B-B14F-4D97-AF65-F5344CB8AC3E}">
        <p14:creationId xmlns:p14="http://schemas.microsoft.com/office/powerpoint/2010/main" val="298670999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TextShape 2"/>
          <p:cNvSpPr txBox="1"/>
          <p:nvPr/>
        </p:nvSpPr>
        <p:spPr>
          <a:xfrm>
            <a:off x="628560" y="1825560"/>
            <a:ext cx="3885840" cy="4350960"/>
          </a:xfrm>
          <a:prstGeom prst="rect">
            <a:avLst/>
          </a:prstGeom>
          <a:noFill/>
          <a:ln>
            <a:noFill/>
          </a:ln>
        </p:spPr>
        <p:txBody>
          <a:bodyPr/>
          <a:lstStyle/>
          <a:p>
            <a:pPr marL="285750" indent="-285750">
              <a:lnSpc>
                <a:spcPct val="90000"/>
              </a:lnSpc>
              <a:buFont typeface="Arial"/>
              <a:buChar char="•"/>
            </a:pPr>
            <a:r>
              <a:rPr lang="en-US" strike="noStrike" dirty="0">
                <a:solidFill>
                  <a:srgbClr val="000000"/>
                </a:solidFill>
                <a:latin typeface="Arial"/>
                <a:cs typeface="Arial"/>
              </a:rPr>
              <a:t>Change user on head node to login user</a:t>
            </a:r>
            <a:endParaRPr dirty="0">
              <a:latin typeface="Arial"/>
              <a:cs typeface="Arial"/>
            </a:endParaRPr>
          </a:p>
          <a:p>
            <a:pPr marL="742950" lvl="1" indent="-285750">
              <a:lnSpc>
                <a:spcPct val="100000"/>
              </a:lnSpc>
              <a:buFont typeface="Arial"/>
              <a:buChar char="•"/>
            </a:pPr>
            <a:r>
              <a:rPr lang="en-US" strike="noStrike" dirty="0" err="1">
                <a:solidFill>
                  <a:srgbClr val="000000"/>
                </a:solidFill>
                <a:latin typeface="Arial"/>
                <a:cs typeface="Arial"/>
              </a:rPr>
              <a:t>su</a:t>
            </a:r>
            <a:r>
              <a:rPr lang="en-US" strike="noStrike" dirty="0">
                <a:solidFill>
                  <a:srgbClr val="000000"/>
                </a:solidFill>
                <a:latin typeface="Arial"/>
                <a:cs typeface="Arial"/>
              </a:rPr>
              <a:t> </a:t>
            </a:r>
            <a:r>
              <a:rPr lang="en-US" strike="noStrike" dirty="0" err="1">
                <a:solidFill>
                  <a:srgbClr val="000000"/>
                </a:solidFill>
                <a:latin typeface="Arial"/>
                <a:cs typeface="Arial"/>
              </a:rPr>
              <a:t>login_user</a:t>
            </a:r>
            <a:endParaRPr dirty="0">
              <a:latin typeface="Arial"/>
              <a:cs typeface="Arial"/>
            </a:endParaRPr>
          </a:p>
          <a:p>
            <a:pPr marL="285750" indent="-285750">
              <a:buFont typeface="Arial"/>
              <a:buChar char="•"/>
            </a:pPr>
            <a:endParaRPr dirty="0">
              <a:latin typeface="Arial"/>
              <a:cs typeface="Arial"/>
            </a:endParaRPr>
          </a:p>
          <a:p>
            <a:pPr marL="285750" indent="-285750">
              <a:lnSpc>
                <a:spcPct val="90000"/>
              </a:lnSpc>
              <a:buFont typeface="Arial"/>
              <a:buChar char="•"/>
            </a:pPr>
            <a:r>
              <a:rPr lang="en-US" strike="noStrike" dirty="0">
                <a:solidFill>
                  <a:srgbClr val="000000"/>
                </a:solidFill>
                <a:latin typeface="Arial"/>
                <a:cs typeface="Arial"/>
              </a:rPr>
              <a:t>Start an interactive job</a:t>
            </a:r>
            <a:endParaRPr dirty="0">
              <a:latin typeface="Arial"/>
              <a:cs typeface="Arial"/>
            </a:endParaRPr>
          </a:p>
          <a:p>
            <a:pPr marL="742950" lvl="1" indent="-285750">
              <a:lnSpc>
                <a:spcPct val="100000"/>
              </a:lnSpc>
              <a:buFont typeface="Arial"/>
              <a:buChar char="•"/>
            </a:pPr>
            <a:r>
              <a:rPr lang="en-US" strike="noStrike" dirty="0" err="1">
                <a:solidFill>
                  <a:srgbClr val="000000"/>
                </a:solidFill>
                <a:latin typeface="Arial"/>
                <a:cs typeface="Arial"/>
              </a:rPr>
              <a:t>qsub</a:t>
            </a:r>
            <a:r>
              <a:rPr lang="en-US" strike="noStrike" dirty="0">
                <a:solidFill>
                  <a:srgbClr val="000000"/>
                </a:solidFill>
                <a:latin typeface="Arial"/>
                <a:cs typeface="Arial"/>
              </a:rPr>
              <a:t> -I -l nodes=2</a:t>
            </a:r>
            <a:endParaRPr dirty="0">
              <a:latin typeface="Arial"/>
              <a:cs typeface="Arial"/>
            </a:endParaRPr>
          </a:p>
          <a:p>
            <a:pPr marL="285750" indent="-285750">
              <a:lnSpc>
                <a:spcPct val="100000"/>
              </a:lnSpc>
              <a:buFont typeface="Arial"/>
              <a:buChar char="•"/>
            </a:pPr>
            <a:endParaRPr dirty="0">
              <a:latin typeface="Arial"/>
              <a:cs typeface="Arial"/>
            </a:endParaRPr>
          </a:p>
          <a:p>
            <a:pPr marL="285750" indent="-285750">
              <a:lnSpc>
                <a:spcPct val="90000"/>
              </a:lnSpc>
              <a:buFont typeface="Arial"/>
              <a:buChar char="•"/>
            </a:pPr>
            <a:r>
              <a:rPr lang="en-US" strike="noStrike" dirty="0">
                <a:solidFill>
                  <a:srgbClr val="000000"/>
                </a:solidFill>
                <a:latin typeface="Arial"/>
                <a:cs typeface="Arial"/>
              </a:rPr>
              <a:t>Generate </a:t>
            </a:r>
            <a:r>
              <a:rPr lang="en-US" strike="noStrike" dirty="0" err="1">
                <a:solidFill>
                  <a:srgbClr val="000000"/>
                </a:solidFill>
                <a:latin typeface="Arial"/>
                <a:cs typeface="Arial"/>
              </a:rPr>
              <a:t>ssh</a:t>
            </a:r>
            <a:r>
              <a:rPr lang="en-US" strike="noStrike" dirty="0">
                <a:solidFill>
                  <a:srgbClr val="000000"/>
                </a:solidFill>
                <a:latin typeface="Arial"/>
                <a:cs typeface="Arial"/>
              </a:rPr>
              <a:t> keys and authorize them</a:t>
            </a:r>
            <a:endParaRPr dirty="0">
              <a:latin typeface="Arial"/>
              <a:cs typeface="Arial"/>
            </a:endParaRPr>
          </a:p>
          <a:p>
            <a:pPr marL="742950" lvl="1" indent="-285750">
              <a:lnSpc>
                <a:spcPct val="100000"/>
              </a:lnSpc>
              <a:buFont typeface="Arial"/>
              <a:buChar char="•"/>
            </a:pPr>
            <a:r>
              <a:rPr lang="en-US" strike="noStrike" dirty="0" err="1">
                <a:solidFill>
                  <a:srgbClr val="000000"/>
                </a:solidFill>
                <a:latin typeface="Arial"/>
                <a:cs typeface="Arial"/>
              </a:rPr>
              <a:t>ssh-keygen</a:t>
            </a:r>
            <a:endParaRPr dirty="0">
              <a:latin typeface="Arial"/>
              <a:cs typeface="Arial"/>
            </a:endParaRPr>
          </a:p>
          <a:p>
            <a:pPr marL="742950" lvl="1" indent="-285750">
              <a:lnSpc>
                <a:spcPct val="100000"/>
              </a:lnSpc>
              <a:buFont typeface="Arial"/>
              <a:buChar char="•"/>
            </a:pPr>
            <a:r>
              <a:rPr lang="en-US" strike="noStrike" dirty="0" err="1">
                <a:solidFill>
                  <a:srgbClr val="000000"/>
                </a:solidFill>
                <a:latin typeface="Arial"/>
                <a:cs typeface="Arial"/>
              </a:rPr>
              <a:t>cp</a:t>
            </a:r>
            <a:r>
              <a:rPr lang="en-US" strike="noStrike" dirty="0">
                <a:solidFill>
                  <a:srgbClr val="000000"/>
                </a:solidFill>
                <a:latin typeface="Arial"/>
                <a:cs typeface="Arial"/>
              </a:rPr>
              <a:t> ~/.</a:t>
            </a:r>
            <a:r>
              <a:rPr lang="en-US" strike="noStrike" dirty="0" err="1">
                <a:solidFill>
                  <a:srgbClr val="000000"/>
                </a:solidFill>
                <a:latin typeface="Arial"/>
                <a:cs typeface="Arial"/>
              </a:rPr>
              <a:t>ssh</a:t>
            </a:r>
            <a:r>
              <a:rPr lang="en-US" strike="noStrike" dirty="0">
                <a:solidFill>
                  <a:srgbClr val="000000"/>
                </a:solidFill>
                <a:latin typeface="Arial"/>
                <a:cs typeface="Arial"/>
              </a:rPr>
              <a:t>/</a:t>
            </a:r>
            <a:r>
              <a:rPr lang="en-US" strike="noStrike" dirty="0" err="1">
                <a:solidFill>
                  <a:srgbClr val="000000"/>
                </a:solidFill>
                <a:latin typeface="Arial"/>
                <a:cs typeface="Arial"/>
              </a:rPr>
              <a:t>id_rsa.pub</a:t>
            </a:r>
            <a:r>
              <a:rPr lang="en-US" strike="noStrike" dirty="0">
                <a:solidFill>
                  <a:srgbClr val="000000"/>
                </a:solidFill>
                <a:latin typeface="Arial"/>
                <a:cs typeface="Arial"/>
              </a:rPr>
              <a:t> ~/.</a:t>
            </a:r>
            <a:r>
              <a:rPr lang="en-US" strike="noStrike" dirty="0" err="1">
                <a:solidFill>
                  <a:srgbClr val="000000"/>
                </a:solidFill>
                <a:latin typeface="Arial"/>
                <a:cs typeface="Arial"/>
              </a:rPr>
              <a:t>ssh</a:t>
            </a:r>
            <a:r>
              <a:rPr lang="en-US" strike="noStrike" dirty="0">
                <a:solidFill>
                  <a:srgbClr val="000000"/>
                </a:solidFill>
                <a:latin typeface="Arial"/>
                <a:cs typeface="Arial"/>
              </a:rPr>
              <a:t>/</a:t>
            </a:r>
            <a:r>
              <a:rPr lang="en-US" strike="noStrike" dirty="0" err="1">
                <a:solidFill>
                  <a:srgbClr val="000000"/>
                </a:solidFill>
                <a:latin typeface="Arial"/>
                <a:cs typeface="Arial"/>
              </a:rPr>
              <a:t>authorized_keys</a:t>
            </a:r>
            <a:endParaRPr dirty="0">
              <a:latin typeface="Arial"/>
              <a:cs typeface="Arial"/>
            </a:endParaRPr>
          </a:p>
          <a:p>
            <a:pPr marL="285750" indent="-285750">
              <a:lnSpc>
                <a:spcPct val="100000"/>
              </a:lnSpc>
              <a:buFont typeface="Arial"/>
              <a:buChar char="•"/>
            </a:pPr>
            <a:endParaRPr dirty="0">
              <a:latin typeface="Arial"/>
              <a:cs typeface="Arial"/>
            </a:endParaRPr>
          </a:p>
          <a:p>
            <a:pPr marL="285750" indent="-285750">
              <a:lnSpc>
                <a:spcPct val="90000"/>
              </a:lnSpc>
              <a:buFont typeface="Arial"/>
              <a:buChar char="•"/>
            </a:pPr>
            <a:r>
              <a:rPr lang="en-US" strike="noStrike" dirty="0">
                <a:solidFill>
                  <a:srgbClr val="000000"/>
                </a:solidFill>
                <a:latin typeface="Arial"/>
                <a:cs typeface="Arial"/>
              </a:rPr>
              <a:t>Get the MPI pi calculator</a:t>
            </a:r>
            <a:endParaRPr dirty="0">
              <a:latin typeface="Arial"/>
              <a:cs typeface="Arial"/>
            </a:endParaRPr>
          </a:p>
          <a:p>
            <a:pPr marL="742950" lvl="1" indent="-285750">
              <a:lnSpc>
                <a:spcPct val="100000"/>
              </a:lnSpc>
              <a:buFont typeface="Arial"/>
              <a:buChar char="•"/>
            </a:pPr>
            <a:r>
              <a:rPr lang="en-US" strike="noStrike" dirty="0" err="1">
                <a:solidFill>
                  <a:srgbClr val="000000"/>
                </a:solidFill>
                <a:latin typeface="Arial"/>
                <a:cs typeface="Arial"/>
              </a:rPr>
              <a:t>wget</a:t>
            </a:r>
            <a:r>
              <a:rPr lang="en-US" strike="noStrike" dirty="0">
                <a:solidFill>
                  <a:srgbClr val="000000"/>
                </a:solidFill>
                <a:latin typeface="Arial"/>
                <a:cs typeface="Arial"/>
              </a:rPr>
              <a:t> </a:t>
            </a:r>
            <a:r>
              <a:rPr lang="en-US" strike="noStrike" dirty="0" err="1">
                <a:solidFill>
                  <a:srgbClr val="000000"/>
                </a:solidFill>
                <a:latin typeface="Arial"/>
                <a:cs typeface="Arial"/>
              </a:rPr>
              <a:t>pi.c</a:t>
            </a:r>
            <a:endParaRPr dirty="0">
              <a:latin typeface="Arial"/>
              <a:cs typeface="Arial"/>
            </a:endParaRPr>
          </a:p>
          <a:p>
            <a:endParaRPr dirty="0"/>
          </a:p>
          <a:p>
            <a:endParaRPr dirty="0"/>
          </a:p>
        </p:txBody>
      </p:sp>
      <p:sp>
        <p:nvSpPr>
          <p:cNvPr id="389" name="TextShape 3"/>
          <p:cNvSpPr txBox="1"/>
          <p:nvPr/>
        </p:nvSpPr>
        <p:spPr>
          <a:xfrm>
            <a:off x="4629240" y="1825560"/>
            <a:ext cx="3885840" cy="4350960"/>
          </a:xfrm>
          <a:prstGeom prst="rect">
            <a:avLst/>
          </a:prstGeom>
          <a:noFill/>
          <a:ln>
            <a:noFill/>
          </a:ln>
        </p:spPr>
        <p:txBody>
          <a:bodyPr/>
          <a:lstStyle/>
          <a:p>
            <a:pPr marL="342900" indent="-342900">
              <a:lnSpc>
                <a:spcPct val="90000"/>
              </a:lnSpc>
              <a:buFont typeface="Arial"/>
              <a:buChar char="•"/>
            </a:pPr>
            <a:r>
              <a:rPr lang="en-US" sz="1600" strike="noStrike" dirty="0">
                <a:solidFill>
                  <a:srgbClr val="000000"/>
                </a:solidFill>
                <a:latin typeface="Arial"/>
                <a:cs typeface="Arial"/>
              </a:rPr>
              <a:t>List available </a:t>
            </a:r>
            <a:r>
              <a:rPr lang="en-US" sz="1600" strike="noStrike" dirty="0" err="1">
                <a:solidFill>
                  <a:srgbClr val="000000"/>
                </a:solidFill>
                <a:latin typeface="Arial"/>
                <a:cs typeface="Arial"/>
              </a:rPr>
              <a:t>modues</a:t>
            </a:r>
            <a:endParaRPr sz="1600" dirty="0">
              <a:latin typeface="Arial"/>
              <a:cs typeface="Arial"/>
            </a:endParaRPr>
          </a:p>
          <a:p>
            <a:pPr marL="742950" lvl="1" indent="-285750">
              <a:lnSpc>
                <a:spcPct val="100000"/>
              </a:lnSpc>
              <a:buFont typeface="Arial"/>
              <a:buChar char="•"/>
            </a:pPr>
            <a:r>
              <a:rPr lang="en-US" sz="1600" strike="noStrike" dirty="0">
                <a:solidFill>
                  <a:srgbClr val="000000"/>
                </a:solidFill>
                <a:latin typeface="Arial"/>
                <a:cs typeface="Arial"/>
              </a:rPr>
              <a:t>module avail</a:t>
            </a:r>
            <a:endParaRPr sz="1600" dirty="0">
              <a:latin typeface="Arial"/>
              <a:cs typeface="Arial"/>
            </a:endParaRPr>
          </a:p>
          <a:p>
            <a:pPr marL="285750" indent="-285750">
              <a:lnSpc>
                <a:spcPct val="90000"/>
              </a:lnSpc>
              <a:buFont typeface="Arial"/>
              <a:buChar char="•"/>
            </a:pPr>
            <a:endParaRPr sz="1600" dirty="0">
              <a:latin typeface="Arial"/>
              <a:cs typeface="Arial"/>
            </a:endParaRPr>
          </a:p>
          <a:p>
            <a:pPr marL="342900" indent="-342900">
              <a:lnSpc>
                <a:spcPct val="90000"/>
              </a:lnSpc>
              <a:buFont typeface="Arial"/>
              <a:buChar char="•"/>
            </a:pPr>
            <a:r>
              <a:rPr lang="en-US" sz="1600" strike="noStrike" dirty="0">
                <a:solidFill>
                  <a:srgbClr val="000000"/>
                </a:solidFill>
                <a:latin typeface="Arial"/>
                <a:cs typeface="Arial"/>
              </a:rPr>
              <a:t>Load the </a:t>
            </a:r>
            <a:r>
              <a:rPr lang="en-US" sz="1600" strike="noStrike" dirty="0" err="1">
                <a:solidFill>
                  <a:srgbClr val="000000"/>
                </a:solidFill>
                <a:latin typeface="Arial"/>
                <a:cs typeface="Arial"/>
              </a:rPr>
              <a:t>mpi</a:t>
            </a:r>
            <a:r>
              <a:rPr lang="en-US" sz="1600" strike="noStrike" dirty="0">
                <a:solidFill>
                  <a:srgbClr val="000000"/>
                </a:solidFill>
                <a:latin typeface="Arial"/>
                <a:cs typeface="Arial"/>
              </a:rPr>
              <a:t> module</a:t>
            </a:r>
            <a:endParaRPr sz="1600" dirty="0">
              <a:latin typeface="Arial"/>
              <a:cs typeface="Arial"/>
            </a:endParaRPr>
          </a:p>
          <a:p>
            <a:pPr marL="742950" lvl="1" indent="-285750">
              <a:lnSpc>
                <a:spcPct val="100000"/>
              </a:lnSpc>
              <a:buFont typeface="Arial"/>
              <a:buChar char="•"/>
            </a:pPr>
            <a:r>
              <a:rPr lang="en-US" sz="1600" strike="noStrike" dirty="0">
                <a:solidFill>
                  <a:srgbClr val="000000"/>
                </a:solidFill>
                <a:latin typeface="Arial"/>
                <a:cs typeface="Arial"/>
              </a:rPr>
              <a:t>module load </a:t>
            </a:r>
            <a:r>
              <a:rPr lang="en-US" sz="1600" strike="noStrike" dirty="0" err="1">
                <a:solidFill>
                  <a:srgbClr val="000000"/>
                </a:solidFill>
                <a:latin typeface="Arial"/>
                <a:cs typeface="Arial"/>
              </a:rPr>
              <a:t>openmpi</a:t>
            </a:r>
            <a:endParaRPr sz="1600" dirty="0">
              <a:latin typeface="Arial"/>
              <a:cs typeface="Arial"/>
            </a:endParaRPr>
          </a:p>
          <a:p>
            <a:pPr marL="285750" indent="-285750">
              <a:buFont typeface="Arial"/>
              <a:buChar char="•"/>
            </a:pPr>
            <a:endParaRPr sz="1600" dirty="0">
              <a:latin typeface="Arial"/>
              <a:cs typeface="Arial"/>
            </a:endParaRPr>
          </a:p>
          <a:p>
            <a:pPr marL="342900" indent="-342900">
              <a:lnSpc>
                <a:spcPct val="90000"/>
              </a:lnSpc>
              <a:buFont typeface="Arial"/>
              <a:buChar char="•"/>
            </a:pPr>
            <a:r>
              <a:rPr lang="en-US" sz="1600" strike="noStrike" dirty="0">
                <a:solidFill>
                  <a:srgbClr val="000000"/>
                </a:solidFill>
                <a:latin typeface="Arial"/>
                <a:cs typeface="Arial"/>
              </a:rPr>
              <a:t>Compile the program</a:t>
            </a:r>
            <a:endParaRPr sz="1600" dirty="0">
              <a:latin typeface="Arial"/>
              <a:cs typeface="Arial"/>
            </a:endParaRPr>
          </a:p>
          <a:p>
            <a:pPr marL="742950" lvl="1" indent="-285750">
              <a:lnSpc>
                <a:spcPct val="100000"/>
              </a:lnSpc>
              <a:buFont typeface="Arial"/>
              <a:buChar char="•"/>
            </a:pPr>
            <a:r>
              <a:rPr lang="en-US" sz="1600" strike="noStrike" dirty="0" err="1">
                <a:solidFill>
                  <a:srgbClr val="000000"/>
                </a:solidFill>
                <a:latin typeface="Arial"/>
                <a:cs typeface="Arial"/>
              </a:rPr>
              <a:t>mpicc</a:t>
            </a:r>
            <a:r>
              <a:rPr lang="en-US" sz="1600" strike="noStrike" dirty="0">
                <a:solidFill>
                  <a:srgbClr val="000000"/>
                </a:solidFill>
                <a:latin typeface="Arial"/>
                <a:cs typeface="Arial"/>
              </a:rPr>
              <a:t> </a:t>
            </a:r>
            <a:r>
              <a:rPr lang="en-US" sz="1600" strike="noStrike" dirty="0" err="1">
                <a:solidFill>
                  <a:srgbClr val="000000"/>
                </a:solidFill>
                <a:latin typeface="Arial"/>
                <a:cs typeface="Arial"/>
              </a:rPr>
              <a:t>pi.c</a:t>
            </a:r>
            <a:r>
              <a:rPr lang="en-US" sz="1600" strike="noStrike" dirty="0">
                <a:solidFill>
                  <a:srgbClr val="000000"/>
                </a:solidFill>
                <a:latin typeface="Arial"/>
                <a:cs typeface="Arial"/>
              </a:rPr>
              <a:t> -o pi</a:t>
            </a:r>
            <a:endParaRPr sz="1600" dirty="0">
              <a:latin typeface="Arial"/>
              <a:cs typeface="Arial"/>
            </a:endParaRPr>
          </a:p>
          <a:p>
            <a:pPr marL="285750" indent="-285750">
              <a:lnSpc>
                <a:spcPct val="90000"/>
              </a:lnSpc>
              <a:buFont typeface="Arial"/>
              <a:buChar char="•"/>
            </a:pPr>
            <a:endParaRPr sz="1600" dirty="0">
              <a:latin typeface="Arial"/>
              <a:cs typeface="Arial"/>
            </a:endParaRPr>
          </a:p>
          <a:p>
            <a:pPr marL="342900" indent="-342900">
              <a:lnSpc>
                <a:spcPct val="90000"/>
              </a:lnSpc>
              <a:buFont typeface="Arial"/>
              <a:buChar char="•"/>
            </a:pPr>
            <a:r>
              <a:rPr lang="en-US" sz="1600" strike="noStrike" dirty="0">
                <a:solidFill>
                  <a:srgbClr val="000000"/>
                </a:solidFill>
                <a:latin typeface="Arial"/>
                <a:cs typeface="Arial"/>
              </a:rPr>
              <a:t>Test pi single threaded</a:t>
            </a:r>
            <a:endParaRPr sz="1600" dirty="0">
              <a:latin typeface="Arial"/>
              <a:cs typeface="Arial"/>
            </a:endParaRPr>
          </a:p>
          <a:p>
            <a:pPr marL="742950" lvl="1" indent="-285750">
              <a:lnSpc>
                <a:spcPct val="100000"/>
              </a:lnSpc>
              <a:buFont typeface="Arial"/>
              <a:buChar char="•"/>
            </a:pPr>
            <a:r>
              <a:rPr lang="en-US" sz="1600" strike="noStrike" dirty="0">
                <a:solidFill>
                  <a:srgbClr val="000000"/>
                </a:solidFill>
                <a:latin typeface="Arial"/>
                <a:cs typeface="Arial"/>
              </a:rPr>
              <a:t>./pi</a:t>
            </a:r>
            <a:endParaRPr sz="1600" dirty="0">
              <a:latin typeface="Arial"/>
              <a:cs typeface="Arial"/>
            </a:endParaRPr>
          </a:p>
          <a:p>
            <a:pPr marL="285750" indent="-285750">
              <a:buFont typeface="Arial"/>
              <a:buChar char="•"/>
            </a:pPr>
            <a:endParaRPr sz="1600" dirty="0">
              <a:latin typeface="Arial"/>
              <a:cs typeface="Arial"/>
            </a:endParaRPr>
          </a:p>
          <a:p>
            <a:pPr marL="342900" indent="-342900">
              <a:lnSpc>
                <a:spcPct val="90000"/>
              </a:lnSpc>
              <a:buFont typeface="Arial"/>
              <a:buChar char="•"/>
            </a:pPr>
            <a:r>
              <a:rPr lang="en-US" sz="1600" strike="noStrike" dirty="0">
                <a:solidFill>
                  <a:srgbClr val="000000"/>
                </a:solidFill>
                <a:latin typeface="Arial"/>
                <a:cs typeface="Arial"/>
              </a:rPr>
              <a:t>Run </a:t>
            </a:r>
            <a:r>
              <a:rPr lang="en-US" sz="1600" strike="noStrike" dirty="0" err="1">
                <a:solidFill>
                  <a:srgbClr val="000000"/>
                </a:solidFill>
                <a:latin typeface="Arial"/>
                <a:cs typeface="Arial"/>
              </a:rPr>
              <a:t>mpiexec</a:t>
            </a:r>
            <a:r>
              <a:rPr lang="en-US" sz="1600" strike="noStrike" dirty="0">
                <a:solidFill>
                  <a:srgbClr val="000000"/>
                </a:solidFill>
                <a:latin typeface="Arial"/>
                <a:cs typeface="Arial"/>
              </a:rPr>
              <a:t> to execute pi across two nodes</a:t>
            </a:r>
            <a:endParaRPr sz="1600" dirty="0">
              <a:latin typeface="Arial"/>
              <a:cs typeface="Arial"/>
            </a:endParaRPr>
          </a:p>
          <a:p>
            <a:pPr marL="742950" lvl="1" indent="-285750">
              <a:lnSpc>
                <a:spcPct val="100000"/>
              </a:lnSpc>
              <a:buFont typeface="Arial"/>
              <a:buChar char="•"/>
            </a:pPr>
            <a:r>
              <a:rPr lang="en-US" sz="1600" strike="noStrike" dirty="0" err="1">
                <a:solidFill>
                  <a:srgbClr val="000000"/>
                </a:solidFill>
                <a:latin typeface="Arial"/>
                <a:cs typeface="Arial"/>
              </a:rPr>
              <a:t>mpiexec</a:t>
            </a:r>
            <a:r>
              <a:rPr lang="en-US" sz="1600" strike="noStrike" dirty="0">
                <a:solidFill>
                  <a:srgbClr val="000000"/>
                </a:solidFill>
                <a:latin typeface="Arial"/>
                <a:cs typeface="Arial"/>
              </a:rPr>
              <a:t> -prefix /apps/openmpi-1.7.5/ -</a:t>
            </a:r>
            <a:r>
              <a:rPr lang="en-US" sz="1600" strike="noStrike" dirty="0" err="1">
                <a:solidFill>
                  <a:srgbClr val="000000"/>
                </a:solidFill>
                <a:latin typeface="Arial"/>
                <a:cs typeface="Arial"/>
              </a:rPr>
              <a:t>machinefile</a:t>
            </a:r>
            <a:r>
              <a:rPr lang="en-US" sz="1600" strike="noStrike" dirty="0">
                <a:solidFill>
                  <a:srgbClr val="000000"/>
                </a:solidFill>
                <a:latin typeface="Arial"/>
                <a:cs typeface="Arial"/>
              </a:rPr>
              <a:t> $PBS_NODEFILE /home/</a:t>
            </a:r>
            <a:r>
              <a:rPr lang="en-US" sz="1600" strike="noStrike" dirty="0" err="1">
                <a:solidFill>
                  <a:srgbClr val="000000"/>
                </a:solidFill>
                <a:latin typeface="Arial"/>
                <a:cs typeface="Arial"/>
              </a:rPr>
              <a:t>login_user</a:t>
            </a:r>
            <a:r>
              <a:rPr lang="en-US" sz="1600" strike="noStrike" dirty="0">
                <a:solidFill>
                  <a:srgbClr val="000000"/>
                </a:solidFill>
                <a:latin typeface="Arial"/>
                <a:cs typeface="Arial"/>
              </a:rPr>
              <a:t>/pi</a:t>
            </a:r>
            <a:endParaRPr sz="1600" dirty="0">
              <a:latin typeface="Arial"/>
              <a:cs typeface="Arial"/>
            </a:endParaRPr>
          </a:p>
          <a:p>
            <a:endParaRPr dirty="0"/>
          </a:p>
          <a:p>
            <a:pPr>
              <a:lnSpc>
                <a:spcPct val="90000"/>
              </a:lnSpc>
            </a:pPr>
            <a:endParaRPr dirty="0"/>
          </a:p>
        </p:txBody>
      </p:sp>
      <p:sp>
        <p:nvSpPr>
          <p:cNvPr id="391" name="CustomShape 4"/>
          <p:cNvSpPr/>
          <p:nvPr/>
        </p:nvSpPr>
        <p:spPr>
          <a:xfrm>
            <a:off x="4876920" y="6172200"/>
            <a:ext cx="419076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400" strike="noStrike">
                <a:solidFill>
                  <a:srgbClr val="000000"/>
                </a:solidFill>
                <a:latin typeface="Calibri Light"/>
              </a:rPr>
              <a:t>020-MPI-pi-calculator</a:t>
            </a:r>
            <a:endParaRPr/>
          </a:p>
        </p:txBody>
      </p:sp>
      <p:sp>
        <p:nvSpPr>
          <p:cNvPr id="393" name="TextShape 5"/>
          <p:cNvSpPr txBox="1"/>
          <p:nvPr/>
        </p:nvSpPr>
        <p:spPr>
          <a:xfrm>
            <a:off x="3581280" y="6356520"/>
            <a:ext cx="2057040" cy="364680"/>
          </a:xfrm>
          <a:prstGeom prst="rect">
            <a:avLst/>
          </a:prstGeom>
          <a:noFill/>
          <a:ln>
            <a:noFill/>
          </a:ln>
        </p:spPr>
        <p:txBody>
          <a:bodyPr anchor="ctr"/>
          <a:lstStyle/>
          <a:p>
            <a:pPr algn="ctr">
              <a:lnSpc>
                <a:spcPct val="100000"/>
              </a:lnSpc>
            </a:pPr>
            <a:fld id="{816AF250-792B-493C-9470-4866B9A3073B}" type="slidenum">
              <a:rPr lang="en-US" sz="1000" strike="noStrike">
                <a:solidFill>
                  <a:srgbClr val="000000"/>
                </a:solidFill>
                <a:latin typeface="Arial"/>
              </a:rPr>
              <a:t>42</a:t>
            </a:fld>
            <a:endParaRPr/>
          </a:p>
        </p:txBody>
      </p:sp>
      <p:sp>
        <p:nvSpPr>
          <p:cNvPr id="2" name="Title 1"/>
          <p:cNvSpPr>
            <a:spLocks noGrp="1"/>
          </p:cNvSpPr>
          <p:nvPr>
            <p:ph type="title"/>
          </p:nvPr>
        </p:nvSpPr>
        <p:spPr/>
        <p:txBody>
          <a:bodyPr/>
          <a:lstStyle/>
          <a:p>
            <a:r>
              <a:rPr lang="en-US" dirty="0"/>
              <a:t>Compiling and running MPI pi </a:t>
            </a:r>
            <a:r>
              <a:rPr lang="en-US" dirty="0" smtClean="0"/>
              <a:t>calculator</a:t>
            </a:r>
            <a:endParaRPr lang="en-US" dirty="0"/>
          </a:p>
        </p:txBody>
      </p:sp>
      <p:pic>
        <p:nvPicPr>
          <p:cNvPr id="7" name="Picture 6" descr="imagotipo horizontal Escuela de Verano.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6946" y="6161223"/>
            <a:ext cx="1325654" cy="62207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TextShape 2"/>
          <p:cNvSpPr txBox="1"/>
          <p:nvPr/>
        </p:nvSpPr>
        <p:spPr>
          <a:xfrm>
            <a:off x="628560" y="1523880"/>
            <a:ext cx="3885840" cy="4350960"/>
          </a:xfrm>
          <a:prstGeom prst="rect">
            <a:avLst/>
          </a:prstGeom>
          <a:noFill/>
          <a:ln>
            <a:noFill/>
          </a:ln>
        </p:spPr>
        <p:txBody>
          <a:bodyPr/>
          <a:lstStyle/>
          <a:p>
            <a:pPr>
              <a:lnSpc>
                <a:spcPct val="90000"/>
              </a:lnSpc>
              <a:buFont typeface="Arial"/>
              <a:buChar char="•"/>
            </a:pPr>
            <a:r>
              <a:rPr lang="en-US" sz="2000" strike="noStrike" dirty="0">
                <a:solidFill>
                  <a:srgbClr val="000000"/>
                </a:solidFill>
                <a:latin typeface="Arial"/>
                <a:cs typeface="Arial"/>
              </a:rPr>
              <a:t>Remaining in the interactive job</a:t>
            </a:r>
            <a:endParaRPr sz="2000" dirty="0">
              <a:latin typeface="Arial"/>
              <a:cs typeface="Arial"/>
            </a:endParaRPr>
          </a:p>
          <a:p>
            <a:pPr>
              <a:lnSpc>
                <a:spcPct val="90000"/>
              </a:lnSpc>
            </a:pPr>
            <a:endParaRPr sz="2000" dirty="0">
              <a:latin typeface="Arial"/>
              <a:cs typeface="Arial"/>
            </a:endParaRPr>
          </a:p>
          <a:p>
            <a:pPr>
              <a:lnSpc>
                <a:spcPct val="90000"/>
              </a:lnSpc>
              <a:buFont typeface="Arial"/>
              <a:buChar char="•"/>
            </a:pPr>
            <a:r>
              <a:rPr lang="en-US" sz="2000" strike="noStrike" dirty="0">
                <a:solidFill>
                  <a:srgbClr val="000000"/>
                </a:solidFill>
                <a:latin typeface="Arial"/>
                <a:cs typeface="Arial"/>
              </a:rPr>
              <a:t>Download HPL</a:t>
            </a:r>
            <a:endParaRPr sz="2000" dirty="0">
              <a:latin typeface="Arial"/>
              <a:cs typeface="Arial"/>
            </a:endParaRPr>
          </a:p>
          <a:p>
            <a:pPr lvl="1">
              <a:lnSpc>
                <a:spcPct val="100000"/>
              </a:lnSpc>
              <a:buFont typeface="Arial"/>
              <a:buChar char="•"/>
            </a:pPr>
            <a:r>
              <a:rPr lang="en-US" sz="2000" strike="noStrike" dirty="0" err="1">
                <a:solidFill>
                  <a:srgbClr val="000000"/>
                </a:solidFill>
                <a:latin typeface="Arial"/>
                <a:cs typeface="Arial"/>
              </a:rPr>
              <a:t>wget</a:t>
            </a:r>
            <a:r>
              <a:rPr lang="en-US" sz="2000" strike="noStrike" dirty="0">
                <a:solidFill>
                  <a:srgbClr val="000000"/>
                </a:solidFill>
                <a:latin typeface="Arial"/>
                <a:cs typeface="Arial"/>
              </a:rPr>
              <a:t> hpl-2.1.tar.gz </a:t>
            </a:r>
            <a:endParaRPr sz="2000" dirty="0">
              <a:latin typeface="Arial"/>
              <a:cs typeface="Arial"/>
            </a:endParaRPr>
          </a:p>
          <a:p>
            <a:pPr lvl="1">
              <a:lnSpc>
                <a:spcPct val="100000"/>
              </a:lnSpc>
              <a:buFont typeface="Arial"/>
              <a:buChar char="•"/>
            </a:pPr>
            <a:r>
              <a:rPr lang="en-US" sz="2000" strike="noStrike" dirty="0">
                <a:solidFill>
                  <a:srgbClr val="000000"/>
                </a:solidFill>
                <a:latin typeface="Arial"/>
                <a:cs typeface="Arial"/>
              </a:rPr>
              <a:t>tar </a:t>
            </a:r>
            <a:r>
              <a:rPr lang="en-US" sz="2000" strike="noStrike" dirty="0" err="1">
                <a:solidFill>
                  <a:srgbClr val="000000"/>
                </a:solidFill>
                <a:latin typeface="Arial"/>
                <a:cs typeface="Arial"/>
              </a:rPr>
              <a:t>xfvz</a:t>
            </a:r>
            <a:r>
              <a:rPr lang="en-US" sz="2000" strike="noStrike" dirty="0">
                <a:solidFill>
                  <a:srgbClr val="000000"/>
                </a:solidFill>
                <a:latin typeface="Arial"/>
                <a:cs typeface="Arial"/>
              </a:rPr>
              <a:t> hpl-2.1.tar.gz</a:t>
            </a:r>
            <a:endParaRPr sz="2000" dirty="0">
              <a:latin typeface="Arial"/>
              <a:cs typeface="Arial"/>
            </a:endParaRPr>
          </a:p>
          <a:p>
            <a:pPr lvl="1">
              <a:lnSpc>
                <a:spcPct val="100000"/>
              </a:lnSpc>
              <a:buFont typeface="Arial"/>
              <a:buChar char="•"/>
            </a:pPr>
            <a:r>
              <a:rPr lang="en-US" sz="2000" strike="noStrike" dirty="0">
                <a:solidFill>
                  <a:srgbClr val="000000"/>
                </a:solidFill>
                <a:latin typeface="Arial"/>
                <a:cs typeface="Arial"/>
              </a:rPr>
              <a:t>mv hpl-2.1 </a:t>
            </a:r>
            <a:r>
              <a:rPr lang="en-US" sz="2000" strike="noStrike" dirty="0" err="1">
                <a:solidFill>
                  <a:srgbClr val="000000"/>
                </a:solidFill>
                <a:latin typeface="Arial"/>
                <a:cs typeface="Arial"/>
              </a:rPr>
              <a:t>hpl</a:t>
            </a:r>
            <a:endParaRPr sz="2000" dirty="0">
              <a:latin typeface="Arial"/>
              <a:cs typeface="Arial"/>
            </a:endParaRPr>
          </a:p>
          <a:p>
            <a:endParaRPr sz="2000" dirty="0">
              <a:latin typeface="Arial"/>
              <a:cs typeface="Arial"/>
            </a:endParaRPr>
          </a:p>
          <a:p>
            <a:pPr>
              <a:lnSpc>
                <a:spcPct val="90000"/>
              </a:lnSpc>
              <a:buFont typeface="Arial"/>
              <a:buChar char="•"/>
            </a:pPr>
            <a:r>
              <a:rPr lang="en-US" sz="2000" strike="noStrike" dirty="0">
                <a:solidFill>
                  <a:srgbClr val="000000"/>
                </a:solidFill>
                <a:latin typeface="Arial"/>
                <a:cs typeface="Arial"/>
              </a:rPr>
              <a:t>Load </a:t>
            </a:r>
            <a:r>
              <a:rPr lang="en-US" sz="2000" strike="noStrike" dirty="0" err="1">
                <a:solidFill>
                  <a:srgbClr val="000000"/>
                </a:solidFill>
                <a:latin typeface="Arial"/>
                <a:cs typeface="Arial"/>
              </a:rPr>
              <a:t>openmpi</a:t>
            </a:r>
            <a:r>
              <a:rPr lang="en-US" sz="2000" strike="noStrike" dirty="0">
                <a:solidFill>
                  <a:srgbClr val="000000"/>
                </a:solidFill>
                <a:latin typeface="Arial"/>
                <a:cs typeface="Arial"/>
              </a:rPr>
              <a:t> module</a:t>
            </a:r>
            <a:endParaRPr sz="2000" dirty="0">
              <a:latin typeface="Arial"/>
              <a:cs typeface="Arial"/>
            </a:endParaRPr>
          </a:p>
          <a:p>
            <a:pPr lvl="1">
              <a:lnSpc>
                <a:spcPct val="100000"/>
              </a:lnSpc>
              <a:buFont typeface="Arial"/>
              <a:buChar char="•"/>
            </a:pPr>
            <a:r>
              <a:rPr lang="en-US" sz="2000" strike="noStrike" dirty="0">
                <a:solidFill>
                  <a:srgbClr val="000000"/>
                </a:solidFill>
                <a:latin typeface="Arial"/>
                <a:cs typeface="Arial"/>
              </a:rPr>
              <a:t>module load </a:t>
            </a:r>
            <a:r>
              <a:rPr lang="en-US" sz="2000" strike="noStrike" dirty="0" err="1">
                <a:solidFill>
                  <a:srgbClr val="000000"/>
                </a:solidFill>
                <a:latin typeface="Arial"/>
                <a:cs typeface="Arial"/>
              </a:rPr>
              <a:t>openmpi</a:t>
            </a:r>
            <a:endParaRPr sz="2000" dirty="0">
              <a:latin typeface="Arial"/>
              <a:cs typeface="Arial"/>
            </a:endParaRPr>
          </a:p>
          <a:p>
            <a:endParaRPr dirty="0"/>
          </a:p>
          <a:p>
            <a:pPr>
              <a:lnSpc>
                <a:spcPct val="90000"/>
              </a:lnSpc>
            </a:pPr>
            <a:endParaRPr dirty="0"/>
          </a:p>
          <a:p>
            <a:endParaRPr dirty="0"/>
          </a:p>
          <a:p>
            <a:endParaRPr dirty="0"/>
          </a:p>
          <a:p>
            <a:pPr>
              <a:lnSpc>
                <a:spcPct val="90000"/>
              </a:lnSpc>
            </a:pPr>
            <a:endParaRPr dirty="0"/>
          </a:p>
          <a:p>
            <a:endParaRPr dirty="0"/>
          </a:p>
          <a:p>
            <a:pPr>
              <a:lnSpc>
                <a:spcPct val="90000"/>
              </a:lnSpc>
            </a:pPr>
            <a:endParaRPr dirty="0"/>
          </a:p>
        </p:txBody>
      </p:sp>
      <p:sp>
        <p:nvSpPr>
          <p:cNvPr id="396" name="TextShape 3"/>
          <p:cNvSpPr txBox="1"/>
          <p:nvPr/>
        </p:nvSpPr>
        <p:spPr>
          <a:xfrm>
            <a:off x="4629240" y="1523880"/>
            <a:ext cx="3885840" cy="4350960"/>
          </a:xfrm>
          <a:prstGeom prst="rect">
            <a:avLst/>
          </a:prstGeom>
          <a:noFill/>
          <a:ln>
            <a:noFill/>
          </a:ln>
        </p:spPr>
        <p:txBody>
          <a:bodyPr/>
          <a:lstStyle/>
          <a:p>
            <a:pPr>
              <a:lnSpc>
                <a:spcPct val="90000"/>
              </a:lnSpc>
              <a:buFont typeface="Arial"/>
              <a:buChar char="•"/>
            </a:pPr>
            <a:r>
              <a:rPr lang="en-US" strike="noStrike" dirty="0">
                <a:solidFill>
                  <a:srgbClr val="000000"/>
                </a:solidFill>
                <a:latin typeface="Arial"/>
                <a:cs typeface="Arial"/>
              </a:rPr>
              <a:t>Grab a working </a:t>
            </a:r>
            <a:r>
              <a:rPr lang="en-US" strike="noStrike" dirty="0" err="1">
                <a:solidFill>
                  <a:srgbClr val="000000"/>
                </a:solidFill>
                <a:latin typeface="Arial"/>
                <a:cs typeface="Arial"/>
              </a:rPr>
              <a:t>makefile</a:t>
            </a:r>
            <a:endParaRPr dirty="0">
              <a:latin typeface="Arial"/>
              <a:cs typeface="Arial"/>
            </a:endParaRPr>
          </a:p>
          <a:p>
            <a:pPr lvl="1">
              <a:lnSpc>
                <a:spcPct val="100000"/>
              </a:lnSpc>
              <a:buFont typeface="Arial"/>
              <a:buChar char="•"/>
            </a:pPr>
            <a:r>
              <a:rPr lang="en-US" strike="noStrike" dirty="0">
                <a:solidFill>
                  <a:srgbClr val="000000"/>
                </a:solidFill>
                <a:latin typeface="Arial"/>
                <a:cs typeface="Arial"/>
              </a:rPr>
              <a:t>cd </a:t>
            </a:r>
            <a:r>
              <a:rPr lang="en-US" strike="noStrike" dirty="0" err="1">
                <a:solidFill>
                  <a:srgbClr val="000000"/>
                </a:solidFill>
                <a:latin typeface="Arial"/>
                <a:cs typeface="Arial"/>
              </a:rPr>
              <a:t>hpl</a:t>
            </a:r>
            <a:endParaRPr dirty="0">
              <a:latin typeface="Arial"/>
              <a:cs typeface="Arial"/>
            </a:endParaRPr>
          </a:p>
          <a:p>
            <a:pPr lvl="1">
              <a:lnSpc>
                <a:spcPct val="100000"/>
              </a:lnSpc>
              <a:buFont typeface="Arial"/>
              <a:buChar char="•"/>
            </a:pPr>
            <a:r>
              <a:rPr lang="en-US" strike="noStrike" dirty="0" err="1">
                <a:solidFill>
                  <a:srgbClr val="000000"/>
                </a:solidFill>
                <a:latin typeface="Arial"/>
                <a:cs typeface="Arial"/>
              </a:rPr>
              <a:t>cp</a:t>
            </a:r>
            <a:r>
              <a:rPr lang="en-US" strike="noStrike" dirty="0">
                <a:solidFill>
                  <a:srgbClr val="000000"/>
                </a:solidFill>
                <a:latin typeface="Arial"/>
                <a:cs typeface="Arial"/>
              </a:rPr>
              <a:t> setup/</a:t>
            </a:r>
            <a:r>
              <a:rPr lang="en-US" strike="noStrike" dirty="0" err="1">
                <a:solidFill>
                  <a:srgbClr val="000000"/>
                </a:solidFill>
                <a:latin typeface="Arial"/>
                <a:cs typeface="Arial"/>
              </a:rPr>
              <a:t>Make.Linux_PII_CBLAS_gm</a:t>
            </a:r>
            <a:r>
              <a:rPr lang="en-US" strike="noStrike" dirty="0">
                <a:solidFill>
                  <a:srgbClr val="000000"/>
                </a:solidFill>
                <a:latin typeface="Arial"/>
                <a:cs typeface="Arial"/>
              </a:rPr>
              <a:t> ./</a:t>
            </a:r>
            <a:endParaRPr dirty="0">
              <a:latin typeface="Arial"/>
              <a:cs typeface="Arial"/>
            </a:endParaRPr>
          </a:p>
          <a:p>
            <a:pPr>
              <a:lnSpc>
                <a:spcPct val="90000"/>
              </a:lnSpc>
            </a:pPr>
            <a:endParaRPr dirty="0">
              <a:latin typeface="Arial"/>
              <a:cs typeface="Arial"/>
            </a:endParaRPr>
          </a:p>
          <a:p>
            <a:pPr>
              <a:lnSpc>
                <a:spcPct val="90000"/>
              </a:lnSpc>
              <a:buFont typeface="Arial"/>
              <a:buChar char="•"/>
            </a:pPr>
            <a:r>
              <a:rPr lang="en-US" strike="noStrike" dirty="0">
                <a:solidFill>
                  <a:srgbClr val="000000"/>
                </a:solidFill>
                <a:latin typeface="Arial"/>
                <a:cs typeface="Arial"/>
              </a:rPr>
              <a:t>Edit the </a:t>
            </a:r>
            <a:r>
              <a:rPr lang="en-US" strike="noStrike" dirty="0" err="1">
                <a:solidFill>
                  <a:srgbClr val="000000"/>
                </a:solidFill>
                <a:latin typeface="Arial"/>
                <a:cs typeface="Arial"/>
              </a:rPr>
              <a:t>makefile</a:t>
            </a:r>
            <a:r>
              <a:rPr lang="en-US" strike="noStrike" dirty="0">
                <a:solidFill>
                  <a:srgbClr val="000000"/>
                </a:solidFill>
                <a:latin typeface="Arial"/>
                <a:cs typeface="Arial"/>
              </a:rPr>
              <a:t> and set the correct </a:t>
            </a:r>
            <a:r>
              <a:rPr lang="en-US" strike="noStrike" dirty="0" err="1">
                <a:solidFill>
                  <a:srgbClr val="000000"/>
                </a:solidFill>
                <a:latin typeface="Arial"/>
                <a:cs typeface="Arial"/>
              </a:rPr>
              <a:t>LAdir</a:t>
            </a:r>
            <a:r>
              <a:rPr lang="en-US" strike="noStrike" dirty="0">
                <a:solidFill>
                  <a:srgbClr val="000000"/>
                </a:solidFill>
                <a:latin typeface="Arial"/>
                <a:cs typeface="Arial"/>
              </a:rPr>
              <a:t> and </a:t>
            </a:r>
            <a:r>
              <a:rPr lang="en-US" strike="noStrike" dirty="0" err="1">
                <a:solidFill>
                  <a:srgbClr val="000000"/>
                </a:solidFill>
                <a:latin typeface="Arial"/>
                <a:cs typeface="Arial"/>
              </a:rPr>
              <a:t>LAlib</a:t>
            </a:r>
            <a:r>
              <a:rPr lang="en-US" strike="noStrike" dirty="0">
                <a:solidFill>
                  <a:srgbClr val="000000"/>
                </a:solidFill>
                <a:latin typeface="Arial"/>
                <a:cs typeface="Arial"/>
              </a:rPr>
              <a:t> paths</a:t>
            </a:r>
            <a:endParaRPr dirty="0">
              <a:latin typeface="Arial"/>
              <a:cs typeface="Arial"/>
            </a:endParaRPr>
          </a:p>
          <a:p>
            <a:pPr lvl="1">
              <a:lnSpc>
                <a:spcPct val="100000"/>
              </a:lnSpc>
              <a:buFont typeface="Arial"/>
              <a:buChar char="•"/>
            </a:pPr>
            <a:r>
              <a:rPr lang="en-US" strike="noStrike" dirty="0" err="1">
                <a:solidFill>
                  <a:srgbClr val="000000"/>
                </a:solidFill>
                <a:latin typeface="Arial"/>
                <a:cs typeface="Arial"/>
              </a:rPr>
              <a:t>LAdir</a:t>
            </a:r>
            <a:r>
              <a:rPr lang="en-US" strike="noStrike" dirty="0">
                <a:solidFill>
                  <a:srgbClr val="000000"/>
                </a:solidFill>
                <a:latin typeface="Arial"/>
                <a:cs typeface="Arial"/>
              </a:rPr>
              <a:t> = /apps/openblas-0.2.10/lib/</a:t>
            </a:r>
            <a:endParaRPr dirty="0">
              <a:latin typeface="Arial"/>
              <a:cs typeface="Arial"/>
            </a:endParaRPr>
          </a:p>
          <a:p>
            <a:pPr lvl="1">
              <a:lnSpc>
                <a:spcPct val="100000"/>
              </a:lnSpc>
              <a:buFont typeface="Arial"/>
              <a:buChar char="•"/>
            </a:pPr>
            <a:r>
              <a:rPr lang="en-US" strike="noStrike" dirty="0" err="1">
                <a:solidFill>
                  <a:srgbClr val="000000"/>
                </a:solidFill>
                <a:latin typeface="Arial"/>
                <a:cs typeface="Arial"/>
              </a:rPr>
              <a:t>LAlib</a:t>
            </a:r>
            <a:r>
              <a:rPr lang="en-US" strike="noStrike" dirty="0">
                <a:solidFill>
                  <a:srgbClr val="000000"/>
                </a:solidFill>
                <a:latin typeface="Arial"/>
                <a:cs typeface="Arial"/>
              </a:rPr>
              <a:t>  = $(</a:t>
            </a:r>
            <a:r>
              <a:rPr lang="en-US" strike="noStrike" dirty="0" err="1">
                <a:solidFill>
                  <a:srgbClr val="000000"/>
                </a:solidFill>
                <a:latin typeface="Arial"/>
                <a:cs typeface="Arial"/>
              </a:rPr>
              <a:t>LAdir</a:t>
            </a:r>
            <a:r>
              <a:rPr lang="en-US" strike="noStrike" dirty="0">
                <a:solidFill>
                  <a:srgbClr val="000000"/>
                </a:solidFill>
                <a:latin typeface="Arial"/>
                <a:cs typeface="Arial"/>
              </a:rPr>
              <a:t>)/</a:t>
            </a:r>
            <a:r>
              <a:rPr lang="en-US" strike="noStrike" dirty="0" err="1">
                <a:solidFill>
                  <a:srgbClr val="000000"/>
                </a:solidFill>
                <a:latin typeface="Arial"/>
                <a:cs typeface="Arial"/>
              </a:rPr>
              <a:t>libopenblas.a</a:t>
            </a:r>
            <a:r>
              <a:rPr lang="en-US" strike="noStrike" dirty="0">
                <a:solidFill>
                  <a:srgbClr val="000000"/>
                </a:solidFill>
                <a:latin typeface="Arial"/>
                <a:cs typeface="Arial"/>
              </a:rPr>
              <a:t> </a:t>
            </a:r>
            <a:endParaRPr dirty="0">
              <a:latin typeface="Arial"/>
              <a:cs typeface="Arial"/>
            </a:endParaRPr>
          </a:p>
          <a:p>
            <a:endParaRPr dirty="0">
              <a:latin typeface="Arial"/>
              <a:cs typeface="Arial"/>
            </a:endParaRPr>
          </a:p>
          <a:p>
            <a:pPr>
              <a:lnSpc>
                <a:spcPct val="90000"/>
              </a:lnSpc>
              <a:buFont typeface="Arial"/>
              <a:buChar char="•"/>
            </a:pPr>
            <a:r>
              <a:rPr lang="en-US" strike="noStrike" dirty="0">
                <a:solidFill>
                  <a:srgbClr val="000000"/>
                </a:solidFill>
                <a:latin typeface="Arial"/>
                <a:cs typeface="Arial"/>
              </a:rPr>
              <a:t>Compile HPL</a:t>
            </a:r>
            <a:endParaRPr dirty="0">
              <a:latin typeface="Arial"/>
              <a:cs typeface="Arial"/>
            </a:endParaRPr>
          </a:p>
          <a:p>
            <a:pPr lvl="1">
              <a:lnSpc>
                <a:spcPct val="100000"/>
              </a:lnSpc>
              <a:buFont typeface="Arial"/>
              <a:buChar char="•"/>
            </a:pPr>
            <a:r>
              <a:rPr lang="en-US" strike="noStrike" dirty="0">
                <a:solidFill>
                  <a:srgbClr val="000000"/>
                </a:solidFill>
                <a:latin typeface="Arial"/>
                <a:cs typeface="Arial"/>
              </a:rPr>
              <a:t>make arch=</a:t>
            </a:r>
            <a:r>
              <a:rPr lang="en-US" strike="noStrike" dirty="0" err="1">
                <a:solidFill>
                  <a:srgbClr val="000000"/>
                </a:solidFill>
                <a:latin typeface="Arial"/>
                <a:cs typeface="Arial"/>
              </a:rPr>
              <a:t>Linux_PII_CBLAS_gm</a:t>
            </a:r>
            <a:endParaRPr dirty="0">
              <a:latin typeface="Arial"/>
              <a:cs typeface="Arial"/>
            </a:endParaRPr>
          </a:p>
          <a:p>
            <a:endParaRPr dirty="0"/>
          </a:p>
          <a:p>
            <a:endParaRPr dirty="0"/>
          </a:p>
          <a:p>
            <a:endParaRPr dirty="0"/>
          </a:p>
          <a:p>
            <a:pPr>
              <a:lnSpc>
                <a:spcPct val="90000"/>
              </a:lnSpc>
            </a:pPr>
            <a:endParaRPr dirty="0"/>
          </a:p>
        </p:txBody>
      </p:sp>
      <p:sp>
        <p:nvSpPr>
          <p:cNvPr id="398" name="CustomShape 4"/>
          <p:cNvSpPr/>
          <p:nvPr/>
        </p:nvSpPr>
        <p:spPr>
          <a:xfrm>
            <a:off x="4876920" y="6172200"/>
            <a:ext cx="419076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400" strike="noStrike">
                <a:solidFill>
                  <a:srgbClr val="000000"/>
                </a:solidFill>
                <a:latin typeface="Calibri Light"/>
              </a:rPr>
              <a:t>021-HPL</a:t>
            </a:r>
            <a:endParaRPr/>
          </a:p>
        </p:txBody>
      </p:sp>
      <p:sp>
        <p:nvSpPr>
          <p:cNvPr id="400" name="TextShape 5"/>
          <p:cNvSpPr txBox="1"/>
          <p:nvPr/>
        </p:nvSpPr>
        <p:spPr>
          <a:xfrm>
            <a:off x="3581280" y="6356520"/>
            <a:ext cx="2057040" cy="364680"/>
          </a:xfrm>
          <a:prstGeom prst="rect">
            <a:avLst/>
          </a:prstGeom>
          <a:noFill/>
          <a:ln>
            <a:noFill/>
          </a:ln>
        </p:spPr>
        <p:txBody>
          <a:bodyPr anchor="ctr"/>
          <a:lstStyle/>
          <a:p>
            <a:pPr algn="ctr">
              <a:lnSpc>
                <a:spcPct val="100000"/>
              </a:lnSpc>
            </a:pPr>
            <a:fld id="{3CDEAA3C-9342-47B5-9D55-CAE9DC09A9EF}" type="slidenum">
              <a:rPr lang="en-US" sz="1000" strike="noStrike">
                <a:solidFill>
                  <a:srgbClr val="000000"/>
                </a:solidFill>
                <a:latin typeface="Arial"/>
              </a:rPr>
              <a:t>43</a:t>
            </a:fld>
            <a:endParaRPr/>
          </a:p>
        </p:txBody>
      </p:sp>
      <p:sp>
        <p:nvSpPr>
          <p:cNvPr id="2" name="Title 1"/>
          <p:cNvSpPr>
            <a:spLocks noGrp="1"/>
          </p:cNvSpPr>
          <p:nvPr>
            <p:ph type="title"/>
          </p:nvPr>
        </p:nvSpPr>
        <p:spPr/>
        <p:txBody>
          <a:bodyPr/>
          <a:lstStyle/>
          <a:p>
            <a:r>
              <a:rPr lang="en-US" dirty="0"/>
              <a:t>Compiling HPL</a:t>
            </a:r>
            <a:br>
              <a:rPr lang="en-US" dirty="0"/>
            </a:br>
            <a:endParaRPr lang="en-US" dirty="0"/>
          </a:p>
        </p:txBody>
      </p:sp>
      <p:pic>
        <p:nvPicPr>
          <p:cNvPr id="7" name="Picture 6" descr="imagotipo horizontal Escuela de Verano.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6946" y="6161223"/>
            <a:ext cx="1325654" cy="62207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TextShape 1"/>
          <p:cNvSpPr txBox="1"/>
          <p:nvPr/>
        </p:nvSpPr>
        <p:spPr>
          <a:xfrm>
            <a:off x="628560" y="365040"/>
            <a:ext cx="7886520" cy="1325160"/>
          </a:xfrm>
          <a:prstGeom prst="rect">
            <a:avLst/>
          </a:prstGeom>
          <a:noFill/>
          <a:ln>
            <a:noFill/>
          </a:ln>
        </p:spPr>
        <p:txBody>
          <a:bodyPr anchor="ctr"/>
          <a:lstStyle/>
          <a:p>
            <a:pPr>
              <a:lnSpc>
                <a:spcPct val="90000"/>
              </a:lnSpc>
            </a:pPr>
            <a:endParaRPr dirty="0"/>
          </a:p>
        </p:txBody>
      </p:sp>
      <p:sp>
        <p:nvSpPr>
          <p:cNvPr id="402" name="TextShape 2"/>
          <p:cNvSpPr txBox="1"/>
          <p:nvPr/>
        </p:nvSpPr>
        <p:spPr>
          <a:xfrm>
            <a:off x="628560" y="1825560"/>
            <a:ext cx="3885840" cy="4350960"/>
          </a:xfrm>
          <a:prstGeom prst="rect">
            <a:avLst/>
          </a:prstGeom>
          <a:noFill/>
          <a:ln>
            <a:noFill/>
          </a:ln>
        </p:spPr>
        <p:txBody>
          <a:bodyPr/>
          <a:lstStyle/>
          <a:p>
            <a:pPr>
              <a:lnSpc>
                <a:spcPct val="90000"/>
              </a:lnSpc>
              <a:buFont typeface="Arial"/>
              <a:buChar char="•"/>
            </a:pPr>
            <a:r>
              <a:rPr lang="en-US" sz="2000" strike="noStrike" dirty="0">
                <a:solidFill>
                  <a:srgbClr val="000000"/>
                </a:solidFill>
                <a:latin typeface="Arial"/>
                <a:cs typeface="Arial"/>
              </a:rPr>
              <a:t>Modify </a:t>
            </a:r>
            <a:r>
              <a:rPr lang="en-US" sz="2000" strike="noStrike" dirty="0" err="1">
                <a:solidFill>
                  <a:srgbClr val="000000"/>
                </a:solidFill>
                <a:latin typeface="Arial"/>
                <a:cs typeface="Arial"/>
              </a:rPr>
              <a:t>HPL.dat</a:t>
            </a:r>
            <a:endParaRPr sz="2000" dirty="0">
              <a:latin typeface="Arial"/>
              <a:cs typeface="Arial"/>
            </a:endParaRPr>
          </a:p>
          <a:p>
            <a:pPr lvl="1">
              <a:lnSpc>
                <a:spcPct val="100000"/>
              </a:lnSpc>
              <a:buFont typeface="Arial"/>
              <a:buChar char="•"/>
            </a:pPr>
            <a:r>
              <a:rPr lang="en-US" sz="2000" strike="noStrike" dirty="0">
                <a:solidFill>
                  <a:srgbClr val="000000"/>
                </a:solidFill>
                <a:latin typeface="Arial"/>
                <a:cs typeface="Arial"/>
              </a:rPr>
              <a:t>cd bin/</a:t>
            </a:r>
            <a:r>
              <a:rPr lang="en-US" sz="2000" strike="noStrike" dirty="0" err="1">
                <a:solidFill>
                  <a:srgbClr val="000000"/>
                </a:solidFill>
                <a:latin typeface="Arial"/>
                <a:cs typeface="Arial"/>
              </a:rPr>
              <a:t>Linux_PII_CBLAS_gm</a:t>
            </a:r>
            <a:endParaRPr sz="2000" dirty="0">
              <a:latin typeface="Arial"/>
              <a:cs typeface="Arial"/>
            </a:endParaRPr>
          </a:p>
          <a:p>
            <a:pPr lvl="1">
              <a:lnSpc>
                <a:spcPct val="100000"/>
              </a:lnSpc>
              <a:buFont typeface="Arial"/>
              <a:buChar char="•"/>
            </a:pPr>
            <a:r>
              <a:rPr lang="en-US" sz="2000" strike="noStrike" dirty="0">
                <a:solidFill>
                  <a:srgbClr val="000000"/>
                </a:solidFill>
                <a:latin typeface="Arial"/>
                <a:cs typeface="Arial"/>
              </a:rPr>
              <a:t>Edit </a:t>
            </a:r>
            <a:r>
              <a:rPr lang="en-US" sz="2000" strike="noStrike" dirty="0" err="1">
                <a:solidFill>
                  <a:srgbClr val="000000"/>
                </a:solidFill>
                <a:latin typeface="Arial"/>
                <a:cs typeface="Arial"/>
              </a:rPr>
              <a:t>HPL.dat</a:t>
            </a:r>
            <a:endParaRPr sz="2000" dirty="0">
              <a:latin typeface="Arial"/>
              <a:cs typeface="Arial"/>
            </a:endParaRPr>
          </a:p>
          <a:p>
            <a:pPr lvl="1">
              <a:lnSpc>
                <a:spcPct val="100000"/>
              </a:lnSpc>
              <a:buFont typeface="Arial"/>
              <a:buChar char="•"/>
            </a:pPr>
            <a:r>
              <a:rPr lang="en-US" sz="2000" strike="noStrike" dirty="0">
                <a:solidFill>
                  <a:srgbClr val="000000"/>
                </a:solidFill>
                <a:latin typeface="Arial"/>
                <a:cs typeface="Arial"/>
              </a:rPr>
              <a:t>Modify the Ps and Qs</a:t>
            </a:r>
            <a:endParaRPr sz="2000" dirty="0">
              <a:latin typeface="Arial"/>
              <a:cs typeface="Arial"/>
            </a:endParaRPr>
          </a:p>
          <a:p>
            <a:pPr lvl="2">
              <a:lnSpc>
                <a:spcPct val="100000"/>
              </a:lnSpc>
              <a:buFont typeface="Arial"/>
              <a:buChar char="•"/>
            </a:pPr>
            <a:r>
              <a:rPr lang="en-US" sz="2000" strike="noStrike" dirty="0">
                <a:solidFill>
                  <a:srgbClr val="000000"/>
                </a:solidFill>
                <a:latin typeface="Arial"/>
                <a:cs typeface="Arial"/>
              </a:rPr>
              <a:t>1 1 1       Ps</a:t>
            </a:r>
            <a:endParaRPr sz="2000" dirty="0">
              <a:latin typeface="Arial"/>
              <a:cs typeface="Arial"/>
            </a:endParaRPr>
          </a:p>
          <a:p>
            <a:pPr lvl="2">
              <a:lnSpc>
                <a:spcPct val="100000"/>
              </a:lnSpc>
              <a:buFont typeface="Arial"/>
              <a:buChar char="•"/>
            </a:pPr>
            <a:r>
              <a:rPr lang="en-US" sz="2000" strike="noStrike" dirty="0">
                <a:solidFill>
                  <a:srgbClr val="000000"/>
                </a:solidFill>
                <a:latin typeface="Arial"/>
                <a:cs typeface="Arial"/>
              </a:rPr>
              <a:t>1 1 1       Qs</a:t>
            </a:r>
            <a:endParaRPr sz="2000" dirty="0">
              <a:latin typeface="Arial"/>
              <a:cs typeface="Arial"/>
            </a:endParaRPr>
          </a:p>
          <a:p>
            <a:endParaRPr sz="2000" dirty="0">
              <a:latin typeface="Arial"/>
              <a:cs typeface="Arial"/>
            </a:endParaRPr>
          </a:p>
          <a:p>
            <a:pPr>
              <a:lnSpc>
                <a:spcPct val="90000"/>
              </a:lnSpc>
              <a:buFont typeface="Arial"/>
              <a:buChar char="•"/>
            </a:pPr>
            <a:r>
              <a:rPr lang="en-US" sz="2000" strike="noStrike" dirty="0">
                <a:solidFill>
                  <a:srgbClr val="000000"/>
                </a:solidFill>
                <a:latin typeface="Arial"/>
                <a:cs typeface="Arial"/>
              </a:rPr>
              <a:t>HPL tuning</a:t>
            </a:r>
            <a:endParaRPr sz="2000" dirty="0">
              <a:latin typeface="Arial"/>
              <a:cs typeface="Arial"/>
            </a:endParaRPr>
          </a:p>
          <a:p>
            <a:pPr lvl="1">
              <a:lnSpc>
                <a:spcPct val="100000"/>
              </a:lnSpc>
              <a:buFont typeface="Arial"/>
              <a:buChar char="•"/>
            </a:pPr>
            <a:r>
              <a:rPr lang="en-US" sz="2000" u="sng" strike="noStrike" dirty="0">
                <a:solidFill>
                  <a:srgbClr val="0563C1"/>
                </a:solidFill>
                <a:latin typeface="Arial"/>
                <a:cs typeface="Arial"/>
              </a:rPr>
              <a:t>http://</a:t>
            </a:r>
            <a:r>
              <a:rPr lang="en-US" sz="2000" u="sng" strike="noStrike" dirty="0" err="1">
                <a:solidFill>
                  <a:srgbClr val="0563C1"/>
                </a:solidFill>
                <a:latin typeface="Arial"/>
                <a:cs typeface="Arial"/>
              </a:rPr>
              <a:t>www.netlib.org</a:t>
            </a:r>
            <a:r>
              <a:rPr lang="en-US" sz="2000" u="sng" strike="noStrike" dirty="0">
                <a:solidFill>
                  <a:srgbClr val="0563C1"/>
                </a:solidFill>
                <a:latin typeface="Arial"/>
                <a:cs typeface="Arial"/>
              </a:rPr>
              <a:t>/benchmark/</a:t>
            </a:r>
            <a:r>
              <a:rPr lang="en-US" sz="2000" u="sng" strike="noStrike" dirty="0" err="1">
                <a:solidFill>
                  <a:srgbClr val="0563C1"/>
                </a:solidFill>
                <a:latin typeface="Arial"/>
                <a:cs typeface="Arial"/>
              </a:rPr>
              <a:t>hpl</a:t>
            </a:r>
            <a:r>
              <a:rPr lang="en-US" sz="2000" u="sng" strike="noStrike" dirty="0">
                <a:solidFill>
                  <a:srgbClr val="0563C1"/>
                </a:solidFill>
                <a:latin typeface="Arial"/>
                <a:cs typeface="Arial"/>
              </a:rPr>
              <a:t>/</a:t>
            </a:r>
            <a:r>
              <a:rPr lang="en-US" sz="2000" u="sng" strike="noStrike" dirty="0" err="1">
                <a:solidFill>
                  <a:srgbClr val="0563C1"/>
                </a:solidFill>
                <a:latin typeface="Arial"/>
                <a:cs typeface="Arial"/>
              </a:rPr>
              <a:t>tuning.html</a:t>
            </a:r>
            <a:endParaRPr sz="2000" dirty="0">
              <a:latin typeface="Arial"/>
              <a:cs typeface="Arial"/>
            </a:endParaRPr>
          </a:p>
          <a:p>
            <a:endParaRPr sz="2000" dirty="0">
              <a:latin typeface="Arial"/>
              <a:cs typeface="Arial"/>
            </a:endParaRPr>
          </a:p>
          <a:p>
            <a:pPr>
              <a:lnSpc>
                <a:spcPct val="90000"/>
              </a:lnSpc>
            </a:pPr>
            <a:endParaRPr dirty="0">
              <a:latin typeface="Arial"/>
              <a:cs typeface="Arial"/>
            </a:endParaRPr>
          </a:p>
          <a:p>
            <a:endParaRPr dirty="0"/>
          </a:p>
          <a:p>
            <a:pPr>
              <a:lnSpc>
                <a:spcPct val="90000"/>
              </a:lnSpc>
            </a:pPr>
            <a:endParaRPr dirty="0"/>
          </a:p>
        </p:txBody>
      </p:sp>
      <p:sp>
        <p:nvSpPr>
          <p:cNvPr id="403" name="TextShape 3"/>
          <p:cNvSpPr txBox="1"/>
          <p:nvPr/>
        </p:nvSpPr>
        <p:spPr>
          <a:xfrm>
            <a:off x="4629240" y="1825560"/>
            <a:ext cx="3885840" cy="4350960"/>
          </a:xfrm>
          <a:prstGeom prst="rect">
            <a:avLst/>
          </a:prstGeom>
          <a:noFill/>
          <a:ln>
            <a:noFill/>
          </a:ln>
        </p:spPr>
        <p:txBody>
          <a:bodyPr/>
          <a:lstStyle/>
          <a:p>
            <a:pPr>
              <a:lnSpc>
                <a:spcPct val="90000"/>
              </a:lnSpc>
              <a:buFont typeface="Arial"/>
              <a:buChar char="•"/>
            </a:pPr>
            <a:r>
              <a:rPr lang="en-US" sz="2000" strike="noStrike" dirty="0">
                <a:solidFill>
                  <a:srgbClr val="000000"/>
                </a:solidFill>
                <a:latin typeface="Arial"/>
                <a:cs typeface="Arial"/>
              </a:rPr>
              <a:t>Execute </a:t>
            </a:r>
            <a:r>
              <a:rPr lang="en-US" sz="2000" strike="noStrike" dirty="0" err="1">
                <a:solidFill>
                  <a:srgbClr val="000000"/>
                </a:solidFill>
                <a:latin typeface="Arial"/>
                <a:cs typeface="Arial"/>
              </a:rPr>
              <a:t>hpl</a:t>
            </a:r>
            <a:endParaRPr sz="2000" dirty="0">
              <a:latin typeface="Arial"/>
              <a:cs typeface="Arial"/>
            </a:endParaRPr>
          </a:p>
          <a:p>
            <a:pPr lvl="1">
              <a:lnSpc>
                <a:spcPct val="100000"/>
              </a:lnSpc>
              <a:buFont typeface="Arial"/>
              <a:buChar char="•"/>
            </a:pPr>
            <a:r>
              <a:rPr lang="en-US" sz="2000" strike="noStrike" dirty="0" err="1">
                <a:solidFill>
                  <a:srgbClr val="000000"/>
                </a:solidFill>
                <a:latin typeface="Arial"/>
                <a:cs typeface="Arial"/>
              </a:rPr>
              <a:t>mpiexec</a:t>
            </a:r>
            <a:r>
              <a:rPr lang="en-US" sz="2000" strike="noStrike" dirty="0">
                <a:solidFill>
                  <a:srgbClr val="000000"/>
                </a:solidFill>
                <a:latin typeface="Arial"/>
                <a:cs typeface="Arial"/>
              </a:rPr>
              <a:t> -prefix /apps/openmpi-1.7.5/ -</a:t>
            </a:r>
            <a:r>
              <a:rPr lang="en-US" sz="2000" strike="noStrike" dirty="0" err="1">
                <a:solidFill>
                  <a:srgbClr val="000000"/>
                </a:solidFill>
                <a:latin typeface="Arial"/>
                <a:cs typeface="Arial"/>
              </a:rPr>
              <a:t>np</a:t>
            </a:r>
            <a:r>
              <a:rPr lang="en-US" sz="2000" strike="noStrike" dirty="0">
                <a:solidFill>
                  <a:srgbClr val="000000"/>
                </a:solidFill>
                <a:latin typeface="Arial"/>
                <a:cs typeface="Arial"/>
              </a:rPr>
              <a:t> 2 -</a:t>
            </a:r>
            <a:r>
              <a:rPr lang="en-US" sz="2000" strike="noStrike" dirty="0" err="1">
                <a:solidFill>
                  <a:srgbClr val="000000"/>
                </a:solidFill>
                <a:latin typeface="Arial"/>
                <a:cs typeface="Arial"/>
              </a:rPr>
              <a:t>machinefile</a:t>
            </a:r>
            <a:r>
              <a:rPr lang="en-US" sz="2000" strike="noStrike" dirty="0">
                <a:solidFill>
                  <a:srgbClr val="000000"/>
                </a:solidFill>
                <a:latin typeface="Arial"/>
                <a:cs typeface="Arial"/>
              </a:rPr>
              <a:t> $PBS_NODEFILE /home/</a:t>
            </a:r>
            <a:r>
              <a:rPr lang="en-US" sz="2000" strike="noStrike" dirty="0" err="1">
                <a:solidFill>
                  <a:srgbClr val="000000"/>
                </a:solidFill>
                <a:latin typeface="Arial"/>
                <a:cs typeface="Arial"/>
              </a:rPr>
              <a:t>sharrell</a:t>
            </a:r>
            <a:r>
              <a:rPr lang="en-US" sz="2000" strike="noStrike" dirty="0">
                <a:solidFill>
                  <a:srgbClr val="000000"/>
                </a:solidFill>
                <a:latin typeface="Arial"/>
                <a:cs typeface="Arial"/>
              </a:rPr>
              <a:t>/</a:t>
            </a:r>
            <a:r>
              <a:rPr lang="en-US" sz="2000" strike="noStrike" dirty="0" err="1">
                <a:solidFill>
                  <a:srgbClr val="000000"/>
                </a:solidFill>
                <a:latin typeface="Arial"/>
                <a:cs typeface="Arial"/>
              </a:rPr>
              <a:t>hpl</a:t>
            </a:r>
            <a:r>
              <a:rPr lang="en-US" sz="2000" strike="noStrike" dirty="0">
                <a:solidFill>
                  <a:srgbClr val="000000"/>
                </a:solidFill>
                <a:latin typeface="Arial"/>
                <a:cs typeface="Arial"/>
              </a:rPr>
              <a:t>/bin/</a:t>
            </a:r>
            <a:r>
              <a:rPr lang="en-US" sz="2000" strike="noStrike" dirty="0" err="1">
                <a:solidFill>
                  <a:srgbClr val="000000"/>
                </a:solidFill>
                <a:latin typeface="Arial"/>
                <a:cs typeface="Arial"/>
              </a:rPr>
              <a:t>Linux_PII_CBLAS_gm</a:t>
            </a:r>
            <a:r>
              <a:rPr lang="en-US" sz="2000" strike="noStrike" dirty="0">
                <a:solidFill>
                  <a:srgbClr val="000000"/>
                </a:solidFill>
                <a:latin typeface="Arial"/>
                <a:cs typeface="Arial"/>
              </a:rPr>
              <a:t>/</a:t>
            </a:r>
            <a:r>
              <a:rPr lang="en-US" sz="2000" strike="noStrike" dirty="0" err="1">
                <a:solidFill>
                  <a:srgbClr val="000000"/>
                </a:solidFill>
                <a:latin typeface="Arial"/>
                <a:cs typeface="Arial"/>
              </a:rPr>
              <a:t>xhpl</a:t>
            </a:r>
            <a:endParaRPr sz="2000" dirty="0">
              <a:latin typeface="Arial"/>
              <a:cs typeface="Arial"/>
            </a:endParaRPr>
          </a:p>
          <a:p>
            <a:endParaRPr sz="2000" dirty="0">
              <a:latin typeface="Arial"/>
              <a:cs typeface="Arial"/>
            </a:endParaRPr>
          </a:p>
          <a:p>
            <a:pPr>
              <a:lnSpc>
                <a:spcPct val="90000"/>
              </a:lnSpc>
              <a:buFont typeface="Arial"/>
              <a:buChar char="•"/>
            </a:pPr>
            <a:r>
              <a:rPr lang="en-US" sz="2000" strike="noStrike" dirty="0">
                <a:solidFill>
                  <a:srgbClr val="000000"/>
                </a:solidFill>
                <a:latin typeface="Arial"/>
                <a:cs typeface="Arial"/>
              </a:rPr>
              <a:t>Marvel at the speed of our cluster in comparison to the top 500.</a:t>
            </a:r>
            <a:endParaRPr sz="2000" dirty="0">
              <a:latin typeface="Arial"/>
              <a:cs typeface="Arial"/>
            </a:endParaRPr>
          </a:p>
          <a:p>
            <a:pPr lvl="1">
              <a:lnSpc>
                <a:spcPct val="100000"/>
              </a:lnSpc>
              <a:buFont typeface="Arial"/>
              <a:buChar char="•"/>
            </a:pPr>
            <a:r>
              <a:rPr lang="en-US" sz="2000" u="sng" strike="noStrike" dirty="0">
                <a:solidFill>
                  <a:srgbClr val="0563C1"/>
                </a:solidFill>
                <a:latin typeface="Arial"/>
                <a:cs typeface="Arial"/>
              </a:rPr>
              <a:t>http://www.top500.org/lists/2014/06/</a:t>
            </a:r>
            <a:endParaRPr sz="2000" dirty="0">
              <a:latin typeface="Arial"/>
              <a:cs typeface="Arial"/>
            </a:endParaRPr>
          </a:p>
          <a:p>
            <a:pPr>
              <a:lnSpc>
                <a:spcPct val="90000"/>
              </a:lnSpc>
            </a:pPr>
            <a:endParaRPr dirty="0"/>
          </a:p>
        </p:txBody>
      </p:sp>
      <p:sp>
        <p:nvSpPr>
          <p:cNvPr id="405" name="CustomShape 4"/>
          <p:cNvSpPr/>
          <p:nvPr/>
        </p:nvSpPr>
        <p:spPr>
          <a:xfrm>
            <a:off x="4876920" y="6172200"/>
            <a:ext cx="419076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400" strike="noStrike">
                <a:solidFill>
                  <a:srgbClr val="000000"/>
                </a:solidFill>
                <a:latin typeface="Calibri Light"/>
              </a:rPr>
              <a:t>021-HPL</a:t>
            </a:r>
            <a:endParaRPr/>
          </a:p>
        </p:txBody>
      </p:sp>
      <p:sp>
        <p:nvSpPr>
          <p:cNvPr id="407" name="TextShape 5"/>
          <p:cNvSpPr txBox="1"/>
          <p:nvPr/>
        </p:nvSpPr>
        <p:spPr>
          <a:xfrm>
            <a:off x="3581280" y="6356520"/>
            <a:ext cx="2057040" cy="364680"/>
          </a:xfrm>
          <a:prstGeom prst="rect">
            <a:avLst/>
          </a:prstGeom>
          <a:noFill/>
          <a:ln>
            <a:noFill/>
          </a:ln>
        </p:spPr>
        <p:txBody>
          <a:bodyPr anchor="ctr"/>
          <a:lstStyle/>
          <a:p>
            <a:pPr algn="ctr">
              <a:lnSpc>
                <a:spcPct val="100000"/>
              </a:lnSpc>
            </a:pPr>
            <a:fld id="{BF7394ED-49B2-4C77-8C26-DBBE8C5E4F07}" type="slidenum">
              <a:rPr lang="en-US" sz="1000" strike="noStrike">
                <a:solidFill>
                  <a:srgbClr val="000000"/>
                </a:solidFill>
                <a:latin typeface="Arial"/>
              </a:rPr>
              <a:t>44</a:t>
            </a:fld>
            <a:endParaRPr/>
          </a:p>
        </p:txBody>
      </p:sp>
      <p:sp>
        <p:nvSpPr>
          <p:cNvPr id="2" name="Title 1"/>
          <p:cNvSpPr>
            <a:spLocks noGrp="1"/>
          </p:cNvSpPr>
          <p:nvPr>
            <p:ph type="title"/>
          </p:nvPr>
        </p:nvSpPr>
        <p:spPr/>
        <p:txBody>
          <a:bodyPr/>
          <a:lstStyle/>
          <a:p>
            <a:r>
              <a:rPr lang="en-US" dirty="0"/>
              <a:t>Running HPL</a:t>
            </a:r>
            <a:br>
              <a:rPr lang="en-US" dirty="0"/>
            </a:br>
            <a:endParaRPr lang="en-US" dirty="0"/>
          </a:p>
        </p:txBody>
      </p:sp>
      <p:pic>
        <p:nvPicPr>
          <p:cNvPr id="8" name="Picture 7" descr="imagotipo horizontal Escuela de Verano.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6946" y="6161223"/>
            <a:ext cx="1325654" cy="62207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Shape 3"/>
          <p:cNvSpPr txBox="1"/>
          <p:nvPr/>
        </p:nvSpPr>
        <p:spPr>
          <a:xfrm>
            <a:off x="3581280" y="6356520"/>
            <a:ext cx="2057040" cy="364680"/>
          </a:xfrm>
          <a:prstGeom prst="rect">
            <a:avLst/>
          </a:prstGeom>
          <a:noFill/>
          <a:ln>
            <a:noFill/>
          </a:ln>
        </p:spPr>
        <p:txBody>
          <a:bodyPr anchor="ctr"/>
          <a:lstStyle/>
          <a:p>
            <a:pPr algn="ctr">
              <a:lnSpc>
                <a:spcPct val="100000"/>
              </a:lnSpc>
            </a:pPr>
            <a:fld id="{9DFB6D57-00AF-4331-AD00-A781CCCF8B62}" type="slidenum">
              <a:rPr lang="en-US" sz="1000" strike="noStrike">
                <a:solidFill>
                  <a:srgbClr val="000000"/>
                </a:solidFill>
                <a:latin typeface="Arial"/>
              </a:rPr>
              <a:t>45</a:t>
            </a:fld>
            <a:endParaRPr/>
          </a:p>
        </p:txBody>
      </p:sp>
      <p:sp>
        <p:nvSpPr>
          <p:cNvPr id="2" name="Title 1"/>
          <p:cNvSpPr>
            <a:spLocks noGrp="1"/>
          </p:cNvSpPr>
          <p:nvPr>
            <p:ph type="title"/>
          </p:nvPr>
        </p:nvSpPr>
        <p:spPr/>
        <p:txBody>
          <a:bodyPr/>
          <a:lstStyle/>
          <a:p>
            <a:r>
              <a:rPr lang="en-US" dirty="0" smtClean="0"/>
              <a:t>Cluster monitoring</a:t>
            </a:r>
            <a:endParaRPr lang="en-US" dirty="0"/>
          </a:p>
        </p:txBody>
      </p:sp>
      <p:pic>
        <p:nvPicPr>
          <p:cNvPr id="4" name="Picture 3" descr="imagotipo horizontal Escuela de Verano.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17983" y="5788766"/>
            <a:ext cx="2119373" cy="994528"/>
          </a:xfrm>
          <a:prstGeom prst="rect">
            <a:avLst/>
          </a:prstGeom>
        </p:spPr>
      </p:pic>
    </p:spTree>
    <p:extLst>
      <p:ext uri="{BB962C8B-B14F-4D97-AF65-F5344CB8AC3E}">
        <p14:creationId xmlns:p14="http://schemas.microsoft.com/office/powerpoint/2010/main" val="412409768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TextShape 2"/>
          <p:cNvSpPr txBox="1"/>
          <p:nvPr/>
        </p:nvSpPr>
        <p:spPr>
          <a:xfrm>
            <a:off x="628560" y="1523880"/>
            <a:ext cx="3885840" cy="4350960"/>
          </a:xfrm>
          <a:prstGeom prst="rect">
            <a:avLst/>
          </a:prstGeom>
          <a:noFill/>
          <a:ln>
            <a:noFill/>
          </a:ln>
        </p:spPr>
        <p:txBody>
          <a:bodyPr/>
          <a:lstStyle/>
          <a:p>
            <a:pPr marL="285750" indent="-285750">
              <a:lnSpc>
                <a:spcPct val="90000"/>
              </a:lnSpc>
              <a:buFont typeface="Arial"/>
              <a:buChar char="•"/>
            </a:pPr>
            <a:r>
              <a:rPr lang="en-US" strike="noStrike" dirty="0">
                <a:solidFill>
                  <a:srgbClr val="000000"/>
                </a:solidFill>
                <a:latin typeface="Arial"/>
                <a:cs typeface="Arial"/>
              </a:rPr>
              <a:t>Add </a:t>
            </a:r>
            <a:r>
              <a:rPr lang="en-US" strike="noStrike" dirty="0" err="1">
                <a:solidFill>
                  <a:srgbClr val="000000"/>
                </a:solidFill>
                <a:latin typeface="Arial"/>
                <a:cs typeface="Arial"/>
              </a:rPr>
              <a:t>rsyslog</a:t>
            </a:r>
            <a:r>
              <a:rPr lang="en-US" strike="noStrike" dirty="0">
                <a:solidFill>
                  <a:srgbClr val="000000"/>
                </a:solidFill>
                <a:latin typeface="Arial"/>
                <a:cs typeface="Arial"/>
              </a:rPr>
              <a:t> server to the head node</a:t>
            </a:r>
            <a:endParaRPr dirty="0">
              <a:latin typeface="Arial"/>
              <a:cs typeface="Arial"/>
            </a:endParaRPr>
          </a:p>
          <a:p>
            <a:pPr marL="742950" lvl="1" indent="-285750">
              <a:lnSpc>
                <a:spcPct val="100000"/>
              </a:lnSpc>
              <a:buFont typeface="Arial"/>
              <a:buChar char="•"/>
            </a:pPr>
            <a:r>
              <a:rPr lang="en-US" strike="noStrike" dirty="0">
                <a:solidFill>
                  <a:srgbClr val="000000"/>
                </a:solidFill>
                <a:latin typeface="Arial"/>
                <a:cs typeface="Arial"/>
              </a:rPr>
              <a:t>Create directory to hold all of the logs</a:t>
            </a:r>
            <a:endParaRPr dirty="0">
              <a:latin typeface="Arial"/>
              <a:cs typeface="Arial"/>
            </a:endParaRPr>
          </a:p>
          <a:p>
            <a:pPr marL="1200150" lvl="2" indent="-285750">
              <a:lnSpc>
                <a:spcPct val="100000"/>
              </a:lnSpc>
              <a:buFont typeface="Arial"/>
              <a:buChar char="•"/>
            </a:pPr>
            <a:r>
              <a:rPr lang="en-US" strike="noStrike" dirty="0">
                <a:solidFill>
                  <a:srgbClr val="000000"/>
                </a:solidFill>
                <a:latin typeface="Arial"/>
                <a:cs typeface="Arial"/>
              </a:rPr>
              <a:t> file {'/</a:t>
            </a:r>
            <a:r>
              <a:rPr lang="en-US" strike="noStrike" dirty="0" err="1">
                <a:solidFill>
                  <a:srgbClr val="000000"/>
                </a:solidFill>
                <a:latin typeface="Arial"/>
                <a:cs typeface="Arial"/>
              </a:rPr>
              <a:t>var</a:t>
            </a:r>
            <a:r>
              <a:rPr lang="en-US" strike="noStrike" dirty="0">
                <a:solidFill>
                  <a:srgbClr val="000000"/>
                </a:solidFill>
                <a:latin typeface="Arial"/>
                <a:cs typeface="Arial"/>
              </a:rPr>
              <a:t>/log/multi/’:</a:t>
            </a:r>
            <a:endParaRPr dirty="0">
              <a:latin typeface="Arial"/>
              <a:cs typeface="Arial"/>
            </a:endParaRPr>
          </a:p>
          <a:p>
            <a:r>
              <a:rPr lang="en-US" strike="noStrike" dirty="0" smtClean="0">
                <a:solidFill>
                  <a:srgbClr val="000000"/>
                </a:solidFill>
                <a:latin typeface="Arial"/>
                <a:cs typeface="Arial"/>
              </a:rPr>
              <a:t>	</a:t>
            </a:r>
            <a:r>
              <a:rPr lang="en-US" strike="noStrike" dirty="0">
                <a:solidFill>
                  <a:srgbClr val="000000"/>
                </a:solidFill>
                <a:latin typeface="Arial"/>
                <a:cs typeface="Arial"/>
              </a:rPr>
              <a:t>	ensure =&gt; 'directory’,</a:t>
            </a:r>
            <a:endParaRPr dirty="0">
              <a:latin typeface="Arial"/>
              <a:cs typeface="Arial"/>
            </a:endParaRPr>
          </a:p>
          <a:p>
            <a:r>
              <a:rPr lang="en-US" strike="noStrike" dirty="0">
                <a:solidFill>
                  <a:srgbClr val="000000"/>
                </a:solidFill>
                <a:latin typeface="Arial"/>
                <a:cs typeface="Arial"/>
              </a:rPr>
              <a:t>	</a:t>
            </a:r>
            <a:r>
              <a:rPr lang="en-US" strike="noStrike" dirty="0" smtClean="0">
                <a:solidFill>
                  <a:srgbClr val="000000"/>
                </a:solidFill>
                <a:latin typeface="Arial"/>
                <a:cs typeface="Arial"/>
              </a:rPr>
              <a:t>	before </a:t>
            </a:r>
            <a:r>
              <a:rPr lang="en-US" strike="noStrike" dirty="0">
                <a:solidFill>
                  <a:srgbClr val="000000"/>
                </a:solidFill>
                <a:latin typeface="Arial"/>
                <a:cs typeface="Arial"/>
              </a:rPr>
              <a:t>=&gt; Class['</a:t>
            </a:r>
            <a:r>
              <a:rPr lang="en-US" strike="noStrike" dirty="0" err="1">
                <a:solidFill>
                  <a:srgbClr val="000000"/>
                </a:solidFill>
                <a:latin typeface="Arial"/>
                <a:cs typeface="Arial"/>
              </a:rPr>
              <a:t>rsyslog</a:t>
            </a:r>
            <a:r>
              <a:rPr lang="en-US" strike="noStrike" dirty="0">
                <a:solidFill>
                  <a:srgbClr val="000000"/>
                </a:solidFill>
                <a:latin typeface="Arial"/>
                <a:cs typeface="Arial"/>
              </a:rPr>
              <a:t>::server'],</a:t>
            </a:r>
            <a:endParaRPr dirty="0">
              <a:latin typeface="Arial"/>
              <a:cs typeface="Arial"/>
            </a:endParaRPr>
          </a:p>
          <a:p>
            <a:r>
              <a:rPr lang="en-US" strike="noStrike" dirty="0">
                <a:solidFill>
                  <a:srgbClr val="000000"/>
                </a:solidFill>
                <a:latin typeface="Arial"/>
                <a:cs typeface="Arial"/>
              </a:rPr>
              <a:t>      }</a:t>
            </a:r>
            <a:endParaRPr dirty="0">
              <a:latin typeface="Arial"/>
              <a:cs typeface="Arial"/>
            </a:endParaRPr>
          </a:p>
          <a:p>
            <a:endParaRPr dirty="0"/>
          </a:p>
          <a:p>
            <a:pPr>
              <a:lnSpc>
                <a:spcPct val="100000"/>
              </a:lnSpc>
            </a:pPr>
            <a:endParaRPr dirty="0"/>
          </a:p>
          <a:p>
            <a:endParaRPr dirty="0"/>
          </a:p>
        </p:txBody>
      </p:sp>
      <p:sp>
        <p:nvSpPr>
          <p:cNvPr id="300" name="TextShape 3"/>
          <p:cNvSpPr txBox="1"/>
          <p:nvPr/>
        </p:nvSpPr>
        <p:spPr>
          <a:xfrm>
            <a:off x="4629240" y="1523880"/>
            <a:ext cx="3885840" cy="4350960"/>
          </a:xfrm>
          <a:prstGeom prst="rect">
            <a:avLst/>
          </a:prstGeom>
          <a:noFill/>
          <a:ln>
            <a:noFill/>
          </a:ln>
        </p:spPr>
        <p:txBody>
          <a:bodyPr/>
          <a:lstStyle/>
          <a:p>
            <a:pPr marL="285750" indent="-285750">
              <a:buFont typeface="Arial"/>
              <a:buChar char="•"/>
            </a:pPr>
            <a:r>
              <a:rPr lang="en-US" dirty="0" smtClean="0">
                <a:solidFill>
                  <a:srgbClr val="000000"/>
                </a:solidFill>
                <a:latin typeface="Arial"/>
                <a:cs typeface="Arial"/>
              </a:rPr>
              <a:t>Add </a:t>
            </a:r>
            <a:r>
              <a:rPr lang="en-US" dirty="0" err="1">
                <a:solidFill>
                  <a:srgbClr val="000000"/>
                </a:solidFill>
                <a:latin typeface="Arial"/>
                <a:cs typeface="Arial"/>
              </a:rPr>
              <a:t>rsyslog</a:t>
            </a:r>
            <a:r>
              <a:rPr lang="en-US" dirty="0">
                <a:solidFill>
                  <a:srgbClr val="000000"/>
                </a:solidFill>
                <a:latin typeface="Arial"/>
                <a:cs typeface="Arial"/>
              </a:rPr>
              <a:t> </a:t>
            </a:r>
            <a:r>
              <a:rPr lang="en-US" dirty="0" smtClean="0">
                <a:solidFill>
                  <a:srgbClr val="000000"/>
                </a:solidFill>
                <a:latin typeface="Arial"/>
                <a:cs typeface="Arial"/>
              </a:rPr>
              <a:t>module</a:t>
            </a:r>
            <a:endParaRPr lang="en-US" dirty="0">
              <a:latin typeface="Arial"/>
              <a:cs typeface="Arial"/>
            </a:endParaRPr>
          </a:p>
          <a:p>
            <a:pPr marL="742950" lvl="1" indent="-285750">
              <a:buFont typeface="Arial"/>
              <a:buChar char="•"/>
            </a:pPr>
            <a:r>
              <a:rPr lang="en-US" dirty="0" smtClean="0">
                <a:solidFill>
                  <a:srgbClr val="000000"/>
                </a:solidFill>
                <a:latin typeface="Arial"/>
                <a:cs typeface="Arial"/>
              </a:rPr>
              <a:t>class </a:t>
            </a:r>
            <a:r>
              <a:rPr lang="en-US" dirty="0">
                <a:solidFill>
                  <a:srgbClr val="000000"/>
                </a:solidFill>
                <a:latin typeface="Arial"/>
                <a:cs typeface="Arial"/>
              </a:rPr>
              <a:t>{ '</a:t>
            </a:r>
            <a:r>
              <a:rPr lang="en-US" dirty="0" err="1">
                <a:solidFill>
                  <a:srgbClr val="000000"/>
                </a:solidFill>
                <a:latin typeface="Arial"/>
                <a:cs typeface="Arial"/>
              </a:rPr>
              <a:t>rsyslog</a:t>
            </a:r>
            <a:r>
              <a:rPr lang="en-US" dirty="0">
                <a:solidFill>
                  <a:srgbClr val="000000"/>
                </a:solidFill>
                <a:latin typeface="Arial"/>
                <a:cs typeface="Arial"/>
              </a:rPr>
              <a:t>::server':</a:t>
            </a:r>
            <a:endParaRPr lang="en-US" dirty="0">
              <a:latin typeface="Arial"/>
              <a:cs typeface="Arial"/>
            </a:endParaRPr>
          </a:p>
          <a:p>
            <a:r>
              <a:rPr lang="en-US" dirty="0">
                <a:solidFill>
                  <a:srgbClr val="000000"/>
                </a:solidFill>
                <a:latin typeface="Arial"/>
                <a:cs typeface="Arial"/>
              </a:rPr>
              <a:t>		</a:t>
            </a:r>
            <a:r>
              <a:rPr lang="en-US" dirty="0" err="1" smtClean="0">
                <a:solidFill>
                  <a:srgbClr val="000000"/>
                </a:solidFill>
                <a:latin typeface="Arial"/>
                <a:cs typeface="Arial"/>
              </a:rPr>
              <a:t>server_dir</a:t>
            </a:r>
            <a:r>
              <a:rPr lang="en-US" dirty="0" smtClean="0">
                <a:solidFill>
                  <a:srgbClr val="000000"/>
                </a:solidFill>
                <a:latin typeface="Arial"/>
                <a:cs typeface="Arial"/>
              </a:rPr>
              <a:t>  </a:t>
            </a:r>
            <a:r>
              <a:rPr lang="en-US" dirty="0">
                <a:solidFill>
                  <a:srgbClr val="000000"/>
                </a:solidFill>
                <a:latin typeface="Arial"/>
                <a:cs typeface="Arial"/>
              </a:rPr>
              <a:t>=&gt; '/</a:t>
            </a:r>
            <a:r>
              <a:rPr lang="en-US" dirty="0" err="1">
                <a:solidFill>
                  <a:srgbClr val="000000"/>
                </a:solidFill>
                <a:latin typeface="Arial"/>
                <a:cs typeface="Arial"/>
              </a:rPr>
              <a:t>var</a:t>
            </a:r>
            <a:r>
              <a:rPr lang="en-US" dirty="0">
                <a:solidFill>
                  <a:srgbClr val="000000"/>
                </a:solidFill>
                <a:latin typeface="Arial"/>
                <a:cs typeface="Arial"/>
              </a:rPr>
              <a:t>/</a:t>
            </a:r>
            <a:r>
              <a:rPr lang="en-US" dirty="0" smtClean="0">
                <a:solidFill>
                  <a:srgbClr val="000000"/>
                </a:solidFill>
                <a:latin typeface="Arial"/>
                <a:cs typeface="Arial"/>
              </a:rPr>
              <a:t>log/multi</a:t>
            </a:r>
            <a:r>
              <a:rPr lang="en-US" dirty="0">
                <a:solidFill>
                  <a:srgbClr val="000000"/>
                </a:solidFill>
                <a:latin typeface="Arial"/>
                <a:cs typeface="Arial"/>
              </a:rPr>
              <a:t>/',</a:t>
            </a:r>
            <a:endParaRPr lang="en-US" dirty="0">
              <a:latin typeface="Arial"/>
              <a:cs typeface="Arial"/>
            </a:endParaRPr>
          </a:p>
          <a:p>
            <a:r>
              <a:rPr lang="en-US" dirty="0">
                <a:solidFill>
                  <a:srgbClr val="000000"/>
                </a:solidFill>
                <a:latin typeface="Arial"/>
                <a:cs typeface="Arial"/>
              </a:rPr>
              <a:t>   	</a:t>
            </a:r>
            <a:r>
              <a:rPr lang="en-US" dirty="0" smtClean="0">
                <a:solidFill>
                  <a:srgbClr val="000000"/>
                </a:solidFill>
                <a:latin typeface="Arial"/>
                <a:cs typeface="Arial"/>
              </a:rPr>
              <a:t>  }</a:t>
            </a:r>
            <a:endParaRPr lang="en-US" strike="noStrike" dirty="0" smtClean="0">
              <a:solidFill>
                <a:srgbClr val="000000"/>
              </a:solidFill>
              <a:latin typeface="Arial"/>
              <a:cs typeface="Arial"/>
            </a:endParaRPr>
          </a:p>
          <a:p>
            <a:pPr>
              <a:lnSpc>
                <a:spcPct val="90000"/>
              </a:lnSpc>
              <a:buFont typeface="Arial"/>
              <a:buChar char="•"/>
            </a:pPr>
            <a:endParaRPr lang="en-US" dirty="0">
              <a:solidFill>
                <a:srgbClr val="000000"/>
              </a:solidFill>
              <a:latin typeface="Arial"/>
              <a:cs typeface="Arial"/>
            </a:endParaRPr>
          </a:p>
          <a:p>
            <a:pPr>
              <a:lnSpc>
                <a:spcPct val="90000"/>
              </a:lnSpc>
              <a:buFont typeface="Arial"/>
              <a:buChar char="•"/>
            </a:pPr>
            <a:endParaRPr lang="en-US" strike="noStrike" dirty="0" smtClean="0">
              <a:solidFill>
                <a:srgbClr val="000000"/>
              </a:solidFill>
              <a:latin typeface="Arial"/>
              <a:cs typeface="Arial"/>
            </a:endParaRPr>
          </a:p>
          <a:p>
            <a:pPr marL="285750" indent="-285750">
              <a:lnSpc>
                <a:spcPct val="90000"/>
              </a:lnSpc>
              <a:buFont typeface="Arial"/>
              <a:buChar char="•"/>
            </a:pPr>
            <a:r>
              <a:rPr lang="en-US" strike="noStrike" dirty="0" smtClean="0">
                <a:solidFill>
                  <a:srgbClr val="000000"/>
                </a:solidFill>
                <a:latin typeface="Arial"/>
                <a:cs typeface="Arial"/>
              </a:rPr>
              <a:t>Add </a:t>
            </a:r>
            <a:r>
              <a:rPr lang="en-US" strike="noStrike" dirty="0" err="1">
                <a:solidFill>
                  <a:srgbClr val="000000"/>
                </a:solidFill>
                <a:latin typeface="Arial"/>
                <a:cs typeface="Arial"/>
              </a:rPr>
              <a:t>rsyslog</a:t>
            </a:r>
            <a:r>
              <a:rPr lang="en-US" strike="noStrike" dirty="0">
                <a:solidFill>
                  <a:srgbClr val="000000"/>
                </a:solidFill>
                <a:latin typeface="Arial"/>
                <a:cs typeface="Arial"/>
              </a:rPr>
              <a:t> client to send logs to server</a:t>
            </a:r>
            <a:endParaRPr dirty="0">
              <a:latin typeface="Arial"/>
              <a:cs typeface="Arial"/>
            </a:endParaRPr>
          </a:p>
          <a:p>
            <a:pPr marL="742950" lvl="1" indent="-285750">
              <a:lnSpc>
                <a:spcPct val="100000"/>
              </a:lnSpc>
              <a:buFont typeface="Arial"/>
              <a:buChar char="•"/>
            </a:pPr>
            <a:r>
              <a:rPr lang="en-US" strike="noStrike" dirty="0">
                <a:solidFill>
                  <a:srgbClr val="000000"/>
                </a:solidFill>
                <a:latin typeface="Arial"/>
                <a:cs typeface="Arial"/>
              </a:rPr>
              <a:t> class { '</a:t>
            </a:r>
            <a:r>
              <a:rPr lang="en-US" strike="noStrike" dirty="0" err="1">
                <a:solidFill>
                  <a:srgbClr val="000000"/>
                </a:solidFill>
                <a:latin typeface="Arial"/>
                <a:cs typeface="Arial"/>
              </a:rPr>
              <a:t>rsyslog</a:t>
            </a:r>
            <a:r>
              <a:rPr lang="en-US" strike="noStrike" dirty="0">
                <a:solidFill>
                  <a:srgbClr val="000000"/>
                </a:solidFill>
                <a:latin typeface="Arial"/>
                <a:cs typeface="Arial"/>
              </a:rPr>
              <a:t>::client':</a:t>
            </a:r>
            <a:endParaRPr dirty="0">
              <a:latin typeface="Arial"/>
              <a:cs typeface="Arial"/>
            </a:endParaRPr>
          </a:p>
          <a:p>
            <a:r>
              <a:rPr lang="en-US" strike="noStrike" dirty="0" smtClean="0">
                <a:solidFill>
                  <a:srgbClr val="000000"/>
                </a:solidFill>
                <a:latin typeface="Arial"/>
                <a:cs typeface="Arial"/>
              </a:rPr>
              <a:t>		</a:t>
            </a:r>
            <a:r>
              <a:rPr lang="en-US" strike="noStrike" dirty="0">
                <a:solidFill>
                  <a:srgbClr val="000000"/>
                </a:solidFill>
                <a:latin typeface="Arial"/>
                <a:cs typeface="Arial"/>
              </a:rPr>
              <a:t>	</a:t>
            </a:r>
            <a:r>
              <a:rPr lang="en-US" strike="noStrike" dirty="0" err="1">
                <a:solidFill>
                  <a:srgbClr val="000000"/>
                </a:solidFill>
                <a:latin typeface="Arial"/>
                <a:cs typeface="Arial"/>
              </a:rPr>
              <a:t>remote_type</a:t>
            </a:r>
            <a:r>
              <a:rPr lang="en-US" strike="noStrike" dirty="0">
                <a:solidFill>
                  <a:srgbClr val="000000"/>
                </a:solidFill>
                <a:latin typeface="Arial"/>
                <a:cs typeface="Arial"/>
              </a:rPr>
              <a:t>    =&gt; '</a:t>
            </a:r>
            <a:r>
              <a:rPr lang="en-US" strike="noStrike" dirty="0" err="1">
                <a:solidFill>
                  <a:srgbClr val="000000"/>
                </a:solidFill>
                <a:latin typeface="Arial"/>
                <a:cs typeface="Arial"/>
              </a:rPr>
              <a:t>tcp</a:t>
            </a:r>
            <a:r>
              <a:rPr lang="en-US" strike="noStrike" dirty="0">
                <a:solidFill>
                  <a:srgbClr val="000000"/>
                </a:solidFill>
                <a:latin typeface="Arial"/>
                <a:cs typeface="Arial"/>
              </a:rPr>
              <a:t>',</a:t>
            </a:r>
            <a:endParaRPr dirty="0">
              <a:latin typeface="Arial"/>
              <a:cs typeface="Arial"/>
            </a:endParaRPr>
          </a:p>
          <a:p>
            <a:r>
              <a:rPr lang="en-US" strike="noStrike" dirty="0" smtClean="0">
                <a:solidFill>
                  <a:srgbClr val="000000"/>
                </a:solidFill>
                <a:latin typeface="Arial"/>
                <a:cs typeface="Arial"/>
              </a:rPr>
              <a:t>		</a:t>
            </a:r>
            <a:r>
              <a:rPr lang="en-US" strike="noStrike" dirty="0">
                <a:solidFill>
                  <a:srgbClr val="000000"/>
                </a:solidFill>
                <a:latin typeface="Arial"/>
                <a:cs typeface="Arial"/>
              </a:rPr>
              <a:t>	server         =&gt; '</a:t>
            </a:r>
            <a:r>
              <a:rPr lang="en-US" strike="noStrike" dirty="0" err="1">
                <a:solidFill>
                  <a:srgbClr val="000000"/>
                </a:solidFill>
                <a:latin typeface="Arial"/>
                <a:cs typeface="Arial"/>
              </a:rPr>
              <a:t>head.cluster</a:t>
            </a:r>
            <a:r>
              <a:rPr lang="en-US" strike="noStrike" dirty="0">
                <a:solidFill>
                  <a:srgbClr val="000000"/>
                </a:solidFill>
                <a:latin typeface="Arial"/>
                <a:cs typeface="Arial"/>
              </a:rPr>
              <a:t>',</a:t>
            </a:r>
            <a:endParaRPr dirty="0">
              <a:latin typeface="Arial"/>
              <a:cs typeface="Arial"/>
            </a:endParaRPr>
          </a:p>
          <a:p>
            <a:r>
              <a:rPr lang="en-US" strike="noStrike" dirty="0">
                <a:solidFill>
                  <a:srgbClr val="000000"/>
                </a:solidFill>
                <a:latin typeface="Arial"/>
                <a:cs typeface="Arial"/>
              </a:rPr>
              <a:t>  </a:t>
            </a:r>
            <a:r>
              <a:rPr lang="en-US" strike="noStrike" dirty="0" smtClean="0">
                <a:solidFill>
                  <a:srgbClr val="000000"/>
                </a:solidFill>
                <a:latin typeface="Arial"/>
                <a:cs typeface="Arial"/>
              </a:rPr>
              <a:t>		   </a:t>
            </a:r>
            <a:r>
              <a:rPr lang="en-US" strike="noStrike" dirty="0">
                <a:solidFill>
                  <a:srgbClr val="000000"/>
                </a:solidFill>
                <a:latin typeface="Arial"/>
                <a:cs typeface="Arial"/>
              </a:rPr>
              <a:t>}</a:t>
            </a:r>
            <a:endParaRPr dirty="0">
              <a:latin typeface="Arial"/>
              <a:cs typeface="Arial"/>
            </a:endParaRPr>
          </a:p>
          <a:p>
            <a:endParaRPr dirty="0"/>
          </a:p>
        </p:txBody>
      </p:sp>
      <p:sp>
        <p:nvSpPr>
          <p:cNvPr id="302" name="CustomShape 4"/>
          <p:cNvSpPr/>
          <p:nvPr/>
        </p:nvSpPr>
        <p:spPr>
          <a:xfrm>
            <a:off x="4876920" y="6172200"/>
            <a:ext cx="419076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400" strike="noStrike">
                <a:solidFill>
                  <a:srgbClr val="000000"/>
                </a:solidFill>
                <a:latin typeface="Calibri Light"/>
              </a:rPr>
              <a:t>022-log-aggregation</a:t>
            </a:r>
            <a:endParaRPr/>
          </a:p>
        </p:txBody>
      </p:sp>
      <p:sp>
        <p:nvSpPr>
          <p:cNvPr id="304" name="TextShape 5"/>
          <p:cNvSpPr txBox="1"/>
          <p:nvPr/>
        </p:nvSpPr>
        <p:spPr>
          <a:xfrm>
            <a:off x="3581280" y="6356520"/>
            <a:ext cx="2057040" cy="364680"/>
          </a:xfrm>
          <a:prstGeom prst="rect">
            <a:avLst/>
          </a:prstGeom>
          <a:noFill/>
          <a:ln>
            <a:noFill/>
          </a:ln>
        </p:spPr>
        <p:txBody>
          <a:bodyPr anchor="ctr"/>
          <a:lstStyle/>
          <a:p>
            <a:pPr algn="ctr">
              <a:lnSpc>
                <a:spcPct val="100000"/>
              </a:lnSpc>
            </a:pPr>
            <a:fld id="{113A0B22-AA57-4611-8E4D-D68888D21B20}" type="slidenum">
              <a:rPr lang="en-US" sz="1000" strike="noStrike">
                <a:solidFill>
                  <a:srgbClr val="000000"/>
                </a:solidFill>
                <a:latin typeface="Arial"/>
              </a:rPr>
              <a:t>46</a:t>
            </a:fld>
            <a:endParaRPr/>
          </a:p>
        </p:txBody>
      </p:sp>
      <p:sp>
        <p:nvSpPr>
          <p:cNvPr id="2" name="Title 1"/>
          <p:cNvSpPr>
            <a:spLocks noGrp="1"/>
          </p:cNvSpPr>
          <p:nvPr>
            <p:ph type="title"/>
          </p:nvPr>
        </p:nvSpPr>
        <p:spPr/>
        <p:txBody>
          <a:bodyPr/>
          <a:lstStyle/>
          <a:p>
            <a:r>
              <a:rPr lang="en-US" dirty="0"/>
              <a:t>Log aggregation </a:t>
            </a:r>
            <a:br>
              <a:rPr lang="en-US" dirty="0"/>
            </a:br>
            <a:endParaRPr lang="en-US" dirty="0"/>
          </a:p>
        </p:txBody>
      </p:sp>
      <p:pic>
        <p:nvPicPr>
          <p:cNvPr id="7" name="Picture 6" descr="imagotipo horizontal Escuela de Verano.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6946" y="6161223"/>
            <a:ext cx="1325654" cy="62207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 name="TextShape 1"/>
          <p:cNvSpPr txBox="1"/>
          <p:nvPr/>
        </p:nvSpPr>
        <p:spPr>
          <a:xfrm>
            <a:off x="628560" y="76320"/>
            <a:ext cx="7886520" cy="1325160"/>
          </a:xfrm>
          <a:prstGeom prst="rect">
            <a:avLst/>
          </a:prstGeom>
          <a:noFill/>
          <a:ln>
            <a:noFill/>
          </a:ln>
        </p:spPr>
        <p:txBody>
          <a:bodyPr anchor="ctr"/>
          <a:lstStyle/>
          <a:p>
            <a:pPr>
              <a:lnSpc>
                <a:spcPct val="90000"/>
              </a:lnSpc>
            </a:pPr>
            <a:endParaRPr dirty="0"/>
          </a:p>
        </p:txBody>
      </p:sp>
      <p:sp>
        <p:nvSpPr>
          <p:cNvPr id="476" name="TextShape 2"/>
          <p:cNvSpPr txBox="1"/>
          <p:nvPr/>
        </p:nvSpPr>
        <p:spPr>
          <a:xfrm>
            <a:off x="457200" y="1219320"/>
            <a:ext cx="4019040" cy="4957560"/>
          </a:xfrm>
          <a:prstGeom prst="rect">
            <a:avLst/>
          </a:prstGeom>
          <a:noFill/>
          <a:ln>
            <a:noFill/>
          </a:ln>
        </p:spPr>
        <p:txBody>
          <a:bodyPr/>
          <a:lstStyle/>
          <a:p>
            <a:pPr marL="342900" indent="-342900">
              <a:lnSpc>
                <a:spcPct val="90000"/>
              </a:lnSpc>
              <a:buFont typeface="Arial"/>
              <a:buChar char="•"/>
            </a:pPr>
            <a:r>
              <a:rPr lang="en-US" sz="1400" b="1" strike="noStrike" dirty="0">
                <a:solidFill>
                  <a:srgbClr val="000000"/>
                </a:solidFill>
                <a:latin typeface="Arial"/>
                <a:cs typeface="Arial"/>
              </a:rPr>
              <a:t>Edit in class </a:t>
            </a:r>
            <a:r>
              <a:rPr lang="en-US" sz="1400" b="1" strike="noStrike" dirty="0" err="1">
                <a:solidFill>
                  <a:srgbClr val="000000"/>
                </a:solidFill>
                <a:latin typeface="Arial"/>
                <a:cs typeface="Arial"/>
              </a:rPr>
              <a:t>head_node</a:t>
            </a:r>
            <a:r>
              <a:rPr lang="en-US" sz="1400" b="1" strike="noStrike" dirty="0">
                <a:solidFill>
                  <a:srgbClr val="000000"/>
                </a:solidFill>
                <a:latin typeface="Arial"/>
                <a:cs typeface="Arial"/>
              </a:rPr>
              <a:t> { … }</a:t>
            </a:r>
            <a:endParaRPr sz="1400" b="1" dirty="0">
              <a:latin typeface="Arial"/>
              <a:cs typeface="Arial"/>
            </a:endParaRPr>
          </a:p>
          <a:p>
            <a:pPr marL="342900" indent="-342900">
              <a:lnSpc>
                <a:spcPct val="90000"/>
              </a:lnSpc>
              <a:buFont typeface="Arial"/>
              <a:buChar char="•"/>
            </a:pPr>
            <a:r>
              <a:rPr lang="en-US" sz="1400" b="1" strike="noStrike" dirty="0">
                <a:solidFill>
                  <a:srgbClr val="000000"/>
                </a:solidFill>
                <a:latin typeface="Arial"/>
                <a:cs typeface="Arial"/>
              </a:rPr>
              <a:t>Install </a:t>
            </a:r>
            <a:r>
              <a:rPr lang="en-US" sz="1400" b="1" strike="noStrike" dirty="0" err="1">
                <a:solidFill>
                  <a:srgbClr val="000000"/>
                </a:solidFill>
                <a:latin typeface="Arial"/>
                <a:cs typeface="Arial"/>
              </a:rPr>
              <a:t>Nagios</a:t>
            </a:r>
            <a:r>
              <a:rPr lang="en-US" sz="1400" b="1" strike="noStrike" dirty="0">
                <a:solidFill>
                  <a:srgbClr val="000000"/>
                </a:solidFill>
                <a:latin typeface="Arial"/>
                <a:cs typeface="Arial"/>
              </a:rPr>
              <a:t> base packages and plugins</a:t>
            </a:r>
            <a:endParaRPr sz="1400" b="1" dirty="0">
              <a:latin typeface="Arial"/>
              <a:cs typeface="Arial"/>
            </a:endParaRPr>
          </a:p>
          <a:p>
            <a:r>
              <a:rPr lang="en-US" sz="1400" strike="noStrike" dirty="0">
                <a:solidFill>
                  <a:srgbClr val="000000"/>
                </a:solidFill>
                <a:latin typeface="Arial"/>
                <a:cs typeface="Arial"/>
              </a:rPr>
              <a:t>package { ['</a:t>
            </a:r>
            <a:r>
              <a:rPr lang="en-US" sz="1400" strike="noStrike" dirty="0" err="1">
                <a:solidFill>
                  <a:srgbClr val="000000"/>
                </a:solidFill>
                <a:latin typeface="Arial"/>
                <a:cs typeface="Arial"/>
              </a:rPr>
              <a:t>nagios</a:t>
            </a:r>
            <a:r>
              <a:rPr lang="en-US" sz="1400" strike="noStrike" dirty="0">
                <a:solidFill>
                  <a:srgbClr val="000000"/>
                </a:solidFill>
                <a:latin typeface="Arial"/>
                <a:cs typeface="Arial"/>
              </a:rPr>
              <a:t>-common', '</a:t>
            </a:r>
            <a:r>
              <a:rPr lang="en-US" sz="1400" strike="noStrike" dirty="0" err="1">
                <a:solidFill>
                  <a:srgbClr val="000000"/>
                </a:solidFill>
                <a:latin typeface="Arial"/>
                <a:cs typeface="Arial"/>
              </a:rPr>
              <a:t>nagios</a:t>
            </a:r>
            <a:r>
              <a:rPr lang="en-US" sz="1400" strike="noStrike" dirty="0">
                <a:solidFill>
                  <a:srgbClr val="000000"/>
                </a:solidFill>
                <a:latin typeface="Arial"/>
                <a:cs typeface="Arial"/>
              </a:rPr>
              <a:t>', '</a:t>
            </a:r>
            <a:r>
              <a:rPr lang="en-US" sz="1400" strike="noStrike" dirty="0" err="1">
                <a:solidFill>
                  <a:srgbClr val="000000"/>
                </a:solidFill>
                <a:latin typeface="Arial"/>
                <a:cs typeface="Arial"/>
              </a:rPr>
              <a:t>nagios</a:t>
            </a:r>
            <a:r>
              <a:rPr lang="en-US" sz="1400" strike="noStrike" dirty="0">
                <a:solidFill>
                  <a:srgbClr val="000000"/>
                </a:solidFill>
                <a:latin typeface="Arial"/>
                <a:cs typeface="Arial"/>
              </a:rPr>
              <a:t>-plugins']:</a:t>
            </a:r>
            <a:endParaRPr sz="1400" dirty="0">
              <a:latin typeface="Arial"/>
              <a:cs typeface="Arial"/>
            </a:endParaRPr>
          </a:p>
          <a:p>
            <a:r>
              <a:rPr lang="en-US" sz="1400" strike="noStrike" dirty="0">
                <a:solidFill>
                  <a:srgbClr val="000000"/>
                </a:solidFill>
                <a:latin typeface="Arial"/>
                <a:cs typeface="Arial"/>
              </a:rPr>
              <a:t>    ensure =&gt; 'present',</a:t>
            </a:r>
            <a:endParaRPr sz="1400" dirty="0">
              <a:latin typeface="Arial"/>
              <a:cs typeface="Arial"/>
            </a:endParaRPr>
          </a:p>
          <a:p>
            <a:r>
              <a:rPr lang="en-US" sz="1400" strike="noStrike" dirty="0">
                <a:solidFill>
                  <a:srgbClr val="000000"/>
                </a:solidFill>
                <a:latin typeface="Arial"/>
                <a:cs typeface="Arial"/>
              </a:rPr>
              <a:t>    require =&gt; Package['</a:t>
            </a:r>
            <a:r>
              <a:rPr lang="en-US" sz="1400" strike="noStrike" dirty="0" err="1">
                <a:solidFill>
                  <a:srgbClr val="000000"/>
                </a:solidFill>
                <a:latin typeface="Arial"/>
                <a:cs typeface="Arial"/>
              </a:rPr>
              <a:t>epel-release.noarch</a:t>
            </a:r>
            <a:r>
              <a:rPr lang="en-US" sz="1400" strike="noStrike" dirty="0">
                <a:solidFill>
                  <a:srgbClr val="000000"/>
                </a:solidFill>
                <a:latin typeface="Arial"/>
                <a:cs typeface="Arial"/>
              </a:rPr>
              <a:t>'],</a:t>
            </a:r>
            <a:endParaRPr sz="1400" dirty="0">
              <a:latin typeface="Arial"/>
              <a:cs typeface="Arial"/>
            </a:endParaRPr>
          </a:p>
          <a:p>
            <a:r>
              <a:rPr lang="en-US" sz="1400" strike="noStrike" dirty="0">
                <a:solidFill>
                  <a:srgbClr val="000000"/>
                </a:solidFill>
                <a:latin typeface="Arial"/>
                <a:cs typeface="Arial"/>
              </a:rPr>
              <a:t>  }</a:t>
            </a:r>
            <a:endParaRPr sz="1400" dirty="0">
              <a:latin typeface="Arial"/>
              <a:cs typeface="Arial"/>
            </a:endParaRPr>
          </a:p>
          <a:p>
            <a:r>
              <a:rPr lang="en-US" sz="1400" strike="noStrike" dirty="0">
                <a:solidFill>
                  <a:srgbClr val="000000"/>
                </a:solidFill>
                <a:latin typeface="Arial"/>
                <a:cs typeface="Arial"/>
              </a:rPr>
              <a:t>  package { ['</a:t>
            </a:r>
            <a:r>
              <a:rPr lang="en-US" sz="1400" strike="noStrike" dirty="0" err="1">
                <a:solidFill>
                  <a:srgbClr val="000000"/>
                </a:solidFill>
                <a:latin typeface="Arial"/>
                <a:cs typeface="Arial"/>
              </a:rPr>
              <a:t>nagios</a:t>
            </a:r>
            <a:r>
              <a:rPr lang="en-US" sz="1400" strike="noStrike" dirty="0">
                <a:solidFill>
                  <a:srgbClr val="000000"/>
                </a:solidFill>
                <a:latin typeface="Arial"/>
                <a:cs typeface="Arial"/>
              </a:rPr>
              <a:t>-plugins-</a:t>
            </a:r>
            <a:r>
              <a:rPr lang="en-US" sz="1400" strike="noStrike" dirty="0" err="1">
                <a:solidFill>
                  <a:srgbClr val="000000"/>
                </a:solidFill>
                <a:latin typeface="Arial"/>
                <a:cs typeface="Arial"/>
              </a:rPr>
              <a:t>ssh</a:t>
            </a:r>
            <a:r>
              <a:rPr lang="en-US" sz="1400" strike="noStrike" dirty="0">
                <a:solidFill>
                  <a:srgbClr val="000000"/>
                </a:solidFill>
                <a:latin typeface="Arial"/>
                <a:cs typeface="Arial"/>
              </a:rPr>
              <a:t>', '</a:t>
            </a:r>
            <a:r>
              <a:rPr lang="en-US" sz="1400" strike="noStrike" dirty="0" err="1">
                <a:solidFill>
                  <a:srgbClr val="000000"/>
                </a:solidFill>
                <a:latin typeface="Arial"/>
                <a:cs typeface="Arial"/>
              </a:rPr>
              <a:t>nagios</a:t>
            </a:r>
            <a:r>
              <a:rPr lang="en-US" sz="1400" strike="noStrike" dirty="0">
                <a:solidFill>
                  <a:srgbClr val="000000"/>
                </a:solidFill>
                <a:latin typeface="Arial"/>
                <a:cs typeface="Arial"/>
              </a:rPr>
              <a:t>-plugins-ping']:</a:t>
            </a:r>
            <a:endParaRPr sz="1400" dirty="0">
              <a:latin typeface="Arial"/>
              <a:cs typeface="Arial"/>
            </a:endParaRPr>
          </a:p>
          <a:p>
            <a:r>
              <a:rPr lang="en-US" sz="1400" strike="noStrike" dirty="0">
                <a:solidFill>
                  <a:srgbClr val="000000"/>
                </a:solidFill>
                <a:latin typeface="Arial"/>
                <a:cs typeface="Arial"/>
              </a:rPr>
              <a:t>    ensure =&gt; 'present',</a:t>
            </a:r>
            <a:endParaRPr sz="1400" dirty="0">
              <a:latin typeface="Arial"/>
              <a:cs typeface="Arial"/>
            </a:endParaRPr>
          </a:p>
          <a:p>
            <a:r>
              <a:rPr lang="en-US" sz="1400" strike="noStrike" dirty="0">
                <a:solidFill>
                  <a:srgbClr val="000000"/>
                </a:solidFill>
                <a:latin typeface="Arial"/>
                <a:cs typeface="Arial"/>
              </a:rPr>
              <a:t>    require =&gt; Package['</a:t>
            </a:r>
            <a:r>
              <a:rPr lang="en-US" sz="1400" strike="noStrike" dirty="0" err="1">
                <a:solidFill>
                  <a:srgbClr val="000000"/>
                </a:solidFill>
                <a:latin typeface="Arial"/>
                <a:cs typeface="Arial"/>
              </a:rPr>
              <a:t>nagios</a:t>
            </a:r>
            <a:r>
              <a:rPr lang="en-US" sz="1400" strike="noStrike" dirty="0">
                <a:solidFill>
                  <a:srgbClr val="000000"/>
                </a:solidFill>
                <a:latin typeface="Arial"/>
                <a:cs typeface="Arial"/>
              </a:rPr>
              <a:t>-plugins'],</a:t>
            </a:r>
            <a:endParaRPr sz="1400" dirty="0">
              <a:latin typeface="Arial"/>
              <a:cs typeface="Arial"/>
            </a:endParaRPr>
          </a:p>
          <a:p>
            <a:r>
              <a:rPr lang="en-US" sz="1400" strike="noStrike" dirty="0">
                <a:solidFill>
                  <a:srgbClr val="000000"/>
                </a:solidFill>
                <a:latin typeface="Arial"/>
                <a:cs typeface="Arial"/>
              </a:rPr>
              <a:t>  }</a:t>
            </a:r>
            <a:endParaRPr sz="1400" dirty="0">
              <a:latin typeface="Arial"/>
              <a:cs typeface="Arial"/>
            </a:endParaRPr>
          </a:p>
          <a:p>
            <a:pPr marL="285750" indent="-285750">
              <a:lnSpc>
                <a:spcPct val="90000"/>
              </a:lnSpc>
              <a:buFont typeface="Arial"/>
              <a:buChar char="•"/>
            </a:pPr>
            <a:r>
              <a:rPr lang="en-US" sz="1400" b="1" strike="noStrike" dirty="0">
                <a:solidFill>
                  <a:srgbClr val="000000"/>
                </a:solidFill>
                <a:latin typeface="Arial"/>
                <a:cs typeface="Arial"/>
              </a:rPr>
              <a:t>Remove the default </a:t>
            </a:r>
            <a:r>
              <a:rPr lang="en-US" sz="1400" b="1" strike="noStrike" dirty="0" err="1">
                <a:solidFill>
                  <a:srgbClr val="000000"/>
                </a:solidFill>
                <a:latin typeface="Arial"/>
                <a:cs typeface="Arial"/>
              </a:rPr>
              <a:t>localhost</a:t>
            </a:r>
            <a:r>
              <a:rPr lang="en-US" sz="1400" b="1" strike="noStrike" dirty="0">
                <a:solidFill>
                  <a:srgbClr val="000000"/>
                </a:solidFill>
                <a:latin typeface="Arial"/>
                <a:cs typeface="Arial"/>
              </a:rPr>
              <a:t> </a:t>
            </a:r>
            <a:r>
              <a:rPr lang="en-US" sz="1400" b="1" strike="noStrike" dirty="0" err="1">
                <a:solidFill>
                  <a:srgbClr val="000000"/>
                </a:solidFill>
                <a:latin typeface="Arial"/>
                <a:cs typeface="Arial"/>
              </a:rPr>
              <a:t>config</a:t>
            </a:r>
            <a:r>
              <a:rPr lang="en-US" sz="1400" b="1" strike="noStrike" dirty="0">
                <a:solidFill>
                  <a:srgbClr val="000000"/>
                </a:solidFill>
                <a:latin typeface="Arial"/>
                <a:cs typeface="Arial"/>
              </a:rPr>
              <a:t> that was created</a:t>
            </a:r>
            <a:endParaRPr sz="1400" b="1" dirty="0">
              <a:latin typeface="Arial"/>
              <a:cs typeface="Arial"/>
            </a:endParaRPr>
          </a:p>
          <a:p>
            <a:r>
              <a:rPr lang="en-US" sz="1400" strike="noStrike" dirty="0">
                <a:solidFill>
                  <a:srgbClr val="000000"/>
                </a:solidFill>
                <a:latin typeface="Arial"/>
                <a:cs typeface="Arial"/>
              </a:rPr>
              <a:t>exec { '</a:t>
            </a:r>
            <a:r>
              <a:rPr lang="en-US" sz="1400" strike="noStrike" dirty="0" err="1">
                <a:solidFill>
                  <a:srgbClr val="000000"/>
                </a:solidFill>
                <a:latin typeface="Arial"/>
                <a:cs typeface="Arial"/>
              </a:rPr>
              <a:t>remove_locahost_conf</a:t>
            </a:r>
            <a:r>
              <a:rPr lang="en-US" sz="1400" strike="noStrike" dirty="0">
                <a:solidFill>
                  <a:srgbClr val="000000"/>
                </a:solidFill>
                <a:latin typeface="Arial"/>
                <a:cs typeface="Arial"/>
              </a:rPr>
              <a:t>':</a:t>
            </a:r>
            <a:endParaRPr sz="1400" dirty="0">
              <a:latin typeface="Arial"/>
              <a:cs typeface="Arial"/>
            </a:endParaRPr>
          </a:p>
          <a:p>
            <a:r>
              <a:rPr lang="en-US" sz="1400" strike="noStrike" dirty="0">
                <a:solidFill>
                  <a:srgbClr val="000000"/>
                </a:solidFill>
                <a:latin typeface="Arial"/>
                <a:cs typeface="Arial"/>
              </a:rPr>
              <a:t>    command =&gt; 'mv /</a:t>
            </a:r>
            <a:r>
              <a:rPr lang="en-US" sz="1400" strike="noStrike" dirty="0" err="1">
                <a:solidFill>
                  <a:srgbClr val="000000"/>
                </a:solidFill>
                <a:latin typeface="Arial"/>
                <a:cs typeface="Arial"/>
              </a:rPr>
              <a:t>etc</a:t>
            </a:r>
            <a:r>
              <a:rPr lang="en-US" sz="1400" strike="noStrike" dirty="0">
                <a:solidFill>
                  <a:srgbClr val="000000"/>
                </a:solidFill>
                <a:latin typeface="Arial"/>
                <a:cs typeface="Arial"/>
              </a:rPr>
              <a:t>/</a:t>
            </a:r>
            <a:r>
              <a:rPr lang="en-US" sz="1400" strike="noStrike" dirty="0" err="1">
                <a:solidFill>
                  <a:srgbClr val="000000"/>
                </a:solidFill>
                <a:latin typeface="Arial"/>
                <a:cs typeface="Arial"/>
              </a:rPr>
              <a:t>nagios</a:t>
            </a:r>
            <a:r>
              <a:rPr lang="en-US" sz="1400" strike="noStrike" dirty="0">
                <a:solidFill>
                  <a:srgbClr val="000000"/>
                </a:solidFill>
                <a:latin typeface="Arial"/>
                <a:cs typeface="Arial"/>
              </a:rPr>
              <a:t>/objects/</a:t>
            </a:r>
            <a:r>
              <a:rPr lang="en-US" sz="1400" strike="noStrike" dirty="0" err="1">
                <a:solidFill>
                  <a:srgbClr val="000000"/>
                </a:solidFill>
                <a:latin typeface="Arial"/>
                <a:cs typeface="Arial"/>
              </a:rPr>
              <a:t>localhost.cfg</a:t>
            </a:r>
            <a:r>
              <a:rPr lang="en-US" sz="1400" strike="noStrike" dirty="0">
                <a:solidFill>
                  <a:srgbClr val="000000"/>
                </a:solidFill>
                <a:latin typeface="Arial"/>
                <a:cs typeface="Arial"/>
              </a:rPr>
              <a:t> /</a:t>
            </a:r>
            <a:r>
              <a:rPr lang="en-US" sz="1400" strike="noStrike" dirty="0" err="1">
                <a:solidFill>
                  <a:srgbClr val="000000"/>
                </a:solidFill>
                <a:latin typeface="Arial"/>
                <a:cs typeface="Arial"/>
              </a:rPr>
              <a:t>etc</a:t>
            </a:r>
            <a:r>
              <a:rPr lang="en-US" sz="1400" strike="noStrike" dirty="0">
                <a:solidFill>
                  <a:srgbClr val="000000"/>
                </a:solidFill>
                <a:latin typeface="Arial"/>
                <a:cs typeface="Arial"/>
              </a:rPr>
              <a:t>/</a:t>
            </a:r>
            <a:r>
              <a:rPr lang="en-US" sz="1400" strike="noStrike" dirty="0" err="1">
                <a:solidFill>
                  <a:srgbClr val="000000"/>
                </a:solidFill>
                <a:latin typeface="Arial"/>
                <a:cs typeface="Arial"/>
              </a:rPr>
              <a:t>nagios</a:t>
            </a:r>
            <a:r>
              <a:rPr lang="en-US" sz="1400" strike="noStrike" dirty="0">
                <a:solidFill>
                  <a:srgbClr val="000000"/>
                </a:solidFill>
                <a:latin typeface="Arial"/>
                <a:cs typeface="Arial"/>
              </a:rPr>
              <a:t>/objects/</a:t>
            </a:r>
            <a:r>
              <a:rPr lang="en-US" sz="1400" strike="noStrike" dirty="0" err="1">
                <a:solidFill>
                  <a:srgbClr val="000000"/>
                </a:solidFill>
                <a:latin typeface="Arial"/>
                <a:cs typeface="Arial"/>
              </a:rPr>
              <a:t>localhost.cfg.orig</a:t>
            </a:r>
            <a:r>
              <a:rPr lang="en-US" sz="1400" strike="noStrike" dirty="0">
                <a:solidFill>
                  <a:srgbClr val="000000"/>
                </a:solidFill>
                <a:latin typeface="Arial"/>
                <a:cs typeface="Arial"/>
              </a:rPr>
              <a:t>; touch /</a:t>
            </a:r>
            <a:r>
              <a:rPr lang="en-US" sz="1400" strike="noStrike" dirty="0" err="1">
                <a:solidFill>
                  <a:srgbClr val="000000"/>
                </a:solidFill>
                <a:latin typeface="Arial"/>
                <a:cs typeface="Arial"/>
              </a:rPr>
              <a:t>etc</a:t>
            </a:r>
            <a:r>
              <a:rPr lang="en-US" sz="1400" strike="noStrike" dirty="0">
                <a:solidFill>
                  <a:srgbClr val="000000"/>
                </a:solidFill>
                <a:latin typeface="Arial"/>
                <a:cs typeface="Arial"/>
              </a:rPr>
              <a:t>/</a:t>
            </a:r>
            <a:r>
              <a:rPr lang="en-US" sz="1400" strike="noStrike" dirty="0" err="1">
                <a:solidFill>
                  <a:srgbClr val="000000"/>
                </a:solidFill>
                <a:latin typeface="Arial"/>
                <a:cs typeface="Arial"/>
              </a:rPr>
              <a:t>nagios</a:t>
            </a:r>
            <a:r>
              <a:rPr lang="en-US" sz="1400" strike="noStrike" dirty="0">
                <a:solidFill>
                  <a:srgbClr val="000000"/>
                </a:solidFill>
                <a:latin typeface="Arial"/>
                <a:cs typeface="Arial"/>
              </a:rPr>
              <a:t>/objects/</a:t>
            </a:r>
            <a:r>
              <a:rPr lang="en-US" sz="1400" strike="noStrike" dirty="0" err="1">
                <a:solidFill>
                  <a:srgbClr val="000000"/>
                </a:solidFill>
                <a:latin typeface="Arial"/>
                <a:cs typeface="Arial"/>
              </a:rPr>
              <a:t>localhost.cfg</a:t>
            </a:r>
            <a:r>
              <a:rPr lang="en-US" sz="1400" strike="noStrike" dirty="0">
                <a:solidFill>
                  <a:srgbClr val="000000"/>
                </a:solidFill>
                <a:latin typeface="Arial"/>
                <a:cs typeface="Arial"/>
              </a:rPr>
              <a:t>',</a:t>
            </a:r>
            <a:endParaRPr sz="1400" dirty="0">
              <a:latin typeface="Arial"/>
              <a:cs typeface="Arial"/>
            </a:endParaRPr>
          </a:p>
          <a:p>
            <a:r>
              <a:rPr lang="en-US" sz="1400" strike="noStrike" dirty="0">
                <a:solidFill>
                  <a:srgbClr val="000000"/>
                </a:solidFill>
                <a:latin typeface="Arial"/>
                <a:cs typeface="Arial"/>
              </a:rPr>
              <a:t>    require =&gt; Package['</a:t>
            </a:r>
            <a:r>
              <a:rPr lang="en-US" sz="1400" strike="noStrike" dirty="0" err="1">
                <a:solidFill>
                  <a:srgbClr val="000000"/>
                </a:solidFill>
                <a:latin typeface="Arial"/>
                <a:cs typeface="Arial"/>
              </a:rPr>
              <a:t>nagios</a:t>
            </a:r>
            <a:r>
              <a:rPr lang="en-US" sz="1400" strike="noStrike" dirty="0">
                <a:solidFill>
                  <a:srgbClr val="000000"/>
                </a:solidFill>
                <a:latin typeface="Arial"/>
                <a:cs typeface="Arial"/>
              </a:rPr>
              <a:t>'],</a:t>
            </a:r>
            <a:endParaRPr sz="1400" dirty="0">
              <a:latin typeface="Arial"/>
              <a:cs typeface="Arial"/>
            </a:endParaRPr>
          </a:p>
          <a:p>
            <a:r>
              <a:rPr lang="en-US" sz="1400" strike="noStrike" dirty="0">
                <a:solidFill>
                  <a:srgbClr val="000000"/>
                </a:solidFill>
                <a:latin typeface="Arial"/>
                <a:cs typeface="Arial"/>
              </a:rPr>
              <a:t>  }</a:t>
            </a:r>
            <a:endParaRPr sz="1400" dirty="0">
              <a:latin typeface="Arial"/>
              <a:cs typeface="Arial"/>
            </a:endParaRPr>
          </a:p>
        </p:txBody>
      </p:sp>
      <p:sp>
        <p:nvSpPr>
          <p:cNvPr id="477" name="CustomShape 3"/>
          <p:cNvSpPr/>
          <p:nvPr/>
        </p:nvSpPr>
        <p:spPr>
          <a:xfrm>
            <a:off x="4591080" y="1138320"/>
            <a:ext cx="4019040" cy="4957560"/>
          </a:xfrm>
          <a:prstGeom prst="rect">
            <a:avLst/>
          </a:prstGeom>
          <a:noFill/>
          <a:ln>
            <a:noFill/>
          </a:ln>
        </p:spPr>
        <p:style>
          <a:lnRef idx="0">
            <a:scrgbClr r="0" g="0" b="0"/>
          </a:lnRef>
          <a:fillRef idx="0">
            <a:scrgbClr r="0" g="0" b="0"/>
          </a:fillRef>
          <a:effectRef idx="0">
            <a:scrgbClr r="0" g="0" b="0"/>
          </a:effectRef>
          <a:fontRef idx="minor"/>
        </p:style>
      </p:sp>
      <p:sp>
        <p:nvSpPr>
          <p:cNvPr id="478" name="CustomShape 4"/>
          <p:cNvSpPr/>
          <p:nvPr/>
        </p:nvSpPr>
        <p:spPr>
          <a:xfrm>
            <a:off x="4419720" y="1194751"/>
            <a:ext cx="4247640" cy="4957560"/>
          </a:xfrm>
          <a:prstGeom prst="rect">
            <a:avLst/>
          </a:prstGeom>
          <a:noFill/>
          <a:ln>
            <a:noFill/>
          </a:ln>
        </p:spPr>
        <p:style>
          <a:lnRef idx="0">
            <a:scrgbClr r="0" g="0" b="0"/>
          </a:lnRef>
          <a:fillRef idx="0">
            <a:scrgbClr r="0" g="0" b="0"/>
          </a:fillRef>
          <a:effectRef idx="0">
            <a:scrgbClr r="0" g="0" b="0"/>
          </a:effectRef>
          <a:fontRef idx="minor"/>
        </p:style>
        <p:txBody>
          <a:bodyPr/>
          <a:lstStyle/>
          <a:p>
            <a:pPr marL="285750" indent="-285750">
              <a:lnSpc>
                <a:spcPct val="100000"/>
              </a:lnSpc>
              <a:buFont typeface="Arial"/>
              <a:buChar char="•"/>
            </a:pPr>
            <a:r>
              <a:rPr lang="en-US" sz="1400" b="1" strike="noStrike" dirty="0">
                <a:solidFill>
                  <a:srgbClr val="000000"/>
                </a:solidFill>
                <a:latin typeface="Arial"/>
                <a:cs typeface="Arial"/>
              </a:rPr>
              <a:t>Now define our own set of hosts that we shall monitor</a:t>
            </a:r>
            <a:endParaRPr sz="1400" b="1" dirty="0">
              <a:latin typeface="Arial"/>
              <a:cs typeface="Arial"/>
            </a:endParaRPr>
          </a:p>
          <a:p>
            <a:pPr>
              <a:lnSpc>
                <a:spcPct val="100000"/>
              </a:lnSpc>
            </a:pPr>
            <a:r>
              <a:rPr lang="en-US" sz="1400" strike="noStrike" dirty="0">
                <a:solidFill>
                  <a:srgbClr val="000000"/>
                </a:solidFill>
                <a:latin typeface="Arial"/>
                <a:cs typeface="Arial"/>
              </a:rPr>
              <a:t>	file { '/</a:t>
            </a:r>
            <a:r>
              <a:rPr lang="en-US" sz="1400" strike="noStrike" dirty="0" err="1">
                <a:solidFill>
                  <a:srgbClr val="000000"/>
                </a:solidFill>
                <a:latin typeface="Arial"/>
                <a:cs typeface="Arial"/>
              </a:rPr>
              <a:t>etc</a:t>
            </a:r>
            <a:r>
              <a:rPr lang="en-US" sz="1400" strike="noStrike" dirty="0">
                <a:solidFill>
                  <a:srgbClr val="000000"/>
                </a:solidFill>
                <a:latin typeface="Arial"/>
                <a:cs typeface="Arial"/>
              </a:rPr>
              <a:t>/</a:t>
            </a:r>
            <a:r>
              <a:rPr lang="en-US" sz="1400" strike="noStrike" dirty="0" err="1">
                <a:solidFill>
                  <a:srgbClr val="000000"/>
                </a:solidFill>
                <a:latin typeface="Arial"/>
                <a:cs typeface="Arial"/>
              </a:rPr>
              <a:t>nagios</a:t>
            </a:r>
            <a:r>
              <a:rPr lang="en-US" sz="1400" strike="noStrike" dirty="0">
                <a:solidFill>
                  <a:srgbClr val="000000"/>
                </a:solidFill>
                <a:latin typeface="Arial"/>
                <a:cs typeface="Arial"/>
              </a:rPr>
              <a:t>/</a:t>
            </a:r>
            <a:r>
              <a:rPr lang="en-US" sz="1400" strike="noStrike" dirty="0" err="1">
                <a:solidFill>
                  <a:srgbClr val="000000"/>
                </a:solidFill>
                <a:latin typeface="Arial"/>
                <a:cs typeface="Arial"/>
              </a:rPr>
              <a:t>conf.d</a:t>
            </a:r>
            <a:r>
              <a:rPr lang="en-US" sz="1400" strike="noStrike" dirty="0">
                <a:solidFill>
                  <a:srgbClr val="000000"/>
                </a:solidFill>
                <a:latin typeface="Arial"/>
                <a:cs typeface="Arial"/>
              </a:rPr>
              <a:t>/</a:t>
            </a:r>
            <a:r>
              <a:rPr lang="en-US" sz="1400" strike="noStrike" dirty="0" err="1">
                <a:solidFill>
                  <a:srgbClr val="000000"/>
                </a:solidFill>
                <a:latin typeface="Arial"/>
                <a:cs typeface="Arial"/>
              </a:rPr>
              <a:t>hosts.cfg</a:t>
            </a:r>
            <a:r>
              <a:rPr lang="en-US" sz="1400" strike="noStrike" dirty="0">
                <a:solidFill>
                  <a:srgbClr val="000000"/>
                </a:solidFill>
                <a:latin typeface="Arial"/>
                <a:cs typeface="Arial"/>
              </a:rPr>
              <a:t>':</a:t>
            </a:r>
            <a:endParaRPr sz="1400" dirty="0">
              <a:latin typeface="Arial"/>
              <a:cs typeface="Arial"/>
            </a:endParaRPr>
          </a:p>
          <a:p>
            <a:pPr>
              <a:lnSpc>
                <a:spcPct val="100000"/>
              </a:lnSpc>
            </a:pPr>
            <a:r>
              <a:rPr lang="en-US" sz="1400" strike="noStrike" dirty="0">
                <a:solidFill>
                  <a:srgbClr val="000000"/>
                </a:solidFill>
                <a:latin typeface="Arial"/>
                <a:cs typeface="Arial"/>
              </a:rPr>
              <a:t>   ensure =&gt; file,</a:t>
            </a:r>
            <a:endParaRPr sz="1400" dirty="0">
              <a:latin typeface="Arial"/>
              <a:cs typeface="Arial"/>
            </a:endParaRPr>
          </a:p>
          <a:p>
            <a:pPr>
              <a:lnSpc>
                <a:spcPct val="100000"/>
              </a:lnSpc>
            </a:pPr>
            <a:r>
              <a:rPr lang="en-US" sz="1400" strike="noStrike" dirty="0">
                <a:solidFill>
                  <a:srgbClr val="000000"/>
                </a:solidFill>
                <a:latin typeface="Arial"/>
                <a:cs typeface="Arial"/>
              </a:rPr>
              <a:t>    content =&gt; "</a:t>
            </a:r>
            <a:endParaRPr sz="1400" dirty="0">
              <a:latin typeface="Arial"/>
              <a:cs typeface="Arial"/>
            </a:endParaRPr>
          </a:p>
          <a:p>
            <a:pPr>
              <a:lnSpc>
                <a:spcPct val="100000"/>
              </a:lnSpc>
            </a:pPr>
            <a:r>
              <a:rPr lang="en-US" sz="1400" strike="noStrike" dirty="0">
                <a:solidFill>
                  <a:srgbClr val="000000"/>
                </a:solidFill>
                <a:latin typeface="Arial"/>
                <a:cs typeface="Arial"/>
              </a:rPr>
              <a:t>                define host{</a:t>
            </a:r>
            <a:endParaRPr sz="1400" dirty="0">
              <a:latin typeface="Arial"/>
              <a:cs typeface="Arial"/>
            </a:endParaRPr>
          </a:p>
          <a:p>
            <a:pPr>
              <a:lnSpc>
                <a:spcPct val="100000"/>
              </a:lnSpc>
            </a:pPr>
            <a:r>
              <a:rPr lang="en-US" sz="1400" strike="noStrike" dirty="0">
                <a:solidFill>
                  <a:srgbClr val="000000"/>
                </a:solidFill>
                <a:latin typeface="Arial"/>
                <a:cs typeface="Arial"/>
              </a:rPr>
              <a:t>                        use     </a:t>
            </a:r>
            <a:r>
              <a:rPr lang="en-US" sz="1400" strike="noStrike" dirty="0" err="1">
                <a:solidFill>
                  <a:srgbClr val="000000"/>
                </a:solidFill>
                <a:latin typeface="Arial"/>
                <a:cs typeface="Arial"/>
              </a:rPr>
              <a:t>linux</a:t>
            </a:r>
            <a:r>
              <a:rPr lang="en-US" sz="1400" strike="noStrike" dirty="0">
                <a:solidFill>
                  <a:srgbClr val="000000"/>
                </a:solidFill>
                <a:latin typeface="Arial"/>
                <a:cs typeface="Arial"/>
              </a:rPr>
              <a:t>-server</a:t>
            </a:r>
            <a:endParaRPr sz="1400" dirty="0">
              <a:latin typeface="Arial"/>
              <a:cs typeface="Arial"/>
            </a:endParaRPr>
          </a:p>
          <a:p>
            <a:pPr>
              <a:lnSpc>
                <a:spcPct val="100000"/>
              </a:lnSpc>
            </a:pPr>
            <a:r>
              <a:rPr lang="en-US" sz="1400" strike="noStrike" dirty="0">
                <a:solidFill>
                  <a:srgbClr val="000000"/>
                </a:solidFill>
                <a:latin typeface="Arial"/>
                <a:cs typeface="Arial"/>
              </a:rPr>
              <a:t>                        </a:t>
            </a:r>
            <a:r>
              <a:rPr lang="en-US" sz="1400" strike="noStrike" dirty="0" err="1">
                <a:solidFill>
                  <a:srgbClr val="000000"/>
                </a:solidFill>
                <a:latin typeface="Arial"/>
                <a:cs typeface="Arial"/>
              </a:rPr>
              <a:t>host_name</a:t>
            </a:r>
            <a:r>
              <a:rPr lang="en-US" sz="1400" strike="noStrike" dirty="0">
                <a:solidFill>
                  <a:srgbClr val="000000"/>
                </a:solidFill>
                <a:latin typeface="Arial"/>
                <a:cs typeface="Arial"/>
              </a:rPr>
              <a:t> </a:t>
            </a:r>
            <a:r>
              <a:rPr lang="en-US" sz="1400" strike="noStrike" dirty="0" err="1">
                <a:solidFill>
                  <a:srgbClr val="000000"/>
                </a:solidFill>
                <a:latin typeface="Arial"/>
                <a:cs typeface="Arial"/>
              </a:rPr>
              <a:t>head.cluster</a:t>
            </a:r>
            <a:endParaRPr sz="1400" dirty="0">
              <a:latin typeface="Arial"/>
              <a:cs typeface="Arial"/>
            </a:endParaRPr>
          </a:p>
          <a:p>
            <a:pPr>
              <a:lnSpc>
                <a:spcPct val="100000"/>
              </a:lnSpc>
            </a:pPr>
            <a:r>
              <a:rPr lang="en-US" sz="1400" strike="noStrike" dirty="0">
                <a:solidFill>
                  <a:srgbClr val="000000"/>
                </a:solidFill>
                <a:latin typeface="Arial"/>
                <a:cs typeface="Arial"/>
              </a:rPr>
              <a:t>                        alias   head</a:t>
            </a:r>
            <a:endParaRPr sz="1400" dirty="0">
              <a:latin typeface="Arial"/>
              <a:cs typeface="Arial"/>
            </a:endParaRPr>
          </a:p>
          <a:p>
            <a:pPr>
              <a:lnSpc>
                <a:spcPct val="100000"/>
              </a:lnSpc>
            </a:pPr>
            <a:r>
              <a:rPr lang="en-US" sz="1400" strike="noStrike" dirty="0">
                <a:solidFill>
                  <a:srgbClr val="000000"/>
                </a:solidFill>
                <a:latin typeface="Arial"/>
                <a:cs typeface="Arial"/>
              </a:rPr>
              <a:t>                        address ${</a:t>
            </a:r>
            <a:r>
              <a:rPr lang="en-US" sz="1400" strike="noStrike" dirty="0" err="1">
                <a:solidFill>
                  <a:srgbClr val="000000"/>
                </a:solidFill>
                <a:latin typeface="Arial"/>
                <a:cs typeface="Arial"/>
              </a:rPr>
              <a:t>headnodeip</a:t>
            </a:r>
            <a:r>
              <a:rPr lang="en-US" sz="1400" strike="noStrike" dirty="0">
                <a:solidFill>
                  <a:srgbClr val="000000"/>
                </a:solidFill>
                <a:latin typeface="Arial"/>
                <a:cs typeface="Arial"/>
              </a:rPr>
              <a:t>}</a:t>
            </a:r>
            <a:endParaRPr sz="1400" dirty="0">
              <a:latin typeface="Arial"/>
              <a:cs typeface="Arial"/>
            </a:endParaRPr>
          </a:p>
          <a:p>
            <a:pPr>
              <a:lnSpc>
                <a:spcPct val="100000"/>
              </a:lnSpc>
            </a:pPr>
            <a:r>
              <a:rPr lang="en-US" sz="1400" strike="noStrike" dirty="0">
                <a:solidFill>
                  <a:srgbClr val="000000"/>
                </a:solidFill>
                <a:latin typeface="Arial"/>
                <a:cs typeface="Arial"/>
              </a:rPr>
              <a:t>                }</a:t>
            </a:r>
            <a:endParaRPr sz="1400" dirty="0">
              <a:latin typeface="Arial"/>
              <a:cs typeface="Arial"/>
            </a:endParaRPr>
          </a:p>
          <a:p>
            <a:pPr>
              <a:lnSpc>
                <a:spcPct val="100000"/>
              </a:lnSpc>
            </a:pPr>
            <a:r>
              <a:rPr lang="en-US" sz="1400" strike="noStrike" dirty="0">
                <a:solidFill>
                  <a:srgbClr val="000000"/>
                </a:solidFill>
                <a:latin typeface="Arial"/>
                <a:cs typeface="Arial"/>
              </a:rPr>
              <a:t>	…. . # Add other nodes here</a:t>
            </a:r>
            <a:endParaRPr sz="1400" dirty="0">
              <a:latin typeface="Arial"/>
              <a:cs typeface="Arial"/>
            </a:endParaRPr>
          </a:p>
          <a:p>
            <a:pPr>
              <a:lnSpc>
                <a:spcPct val="100000"/>
              </a:lnSpc>
            </a:pPr>
            <a:r>
              <a:rPr lang="en-US" sz="1400" strike="noStrike" dirty="0">
                <a:solidFill>
                  <a:srgbClr val="000000"/>
                </a:solidFill>
                <a:latin typeface="Arial"/>
                <a:cs typeface="Arial"/>
              </a:rPr>
              <a:t>	…..</a:t>
            </a:r>
            <a:endParaRPr sz="1400" dirty="0">
              <a:latin typeface="Arial"/>
              <a:cs typeface="Arial"/>
            </a:endParaRPr>
          </a:p>
          <a:p>
            <a:pPr marL="285750" indent="-285750">
              <a:buFont typeface="Arial"/>
              <a:buChar char="•"/>
            </a:pPr>
            <a:r>
              <a:rPr lang="en-US" sz="1400" b="1" strike="noStrike" dirty="0">
                <a:solidFill>
                  <a:srgbClr val="000000"/>
                </a:solidFill>
                <a:latin typeface="Arial"/>
                <a:cs typeface="Arial"/>
              </a:rPr>
              <a:t>Define a </a:t>
            </a:r>
            <a:r>
              <a:rPr lang="en-US" sz="1400" b="1" strike="noStrike" dirty="0" err="1">
                <a:solidFill>
                  <a:srgbClr val="000000"/>
                </a:solidFill>
                <a:latin typeface="Arial"/>
                <a:cs typeface="Arial"/>
              </a:rPr>
              <a:t>hostgroup</a:t>
            </a:r>
            <a:r>
              <a:rPr lang="en-US" sz="1400" b="1" strike="noStrike" dirty="0">
                <a:solidFill>
                  <a:srgbClr val="000000"/>
                </a:solidFill>
                <a:latin typeface="Arial"/>
                <a:cs typeface="Arial"/>
              </a:rPr>
              <a:t> for setting up checks easily (in </a:t>
            </a:r>
            <a:r>
              <a:rPr lang="en-US" sz="1400" b="1" strike="noStrike" dirty="0" err="1">
                <a:solidFill>
                  <a:srgbClr val="000000"/>
                </a:solidFill>
                <a:latin typeface="Arial"/>
                <a:cs typeface="Arial"/>
              </a:rPr>
              <a:t>hosts.cfg</a:t>
            </a:r>
            <a:r>
              <a:rPr lang="en-US" sz="1400" b="1" strike="noStrike" dirty="0">
                <a:solidFill>
                  <a:srgbClr val="000000"/>
                </a:solidFill>
                <a:latin typeface="Arial"/>
                <a:cs typeface="Arial"/>
              </a:rPr>
              <a:t>)</a:t>
            </a:r>
            <a:endParaRPr sz="1400" b="1" dirty="0">
              <a:latin typeface="Arial"/>
              <a:cs typeface="Arial"/>
            </a:endParaRPr>
          </a:p>
          <a:p>
            <a:pPr>
              <a:lnSpc>
                <a:spcPct val="100000"/>
              </a:lnSpc>
            </a:pPr>
            <a:r>
              <a:rPr lang="en-US" sz="1400" strike="noStrike" dirty="0">
                <a:solidFill>
                  <a:srgbClr val="000000"/>
                </a:solidFill>
                <a:latin typeface="Arial"/>
                <a:cs typeface="Arial"/>
              </a:rPr>
              <a:t>    define </a:t>
            </a:r>
            <a:r>
              <a:rPr lang="en-US" sz="1400" strike="noStrike" dirty="0" err="1">
                <a:solidFill>
                  <a:srgbClr val="000000"/>
                </a:solidFill>
                <a:latin typeface="Arial"/>
                <a:cs typeface="Arial"/>
              </a:rPr>
              <a:t>hostgroup</a:t>
            </a:r>
            <a:r>
              <a:rPr lang="en-US" sz="1400" strike="noStrike" dirty="0">
                <a:solidFill>
                  <a:srgbClr val="000000"/>
                </a:solidFill>
                <a:latin typeface="Arial"/>
                <a:cs typeface="Arial"/>
              </a:rPr>
              <a:t>{</a:t>
            </a:r>
            <a:endParaRPr sz="1400" dirty="0">
              <a:latin typeface="Arial"/>
              <a:cs typeface="Arial"/>
            </a:endParaRPr>
          </a:p>
          <a:p>
            <a:pPr>
              <a:lnSpc>
                <a:spcPct val="100000"/>
              </a:lnSpc>
            </a:pPr>
            <a:r>
              <a:rPr lang="en-US" sz="1400" strike="noStrike" dirty="0">
                <a:solidFill>
                  <a:srgbClr val="000000"/>
                </a:solidFill>
                <a:latin typeface="Arial"/>
                <a:cs typeface="Arial"/>
              </a:rPr>
              <a:t>         </a:t>
            </a:r>
            <a:r>
              <a:rPr lang="en-US" sz="1400" strike="noStrike" dirty="0" err="1">
                <a:solidFill>
                  <a:srgbClr val="000000"/>
                </a:solidFill>
                <a:latin typeface="Arial"/>
                <a:cs typeface="Arial"/>
              </a:rPr>
              <a:t>hostgroup_name</a:t>
            </a:r>
            <a:r>
              <a:rPr lang="en-US" sz="1400" strike="noStrike" dirty="0">
                <a:solidFill>
                  <a:srgbClr val="000000"/>
                </a:solidFill>
                <a:latin typeface="Arial"/>
                <a:cs typeface="Arial"/>
              </a:rPr>
              <a:t>  </a:t>
            </a:r>
            <a:r>
              <a:rPr lang="en-US" sz="1400" strike="noStrike" dirty="0" err="1">
                <a:solidFill>
                  <a:srgbClr val="000000"/>
                </a:solidFill>
                <a:latin typeface="Arial"/>
                <a:cs typeface="Arial"/>
              </a:rPr>
              <a:t>linux</a:t>
            </a:r>
            <a:r>
              <a:rPr lang="en-US" sz="1400" strike="noStrike" dirty="0">
                <a:solidFill>
                  <a:srgbClr val="000000"/>
                </a:solidFill>
                <a:latin typeface="Arial"/>
                <a:cs typeface="Arial"/>
              </a:rPr>
              <a:t>-servers</a:t>
            </a:r>
            <a:endParaRPr sz="1400" dirty="0">
              <a:latin typeface="Arial"/>
              <a:cs typeface="Arial"/>
            </a:endParaRPr>
          </a:p>
          <a:p>
            <a:pPr>
              <a:lnSpc>
                <a:spcPct val="100000"/>
              </a:lnSpc>
            </a:pPr>
            <a:r>
              <a:rPr lang="en-US" sz="1400" strike="noStrike" dirty="0">
                <a:solidFill>
                  <a:srgbClr val="000000"/>
                </a:solidFill>
                <a:latin typeface="Arial"/>
                <a:cs typeface="Arial"/>
              </a:rPr>
              <a:t>         alias Linux Servers</a:t>
            </a:r>
            <a:endParaRPr sz="1400" dirty="0">
              <a:latin typeface="Arial"/>
              <a:cs typeface="Arial"/>
            </a:endParaRPr>
          </a:p>
          <a:p>
            <a:pPr>
              <a:lnSpc>
                <a:spcPct val="100000"/>
              </a:lnSpc>
            </a:pPr>
            <a:r>
              <a:rPr lang="en-US" sz="1400" strike="noStrike" dirty="0">
                <a:solidFill>
                  <a:srgbClr val="000000"/>
                </a:solidFill>
                <a:latin typeface="Arial"/>
                <a:cs typeface="Arial"/>
              </a:rPr>
              <a:t>         members </a:t>
            </a:r>
            <a:r>
              <a:rPr lang="en-US" sz="1400" strike="noStrike" dirty="0" err="1">
                <a:solidFill>
                  <a:srgbClr val="000000"/>
                </a:solidFill>
                <a:latin typeface="Arial"/>
                <a:cs typeface="Arial"/>
              </a:rPr>
              <a:t>head.cluster</a:t>
            </a:r>
            <a:r>
              <a:rPr lang="en-US" sz="1400" strike="noStrike" dirty="0">
                <a:solidFill>
                  <a:srgbClr val="000000"/>
                </a:solidFill>
                <a:latin typeface="Arial"/>
                <a:cs typeface="Arial"/>
              </a:rPr>
              <a:t>, </a:t>
            </a:r>
            <a:r>
              <a:rPr lang="en-US" sz="1400" strike="noStrike" dirty="0" err="1">
                <a:solidFill>
                  <a:srgbClr val="000000"/>
                </a:solidFill>
                <a:latin typeface="Arial"/>
                <a:cs typeface="Arial"/>
              </a:rPr>
              <a:t>storage.cluster</a:t>
            </a:r>
            <a:r>
              <a:rPr lang="en-US" sz="1400" strike="noStrike" dirty="0">
                <a:solidFill>
                  <a:srgbClr val="000000"/>
                </a:solidFill>
                <a:latin typeface="Arial"/>
                <a:cs typeface="Arial"/>
              </a:rPr>
              <a:t>, compute1.cluster, …..</a:t>
            </a:r>
            <a:endParaRPr sz="1400" dirty="0">
              <a:latin typeface="Arial"/>
              <a:cs typeface="Arial"/>
            </a:endParaRPr>
          </a:p>
          <a:p>
            <a:pPr>
              <a:lnSpc>
                <a:spcPct val="100000"/>
              </a:lnSpc>
            </a:pPr>
            <a:r>
              <a:rPr lang="en-US" sz="1400" strike="noStrike" dirty="0">
                <a:solidFill>
                  <a:srgbClr val="000000"/>
                </a:solidFill>
                <a:latin typeface="Arial"/>
                <a:cs typeface="Arial"/>
              </a:rPr>
              <a:t>     }",</a:t>
            </a:r>
            <a:endParaRPr sz="1400" dirty="0">
              <a:latin typeface="Arial"/>
              <a:cs typeface="Arial"/>
            </a:endParaRPr>
          </a:p>
          <a:p>
            <a:pPr>
              <a:lnSpc>
                <a:spcPct val="100000"/>
              </a:lnSpc>
            </a:pPr>
            <a:r>
              <a:rPr lang="en-US" sz="1400" strike="noStrike" dirty="0">
                <a:solidFill>
                  <a:srgbClr val="000000"/>
                </a:solidFill>
                <a:latin typeface="Arial"/>
                <a:cs typeface="Arial"/>
              </a:rPr>
              <a:t>    require =&gt; Package['</a:t>
            </a:r>
            <a:r>
              <a:rPr lang="en-US" sz="1400" strike="noStrike" dirty="0" err="1">
                <a:solidFill>
                  <a:srgbClr val="000000"/>
                </a:solidFill>
                <a:latin typeface="Arial"/>
                <a:cs typeface="Arial"/>
              </a:rPr>
              <a:t>nagios</a:t>
            </a:r>
            <a:r>
              <a:rPr lang="en-US" sz="1400" strike="noStrike" dirty="0">
                <a:solidFill>
                  <a:srgbClr val="000000"/>
                </a:solidFill>
                <a:latin typeface="Arial"/>
                <a:cs typeface="Arial"/>
              </a:rPr>
              <a:t>'],</a:t>
            </a:r>
            <a:endParaRPr sz="1400" dirty="0">
              <a:latin typeface="Arial"/>
              <a:cs typeface="Arial"/>
            </a:endParaRPr>
          </a:p>
          <a:p>
            <a:pPr>
              <a:lnSpc>
                <a:spcPct val="100000"/>
              </a:lnSpc>
            </a:pPr>
            <a:r>
              <a:rPr lang="en-US" sz="1400" strike="noStrike" dirty="0">
                <a:solidFill>
                  <a:srgbClr val="000000"/>
                </a:solidFill>
                <a:latin typeface="Arial"/>
                <a:cs typeface="Arial"/>
              </a:rPr>
              <a:t>    notify =&gt; Service['</a:t>
            </a:r>
            <a:r>
              <a:rPr lang="en-US" sz="1400" strike="noStrike" dirty="0" err="1">
                <a:solidFill>
                  <a:srgbClr val="000000"/>
                </a:solidFill>
                <a:latin typeface="Arial"/>
                <a:cs typeface="Arial"/>
              </a:rPr>
              <a:t>nagios</a:t>
            </a:r>
            <a:r>
              <a:rPr lang="en-US" sz="1400" strike="noStrike" dirty="0">
                <a:solidFill>
                  <a:srgbClr val="000000"/>
                </a:solidFill>
                <a:latin typeface="Arial"/>
                <a:cs typeface="Arial"/>
              </a:rPr>
              <a:t>'],</a:t>
            </a:r>
            <a:endParaRPr sz="1400" dirty="0">
              <a:latin typeface="Arial"/>
              <a:cs typeface="Arial"/>
            </a:endParaRPr>
          </a:p>
          <a:p>
            <a:pPr>
              <a:lnSpc>
                <a:spcPct val="100000"/>
              </a:lnSpc>
            </a:pPr>
            <a:r>
              <a:rPr lang="en-US" sz="1400" strike="noStrike" dirty="0">
                <a:solidFill>
                  <a:srgbClr val="000000"/>
                </a:solidFill>
                <a:latin typeface="Arial"/>
                <a:cs typeface="Arial"/>
              </a:rPr>
              <a:t>  }  #end </a:t>
            </a:r>
            <a:r>
              <a:rPr lang="en-US" sz="1400" strike="noStrike" dirty="0" err="1">
                <a:solidFill>
                  <a:srgbClr val="000000"/>
                </a:solidFill>
                <a:latin typeface="Arial"/>
                <a:cs typeface="Arial"/>
              </a:rPr>
              <a:t>file_hosts_cfg</a:t>
            </a:r>
            <a:endParaRPr sz="1400" dirty="0">
              <a:latin typeface="Arial"/>
              <a:cs typeface="Arial"/>
            </a:endParaRPr>
          </a:p>
          <a:p>
            <a:pPr>
              <a:lnSpc>
                <a:spcPct val="90000"/>
              </a:lnSpc>
            </a:pPr>
            <a:endParaRPr sz="1400" dirty="0">
              <a:latin typeface="Arial"/>
              <a:cs typeface="Arial"/>
            </a:endParaRPr>
          </a:p>
        </p:txBody>
      </p:sp>
      <p:sp>
        <p:nvSpPr>
          <p:cNvPr id="479" name="CustomShape 5"/>
          <p:cNvSpPr/>
          <p:nvPr/>
        </p:nvSpPr>
        <p:spPr>
          <a:xfrm>
            <a:off x="6019920" y="6172200"/>
            <a:ext cx="304776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400" strike="noStrike" dirty="0" smtClean="0">
                <a:solidFill>
                  <a:srgbClr val="000000"/>
                </a:solidFill>
                <a:latin typeface="Calibri Light"/>
              </a:rPr>
              <a:t>023-</a:t>
            </a:r>
            <a:r>
              <a:rPr lang="en-US" sz="1400" strike="noStrike" dirty="0">
                <a:solidFill>
                  <a:srgbClr val="000000"/>
                </a:solidFill>
                <a:latin typeface="Calibri Light"/>
              </a:rPr>
              <a:t>nagios</a:t>
            </a:r>
            <a:endParaRPr dirty="0"/>
          </a:p>
        </p:txBody>
      </p:sp>
      <p:sp>
        <p:nvSpPr>
          <p:cNvPr id="482" name="TextShape 6"/>
          <p:cNvSpPr txBox="1"/>
          <p:nvPr/>
        </p:nvSpPr>
        <p:spPr>
          <a:xfrm>
            <a:off x="3581280" y="6356520"/>
            <a:ext cx="2057040" cy="364680"/>
          </a:xfrm>
          <a:prstGeom prst="rect">
            <a:avLst/>
          </a:prstGeom>
          <a:noFill/>
          <a:ln>
            <a:noFill/>
          </a:ln>
        </p:spPr>
        <p:txBody>
          <a:bodyPr anchor="ctr"/>
          <a:lstStyle/>
          <a:p>
            <a:pPr algn="ctr">
              <a:lnSpc>
                <a:spcPct val="100000"/>
              </a:lnSpc>
            </a:pPr>
            <a:fld id="{062A6000-4D5C-4E34-B235-4DE036AE982D}" type="slidenum">
              <a:rPr lang="en-US" sz="1000" strike="noStrike">
                <a:solidFill>
                  <a:srgbClr val="000000"/>
                </a:solidFill>
                <a:latin typeface="Arial"/>
              </a:rPr>
              <a:t>47</a:t>
            </a:fld>
            <a:endParaRPr/>
          </a:p>
        </p:txBody>
      </p:sp>
      <p:sp>
        <p:nvSpPr>
          <p:cNvPr id="2" name="Title 1"/>
          <p:cNvSpPr>
            <a:spLocks noGrp="1"/>
          </p:cNvSpPr>
          <p:nvPr>
            <p:ph type="title"/>
          </p:nvPr>
        </p:nvSpPr>
        <p:spPr/>
        <p:txBody>
          <a:bodyPr/>
          <a:lstStyle/>
          <a:p>
            <a:r>
              <a:rPr lang="en-US" dirty="0" err="1" smtClean="0"/>
              <a:t>Nagios</a:t>
            </a:r>
            <a:r>
              <a:rPr lang="en-US" dirty="0" smtClean="0"/>
              <a:t> head node configuration</a:t>
            </a:r>
            <a:endParaRPr lang="en-US" dirty="0"/>
          </a:p>
        </p:txBody>
      </p:sp>
      <p:pic>
        <p:nvPicPr>
          <p:cNvPr id="9" name="Picture 8" descr="imagotipo horizontal Escuela de Verano.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6946" y="6161223"/>
            <a:ext cx="1325654" cy="62207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 name="TextShape 2"/>
          <p:cNvSpPr txBox="1"/>
          <p:nvPr/>
        </p:nvSpPr>
        <p:spPr>
          <a:xfrm>
            <a:off x="304920" y="1219320"/>
            <a:ext cx="4247640" cy="4881240"/>
          </a:xfrm>
          <a:prstGeom prst="rect">
            <a:avLst/>
          </a:prstGeom>
          <a:noFill/>
          <a:ln>
            <a:noFill/>
          </a:ln>
        </p:spPr>
        <p:txBody>
          <a:bodyPr/>
          <a:lstStyle/>
          <a:p>
            <a:pPr>
              <a:lnSpc>
                <a:spcPct val="100000"/>
              </a:lnSpc>
              <a:buFont typeface="Arial"/>
              <a:buChar char="•"/>
            </a:pPr>
            <a:r>
              <a:rPr lang="en-US" sz="1600" strike="noStrike" dirty="0">
                <a:solidFill>
                  <a:srgbClr val="000000"/>
                </a:solidFill>
                <a:latin typeface="Arial"/>
                <a:cs typeface="Arial"/>
              </a:rPr>
              <a:t>Now create checks that we want: ping and </a:t>
            </a:r>
            <a:r>
              <a:rPr lang="en-US" sz="1600" strike="noStrike" dirty="0" err="1">
                <a:solidFill>
                  <a:srgbClr val="000000"/>
                </a:solidFill>
                <a:latin typeface="Arial"/>
                <a:cs typeface="Arial"/>
              </a:rPr>
              <a:t>ssh</a:t>
            </a:r>
            <a:endParaRPr sz="1600" dirty="0">
              <a:latin typeface="Arial"/>
              <a:cs typeface="Arial"/>
            </a:endParaRPr>
          </a:p>
          <a:p>
            <a:pPr>
              <a:lnSpc>
                <a:spcPct val="100000"/>
              </a:lnSpc>
            </a:pPr>
            <a:r>
              <a:rPr lang="en-US" sz="1400" strike="noStrike" dirty="0">
                <a:solidFill>
                  <a:srgbClr val="000000"/>
                </a:solidFill>
                <a:latin typeface="Arial"/>
                <a:cs typeface="Arial"/>
              </a:rPr>
              <a:t>	     file { '/</a:t>
            </a:r>
            <a:r>
              <a:rPr lang="en-US" sz="1400" strike="noStrike" dirty="0" err="1">
                <a:solidFill>
                  <a:srgbClr val="000000"/>
                </a:solidFill>
                <a:latin typeface="Arial"/>
                <a:cs typeface="Arial"/>
              </a:rPr>
              <a:t>etc</a:t>
            </a:r>
            <a:r>
              <a:rPr lang="en-US" sz="1400" strike="noStrike" dirty="0">
                <a:solidFill>
                  <a:srgbClr val="000000"/>
                </a:solidFill>
                <a:latin typeface="Arial"/>
                <a:cs typeface="Arial"/>
              </a:rPr>
              <a:t>/</a:t>
            </a:r>
            <a:r>
              <a:rPr lang="en-US" sz="1400" strike="noStrike" dirty="0" err="1">
                <a:solidFill>
                  <a:srgbClr val="000000"/>
                </a:solidFill>
                <a:latin typeface="Arial"/>
                <a:cs typeface="Arial"/>
              </a:rPr>
              <a:t>nagios</a:t>
            </a:r>
            <a:r>
              <a:rPr lang="en-US" sz="1400" strike="noStrike" dirty="0">
                <a:solidFill>
                  <a:srgbClr val="000000"/>
                </a:solidFill>
                <a:latin typeface="Arial"/>
                <a:cs typeface="Arial"/>
              </a:rPr>
              <a:t>/</a:t>
            </a:r>
            <a:r>
              <a:rPr lang="en-US" sz="1400" strike="noStrike" dirty="0" err="1">
                <a:solidFill>
                  <a:srgbClr val="000000"/>
                </a:solidFill>
                <a:latin typeface="Arial"/>
                <a:cs typeface="Arial"/>
              </a:rPr>
              <a:t>conf.d</a:t>
            </a:r>
            <a:r>
              <a:rPr lang="en-US" sz="1400" strike="noStrike" dirty="0">
                <a:solidFill>
                  <a:srgbClr val="000000"/>
                </a:solidFill>
                <a:latin typeface="Arial"/>
                <a:cs typeface="Arial"/>
              </a:rPr>
              <a:t>/</a:t>
            </a:r>
            <a:r>
              <a:rPr lang="en-US" sz="1400" strike="noStrike" dirty="0" err="1">
                <a:solidFill>
                  <a:srgbClr val="000000"/>
                </a:solidFill>
                <a:latin typeface="Arial"/>
                <a:cs typeface="Arial"/>
              </a:rPr>
              <a:t>services.cfg</a:t>
            </a:r>
            <a:r>
              <a:rPr lang="en-US" sz="1400" strike="noStrike" dirty="0">
                <a:solidFill>
                  <a:srgbClr val="000000"/>
                </a:solidFill>
                <a:latin typeface="Arial"/>
                <a:cs typeface="Arial"/>
              </a:rPr>
              <a:t>':</a:t>
            </a:r>
            <a:endParaRPr sz="1400" dirty="0">
              <a:latin typeface="Arial"/>
              <a:cs typeface="Arial"/>
            </a:endParaRPr>
          </a:p>
          <a:p>
            <a:r>
              <a:rPr lang="en-US" sz="1400" strike="noStrike" dirty="0">
                <a:solidFill>
                  <a:srgbClr val="000000"/>
                </a:solidFill>
                <a:latin typeface="Arial"/>
                <a:cs typeface="Arial"/>
              </a:rPr>
              <a:t>    ensure =&gt; file,</a:t>
            </a:r>
            <a:endParaRPr sz="1400" dirty="0">
              <a:latin typeface="Arial"/>
              <a:cs typeface="Arial"/>
            </a:endParaRPr>
          </a:p>
          <a:p>
            <a:r>
              <a:rPr lang="en-US" sz="1400" strike="noStrike" dirty="0">
                <a:solidFill>
                  <a:srgbClr val="000000"/>
                </a:solidFill>
                <a:latin typeface="Arial"/>
                <a:cs typeface="Arial"/>
              </a:rPr>
              <a:t>    content =&gt; "</a:t>
            </a:r>
            <a:endParaRPr sz="1400" dirty="0">
              <a:latin typeface="Arial"/>
              <a:cs typeface="Arial"/>
            </a:endParaRPr>
          </a:p>
          <a:p>
            <a:r>
              <a:rPr lang="en-US" sz="1400" strike="noStrike" dirty="0">
                <a:solidFill>
                  <a:srgbClr val="000000"/>
                </a:solidFill>
                <a:latin typeface="Arial"/>
                <a:cs typeface="Arial"/>
              </a:rPr>
              <a:t>                define service{</a:t>
            </a:r>
            <a:endParaRPr sz="1400" dirty="0">
              <a:latin typeface="Arial"/>
              <a:cs typeface="Arial"/>
            </a:endParaRPr>
          </a:p>
          <a:p>
            <a:r>
              <a:rPr lang="en-US" sz="1400" strike="noStrike" dirty="0">
                <a:solidFill>
                  <a:srgbClr val="000000"/>
                </a:solidFill>
                <a:latin typeface="Arial"/>
                <a:cs typeface="Arial"/>
              </a:rPr>
              <a:t>                        use             local-service</a:t>
            </a:r>
            <a:endParaRPr sz="1400" dirty="0">
              <a:latin typeface="Arial"/>
              <a:cs typeface="Arial"/>
            </a:endParaRPr>
          </a:p>
          <a:p>
            <a:r>
              <a:rPr lang="en-US" sz="1400" strike="noStrike" dirty="0">
                <a:solidFill>
                  <a:srgbClr val="000000"/>
                </a:solidFill>
                <a:latin typeface="Arial"/>
                <a:cs typeface="Arial"/>
              </a:rPr>
              <a:t>                        </a:t>
            </a:r>
            <a:r>
              <a:rPr lang="en-US" sz="1400" strike="noStrike" dirty="0" err="1">
                <a:solidFill>
                  <a:srgbClr val="000000"/>
                </a:solidFill>
                <a:latin typeface="Arial"/>
                <a:cs typeface="Arial"/>
              </a:rPr>
              <a:t>hostgroup_name</a:t>
            </a:r>
            <a:r>
              <a:rPr lang="en-US" sz="1400" strike="noStrike" dirty="0">
                <a:solidFill>
                  <a:srgbClr val="000000"/>
                </a:solidFill>
                <a:latin typeface="Arial"/>
                <a:cs typeface="Arial"/>
              </a:rPr>
              <a:t>  </a:t>
            </a:r>
            <a:r>
              <a:rPr lang="en-US" sz="1400" strike="noStrike" dirty="0" err="1">
                <a:solidFill>
                  <a:srgbClr val="000000"/>
                </a:solidFill>
                <a:latin typeface="Arial"/>
                <a:cs typeface="Arial"/>
              </a:rPr>
              <a:t>linux</a:t>
            </a:r>
            <a:r>
              <a:rPr lang="en-US" sz="1400" strike="noStrike" dirty="0">
                <a:solidFill>
                  <a:srgbClr val="000000"/>
                </a:solidFill>
                <a:latin typeface="Arial"/>
                <a:cs typeface="Arial"/>
              </a:rPr>
              <a:t>-servers</a:t>
            </a:r>
            <a:endParaRPr sz="1400" dirty="0">
              <a:latin typeface="Arial"/>
              <a:cs typeface="Arial"/>
            </a:endParaRPr>
          </a:p>
          <a:p>
            <a:r>
              <a:rPr lang="en-US" sz="1400" strike="noStrike" dirty="0">
                <a:solidFill>
                  <a:srgbClr val="000000"/>
                </a:solidFill>
                <a:latin typeface="Arial"/>
                <a:cs typeface="Arial"/>
              </a:rPr>
              <a:t>                        </a:t>
            </a:r>
            <a:r>
              <a:rPr lang="en-US" sz="1400" strike="noStrike" dirty="0" err="1">
                <a:solidFill>
                  <a:srgbClr val="000000"/>
                </a:solidFill>
                <a:latin typeface="Arial"/>
                <a:cs typeface="Arial"/>
              </a:rPr>
              <a:t>service_description</a:t>
            </a:r>
            <a:r>
              <a:rPr lang="en-US" sz="1400" strike="noStrike" dirty="0">
                <a:solidFill>
                  <a:srgbClr val="000000"/>
                </a:solidFill>
                <a:latin typeface="Arial"/>
                <a:cs typeface="Arial"/>
              </a:rPr>
              <a:t> PING</a:t>
            </a:r>
            <a:endParaRPr sz="1400" dirty="0">
              <a:latin typeface="Arial"/>
              <a:cs typeface="Arial"/>
            </a:endParaRPr>
          </a:p>
          <a:p>
            <a:r>
              <a:rPr lang="en-US" sz="1400" strike="noStrike" dirty="0">
                <a:solidFill>
                  <a:srgbClr val="000000"/>
                </a:solidFill>
                <a:latin typeface="Arial"/>
                <a:cs typeface="Arial"/>
              </a:rPr>
              <a:t>                        </a:t>
            </a:r>
            <a:r>
              <a:rPr lang="en-US" sz="1400" strike="noStrike" dirty="0" err="1">
                <a:solidFill>
                  <a:srgbClr val="000000"/>
                </a:solidFill>
                <a:latin typeface="Arial"/>
                <a:cs typeface="Arial"/>
              </a:rPr>
              <a:t>check_command</a:t>
            </a:r>
            <a:r>
              <a:rPr lang="en-US" sz="1400" strike="noStrike" dirty="0">
                <a:solidFill>
                  <a:srgbClr val="000000"/>
                </a:solidFill>
                <a:latin typeface="Arial"/>
                <a:cs typeface="Arial"/>
              </a:rPr>
              <a:t>   check_ping!100.0,20%!500.0,60%</a:t>
            </a:r>
            <a:endParaRPr sz="1400" dirty="0">
              <a:latin typeface="Arial"/>
              <a:cs typeface="Arial"/>
            </a:endParaRPr>
          </a:p>
          <a:p>
            <a:r>
              <a:rPr lang="en-US" sz="1400" strike="noStrike" dirty="0">
                <a:solidFill>
                  <a:srgbClr val="000000"/>
                </a:solidFill>
                <a:latin typeface="Arial"/>
                <a:cs typeface="Arial"/>
              </a:rPr>
              <a:t>                }</a:t>
            </a:r>
            <a:endParaRPr sz="1400" dirty="0">
              <a:latin typeface="Arial"/>
              <a:cs typeface="Arial"/>
            </a:endParaRPr>
          </a:p>
          <a:p>
            <a:r>
              <a:rPr lang="en-US" sz="1400" strike="noStrike" dirty="0">
                <a:solidFill>
                  <a:srgbClr val="000000"/>
                </a:solidFill>
                <a:latin typeface="Arial"/>
                <a:cs typeface="Arial"/>
              </a:rPr>
              <a:t>                define service{</a:t>
            </a:r>
            <a:endParaRPr sz="1400" dirty="0">
              <a:latin typeface="Arial"/>
              <a:cs typeface="Arial"/>
            </a:endParaRPr>
          </a:p>
          <a:p>
            <a:r>
              <a:rPr lang="en-US" sz="1400" strike="noStrike" dirty="0">
                <a:solidFill>
                  <a:srgbClr val="000000"/>
                </a:solidFill>
                <a:latin typeface="Arial"/>
                <a:cs typeface="Arial"/>
              </a:rPr>
              <a:t>                        use             local-service</a:t>
            </a:r>
            <a:endParaRPr sz="1400" dirty="0">
              <a:latin typeface="Arial"/>
              <a:cs typeface="Arial"/>
            </a:endParaRPr>
          </a:p>
          <a:p>
            <a:r>
              <a:rPr lang="en-US" sz="1400" strike="noStrike" dirty="0">
                <a:solidFill>
                  <a:srgbClr val="000000"/>
                </a:solidFill>
                <a:latin typeface="Arial"/>
                <a:cs typeface="Arial"/>
              </a:rPr>
              <a:t>                        </a:t>
            </a:r>
            <a:r>
              <a:rPr lang="en-US" sz="1400" strike="noStrike" dirty="0" err="1">
                <a:solidFill>
                  <a:srgbClr val="000000"/>
                </a:solidFill>
                <a:latin typeface="Arial"/>
                <a:cs typeface="Arial"/>
              </a:rPr>
              <a:t>hostgroup_name</a:t>
            </a:r>
            <a:r>
              <a:rPr lang="en-US" sz="1400" strike="noStrike" dirty="0">
                <a:solidFill>
                  <a:srgbClr val="000000"/>
                </a:solidFill>
                <a:latin typeface="Arial"/>
                <a:cs typeface="Arial"/>
              </a:rPr>
              <a:t>  </a:t>
            </a:r>
            <a:r>
              <a:rPr lang="en-US" sz="1400" strike="noStrike" dirty="0" err="1">
                <a:solidFill>
                  <a:srgbClr val="000000"/>
                </a:solidFill>
                <a:latin typeface="Arial"/>
                <a:cs typeface="Arial"/>
              </a:rPr>
              <a:t>linux</a:t>
            </a:r>
            <a:r>
              <a:rPr lang="en-US" sz="1400" strike="noStrike" dirty="0">
                <a:solidFill>
                  <a:srgbClr val="000000"/>
                </a:solidFill>
                <a:latin typeface="Arial"/>
                <a:cs typeface="Arial"/>
              </a:rPr>
              <a:t>-servers</a:t>
            </a:r>
            <a:endParaRPr sz="1400" dirty="0">
              <a:latin typeface="Arial"/>
              <a:cs typeface="Arial"/>
            </a:endParaRPr>
          </a:p>
          <a:p>
            <a:r>
              <a:rPr lang="en-US" sz="1400" strike="noStrike" dirty="0">
                <a:solidFill>
                  <a:srgbClr val="000000"/>
                </a:solidFill>
                <a:latin typeface="Arial"/>
                <a:cs typeface="Arial"/>
              </a:rPr>
              <a:t>                        </a:t>
            </a:r>
            <a:r>
              <a:rPr lang="en-US" sz="1400" strike="noStrike" dirty="0" err="1">
                <a:solidFill>
                  <a:srgbClr val="000000"/>
                </a:solidFill>
                <a:latin typeface="Arial"/>
                <a:cs typeface="Arial"/>
              </a:rPr>
              <a:t>service_description</a:t>
            </a:r>
            <a:r>
              <a:rPr lang="en-US" sz="1400" strike="noStrike" dirty="0">
                <a:solidFill>
                  <a:srgbClr val="000000"/>
                </a:solidFill>
                <a:latin typeface="Arial"/>
                <a:cs typeface="Arial"/>
              </a:rPr>
              <a:t> SSH</a:t>
            </a:r>
            <a:endParaRPr sz="1400" dirty="0">
              <a:latin typeface="Arial"/>
              <a:cs typeface="Arial"/>
            </a:endParaRPr>
          </a:p>
          <a:p>
            <a:r>
              <a:rPr lang="en-US" sz="1400" strike="noStrike" dirty="0">
                <a:solidFill>
                  <a:srgbClr val="000000"/>
                </a:solidFill>
                <a:latin typeface="Arial"/>
                <a:cs typeface="Arial"/>
              </a:rPr>
              <a:t>                        </a:t>
            </a:r>
            <a:r>
              <a:rPr lang="en-US" sz="1400" strike="noStrike" dirty="0" err="1">
                <a:solidFill>
                  <a:srgbClr val="000000"/>
                </a:solidFill>
                <a:latin typeface="Arial"/>
                <a:cs typeface="Arial"/>
              </a:rPr>
              <a:t>check_command</a:t>
            </a:r>
            <a:r>
              <a:rPr lang="en-US" sz="1400" strike="noStrike" dirty="0">
                <a:solidFill>
                  <a:srgbClr val="000000"/>
                </a:solidFill>
                <a:latin typeface="Arial"/>
                <a:cs typeface="Arial"/>
              </a:rPr>
              <a:t>   </a:t>
            </a:r>
            <a:r>
              <a:rPr lang="en-US" sz="1400" strike="noStrike" dirty="0" err="1">
                <a:solidFill>
                  <a:srgbClr val="000000"/>
                </a:solidFill>
                <a:latin typeface="Arial"/>
                <a:cs typeface="Arial"/>
              </a:rPr>
              <a:t>check_ssh</a:t>
            </a:r>
            <a:endParaRPr sz="1400" dirty="0">
              <a:latin typeface="Arial"/>
              <a:cs typeface="Arial"/>
            </a:endParaRPr>
          </a:p>
          <a:p>
            <a:r>
              <a:rPr lang="en-US" sz="1400" strike="noStrike" dirty="0">
                <a:solidFill>
                  <a:srgbClr val="000000"/>
                </a:solidFill>
                <a:latin typeface="Arial"/>
                <a:cs typeface="Arial"/>
              </a:rPr>
              <a:t>                        </a:t>
            </a:r>
            <a:r>
              <a:rPr lang="en-US" sz="1400" strike="noStrike" dirty="0" err="1">
                <a:solidFill>
                  <a:srgbClr val="000000"/>
                </a:solidFill>
                <a:latin typeface="Arial"/>
                <a:cs typeface="Arial"/>
              </a:rPr>
              <a:t>notifications_enabled</a:t>
            </a:r>
            <a:r>
              <a:rPr lang="en-US" sz="1400" strike="noStrike" dirty="0">
                <a:solidFill>
                  <a:srgbClr val="000000"/>
                </a:solidFill>
                <a:latin typeface="Arial"/>
                <a:cs typeface="Arial"/>
              </a:rPr>
              <a:t> 0</a:t>
            </a:r>
            <a:endParaRPr sz="1400" dirty="0">
              <a:latin typeface="Arial"/>
              <a:cs typeface="Arial"/>
            </a:endParaRPr>
          </a:p>
          <a:p>
            <a:r>
              <a:rPr lang="en-US" sz="1400" strike="noStrike" dirty="0">
                <a:solidFill>
                  <a:srgbClr val="000000"/>
                </a:solidFill>
                <a:latin typeface="Arial"/>
                <a:cs typeface="Arial"/>
              </a:rPr>
              <a:t>                }",</a:t>
            </a:r>
            <a:endParaRPr sz="1400" dirty="0">
              <a:latin typeface="Arial"/>
              <a:cs typeface="Arial"/>
            </a:endParaRPr>
          </a:p>
          <a:p>
            <a:r>
              <a:rPr lang="en-US" sz="1400" strike="noStrike" dirty="0">
                <a:solidFill>
                  <a:srgbClr val="000000"/>
                </a:solidFill>
                <a:latin typeface="Arial"/>
                <a:cs typeface="Arial"/>
              </a:rPr>
              <a:t>    require =&gt; [Package['</a:t>
            </a:r>
            <a:r>
              <a:rPr lang="en-US" sz="1400" strike="noStrike" dirty="0" err="1">
                <a:solidFill>
                  <a:srgbClr val="000000"/>
                </a:solidFill>
                <a:latin typeface="Arial"/>
                <a:cs typeface="Arial"/>
              </a:rPr>
              <a:t>nagios</a:t>
            </a:r>
            <a:r>
              <a:rPr lang="en-US" sz="1400" strike="noStrike" dirty="0">
                <a:solidFill>
                  <a:srgbClr val="000000"/>
                </a:solidFill>
                <a:latin typeface="Arial"/>
                <a:cs typeface="Arial"/>
              </a:rPr>
              <a:t>'], File['/</a:t>
            </a:r>
            <a:r>
              <a:rPr lang="en-US" sz="1400" strike="noStrike" dirty="0" err="1">
                <a:solidFill>
                  <a:srgbClr val="000000"/>
                </a:solidFill>
                <a:latin typeface="Arial"/>
                <a:cs typeface="Arial"/>
              </a:rPr>
              <a:t>etc</a:t>
            </a:r>
            <a:r>
              <a:rPr lang="en-US" sz="1400" strike="noStrike" dirty="0">
                <a:solidFill>
                  <a:srgbClr val="000000"/>
                </a:solidFill>
                <a:latin typeface="Arial"/>
                <a:cs typeface="Arial"/>
              </a:rPr>
              <a:t>/</a:t>
            </a:r>
            <a:r>
              <a:rPr lang="en-US" sz="1400" strike="noStrike" dirty="0" err="1">
                <a:solidFill>
                  <a:srgbClr val="000000"/>
                </a:solidFill>
                <a:latin typeface="Arial"/>
                <a:cs typeface="Arial"/>
              </a:rPr>
              <a:t>nagios</a:t>
            </a:r>
            <a:r>
              <a:rPr lang="en-US" sz="1400" strike="noStrike" dirty="0">
                <a:solidFill>
                  <a:srgbClr val="000000"/>
                </a:solidFill>
                <a:latin typeface="Arial"/>
                <a:cs typeface="Arial"/>
              </a:rPr>
              <a:t>/</a:t>
            </a:r>
            <a:r>
              <a:rPr lang="en-US" sz="1400" strike="noStrike" dirty="0" err="1">
                <a:solidFill>
                  <a:srgbClr val="000000"/>
                </a:solidFill>
                <a:latin typeface="Arial"/>
                <a:cs typeface="Arial"/>
              </a:rPr>
              <a:t>conf.d</a:t>
            </a:r>
            <a:r>
              <a:rPr lang="en-US" sz="1400" strike="noStrike" dirty="0">
                <a:solidFill>
                  <a:srgbClr val="000000"/>
                </a:solidFill>
                <a:latin typeface="Arial"/>
                <a:cs typeface="Arial"/>
              </a:rPr>
              <a:t>/</a:t>
            </a:r>
            <a:r>
              <a:rPr lang="en-US" sz="1400" strike="noStrike" dirty="0" err="1">
                <a:solidFill>
                  <a:srgbClr val="000000"/>
                </a:solidFill>
                <a:latin typeface="Arial"/>
                <a:cs typeface="Arial"/>
              </a:rPr>
              <a:t>hosts.cfg</a:t>
            </a:r>
            <a:r>
              <a:rPr lang="en-US" sz="1400" strike="noStrike" dirty="0">
                <a:solidFill>
                  <a:srgbClr val="000000"/>
                </a:solidFill>
                <a:latin typeface="Arial"/>
                <a:cs typeface="Arial"/>
              </a:rPr>
              <a:t>']],</a:t>
            </a:r>
            <a:endParaRPr sz="1400" dirty="0">
              <a:latin typeface="Arial"/>
              <a:cs typeface="Arial"/>
            </a:endParaRPr>
          </a:p>
          <a:p>
            <a:r>
              <a:rPr lang="en-US" sz="1400" strike="noStrike" dirty="0">
                <a:solidFill>
                  <a:srgbClr val="000000"/>
                </a:solidFill>
                <a:latin typeface="Arial"/>
                <a:cs typeface="Arial"/>
              </a:rPr>
              <a:t>    notify =&gt; Service['</a:t>
            </a:r>
            <a:r>
              <a:rPr lang="en-US" sz="1400" strike="noStrike" dirty="0" err="1">
                <a:solidFill>
                  <a:srgbClr val="000000"/>
                </a:solidFill>
                <a:latin typeface="Arial"/>
                <a:cs typeface="Arial"/>
              </a:rPr>
              <a:t>nagios</a:t>
            </a:r>
            <a:r>
              <a:rPr lang="en-US" sz="1400" strike="noStrike" dirty="0">
                <a:solidFill>
                  <a:srgbClr val="000000"/>
                </a:solidFill>
                <a:latin typeface="Arial"/>
                <a:cs typeface="Arial"/>
              </a:rPr>
              <a:t>'],</a:t>
            </a:r>
            <a:endParaRPr sz="1400" dirty="0">
              <a:latin typeface="Arial"/>
              <a:cs typeface="Arial"/>
            </a:endParaRPr>
          </a:p>
          <a:p>
            <a:r>
              <a:rPr lang="en-US" sz="1400" strike="noStrike" dirty="0">
                <a:solidFill>
                  <a:srgbClr val="000000"/>
                </a:solidFill>
                <a:latin typeface="Arial"/>
                <a:cs typeface="Arial"/>
              </a:rPr>
              <a:t>  }</a:t>
            </a:r>
            <a:endParaRPr sz="1400" dirty="0">
              <a:latin typeface="Arial"/>
              <a:cs typeface="Arial"/>
            </a:endParaRPr>
          </a:p>
          <a:p>
            <a:endParaRPr dirty="0"/>
          </a:p>
        </p:txBody>
      </p:sp>
      <p:sp>
        <p:nvSpPr>
          <p:cNvPr id="485" name="CustomShape 3"/>
          <p:cNvSpPr/>
          <p:nvPr/>
        </p:nvSpPr>
        <p:spPr>
          <a:xfrm>
            <a:off x="4667400" y="1219320"/>
            <a:ext cx="4247640" cy="495756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buFont typeface="Arial"/>
              <a:buChar char="•"/>
            </a:pPr>
            <a:r>
              <a:rPr lang="en-US" sz="1600" strike="noStrike" dirty="0">
                <a:solidFill>
                  <a:srgbClr val="000000"/>
                </a:solidFill>
                <a:latin typeface="Arial"/>
                <a:cs typeface="Arial"/>
              </a:rPr>
              <a:t>Create the </a:t>
            </a:r>
            <a:r>
              <a:rPr lang="en-US" sz="1600" strike="noStrike" dirty="0" err="1">
                <a:solidFill>
                  <a:srgbClr val="000000"/>
                </a:solidFill>
                <a:latin typeface="Arial"/>
                <a:cs typeface="Arial"/>
              </a:rPr>
              <a:t>nagios</a:t>
            </a:r>
            <a:r>
              <a:rPr lang="en-US" sz="1600" strike="noStrike" dirty="0">
                <a:solidFill>
                  <a:srgbClr val="000000"/>
                </a:solidFill>
                <a:latin typeface="Arial"/>
                <a:cs typeface="Arial"/>
              </a:rPr>
              <a:t> service</a:t>
            </a:r>
            <a:endParaRPr dirty="0">
              <a:latin typeface="Arial"/>
              <a:cs typeface="Arial"/>
            </a:endParaRPr>
          </a:p>
          <a:p>
            <a:pPr>
              <a:lnSpc>
                <a:spcPct val="100000"/>
              </a:lnSpc>
            </a:pPr>
            <a:r>
              <a:rPr lang="en-US" sz="1600" strike="noStrike" dirty="0">
                <a:solidFill>
                  <a:srgbClr val="000000"/>
                </a:solidFill>
                <a:latin typeface="Arial"/>
                <a:cs typeface="Arial"/>
              </a:rPr>
              <a:t>	    </a:t>
            </a:r>
            <a:r>
              <a:rPr lang="en-US" sz="1500" strike="noStrike" dirty="0">
                <a:solidFill>
                  <a:srgbClr val="000000"/>
                </a:solidFill>
                <a:latin typeface="Arial"/>
                <a:cs typeface="Arial"/>
              </a:rPr>
              <a:t>service { "</a:t>
            </a:r>
            <a:r>
              <a:rPr lang="en-US" sz="1500" strike="noStrike" dirty="0" err="1">
                <a:solidFill>
                  <a:srgbClr val="000000"/>
                </a:solidFill>
                <a:latin typeface="Arial"/>
                <a:cs typeface="Arial"/>
              </a:rPr>
              <a:t>nagios</a:t>
            </a:r>
            <a:r>
              <a:rPr lang="en-US" sz="1500" strike="noStrike" dirty="0">
                <a:solidFill>
                  <a:srgbClr val="000000"/>
                </a:solidFill>
                <a:latin typeface="Arial"/>
                <a:cs typeface="Arial"/>
              </a:rPr>
              <a:t>":</a:t>
            </a:r>
            <a:endParaRPr dirty="0">
              <a:latin typeface="Arial"/>
              <a:cs typeface="Arial"/>
            </a:endParaRPr>
          </a:p>
          <a:p>
            <a:pPr>
              <a:lnSpc>
                <a:spcPct val="100000"/>
              </a:lnSpc>
            </a:pPr>
            <a:r>
              <a:rPr lang="en-US" sz="1400" strike="noStrike" dirty="0">
                <a:solidFill>
                  <a:srgbClr val="000000"/>
                </a:solidFill>
                <a:latin typeface="Arial"/>
                <a:cs typeface="Arial"/>
              </a:rPr>
              <a:t>    ensure  =&gt; "running",</a:t>
            </a:r>
            <a:endParaRPr dirty="0">
              <a:latin typeface="Arial"/>
              <a:cs typeface="Arial"/>
            </a:endParaRPr>
          </a:p>
          <a:p>
            <a:pPr>
              <a:lnSpc>
                <a:spcPct val="100000"/>
              </a:lnSpc>
            </a:pPr>
            <a:r>
              <a:rPr lang="en-US" sz="1400" strike="noStrike" dirty="0">
                <a:solidFill>
                  <a:srgbClr val="000000"/>
                </a:solidFill>
                <a:latin typeface="Arial"/>
                <a:cs typeface="Arial"/>
              </a:rPr>
              <a:t>    enable  =&gt; "true",</a:t>
            </a:r>
            <a:endParaRPr dirty="0">
              <a:latin typeface="Arial"/>
              <a:cs typeface="Arial"/>
            </a:endParaRPr>
          </a:p>
          <a:p>
            <a:pPr>
              <a:lnSpc>
                <a:spcPct val="100000"/>
              </a:lnSpc>
            </a:pPr>
            <a:r>
              <a:rPr lang="en-US" sz="1400" strike="noStrike" dirty="0">
                <a:solidFill>
                  <a:srgbClr val="000000"/>
                </a:solidFill>
                <a:latin typeface="Arial"/>
                <a:cs typeface="Arial"/>
              </a:rPr>
              <a:t>    require =&gt; [Package["</a:t>
            </a:r>
            <a:r>
              <a:rPr lang="en-US" sz="1400" strike="noStrike" dirty="0" err="1">
                <a:solidFill>
                  <a:srgbClr val="000000"/>
                </a:solidFill>
                <a:latin typeface="Arial"/>
                <a:cs typeface="Arial"/>
              </a:rPr>
              <a:t>nagios</a:t>
            </a:r>
            <a:r>
              <a:rPr lang="en-US" sz="1400" strike="noStrike" dirty="0">
                <a:solidFill>
                  <a:srgbClr val="000000"/>
                </a:solidFill>
                <a:latin typeface="Arial"/>
                <a:cs typeface="Arial"/>
              </a:rPr>
              <a:t>"], File['/</a:t>
            </a:r>
            <a:r>
              <a:rPr lang="en-US" sz="1400" strike="noStrike" dirty="0" err="1">
                <a:solidFill>
                  <a:srgbClr val="000000"/>
                </a:solidFill>
                <a:latin typeface="Arial"/>
                <a:cs typeface="Arial"/>
              </a:rPr>
              <a:t>etc</a:t>
            </a:r>
            <a:r>
              <a:rPr lang="en-US" sz="1400" strike="noStrike" dirty="0">
                <a:solidFill>
                  <a:srgbClr val="000000"/>
                </a:solidFill>
                <a:latin typeface="Arial"/>
                <a:cs typeface="Arial"/>
              </a:rPr>
              <a:t>/</a:t>
            </a:r>
            <a:r>
              <a:rPr lang="en-US" sz="1400" strike="noStrike" dirty="0" err="1">
                <a:solidFill>
                  <a:srgbClr val="000000"/>
                </a:solidFill>
                <a:latin typeface="Arial"/>
                <a:cs typeface="Arial"/>
              </a:rPr>
              <a:t>nagios</a:t>
            </a:r>
            <a:r>
              <a:rPr lang="en-US" sz="1400" strike="noStrike" dirty="0">
                <a:solidFill>
                  <a:srgbClr val="000000"/>
                </a:solidFill>
                <a:latin typeface="Arial"/>
                <a:cs typeface="Arial"/>
              </a:rPr>
              <a:t>/</a:t>
            </a:r>
            <a:r>
              <a:rPr lang="en-US" sz="1400" strike="noStrike" dirty="0" err="1">
                <a:solidFill>
                  <a:srgbClr val="000000"/>
                </a:solidFill>
                <a:latin typeface="Arial"/>
                <a:cs typeface="Arial"/>
              </a:rPr>
              <a:t>conf.d</a:t>
            </a:r>
            <a:r>
              <a:rPr lang="en-US" sz="1400" strike="noStrike" dirty="0">
                <a:solidFill>
                  <a:srgbClr val="000000"/>
                </a:solidFill>
                <a:latin typeface="Arial"/>
                <a:cs typeface="Arial"/>
              </a:rPr>
              <a:t>/</a:t>
            </a:r>
            <a:r>
              <a:rPr lang="en-US" sz="1400" strike="noStrike" dirty="0" err="1">
                <a:solidFill>
                  <a:srgbClr val="000000"/>
                </a:solidFill>
                <a:latin typeface="Arial"/>
                <a:cs typeface="Arial"/>
              </a:rPr>
              <a:t>services.cfg</a:t>
            </a:r>
            <a:r>
              <a:rPr lang="en-US" sz="1400" strike="noStrike" dirty="0">
                <a:solidFill>
                  <a:srgbClr val="000000"/>
                </a:solidFill>
                <a:latin typeface="Arial"/>
                <a:cs typeface="Arial"/>
              </a:rPr>
              <a:t>']],</a:t>
            </a:r>
            <a:endParaRPr dirty="0">
              <a:latin typeface="Arial"/>
              <a:cs typeface="Arial"/>
            </a:endParaRPr>
          </a:p>
          <a:p>
            <a:pPr>
              <a:lnSpc>
                <a:spcPct val="100000"/>
              </a:lnSpc>
            </a:pPr>
            <a:r>
              <a:rPr lang="en-US" sz="1400" strike="noStrike" dirty="0">
                <a:solidFill>
                  <a:srgbClr val="000000"/>
                </a:solidFill>
                <a:latin typeface="Arial"/>
                <a:cs typeface="Arial"/>
              </a:rPr>
              <a:t>  }</a:t>
            </a:r>
            <a:endParaRPr dirty="0">
              <a:latin typeface="Arial"/>
              <a:cs typeface="Arial"/>
            </a:endParaRPr>
          </a:p>
          <a:p>
            <a:pPr lvl="1">
              <a:lnSpc>
                <a:spcPct val="90000"/>
              </a:lnSpc>
            </a:pPr>
            <a:endParaRPr lang="en-US" sz="1600" dirty="0" smtClean="0">
              <a:latin typeface="Arial"/>
              <a:cs typeface="Arial"/>
            </a:endParaRPr>
          </a:p>
          <a:p>
            <a:pPr lvl="1">
              <a:lnSpc>
                <a:spcPct val="90000"/>
              </a:lnSpc>
            </a:pPr>
            <a:endParaRPr lang="en-US" sz="1600" dirty="0">
              <a:latin typeface="Arial"/>
              <a:cs typeface="Arial"/>
            </a:endParaRPr>
          </a:p>
          <a:p>
            <a:pPr marL="285750" indent="-285750">
              <a:lnSpc>
                <a:spcPct val="90000"/>
              </a:lnSpc>
              <a:buFont typeface="Arial"/>
              <a:buChar char="•"/>
            </a:pPr>
            <a:r>
              <a:rPr lang="en-US" sz="1600" strike="noStrike" dirty="0" smtClean="0">
                <a:solidFill>
                  <a:srgbClr val="000000"/>
                </a:solidFill>
                <a:latin typeface="Arial"/>
                <a:cs typeface="Arial"/>
              </a:rPr>
              <a:t>Check </a:t>
            </a:r>
            <a:r>
              <a:rPr lang="en-US" sz="1600" strike="noStrike" dirty="0">
                <a:solidFill>
                  <a:srgbClr val="000000"/>
                </a:solidFill>
                <a:latin typeface="Arial"/>
                <a:cs typeface="Arial"/>
              </a:rPr>
              <a:t>status by browsing the </a:t>
            </a:r>
            <a:r>
              <a:rPr lang="en-US" sz="1600" strike="noStrike" dirty="0" err="1">
                <a:solidFill>
                  <a:srgbClr val="000000"/>
                </a:solidFill>
                <a:latin typeface="Arial"/>
                <a:cs typeface="Arial"/>
              </a:rPr>
              <a:t>Nagios</a:t>
            </a:r>
            <a:r>
              <a:rPr lang="en-US" sz="1600" strike="noStrike" dirty="0">
                <a:solidFill>
                  <a:srgbClr val="000000"/>
                </a:solidFill>
                <a:latin typeface="Arial"/>
                <a:cs typeface="Arial"/>
              </a:rPr>
              <a:t> </a:t>
            </a:r>
            <a:r>
              <a:rPr lang="en-US" sz="1600" strike="noStrike" dirty="0" smtClean="0">
                <a:solidFill>
                  <a:srgbClr val="000000"/>
                </a:solidFill>
                <a:latin typeface="Arial"/>
                <a:cs typeface="Arial"/>
              </a:rPr>
              <a:t>UI.</a:t>
            </a:r>
            <a:endParaRPr lang="en-US" sz="1600" dirty="0">
              <a:latin typeface="Arial"/>
              <a:cs typeface="Arial"/>
            </a:endParaRPr>
          </a:p>
          <a:p>
            <a:pPr marL="742950" lvl="1" indent="-285750">
              <a:lnSpc>
                <a:spcPct val="90000"/>
              </a:lnSpc>
              <a:buFont typeface="Arial"/>
              <a:buChar char="•"/>
            </a:pPr>
            <a:r>
              <a:rPr lang="en-US" sz="1600" strike="noStrike" dirty="0" smtClean="0">
                <a:solidFill>
                  <a:srgbClr val="000000"/>
                </a:solidFill>
                <a:latin typeface="Arial"/>
                <a:cs typeface="Arial"/>
              </a:rPr>
              <a:t>https</a:t>
            </a:r>
            <a:r>
              <a:rPr lang="en-US" sz="1600" strike="noStrike" dirty="0">
                <a:solidFill>
                  <a:srgbClr val="000000"/>
                </a:solidFill>
                <a:latin typeface="Arial"/>
                <a:cs typeface="Arial"/>
              </a:rPr>
              <a:t>://</a:t>
            </a:r>
            <a:r>
              <a:rPr lang="en-US" sz="1600" strike="noStrike" dirty="0" err="1">
                <a:solidFill>
                  <a:srgbClr val="000000"/>
                </a:solidFill>
                <a:latin typeface="Arial"/>
                <a:cs typeface="Arial"/>
              </a:rPr>
              <a:t>headnode</a:t>
            </a:r>
            <a:r>
              <a:rPr lang="en-US" sz="1600" strike="noStrike" dirty="0">
                <a:solidFill>
                  <a:srgbClr val="000000"/>
                </a:solidFill>
                <a:latin typeface="Arial"/>
                <a:cs typeface="Arial"/>
              </a:rPr>
              <a:t>-public-IP/</a:t>
            </a:r>
            <a:r>
              <a:rPr lang="en-US" sz="1600" strike="noStrike" dirty="0" err="1">
                <a:solidFill>
                  <a:srgbClr val="000000"/>
                </a:solidFill>
                <a:latin typeface="Arial"/>
                <a:cs typeface="Arial"/>
              </a:rPr>
              <a:t>nagios</a:t>
            </a:r>
            <a:endParaRPr sz="1600" dirty="0">
              <a:latin typeface="Arial"/>
              <a:cs typeface="Arial"/>
            </a:endParaRPr>
          </a:p>
          <a:p>
            <a:pPr marL="742950" lvl="1" indent="-285750">
              <a:lnSpc>
                <a:spcPct val="90000"/>
              </a:lnSpc>
              <a:buFont typeface="Arial"/>
              <a:buChar char="•"/>
            </a:pPr>
            <a:r>
              <a:rPr lang="en-US" sz="1600" strike="noStrike" dirty="0">
                <a:solidFill>
                  <a:srgbClr val="000000"/>
                </a:solidFill>
                <a:latin typeface="Arial"/>
                <a:cs typeface="Arial"/>
              </a:rPr>
              <a:t>Default username/password are </a:t>
            </a:r>
            <a:endParaRPr sz="1600" dirty="0">
              <a:latin typeface="Arial"/>
              <a:cs typeface="Arial"/>
            </a:endParaRPr>
          </a:p>
          <a:p>
            <a:pPr marL="1200150" lvl="2" indent="-285750">
              <a:lnSpc>
                <a:spcPct val="90000"/>
              </a:lnSpc>
              <a:buFont typeface="Arial"/>
              <a:buChar char="•"/>
            </a:pPr>
            <a:r>
              <a:rPr lang="en-US" sz="1600" strike="noStrike" dirty="0" err="1">
                <a:solidFill>
                  <a:srgbClr val="000000"/>
                </a:solidFill>
                <a:latin typeface="Arial"/>
                <a:cs typeface="Arial"/>
              </a:rPr>
              <a:t>nagiosadmin</a:t>
            </a:r>
            <a:r>
              <a:rPr lang="en-US" sz="1600" strike="noStrike" dirty="0">
                <a:solidFill>
                  <a:srgbClr val="000000"/>
                </a:solidFill>
                <a:latin typeface="Arial"/>
                <a:cs typeface="Arial"/>
              </a:rPr>
              <a:t>/</a:t>
            </a:r>
            <a:r>
              <a:rPr lang="en-US" sz="1600" strike="noStrike" dirty="0" err="1">
                <a:solidFill>
                  <a:srgbClr val="000000"/>
                </a:solidFill>
                <a:latin typeface="Arial"/>
                <a:cs typeface="Arial"/>
              </a:rPr>
              <a:t>nagiosadmin</a:t>
            </a:r>
            <a:endParaRPr sz="1600" dirty="0">
              <a:latin typeface="Arial"/>
              <a:cs typeface="Arial"/>
            </a:endParaRPr>
          </a:p>
          <a:p>
            <a:pPr marL="742950" lvl="1" indent="-285750">
              <a:lnSpc>
                <a:spcPct val="90000"/>
              </a:lnSpc>
              <a:buFont typeface="Arial"/>
              <a:buChar char="•"/>
            </a:pPr>
            <a:r>
              <a:rPr lang="en-US" sz="1600" strike="noStrike" dirty="0">
                <a:solidFill>
                  <a:srgbClr val="000000"/>
                </a:solidFill>
                <a:latin typeface="Arial"/>
                <a:cs typeface="Arial"/>
              </a:rPr>
              <a:t>Click “Hosts” in left panel and view current node </a:t>
            </a:r>
            <a:r>
              <a:rPr lang="en-US" sz="1600" strike="noStrike" dirty="0" smtClean="0">
                <a:solidFill>
                  <a:srgbClr val="000000"/>
                </a:solidFill>
                <a:latin typeface="Arial"/>
                <a:cs typeface="Arial"/>
              </a:rPr>
              <a:t>status</a:t>
            </a:r>
            <a:endParaRPr sz="1600" dirty="0">
              <a:latin typeface="Arial"/>
              <a:cs typeface="Arial"/>
            </a:endParaRPr>
          </a:p>
        </p:txBody>
      </p:sp>
      <p:sp>
        <p:nvSpPr>
          <p:cNvPr id="486" name="CustomShape 4"/>
          <p:cNvSpPr/>
          <p:nvPr/>
        </p:nvSpPr>
        <p:spPr>
          <a:xfrm>
            <a:off x="7086600" y="6172200"/>
            <a:ext cx="198072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400" strike="noStrike" dirty="0" smtClean="0">
                <a:solidFill>
                  <a:srgbClr val="000000"/>
                </a:solidFill>
                <a:latin typeface="Calibri Light"/>
              </a:rPr>
              <a:t>023-</a:t>
            </a:r>
            <a:r>
              <a:rPr lang="en-US" sz="1400" strike="noStrike" dirty="0">
                <a:solidFill>
                  <a:srgbClr val="000000"/>
                </a:solidFill>
                <a:latin typeface="Calibri Light"/>
              </a:rPr>
              <a:t>nagios</a:t>
            </a:r>
            <a:endParaRPr dirty="0"/>
          </a:p>
        </p:txBody>
      </p:sp>
      <p:sp>
        <p:nvSpPr>
          <p:cNvPr id="489" name="TextShape 5"/>
          <p:cNvSpPr txBox="1"/>
          <p:nvPr/>
        </p:nvSpPr>
        <p:spPr>
          <a:xfrm>
            <a:off x="3581280" y="6356520"/>
            <a:ext cx="2057040" cy="364680"/>
          </a:xfrm>
          <a:prstGeom prst="rect">
            <a:avLst/>
          </a:prstGeom>
          <a:noFill/>
          <a:ln>
            <a:noFill/>
          </a:ln>
        </p:spPr>
        <p:txBody>
          <a:bodyPr anchor="ctr"/>
          <a:lstStyle/>
          <a:p>
            <a:pPr algn="ctr">
              <a:lnSpc>
                <a:spcPct val="100000"/>
              </a:lnSpc>
            </a:pPr>
            <a:fld id="{4C3626DF-CC65-4C2D-95F7-AD1F8387A621}" type="slidenum">
              <a:rPr lang="en-US" sz="1000" strike="noStrike">
                <a:solidFill>
                  <a:srgbClr val="000000"/>
                </a:solidFill>
                <a:latin typeface="Arial"/>
              </a:rPr>
              <a:t>48</a:t>
            </a:fld>
            <a:endParaRPr/>
          </a:p>
        </p:txBody>
      </p:sp>
      <p:sp>
        <p:nvSpPr>
          <p:cNvPr id="2" name="Title 1"/>
          <p:cNvSpPr>
            <a:spLocks noGrp="1"/>
          </p:cNvSpPr>
          <p:nvPr>
            <p:ph type="title"/>
          </p:nvPr>
        </p:nvSpPr>
        <p:spPr/>
        <p:txBody>
          <a:bodyPr/>
          <a:lstStyle/>
          <a:p>
            <a:r>
              <a:rPr lang="en-US" dirty="0" err="1"/>
              <a:t>Nagios</a:t>
            </a:r>
            <a:r>
              <a:rPr lang="en-US" dirty="0"/>
              <a:t> – service </a:t>
            </a:r>
            <a:r>
              <a:rPr lang="en-US" dirty="0" err="1" smtClean="0"/>
              <a:t>configs</a:t>
            </a:r>
            <a:endParaRPr lang="en-US" dirty="0"/>
          </a:p>
        </p:txBody>
      </p:sp>
      <p:pic>
        <p:nvPicPr>
          <p:cNvPr id="8" name="Picture 7" descr="imagotipo horizontal Escuela de Verano.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6946" y="6161223"/>
            <a:ext cx="1325654" cy="62207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dirty="0"/>
              <a:t>Questions? Comments? </a:t>
            </a:r>
          </a:p>
          <a:p>
            <a:endParaRPr lang="en-US" dirty="0"/>
          </a:p>
        </p:txBody>
      </p:sp>
      <p:sp>
        <p:nvSpPr>
          <p:cNvPr id="3" name="Content Placeholder 2"/>
          <p:cNvSpPr>
            <a:spLocks noGrp="1"/>
          </p:cNvSpPr>
          <p:nvPr>
            <p:ph sz="half" idx="13"/>
          </p:nvPr>
        </p:nvSpPr>
        <p:spPr/>
        <p:txBody>
          <a:bodyPr/>
          <a:lstStyle/>
          <a:p>
            <a:r>
              <a:rPr lang="en-US" dirty="0" smtClean="0"/>
              <a:t>Contact:</a:t>
            </a:r>
          </a:p>
          <a:p>
            <a:r>
              <a:rPr lang="en-US" dirty="0" smtClean="0"/>
              <a:t>Stephen Lien Harrell</a:t>
            </a:r>
          </a:p>
          <a:p>
            <a:r>
              <a:rPr lang="en-US" dirty="0" smtClean="0">
                <a:hlinkClick r:id="rId2"/>
              </a:rPr>
              <a:t>SLH@PURDUE.EDU</a:t>
            </a:r>
            <a:endParaRPr lang="en-US" dirty="0" smtClean="0"/>
          </a:p>
          <a:p>
            <a:endParaRPr lang="en-US" dirty="0"/>
          </a:p>
        </p:txBody>
      </p:sp>
      <p:sp>
        <p:nvSpPr>
          <p:cNvPr id="4" name="Title 3"/>
          <p:cNvSpPr>
            <a:spLocks noGrp="1"/>
          </p:cNvSpPr>
          <p:nvPr>
            <p:ph type="title"/>
          </p:nvPr>
        </p:nvSpPr>
        <p:spPr/>
        <p:txBody>
          <a:bodyPr/>
          <a:lstStyle/>
          <a:p>
            <a:r>
              <a:rPr lang="en-US" dirty="0" smtClean="0"/>
              <a:t>We finished!</a:t>
            </a:r>
            <a:endParaRPr lang="en-US" dirty="0"/>
          </a:p>
        </p:txBody>
      </p:sp>
      <p:pic>
        <p:nvPicPr>
          <p:cNvPr id="5" name="Picture 4" descr="imagotipo horizontal Escuela de Verano.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17983" y="5788766"/>
            <a:ext cx="2119373" cy="994528"/>
          </a:xfrm>
          <a:prstGeom prst="rect">
            <a:avLst/>
          </a:prstGeom>
        </p:spPr>
      </p:pic>
    </p:spTree>
    <p:extLst>
      <p:ext uri="{BB962C8B-B14F-4D97-AF65-F5344CB8AC3E}">
        <p14:creationId xmlns:p14="http://schemas.microsoft.com/office/powerpoint/2010/main" val="42303523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Shape 1"/>
          <p:cNvSpPr txBox="1"/>
          <p:nvPr/>
        </p:nvSpPr>
        <p:spPr>
          <a:xfrm>
            <a:off x="628560" y="1523880"/>
            <a:ext cx="7886520" cy="4350960"/>
          </a:xfrm>
          <a:prstGeom prst="rect">
            <a:avLst/>
          </a:prstGeom>
          <a:noFill/>
          <a:ln>
            <a:noFill/>
          </a:ln>
        </p:spPr>
        <p:txBody>
          <a:bodyPr/>
          <a:lstStyle/>
          <a:p>
            <a:pPr marL="285750" indent="-285750">
              <a:lnSpc>
                <a:spcPct val="90000"/>
              </a:lnSpc>
              <a:buFont typeface="Arial"/>
              <a:buChar char="•"/>
            </a:pPr>
            <a:endParaRPr dirty="0">
              <a:latin typeface="Arial"/>
              <a:cs typeface="Arial"/>
            </a:endParaRPr>
          </a:p>
          <a:p>
            <a:pPr marL="285750" indent="-285750">
              <a:lnSpc>
                <a:spcPct val="90000"/>
              </a:lnSpc>
              <a:buFont typeface="Arial"/>
              <a:buChar char="•"/>
            </a:pPr>
            <a:endParaRPr sz="2400" dirty="0">
              <a:latin typeface="Arial"/>
              <a:cs typeface="Arial"/>
            </a:endParaRPr>
          </a:p>
          <a:p>
            <a:pPr marL="342900" indent="-342900">
              <a:lnSpc>
                <a:spcPct val="90000"/>
              </a:lnSpc>
              <a:buFont typeface="Arial"/>
              <a:buChar char="•"/>
            </a:pPr>
            <a:r>
              <a:rPr lang="en-US" sz="2400" strike="noStrike" dirty="0">
                <a:solidFill>
                  <a:srgbClr val="000000"/>
                </a:solidFill>
                <a:latin typeface="Arial"/>
                <a:cs typeface="Arial"/>
              </a:rPr>
              <a:t>You must have a laptop or computing device that has an internet connection, </a:t>
            </a:r>
            <a:r>
              <a:rPr lang="en-US" sz="2400" strike="noStrike" dirty="0" err="1">
                <a:solidFill>
                  <a:srgbClr val="000000"/>
                </a:solidFill>
                <a:latin typeface="Arial"/>
                <a:cs typeface="Arial"/>
              </a:rPr>
              <a:t>ssh</a:t>
            </a:r>
            <a:r>
              <a:rPr lang="en-US" sz="2400" strike="noStrike" dirty="0">
                <a:solidFill>
                  <a:srgbClr val="000000"/>
                </a:solidFill>
                <a:latin typeface="Arial"/>
                <a:cs typeface="Arial"/>
              </a:rPr>
              <a:t> terminal and a modern browser.</a:t>
            </a:r>
            <a:endParaRPr sz="2400" dirty="0">
              <a:latin typeface="Arial"/>
              <a:cs typeface="Arial"/>
            </a:endParaRPr>
          </a:p>
          <a:p>
            <a:pPr marL="285750" indent="-285750">
              <a:lnSpc>
                <a:spcPct val="90000"/>
              </a:lnSpc>
              <a:buFont typeface="Arial"/>
              <a:buChar char="•"/>
            </a:pPr>
            <a:endParaRPr sz="2400" dirty="0">
              <a:latin typeface="Arial"/>
              <a:cs typeface="Arial"/>
            </a:endParaRPr>
          </a:p>
          <a:p>
            <a:pPr marL="342900" indent="-342900">
              <a:lnSpc>
                <a:spcPct val="90000"/>
              </a:lnSpc>
              <a:buFont typeface="Arial"/>
              <a:buChar char="•"/>
            </a:pPr>
            <a:r>
              <a:rPr lang="en-US" sz="2400" strike="noStrike" dirty="0">
                <a:solidFill>
                  <a:srgbClr val="000000"/>
                </a:solidFill>
                <a:latin typeface="Arial"/>
                <a:cs typeface="Arial"/>
              </a:rPr>
              <a:t>You must have access to EAFIT's virtual machines</a:t>
            </a:r>
            <a:r>
              <a:rPr lang="en-US" sz="2400" strike="noStrike" dirty="0" smtClean="0">
                <a:solidFill>
                  <a:srgbClr val="000000"/>
                </a:solidFill>
                <a:latin typeface="Arial"/>
                <a:cs typeface="Arial"/>
              </a:rPr>
              <a:t>.</a:t>
            </a:r>
          </a:p>
          <a:p>
            <a:pPr marL="342900" indent="-342900">
              <a:lnSpc>
                <a:spcPct val="90000"/>
              </a:lnSpc>
              <a:buFont typeface="Arial"/>
              <a:buChar char="•"/>
            </a:pPr>
            <a:endParaRPr lang="en-US" sz="2400" dirty="0">
              <a:solidFill>
                <a:srgbClr val="000000"/>
              </a:solidFill>
              <a:latin typeface="Arial"/>
              <a:cs typeface="Arial"/>
            </a:endParaRPr>
          </a:p>
          <a:p>
            <a:pPr marL="342900" indent="-342900">
              <a:lnSpc>
                <a:spcPct val="90000"/>
              </a:lnSpc>
              <a:buFont typeface="Arial"/>
              <a:buChar char="•"/>
            </a:pPr>
            <a:r>
              <a:rPr lang="en-US" sz="2400" dirty="0" smtClean="0">
                <a:solidFill>
                  <a:srgbClr val="000000"/>
                </a:solidFill>
                <a:latin typeface="Arial"/>
                <a:cs typeface="Arial"/>
              </a:rPr>
              <a:t>Must be familiar with at least one text editor on the Linux command line</a:t>
            </a:r>
            <a:endParaRPr sz="2400" dirty="0">
              <a:latin typeface="Arial"/>
              <a:cs typeface="Arial"/>
            </a:endParaRPr>
          </a:p>
          <a:p>
            <a:pPr>
              <a:lnSpc>
                <a:spcPct val="90000"/>
              </a:lnSpc>
            </a:pPr>
            <a:endParaRPr dirty="0"/>
          </a:p>
          <a:p>
            <a:pPr>
              <a:lnSpc>
                <a:spcPct val="90000"/>
              </a:lnSpc>
            </a:pPr>
            <a:endParaRPr dirty="0"/>
          </a:p>
        </p:txBody>
      </p:sp>
      <p:sp>
        <p:nvSpPr>
          <p:cNvPr id="157" name="TextShape 3"/>
          <p:cNvSpPr txBox="1"/>
          <p:nvPr/>
        </p:nvSpPr>
        <p:spPr>
          <a:xfrm>
            <a:off x="3581280" y="6356520"/>
            <a:ext cx="2057040" cy="364680"/>
          </a:xfrm>
          <a:prstGeom prst="rect">
            <a:avLst/>
          </a:prstGeom>
          <a:noFill/>
          <a:ln>
            <a:noFill/>
          </a:ln>
        </p:spPr>
        <p:txBody>
          <a:bodyPr anchor="ctr"/>
          <a:lstStyle/>
          <a:p>
            <a:pPr algn="ctr">
              <a:lnSpc>
                <a:spcPct val="100000"/>
              </a:lnSpc>
            </a:pPr>
            <a:fld id="{BEF992A7-749E-4AF2-9E92-B15C94B27F3B}" type="slidenum">
              <a:rPr lang="en-US" sz="1000" strike="noStrike">
                <a:solidFill>
                  <a:srgbClr val="000000"/>
                </a:solidFill>
                <a:latin typeface="Arial"/>
              </a:rPr>
              <a:t>5</a:t>
            </a:fld>
            <a:endParaRPr/>
          </a:p>
        </p:txBody>
      </p:sp>
      <p:sp>
        <p:nvSpPr>
          <p:cNvPr id="2" name="Title 1"/>
          <p:cNvSpPr>
            <a:spLocks noGrp="1"/>
          </p:cNvSpPr>
          <p:nvPr>
            <p:ph type="title"/>
          </p:nvPr>
        </p:nvSpPr>
        <p:spPr/>
        <p:txBody>
          <a:bodyPr/>
          <a:lstStyle/>
          <a:p>
            <a:r>
              <a:rPr lang="en-US" dirty="0"/>
              <a:t>prerequisites </a:t>
            </a:r>
          </a:p>
        </p:txBody>
      </p:sp>
      <p:pic>
        <p:nvPicPr>
          <p:cNvPr id="5" name="Picture 4" descr="imagotipo horizontal Escuela de Verano.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6946" y="6161223"/>
            <a:ext cx="1325654" cy="62207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LICENSE</a:t>
            </a:r>
            <a:endParaRPr lang="en-US" dirty="0"/>
          </a:p>
        </p:txBody>
      </p:sp>
      <p:pic>
        <p:nvPicPr>
          <p:cNvPr id="5" name="Picture 2" descr="reative Commons License">
            <a:hlinkClick r:id="rId3"/>
          </p:cNvPr>
          <p:cNvPicPr>
            <a:picLocks noGrp="1" noChangeAspect="1" noChangeArrowheads="1"/>
          </p:cNvPicPr>
          <p:nvPr>
            <p:ph sz="quarter" idx="14"/>
          </p:nvPr>
        </p:nvPicPr>
        <p:blipFill>
          <a:blip r:embed="rId4">
            <a:extLst>
              <a:ext uri="{28A0092B-C50C-407E-A947-70E740481C1C}">
                <a14:useLocalDpi xmlns:a14="http://schemas.microsoft.com/office/drawing/2010/main" val="0"/>
              </a:ext>
            </a:extLst>
          </a:blip>
          <a:srcRect/>
          <a:stretch>
            <a:fillRect/>
          </a:stretch>
        </p:blipFill>
        <p:spPr bwMode="auto">
          <a:xfrm>
            <a:off x="4281487" y="3198813"/>
            <a:ext cx="1117600" cy="3937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a:spLocks noChangeArrowheads="1"/>
          </p:cNvSpPr>
          <p:nvPr/>
        </p:nvSpPr>
        <p:spPr bwMode="auto">
          <a:xfrm>
            <a:off x="1335087" y="3592513"/>
            <a:ext cx="70104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dirty="0">
                <a:ln>
                  <a:noFill/>
                </a:ln>
                <a:solidFill>
                  <a:srgbClr val="049CCF"/>
                </a:solidFill>
                <a:effectLst/>
                <a:latin typeface="Arial" charset="0"/>
                <a:hlinkClick r:id="rId3"/>
              </a:rPr>
              <a:t>  </a:t>
            </a:r>
            <a:r>
              <a:rPr kumimoji="0" lang="x-none" altLang="x-none" sz="1800" b="0" i="0" u="sng" strike="noStrike" cap="none" normalizeH="0" baseline="0" dirty="0">
                <a:ln>
                  <a:noFill/>
                </a:ln>
                <a:effectLst/>
                <a:latin typeface="Arial" charset="0"/>
              </a:rPr>
              <a:t/>
            </a:r>
            <a:br>
              <a:rPr kumimoji="0" lang="x-none" altLang="x-none" sz="1800" b="0" i="0" u="sng" strike="noStrike" cap="none" normalizeH="0" baseline="0" dirty="0">
                <a:ln>
                  <a:noFill/>
                </a:ln>
                <a:effectLst/>
                <a:latin typeface="Arial" charset="0"/>
              </a:rPr>
            </a:br>
            <a:r>
              <a:rPr kumimoji="0" lang="x-none" altLang="x-none" sz="1800" i="0" strike="noStrike" cap="none" normalizeH="0" baseline="0" dirty="0">
                <a:ln>
                  <a:noFill/>
                </a:ln>
                <a:effectLst/>
                <a:latin typeface="Arial" charset="0"/>
              </a:rPr>
              <a:t>This work is licensed under a</a:t>
            </a:r>
            <a:r>
              <a:rPr kumimoji="0" lang="x-none" altLang="x-none" sz="1800" b="0" i="0" u="none" strike="noStrike" cap="none" normalizeH="0" baseline="0" dirty="0">
                <a:ln>
                  <a:noFill/>
                </a:ln>
                <a:solidFill>
                  <a:srgbClr val="049CCF"/>
                </a:solidFill>
                <a:effectLst/>
                <a:latin typeface="Arial" charset="0"/>
              </a:rPr>
              <a:t> </a:t>
            </a:r>
            <a:endParaRPr kumimoji="0" lang="en-US" altLang="x-none" sz="1800" b="0" i="0" u="none" strike="noStrike" cap="none" normalizeH="0" baseline="0" dirty="0" smtClean="0">
              <a:ln>
                <a:noFill/>
              </a:ln>
              <a:solidFill>
                <a:srgbClr val="049CCF"/>
              </a:solidFill>
              <a:effectLst/>
              <a:latin typeface="Arial"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dirty="0" smtClean="0">
                <a:ln>
                  <a:noFill/>
                </a:ln>
                <a:solidFill>
                  <a:srgbClr val="049CCF"/>
                </a:solidFill>
                <a:effectLst/>
                <a:latin typeface="Arial" charset="0"/>
                <a:hlinkClick r:id="rId3"/>
              </a:rPr>
              <a:t>Creative </a:t>
            </a:r>
            <a:r>
              <a:rPr kumimoji="0" lang="x-none" altLang="x-none" sz="1800" b="0" i="0" u="none" strike="noStrike" cap="none" normalizeH="0" baseline="0" dirty="0">
                <a:ln>
                  <a:noFill/>
                </a:ln>
                <a:solidFill>
                  <a:srgbClr val="049CCF"/>
                </a:solidFill>
                <a:effectLst/>
                <a:latin typeface="Arial" charset="0"/>
                <a:hlinkClick r:id="rId3"/>
              </a:rPr>
              <a:t>Commons Attribution 4.0 International </a:t>
            </a:r>
            <a:r>
              <a:rPr kumimoji="0" lang="x-none" altLang="x-none" sz="1800" b="0" i="0" u="none" strike="noStrike" cap="none" normalizeH="0" baseline="0" dirty="0" smtClean="0">
                <a:ln>
                  <a:noFill/>
                </a:ln>
                <a:solidFill>
                  <a:srgbClr val="049CCF"/>
                </a:solidFill>
                <a:effectLst/>
                <a:latin typeface="Arial" charset="0"/>
                <a:hlinkClick r:id="rId3"/>
              </a:rPr>
              <a:t>License</a:t>
            </a:r>
            <a:endParaRPr kumimoji="0" lang="en-US" altLang="x-none" sz="1800" b="0" i="0" strike="noStrike" cap="none" normalizeH="0" baseline="0" dirty="0" smtClean="0">
              <a:ln>
                <a:noFill/>
              </a:ln>
              <a:effectLst/>
              <a:latin typeface="Arial"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x-none" sz="1800" u="sng" dirty="0" smtClean="0">
              <a:solidFill>
                <a:srgbClr val="049CCF"/>
              </a:solidFill>
              <a:latin typeface="Arial"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US" altLang="x-none" sz="1800" dirty="0" smtClean="0">
                <a:latin typeface="Arial" charset="0"/>
              </a:rPr>
              <a:t>This work created by Stephen </a:t>
            </a:r>
            <a:r>
              <a:rPr lang="en-US" altLang="x-none" sz="1800" dirty="0" smtClean="0">
                <a:latin typeface="Arial" charset="0"/>
              </a:rPr>
              <a:t>Harrell at Purdue University</a:t>
            </a:r>
            <a:endParaRPr kumimoji="0" lang="x-none" altLang="x-none" sz="1800" b="0" i="0" u="none" strike="noStrike" cap="none" normalizeH="0" baseline="0" dirty="0">
              <a:ln>
                <a:noFill/>
              </a:ln>
              <a:solidFill>
                <a:srgbClr val="049CCF"/>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dirty="0">
                <a:ln>
                  <a:noFill/>
                </a:ln>
                <a:solidFill>
                  <a:srgbClr val="049CCF"/>
                </a:solidFill>
                <a:effectLst/>
                <a:latin typeface="Arial" charset="0"/>
              </a:rPr>
              <a:t/>
            </a:r>
            <a:br>
              <a:rPr kumimoji="0" lang="x-none" altLang="x-none" sz="1800" b="0" i="0" u="none" strike="noStrike" cap="none" normalizeH="0" baseline="0" dirty="0">
                <a:ln>
                  <a:noFill/>
                </a:ln>
                <a:solidFill>
                  <a:srgbClr val="049CCF"/>
                </a:solidFill>
                <a:effectLst/>
                <a:latin typeface="Arial" charset="0"/>
              </a:rPr>
            </a:br>
            <a:endParaRPr kumimoji="0" lang="x-none" altLang="x-none" sz="1800" b="0" i="0" u="none" strike="noStrike" cap="none" normalizeH="0" baseline="0" dirty="0">
              <a:ln>
                <a:noFill/>
              </a:ln>
              <a:solidFill>
                <a:srgbClr val="049CCF"/>
              </a:solidFill>
              <a:effectLst/>
              <a:latin typeface="Arial" charset="0"/>
            </a:endParaRPr>
          </a:p>
        </p:txBody>
      </p:sp>
    </p:spTree>
    <p:extLst>
      <p:ext uri="{BB962C8B-B14F-4D97-AF65-F5344CB8AC3E}">
        <p14:creationId xmlns:p14="http://schemas.microsoft.com/office/powerpoint/2010/main" val="1712370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extShape 2"/>
          <p:cNvSpPr txBox="1"/>
          <p:nvPr/>
        </p:nvSpPr>
        <p:spPr>
          <a:xfrm>
            <a:off x="628560" y="1515960"/>
            <a:ext cx="7886520" cy="4350960"/>
          </a:xfrm>
          <a:prstGeom prst="rect">
            <a:avLst/>
          </a:prstGeom>
          <a:noFill/>
          <a:ln>
            <a:noFill/>
          </a:ln>
        </p:spPr>
        <p:txBody>
          <a:bodyPr/>
          <a:lstStyle/>
          <a:p>
            <a:pPr marL="342900" indent="-342900">
              <a:lnSpc>
                <a:spcPct val="90000"/>
              </a:lnSpc>
              <a:buFont typeface="Arial"/>
              <a:buChar char="•"/>
            </a:pPr>
            <a:r>
              <a:rPr lang="en-US" sz="2400" strike="noStrike" dirty="0">
                <a:solidFill>
                  <a:srgbClr val="000000"/>
                </a:solidFill>
                <a:latin typeface="Arial"/>
                <a:cs typeface="Arial"/>
              </a:rPr>
              <a:t>Bootstrap Puppet</a:t>
            </a:r>
            <a:endParaRPr sz="2400" dirty="0">
              <a:latin typeface="Arial"/>
              <a:cs typeface="Arial"/>
            </a:endParaRPr>
          </a:p>
          <a:p>
            <a:pPr marL="342900" indent="-342900">
              <a:lnSpc>
                <a:spcPct val="90000"/>
              </a:lnSpc>
              <a:buFont typeface="Arial"/>
              <a:buChar char="•"/>
            </a:pPr>
            <a:r>
              <a:rPr lang="en-US" sz="2400" strike="noStrike" dirty="0">
                <a:solidFill>
                  <a:srgbClr val="000000"/>
                </a:solidFill>
                <a:latin typeface="Arial"/>
                <a:cs typeface="Arial"/>
              </a:rPr>
              <a:t>Firewalls</a:t>
            </a:r>
            <a:endParaRPr sz="2400" dirty="0">
              <a:latin typeface="Arial"/>
              <a:cs typeface="Arial"/>
            </a:endParaRPr>
          </a:p>
          <a:p>
            <a:pPr marL="342900" indent="-342900">
              <a:lnSpc>
                <a:spcPct val="90000"/>
              </a:lnSpc>
              <a:buFont typeface="Arial"/>
              <a:buChar char="•"/>
            </a:pPr>
            <a:r>
              <a:rPr lang="en-US" sz="2400" strike="noStrike" dirty="0">
                <a:solidFill>
                  <a:srgbClr val="000000"/>
                </a:solidFill>
                <a:latin typeface="Arial"/>
                <a:cs typeface="Arial"/>
              </a:rPr>
              <a:t>DNS</a:t>
            </a:r>
            <a:endParaRPr sz="2400" dirty="0">
              <a:latin typeface="Arial"/>
              <a:cs typeface="Arial"/>
            </a:endParaRPr>
          </a:p>
          <a:p>
            <a:pPr marL="342900" indent="-342900">
              <a:lnSpc>
                <a:spcPct val="90000"/>
              </a:lnSpc>
              <a:buFont typeface="Arial"/>
              <a:buChar char="•"/>
            </a:pPr>
            <a:r>
              <a:rPr lang="en-US" sz="2400" strike="noStrike" dirty="0">
                <a:solidFill>
                  <a:srgbClr val="000000"/>
                </a:solidFill>
                <a:latin typeface="Arial"/>
                <a:cs typeface="Arial"/>
              </a:rPr>
              <a:t>Shared Storage</a:t>
            </a:r>
            <a:endParaRPr sz="2400" dirty="0">
              <a:latin typeface="Arial"/>
              <a:cs typeface="Arial"/>
            </a:endParaRPr>
          </a:p>
          <a:p>
            <a:pPr marL="342900" indent="-342900">
              <a:lnSpc>
                <a:spcPct val="90000"/>
              </a:lnSpc>
              <a:buFont typeface="Arial"/>
              <a:buChar char="•"/>
            </a:pPr>
            <a:r>
              <a:rPr lang="en-US" sz="2400" strike="noStrike" dirty="0" smtClean="0">
                <a:solidFill>
                  <a:srgbClr val="000000"/>
                </a:solidFill>
                <a:latin typeface="Arial"/>
                <a:cs typeface="Arial"/>
              </a:rPr>
              <a:t>Environment </a:t>
            </a:r>
            <a:r>
              <a:rPr lang="en-US" sz="2400" strike="noStrike" dirty="0">
                <a:solidFill>
                  <a:srgbClr val="000000"/>
                </a:solidFill>
                <a:latin typeface="Arial"/>
                <a:cs typeface="Arial"/>
              </a:rPr>
              <a:t>Modules</a:t>
            </a:r>
            <a:endParaRPr sz="2400" dirty="0">
              <a:latin typeface="Arial"/>
              <a:cs typeface="Arial"/>
            </a:endParaRPr>
          </a:p>
          <a:p>
            <a:pPr marL="342900" indent="-342900">
              <a:lnSpc>
                <a:spcPct val="90000"/>
              </a:lnSpc>
              <a:buFont typeface="Arial"/>
              <a:buChar char="•"/>
            </a:pPr>
            <a:r>
              <a:rPr lang="en-US" sz="2400" strike="noStrike" dirty="0">
                <a:solidFill>
                  <a:srgbClr val="000000"/>
                </a:solidFill>
                <a:latin typeface="Arial"/>
                <a:cs typeface="Arial"/>
              </a:rPr>
              <a:t>Accounts</a:t>
            </a:r>
            <a:endParaRPr sz="2400" dirty="0">
              <a:latin typeface="Arial"/>
              <a:cs typeface="Arial"/>
            </a:endParaRPr>
          </a:p>
          <a:p>
            <a:pPr marL="342900" indent="-342900">
              <a:lnSpc>
                <a:spcPct val="90000"/>
              </a:lnSpc>
              <a:buFont typeface="Arial"/>
              <a:buChar char="•"/>
            </a:pPr>
            <a:r>
              <a:rPr lang="en-US" sz="2400" strike="noStrike" dirty="0">
                <a:solidFill>
                  <a:srgbClr val="000000"/>
                </a:solidFill>
                <a:latin typeface="Arial"/>
                <a:cs typeface="Arial"/>
              </a:rPr>
              <a:t>Scheduler and Resource Manager</a:t>
            </a:r>
            <a:endParaRPr sz="2400" dirty="0">
              <a:latin typeface="Arial"/>
              <a:cs typeface="Arial"/>
            </a:endParaRPr>
          </a:p>
          <a:p>
            <a:pPr marL="342900" indent="-342900">
              <a:lnSpc>
                <a:spcPct val="90000"/>
              </a:lnSpc>
              <a:buFont typeface="Arial"/>
              <a:buChar char="•"/>
            </a:pPr>
            <a:r>
              <a:rPr lang="en-US" sz="2400" strike="noStrike" dirty="0">
                <a:solidFill>
                  <a:srgbClr val="000000"/>
                </a:solidFill>
                <a:latin typeface="Arial"/>
                <a:cs typeface="Arial"/>
              </a:rPr>
              <a:t>Node Health Checks</a:t>
            </a:r>
            <a:endParaRPr sz="2400" dirty="0">
              <a:latin typeface="Arial"/>
              <a:cs typeface="Arial"/>
            </a:endParaRPr>
          </a:p>
          <a:p>
            <a:pPr marL="342900" indent="-342900">
              <a:lnSpc>
                <a:spcPct val="90000"/>
              </a:lnSpc>
              <a:buFont typeface="Arial"/>
              <a:buChar char="•"/>
            </a:pPr>
            <a:r>
              <a:rPr lang="en-US" sz="2400" strike="noStrike" dirty="0">
                <a:solidFill>
                  <a:srgbClr val="000000"/>
                </a:solidFill>
                <a:latin typeface="Arial"/>
                <a:cs typeface="Arial"/>
              </a:rPr>
              <a:t>Run MPI pi calculator and HPL </a:t>
            </a:r>
            <a:r>
              <a:rPr lang="en-US" sz="2400" strike="noStrike" dirty="0" smtClean="0">
                <a:solidFill>
                  <a:srgbClr val="000000"/>
                </a:solidFill>
                <a:latin typeface="Arial"/>
                <a:cs typeface="Arial"/>
              </a:rPr>
              <a:t>benchmark</a:t>
            </a:r>
          </a:p>
          <a:p>
            <a:pPr marL="342900" indent="-342900">
              <a:lnSpc>
                <a:spcPct val="90000"/>
              </a:lnSpc>
              <a:buFont typeface="Arial"/>
              <a:buChar char="•"/>
            </a:pPr>
            <a:r>
              <a:rPr lang="en-US" sz="2400" dirty="0">
                <a:solidFill>
                  <a:srgbClr val="000000"/>
                </a:solidFill>
                <a:latin typeface="Arial"/>
                <a:cs typeface="Arial"/>
              </a:rPr>
              <a:t>Log </a:t>
            </a:r>
            <a:r>
              <a:rPr lang="en-US" sz="2400" dirty="0" smtClean="0">
                <a:solidFill>
                  <a:srgbClr val="000000"/>
                </a:solidFill>
                <a:latin typeface="Arial"/>
                <a:cs typeface="Arial"/>
              </a:rPr>
              <a:t>aggregation</a:t>
            </a:r>
            <a:endParaRPr sz="2400" dirty="0" smtClean="0">
              <a:latin typeface="Arial"/>
              <a:cs typeface="Arial"/>
            </a:endParaRPr>
          </a:p>
          <a:p>
            <a:pPr marL="342900" indent="-342900">
              <a:lnSpc>
                <a:spcPct val="90000"/>
              </a:lnSpc>
              <a:buFont typeface="Arial"/>
              <a:buChar char="•"/>
            </a:pPr>
            <a:r>
              <a:rPr lang="en-US" sz="2400" strike="noStrike" dirty="0" err="1" smtClean="0">
                <a:solidFill>
                  <a:srgbClr val="000000"/>
                </a:solidFill>
                <a:latin typeface="Arial"/>
                <a:cs typeface="Arial"/>
              </a:rPr>
              <a:t>Nagios</a:t>
            </a:r>
            <a:endParaRPr sz="2400" dirty="0">
              <a:latin typeface="Arial"/>
              <a:cs typeface="Arial"/>
            </a:endParaRPr>
          </a:p>
          <a:p>
            <a:pPr>
              <a:lnSpc>
                <a:spcPct val="90000"/>
              </a:lnSpc>
            </a:pPr>
            <a:endParaRPr dirty="0"/>
          </a:p>
        </p:txBody>
      </p:sp>
      <p:sp>
        <p:nvSpPr>
          <p:cNvPr id="162" name="TextShape 3"/>
          <p:cNvSpPr txBox="1"/>
          <p:nvPr/>
        </p:nvSpPr>
        <p:spPr>
          <a:xfrm>
            <a:off x="3581280" y="6356520"/>
            <a:ext cx="2057040" cy="364680"/>
          </a:xfrm>
          <a:prstGeom prst="rect">
            <a:avLst/>
          </a:prstGeom>
          <a:noFill/>
          <a:ln>
            <a:noFill/>
          </a:ln>
        </p:spPr>
        <p:txBody>
          <a:bodyPr anchor="ctr"/>
          <a:lstStyle/>
          <a:p>
            <a:pPr algn="ctr">
              <a:lnSpc>
                <a:spcPct val="100000"/>
              </a:lnSpc>
            </a:pPr>
            <a:fld id="{FFEB1101-C94E-4A3C-A296-8265E72E7D78}" type="slidenum">
              <a:rPr lang="en-US" sz="1000" strike="noStrike">
                <a:solidFill>
                  <a:srgbClr val="000000"/>
                </a:solidFill>
                <a:latin typeface="Arial"/>
              </a:rPr>
              <a:t>6</a:t>
            </a:fld>
            <a:endParaRPr/>
          </a:p>
        </p:txBody>
      </p:sp>
      <p:sp>
        <p:nvSpPr>
          <p:cNvPr id="2" name="Title 1"/>
          <p:cNvSpPr>
            <a:spLocks noGrp="1"/>
          </p:cNvSpPr>
          <p:nvPr>
            <p:ph type="title"/>
          </p:nvPr>
        </p:nvSpPr>
        <p:spPr/>
        <p:txBody>
          <a:bodyPr/>
          <a:lstStyle/>
          <a:p>
            <a:r>
              <a:rPr lang="en-US" dirty="0" smtClean="0"/>
              <a:t>Task list for the workshop</a:t>
            </a:r>
            <a:endParaRPr lang="en-US" dirty="0"/>
          </a:p>
        </p:txBody>
      </p:sp>
      <p:pic>
        <p:nvPicPr>
          <p:cNvPr id="5" name="Picture 4" descr="imagotipo horizontal Escuela de Verano.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6946" y="6161223"/>
            <a:ext cx="1325654" cy="62207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extShape 1"/>
          <p:cNvSpPr txBox="1"/>
          <p:nvPr/>
        </p:nvSpPr>
        <p:spPr>
          <a:xfrm>
            <a:off x="628560" y="1523880"/>
            <a:ext cx="7886520" cy="4198680"/>
          </a:xfrm>
          <a:prstGeom prst="rect">
            <a:avLst/>
          </a:prstGeom>
          <a:noFill/>
          <a:ln>
            <a:noFill/>
          </a:ln>
        </p:spPr>
        <p:txBody>
          <a:bodyPr/>
          <a:lstStyle/>
          <a:p>
            <a:pPr marL="342900" indent="-342900">
              <a:lnSpc>
                <a:spcPct val="100000"/>
              </a:lnSpc>
              <a:buFont typeface="Arial"/>
              <a:buChar char="•"/>
            </a:pPr>
            <a:r>
              <a:rPr lang="en-US" sz="2400" strike="noStrike" dirty="0">
                <a:solidFill>
                  <a:srgbClr val="000000"/>
                </a:solidFill>
                <a:latin typeface="Arial"/>
                <a:cs typeface="Arial"/>
              </a:rPr>
              <a:t>I have created snippets of code and commands to help us move along </a:t>
            </a:r>
            <a:r>
              <a:rPr lang="en-US" sz="2400" strike="noStrike" dirty="0" smtClean="0">
                <a:solidFill>
                  <a:srgbClr val="000000"/>
                </a:solidFill>
                <a:latin typeface="Arial"/>
                <a:cs typeface="Arial"/>
              </a:rPr>
              <a:t>quickly</a:t>
            </a:r>
          </a:p>
          <a:p>
            <a:pPr marL="342900" indent="-342900">
              <a:lnSpc>
                <a:spcPct val="100000"/>
              </a:lnSpc>
              <a:buFont typeface="Arial"/>
              <a:buChar char="•"/>
            </a:pPr>
            <a:endParaRPr dirty="0">
              <a:latin typeface="Arial"/>
              <a:cs typeface="Arial"/>
            </a:endParaRPr>
          </a:p>
          <a:p>
            <a:pPr marL="342900" indent="-342900">
              <a:lnSpc>
                <a:spcPct val="100000"/>
              </a:lnSpc>
              <a:buFont typeface="Arial"/>
              <a:buChar char="•"/>
            </a:pPr>
            <a:r>
              <a:rPr lang="en-US" sz="2400" strike="noStrike" dirty="0">
                <a:solidFill>
                  <a:srgbClr val="000000"/>
                </a:solidFill>
                <a:latin typeface="Arial"/>
                <a:cs typeface="Arial"/>
              </a:rPr>
              <a:t>Each slide will be tagged with the snippet name we will be working with</a:t>
            </a:r>
            <a:r>
              <a:rPr lang="en-US" sz="2400" strike="noStrike" dirty="0" smtClean="0">
                <a:solidFill>
                  <a:srgbClr val="000000"/>
                </a:solidFill>
                <a:latin typeface="Arial"/>
                <a:cs typeface="Arial"/>
              </a:rPr>
              <a:t>.</a:t>
            </a:r>
          </a:p>
          <a:p>
            <a:pPr marL="342900" indent="-342900">
              <a:lnSpc>
                <a:spcPct val="100000"/>
              </a:lnSpc>
              <a:buFont typeface="Arial"/>
              <a:buChar char="•"/>
            </a:pPr>
            <a:endParaRPr dirty="0">
              <a:latin typeface="Arial"/>
              <a:cs typeface="Arial"/>
            </a:endParaRPr>
          </a:p>
          <a:p>
            <a:pPr marL="342900" indent="-342900">
              <a:lnSpc>
                <a:spcPct val="100000"/>
              </a:lnSpc>
              <a:buFont typeface="Arial"/>
              <a:buChar char="•"/>
            </a:pPr>
            <a:r>
              <a:rPr lang="en-US" sz="2400" strike="noStrike" dirty="0">
                <a:solidFill>
                  <a:srgbClr val="000000"/>
                </a:solidFill>
                <a:latin typeface="Arial"/>
                <a:cs typeface="Arial"/>
              </a:rPr>
              <a:t>The snippets </a:t>
            </a:r>
            <a:r>
              <a:rPr lang="en-US" sz="2400" strike="noStrike" dirty="0" smtClean="0">
                <a:solidFill>
                  <a:srgbClr val="000000"/>
                </a:solidFill>
                <a:latin typeface="Arial"/>
                <a:cs typeface="Arial"/>
              </a:rPr>
              <a:t>are available </a:t>
            </a:r>
            <a:r>
              <a:rPr lang="en-US" sz="2400" strike="noStrike" dirty="0">
                <a:solidFill>
                  <a:srgbClr val="000000"/>
                </a:solidFill>
                <a:latin typeface="Arial"/>
                <a:cs typeface="Arial"/>
              </a:rPr>
              <a:t>at </a:t>
            </a:r>
            <a:endParaRPr dirty="0">
              <a:latin typeface="Arial"/>
              <a:cs typeface="Arial"/>
            </a:endParaRPr>
          </a:p>
          <a:p>
            <a:pPr marL="800100" lvl="1" indent="-342900">
              <a:lnSpc>
                <a:spcPct val="100000"/>
              </a:lnSpc>
              <a:buFont typeface="Arial"/>
              <a:buChar char="•"/>
            </a:pPr>
            <a:r>
              <a:rPr lang="en-US" sz="2000" u="sng" strike="noStrike" dirty="0">
                <a:solidFill>
                  <a:srgbClr val="0563C1"/>
                </a:solidFill>
                <a:latin typeface="Arial"/>
                <a:cs typeface="Arial"/>
                <a:hlinkClick r:id="rId3"/>
              </a:rPr>
              <a:t>http://web.rcac.purdue.edu/~sharrell/buildacluster</a:t>
            </a:r>
            <a:r>
              <a:rPr lang="en-US" sz="2000" u="sng" strike="noStrike" dirty="0" smtClean="0">
                <a:solidFill>
                  <a:srgbClr val="0563C1"/>
                </a:solidFill>
                <a:latin typeface="Arial"/>
                <a:cs typeface="Arial"/>
                <a:hlinkClick r:id="rId3"/>
              </a:rPr>
              <a:t>/</a:t>
            </a:r>
            <a:endParaRPr lang="en-US" sz="2000" u="sng" strike="noStrike" dirty="0" smtClean="0">
              <a:solidFill>
                <a:srgbClr val="0563C1"/>
              </a:solidFill>
              <a:latin typeface="Arial"/>
              <a:cs typeface="Arial"/>
            </a:endParaRPr>
          </a:p>
          <a:p>
            <a:pPr marL="800100" lvl="1" indent="-342900">
              <a:lnSpc>
                <a:spcPct val="100000"/>
              </a:lnSpc>
              <a:buFont typeface="Arial"/>
              <a:buChar char="•"/>
            </a:pPr>
            <a:endParaRPr dirty="0">
              <a:latin typeface="Arial"/>
              <a:cs typeface="Arial"/>
            </a:endParaRPr>
          </a:p>
          <a:p>
            <a:pPr marL="342900" indent="-342900">
              <a:lnSpc>
                <a:spcPct val="100000"/>
              </a:lnSpc>
              <a:buFont typeface="Arial"/>
              <a:buChar char="•"/>
            </a:pPr>
            <a:r>
              <a:rPr lang="en-US" sz="2400" strike="noStrike" dirty="0">
                <a:solidFill>
                  <a:srgbClr val="000000"/>
                </a:solidFill>
                <a:latin typeface="Arial"/>
                <a:cs typeface="Arial"/>
              </a:rPr>
              <a:t>These slides are intentionally incomplete without these snippets.</a:t>
            </a:r>
            <a:endParaRPr dirty="0">
              <a:latin typeface="Arial"/>
              <a:cs typeface="Arial"/>
            </a:endParaRPr>
          </a:p>
          <a:p>
            <a:endParaRPr dirty="0"/>
          </a:p>
          <a:p>
            <a:endParaRPr dirty="0"/>
          </a:p>
          <a:p>
            <a:endParaRPr dirty="0"/>
          </a:p>
        </p:txBody>
      </p:sp>
      <p:sp>
        <p:nvSpPr>
          <p:cNvPr id="167" name="CustomShape 3"/>
          <p:cNvSpPr/>
          <p:nvPr/>
        </p:nvSpPr>
        <p:spPr>
          <a:xfrm>
            <a:off x="5909400" y="6172200"/>
            <a:ext cx="323424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400" strike="noStrike">
                <a:solidFill>
                  <a:srgbClr val="000000"/>
                </a:solidFill>
                <a:latin typeface="Calibri Light"/>
              </a:rPr>
              <a:t>999-example-snippet</a:t>
            </a:r>
            <a:endParaRPr/>
          </a:p>
        </p:txBody>
      </p:sp>
      <p:sp>
        <p:nvSpPr>
          <p:cNvPr id="168" name="TextShape 4"/>
          <p:cNvSpPr txBox="1"/>
          <p:nvPr/>
        </p:nvSpPr>
        <p:spPr>
          <a:xfrm>
            <a:off x="3581280" y="6356520"/>
            <a:ext cx="2057040" cy="364680"/>
          </a:xfrm>
          <a:prstGeom prst="rect">
            <a:avLst/>
          </a:prstGeom>
          <a:noFill/>
          <a:ln>
            <a:noFill/>
          </a:ln>
        </p:spPr>
        <p:txBody>
          <a:bodyPr anchor="ctr"/>
          <a:lstStyle/>
          <a:p>
            <a:pPr algn="ctr">
              <a:lnSpc>
                <a:spcPct val="100000"/>
              </a:lnSpc>
            </a:pPr>
            <a:fld id="{E96CE542-3E7C-4293-9D65-C967983F9C50}" type="slidenum">
              <a:rPr lang="en-US" sz="1000" strike="noStrike">
                <a:solidFill>
                  <a:srgbClr val="000000"/>
                </a:solidFill>
                <a:latin typeface="Arial"/>
              </a:rPr>
              <a:t>7</a:t>
            </a:fld>
            <a:endParaRPr/>
          </a:p>
        </p:txBody>
      </p:sp>
      <p:sp>
        <p:nvSpPr>
          <p:cNvPr id="2" name="Title 1"/>
          <p:cNvSpPr>
            <a:spLocks noGrp="1"/>
          </p:cNvSpPr>
          <p:nvPr>
            <p:ph type="title"/>
          </p:nvPr>
        </p:nvSpPr>
        <p:spPr/>
        <p:txBody>
          <a:bodyPr/>
          <a:lstStyle/>
          <a:p>
            <a:r>
              <a:rPr lang="en-US" dirty="0"/>
              <a:t>Files for the workshop</a:t>
            </a:r>
            <a:br>
              <a:rPr lang="en-US" dirty="0"/>
            </a:br>
            <a:endParaRPr lang="en-US" dirty="0"/>
          </a:p>
        </p:txBody>
      </p:sp>
      <p:pic>
        <p:nvPicPr>
          <p:cNvPr id="6" name="Picture 5" descr="imagotipo horizontal Escuela de Verano.jp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06946" y="6161223"/>
            <a:ext cx="1325654" cy="62207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Shape 3"/>
          <p:cNvSpPr txBox="1"/>
          <p:nvPr/>
        </p:nvSpPr>
        <p:spPr>
          <a:xfrm>
            <a:off x="3581280" y="6356520"/>
            <a:ext cx="2057040" cy="364680"/>
          </a:xfrm>
          <a:prstGeom prst="rect">
            <a:avLst/>
          </a:prstGeom>
          <a:noFill/>
          <a:ln>
            <a:noFill/>
          </a:ln>
        </p:spPr>
        <p:txBody>
          <a:bodyPr anchor="ctr"/>
          <a:lstStyle/>
          <a:p>
            <a:pPr algn="ctr">
              <a:lnSpc>
                <a:spcPct val="100000"/>
              </a:lnSpc>
            </a:pPr>
            <a:fld id="{9DFB6D57-00AF-4331-AD00-A781CCCF8B62}" type="slidenum">
              <a:rPr lang="en-US" sz="1000" strike="noStrike">
                <a:solidFill>
                  <a:srgbClr val="000000"/>
                </a:solidFill>
                <a:latin typeface="Arial"/>
              </a:rPr>
              <a:t>8</a:t>
            </a:fld>
            <a:endParaRPr/>
          </a:p>
        </p:txBody>
      </p:sp>
      <p:sp>
        <p:nvSpPr>
          <p:cNvPr id="2" name="Title 1"/>
          <p:cNvSpPr>
            <a:spLocks noGrp="1"/>
          </p:cNvSpPr>
          <p:nvPr>
            <p:ph type="title"/>
          </p:nvPr>
        </p:nvSpPr>
        <p:spPr/>
        <p:txBody>
          <a:bodyPr/>
          <a:lstStyle/>
          <a:p>
            <a:r>
              <a:rPr lang="en-US" dirty="0" smtClean="0"/>
              <a:t>Setup head node</a:t>
            </a:r>
            <a:endParaRPr lang="en-US" dirty="0"/>
          </a:p>
        </p:txBody>
      </p:sp>
      <p:pic>
        <p:nvPicPr>
          <p:cNvPr id="5" name="Picture 4" descr="imagotipo horizontal Escuela de Verano.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17983" y="5788766"/>
            <a:ext cx="2119373" cy="994528"/>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extShape 1"/>
          <p:cNvSpPr txBox="1"/>
          <p:nvPr/>
        </p:nvSpPr>
        <p:spPr>
          <a:xfrm>
            <a:off x="628560" y="1371600"/>
            <a:ext cx="7886520" cy="4350960"/>
          </a:xfrm>
          <a:prstGeom prst="rect">
            <a:avLst/>
          </a:prstGeom>
          <a:noFill/>
          <a:ln>
            <a:noFill/>
          </a:ln>
        </p:spPr>
        <p:txBody>
          <a:bodyPr/>
          <a:lstStyle/>
          <a:p>
            <a:pPr marL="285750" indent="-285750">
              <a:lnSpc>
                <a:spcPct val="90000"/>
              </a:lnSpc>
              <a:buFont typeface="Arial"/>
              <a:buChar char="•"/>
            </a:pPr>
            <a:endParaRPr dirty="0">
              <a:latin typeface="Arial"/>
              <a:cs typeface="Arial"/>
            </a:endParaRPr>
          </a:p>
          <a:p>
            <a:pPr marL="342900" indent="-342900">
              <a:lnSpc>
                <a:spcPct val="90000"/>
              </a:lnSpc>
              <a:buFont typeface="Arial"/>
              <a:buChar char="•"/>
            </a:pPr>
            <a:endParaRPr lang="en-US" sz="2400" strike="noStrike" dirty="0" smtClean="0">
              <a:solidFill>
                <a:srgbClr val="000000"/>
              </a:solidFill>
              <a:latin typeface="Arial"/>
              <a:cs typeface="Arial"/>
            </a:endParaRPr>
          </a:p>
          <a:p>
            <a:pPr marL="342900" indent="-342900">
              <a:lnSpc>
                <a:spcPct val="90000"/>
              </a:lnSpc>
              <a:buFont typeface="Arial"/>
              <a:buChar char="•"/>
            </a:pPr>
            <a:r>
              <a:rPr lang="en-US" sz="2400" strike="noStrike" dirty="0" smtClean="0">
                <a:solidFill>
                  <a:srgbClr val="000000"/>
                </a:solidFill>
                <a:latin typeface="Arial"/>
                <a:cs typeface="Arial"/>
              </a:rPr>
              <a:t>We </a:t>
            </a:r>
            <a:r>
              <a:rPr lang="en-US" sz="2400" strike="noStrike" dirty="0">
                <a:solidFill>
                  <a:srgbClr val="000000"/>
                </a:solidFill>
                <a:latin typeface="Arial"/>
                <a:cs typeface="Arial"/>
              </a:rPr>
              <a:t>will be using a subset of the puppet configuration management tool</a:t>
            </a:r>
            <a:endParaRPr dirty="0">
              <a:latin typeface="Arial"/>
              <a:cs typeface="Arial"/>
            </a:endParaRPr>
          </a:p>
          <a:p>
            <a:pPr marL="285750" indent="-285750">
              <a:lnSpc>
                <a:spcPct val="90000"/>
              </a:lnSpc>
              <a:buFont typeface="Arial"/>
              <a:buChar char="•"/>
            </a:pPr>
            <a:endParaRPr dirty="0">
              <a:latin typeface="Arial"/>
              <a:cs typeface="Arial"/>
            </a:endParaRPr>
          </a:p>
          <a:p>
            <a:pPr marL="342900" indent="-342900">
              <a:lnSpc>
                <a:spcPct val="90000"/>
              </a:lnSpc>
              <a:buFont typeface="Arial"/>
              <a:buChar char="•"/>
            </a:pPr>
            <a:r>
              <a:rPr lang="en-US" sz="2400" strike="noStrike" dirty="0">
                <a:solidFill>
                  <a:srgbClr val="000000"/>
                </a:solidFill>
                <a:latin typeface="Arial"/>
                <a:cs typeface="Arial"/>
              </a:rPr>
              <a:t>Puppet has many capabilities and language abstractions</a:t>
            </a:r>
            <a:endParaRPr dirty="0">
              <a:latin typeface="Arial"/>
              <a:cs typeface="Arial"/>
            </a:endParaRPr>
          </a:p>
          <a:p>
            <a:pPr marL="285750" indent="-285750">
              <a:lnSpc>
                <a:spcPct val="90000"/>
              </a:lnSpc>
              <a:buFont typeface="Arial"/>
              <a:buChar char="•"/>
            </a:pPr>
            <a:endParaRPr dirty="0">
              <a:latin typeface="Arial"/>
              <a:cs typeface="Arial"/>
            </a:endParaRPr>
          </a:p>
          <a:p>
            <a:pPr marL="342900" indent="-342900">
              <a:lnSpc>
                <a:spcPct val="90000"/>
              </a:lnSpc>
              <a:buFont typeface="Arial"/>
              <a:buChar char="•"/>
            </a:pPr>
            <a:r>
              <a:rPr lang="en-US" sz="2400" strike="noStrike" dirty="0">
                <a:solidFill>
                  <a:srgbClr val="000000"/>
                </a:solidFill>
                <a:latin typeface="Arial"/>
                <a:cs typeface="Arial"/>
              </a:rPr>
              <a:t>My main goals are readability and manageability after the class is over</a:t>
            </a:r>
            <a:endParaRPr dirty="0">
              <a:latin typeface="Arial"/>
              <a:cs typeface="Arial"/>
            </a:endParaRPr>
          </a:p>
          <a:p>
            <a:pPr>
              <a:lnSpc>
                <a:spcPct val="90000"/>
              </a:lnSpc>
            </a:pPr>
            <a:endParaRPr dirty="0"/>
          </a:p>
        </p:txBody>
      </p:sp>
      <p:sp>
        <p:nvSpPr>
          <p:cNvPr id="178" name="TextShape 3"/>
          <p:cNvSpPr txBox="1"/>
          <p:nvPr/>
        </p:nvSpPr>
        <p:spPr>
          <a:xfrm>
            <a:off x="3581280" y="6356520"/>
            <a:ext cx="2057040" cy="364680"/>
          </a:xfrm>
          <a:prstGeom prst="rect">
            <a:avLst/>
          </a:prstGeom>
          <a:noFill/>
          <a:ln>
            <a:noFill/>
          </a:ln>
        </p:spPr>
        <p:txBody>
          <a:bodyPr anchor="ctr"/>
          <a:lstStyle/>
          <a:p>
            <a:pPr algn="ctr">
              <a:lnSpc>
                <a:spcPct val="100000"/>
              </a:lnSpc>
            </a:pPr>
            <a:fld id="{F26BD43C-42C7-451E-837D-9FA2B206CAAE}" type="slidenum">
              <a:rPr lang="en-US" sz="1000" strike="noStrike">
                <a:solidFill>
                  <a:srgbClr val="000000"/>
                </a:solidFill>
                <a:latin typeface="Arial"/>
              </a:rPr>
              <a:t>9</a:t>
            </a:fld>
            <a:endParaRPr/>
          </a:p>
        </p:txBody>
      </p:sp>
      <p:sp>
        <p:nvSpPr>
          <p:cNvPr id="2" name="Title 1"/>
          <p:cNvSpPr>
            <a:spLocks noGrp="1"/>
          </p:cNvSpPr>
          <p:nvPr>
            <p:ph type="title"/>
          </p:nvPr>
        </p:nvSpPr>
        <p:spPr/>
        <p:txBody>
          <a:bodyPr/>
          <a:lstStyle/>
          <a:p>
            <a:r>
              <a:rPr lang="en-US" dirty="0" smtClean="0"/>
              <a:t>Puppet</a:t>
            </a:r>
            <a:endParaRPr lang="en-US" dirty="0"/>
          </a:p>
        </p:txBody>
      </p:sp>
      <p:pic>
        <p:nvPicPr>
          <p:cNvPr id="5" name="Picture 4" descr="imagotipo horizontal Escuela de Verano.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6946" y="6161223"/>
            <a:ext cx="1325654" cy="62207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urdueTemplate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6582</TotalTime>
  <Words>10405</Words>
  <Application>Microsoft Macintosh PowerPoint</Application>
  <PresentationFormat>On-screen Show (4:3)</PresentationFormat>
  <Paragraphs>2621</Paragraphs>
  <Slides>50</Slides>
  <Notes>42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50</vt:i4>
      </vt:variant>
    </vt:vector>
  </HeadingPairs>
  <TitlesOfParts>
    <vt:vector size="59" baseType="lpstr">
      <vt:lpstr>Calibri</vt:lpstr>
      <vt:lpstr>Calibri Light</vt:lpstr>
      <vt:lpstr>DejaVu Sans</vt:lpstr>
      <vt:lpstr>Impact</vt:lpstr>
      <vt:lpstr>Lucida Grande</vt:lpstr>
      <vt:lpstr>StarSymbol</vt:lpstr>
      <vt:lpstr>Times New Roman</vt:lpstr>
      <vt:lpstr>Arial</vt:lpstr>
      <vt:lpstr>PurdueTemplate </vt:lpstr>
      <vt:lpstr>Construcción de clústers para computación científica </vt:lpstr>
      <vt:lpstr>What is this workshop about</vt:lpstr>
      <vt:lpstr>Who am I, and why am I here</vt:lpstr>
      <vt:lpstr>Goals and caveats</vt:lpstr>
      <vt:lpstr>prerequisites </vt:lpstr>
      <vt:lpstr>Task list for the workshop</vt:lpstr>
      <vt:lpstr>Files for the workshop </vt:lpstr>
      <vt:lpstr>Setup head node</vt:lpstr>
      <vt:lpstr>Puppet</vt:lpstr>
      <vt:lpstr>SVN and Puppet primer </vt:lpstr>
      <vt:lpstr>Bootstrapping puppet – part 1 </vt:lpstr>
      <vt:lpstr>Bootstrapping puppet – part 2 </vt:lpstr>
      <vt:lpstr>Bootstrapping puppet – part 3 </vt:lpstr>
      <vt:lpstr>Bootstrapping puppet – part 4 </vt:lpstr>
      <vt:lpstr>Bootstrapping puppet – part 5 </vt:lpstr>
      <vt:lpstr>Puppet layout – part 1 </vt:lpstr>
      <vt:lpstr>Puppet layout – part 2 </vt:lpstr>
      <vt:lpstr>Puppet subversion repository deployed by puppet – Part 1 </vt:lpstr>
      <vt:lpstr>Puppet subversion repository deployed by puppet – Part 2 </vt:lpstr>
      <vt:lpstr>General system housekeeping  </vt:lpstr>
      <vt:lpstr>Puppet firewall preparation</vt:lpstr>
      <vt:lpstr>Basic firewall – part 1 </vt:lpstr>
      <vt:lpstr>Basic firewall – part 2 </vt:lpstr>
      <vt:lpstr>Local DNS setup </vt:lpstr>
      <vt:lpstr>Setup storage NODE</vt:lpstr>
      <vt:lpstr>Bootstrapping storage (and compute) node(s) </vt:lpstr>
      <vt:lpstr>NFS Server </vt:lpstr>
      <vt:lpstr>NFS mounts on head and compute nodes </vt:lpstr>
      <vt:lpstr>Setup COMPUTE NODES</vt:lpstr>
      <vt:lpstr>Bootstrapping compute nodes </vt:lpstr>
      <vt:lpstr>Accounts</vt:lpstr>
      <vt:lpstr>Environment Modules  and OpenMPI </vt:lpstr>
      <vt:lpstr>OpenMPI module </vt:lpstr>
      <vt:lpstr>OpenBLAS module </vt:lpstr>
      <vt:lpstr>Setup scheduler</vt:lpstr>
      <vt:lpstr>Setting up torque </vt:lpstr>
      <vt:lpstr>Setting up torque – part 2 </vt:lpstr>
      <vt:lpstr>Testing torque </vt:lpstr>
      <vt:lpstr>Node Health Checks </vt:lpstr>
      <vt:lpstr>Testing Node Health Checks </vt:lpstr>
      <vt:lpstr>Compile and Run applications</vt:lpstr>
      <vt:lpstr>Compiling and running MPI pi calculator</vt:lpstr>
      <vt:lpstr>Compiling HPL </vt:lpstr>
      <vt:lpstr>Running HPL </vt:lpstr>
      <vt:lpstr>Cluster monitoring</vt:lpstr>
      <vt:lpstr>Log aggregation  </vt:lpstr>
      <vt:lpstr>Nagios head node configuration</vt:lpstr>
      <vt:lpstr>Nagios – service configs</vt:lpstr>
      <vt:lpstr>We finished!</vt:lpstr>
      <vt:lpstr>LICENSE</vt:lpstr>
    </vt:vector>
  </TitlesOfParts>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Stephen L Harrell</cp:lastModifiedBy>
  <cp:revision>70</cp:revision>
  <cp:lastPrinted>2015-07-24T15:16:29Z</cp:lastPrinted>
  <dcterms:modified xsi:type="dcterms:W3CDTF">2016-12-13T21:35:36Z</dcterms:modified>
</cp:coreProperties>
</file>