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66"/>
  </p:notesMasterIdLst>
  <p:handoutMasterIdLst>
    <p:handoutMasterId r:id="rId67"/>
  </p:handoutMasterIdLst>
  <p:sldIdLst>
    <p:sldId id="729" r:id="rId2"/>
    <p:sldId id="731" r:id="rId3"/>
    <p:sldId id="732" r:id="rId4"/>
    <p:sldId id="733" r:id="rId5"/>
    <p:sldId id="734" r:id="rId6"/>
    <p:sldId id="784" r:id="rId7"/>
    <p:sldId id="798" r:id="rId8"/>
    <p:sldId id="735" r:id="rId9"/>
    <p:sldId id="799" r:id="rId10"/>
    <p:sldId id="736" r:id="rId11"/>
    <p:sldId id="737" r:id="rId12"/>
    <p:sldId id="738" r:id="rId13"/>
    <p:sldId id="785" r:id="rId14"/>
    <p:sldId id="786" r:id="rId15"/>
    <p:sldId id="800" r:id="rId16"/>
    <p:sldId id="777" r:id="rId17"/>
    <p:sldId id="807" r:id="rId18"/>
    <p:sldId id="740" r:id="rId19"/>
    <p:sldId id="788" r:id="rId20"/>
    <p:sldId id="789" r:id="rId21"/>
    <p:sldId id="741" r:id="rId22"/>
    <p:sldId id="743" r:id="rId23"/>
    <p:sldId id="742" r:id="rId24"/>
    <p:sldId id="744" r:id="rId25"/>
    <p:sldId id="745" r:id="rId26"/>
    <p:sldId id="759" r:id="rId27"/>
    <p:sldId id="783" r:id="rId28"/>
    <p:sldId id="748" r:id="rId29"/>
    <p:sldId id="749" r:id="rId30"/>
    <p:sldId id="760" r:id="rId31"/>
    <p:sldId id="801" r:id="rId32"/>
    <p:sldId id="750" r:id="rId33"/>
    <p:sldId id="751" r:id="rId34"/>
    <p:sldId id="763" r:id="rId35"/>
    <p:sldId id="814" r:id="rId36"/>
    <p:sldId id="802" r:id="rId37"/>
    <p:sldId id="753" r:id="rId38"/>
    <p:sldId id="754" r:id="rId39"/>
    <p:sldId id="809" r:id="rId40"/>
    <p:sldId id="810" r:id="rId41"/>
    <p:sldId id="811" r:id="rId42"/>
    <p:sldId id="803" r:id="rId43"/>
    <p:sldId id="764" r:id="rId44"/>
    <p:sldId id="765" r:id="rId45"/>
    <p:sldId id="773" r:id="rId46"/>
    <p:sldId id="769" r:id="rId47"/>
    <p:sldId id="808" r:id="rId48"/>
    <p:sldId id="804" r:id="rId49"/>
    <p:sldId id="812" r:id="rId50"/>
    <p:sldId id="813" r:id="rId51"/>
    <p:sldId id="774" r:id="rId52"/>
    <p:sldId id="805" r:id="rId53"/>
    <p:sldId id="793" r:id="rId54"/>
    <p:sldId id="815" r:id="rId55"/>
    <p:sldId id="794" r:id="rId56"/>
    <p:sldId id="795" r:id="rId57"/>
    <p:sldId id="796" r:id="rId58"/>
    <p:sldId id="797" r:id="rId59"/>
    <p:sldId id="790" r:id="rId60"/>
    <p:sldId id="791" r:id="rId61"/>
    <p:sldId id="792" r:id="rId62"/>
    <p:sldId id="806" r:id="rId63"/>
    <p:sldId id="782" r:id="rId64"/>
    <p:sldId id="817" r:id="rId65"/>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4E6A"/>
    <a:srgbClr val="000000"/>
    <a:srgbClr val="559DFD"/>
    <a:srgbClr val="FFCCFF"/>
    <a:srgbClr val="FFFFFF"/>
    <a:srgbClr val="00B9F2"/>
    <a:srgbClr val="0168B2"/>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9481" autoAdjust="0"/>
  </p:normalViewPr>
  <p:slideViewPr>
    <p:cSldViewPr>
      <p:cViewPr varScale="1">
        <p:scale>
          <a:sx n="117" d="100"/>
          <a:sy n="117" d="100"/>
        </p:scale>
        <p:origin x="672"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6363" cy="5120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t" anchorCtr="0" compatLnSpc="1">
            <a:prstTxWarp prst="textNoShape">
              <a:avLst/>
            </a:prstTxWarp>
          </a:bodyPr>
          <a:lstStyle>
            <a:lvl1pPr eaLnBrk="0" hangingPunct="0">
              <a:defRPr sz="1300">
                <a:latin typeface="Times" panose="02020603050405020304" pitchFamily="18" charset="0"/>
              </a:defRPr>
            </a:lvl1pPr>
          </a:lstStyle>
          <a:p>
            <a:endParaRPr lang="en-US" altLang="en-US"/>
          </a:p>
        </p:txBody>
      </p:sp>
      <p:sp>
        <p:nvSpPr>
          <p:cNvPr id="131075" name="Rectangle 3"/>
          <p:cNvSpPr>
            <a:spLocks noGrp="1" noChangeArrowheads="1"/>
          </p:cNvSpPr>
          <p:nvPr>
            <p:ph type="dt" sz="quarter" idx="1"/>
          </p:nvPr>
        </p:nvSpPr>
        <p:spPr bwMode="auto">
          <a:xfrm>
            <a:off x="4022937" y="0"/>
            <a:ext cx="3076363" cy="5120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t" anchorCtr="0" compatLnSpc="1">
            <a:prstTxWarp prst="textNoShape">
              <a:avLst/>
            </a:prstTxWarp>
          </a:bodyPr>
          <a:lstStyle>
            <a:lvl1pPr algn="r" eaLnBrk="0" hangingPunct="0">
              <a:defRPr sz="1300">
                <a:latin typeface="Times" panose="02020603050405020304" pitchFamily="18" charset="0"/>
              </a:defRPr>
            </a:lvl1pPr>
          </a:lstStyle>
          <a:p>
            <a:endParaRPr lang="en-US" altLang="en-US"/>
          </a:p>
        </p:txBody>
      </p:sp>
      <p:sp>
        <p:nvSpPr>
          <p:cNvPr id="131076" name="Rectangle 4"/>
          <p:cNvSpPr>
            <a:spLocks noGrp="1" noChangeArrowheads="1"/>
          </p:cNvSpPr>
          <p:nvPr>
            <p:ph type="ftr" sz="quarter" idx="2"/>
          </p:nvPr>
        </p:nvSpPr>
        <p:spPr bwMode="auto">
          <a:xfrm>
            <a:off x="0" y="9722534"/>
            <a:ext cx="3076363" cy="512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b" anchorCtr="0" compatLnSpc="1">
            <a:prstTxWarp prst="textNoShape">
              <a:avLst/>
            </a:prstTxWarp>
          </a:bodyPr>
          <a:lstStyle>
            <a:lvl1pPr eaLnBrk="0" hangingPunct="0">
              <a:defRPr sz="1300">
                <a:latin typeface="Times" panose="02020603050405020304" pitchFamily="18" charset="0"/>
              </a:defRPr>
            </a:lvl1pPr>
          </a:lstStyle>
          <a:p>
            <a:endParaRPr lang="en-US" altLang="en-US"/>
          </a:p>
        </p:txBody>
      </p:sp>
      <p:sp>
        <p:nvSpPr>
          <p:cNvPr id="131077" name="Rectangle 5"/>
          <p:cNvSpPr>
            <a:spLocks noGrp="1" noChangeArrowheads="1"/>
          </p:cNvSpPr>
          <p:nvPr>
            <p:ph type="sldNum" sz="quarter" idx="3"/>
          </p:nvPr>
        </p:nvSpPr>
        <p:spPr bwMode="auto">
          <a:xfrm>
            <a:off x="4022937" y="9722534"/>
            <a:ext cx="3076363" cy="512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b" anchorCtr="0" compatLnSpc="1">
            <a:prstTxWarp prst="textNoShape">
              <a:avLst/>
            </a:prstTxWarp>
          </a:bodyPr>
          <a:lstStyle>
            <a:lvl1pPr algn="r" eaLnBrk="0" hangingPunct="0">
              <a:defRPr sz="1300">
                <a:latin typeface="Times" panose="02020603050405020304" pitchFamily="18" charset="0"/>
              </a:defRPr>
            </a:lvl1pPr>
          </a:lstStyle>
          <a:p>
            <a:fld id="{66719556-B78C-42EA-A632-3442F82B85FD}" type="slidenum">
              <a:rPr lang="en-US" altLang="en-US"/>
              <a:pPr/>
              <a:t>‹#›</a:t>
            </a:fld>
            <a:endParaRPr lang="en-US" altLang="en-US"/>
          </a:p>
        </p:txBody>
      </p:sp>
    </p:spTree>
    <p:extLst>
      <p:ext uri="{BB962C8B-B14F-4D97-AF65-F5344CB8AC3E}">
        <p14:creationId xmlns:p14="http://schemas.microsoft.com/office/powerpoint/2010/main" val="3687363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363" cy="5120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t" anchorCtr="0" compatLnSpc="1">
            <a:prstTxWarp prst="textNoShape">
              <a:avLst/>
            </a:prstTxWarp>
          </a:bodyPr>
          <a:lstStyle>
            <a:lvl1pPr eaLnBrk="0" hangingPunct="0">
              <a:defRPr sz="1300">
                <a:latin typeface="Times" panose="02020603050405020304" pitchFamily="18" charset="0"/>
              </a:defRPr>
            </a:lvl1pPr>
          </a:lstStyle>
          <a:p>
            <a:endParaRPr lang="en-US" altLang="en-US"/>
          </a:p>
        </p:txBody>
      </p:sp>
      <p:sp>
        <p:nvSpPr>
          <p:cNvPr id="21507" name="Rectangle 3"/>
          <p:cNvSpPr>
            <a:spLocks noGrp="1" noChangeArrowheads="1"/>
          </p:cNvSpPr>
          <p:nvPr>
            <p:ph type="dt" idx="1"/>
          </p:nvPr>
        </p:nvSpPr>
        <p:spPr bwMode="auto">
          <a:xfrm>
            <a:off x="4022937" y="0"/>
            <a:ext cx="3076363" cy="5120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t" anchorCtr="0" compatLnSpc="1">
            <a:prstTxWarp prst="textNoShape">
              <a:avLst/>
            </a:prstTxWarp>
          </a:bodyPr>
          <a:lstStyle>
            <a:lvl1pPr algn="r" eaLnBrk="0" hangingPunct="0">
              <a:defRPr sz="1300">
                <a:latin typeface="Times" panose="02020603050405020304" pitchFamily="18" charset="0"/>
              </a:defRPr>
            </a:lvl1pPr>
          </a:lstStyle>
          <a:p>
            <a:endParaRPr lang="en-US" altLang="en-US"/>
          </a:p>
        </p:txBody>
      </p:sp>
      <p:sp>
        <p:nvSpPr>
          <p:cNvPr id="215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1509" name="Rectangle 5"/>
          <p:cNvSpPr>
            <a:spLocks noGrp="1" noChangeArrowheads="1"/>
          </p:cNvSpPr>
          <p:nvPr>
            <p:ph type="body" sz="quarter" idx="3"/>
          </p:nvPr>
        </p:nvSpPr>
        <p:spPr bwMode="auto">
          <a:xfrm>
            <a:off x="946574" y="4862141"/>
            <a:ext cx="5206153" cy="46052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10" name="Rectangle 6"/>
          <p:cNvSpPr>
            <a:spLocks noGrp="1" noChangeArrowheads="1"/>
          </p:cNvSpPr>
          <p:nvPr>
            <p:ph type="ftr" sz="quarter" idx="4"/>
          </p:nvPr>
        </p:nvSpPr>
        <p:spPr bwMode="auto">
          <a:xfrm>
            <a:off x="0" y="9722534"/>
            <a:ext cx="3076363" cy="512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b" anchorCtr="0" compatLnSpc="1">
            <a:prstTxWarp prst="textNoShape">
              <a:avLst/>
            </a:prstTxWarp>
          </a:bodyPr>
          <a:lstStyle>
            <a:lvl1pPr eaLnBrk="0" hangingPunct="0">
              <a:defRPr sz="1300">
                <a:latin typeface="Times" panose="02020603050405020304" pitchFamily="18" charset="0"/>
              </a:defRPr>
            </a:lvl1pPr>
          </a:lstStyle>
          <a:p>
            <a:endParaRPr lang="en-US" altLang="en-US"/>
          </a:p>
        </p:txBody>
      </p:sp>
      <p:sp>
        <p:nvSpPr>
          <p:cNvPr id="21511" name="Rectangle 7"/>
          <p:cNvSpPr>
            <a:spLocks noGrp="1" noChangeArrowheads="1"/>
          </p:cNvSpPr>
          <p:nvPr>
            <p:ph type="sldNum" sz="quarter" idx="5"/>
          </p:nvPr>
        </p:nvSpPr>
        <p:spPr bwMode="auto">
          <a:xfrm>
            <a:off x="4022937" y="9722534"/>
            <a:ext cx="3076363" cy="512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8115" tIns="49058" rIns="98115" bIns="49058" numCol="1" anchor="b" anchorCtr="0" compatLnSpc="1">
            <a:prstTxWarp prst="textNoShape">
              <a:avLst/>
            </a:prstTxWarp>
          </a:bodyPr>
          <a:lstStyle>
            <a:lvl1pPr algn="r" eaLnBrk="0" hangingPunct="0">
              <a:defRPr sz="1300">
                <a:latin typeface="Times" panose="02020603050405020304" pitchFamily="18" charset="0"/>
              </a:defRPr>
            </a:lvl1pPr>
          </a:lstStyle>
          <a:p>
            <a:fld id="{AE41253A-C2CB-4B45-90EC-45A56DD01130}" type="slidenum">
              <a:rPr lang="en-US" altLang="en-US"/>
              <a:pPr/>
              <a:t>‹#›</a:t>
            </a:fld>
            <a:endParaRPr lang="en-US" altLang="en-US"/>
          </a:p>
        </p:txBody>
      </p:sp>
    </p:spTree>
    <p:extLst>
      <p:ext uri="{BB962C8B-B14F-4D97-AF65-F5344CB8AC3E}">
        <p14:creationId xmlns:p14="http://schemas.microsoft.com/office/powerpoint/2010/main" val="133654351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a:t>
            </a:fld>
            <a:endParaRPr lang="en-US" altLang="en-US"/>
          </a:p>
        </p:txBody>
      </p:sp>
    </p:spTree>
    <p:extLst>
      <p:ext uri="{BB962C8B-B14F-4D97-AF65-F5344CB8AC3E}">
        <p14:creationId xmlns:p14="http://schemas.microsoft.com/office/powerpoint/2010/main" val="1116974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12</a:t>
            </a:fld>
            <a:endParaRPr lang="en-US"/>
          </a:p>
        </p:txBody>
      </p:sp>
    </p:spTree>
    <p:extLst>
      <p:ext uri="{BB962C8B-B14F-4D97-AF65-F5344CB8AC3E}">
        <p14:creationId xmlns:p14="http://schemas.microsoft.com/office/powerpoint/2010/main" val="350324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WORRY ABOUT HOW WINDOWS USERS DO THIS**</a:t>
            </a:r>
          </a:p>
          <a:p>
            <a:endParaRPr lang="en-US" dirty="0" smtClean="0"/>
          </a:p>
          <a:p>
            <a:r>
              <a:rPr lang="en-US" dirty="0" smtClean="0"/>
              <a:t>http://</a:t>
            </a:r>
            <a:r>
              <a:rPr lang="en-US" dirty="0" err="1" smtClean="0"/>
              <a:t>docs.aws.amazon.com</a:t>
            </a:r>
            <a:r>
              <a:rPr lang="en-US" dirty="0" smtClean="0"/>
              <a:t>/AWSEC2/latest/</a:t>
            </a:r>
            <a:r>
              <a:rPr lang="en-US" dirty="0" err="1" smtClean="0"/>
              <a:t>UserGuide</a:t>
            </a:r>
            <a:r>
              <a:rPr lang="en-US" dirty="0" smtClean="0"/>
              <a:t>/</a:t>
            </a:r>
            <a:r>
              <a:rPr lang="en-US" dirty="0" err="1" smtClean="0"/>
              <a:t>putty.html</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13</a:t>
            </a:fld>
            <a:endParaRPr lang="en-US"/>
          </a:p>
        </p:txBody>
      </p:sp>
    </p:spTree>
    <p:extLst>
      <p:ext uri="{BB962C8B-B14F-4D97-AF65-F5344CB8AC3E}">
        <p14:creationId xmlns:p14="http://schemas.microsoft.com/office/powerpoint/2010/main" val="350324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14</a:t>
            </a:fld>
            <a:endParaRPr lang="en-US"/>
          </a:p>
        </p:txBody>
      </p:sp>
    </p:spTree>
    <p:extLst>
      <p:ext uri="{BB962C8B-B14F-4D97-AF65-F5344CB8AC3E}">
        <p14:creationId xmlns:p14="http://schemas.microsoft.com/office/powerpoint/2010/main" val="3503243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sz="1300" dirty="0" smtClean="0">
                <a:latin typeface="+mn-lt"/>
              </a:rPr>
              <a:t>Only using a small subset of puppet</a:t>
            </a:r>
          </a:p>
          <a:p>
            <a:pPr marL="183966" indent="-183966">
              <a:buFontTx/>
              <a:buChar char="-"/>
            </a:pPr>
            <a:r>
              <a:rPr lang="en-US" sz="1300" dirty="0" smtClean="0">
                <a:latin typeface="+mn-lt"/>
              </a:rPr>
              <a:t>Puppet is a large and complex </a:t>
            </a:r>
            <a:r>
              <a:rPr lang="en-US" sz="1300" dirty="0" err="1" smtClean="0">
                <a:latin typeface="+mn-lt"/>
              </a:rPr>
              <a:t>config</a:t>
            </a:r>
            <a:r>
              <a:rPr lang="en-US" sz="1300" dirty="0" smtClean="0">
                <a:latin typeface="+mn-lt"/>
              </a:rPr>
              <a:t> management language</a:t>
            </a:r>
          </a:p>
          <a:p>
            <a:pPr marL="183966" indent="-183966">
              <a:buFontTx/>
              <a:buChar char="-"/>
            </a:pPr>
            <a:r>
              <a:rPr lang="en-US" sz="1300" dirty="0" smtClean="0">
                <a:latin typeface="+mn-lt"/>
              </a:rPr>
              <a:t>We will only be using (with one exception) one </a:t>
            </a:r>
            <a:r>
              <a:rPr lang="en-US" sz="1300" dirty="0" err="1" smtClean="0">
                <a:latin typeface="+mn-lt"/>
              </a:rPr>
              <a:t>config</a:t>
            </a:r>
            <a:r>
              <a:rPr lang="en-US" sz="1300" dirty="0" smtClean="0">
                <a:latin typeface="+mn-lt"/>
              </a:rPr>
              <a:t> file</a:t>
            </a:r>
          </a:p>
          <a:p>
            <a:pPr marL="183966" indent="-183966">
              <a:buFontTx/>
              <a:buChar char="-"/>
            </a:pPr>
            <a:r>
              <a:rPr lang="en-US" sz="1300" dirty="0" smtClean="0">
                <a:latin typeface="+mn-lt"/>
              </a:rPr>
              <a:t>In order to scale this you will most likely need to break out things into many classes, use things like </a:t>
            </a:r>
            <a:r>
              <a:rPr lang="en-US" sz="1300" dirty="0" err="1" smtClean="0">
                <a:latin typeface="+mn-lt"/>
              </a:rPr>
              <a:t>hiera</a:t>
            </a:r>
            <a:r>
              <a:rPr lang="en-US" sz="1300" dirty="0" smtClean="0">
                <a:latin typeface="+mn-lt"/>
              </a:rPr>
              <a:t> and </a:t>
            </a:r>
            <a:r>
              <a:rPr lang="en-US" sz="1300" dirty="0" err="1" smtClean="0">
                <a:latin typeface="+mn-lt"/>
              </a:rPr>
              <a:t>facter</a:t>
            </a:r>
            <a:endParaRPr lang="en-US" sz="1300" dirty="0" smtClean="0">
              <a:latin typeface="+mn-lt"/>
            </a:endParaRPr>
          </a:p>
          <a:p>
            <a:pPr marL="183966" indent="-183966">
              <a:buFontTx/>
              <a:buChar char="-"/>
            </a:pPr>
            <a:r>
              <a:rPr lang="en-US" sz="1300" dirty="0" smtClean="0">
                <a:latin typeface="+mn-lt"/>
              </a:rPr>
              <a:t>Our way has the advantage of being more obvious about what is going on and is more instructional</a:t>
            </a:r>
          </a:p>
          <a:p>
            <a:endParaRPr lang="en-US" sz="1300" dirty="0" smtClean="0">
              <a:latin typeface="+mn-lt"/>
            </a:endParaRPr>
          </a:p>
          <a:p>
            <a:r>
              <a:rPr lang="en-US" sz="1300" dirty="0" smtClean="0">
                <a:latin typeface="+mn-lt"/>
              </a:rPr>
              <a:t>We will be using puppet extensively however I will only be using a small subset of puppet. Puppet is powerful and has a very large set of capabilities. You can construct very complex environments with it and even though I try to keep to the simplest environment possible I feel like our end goal will be still be complex. I will try and keep it as simple and easy to read as possible. </a:t>
            </a:r>
          </a:p>
          <a:p>
            <a:endParaRPr lang="en-US" sz="1300" dirty="0" smtClean="0">
              <a:latin typeface="+mn-lt"/>
            </a:endParaRPr>
          </a:p>
          <a:p>
            <a:r>
              <a:rPr lang="en-US" sz="1300" dirty="0" smtClean="0">
                <a:latin typeface="+mn-lt"/>
              </a:rPr>
              <a:t>Puppet also has daemons and databases and dashboards etc. I will be skipping all of that and we will be using </a:t>
            </a:r>
            <a:r>
              <a:rPr lang="en-US" sz="1300" dirty="0" err="1" smtClean="0">
                <a:latin typeface="+mn-lt"/>
              </a:rPr>
              <a:t>svn</a:t>
            </a:r>
            <a:r>
              <a:rPr lang="en-US" sz="1300" dirty="0" smtClean="0">
                <a:latin typeface="+mn-lt"/>
              </a:rPr>
              <a:t> to iteratively add to puppet and we will be using puppet apply run as root to to apply the changes we make in puppet. </a:t>
            </a:r>
          </a:p>
          <a:p>
            <a:endParaRPr lang="en-US" sz="1300" dirty="0" smtClean="0">
              <a:latin typeface="+mn-lt"/>
            </a:endParaRPr>
          </a:p>
          <a:p>
            <a:r>
              <a:rPr lang="en-US" sz="1300" dirty="0" smtClean="0">
                <a:latin typeface="+mn-lt"/>
              </a:rPr>
              <a:t>It should be said that at my site we use many of the features that I am avoiding, I felt that they may be too time consuming to fully explain however I would encourage you, if you are interested to read about the wide and varied capabilities that puppet has to offer</a:t>
            </a:r>
          </a:p>
        </p:txBody>
      </p:sp>
      <p:sp>
        <p:nvSpPr>
          <p:cNvPr id="4" name="Slide Number Placeholder 3"/>
          <p:cNvSpPr>
            <a:spLocks noGrp="1"/>
          </p:cNvSpPr>
          <p:nvPr>
            <p:ph type="sldNum" sz="quarter" idx="10"/>
          </p:nvPr>
        </p:nvSpPr>
        <p:spPr/>
        <p:txBody>
          <a:bodyPr/>
          <a:lstStyle/>
          <a:p>
            <a:fld id="{BA5CBA4C-D2C8-084C-9B5F-D35AF29E3C31}" type="slidenum">
              <a:rPr lang="en-US" smtClean="0"/>
              <a:pPr/>
              <a:t>16</a:t>
            </a:fld>
            <a:endParaRPr lang="en-US"/>
          </a:p>
        </p:txBody>
      </p:sp>
    </p:spTree>
    <p:extLst>
      <p:ext uri="{BB962C8B-B14F-4D97-AF65-F5344CB8AC3E}">
        <p14:creationId xmlns:p14="http://schemas.microsoft.com/office/powerpoint/2010/main" val="208554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a:t>
            </a:r>
            <a:r>
              <a:rPr lang="en-US" baseline="0" dirty="0" smtClean="0"/>
              <a:t>n we will be using is an iterative one, meaning we will check in changes and use </a:t>
            </a:r>
            <a:r>
              <a:rPr lang="en-US" baseline="0" dirty="0" err="1" smtClean="0"/>
              <a:t>svn</a:t>
            </a:r>
            <a:r>
              <a:rPr lang="en-US" baseline="0" dirty="0" smtClean="0"/>
              <a:t> to pull them to each node.</a:t>
            </a:r>
          </a:p>
          <a:p>
            <a:endParaRPr lang="en-US" baseline="0" dirty="0" smtClean="0"/>
          </a:p>
          <a:p>
            <a:r>
              <a:rPr lang="en-US" baseline="0" dirty="0" smtClean="0"/>
              <a:t>This will look somewhat like this:</a:t>
            </a:r>
          </a:p>
          <a:p>
            <a:r>
              <a:rPr lang="en-US" baseline="0" dirty="0" smtClean="0"/>
              <a:t>Make change on head node</a:t>
            </a:r>
          </a:p>
          <a:p>
            <a:pPr defTabSz="981151">
              <a:defRPr/>
            </a:pPr>
            <a:r>
              <a:rPr lang="en-US" baseline="0" dirty="0" smtClean="0"/>
              <a:t>Puppet apply on head node to test</a:t>
            </a:r>
          </a:p>
          <a:p>
            <a:r>
              <a:rPr lang="en-US" baseline="0" dirty="0" smtClean="0"/>
              <a:t>Commit change on head node</a:t>
            </a:r>
          </a:p>
          <a:p>
            <a:r>
              <a:rPr lang="en-US" baseline="0" dirty="0" err="1" smtClean="0"/>
              <a:t>Svn</a:t>
            </a:r>
            <a:r>
              <a:rPr lang="en-US" baseline="0" dirty="0" smtClean="0"/>
              <a:t> up on other nodes</a:t>
            </a:r>
          </a:p>
          <a:p>
            <a:r>
              <a:rPr lang="en-US" baseline="0" dirty="0" smtClean="0"/>
              <a:t>Puppet apply on other nodes</a:t>
            </a:r>
          </a:p>
          <a:p>
            <a:endParaRPr lang="en-US" baseline="0" dirty="0" smtClean="0"/>
          </a:p>
          <a:p>
            <a:r>
              <a:rPr lang="en-US" baseline="0" dirty="0" smtClean="0"/>
              <a:t> Automating this process is left as an exercise for the reader.</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17</a:t>
            </a:fld>
            <a:endParaRPr lang="en-US" altLang="en-US"/>
          </a:p>
        </p:txBody>
      </p:sp>
    </p:spTree>
    <p:extLst>
      <p:ext uri="{BB962C8B-B14F-4D97-AF65-F5344CB8AC3E}">
        <p14:creationId xmlns:p14="http://schemas.microsoft.com/office/powerpoint/2010/main" val="3487951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Ok lets get to work, lets log into our machines as root using the ec2 poem</a:t>
            </a:r>
          </a:p>
          <a:p>
            <a:endParaRPr lang="en-US" sz="1300" dirty="0" smtClean="0">
              <a:latin typeface="+mn-lt"/>
            </a:endParaRPr>
          </a:p>
          <a:p>
            <a:endParaRPr lang="en-US" sz="1300" dirty="0" smtClean="0">
              <a:latin typeface="+mn-lt"/>
            </a:endParaRPr>
          </a:p>
          <a:p>
            <a:r>
              <a:rPr lang="en-US" sz="1300" dirty="0" err="1" smtClean="0">
                <a:latin typeface="+mn-lt"/>
              </a:rPr>
              <a:t>ssh</a:t>
            </a:r>
            <a:r>
              <a:rPr lang="en-US" sz="1300" dirty="0" smtClean="0">
                <a:latin typeface="+mn-lt"/>
              </a:rPr>
              <a:t> -</a:t>
            </a:r>
            <a:r>
              <a:rPr lang="en-US" sz="1300" dirty="0" err="1" smtClean="0">
                <a:latin typeface="+mn-lt"/>
              </a:rPr>
              <a:t>i</a:t>
            </a:r>
            <a:r>
              <a:rPr lang="en-US" sz="1300" dirty="0" smtClean="0">
                <a:latin typeface="+mn-lt"/>
              </a:rPr>
              <a:t> /Users/</a:t>
            </a:r>
            <a:r>
              <a:rPr lang="en-US" sz="1300" dirty="0" err="1" smtClean="0">
                <a:latin typeface="+mn-lt"/>
              </a:rPr>
              <a:t>sharrell</a:t>
            </a:r>
            <a:r>
              <a:rPr lang="en-US" sz="1300" dirty="0" smtClean="0">
                <a:latin typeface="+mn-lt"/>
              </a:rPr>
              <a:t>/.</a:t>
            </a:r>
            <a:r>
              <a:rPr lang="en-US" sz="1300" dirty="0" err="1" smtClean="0">
                <a:latin typeface="+mn-lt"/>
              </a:rPr>
              <a:t>ssh</a:t>
            </a:r>
            <a:r>
              <a:rPr lang="en-US" sz="1300" dirty="0" smtClean="0">
                <a:latin typeface="+mn-lt"/>
              </a:rPr>
              <a:t>/</a:t>
            </a:r>
            <a:r>
              <a:rPr lang="en-US" sz="1300" dirty="0" err="1" smtClean="0">
                <a:latin typeface="+mn-lt"/>
              </a:rPr>
              <a:t>PurdueRCACWork.pem</a:t>
            </a:r>
            <a:r>
              <a:rPr lang="en-US" sz="1300" dirty="0" smtClean="0">
                <a:latin typeface="+mn-lt"/>
              </a:rPr>
              <a:t> root@54.191.44.133</a:t>
            </a:r>
          </a:p>
          <a:p>
            <a:endParaRPr lang="en-US" sz="1300" dirty="0" smtClean="0">
              <a:latin typeface="+mn-lt"/>
            </a:endParaRPr>
          </a:p>
          <a:p>
            <a:endParaRPr lang="en-US" sz="1300" dirty="0" smtClean="0">
              <a:latin typeface="+mn-lt"/>
            </a:endParaRPr>
          </a:p>
          <a:p>
            <a:r>
              <a:rPr lang="en-US" sz="1300" dirty="0" smtClean="0">
                <a:latin typeface="+mn-lt"/>
              </a:rPr>
              <a:t>then we need to install the puppet labs centos/</a:t>
            </a:r>
            <a:r>
              <a:rPr lang="en-US" sz="1300" dirty="0" err="1" smtClean="0">
                <a:latin typeface="+mn-lt"/>
              </a:rPr>
              <a:t>rhel</a:t>
            </a:r>
            <a:r>
              <a:rPr lang="en-US" sz="1300" dirty="0" smtClean="0">
                <a:latin typeface="+mn-lt"/>
              </a:rPr>
              <a:t> repository</a:t>
            </a:r>
          </a:p>
          <a:p>
            <a:endParaRPr lang="en-US" sz="1300" dirty="0" smtClean="0">
              <a:latin typeface="+mn-lt"/>
            </a:endParaRPr>
          </a:p>
          <a:p>
            <a:r>
              <a:rPr lang="en-US" sz="1300" dirty="0" err="1" smtClean="0">
                <a:latin typeface="+mn-lt"/>
              </a:rPr>
              <a:t>sudo</a:t>
            </a:r>
            <a:r>
              <a:rPr lang="en-US" sz="1300" dirty="0" smtClean="0">
                <a:latin typeface="+mn-lt"/>
              </a:rPr>
              <a:t> rpm -</a:t>
            </a:r>
            <a:r>
              <a:rPr lang="en-US" sz="1300" dirty="0" err="1" smtClean="0">
                <a:latin typeface="+mn-lt"/>
              </a:rPr>
              <a:t>ivh</a:t>
            </a:r>
            <a:r>
              <a:rPr lang="en-US" sz="1300" dirty="0" smtClean="0">
                <a:latin typeface="+mn-lt"/>
              </a:rPr>
              <a:t> http://</a:t>
            </a:r>
            <a:r>
              <a:rPr lang="en-US" sz="1300" dirty="0" err="1" smtClean="0">
                <a:latin typeface="+mn-lt"/>
              </a:rPr>
              <a:t>yum.puppetlabs.com</a:t>
            </a:r>
            <a:r>
              <a:rPr lang="en-US" sz="1300" dirty="0" smtClean="0">
                <a:latin typeface="+mn-lt"/>
              </a:rPr>
              <a:t>/puppetlabs-release-el-6.noarch.rpm</a:t>
            </a:r>
          </a:p>
          <a:p>
            <a:endParaRPr lang="en-US" sz="1300" dirty="0" smtClean="0">
              <a:latin typeface="+mn-lt"/>
            </a:endParaRPr>
          </a:p>
          <a:p>
            <a:r>
              <a:rPr lang="en-US" sz="1300" dirty="0" smtClean="0">
                <a:latin typeface="+mn-lt"/>
              </a:rPr>
              <a:t>yum -y install puppet </a:t>
            </a:r>
            <a:r>
              <a:rPr lang="en-US" sz="1300" dirty="0" err="1" smtClean="0">
                <a:latin typeface="+mn-lt"/>
              </a:rPr>
              <a:t>git</a:t>
            </a:r>
            <a:r>
              <a:rPr lang="en-US" sz="1300" dirty="0" smtClean="0">
                <a:latin typeface="+mn-lt"/>
              </a:rPr>
              <a:t>  </a:t>
            </a:r>
            <a:r>
              <a:rPr lang="en-US" sz="1300" dirty="0" err="1" smtClean="0">
                <a:latin typeface="+mn-lt"/>
              </a:rPr>
              <a:t>mod_ssl</a:t>
            </a:r>
            <a:r>
              <a:rPr lang="en-US" sz="1300" dirty="0" smtClean="0">
                <a:latin typeface="+mn-lt"/>
              </a:rPr>
              <a:t> vim</a:t>
            </a:r>
          </a:p>
          <a:p>
            <a:endParaRPr lang="en-US" sz="1300" dirty="0" smtClean="0">
              <a:latin typeface="+mn-lt"/>
            </a:endParaRPr>
          </a:p>
          <a:p>
            <a:r>
              <a:rPr lang="en-US" sz="1300" dirty="0" smtClean="0">
                <a:latin typeface="+mn-lt"/>
              </a:rPr>
              <a:t>now install puppet modules we will be using</a:t>
            </a:r>
          </a:p>
          <a:p>
            <a:r>
              <a:rPr lang="en-US" sz="1300" dirty="0" smtClean="0">
                <a:latin typeface="+mn-lt"/>
              </a:rPr>
              <a:t>puppet module install </a:t>
            </a:r>
            <a:r>
              <a:rPr lang="en-US" sz="1300" dirty="0" err="1" smtClean="0">
                <a:latin typeface="+mn-lt"/>
              </a:rPr>
              <a:t>puppetlabs</a:t>
            </a:r>
            <a:r>
              <a:rPr lang="en-US" sz="1300" dirty="0" smtClean="0">
                <a:latin typeface="+mn-lt"/>
              </a:rPr>
              <a:t>-apache </a:t>
            </a:r>
            <a:r>
              <a:rPr lang="en-US" sz="1300" dirty="0" err="1" smtClean="0">
                <a:latin typeface="+mn-lt"/>
              </a:rPr>
              <a:t>puppetlabs-vcsrepo</a:t>
            </a:r>
            <a:r>
              <a:rPr lang="en-US" sz="1300" dirty="0" smtClean="0">
                <a:latin typeface="+mn-lt"/>
              </a:rPr>
              <a:t> </a:t>
            </a:r>
            <a:r>
              <a:rPr lang="en-US" sz="1300" dirty="0" err="1" smtClean="0">
                <a:latin typeface="+mn-lt"/>
              </a:rPr>
              <a:t>puppetlabs</a:t>
            </a:r>
            <a:r>
              <a:rPr lang="en-US" sz="1300" dirty="0" smtClean="0">
                <a:latin typeface="+mn-lt"/>
              </a:rPr>
              <a:t>-firewall </a:t>
            </a:r>
            <a:r>
              <a:rPr lang="en-US" sz="1300" dirty="0" err="1" smtClean="0">
                <a:latin typeface="+mn-lt"/>
              </a:rPr>
              <a:t>spiette-selinux</a:t>
            </a:r>
            <a:r>
              <a:rPr lang="en-US" sz="1300" dirty="0" smtClean="0">
                <a:latin typeface="+mn-lt"/>
              </a:rPr>
              <a:t> </a:t>
            </a:r>
            <a:r>
              <a:rPr lang="en-US" sz="1300" dirty="0" err="1" smtClean="0">
                <a:latin typeface="+mn-lt"/>
              </a:rPr>
              <a:t>AlexCline</a:t>
            </a:r>
            <a:r>
              <a:rPr lang="en-US" sz="1300" dirty="0" smtClean="0">
                <a:latin typeface="+mn-lt"/>
              </a:rPr>
              <a:t>-mounts </a:t>
            </a:r>
            <a:r>
              <a:rPr lang="en-US" sz="1300" dirty="0" err="1" smtClean="0">
                <a:latin typeface="+mn-lt"/>
              </a:rPr>
              <a:t>torrancew</a:t>
            </a:r>
            <a:r>
              <a:rPr lang="en-US" sz="1300" dirty="0" smtClean="0">
                <a:latin typeface="+mn-lt"/>
              </a:rPr>
              <a:t>-account</a:t>
            </a:r>
          </a:p>
          <a:p>
            <a:r>
              <a:rPr lang="en-US" sz="1300" dirty="0" err="1" smtClean="0">
                <a:latin typeface="+mn-lt"/>
              </a:rPr>
              <a:t>git</a:t>
            </a:r>
            <a:r>
              <a:rPr lang="en-US" sz="1300" dirty="0" smtClean="0">
                <a:latin typeface="+mn-lt"/>
              </a:rPr>
              <a:t> clone https://</a:t>
            </a:r>
            <a:r>
              <a:rPr lang="en-US" sz="1300" dirty="0" err="1" smtClean="0">
                <a:latin typeface="+mn-lt"/>
              </a:rPr>
              <a:t>github.com</a:t>
            </a:r>
            <a:r>
              <a:rPr lang="en-US" sz="1300" dirty="0" smtClean="0">
                <a:latin typeface="+mn-lt"/>
              </a:rPr>
              <a:t>/</a:t>
            </a:r>
            <a:r>
              <a:rPr lang="en-US" sz="1300" dirty="0" err="1" smtClean="0">
                <a:latin typeface="+mn-lt"/>
              </a:rPr>
              <a:t>haraldsk</a:t>
            </a:r>
            <a:r>
              <a:rPr lang="en-US" sz="1300" dirty="0" smtClean="0">
                <a:latin typeface="+mn-lt"/>
              </a:rPr>
              <a:t>/puppet-module-</a:t>
            </a:r>
            <a:r>
              <a:rPr lang="en-US" sz="1300" dirty="0" err="1" smtClean="0">
                <a:latin typeface="+mn-lt"/>
              </a:rPr>
              <a:t>nfs.git</a:t>
            </a:r>
            <a:r>
              <a:rPr lang="en-US" sz="1300" dirty="0" smtClean="0">
                <a:latin typeface="+mn-lt"/>
              </a:rPr>
              <a:t> /</a:t>
            </a:r>
            <a:r>
              <a:rPr lang="en-US" sz="1300" dirty="0" err="1" smtClean="0">
                <a:latin typeface="+mn-lt"/>
              </a:rPr>
              <a:t>etc</a:t>
            </a:r>
            <a:r>
              <a:rPr lang="en-US" sz="1300" dirty="0" smtClean="0">
                <a:latin typeface="+mn-lt"/>
              </a:rPr>
              <a:t>/puppet/modules/</a:t>
            </a:r>
            <a:r>
              <a:rPr lang="en-US" sz="1300" dirty="0" err="1" smtClean="0">
                <a:latin typeface="+mn-lt"/>
              </a:rPr>
              <a:t>nfs</a:t>
            </a:r>
            <a:endParaRPr lang="en-US" sz="1300" dirty="0" smtClean="0">
              <a:latin typeface="+mn-lt"/>
            </a:endParaRPr>
          </a:p>
          <a:p>
            <a:endParaRPr lang="en-US" sz="1300" dirty="0" smtClean="0">
              <a:latin typeface="+mn-lt"/>
            </a:endParaRPr>
          </a:p>
          <a:p>
            <a:r>
              <a:rPr lang="en-US" sz="1300" dirty="0" smtClean="0">
                <a:latin typeface="+mn-lt"/>
              </a:rPr>
              <a:t>All of these modules will be accessed by their second name, for example the </a:t>
            </a:r>
            <a:r>
              <a:rPr lang="en-US" sz="1300" dirty="0" err="1" smtClean="0">
                <a:latin typeface="+mn-lt"/>
              </a:rPr>
              <a:t>puppetlabs</a:t>
            </a:r>
            <a:r>
              <a:rPr lang="en-US" sz="1300" dirty="0" smtClean="0">
                <a:latin typeface="+mn-lt"/>
              </a:rPr>
              <a:t>-apache module will be accessed by the apache {} </a:t>
            </a:r>
            <a:r>
              <a:rPr lang="en-US" sz="1300" dirty="0" err="1" smtClean="0">
                <a:latin typeface="+mn-lt"/>
              </a:rPr>
              <a:t>config</a:t>
            </a:r>
            <a:r>
              <a:rPr lang="en-US" sz="1300" dirty="0" smtClean="0">
                <a:latin typeface="+mn-lt"/>
              </a:rPr>
              <a:t> stanzas. If you are ever wondering what module something is coming from that is what it is.</a:t>
            </a:r>
          </a:p>
          <a:p>
            <a:endParaRPr lang="en-US" sz="1300" dirty="0" smtClean="0">
              <a:latin typeface="+mn-lt"/>
            </a:endParaRPr>
          </a:p>
          <a:p>
            <a:endParaRPr lang="en-US" sz="1300" dirty="0" smtClean="0">
              <a:latin typeface="+mn-lt"/>
            </a:endParaRPr>
          </a:p>
          <a:p>
            <a:r>
              <a:rPr lang="en-US" sz="1300" dirty="0" err="1" smtClean="0">
                <a:latin typeface="+mn-lt"/>
              </a:rPr>
              <a:t>mkdir</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 </a:t>
            </a:r>
          </a:p>
          <a:p>
            <a:endParaRPr lang="en-US" sz="1300" dirty="0" smtClean="0">
              <a:latin typeface="+mn-lt"/>
            </a:endParaRPr>
          </a:p>
          <a:p>
            <a:r>
              <a:rPr lang="en-US" sz="1300" dirty="0" err="1" smtClean="0">
                <a:latin typeface="+mn-lt"/>
              </a:rPr>
              <a:t>openssl</a:t>
            </a:r>
            <a:r>
              <a:rPr lang="en-US" sz="1300" dirty="0" smtClean="0">
                <a:latin typeface="+mn-lt"/>
              </a:rPr>
              <a:t> </a:t>
            </a:r>
            <a:r>
              <a:rPr lang="en-US" sz="1300" dirty="0" err="1" smtClean="0">
                <a:latin typeface="+mn-lt"/>
              </a:rPr>
              <a:t>req</a:t>
            </a:r>
            <a:r>
              <a:rPr lang="en-US" sz="1300" dirty="0" smtClean="0">
                <a:latin typeface="+mn-lt"/>
              </a:rPr>
              <a:t> -x509 -nodes -days 365 -</a:t>
            </a:r>
            <a:r>
              <a:rPr lang="en-US" sz="1300" dirty="0" err="1" smtClean="0">
                <a:latin typeface="+mn-lt"/>
              </a:rPr>
              <a:t>newkey</a:t>
            </a:r>
            <a:r>
              <a:rPr lang="en-US" sz="1300" dirty="0" smtClean="0">
                <a:latin typeface="+mn-lt"/>
              </a:rPr>
              <a:t> rsa:2048 -</a:t>
            </a:r>
            <a:r>
              <a:rPr lang="en-US" sz="1300" dirty="0" err="1" smtClean="0">
                <a:latin typeface="+mn-lt"/>
              </a:rPr>
              <a:t>keyout</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apache.key</a:t>
            </a:r>
            <a:r>
              <a:rPr lang="en-US" sz="1300" dirty="0" smtClean="0">
                <a:latin typeface="+mn-lt"/>
              </a:rPr>
              <a:t> -out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apache.crt</a:t>
            </a:r>
            <a:endParaRPr lang="en-US" sz="1300" dirty="0" smtClean="0">
              <a:latin typeface="+mn-lt"/>
            </a:endParaRPr>
          </a:p>
          <a:p>
            <a:endParaRPr lang="en-US" sz="1300" dirty="0" smtClean="0">
              <a:latin typeface="+mn-lt"/>
            </a:endParaRPr>
          </a:p>
          <a:p>
            <a:r>
              <a:rPr lang="en-US" sz="1300" dirty="0" err="1" smtClean="0">
                <a:latin typeface="+mn-lt"/>
              </a:rPr>
              <a:t>htpasswd</a:t>
            </a:r>
            <a:r>
              <a:rPr lang="en-US" sz="1300" dirty="0" smtClean="0">
                <a:latin typeface="+mn-lt"/>
              </a:rPr>
              <a:t> -c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root</a:t>
            </a:r>
          </a:p>
          <a:p>
            <a:endParaRPr lang="en-US" sz="1300" dirty="0" smtClean="0">
              <a:latin typeface="+mn-lt"/>
            </a:endParaRPr>
          </a:p>
          <a:p>
            <a:r>
              <a:rPr lang="en-US" sz="1300" dirty="0" err="1" smtClean="0">
                <a:latin typeface="+mn-lt"/>
              </a:rPr>
              <a:t>chown</a:t>
            </a:r>
            <a:r>
              <a:rPr lang="en-US" sz="1300" dirty="0" smtClean="0">
                <a:latin typeface="+mn-lt"/>
              </a:rPr>
              <a:t> </a:t>
            </a:r>
            <a:r>
              <a:rPr lang="en-US" sz="1300" dirty="0" err="1" smtClean="0">
                <a:latin typeface="+mn-lt"/>
              </a:rPr>
              <a:t>apache:apache</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a:t>
            </a:r>
          </a:p>
          <a:p>
            <a:endParaRPr lang="en-US" sz="1300" dirty="0" smtClean="0">
              <a:latin typeface="+mn-lt"/>
            </a:endParaRPr>
          </a:p>
          <a:p>
            <a:endParaRPr lang="en-US" sz="1300" dirty="0" smtClean="0">
              <a:latin typeface="+mn-lt"/>
            </a:endParaRPr>
          </a:p>
          <a:p>
            <a:r>
              <a:rPr lang="en-US" sz="1300" dirty="0" smtClean="0">
                <a:latin typeface="+mn-lt"/>
              </a:rPr>
              <a:t>Now we have puppet installed with apache and a few other things.</a:t>
            </a:r>
          </a:p>
          <a:p>
            <a:endParaRPr lang="en-US" sz="1300" dirty="0" smtClean="0">
              <a:latin typeface="+mn-lt"/>
            </a:endParaRPr>
          </a:p>
          <a:p>
            <a:endParaRPr lang="en-US" sz="1300" dirty="0" smtClean="0">
              <a:latin typeface="+mn-lt"/>
            </a:endParaRPr>
          </a:p>
          <a:p>
            <a:r>
              <a:rPr lang="en-US" sz="1300" dirty="0" smtClean="0">
                <a:latin typeface="+mn-lt"/>
              </a:rPr>
              <a:t>##### </a:t>
            </a:r>
          </a:p>
          <a:p>
            <a:endParaRPr lang="en-US" sz="1300" dirty="0" smtClean="0">
              <a:latin typeface="+mn-lt"/>
            </a:endParaRPr>
          </a:p>
          <a:p>
            <a:endParaRPr lang="en-US" sz="1300" dirty="0" smtClean="0">
              <a:latin typeface="+mn-lt"/>
            </a:endParaRPr>
          </a:p>
          <a:p>
            <a:r>
              <a:rPr lang="en-US" sz="1300" dirty="0" err="1" smtClean="0"/>
              <a:t>sharrell@lmaoplane:web</a:t>
            </a:r>
            <a:r>
              <a:rPr lang="en-US" sz="1300" dirty="0" smtClean="0"/>
              <a:t> $ cat 000-headnode-bootstrap-commands </a:t>
            </a:r>
          </a:p>
          <a:p>
            <a:r>
              <a:rPr lang="en-US" sz="1300" dirty="0" smtClean="0"/>
              <a:t># </a:t>
            </a:r>
            <a:r>
              <a:rPr lang="en-US" sz="1300" dirty="0" err="1" smtClean="0"/>
              <a:t>ssh</a:t>
            </a:r>
            <a:r>
              <a:rPr lang="en-US" sz="1300" dirty="0" smtClean="0"/>
              <a:t> into the node</a:t>
            </a:r>
          </a:p>
          <a:p>
            <a:r>
              <a:rPr lang="en-US" sz="1300" dirty="0" err="1" smtClean="0"/>
              <a:t>ssh</a:t>
            </a:r>
            <a:r>
              <a:rPr lang="en-US" sz="1300" dirty="0" smtClean="0"/>
              <a:t> -</a:t>
            </a:r>
            <a:r>
              <a:rPr lang="en-US" sz="1300" dirty="0" err="1" smtClean="0"/>
              <a:t>i</a:t>
            </a:r>
            <a:r>
              <a:rPr lang="en-US" sz="1300" dirty="0" smtClean="0"/>
              <a:t> </a:t>
            </a:r>
            <a:r>
              <a:rPr lang="en-US" sz="1300" dirty="0" err="1" smtClean="0"/>
              <a:t>AWSKey.pem</a:t>
            </a:r>
            <a:r>
              <a:rPr lang="en-US" sz="1300" dirty="0" smtClean="0"/>
              <a:t> </a:t>
            </a:r>
            <a:r>
              <a:rPr lang="en-US" sz="1300" dirty="0" err="1" smtClean="0"/>
              <a:t>root@aws-ip</a:t>
            </a:r>
            <a:endParaRPr lang="en-US" sz="1300" dirty="0" smtClean="0"/>
          </a:p>
          <a:p>
            <a:endParaRPr lang="en-US" sz="1300" dirty="0" smtClean="0"/>
          </a:p>
          <a:p>
            <a:r>
              <a:rPr lang="en-US" sz="1300" dirty="0" smtClean="0"/>
              <a:t># install puppet repository</a:t>
            </a:r>
          </a:p>
          <a:p>
            <a:r>
              <a:rPr lang="en-US" sz="1300" dirty="0" err="1" smtClean="0"/>
              <a:t>sudo</a:t>
            </a:r>
            <a:r>
              <a:rPr lang="en-US" sz="1300" dirty="0" smtClean="0"/>
              <a:t> rpm -</a:t>
            </a:r>
            <a:r>
              <a:rPr lang="en-US" sz="1300" dirty="0" err="1" smtClean="0"/>
              <a:t>ivh</a:t>
            </a:r>
            <a:r>
              <a:rPr lang="en-US" sz="1300" dirty="0" smtClean="0"/>
              <a:t> http://</a:t>
            </a:r>
            <a:r>
              <a:rPr lang="en-US" sz="1300" dirty="0" err="1" smtClean="0"/>
              <a:t>yum.puppetlabs.com</a:t>
            </a:r>
            <a:r>
              <a:rPr lang="en-US" sz="1300" dirty="0" smtClean="0"/>
              <a:t>/puppetlabs-release-el-6.noarch.rpm</a:t>
            </a:r>
          </a:p>
          <a:p>
            <a:endParaRPr lang="en-US" sz="1300" dirty="0" smtClean="0"/>
          </a:p>
          <a:p>
            <a:r>
              <a:rPr lang="en-US" sz="1300" dirty="0" smtClean="0"/>
              <a:t># install puppet, </a:t>
            </a:r>
            <a:r>
              <a:rPr lang="en-US" sz="1300" dirty="0" err="1" smtClean="0"/>
              <a:t>git</a:t>
            </a:r>
            <a:r>
              <a:rPr lang="en-US" sz="1300" dirty="0" smtClean="0"/>
              <a:t>, subversion, apache with mod </a:t>
            </a:r>
            <a:r>
              <a:rPr lang="en-US" sz="1300" dirty="0" err="1" smtClean="0"/>
              <a:t>ssl</a:t>
            </a:r>
            <a:r>
              <a:rPr lang="en-US" sz="1300" dirty="0" smtClean="0"/>
              <a:t> and vim</a:t>
            </a:r>
          </a:p>
          <a:p>
            <a:r>
              <a:rPr lang="en-US" sz="1300" dirty="0" smtClean="0"/>
              <a:t>yum -y install puppet </a:t>
            </a:r>
            <a:r>
              <a:rPr lang="en-US" sz="1300" dirty="0" err="1" smtClean="0"/>
              <a:t>git</a:t>
            </a:r>
            <a:r>
              <a:rPr lang="en-US" sz="1300" dirty="0" smtClean="0"/>
              <a:t> </a:t>
            </a:r>
            <a:r>
              <a:rPr lang="en-US" sz="1300" dirty="0" err="1" smtClean="0"/>
              <a:t>mod_ssl</a:t>
            </a:r>
            <a:r>
              <a:rPr lang="en-US" sz="1300" dirty="0" smtClean="0"/>
              <a:t> vim subversion</a:t>
            </a:r>
          </a:p>
          <a:p>
            <a:endParaRPr lang="en-US" sz="1300" dirty="0" smtClean="0"/>
          </a:p>
          <a:p>
            <a:r>
              <a:rPr lang="en-US" sz="1300" dirty="0" smtClean="0"/>
              <a:t># install puppet modules we will be using throughout the setup</a:t>
            </a:r>
          </a:p>
          <a:p>
            <a:r>
              <a:rPr lang="en-US" sz="1300" dirty="0" smtClean="0"/>
              <a:t>puppet module install </a:t>
            </a:r>
            <a:r>
              <a:rPr lang="en-US" sz="1300" dirty="0" err="1" smtClean="0"/>
              <a:t>puppetlabs</a:t>
            </a:r>
            <a:r>
              <a:rPr lang="en-US" sz="1300" dirty="0" smtClean="0"/>
              <a:t>-apache </a:t>
            </a:r>
            <a:r>
              <a:rPr lang="en-US" sz="1300" dirty="0" err="1" smtClean="0"/>
              <a:t>puppetlabs-vcsrepo</a:t>
            </a:r>
            <a:r>
              <a:rPr lang="en-US" sz="1300" dirty="0" smtClean="0"/>
              <a:t> </a:t>
            </a:r>
            <a:r>
              <a:rPr lang="en-US" sz="1300" dirty="0" err="1" smtClean="0"/>
              <a:t>puppetlabs</a:t>
            </a:r>
            <a:r>
              <a:rPr lang="en-US" sz="1300" dirty="0" smtClean="0"/>
              <a:t>-firewall </a:t>
            </a:r>
            <a:r>
              <a:rPr lang="en-US" sz="1300" dirty="0" err="1" smtClean="0"/>
              <a:t>spiette-selinux</a:t>
            </a:r>
            <a:r>
              <a:rPr lang="en-US" sz="1300" dirty="0" smtClean="0"/>
              <a:t> </a:t>
            </a:r>
            <a:r>
              <a:rPr lang="en-US" sz="1300" dirty="0" err="1" smtClean="0"/>
              <a:t>AlexCline</a:t>
            </a:r>
            <a:r>
              <a:rPr lang="en-US" sz="1300" dirty="0" smtClean="0"/>
              <a:t>-mounts </a:t>
            </a:r>
            <a:r>
              <a:rPr lang="en-US" sz="1300" dirty="0" err="1" smtClean="0"/>
              <a:t>torrancew</a:t>
            </a:r>
            <a:r>
              <a:rPr lang="en-US" sz="1300" dirty="0" smtClean="0"/>
              <a:t>-account </a:t>
            </a:r>
            <a:r>
              <a:rPr lang="en-US" sz="1300" dirty="0" err="1" smtClean="0"/>
              <a:t>saz-resolv_conf</a:t>
            </a:r>
            <a:r>
              <a:rPr lang="en-US" sz="1300" dirty="0" smtClean="0"/>
              <a:t> </a:t>
            </a:r>
            <a:r>
              <a:rPr lang="en-US" sz="1300" dirty="0" err="1" smtClean="0"/>
              <a:t>saz-rsyslog</a:t>
            </a:r>
            <a:r>
              <a:rPr lang="en-US" sz="1300" dirty="0" smtClean="0"/>
              <a:t> </a:t>
            </a:r>
            <a:r>
              <a:rPr lang="en-US" sz="1300" dirty="0" err="1" smtClean="0"/>
              <a:t>jhoblitt</a:t>
            </a:r>
            <a:r>
              <a:rPr lang="en-US" sz="1300" dirty="0" smtClean="0"/>
              <a:t>-ganglia </a:t>
            </a:r>
            <a:r>
              <a:rPr lang="en-US" sz="1300" dirty="0" err="1" smtClean="0"/>
              <a:t>petems-swap_file</a:t>
            </a:r>
            <a:r>
              <a:rPr lang="en-US" sz="1300" dirty="0" smtClean="0"/>
              <a:t> </a:t>
            </a:r>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rlex</a:t>
            </a:r>
            <a:r>
              <a:rPr lang="en-US" sz="1300" dirty="0" smtClean="0"/>
              <a:t>/puppet-</a:t>
            </a:r>
            <a:r>
              <a:rPr lang="en-US" sz="1300" dirty="0" err="1" smtClean="0"/>
              <a:t>dnsmasq.git</a:t>
            </a:r>
            <a:r>
              <a:rPr lang="en-US" sz="1300" dirty="0" smtClean="0"/>
              <a:t> /</a:t>
            </a:r>
            <a:r>
              <a:rPr lang="en-US" sz="1300" dirty="0" err="1" smtClean="0"/>
              <a:t>etc</a:t>
            </a:r>
            <a:r>
              <a:rPr lang="en-US" sz="1300" dirty="0" smtClean="0"/>
              <a:t>/puppet/modules/</a:t>
            </a:r>
            <a:r>
              <a:rPr lang="en-US" sz="1300" dirty="0" err="1" smtClean="0"/>
              <a:t>dnsmasq</a:t>
            </a:r>
            <a:endParaRPr lang="en-US" sz="1300" dirty="0" smtClean="0"/>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haraldsk</a:t>
            </a:r>
            <a:r>
              <a:rPr lang="en-US" sz="1300" dirty="0" smtClean="0"/>
              <a:t>/puppet-module-</a:t>
            </a:r>
            <a:r>
              <a:rPr lang="en-US" sz="1300" dirty="0" err="1" smtClean="0"/>
              <a:t>nfs.git</a:t>
            </a:r>
            <a:r>
              <a:rPr lang="en-US" sz="1300" dirty="0" smtClean="0"/>
              <a:t> /</a:t>
            </a:r>
            <a:r>
              <a:rPr lang="en-US" sz="1300" dirty="0" err="1" smtClean="0"/>
              <a:t>etc</a:t>
            </a:r>
            <a:r>
              <a:rPr lang="en-US" sz="1300" dirty="0" smtClean="0"/>
              <a:t>/puppet/modules/</a:t>
            </a:r>
            <a:r>
              <a:rPr lang="en-US" sz="1300" dirty="0" err="1" smtClean="0"/>
              <a:t>nfs</a:t>
            </a:r>
            <a:endParaRPr lang="en-US" sz="1300" dirty="0" smtClean="0"/>
          </a:p>
          <a:p>
            <a:endParaRPr lang="en-US" sz="1300" dirty="0" smtClean="0"/>
          </a:p>
          <a:p>
            <a:r>
              <a:rPr lang="en-US" sz="1300" dirty="0" smtClean="0"/>
              <a:t># generate certificates for our apache install</a:t>
            </a:r>
          </a:p>
          <a:p>
            <a:r>
              <a:rPr lang="en-US" sz="1300" dirty="0" err="1" smtClean="0"/>
              <a:t>mkdir</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endParaRPr lang="en-US" sz="1300" dirty="0" smtClean="0"/>
          </a:p>
          <a:p>
            <a:r>
              <a:rPr lang="en-US" sz="1300" dirty="0" err="1" smtClean="0"/>
              <a:t>openssl</a:t>
            </a:r>
            <a:r>
              <a:rPr lang="en-US" sz="1300" dirty="0" smtClean="0"/>
              <a:t> </a:t>
            </a:r>
            <a:r>
              <a:rPr lang="en-US" sz="1300" dirty="0" err="1" smtClean="0"/>
              <a:t>req</a:t>
            </a:r>
            <a:r>
              <a:rPr lang="en-US" sz="1300" dirty="0" smtClean="0"/>
              <a:t> -x509 -nodes -days 365 -</a:t>
            </a:r>
            <a:r>
              <a:rPr lang="en-US" sz="1300" dirty="0" err="1" smtClean="0"/>
              <a:t>newkey</a:t>
            </a:r>
            <a:r>
              <a:rPr lang="en-US" sz="1300" dirty="0" smtClean="0"/>
              <a:t> rsa:2048 -</a:t>
            </a:r>
            <a:r>
              <a:rPr lang="en-US" sz="1300" dirty="0" err="1" smtClean="0"/>
              <a:t>keyout</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apache.key</a:t>
            </a:r>
            <a:r>
              <a:rPr lang="en-US" sz="1300" dirty="0" smtClean="0"/>
              <a:t> -out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apache.crt</a:t>
            </a:r>
            <a:endParaRPr lang="en-US" sz="1300" dirty="0" smtClean="0"/>
          </a:p>
          <a:p>
            <a:endParaRPr lang="en-US" sz="1300" dirty="0" smtClean="0"/>
          </a:p>
          <a:p>
            <a:r>
              <a:rPr lang="en-US" sz="1300" dirty="0" smtClean="0"/>
              <a:t># create user for subversion install</a:t>
            </a:r>
          </a:p>
          <a:p>
            <a:r>
              <a:rPr lang="en-US" sz="1300" dirty="0" err="1" smtClean="0"/>
              <a:t>htpasswd</a:t>
            </a:r>
            <a:r>
              <a:rPr lang="en-US" sz="1300" dirty="0" smtClean="0"/>
              <a:t> -c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root</a:t>
            </a:r>
          </a:p>
          <a:p>
            <a:r>
              <a:rPr lang="en-US" sz="1300" dirty="0" err="1" smtClean="0"/>
              <a:t>chown</a:t>
            </a:r>
            <a:r>
              <a:rPr lang="en-US" sz="1300" dirty="0" smtClean="0"/>
              <a:t> </a:t>
            </a:r>
            <a:r>
              <a:rPr lang="en-US" sz="1300" dirty="0" err="1" smtClean="0"/>
              <a:t>apache:apache</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a:t>
            </a: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18</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Ok lets get to work, lets log into our machines as root using the ec2 poem</a:t>
            </a:r>
          </a:p>
          <a:p>
            <a:endParaRPr lang="en-US" sz="1300" dirty="0" smtClean="0">
              <a:latin typeface="+mn-lt"/>
            </a:endParaRPr>
          </a:p>
          <a:p>
            <a:endParaRPr lang="en-US" sz="1300" dirty="0" smtClean="0">
              <a:latin typeface="+mn-lt"/>
            </a:endParaRPr>
          </a:p>
          <a:p>
            <a:r>
              <a:rPr lang="en-US" sz="1300" dirty="0" err="1" smtClean="0">
                <a:latin typeface="+mn-lt"/>
              </a:rPr>
              <a:t>ssh</a:t>
            </a:r>
            <a:r>
              <a:rPr lang="en-US" sz="1300" dirty="0" smtClean="0">
                <a:latin typeface="+mn-lt"/>
              </a:rPr>
              <a:t> -</a:t>
            </a:r>
            <a:r>
              <a:rPr lang="en-US" sz="1300" dirty="0" err="1" smtClean="0">
                <a:latin typeface="+mn-lt"/>
              </a:rPr>
              <a:t>i</a:t>
            </a:r>
            <a:r>
              <a:rPr lang="en-US" sz="1300" dirty="0" smtClean="0">
                <a:latin typeface="+mn-lt"/>
              </a:rPr>
              <a:t> /Users/</a:t>
            </a:r>
            <a:r>
              <a:rPr lang="en-US" sz="1300" dirty="0" err="1" smtClean="0">
                <a:latin typeface="+mn-lt"/>
              </a:rPr>
              <a:t>sharrell</a:t>
            </a:r>
            <a:r>
              <a:rPr lang="en-US" sz="1300" dirty="0" smtClean="0">
                <a:latin typeface="+mn-lt"/>
              </a:rPr>
              <a:t>/.</a:t>
            </a:r>
            <a:r>
              <a:rPr lang="en-US" sz="1300" dirty="0" err="1" smtClean="0">
                <a:latin typeface="+mn-lt"/>
              </a:rPr>
              <a:t>ssh</a:t>
            </a:r>
            <a:r>
              <a:rPr lang="en-US" sz="1300" dirty="0" smtClean="0">
                <a:latin typeface="+mn-lt"/>
              </a:rPr>
              <a:t>/</a:t>
            </a:r>
            <a:r>
              <a:rPr lang="en-US" sz="1300" dirty="0" err="1" smtClean="0">
                <a:latin typeface="+mn-lt"/>
              </a:rPr>
              <a:t>PurdueRCACWork.pem</a:t>
            </a:r>
            <a:r>
              <a:rPr lang="en-US" sz="1300" dirty="0" smtClean="0">
                <a:latin typeface="+mn-lt"/>
              </a:rPr>
              <a:t> root@54.191.44.133</a:t>
            </a:r>
          </a:p>
          <a:p>
            <a:endParaRPr lang="en-US" sz="1300" dirty="0" smtClean="0">
              <a:latin typeface="+mn-lt"/>
            </a:endParaRPr>
          </a:p>
          <a:p>
            <a:endParaRPr lang="en-US" sz="1300" dirty="0" smtClean="0">
              <a:latin typeface="+mn-lt"/>
            </a:endParaRPr>
          </a:p>
          <a:p>
            <a:r>
              <a:rPr lang="en-US" sz="1300" dirty="0" smtClean="0">
                <a:latin typeface="+mn-lt"/>
              </a:rPr>
              <a:t>then we need to install the puppet labs centos/</a:t>
            </a:r>
            <a:r>
              <a:rPr lang="en-US" sz="1300" dirty="0" err="1" smtClean="0">
                <a:latin typeface="+mn-lt"/>
              </a:rPr>
              <a:t>rhel</a:t>
            </a:r>
            <a:r>
              <a:rPr lang="en-US" sz="1300" dirty="0" smtClean="0">
                <a:latin typeface="+mn-lt"/>
              </a:rPr>
              <a:t> repository</a:t>
            </a:r>
          </a:p>
          <a:p>
            <a:endParaRPr lang="en-US" sz="1300" dirty="0" smtClean="0">
              <a:latin typeface="+mn-lt"/>
            </a:endParaRPr>
          </a:p>
          <a:p>
            <a:r>
              <a:rPr lang="en-US" sz="1300" dirty="0" err="1" smtClean="0">
                <a:latin typeface="+mn-lt"/>
              </a:rPr>
              <a:t>sudo</a:t>
            </a:r>
            <a:r>
              <a:rPr lang="en-US" sz="1300" dirty="0" smtClean="0">
                <a:latin typeface="+mn-lt"/>
              </a:rPr>
              <a:t> rpm -</a:t>
            </a:r>
            <a:r>
              <a:rPr lang="en-US" sz="1300" dirty="0" err="1" smtClean="0">
                <a:latin typeface="+mn-lt"/>
              </a:rPr>
              <a:t>ivh</a:t>
            </a:r>
            <a:r>
              <a:rPr lang="en-US" sz="1300" dirty="0" smtClean="0">
                <a:latin typeface="+mn-lt"/>
              </a:rPr>
              <a:t> http://</a:t>
            </a:r>
            <a:r>
              <a:rPr lang="en-US" sz="1300" dirty="0" err="1" smtClean="0">
                <a:latin typeface="+mn-lt"/>
              </a:rPr>
              <a:t>yum.puppetlabs.com</a:t>
            </a:r>
            <a:r>
              <a:rPr lang="en-US" sz="1300" dirty="0" smtClean="0">
                <a:latin typeface="+mn-lt"/>
              </a:rPr>
              <a:t>/puppetlabs-release-el-6.noarch.rpm</a:t>
            </a:r>
          </a:p>
          <a:p>
            <a:endParaRPr lang="en-US" sz="1300" dirty="0" smtClean="0">
              <a:latin typeface="+mn-lt"/>
            </a:endParaRPr>
          </a:p>
          <a:p>
            <a:r>
              <a:rPr lang="en-US" sz="1300" dirty="0" smtClean="0">
                <a:latin typeface="+mn-lt"/>
              </a:rPr>
              <a:t>yum -y install puppet </a:t>
            </a:r>
            <a:r>
              <a:rPr lang="en-US" sz="1300" dirty="0" err="1" smtClean="0">
                <a:latin typeface="+mn-lt"/>
              </a:rPr>
              <a:t>git</a:t>
            </a:r>
            <a:r>
              <a:rPr lang="en-US" sz="1300" dirty="0" smtClean="0">
                <a:latin typeface="+mn-lt"/>
              </a:rPr>
              <a:t>  </a:t>
            </a:r>
            <a:r>
              <a:rPr lang="en-US" sz="1300" dirty="0" err="1" smtClean="0">
                <a:latin typeface="+mn-lt"/>
              </a:rPr>
              <a:t>mod_ssl</a:t>
            </a:r>
            <a:r>
              <a:rPr lang="en-US" sz="1300" dirty="0" smtClean="0">
                <a:latin typeface="+mn-lt"/>
              </a:rPr>
              <a:t> vim</a:t>
            </a:r>
          </a:p>
          <a:p>
            <a:endParaRPr lang="en-US" sz="1300" dirty="0" smtClean="0">
              <a:latin typeface="+mn-lt"/>
            </a:endParaRPr>
          </a:p>
          <a:p>
            <a:r>
              <a:rPr lang="en-US" sz="1300" dirty="0" smtClean="0">
                <a:latin typeface="+mn-lt"/>
              </a:rPr>
              <a:t>now install puppet modules we will be using</a:t>
            </a:r>
          </a:p>
          <a:p>
            <a:r>
              <a:rPr lang="en-US" sz="1300" dirty="0" smtClean="0">
                <a:latin typeface="+mn-lt"/>
              </a:rPr>
              <a:t>puppet module install </a:t>
            </a:r>
            <a:r>
              <a:rPr lang="en-US" sz="1300" dirty="0" err="1" smtClean="0">
                <a:latin typeface="+mn-lt"/>
              </a:rPr>
              <a:t>puppetlabs</a:t>
            </a:r>
            <a:r>
              <a:rPr lang="en-US" sz="1300" dirty="0" smtClean="0">
                <a:latin typeface="+mn-lt"/>
              </a:rPr>
              <a:t>-apache </a:t>
            </a:r>
            <a:r>
              <a:rPr lang="en-US" sz="1300" dirty="0" err="1" smtClean="0">
                <a:latin typeface="+mn-lt"/>
              </a:rPr>
              <a:t>puppetlabs-vcsrepo</a:t>
            </a:r>
            <a:r>
              <a:rPr lang="en-US" sz="1300" dirty="0" smtClean="0">
                <a:latin typeface="+mn-lt"/>
              </a:rPr>
              <a:t> </a:t>
            </a:r>
            <a:r>
              <a:rPr lang="en-US" sz="1300" dirty="0" err="1" smtClean="0">
                <a:latin typeface="+mn-lt"/>
              </a:rPr>
              <a:t>puppetlabs</a:t>
            </a:r>
            <a:r>
              <a:rPr lang="en-US" sz="1300" dirty="0" smtClean="0">
                <a:latin typeface="+mn-lt"/>
              </a:rPr>
              <a:t>-firewall </a:t>
            </a:r>
            <a:r>
              <a:rPr lang="en-US" sz="1300" dirty="0" err="1" smtClean="0">
                <a:latin typeface="+mn-lt"/>
              </a:rPr>
              <a:t>spiette-selinux</a:t>
            </a:r>
            <a:r>
              <a:rPr lang="en-US" sz="1300" dirty="0" smtClean="0">
                <a:latin typeface="+mn-lt"/>
              </a:rPr>
              <a:t> </a:t>
            </a:r>
            <a:r>
              <a:rPr lang="en-US" sz="1300" dirty="0" err="1" smtClean="0">
                <a:latin typeface="+mn-lt"/>
              </a:rPr>
              <a:t>AlexCline</a:t>
            </a:r>
            <a:r>
              <a:rPr lang="en-US" sz="1300" dirty="0" smtClean="0">
                <a:latin typeface="+mn-lt"/>
              </a:rPr>
              <a:t>-mounts </a:t>
            </a:r>
            <a:r>
              <a:rPr lang="en-US" sz="1300" dirty="0" err="1" smtClean="0">
                <a:latin typeface="+mn-lt"/>
              </a:rPr>
              <a:t>torrancew</a:t>
            </a:r>
            <a:r>
              <a:rPr lang="en-US" sz="1300" dirty="0" smtClean="0">
                <a:latin typeface="+mn-lt"/>
              </a:rPr>
              <a:t>-account</a:t>
            </a:r>
          </a:p>
          <a:p>
            <a:r>
              <a:rPr lang="en-US" sz="1300" dirty="0" err="1" smtClean="0">
                <a:latin typeface="+mn-lt"/>
              </a:rPr>
              <a:t>git</a:t>
            </a:r>
            <a:r>
              <a:rPr lang="en-US" sz="1300" dirty="0" smtClean="0">
                <a:latin typeface="+mn-lt"/>
              </a:rPr>
              <a:t> clone https://</a:t>
            </a:r>
            <a:r>
              <a:rPr lang="en-US" sz="1300" dirty="0" err="1" smtClean="0">
                <a:latin typeface="+mn-lt"/>
              </a:rPr>
              <a:t>github.com</a:t>
            </a:r>
            <a:r>
              <a:rPr lang="en-US" sz="1300" dirty="0" smtClean="0">
                <a:latin typeface="+mn-lt"/>
              </a:rPr>
              <a:t>/</a:t>
            </a:r>
            <a:r>
              <a:rPr lang="en-US" sz="1300" dirty="0" err="1" smtClean="0">
                <a:latin typeface="+mn-lt"/>
              </a:rPr>
              <a:t>haraldsk</a:t>
            </a:r>
            <a:r>
              <a:rPr lang="en-US" sz="1300" dirty="0" smtClean="0">
                <a:latin typeface="+mn-lt"/>
              </a:rPr>
              <a:t>/puppet-module-</a:t>
            </a:r>
            <a:r>
              <a:rPr lang="en-US" sz="1300" dirty="0" err="1" smtClean="0">
                <a:latin typeface="+mn-lt"/>
              </a:rPr>
              <a:t>nfs.git</a:t>
            </a:r>
            <a:r>
              <a:rPr lang="en-US" sz="1300" dirty="0" smtClean="0">
                <a:latin typeface="+mn-lt"/>
              </a:rPr>
              <a:t> /</a:t>
            </a:r>
            <a:r>
              <a:rPr lang="en-US" sz="1300" dirty="0" err="1" smtClean="0">
                <a:latin typeface="+mn-lt"/>
              </a:rPr>
              <a:t>etc</a:t>
            </a:r>
            <a:r>
              <a:rPr lang="en-US" sz="1300" dirty="0" smtClean="0">
                <a:latin typeface="+mn-lt"/>
              </a:rPr>
              <a:t>/puppet/modules/</a:t>
            </a:r>
            <a:r>
              <a:rPr lang="en-US" sz="1300" dirty="0" err="1" smtClean="0">
                <a:latin typeface="+mn-lt"/>
              </a:rPr>
              <a:t>nfs</a:t>
            </a:r>
            <a:endParaRPr lang="en-US" sz="1300" dirty="0" smtClean="0">
              <a:latin typeface="+mn-lt"/>
            </a:endParaRPr>
          </a:p>
          <a:p>
            <a:endParaRPr lang="en-US" sz="1300" dirty="0" smtClean="0">
              <a:latin typeface="+mn-lt"/>
            </a:endParaRPr>
          </a:p>
          <a:p>
            <a:r>
              <a:rPr lang="en-US" sz="1300" dirty="0" smtClean="0">
                <a:latin typeface="+mn-lt"/>
              </a:rPr>
              <a:t>All of these modules will be accessed by their second name, for example the </a:t>
            </a:r>
            <a:r>
              <a:rPr lang="en-US" sz="1300" dirty="0" err="1" smtClean="0">
                <a:latin typeface="+mn-lt"/>
              </a:rPr>
              <a:t>puppetlabs</a:t>
            </a:r>
            <a:r>
              <a:rPr lang="en-US" sz="1300" dirty="0" smtClean="0">
                <a:latin typeface="+mn-lt"/>
              </a:rPr>
              <a:t>-apache module will be accessed by the apache {} </a:t>
            </a:r>
            <a:r>
              <a:rPr lang="en-US" sz="1300" dirty="0" err="1" smtClean="0">
                <a:latin typeface="+mn-lt"/>
              </a:rPr>
              <a:t>config</a:t>
            </a:r>
            <a:r>
              <a:rPr lang="en-US" sz="1300" dirty="0" smtClean="0">
                <a:latin typeface="+mn-lt"/>
              </a:rPr>
              <a:t> stanzas. If you are ever wondering what module something is coming from that is what it is.</a:t>
            </a:r>
          </a:p>
          <a:p>
            <a:endParaRPr lang="en-US" sz="1300" dirty="0" smtClean="0">
              <a:latin typeface="+mn-lt"/>
            </a:endParaRPr>
          </a:p>
          <a:p>
            <a:endParaRPr lang="en-US" sz="1300" dirty="0" smtClean="0">
              <a:latin typeface="+mn-lt"/>
            </a:endParaRPr>
          </a:p>
          <a:p>
            <a:r>
              <a:rPr lang="en-US" sz="1300" dirty="0" err="1" smtClean="0">
                <a:latin typeface="+mn-lt"/>
              </a:rPr>
              <a:t>mkdir</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 </a:t>
            </a:r>
          </a:p>
          <a:p>
            <a:endParaRPr lang="en-US" sz="1300" dirty="0" smtClean="0">
              <a:latin typeface="+mn-lt"/>
            </a:endParaRPr>
          </a:p>
          <a:p>
            <a:r>
              <a:rPr lang="en-US" sz="1300" dirty="0" err="1" smtClean="0">
                <a:latin typeface="+mn-lt"/>
              </a:rPr>
              <a:t>openssl</a:t>
            </a:r>
            <a:r>
              <a:rPr lang="en-US" sz="1300" dirty="0" smtClean="0">
                <a:latin typeface="+mn-lt"/>
              </a:rPr>
              <a:t> </a:t>
            </a:r>
            <a:r>
              <a:rPr lang="en-US" sz="1300" dirty="0" err="1" smtClean="0">
                <a:latin typeface="+mn-lt"/>
              </a:rPr>
              <a:t>req</a:t>
            </a:r>
            <a:r>
              <a:rPr lang="en-US" sz="1300" dirty="0" smtClean="0">
                <a:latin typeface="+mn-lt"/>
              </a:rPr>
              <a:t> -x509 -nodes -days 365 -</a:t>
            </a:r>
            <a:r>
              <a:rPr lang="en-US" sz="1300" dirty="0" err="1" smtClean="0">
                <a:latin typeface="+mn-lt"/>
              </a:rPr>
              <a:t>newkey</a:t>
            </a:r>
            <a:r>
              <a:rPr lang="en-US" sz="1300" dirty="0" smtClean="0">
                <a:latin typeface="+mn-lt"/>
              </a:rPr>
              <a:t> rsa:2048 -</a:t>
            </a:r>
            <a:r>
              <a:rPr lang="en-US" sz="1300" dirty="0" err="1" smtClean="0">
                <a:latin typeface="+mn-lt"/>
              </a:rPr>
              <a:t>keyout</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apache.key</a:t>
            </a:r>
            <a:r>
              <a:rPr lang="en-US" sz="1300" dirty="0" smtClean="0">
                <a:latin typeface="+mn-lt"/>
              </a:rPr>
              <a:t> -out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apache.crt</a:t>
            </a:r>
            <a:endParaRPr lang="en-US" sz="1300" dirty="0" smtClean="0">
              <a:latin typeface="+mn-lt"/>
            </a:endParaRPr>
          </a:p>
          <a:p>
            <a:endParaRPr lang="en-US" sz="1300" dirty="0" smtClean="0">
              <a:latin typeface="+mn-lt"/>
            </a:endParaRPr>
          </a:p>
          <a:p>
            <a:r>
              <a:rPr lang="en-US" sz="1300" dirty="0" err="1" smtClean="0">
                <a:latin typeface="+mn-lt"/>
              </a:rPr>
              <a:t>htpasswd</a:t>
            </a:r>
            <a:r>
              <a:rPr lang="en-US" sz="1300" dirty="0" smtClean="0">
                <a:latin typeface="+mn-lt"/>
              </a:rPr>
              <a:t> -c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root</a:t>
            </a:r>
          </a:p>
          <a:p>
            <a:endParaRPr lang="en-US" sz="1300" dirty="0" smtClean="0">
              <a:latin typeface="+mn-lt"/>
            </a:endParaRPr>
          </a:p>
          <a:p>
            <a:r>
              <a:rPr lang="en-US" sz="1300" dirty="0" err="1" smtClean="0">
                <a:latin typeface="+mn-lt"/>
              </a:rPr>
              <a:t>chown</a:t>
            </a:r>
            <a:r>
              <a:rPr lang="en-US" sz="1300" dirty="0" smtClean="0">
                <a:latin typeface="+mn-lt"/>
              </a:rPr>
              <a:t> </a:t>
            </a:r>
            <a:r>
              <a:rPr lang="en-US" sz="1300" dirty="0" err="1" smtClean="0">
                <a:latin typeface="+mn-lt"/>
              </a:rPr>
              <a:t>apache:apache</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a:t>
            </a:r>
          </a:p>
          <a:p>
            <a:endParaRPr lang="en-US" sz="1300" dirty="0" smtClean="0">
              <a:latin typeface="+mn-lt"/>
            </a:endParaRPr>
          </a:p>
          <a:p>
            <a:endParaRPr lang="en-US" sz="1300" dirty="0" smtClean="0">
              <a:latin typeface="+mn-lt"/>
            </a:endParaRPr>
          </a:p>
          <a:p>
            <a:r>
              <a:rPr lang="en-US" sz="1300" dirty="0" smtClean="0">
                <a:latin typeface="+mn-lt"/>
              </a:rPr>
              <a:t>Now we have puppet installed with apache and a few other things.</a:t>
            </a:r>
          </a:p>
          <a:p>
            <a:endParaRPr lang="en-US" sz="1300" dirty="0" smtClean="0">
              <a:latin typeface="+mn-lt"/>
            </a:endParaRPr>
          </a:p>
          <a:p>
            <a:endParaRPr lang="en-US" sz="1300" dirty="0" smtClean="0">
              <a:latin typeface="+mn-lt"/>
            </a:endParaRPr>
          </a:p>
          <a:p>
            <a:r>
              <a:rPr lang="en-US" sz="1300" dirty="0" smtClean="0">
                <a:latin typeface="+mn-lt"/>
              </a:rPr>
              <a:t>##### </a:t>
            </a:r>
          </a:p>
          <a:p>
            <a:endParaRPr lang="en-US" sz="1300" dirty="0" smtClean="0">
              <a:latin typeface="+mn-lt"/>
            </a:endParaRPr>
          </a:p>
          <a:p>
            <a:endParaRPr lang="en-US" sz="1300" dirty="0" smtClean="0">
              <a:latin typeface="+mn-lt"/>
            </a:endParaRPr>
          </a:p>
          <a:p>
            <a:r>
              <a:rPr lang="en-US" sz="1300" dirty="0" err="1" smtClean="0"/>
              <a:t>sharrell@lmaoplane:web</a:t>
            </a:r>
            <a:r>
              <a:rPr lang="en-US" sz="1300" dirty="0" smtClean="0"/>
              <a:t> $ cat 000-headnode-bootstrap-commands </a:t>
            </a:r>
          </a:p>
          <a:p>
            <a:r>
              <a:rPr lang="en-US" sz="1300" dirty="0" smtClean="0"/>
              <a:t># </a:t>
            </a:r>
            <a:r>
              <a:rPr lang="en-US" sz="1300" dirty="0" err="1" smtClean="0"/>
              <a:t>ssh</a:t>
            </a:r>
            <a:r>
              <a:rPr lang="en-US" sz="1300" dirty="0" smtClean="0"/>
              <a:t> into the node</a:t>
            </a:r>
          </a:p>
          <a:p>
            <a:r>
              <a:rPr lang="en-US" sz="1300" dirty="0" err="1" smtClean="0"/>
              <a:t>ssh</a:t>
            </a:r>
            <a:r>
              <a:rPr lang="en-US" sz="1300" dirty="0" smtClean="0"/>
              <a:t> -</a:t>
            </a:r>
            <a:r>
              <a:rPr lang="en-US" sz="1300" dirty="0" err="1" smtClean="0"/>
              <a:t>i</a:t>
            </a:r>
            <a:r>
              <a:rPr lang="en-US" sz="1300" dirty="0" smtClean="0"/>
              <a:t> </a:t>
            </a:r>
            <a:r>
              <a:rPr lang="en-US" sz="1300" dirty="0" err="1" smtClean="0"/>
              <a:t>AWSKey.pem</a:t>
            </a:r>
            <a:r>
              <a:rPr lang="en-US" sz="1300" dirty="0" smtClean="0"/>
              <a:t> </a:t>
            </a:r>
            <a:r>
              <a:rPr lang="en-US" sz="1300" dirty="0" err="1" smtClean="0"/>
              <a:t>root@aws-ip</a:t>
            </a:r>
            <a:endParaRPr lang="en-US" sz="1300" dirty="0" smtClean="0"/>
          </a:p>
          <a:p>
            <a:endParaRPr lang="en-US" sz="1300" dirty="0" smtClean="0"/>
          </a:p>
          <a:p>
            <a:r>
              <a:rPr lang="en-US" sz="1300" dirty="0" smtClean="0"/>
              <a:t># install puppet repository</a:t>
            </a:r>
          </a:p>
          <a:p>
            <a:r>
              <a:rPr lang="en-US" sz="1300" dirty="0" err="1" smtClean="0"/>
              <a:t>sudo</a:t>
            </a:r>
            <a:r>
              <a:rPr lang="en-US" sz="1300" dirty="0" smtClean="0"/>
              <a:t> rpm -</a:t>
            </a:r>
            <a:r>
              <a:rPr lang="en-US" sz="1300" dirty="0" err="1" smtClean="0"/>
              <a:t>ivh</a:t>
            </a:r>
            <a:r>
              <a:rPr lang="en-US" sz="1300" dirty="0" smtClean="0"/>
              <a:t> http://</a:t>
            </a:r>
            <a:r>
              <a:rPr lang="en-US" sz="1300" dirty="0" err="1" smtClean="0"/>
              <a:t>yum.puppetlabs.com</a:t>
            </a:r>
            <a:r>
              <a:rPr lang="en-US" sz="1300" dirty="0" smtClean="0"/>
              <a:t>/puppetlabs-release-el-6.noarch.rpm</a:t>
            </a:r>
          </a:p>
          <a:p>
            <a:endParaRPr lang="en-US" sz="1300" dirty="0" smtClean="0"/>
          </a:p>
          <a:p>
            <a:r>
              <a:rPr lang="en-US" sz="1300" dirty="0" smtClean="0"/>
              <a:t># install puppet, </a:t>
            </a:r>
            <a:r>
              <a:rPr lang="en-US" sz="1300" dirty="0" err="1" smtClean="0"/>
              <a:t>git</a:t>
            </a:r>
            <a:r>
              <a:rPr lang="en-US" sz="1300" dirty="0" smtClean="0"/>
              <a:t>, subversion, apache with mod </a:t>
            </a:r>
            <a:r>
              <a:rPr lang="en-US" sz="1300" dirty="0" err="1" smtClean="0"/>
              <a:t>ssl</a:t>
            </a:r>
            <a:r>
              <a:rPr lang="en-US" sz="1300" dirty="0" smtClean="0"/>
              <a:t> and vim</a:t>
            </a:r>
          </a:p>
          <a:p>
            <a:r>
              <a:rPr lang="en-US" sz="1300" dirty="0" smtClean="0"/>
              <a:t>yum -y install puppet </a:t>
            </a:r>
            <a:r>
              <a:rPr lang="en-US" sz="1300" dirty="0" err="1" smtClean="0"/>
              <a:t>git</a:t>
            </a:r>
            <a:r>
              <a:rPr lang="en-US" sz="1300" dirty="0" smtClean="0"/>
              <a:t> </a:t>
            </a:r>
            <a:r>
              <a:rPr lang="en-US" sz="1300" dirty="0" err="1" smtClean="0"/>
              <a:t>mod_ssl</a:t>
            </a:r>
            <a:r>
              <a:rPr lang="en-US" sz="1300" dirty="0" smtClean="0"/>
              <a:t> vim subversion</a:t>
            </a:r>
          </a:p>
          <a:p>
            <a:endParaRPr lang="en-US" sz="1300" dirty="0" smtClean="0"/>
          </a:p>
          <a:p>
            <a:r>
              <a:rPr lang="en-US" sz="1300" dirty="0" smtClean="0"/>
              <a:t># install puppet modules we will be using throughout the setup</a:t>
            </a:r>
          </a:p>
          <a:p>
            <a:r>
              <a:rPr lang="en-US" sz="1300" dirty="0" smtClean="0"/>
              <a:t>puppet module install </a:t>
            </a:r>
            <a:r>
              <a:rPr lang="en-US" sz="1300" dirty="0" err="1" smtClean="0"/>
              <a:t>puppetlabs</a:t>
            </a:r>
            <a:r>
              <a:rPr lang="en-US" sz="1300" dirty="0" smtClean="0"/>
              <a:t>-apache </a:t>
            </a:r>
            <a:r>
              <a:rPr lang="en-US" sz="1300" dirty="0" err="1" smtClean="0"/>
              <a:t>puppetlabs-vcsrepo</a:t>
            </a:r>
            <a:r>
              <a:rPr lang="en-US" sz="1300" dirty="0" smtClean="0"/>
              <a:t> </a:t>
            </a:r>
            <a:r>
              <a:rPr lang="en-US" sz="1300" dirty="0" err="1" smtClean="0"/>
              <a:t>puppetlabs</a:t>
            </a:r>
            <a:r>
              <a:rPr lang="en-US" sz="1300" dirty="0" smtClean="0"/>
              <a:t>-firewall </a:t>
            </a:r>
            <a:r>
              <a:rPr lang="en-US" sz="1300" dirty="0" err="1" smtClean="0"/>
              <a:t>spiette-selinux</a:t>
            </a:r>
            <a:r>
              <a:rPr lang="en-US" sz="1300" dirty="0" smtClean="0"/>
              <a:t> </a:t>
            </a:r>
            <a:r>
              <a:rPr lang="en-US" sz="1300" dirty="0" err="1" smtClean="0"/>
              <a:t>AlexCline</a:t>
            </a:r>
            <a:r>
              <a:rPr lang="en-US" sz="1300" dirty="0" smtClean="0"/>
              <a:t>-mounts </a:t>
            </a:r>
            <a:r>
              <a:rPr lang="en-US" sz="1300" dirty="0" err="1" smtClean="0"/>
              <a:t>torrancew</a:t>
            </a:r>
            <a:r>
              <a:rPr lang="en-US" sz="1300" dirty="0" smtClean="0"/>
              <a:t>-account </a:t>
            </a:r>
            <a:r>
              <a:rPr lang="en-US" sz="1300" dirty="0" err="1" smtClean="0"/>
              <a:t>saz-resolv_conf</a:t>
            </a:r>
            <a:r>
              <a:rPr lang="en-US" sz="1300" dirty="0" smtClean="0"/>
              <a:t> </a:t>
            </a:r>
            <a:r>
              <a:rPr lang="en-US" sz="1300" dirty="0" err="1" smtClean="0"/>
              <a:t>saz-rsyslog</a:t>
            </a:r>
            <a:r>
              <a:rPr lang="en-US" sz="1300" dirty="0" smtClean="0"/>
              <a:t> </a:t>
            </a:r>
            <a:r>
              <a:rPr lang="en-US" sz="1300" dirty="0" err="1" smtClean="0"/>
              <a:t>jhoblitt</a:t>
            </a:r>
            <a:r>
              <a:rPr lang="en-US" sz="1300" dirty="0" smtClean="0"/>
              <a:t>-ganglia </a:t>
            </a:r>
            <a:r>
              <a:rPr lang="en-US" sz="1300" dirty="0" err="1" smtClean="0"/>
              <a:t>petems-swap_file</a:t>
            </a:r>
            <a:r>
              <a:rPr lang="en-US" sz="1300" dirty="0" smtClean="0"/>
              <a:t> </a:t>
            </a:r>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rlex</a:t>
            </a:r>
            <a:r>
              <a:rPr lang="en-US" sz="1300" dirty="0" smtClean="0"/>
              <a:t>/puppet-</a:t>
            </a:r>
            <a:r>
              <a:rPr lang="en-US" sz="1300" dirty="0" err="1" smtClean="0"/>
              <a:t>dnsmasq.git</a:t>
            </a:r>
            <a:r>
              <a:rPr lang="en-US" sz="1300" dirty="0" smtClean="0"/>
              <a:t> /</a:t>
            </a:r>
            <a:r>
              <a:rPr lang="en-US" sz="1300" dirty="0" err="1" smtClean="0"/>
              <a:t>etc</a:t>
            </a:r>
            <a:r>
              <a:rPr lang="en-US" sz="1300" dirty="0" smtClean="0"/>
              <a:t>/puppet/modules/</a:t>
            </a:r>
            <a:r>
              <a:rPr lang="en-US" sz="1300" dirty="0" err="1" smtClean="0"/>
              <a:t>dnsmasq</a:t>
            </a:r>
            <a:endParaRPr lang="en-US" sz="1300" dirty="0" smtClean="0"/>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haraldsk</a:t>
            </a:r>
            <a:r>
              <a:rPr lang="en-US" sz="1300" dirty="0" smtClean="0"/>
              <a:t>/puppet-module-</a:t>
            </a:r>
            <a:r>
              <a:rPr lang="en-US" sz="1300" dirty="0" err="1" smtClean="0"/>
              <a:t>nfs.git</a:t>
            </a:r>
            <a:r>
              <a:rPr lang="en-US" sz="1300" dirty="0" smtClean="0"/>
              <a:t> /</a:t>
            </a:r>
            <a:r>
              <a:rPr lang="en-US" sz="1300" dirty="0" err="1" smtClean="0"/>
              <a:t>etc</a:t>
            </a:r>
            <a:r>
              <a:rPr lang="en-US" sz="1300" dirty="0" smtClean="0"/>
              <a:t>/puppet/modules/</a:t>
            </a:r>
            <a:r>
              <a:rPr lang="en-US" sz="1300" dirty="0" err="1" smtClean="0"/>
              <a:t>nfs</a:t>
            </a:r>
            <a:endParaRPr lang="en-US" sz="1300" dirty="0" smtClean="0"/>
          </a:p>
          <a:p>
            <a:endParaRPr lang="en-US" sz="1300" dirty="0" smtClean="0"/>
          </a:p>
          <a:p>
            <a:r>
              <a:rPr lang="en-US" sz="1300" dirty="0" smtClean="0"/>
              <a:t># generate certificates for our apache install</a:t>
            </a:r>
          </a:p>
          <a:p>
            <a:r>
              <a:rPr lang="en-US" sz="1300" dirty="0" err="1" smtClean="0"/>
              <a:t>mkdir</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endParaRPr lang="en-US" sz="1300" dirty="0" smtClean="0"/>
          </a:p>
          <a:p>
            <a:r>
              <a:rPr lang="en-US" sz="1300" dirty="0" err="1" smtClean="0"/>
              <a:t>openssl</a:t>
            </a:r>
            <a:r>
              <a:rPr lang="en-US" sz="1300" dirty="0" smtClean="0"/>
              <a:t> </a:t>
            </a:r>
            <a:r>
              <a:rPr lang="en-US" sz="1300" dirty="0" err="1" smtClean="0"/>
              <a:t>req</a:t>
            </a:r>
            <a:r>
              <a:rPr lang="en-US" sz="1300" dirty="0" smtClean="0"/>
              <a:t> -x509 -nodes -days 365 -</a:t>
            </a:r>
            <a:r>
              <a:rPr lang="en-US" sz="1300" dirty="0" err="1" smtClean="0"/>
              <a:t>newkey</a:t>
            </a:r>
            <a:r>
              <a:rPr lang="en-US" sz="1300" dirty="0" smtClean="0"/>
              <a:t> rsa:2048 -</a:t>
            </a:r>
            <a:r>
              <a:rPr lang="en-US" sz="1300" dirty="0" err="1" smtClean="0"/>
              <a:t>keyout</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apache.key</a:t>
            </a:r>
            <a:r>
              <a:rPr lang="en-US" sz="1300" dirty="0" smtClean="0"/>
              <a:t> -out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apache.crt</a:t>
            </a:r>
            <a:endParaRPr lang="en-US" sz="1300" dirty="0" smtClean="0"/>
          </a:p>
          <a:p>
            <a:endParaRPr lang="en-US" sz="1300" dirty="0" smtClean="0"/>
          </a:p>
          <a:p>
            <a:r>
              <a:rPr lang="en-US" sz="1300" dirty="0" smtClean="0"/>
              <a:t># create user for subversion install</a:t>
            </a:r>
          </a:p>
          <a:p>
            <a:r>
              <a:rPr lang="en-US" sz="1300" dirty="0" err="1" smtClean="0"/>
              <a:t>htpasswd</a:t>
            </a:r>
            <a:r>
              <a:rPr lang="en-US" sz="1300" dirty="0" smtClean="0"/>
              <a:t> -c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root</a:t>
            </a:r>
          </a:p>
          <a:p>
            <a:r>
              <a:rPr lang="en-US" sz="1300" dirty="0" err="1" smtClean="0"/>
              <a:t>chown</a:t>
            </a:r>
            <a:r>
              <a:rPr lang="en-US" sz="1300" dirty="0" smtClean="0"/>
              <a:t> </a:t>
            </a:r>
            <a:r>
              <a:rPr lang="en-US" sz="1300" dirty="0" err="1" smtClean="0"/>
              <a:t>apache:apache</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a:t>
            </a: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19</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Ok lets get to work, lets log into our machines as root using the ec2 poem</a:t>
            </a:r>
          </a:p>
          <a:p>
            <a:endParaRPr lang="en-US" sz="1300" dirty="0" smtClean="0">
              <a:latin typeface="+mn-lt"/>
            </a:endParaRPr>
          </a:p>
          <a:p>
            <a:endParaRPr lang="en-US" sz="1300" dirty="0" smtClean="0">
              <a:latin typeface="+mn-lt"/>
            </a:endParaRPr>
          </a:p>
          <a:p>
            <a:r>
              <a:rPr lang="en-US" sz="1300" dirty="0" err="1" smtClean="0">
                <a:latin typeface="+mn-lt"/>
              </a:rPr>
              <a:t>ssh</a:t>
            </a:r>
            <a:r>
              <a:rPr lang="en-US" sz="1300" dirty="0" smtClean="0">
                <a:latin typeface="+mn-lt"/>
              </a:rPr>
              <a:t> -</a:t>
            </a:r>
            <a:r>
              <a:rPr lang="en-US" sz="1300" dirty="0" err="1" smtClean="0">
                <a:latin typeface="+mn-lt"/>
              </a:rPr>
              <a:t>i</a:t>
            </a:r>
            <a:r>
              <a:rPr lang="en-US" sz="1300" dirty="0" smtClean="0">
                <a:latin typeface="+mn-lt"/>
              </a:rPr>
              <a:t> /Users/</a:t>
            </a:r>
            <a:r>
              <a:rPr lang="en-US" sz="1300" dirty="0" err="1" smtClean="0">
                <a:latin typeface="+mn-lt"/>
              </a:rPr>
              <a:t>sharrell</a:t>
            </a:r>
            <a:r>
              <a:rPr lang="en-US" sz="1300" dirty="0" smtClean="0">
                <a:latin typeface="+mn-lt"/>
              </a:rPr>
              <a:t>/.</a:t>
            </a:r>
            <a:r>
              <a:rPr lang="en-US" sz="1300" dirty="0" err="1" smtClean="0">
                <a:latin typeface="+mn-lt"/>
              </a:rPr>
              <a:t>ssh</a:t>
            </a:r>
            <a:r>
              <a:rPr lang="en-US" sz="1300" dirty="0" smtClean="0">
                <a:latin typeface="+mn-lt"/>
              </a:rPr>
              <a:t>/</a:t>
            </a:r>
            <a:r>
              <a:rPr lang="en-US" sz="1300" dirty="0" err="1" smtClean="0">
                <a:latin typeface="+mn-lt"/>
              </a:rPr>
              <a:t>PurdueRCACWork.pem</a:t>
            </a:r>
            <a:r>
              <a:rPr lang="en-US" sz="1300" dirty="0" smtClean="0">
                <a:latin typeface="+mn-lt"/>
              </a:rPr>
              <a:t> root@54.191.44.133</a:t>
            </a:r>
          </a:p>
          <a:p>
            <a:endParaRPr lang="en-US" sz="1300" dirty="0" smtClean="0">
              <a:latin typeface="+mn-lt"/>
            </a:endParaRPr>
          </a:p>
          <a:p>
            <a:endParaRPr lang="en-US" sz="1300" dirty="0" smtClean="0">
              <a:latin typeface="+mn-lt"/>
            </a:endParaRPr>
          </a:p>
          <a:p>
            <a:r>
              <a:rPr lang="en-US" sz="1300" dirty="0" smtClean="0">
                <a:latin typeface="+mn-lt"/>
              </a:rPr>
              <a:t>then we need to install the puppet labs centos/</a:t>
            </a:r>
            <a:r>
              <a:rPr lang="en-US" sz="1300" dirty="0" err="1" smtClean="0">
                <a:latin typeface="+mn-lt"/>
              </a:rPr>
              <a:t>rhel</a:t>
            </a:r>
            <a:r>
              <a:rPr lang="en-US" sz="1300" dirty="0" smtClean="0">
                <a:latin typeface="+mn-lt"/>
              </a:rPr>
              <a:t> repository</a:t>
            </a:r>
          </a:p>
          <a:p>
            <a:endParaRPr lang="en-US" sz="1300" dirty="0" smtClean="0">
              <a:latin typeface="+mn-lt"/>
            </a:endParaRPr>
          </a:p>
          <a:p>
            <a:r>
              <a:rPr lang="en-US" sz="1300" dirty="0" err="1" smtClean="0">
                <a:latin typeface="+mn-lt"/>
              </a:rPr>
              <a:t>sudo</a:t>
            </a:r>
            <a:r>
              <a:rPr lang="en-US" sz="1300" dirty="0" smtClean="0">
                <a:latin typeface="+mn-lt"/>
              </a:rPr>
              <a:t> rpm -</a:t>
            </a:r>
            <a:r>
              <a:rPr lang="en-US" sz="1300" dirty="0" err="1" smtClean="0">
                <a:latin typeface="+mn-lt"/>
              </a:rPr>
              <a:t>ivh</a:t>
            </a:r>
            <a:r>
              <a:rPr lang="en-US" sz="1300" dirty="0" smtClean="0">
                <a:latin typeface="+mn-lt"/>
              </a:rPr>
              <a:t> http://</a:t>
            </a:r>
            <a:r>
              <a:rPr lang="en-US" sz="1300" dirty="0" err="1" smtClean="0">
                <a:latin typeface="+mn-lt"/>
              </a:rPr>
              <a:t>yum.puppetlabs.com</a:t>
            </a:r>
            <a:r>
              <a:rPr lang="en-US" sz="1300" dirty="0" smtClean="0">
                <a:latin typeface="+mn-lt"/>
              </a:rPr>
              <a:t>/puppetlabs-release-el-6.noarch.rpm</a:t>
            </a:r>
          </a:p>
          <a:p>
            <a:endParaRPr lang="en-US" sz="1300" dirty="0" smtClean="0">
              <a:latin typeface="+mn-lt"/>
            </a:endParaRPr>
          </a:p>
          <a:p>
            <a:r>
              <a:rPr lang="en-US" sz="1300" dirty="0" smtClean="0">
                <a:latin typeface="+mn-lt"/>
              </a:rPr>
              <a:t>yum -y install puppet </a:t>
            </a:r>
            <a:r>
              <a:rPr lang="en-US" sz="1300" dirty="0" err="1" smtClean="0">
                <a:latin typeface="+mn-lt"/>
              </a:rPr>
              <a:t>git</a:t>
            </a:r>
            <a:r>
              <a:rPr lang="en-US" sz="1300" dirty="0" smtClean="0">
                <a:latin typeface="+mn-lt"/>
              </a:rPr>
              <a:t>  </a:t>
            </a:r>
            <a:r>
              <a:rPr lang="en-US" sz="1300" dirty="0" err="1" smtClean="0">
                <a:latin typeface="+mn-lt"/>
              </a:rPr>
              <a:t>mod_ssl</a:t>
            </a:r>
            <a:r>
              <a:rPr lang="en-US" sz="1300" dirty="0" smtClean="0">
                <a:latin typeface="+mn-lt"/>
              </a:rPr>
              <a:t> vim</a:t>
            </a:r>
          </a:p>
          <a:p>
            <a:endParaRPr lang="en-US" sz="1300" dirty="0" smtClean="0">
              <a:latin typeface="+mn-lt"/>
            </a:endParaRPr>
          </a:p>
          <a:p>
            <a:r>
              <a:rPr lang="en-US" sz="1300" dirty="0" smtClean="0">
                <a:latin typeface="+mn-lt"/>
              </a:rPr>
              <a:t>now install puppet modules we will be using</a:t>
            </a:r>
          </a:p>
          <a:p>
            <a:r>
              <a:rPr lang="en-US" sz="1300" dirty="0" smtClean="0">
                <a:latin typeface="+mn-lt"/>
              </a:rPr>
              <a:t>puppet module install </a:t>
            </a:r>
            <a:r>
              <a:rPr lang="en-US" sz="1300" dirty="0" err="1" smtClean="0">
                <a:latin typeface="+mn-lt"/>
              </a:rPr>
              <a:t>puppetlabs</a:t>
            </a:r>
            <a:r>
              <a:rPr lang="en-US" sz="1300" dirty="0" smtClean="0">
                <a:latin typeface="+mn-lt"/>
              </a:rPr>
              <a:t>-apache </a:t>
            </a:r>
            <a:r>
              <a:rPr lang="en-US" sz="1300" dirty="0" err="1" smtClean="0">
                <a:latin typeface="+mn-lt"/>
              </a:rPr>
              <a:t>puppetlabs-vcsrepo</a:t>
            </a:r>
            <a:r>
              <a:rPr lang="en-US" sz="1300" dirty="0" smtClean="0">
                <a:latin typeface="+mn-lt"/>
              </a:rPr>
              <a:t> </a:t>
            </a:r>
            <a:r>
              <a:rPr lang="en-US" sz="1300" dirty="0" err="1" smtClean="0">
                <a:latin typeface="+mn-lt"/>
              </a:rPr>
              <a:t>puppetlabs</a:t>
            </a:r>
            <a:r>
              <a:rPr lang="en-US" sz="1300" dirty="0" smtClean="0">
                <a:latin typeface="+mn-lt"/>
              </a:rPr>
              <a:t>-firewall </a:t>
            </a:r>
            <a:r>
              <a:rPr lang="en-US" sz="1300" dirty="0" err="1" smtClean="0">
                <a:latin typeface="+mn-lt"/>
              </a:rPr>
              <a:t>spiette-selinux</a:t>
            </a:r>
            <a:r>
              <a:rPr lang="en-US" sz="1300" dirty="0" smtClean="0">
                <a:latin typeface="+mn-lt"/>
              </a:rPr>
              <a:t> </a:t>
            </a:r>
            <a:r>
              <a:rPr lang="en-US" sz="1300" dirty="0" err="1" smtClean="0">
                <a:latin typeface="+mn-lt"/>
              </a:rPr>
              <a:t>AlexCline</a:t>
            </a:r>
            <a:r>
              <a:rPr lang="en-US" sz="1300" dirty="0" smtClean="0">
                <a:latin typeface="+mn-lt"/>
              </a:rPr>
              <a:t>-mounts </a:t>
            </a:r>
            <a:r>
              <a:rPr lang="en-US" sz="1300" dirty="0" err="1" smtClean="0">
                <a:latin typeface="+mn-lt"/>
              </a:rPr>
              <a:t>torrancew</a:t>
            </a:r>
            <a:r>
              <a:rPr lang="en-US" sz="1300" dirty="0" smtClean="0">
                <a:latin typeface="+mn-lt"/>
              </a:rPr>
              <a:t>-account</a:t>
            </a:r>
          </a:p>
          <a:p>
            <a:r>
              <a:rPr lang="en-US" sz="1300" dirty="0" err="1" smtClean="0">
                <a:latin typeface="+mn-lt"/>
              </a:rPr>
              <a:t>git</a:t>
            </a:r>
            <a:r>
              <a:rPr lang="en-US" sz="1300" dirty="0" smtClean="0">
                <a:latin typeface="+mn-lt"/>
              </a:rPr>
              <a:t> clone https://</a:t>
            </a:r>
            <a:r>
              <a:rPr lang="en-US" sz="1300" dirty="0" err="1" smtClean="0">
                <a:latin typeface="+mn-lt"/>
              </a:rPr>
              <a:t>github.com</a:t>
            </a:r>
            <a:r>
              <a:rPr lang="en-US" sz="1300" dirty="0" smtClean="0">
                <a:latin typeface="+mn-lt"/>
              </a:rPr>
              <a:t>/</a:t>
            </a:r>
            <a:r>
              <a:rPr lang="en-US" sz="1300" dirty="0" err="1" smtClean="0">
                <a:latin typeface="+mn-lt"/>
              </a:rPr>
              <a:t>haraldsk</a:t>
            </a:r>
            <a:r>
              <a:rPr lang="en-US" sz="1300" dirty="0" smtClean="0">
                <a:latin typeface="+mn-lt"/>
              </a:rPr>
              <a:t>/puppet-module-</a:t>
            </a:r>
            <a:r>
              <a:rPr lang="en-US" sz="1300" dirty="0" err="1" smtClean="0">
                <a:latin typeface="+mn-lt"/>
              </a:rPr>
              <a:t>nfs.git</a:t>
            </a:r>
            <a:r>
              <a:rPr lang="en-US" sz="1300" dirty="0" smtClean="0">
                <a:latin typeface="+mn-lt"/>
              </a:rPr>
              <a:t> /</a:t>
            </a:r>
            <a:r>
              <a:rPr lang="en-US" sz="1300" dirty="0" err="1" smtClean="0">
                <a:latin typeface="+mn-lt"/>
              </a:rPr>
              <a:t>etc</a:t>
            </a:r>
            <a:r>
              <a:rPr lang="en-US" sz="1300" dirty="0" smtClean="0">
                <a:latin typeface="+mn-lt"/>
              </a:rPr>
              <a:t>/puppet/modules/</a:t>
            </a:r>
            <a:r>
              <a:rPr lang="en-US" sz="1300" dirty="0" err="1" smtClean="0">
                <a:latin typeface="+mn-lt"/>
              </a:rPr>
              <a:t>nfs</a:t>
            </a:r>
            <a:endParaRPr lang="en-US" sz="1300" dirty="0" smtClean="0">
              <a:latin typeface="+mn-lt"/>
            </a:endParaRPr>
          </a:p>
          <a:p>
            <a:endParaRPr lang="en-US" sz="1300" dirty="0" smtClean="0">
              <a:latin typeface="+mn-lt"/>
            </a:endParaRPr>
          </a:p>
          <a:p>
            <a:r>
              <a:rPr lang="en-US" sz="1300" dirty="0" smtClean="0">
                <a:latin typeface="+mn-lt"/>
              </a:rPr>
              <a:t>All of these modules will be accessed by their second name, for example the </a:t>
            </a:r>
            <a:r>
              <a:rPr lang="en-US" sz="1300" dirty="0" err="1" smtClean="0">
                <a:latin typeface="+mn-lt"/>
              </a:rPr>
              <a:t>puppetlabs</a:t>
            </a:r>
            <a:r>
              <a:rPr lang="en-US" sz="1300" dirty="0" smtClean="0">
                <a:latin typeface="+mn-lt"/>
              </a:rPr>
              <a:t>-apache module will be accessed by the apache {} </a:t>
            </a:r>
            <a:r>
              <a:rPr lang="en-US" sz="1300" dirty="0" err="1" smtClean="0">
                <a:latin typeface="+mn-lt"/>
              </a:rPr>
              <a:t>config</a:t>
            </a:r>
            <a:r>
              <a:rPr lang="en-US" sz="1300" dirty="0" smtClean="0">
                <a:latin typeface="+mn-lt"/>
              </a:rPr>
              <a:t> stanzas. If you are ever wondering what module something is coming from that is what it is.</a:t>
            </a:r>
          </a:p>
          <a:p>
            <a:endParaRPr lang="en-US" sz="1300" dirty="0" smtClean="0">
              <a:latin typeface="+mn-lt"/>
            </a:endParaRPr>
          </a:p>
          <a:p>
            <a:endParaRPr lang="en-US" sz="1300" dirty="0" smtClean="0">
              <a:latin typeface="+mn-lt"/>
            </a:endParaRPr>
          </a:p>
          <a:p>
            <a:r>
              <a:rPr lang="en-US" sz="1300" dirty="0" err="1" smtClean="0">
                <a:latin typeface="+mn-lt"/>
              </a:rPr>
              <a:t>mkdir</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 </a:t>
            </a:r>
          </a:p>
          <a:p>
            <a:endParaRPr lang="en-US" sz="1300" dirty="0" smtClean="0">
              <a:latin typeface="+mn-lt"/>
            </a:endParaRPr>
          </a:p>
          <a:p>
            <a:r>
              <a:rPr lang="en-US" sz="1300" dirty="0" err="1" smtClean="0">
                <a:latin typeface="+mn-lt"/>
              </a:rPr>
              <a:t>openssl</a:t>
            </a:r>
            <a:r>
              <a:rPr lang="en-US" sz="1300" dirty="0" smtClean="0">
                <a:latin typeface="+mn-lt"/>
              </a:rPr>
              <a:t> </a:t>
            </a:r>
            <a:r>
              <a:rPr lang="en-US" sz="1300" dirty="0" err="1" smtClean="0">
                <a:latin typeface="+mn-lt"/>
              </a:rPr>
              <a:t>req</a:t>
            </a:r>
            <a:r>
              <a:rPr lang="en-US" sz="1300" dirty="0" smtClean="0">
                <a:latin typeface="+mn-lt"/>
              </a:rPr>
              <a:t> -x509 -nodes -days 365 -</a:t>
            </a:r>
            <a:r>
              <a:rPr lang="en-US" sz="1300" dirty="0" err="1" smtClean="0">
                <a:latin typeface="+mn-lt"/>
              </a:rPr>
              <a:t>newkey</a:t>
            </a:r>
            <a:r>
              <a:rPr lang="en-US" sz="1300" dirty="0" smtClean="0">
                <a:latin typeface="+mn-lt"/>
              </a:rPr>
              <a:t> rsa:2048 -</a:t>
            </a:r>
            <a:r>
              <a:rPr lang="en-US" sz="1300" dirty="0" err="1" smtClean="0">
                <a:latin typeface="+mn-lt"/>
              </a:rPr>
              <a:t>keyout</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apache.key</a:t>
            </a:r>
            <a:r>
              <a:rPr lang="en-US" sz="1300" dirty="0" smtClean="0">
                <a:latin typeface="+mn-lt"/>
              </a:rPr>
              <a:t> -out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apache.crt</a:t>
            </a:r>
            <a:endParaRPr lang="en-US" sz="1300" dirty="0" smtClean="0">
              <a:latin typeface="+mn-lt"/>
            </a:endParaRPr>
          </a:p>
          <a:p>
            <a:endParaRPr lang="en-US" sz="1300" dirty="0" smtClean="0">
              <a:latin typeface="+mn-lt"/>
            </a:endParaRPr>
          </a:p>
          <a:p>
            <a:r>
              <a:rPr lang="en-US" sz="1300" dirty="0" err="1" smtClean="0">
                <a:latin typeface="+mn-lt"/>
              </a:rPr>
              <a:t>htpasswd</a:t>
            </a:r>
            <a:r>
              <a:rPr lang="en-US" sz="1300" dirty="0" smtClean="0">
                <a:latin typeface="+mn-lt"/>
              </a:rPr>
              <a:t> -c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root</a:t>
            </a:r>
          </a:p>
          <a:p>
            <a:endParaRPr lang="en-US" sz="1300" dirty="0" smtClean="0">
              <a:latin typeface="+mn-lt"/>
            </a:endParaRPr>
          </a:p>
          <a:p>
            <a:r>
              <a:rPr lang="en-US" sz="1300" dirty="0" err="1" smtClean="0">
                <a:latin typeface="+mn-lt"/>
              </a:rPr>
              <a:t>chown</a:t>
            </a:r>
            <a:r>
              <a:rPr lang="en-US" sz="1300" dirty="0" smtClean="0">
                <a:latin typeface="+mn-lt"/>
              </a:rPr>
              <a:t> </a:t>
            </a:r>
            <a:r>
              <a:rPr lang="en-US" sz="1300" dirty="0" err="1" smtClean="0">
                <a:latin typeface="+mn-lt"/>
              </a:rPr>
              <a:t>apache:apache</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a:t>
            </a:r>
          </a:p>
          <a:p>
            <a:endParaRPr lang="en-US" sz="1300" dirty="0" smtClean="0">
              <a:latin typeface="+mn-lt"/>
            </a:endParaRPr>
          </a:p>
          <a:p>
            <a:endParaRPr lang="en-US" sz="1300" dirty="0" smtClean="0">
              <a:latin typeface="+mn-lt"/>
            </a:endParaRPr>
          </a:p>
          <a:p>
            <a:r>
              <a:rPr lang="en-US" sz="1300" dirty="0" smtClean="0">
                <a:latin typeface="+mn-lt"/>
              </a:rPr>
              <a:t>Now we have puppet installed with apache and a few other things.</a:t>
            </a:r>
          </a:p>
          <a:p>
            <a:endParaRPr lang="en-US" sz="1300" dirty="0" smtClean="0">
              <a:latin typeface="+mn-lt"/>
            </a:endParaRPr>
          </a:p>
          <a:p>
            <a:endParaRPr lang="en-US" sz="1300" dirty="0" smtClean="0">
              <a:latin typeface="+mn-lt"/>
            </a:endParaRPr>
          </a:p>
          <a:p>
            <a:r>
              <a:rPr lang="en-US" sz="1300" dirty="0" smtClean="0">
                <a:latin typeface="+mn-lt"/>
              </a:rPr>
              <a:t>##### </a:t>
            </a:r>
          </a:p>
          <a:p>
            <a:endParaRPr lang="en-US" sz="1300" dirty="0" smtClean="0">
              <a:latin typeface="+mn-lt"/>
            </a:endParaRPr>
          </a:p>
          <a:p>
            <a:endParaRPr lang="en-US" sz="1300" dirty="0" smtClean="0">
              <a:latin typeface="+mn-lt"/>
            </a:endParaRPr>
          </a:p>
          <a:p>
            <a:r>
              <a:rPr lang="en-US" sz="1300" dirty="0" err="1" smtClean="0"/>
              <a:t>sharrell@lmaoplane:web</a:t>
            </a:r>
            <a:r>
              <a:rPr lang="en-US" sz="1300" dirty="0" smtClean="0"/>
              <a:t> $ cat 000-headnode-bootstrap-commands </a:t>
            </a:r>
          </a:p>
          <a:p>
            <a:r>
              <a:rPr lang="en-US" sz="1300" dirty="0" smtClean="0"/>
              <a:t># </a:t>
            </a:r>
            <a:r>
              <a:rPr lang="en-US" sz="1300" dirty="0" err="1" smtClean="0"/>
              <a:t>ssh</a:t>
            </a:r>
            <a:r>
              <a:rPr lang="en-US" sz="1300" dirty="0" smtClean="0"/>
              <a:t> into the node</a:t>
            </a:r>
          </a:p>
          <a:p>
            <a:r>
              <a:rPr lang="en-US" sz="1300" dirty="0" err="1" smtClean="0"/>
              <a:t>ssh</a:t>
            </a:r>
            <a:r>
              <a:rPr lang="en-US" sz="1300" dirty="0" smtClean="0"/>
              <a:t> -</a:t>
            </a:r>
            <a:r>
              <a:rPr lang="en-US" sz="1300" dirty="0" err="1" smtClean="0"/>
              <a:t>i</a:t>
            </a:r>
            <a:r>
              <a:rPr lang="en-US" sz="1300" dirty="0" smtClean="0"/>
              <a:t> </a:t>
            </a:r>
            <a:r>
              <a:rPr lang="en-US" sz="1300" dirty="0" err="1" smtClean="0"/>
              <a:t>AWSKey.pem</a:t>
            </a:r>
            <a:r>
              <a:rPr lang="en-US" sz="1300" dirty="0" smtClean="0"/>
              <a:t> </a:t>
            </a:r>
            <a:r>
              <a:rPr lang="en-US" sz="1300" dirty="0" err="1" smtClean="0"/>
              <a:t>root@aws-ip</a:t>
            </a:r>
            <a:endParaRPr lang="en-US" sz="1300" dirty="0" smtClean="0"/>
          </a:p>
          <a:p>
            <a:endParaRPr lang="en-US" sz="1300" dirty="0" smtClean="0"/>
          </a:p>
          <a:p>
            <a:r>
              <a:rPr lang="en-US" sz="1300" dirty="0" smtClean="0"/>
              <a:t># install puppet repository</a:t>
            </a:r>
          </a:p>
          <a:p>
            <a:r>
              <a:rPr lang="en-US" sz="1300" dirty="0" err="1" smtClean="0"/>
              <a:t>sudo</a:t>
            </a:r>
            <a:r>
              <a:rPr lang="en-US" sz="1300" dirty="0" smtClean="0"/>
              <a:t> rpm -</a:t>
            </a:r>
            <a:r>
              <a:rPr lang="en-US" sz="1300" dirty="0" err="1" smtClean="0"/>
              <a:t>ivh</a:t>
            </a:r>
            <a:r>
              <a:rPr lang="en-US" sz="1300" dirty="0" smtClean="0"/>
              <a:t> http://</a:t>
            </a:r>
            <a:r>
              <a:rPr lang="en-US" sz="1300" dirty="0" err="1" smtClean="0"/>
              <a:t>yum.puppetlabs.com</a:t>
            </a:r>
            <a:r>
              <a:rPr lang="en-US" sz="1300" dirty="0" smtClean="0"/>
              <a:t>/puppetlabs-release-el-6.noarch.rpm</a:t>
            </a:r>
          </a:p>
          <a:p>
            <a:endParaRPr lang="en-US" sz="1300" dirty="0" smtClean="0"/>
          </a:p>
          <a:p>
            <a:r>
              <a:rPr lang="en-US" sz="1300" dirty="0" smtClean="0"/>
              <a:t># install puppet, </a:t>
            </a:r>
            <a:r>
              <a:rPr lang="en-US" sz="1300" dirty="0" err="1" smtClean="0"/>
              <a:t>git</a:t>
            </a:r>
            <a:r>
              <a:rPr lang="en-US" sz="1300" dirty="0" smtClean="0"/>
              <a:t>, subversion, apache with mod </a:t>
            </a:r>
            <a:r>
              <a:rPr lang="en-US" sz="1300" dirty="0" err="1" smtClean="0"/>
              <a:t>ssl</a:t>
            </a:r>
            <a:r>
              <a:rPr lang="en-US" sz="1300" dirty="0" smtClean="0"/>
              <a:t> and vim</a:t>
            </a:r>
          </a:p>
          <a:p>
            <a:r>
              <a:rPr lang="en-US" sz="1300" dirty="0" smtClean="0"/>
              <a:t>yum -y install puppet </a:t>
            </a:r>
            <a:r>
              <a:rPr lang="en-US" sz="1300" dirty="0" err="1" smtClean="0"/>
              <a:t>git</a:t>
            </a:r>
            <a:r>
              <a:rPr lang="en-US" sz="1300" dirty="0" smtClean="0"/>
              <a:t> </a:t>
            </a:r>
            <a:r>
              <a:rPr lang="en-US" sz="1300" dirty="0" err="1" smtClean="0"/>
              <a:t>mod_ssl</a:t>
            </a:r>
            <a:r>
              <a:rPr lang="en-US" sz="1300" dirty="0" smtClean="0"/>
              <a:t> vim subversion</a:t>
            </a:r>
          </a:p>
          <a:p>
            <a:endParaRPr lang="en-US" sz="1300" dirty="0" smtClean="0"/>
          </a:p>
          <a:p>
            <a:r>
              <a:rPr lang="en-US" sz="1300" dirty="0" smtClean="0"/>
              <a:t># install puppet modules we will be using throughout the setup</a:t>
            </a:r>
          </a:p>
          <a:p>
            <a:r>
              <a:rPr lang="en-US" sz="1300" dirty="0" smtClean="0"/>
              <a:t>puppet module install </a:t>
            </a:r>
            <a:r>
              <a:rPr lang="en-US" sz="1300" dirty="0" err="1" smtClean="0"/>
              <a:t>puppetlabs</a:t>
            </a:r>
            <a:r>
              <a:rPr lang="en-US" sz="1300" dirty="0" smtClean="0"/>
              <a:t>-apache </a:t>
            </a:r>
            <a:r>
              <a:rPr lang="en-US" sz="1300" dirty="0" err="1" smtClean="0"/>
              <a:t>puppetlabs-vcsrepo</a:t>
            </a:r>
            <a:r>
              <a:rPr lang="en-US" sz="1300" dirty="0" smtClean="0"/>
              <a:t> </a:t>
            </a:r>
            <a:r>
              <a:rPr lang="en-US" sz="1300" dirty="0" err="1" smtClean="0"/>
              <a:t>puppetlabs</a:t>
            </a:r>
            <a:r>
              <a:rPr lang="en-US" sz="1300" dirty="0" smtClean="0"/>
              <a:t>-firewall </a:t>
            </a:r>
            <a:r>
              <a:rPr lang="en-US" sz="1300" dirty="0" err="1" smtClean="0"/>
              <a:t>spiette-selinux</a:t>
            </a:r>
            <a:r>
              <a:rPr lang="en-US" sz="1300" dirty="0" smtClean="0"/>
              <a:t> </a:t>
            </a:r>
            <a:r>
              <a:rPr lang="en-US" sz="1300" dirty="0" err="1" smtClean="0"/>
              <a:t>AlexCline</a:t>
            </a:r>
            <a:r>
              <a:rPr lang="en-US" sz="1300" dirty="0" smtClean="0"/>
              <a:t>-mounts </a:t>
            </a:r>
            <a:r>
              <a:rPr lang="en-US" sz="1300" dirty="0" err="1" smtClean="0"/>
              <a:t>torrancew</a:t>
            </a:r>
            <a:r>
              <a:rPr lang="en-US" sz="1300" dirty="0" smtClean="0"/>
              <a:t>-account </a:t>
            </a:r>
            <a:r>
              <a:rPr lang="en-US" sz="1300" dirty="0" err="1" smtClean="0"/>
              <a:t>saz-resolv_conf</a:t>
            </a:r>
            <a:r>
              <a:rPr lang="en-US" sz="1300" dirty="0" smtClean="0"/>
              <a:t> </a:t>
            </a:r>
            <a:r>
              <a:rPr lang="en-US" sz="1300" dirty="0" err="1" smtClean="0"/>
              <a:t>saz-rsyslog</a:t>
            </a:r>
            <a:r>
              <a:rPr lang="en-US" sz="1300" dirty="0" smtClean="0"/>
              <a:t> </a:t>
            </a:r>
            <a:r>
              <a:rPr lang="en-US" sz="1300" dirty="0" err="1" smtClean="0"/>
              <a:t>jhoblitt</a:t>
            </a:r>
            <a:r>
              <a:rPr lang="en-US" sz="1300" dirty="0" smtClean="0"/>
              <a:t>-ganglia </a:t>
            </a:r>
            <a:r>
              <a:rPr lang="en-US" sz="1300" dirty="0" err="1" smtClean="0"/>
              <a:t>petems-swap_file</a:t>
            </a:r>
            <a:r>
              <a:rPr lang="en-US" sz="1300" dirty="0" smtClean="0"/>
              <a:t> </a:t>
            </a:r>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rlex</a:t>
            </a:r>
            <a:r>
              <a:rPr lang="en-US" sz="1300" dirty="0" smtClean="0"/>
              <a:t>/puppet-</a:t>
            </a:r>
            <a:r>
              <a:rPr lang="en-US" sz="1300" dirty="0" err="1" smtClean="0"/>
              <a:t>dnsmasq.git</a:t>
            </a:r>
            <a:r>
              <a:rPr lang="en-US" sz="1300" dirty="0" smtClean="0"/>
              <a:t> /</a:t>
            </a:r>
            <a:r>
              <a:rPr lang="en-US" sz="1300" dirty="0" err="1" smtClean="0"/>
              <a:t>etc</a:t>
            </a:r>
            <a:r>
              <a:rPr lang="en-US" sz="1300" dirty="0" smtClean="0"/>
              <a:t>/puppet/modules/</a:t>
            </a:r>
            <a:r>
              <a:rPr lang="en-US" sz="1300" dirty="0" err="1" smtClean="0"/>
              <a:t>dnsmasq</a:t>
            </a:r>
            <a:endParaRPr lang="en-US" sz="1300" dirty="0" smtClean="0"/>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haraldsk</a:t>
            </a:r>
            <a:r>
              <a:rPr lang="en-US" sz="1300" dirty="0" smtClean="0"/>
              <a:t>/puppet-module-</a:t>
            </a:r>
            <a:r>
              <a:rPr lang="en-US" sz="1300" dirty="0" err="1" smtClean="0"/>
              <a:t>nfs.git</a:t>
            </a:r>
            <a:r>
              <a:rPr lang="en-US" sz="1300" dirty="0" smtClean="0"/>
              <a:t> /</a:t>
            </a:r>
            <a:r>
              <a:rPr lang="en-US" sz="1300" dirty="0" err="1" smtClean="0"/>
              <a:t>etc</a:t>
            </a:r>
            <a:r>
              <a:rPr lang="en-US" sz="1300" dirty="0" smtClean="0"/>
              <a:t>/puppet/modules/</a:t>
            </a:r>
            <a:r>
              <a:rPr lang="en-US" sz="1300" dirty="0" err="1" smtClean="0"/>
              <a:t>nfs</a:t>
            </a:r>
            <a:endParaRPr lang="en-US" sz="1300" dirty="0" smtClean="0"/>
          </a:p>
          <a:p>
            <a:endParaRPr lang="en-US" sz="1300" dirty="0" smtClean="0"/>
          </a:p>
          <a:p>
            <a:r>
              <a:rPr lang="en-US" sz="1300" dirty="0" smtClean="0"/>
              <a:t># generate certificates for our apache install</a:t>
            </a:r>
          </a:p>
          <a:p>
            <a:r>
              <a:rPr lang="en-US" sz="1300" dirty="0" err="1" smtClean="0"/>
              <a:t>mkdir</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endParaRPr lang="en-US" sz="1300" dirty="0" smtClean="0"/>
          </a:p>
          <a:p>
            <a:r>
              <a:rPr lang="en-US" sz="1300" dirty="0" err="1" smtClean="0"/>
              <a:t>openssl</a:t>
            </a:r>
            <a:r>
              <a:rPr lang="en-US" sz="1300" dirty="0" smtClean="0"/>
              <a:t> </a:t>
            </a:r>
            <a:r>
              <a:rPr lang="en-US" sz="1300" dirty="0" err="1" smtClean="0"/>
              <a:t>req</a:t>
            </a:r>
            <a:r>
              <a:rPr lang="en-US" sz="1300" dirty="0" smtClean="0"/>
              <a:t> -x509 -nodes -days 365 -</a:t>
            </a:r>
            <a:r>
              <a:rPr lang="en-US" sz="1300" dirty="0" err="1" smtClean="0"/>
              <a:t>newkey</a:t>
            </a:r>
            <a:r>
              <a:rPr lang="en-US" sz="1300" dirty="0" smtClean="0"/>
              <a:t> rsa:2048 -</a:t>
            </a:r>
            <a:r>
              <a:rPr lang="en-US" sz="1300" dirty="0" err="1" smtClean="0"/>
              <a:t>keyout</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apache.key</a:t>
            </a:r>
            <a:r>
              <a:rPr lang="en-US" sz="1300" dirty="0" smtClean="0"/>
              <a:t> -out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apache.crt</a:t>
            </a:r>
            <a:endParaRPr lang="en-US" sz="1300" dirty="0" smtClean="0"/>
          </a:p>
          <a:p>
            <a:endParaRPr lang="en-US" sz="1300" dirty="0" smtClean="0"/>
          </a:p>
          <a:p>
            <a:r>
              <a:rPr lang="en-US" sz="1300" dirty="0" smtClean="0"/>
              <a:t># create user for subversion install</a:t>
            </a:r>
          </a:p>
          <a:p>
            <a:r>
              <a:rPr lang="en-US" sz="1300" dirty="0" err="1" smtClean="0"/>
              <a:t>htpasswd</a:t>
            </a:r>
            <a:r>
              <a:rPr lang="en-US" sz="1300" dirty="0" smtClean="0"/>
              <a:t> -c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root</a:t>
            </a:r>
          </a:p>
          <a:p>
            <a:r>
              <a:rPr lang="en-US" sz="1300" dirty="0" err="1" smtClean="0"/>
              <a:t>chown</a:t>
            </a:r>
            <a:r>
              <a:rPr lang="en-US" sz="1300" dirty="0" smtClean="0"/>
              <a:t> </a:t>
            </a:r>
            <a:r>
              <a:rPr lang="en-US" sz="1300" dirty="0" err="1" smtClean="0"/>
              <a:t>apache:apache</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a:t>
            </a: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20</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sz="1300" dirty="0" smtClean="0">
                <a:latin typeface="+mn-lt"/>
              </a:rPr>
              <a:t>Quick for loop for the packages</a:t>
            </a:r>
          </a:p>
          <a:p>
            <a:pPr marL="183966" indent="-183966">
              <a:buFontTx/>
              <a:buChar char="-"/>
            </a:pPr>
            <a:r>
              <a:rPr lang="en-US" sz="1300" dirty="0" smtClean="0">
                <a:latin typeface="+mn-lt"/>
              </a:rPr>
              <a:t>Modules will be installed with their second name </a:t>
            </a:r>
            <a:r>
              <a:rPr lang="en-US" sz="1300" dirty="0" err="1" smtClean="0">
                <a:latin typeface="+mn-lt"/>
              </a:rPr>
              <a:t>ie</a:t>
            </a:r>
            <a:r>
              <a:rPr lang="en-US" sz="1300" dirty="0" smtClean="0">
                <a:latin typeface="+mn-lt"/>
              </a:rPr>
              <a:t> firewall instead of </a:t>
            </a:r>
            <a:r>
              <a:rPr lang="en-US" sz="1300" dirty="0" err="1" smtClean="0">
                <a:latin typeface="+mn-lt"/>
              </a:rPr>
              <a:t>puppetlabs</a:t>
            </a:r>
            <a:r>
              <a:rPr lang="en-US" sz="1300" dirty="0" smtClean="0">
                <a:latin typeface="+mn-lt"/>
              </a:rPr>
              <a:t> firewall</a:t>
            </a:r>
          </a:p>
          <a:p>
            <a:pPr marL="183966" indent="-183966">
              <a:buFontTx/>
              <a:buChar char="-"/>
            </a:pPr>
            <a:endParaRPr lang="en-US" sz="1300" dirty="0" smtClean="0">
              <a:latin typeface="+mn-lt"/>
            </a:endParaRPr>
          </a:p>
          <a:p>
            <a:pPr marL="183966" indent="-183966">
              <a:buFontTx/>
              <a:buChar char="-"/>
            </a:pPr>
            <a:endParaRPr lang="en-US" sz="1300" dirty="0" smtClean="0">
              <a:latin typeface="+mn-lt"/>
            </a:endParaRPr>
          </a:p>
          <a:p>
            <a:r>
              <a:rPr lang="en-US" sz="1300" dirty="0" smtClean="0">
                <a:latin typeface="+mn-lt"/>
              </a:rPr>
              <a:t>now install puppet modules we will be using</a:t>
            </a:r>
          </a:p>
          <a:p>
            <a:r>
              <a:rPr lang="en-US" sz="1300" dirty="0" smtClean="0">
                <a:latin typeface="+mn-lt"/>
              </a:rPr>
              <a:t>puppet module install </a:t>
            </a:r>
            <a:r>
              <a:rPr lang="en-US" sz="1300" dirty="0" err="1" smtClean="0">
                <a:latin typeface="+mn-lt"/>
              </a:rPr>
              <a:t>puppetlabs</a:t>
            </a:r>
            <a:r>
              <a:rPr lang="en-US" sz="1300" dirty="0" smtClean="0">
                <a:latin typeface="+mn-lt"/>
              </a:rPr>
              <a:t>-apache </a:t>
            </a:r>
            <a:r>
              <a:rPr lang="en-US" sz="1300" dirty="0" err="1" smtClean="0">
                <a:latin typeface="+mn-lt"/>
              </a:rPr>
              <a:t>puppetlabs-vcsrepo</a:t>
            </a:r>
            <a:r>
              <a:rPr lang="en-US" sz="1300" dirty="0" smtClean="0">
                <a:latin typeface="+mn-lt"/>
              </a:rPr>
              <a:t> </a:t>
            </a:r>
            <a:r>
              <a:rPr lang="en-US" sz="1300" dirty="0" err="1" smtClean="0">
                <a:latin typeface="+mn-lt"/>
              </a:rPr>
              <a:t>puppetlabs</a:t>
            </a:r>
            <a:r>
              <a:rPr lang="en-US" sz="1300" dirty="0" smtClean="0">
                <a:latin typeface="+mn-lt"/>
              </a:rPr>
              <a:t>-firewall </a:t>
            </a:r>
            <a:r>
              <a:rPr lang="en-US" sz="1300" dirty="0" err="1" smtClean="0">
                <a:latin typeface="+mn-lt"/>
              </a:rPr>
              <a:t>spiette-selinux</a:t>
            </a:r>
            <a:r>
              <a:rPr lang="en-US" sz="1300" dirty="0" smtClean="0">
                <a:latin typeface="+mn-lt"/>
              </a:rPr>
              <a:t> </a:t>
            </a:r>
            <a:r>
              <a:rPr lang="en-US" sz="1300" dirty="0" err="1" smtClean="0">
                <a:latin typeface="+mn-lt"/>
              </a:rPr>
              <a:t>AlexCline</a:t>
            </a:r>
            <a:r>
              <a:rPr lang="en-US" sz="1300" dirty="0" smtClean="0">
                <a:latin typeface="+mn-lt"/>
              </a:rPr>
              <a:t>-mounts </a:t>
            </a:r>
            <a:r>
              <a:rPr lang="en-US" sz="1300" dirty="0" err="1" smtClean="0">
                <a:latin typeface="+mn-lt"/>
              </a:rPr>
              <a:t>torrancew</a:t>
            </a:r>
            <a:r>
              <a:rPr lang="en-US" sz="1300" dirty="0" smtClean="0">
                <a:latin typeface="+mn-lt"/>
              </a:rPr>
              <a:t>-account</a:t>
            </a:r>
          </a:p>
          <a:p>
            <a:r>
              <a:rPr lang="en-US" sz="1300" dirty="0" err="1" smtClean="0">
                <a:latin typeface="+mn-lt"/>
              </a:rPr>
              <a:t>git</a:t>
            </a:r>
            <a:r>
              <a:rPr lang="en-US" sz="1300" dirty="0" smtClean="0">
                <a:latin typeface="+mn-lt"/>
              </a:rPr>
              <a:t> clone https://</a:t>
            </a:r>
            <a:r>
              <a:rPr lang="en-US" sz="1300" dirty="0" err="1" smtClean="0">
                <a:latin typeface="+mn-lt"/>
              </a:rPr>
              <a:t>github.com</a:t>
            </a:r>
            <a:r>
              <a:rPr lang="en-US" sz="1300" dirty="0" smtClean="0">
                <a:latin typeface="+mn-lt"/>
              </a:rPr>
              <a:t>/</a:t>
            </a:r>
            <a:r>
              <a:rPr lang="en-US" sz="1300" dirty="0" err="1" smtClean="0">
                <a:latin typeface="+mn-lt"/>
              </a:rPr>
              <a:t>haraldsk</a:t>
            </a:r>
            <a:r>
              <a:rPr lang="en-US" sz="1300" dirty="0" smtClean="0">
                <a:latin typeface="+mn-lt"/>
              </a:rPr>
              <a:t>/puppet-module-</a:t>
            </a:r>
            <a:r>
              <a:rPr lang="en-US" sz="1300" dirty="0" err="1" smtClean="0">
                <a:latin typeface="+mn-lt"/>
              </a:rPr>
              <a:t>nfs.git</a:t>
            </a:r>
            <a:r>
              <a:rPr lang="en-US" sz="1300" dirty="0" smtClean="0">
                <a:latin typeface="+mn-lt"/>
              </a:rPr>
              <a:t> /</a:t>
            </a:r>
            <a:r>
              <a:rPr lang="en-US" sz="1300" dirty="0" err="1" smtClean="0">
                <a:latin typeface="+mn-lt"/>
              </a:rPr>
              <a:t>etc</a:t>
            </a:r>
            <a:r>
              <a:rPr lang="en-US" sz="1300" dirty="0" smtClean="0">
                <a:latin typeface="+mn-lt"/>
              </a:rPr>
              <a:t>/puppet/modules/</a:t>
            </a:r>
            <a:r>
              <a:rPr lang="en-US" sz="1300" dirty="0" err="1" smtClean="0">
                <a:latin typeface="+mn-lt"/>
              </a:rPr>
              <a:t>nfs</a:t>
            </a:r>
            <a:endParaRPr lang="en-US" sz="1300" dirty="0" smtClean="0">
              <a:latin typeface="+mn-lt"/>
            </a:endParaRPr>
          </a:p>
          <a:p>
            <a:endParaRPr lang="en-US" sz="1300" dirty="0" smtClean="0">
              <a:latin typeface="+mn-lt"/>
            </a:endParaRPr>
          </a:p>
          <a:p>
            <a:r>
              <a:rPr lang="en-US" sz="1300" dirty="0" smtClean="0">
                <a:latin typeface="+mn-lt"/>
              </a:rPr>
              <a:t>All of these modules will be accessed by their second name, for example the </a:t>
            </a:r>
            <a:r>
              <a:rPr lang="en-US" sz="1300" dirty="0" err="1" smtClean="0">
                <a:latin typeface="+mn-lt"/>
              </a:rPr>
              <a:t>puppetlabs</a:t>
            </a:r>
            <a:r>
              <a:rPr lang="en-US" sz="1300" dirty="0" smtClean="0">
                <a:latin typeface="+mn-lt"/>
              </a:rPr>
              <a:t>-apache module will be accessed by the apache {} </a:t>
            </a:r>
            <a:r>
              <a:rPr lang="en-US" sz="1300" dirty="0" err="1" smtClean="0">
                <a:latin typeface="+mn-lt"/>
              </a:rPr>
              <a:t>config</a:t>
            </a:r>
            <a:r>
              <a:rPr lang="en-US" sz="1300" dirty="0" smtClean="0">
                <a:latin typeface="+mn-lt"/>
              </a:rPr>
              <a:t> stanzas. If you are ever wondering what module something is coming from that is what it is.</a:t>
            </a:r>
          </a:p>
          <a:p>
            <a:endParaRPr lang="en-US" sz="1300" dirty="0" smtClean="0">
              <a:latin typeface="+mn-lt"/>
            </a:endParaRPr>
          </a:p>
          <a:p>
            <a:endParaRPr lang="en-US" sz="1300" dirty="0" smtClean="0">
              <a:latin typeface="+mn-lt"/>
            </a:endParaRPr>
          </a:p>
          <a:p>
            <a:r>
              <a:rPr lang="en-US" sz="1300" dirty="0" err="1" smtClean="0">
                <a:latin typeface="+mn-lt"/>
              </a:rPr>
              <a:t>mkdir</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 </a:t>
            </a:r>
          </a:p>
          <a:p>
            <a:endParaRPr lang="en-US" sz="1300" dirty="0" smtClean="0">
              <a:latin typeface="+mn-lt"/>
            </a:endParaRPr>
          </a:p>
          <a:p>
            <a:r>
              <a:rPr lang="en-US" sz="1300" dirty="0" err="1" smtClean="0">
                <a:latin typeface="+mn-lt"/>
              </a:rPr>
              <a:t>openssl</a:t>
            </a:r>
            <a:r>
              <a:rPr lang="en-US" sz="1300" dirty="0" smtClean="0">
                <a:latin typeface="+mn-lt"/>
              </a:rPr>
              <a:t> </a:t>
            </a:r>
            <a:r>
              <a:rPr lang="en-US" sz="1300" dirty="0" err="1" smtClean="0">
                <a:latin typeface="+mn-lt"/>
              </a:rPr>
              <a:t>req</a:t>
            </a:r>
            <a:r>
              <a:rPr lang="en-US" sz="1300" dirty="0" smtClean="0">
                <a:latin typeface="+mn-lt"/>
              </a:rPr>
              <a:t> -x509 -nodes -days 365 -</a:t>
            </a:r>
            <a:r>
              <a:rPr lang="en-US" sz="1300" dirty="0" err="1" smtClean="0">
                <a:latin typeface="+mn-lt"/>
              </a:rPr>
              <a:t>newkey</a:t>
            </a:r>
            <a:r>
              <a:rPr lang="en-US" sz="1300" dirty="0" smtClean="0">
                <a:latin typeface="+mn-lt"/>
              </a:rPr>
              <a:t> rsa:2048 -</a:t>
            </a:r>
            <a:r>
              <a:rPr lang="en-US" sz="1300" dirty="0" err="1" smtClean="0">
                <a:latin typeface="+mn-lt"/>
              </a:rPr>
              <a:t>keyout</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apache.key</a:t>
            </a:r>
            <a:r>
              <a:rPr lang="en-US" sz="1300" dirty="0" smtClean="0">
                <a:latin typeface="+mn-lt"/>
              </a:rPr>
              <a:t> -out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ssl</a:t>
            </a:r>
            <a:r>
              <a:rPr lang="en-US" sz="1300" dirty="0" smtClean="0">
                <a:latin typeface="+mn-lt"/>
              </a:rPr>
              <a:t>/</a:t>
            </a:r>
            <a:r>
              <a:rPr lang="en-US" sz="1300" dirty="0" err="1" smtClean="0">
                <a:latin typeface="+mn-lt"/>
              </a:rPr>
              <a:t>apache.crt</a:t>
            </a:r>
            <a:endParaRPr lang="en-US" sz="1300" dirty="0" smtClean="0">
              <a:latin typeface="+mn-lt"/>
            </a:endParaRPr>
          </a:p>
          <a:p>
            <a:endParaRPr lang="en-US" sz="1300" dirty="0" smtClean="0">
              <a:latin typeface="+mn-lt"/>
            </a:endParaRPr>
          </a:p>
          <a:p>
            <a:r>
              <a:rPr lang="en-US" sz="1300" dirty="0" err="1" smtClean="0">
                <a:latin typeface="+mn-lt"/>
              </a:rPr>
              <a:t>htpasswd</a:t>
            </a:r>
            <a:r>
              <a:rPr lang="en-US" sz="1300" dirty="0" smtClean="0">
                <a:latin typeface="+mn-lt"/>
              </a:rPr>
              <a:t> -c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root</a:t>
            </a:r>
          </a:p>
          <a:p>
            <a:endParaRPr lang="en-US" sz="1300" dirty="0" smtClean="0">
              <a:latin typeface="+mn-lt"/>
            </a:endParaRPr>
          </a:p>
          <a:p>
            <a:r>
              <a:rPr lang="en-US" sz="1300" dirty="0" err="1" smtClean="0">
                <a:latin typeface="+mn-lt"/>
              </a:rPr>
              <a:t>chown</a:t>
            </a:r>
            <a:r>
              <a:rPr lang="en-US" sz="1300" dirty="0" smtClean="0">
                <a:latin typeface="+mn-lt"/>
              </a:rPr>
              <a:t> </a:t>
            </a:r>
            <a:r>
              <a:rPr lang="en-US" sz="1300" dirty="0" err="1" smtClean="0">
                <a:latin typeface="+mn-lt"/>
              </a:rPr>
              <a:t>apache:apache</a:t>
            </a:r>
            <a:r>
              <a:rPr lang="en-US" sz="1300" dirty="0" smtClean="0">
                <a:latin typeface="+mn-lt"/>
              </a:rPr>
              <a:t> /</a:t>
            </a:r>
            <a:r>
              <a:rPr lang="en-US" sz="1300" dirty="0" err="1" smtClean="0">
                <a:latin typeface="+mn-lt"/>
              </a:rPr>
              <a:t>etc</a:t>
            </a:r>
            <a:r>
              <a:rPr lang="en-US" sz="1300" dirty="0" smtClean="0">
                <a:latin typeface="+mn-lt"/>
              </a:rPr>
              <a:t>/</a:t>
            </a:r>
            <a:r>
              <a:rPr lang="en-US" sz="1300" dirty="0" err="1" smtClean="0">
                <a:latin typeface="+mn-lt"/>
              </a:rPr>
              <a:t>httpd</a:t>
            </a:r>
            <a:r>
              <a:rPr lang="en-US" sz="1300" dirty="0" smtClean="0">
                <a:latin typeface="+mn-lt"/>
              </a:rPr>
              <a:t>/</a:t>
            </a:r>
            <a:r>
              <a:rPr lang="en-US" sz="1300" dirty="0" err="1" smtClean="0">
                <a:latin typeface="+mn-lt"/>
              </a:rPr>
              <a:t>auth_user_file</a:t>
            </a:r>
            <a:r>
              <a:rPr lang="en-US" sz="1300" dirty="0" smtClean="0">
                <a:latin typeface="+mn-lt"/>
              </a:rPr>
              <a:t> </a:t>
            </a:r>
          </a:p>
          <a:p>
            <a:endParaRPr lang="en-US" sz="1300" dirty="0" smtClean="0">
              <a:latin typeface="+mn-lt"/>
            </a:endParaRPr>
          </a:p>
          <a:p>
            <a:endParaRPr lang="en-US" sz="1300" dirty="0" smtClean="0">
              <a:latin typeface="+mn-lt"/>
            </a:endParaRPr>
          </a:p>
          <a:p>
            <a:r>
              <a:rPr lang="en-US" sz="1300" dirty="0" smtClean="0">
                <a:latin typeface="+mn-lt"/>
              </a:rPr>
              <a:t>Now we have puppet installed with apache and a few other things.</a:t>
            </a:r>
          </a:p>
          <a:p>
            <a:endParaRPr lang="en-US" sz="1300" dirty="0" smtClean="0">
              <a:latin typeface="+mn-lt"/>
            </a:endParaRPr>
          </a:p>
          <a:p>
            <a:r>
              <a:rPr lang="en-US" sz="1300" dirty="0" smtClean="0">
                <a:latin typeface="+mn-lt"/>
              </a:rPr>
              <a:t>####</a:t>
            </a:r>
          </a:p>
          <a:p>
            <a:endParaRPr lang="en-US" sz="1300" dirty="0" smtClean="0">
              <a:latin typeface="+mn-lt"/>
            </a:endParaRPr>
          </a:p>
          <a:p>
            <a:r>
              <a:rPr lang="en-US" sz="1300" dirty="0" err="1" smtClean="0"/>
              <a:t>sharrell@lmaoplane:web</a:t>
            </a:r>
            <a:r>
              <a:rPr lang="en-US" sz="1300" dirty="0" smtClean="0"/>
              <a:t> $ cat 000-headnode-bootstrap-commands </a:t>
            </a:r>
          </a:p>
          <a:p>
            <a:r>
              <a:rPr lang="en-US" sz="1300" dirty="0" smtClean="0"/>
              <a:t># </a:t>
            </a:r>
            <a:r>
              <a:rPr lang="en-US" sz="1300" dirty="0" err="1" smtClean="0"/>
              <a:t>ssh</a:t>
            </a:r>
            <a:r>
              <a:rPr lang="en-US" sz="1300" dirty="0" smtClean="0"/>
              <a:t> into the node</a:t>
            </a:r>
          </a:p>
          <a:p>
            <a:r>
              <a:rPr lang="en-US" sz="1300" dirty="0" err="1" smtClean="0"/>
              <a:t>ssh</a:t>
            </a:r>
            <a:r>
              <a:rPr lang="en-US" sz="1300" dirty="0" smtClean="0"/>
              <a:t> -</a:t>
            </a:r>
            <a:r>
              <a:rPr lang="en-US" sz="1300" dirty="0" err="1" smtClean="0"/>
              <a:t>i</a:t>
            </a:r>
            <a:r>
              <a:rPr lang="en-US" sz="1300" dirty="0" smtClean="0"/>
              <a:t> </a:t>
            </a:r>
            <a:r>
              <a:rPr lang="en-US" sz="1300" dirty="0" err="1" smtClean="0"/>
              <a:t>AWSKey.pem</a:t>
            </a:r>
            <a:r>
              <a:rPr lang="en-US" sz="1300" dirty="0" smtClean="0"/>
              <a:t> </a:t>
            </a:r>
            <a:r>
              <a:rPr lang="en-US" sz="1300" dirty="0" err="1" smtClean="0"/>
              <a:t>root@aws-ip</a:t>
            </a:r>
            <a:endParaRPr lang="en-US" sz="1300" dirty="0" smtClean="0"/>
          </a:p>
          <a:p>
            <a:endParaRPr lang="en-US" sz="1300" dirty="0" smtClean="0"/>
          </a:p>
          <a:p>
            <a:r>
              <a:rPr lang="en-US" sz="1300" dirty="0" smtClean="0"/>
              <a:t># install puppet repository</a:t>
            </a:r>
          </a:p>
          <a:p>
            <a:r>
              <a:rPr lang="en-US" sz="1300" dirty="0" err="1" smtClean="0"/>
              <a:t>sudo</a:t>
            </a:r>
            <a:r>
              <a:rPr lang="en-US" sz="1300" dirty="0" smtClean="0"/>
              <a:t> rpm -</a:t>
            </a:r>
            <a:r>
              <a:rPr lang="en-US" sz="1300" dirty="0" err="1" smtClean="0"/>
              <a:t>ivh</a:t>
            </a:r>
            <a:r>
              <a:rPr lang="en-US" sz="1300" dirty="0" smtClean="0"/>
              <a:t> http://</a:t>
            </a:r>
            <a:r>
              <a:rPr lang="en-US" sz="1300" dirty="0" err="1" smtClean="0"/>
              <a:t>yum.puppetlabs.com</a:t>
            </a:r>
            <a:r>
              <a:rPr lang="en-US" sz="1300" dirty="0" smtClean="0"/>
              <a:t>/puppetlabs-release-el-6.noarch.rpm</a:t>
            </a:r>
          </a:p>
          <a:p>
            <a:endParaRPr lang="en-US" sz="1300" dirty="0" smtClean="0"/>
          </a:p>
          <a:p>
            <a:r>
              <a:rPr lang="en-US" sz="1300" dirty="0" smtClean="0"/>
              <a:t># install puppet, </a:t>
            </a:r>
            <a:r>
              <a:rPr lang="en-US" sz="1300" dirty="0" err="1" smtClean="0"/>
              <a:t>git</a:t>
            </a:r>
            <a:r>
              <a:rPr lang="en-US" sz="1300" dirty="0" smtClean="0"/>
              <a:t>, subversion, apache with mod </a:t>
            </a:r>
            <a:r>
              <a:rPr lang="en-US" sz="1300" dirty="0" err="1" smtClean="0"/>
              <a:t>ssl</a:t>
            </a:r>
            <a:r>
              <a:rPr lang="en-US" sz="1300" dirty="0" smtClean="0"/>
              <a:t> and vim</a:t>
            </a:r>
          </a:p>
          <a:p>
            <a:r>
              <a:rPr lang="en-US" sz="1300" dirty="0" smtClean="0"/>
              <a:t>yum -y install puppet </a:t>
            </a:r>
            <a:r>
              <a:rPr lang="en-US" sz="1300" dirty="0" err="1" smtClean="0"/>
              <a:t>git</a:t>
            </a:r>
            <a:r>
              <a:rPr lang="en-US" sz="1300" dirty="0" smtClean="0"/>
              <a:t> </a:t>
            </a:r>
            <a:r>
              <a:rPr lang="en-US" sz="1300" dirty="0" err="1" smtClean="0"/>
              <a:t>mod_ssl</a:t>
            </a:r>
            <a:r>
              <a:rPr lang="en-US" sz="1300" dirty="0" smtClean="0"/>
              <a:t> vim subversion</a:t>
            </a:r>
          </a:p>
          <a:p>
            <a:endParaRPr lang="en-US" sz="1300" dirty="0" smtClean="0"/>
          </a:p>
          <a:p>
            <a:r>
              <a:rPr lang="en-US" sz="1300" dirty="0" smtClean="0"/>
              <a:t># install puppet modules we will be using throughout the setup</a:t>
            </a:r>
          </a:p>
          <a:p>
            <a:r>
              <a:rPr lang="en-US" sz="1300" dirty="0" smtClean="0"/>
              <a:t>puppet module install </a:t>
            </a:r>
            <a:r>
              <a:rPr lang="en-US" sz="1300" dirty="0" err="1" smtClean="0"/>
              <a:t>puppetlabs</a:t>
            </a:r>
            <a:r>
              <a:rPr lang="en-US" sz="1300" dirty="0" smtClean="0"/>
              <a:t>-apache </a:t>
            </a:r>
            <a:r>
              <a:rPr lang="en-US" sz="1300" dirty="0" err="1" smtClean="0"/>
              <a:t>puppetlabs-vcsrepo</a:t>
            </a:r>
            <a:r>
              <a:rPr lang="en-US" sz="1300" dirty="0" smtClean="0"/>
              <a:t> </a:t>
            </a:r>
            <a:r>
              <a:rPr lang="en-US" sz="1300" dirty="0" err="1" smtClean="0"/>
              <a:t>puppetlabs</a:t>
            </a:r>
            <a:r>
              <a:rPr lang="en-US" sz="1300" dirty="0" smtClean="0"/>
              <a:t>-firewall </a:t>
            </a:r>
            <a:r>
              <a:rPr lang="en-US" sz="1300" dirty="0" err="1" smtClean="0"/>
              <a:t>spiette-selinux</a:t>
            </a:r>
            <a:r>
              <a:rPr lang="en-US" sz="1300" dirty="0" smtClean="0"/>
              <a:t> </a:t>
            </a:r>
            <a:r>
              <a:rPr lang="en-US" sz="1300" dirty="0" err="1" smtClean="0"/>
              <a:t>AlexCline</a:t>
            </a:r>
            <a:r>
              <a:rPr lang="en-US" sz="1300" dirty="0" smtClean="0"/>
              <a:t>-mounts </a:t>
            </a:r>
            <a:r>
              <a:rPr lang="en-US" sz="1300" dirty="0" err="1" smtClean="0"/>
              <a:t>torrancew</a:t>
            </a:r>
            <a:r>
              <a:rPr lang="en-US" sz="1300" dirty="0" smtClean="0"/>
              <a:t>-account </a:t>
            </a:r>
            <a:r>
              <a:rPr lang="en-US" sz="1300" dirty="0" err="1" smtClean="0"/>
              <a:t>saz-resolv_conf</a:t>
            </a:r>
            <a:r>
              <a:rPr lang="en-US" sz="1300" dirty="0" smtClean="0"/>
              <a:t> </a:t>
            </a:r>
            <a:r>
              <a:rPr lang="en-US" sz="1300" dirty="0" err="1" smtClean="0"/>
              <a:t>saz-rsyslog</a:t>
            </a:r>
            <a:r>
              <a:rPr lang="en-US" sz="1300" dirty="0" smtClean="0"/>
              <a:t> </a:t>
            </a:r>
            <a:r>
              <a:rPr lang="en-US" sz="1300" dirty="0" err="1" smtClean="0"/>
              <a:t>jhoblitt</a:t>
            </a:r>
            <a:r>
              <a:rPr lang="en-US" sz="1300" dirty="0" smtClean="0"/>
              <a:t>-ganglia </a:t>
            </a:r>
            <a:r>
              <a:rPr lang="en-US" sz="1300" dirty="0" err="1" smtClean="0"/>
              <a:t>petems-swap_file</a:t>
            </a:r>
            <a:r>
              <a:rPr lang="en-US" sz="1300" dirty="0" smtClean="0"/>
              <a:t> </a:t>
            </a:r>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rlex</a:t>
            </a:r>
            <a:r>
              <a:rPr lang="en-US" sz="1300" dirty="0" smtClean="0"/>
              <a:t>/puppet-</a:t>
            </a:r>
            <a:r>
              <a:rPr lang="en-US" sz="1300" dirty="0" err="1" smtClean="0"/>
              <a:t>dnsmasq.git</a:t>
            </a:r>
            <a:r>
              <a:rPr lang="en-US" sz="1300" dirty="0" smtClean="0"/>
              <a:t> /</a:t>
            </a:r>
            <a:r>
              <a:rPr lang="en-US" sz="1300" dirty="0" err="1" smtClean="0"/>
              <a:t>etc</a:t>
            </a:r>
            <a:r>
              <a:rPr lang="en-US" sz="1300" dirty="0" smtClean="0"/>
              <a:t>/puppet/modules/</a:t>
            </a:r>
            <a:r>
              <a:rPr lang="en-US" sz="1300" dirty="0" err="1" smtClean="0"/>
              <a:t>dnsmasq</a:t>
            </a:r>
            <a:endParaRPr lang="en-US" sz="1300" dirty="0" smtClean="0"/>
          </a:p>
          <a:p>
            <a:r>
              <a:rPr lang="en-US" sz="1300" dirty="0" err="1" smtClean="0"/>
              <a:t>git</a:t>
            </a:r>
            <a:r>
              <a:rPr lang="en-US" sz="1300" dirty="0" smtClean="0"/>
              <a:t> clone https://</a:t>
            </a:r>
            <a:r>
              <a:rPr lang="en-US" sz="1300" dirty="0" err="1" smtClean="0"/>
              <a:t>github.com</a:t>
            </a:r>
            <a:r>
              <a:rPr lang="en-US" sz="1300" dirty="0" smtClean="0"/>
              <a:t>/</a:t>
            </a:r>
            <a:r>
              <a:rPr lang="en-US" sz="1300" dirty="0" err="1" smtClean="0"/>
              <a:t>haraldsk</a:t>
            </a:r>
            <a:r>
              <a:rPr lang="en-US" sz="1300" dirty="0" smtClean="0"/>
              <a:t>/puppet-module-</a:t>
            </a:r>
            <a:r>
              <a:rPr lang="en-US" sz="1300" dirty="0" err="1" smtClean="0"/>
              <a:t>nfs.git</a:t>
            </a:r>
            <a:r>
              <a:rPr lang="en-US" sz="1300" dirty="0" smtClean="0"/>
              <a:t> /</a:t>
            </a:r>
            <a:r>
              <a:rPr lang="en-US" sz="1300" dirty="0" err="1" smtClean="0"/>
              <a:t>etc</a:t>
            </a:r>
            <a:r>
              <a:rPr lang="en-US" sz="1300" dirty="0" smtClean="0"/>
              <a:t>/puppet/modules/</a:t>
            </a:r>
            <a:r>
              <a:rPr lang="en-US" sz="1300" dirty="0" err="1" smtClean="0"/>
              <a:t>nfs</a:t>
            </a:r>
            <a:endParaRPr lang="en-US" sz="1300" dirty="0" smtClean="0"/>
          </a:p>
          <a:p>
            <a:endParaRPr lang="en-US" sz="1300" dirty="0" smtClean="0"/>
          </a:p>
          <a:p>
            <a:r>
              <a:rPr lang="en-US" sz="1300" dirty="0" smtClean="0"/>
              <a:t># generate certificates for our apache install</a:t>
            </a:r>
          </a:p>
          <a:p>
            <a:r>
              <a:rPr lang="en-US" sz="1300" dirty="0" err="1" smtClean="0"/>
              <a:t>mkdir</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endParaRPr lang="en-US" sz="1300" dirty="0" smtClean="0"/>
          </a:p>
          <a:p>
            <a:r>
              <a:rPr lang="en-US" sz="1300" dirty="0" err="1" smtClean="0"/>
              <a:t>openssl</a:t>
            </a:r>
            <a:r>
              <a:rPr lang="en-US" sz="1300" dirty="0" smtClean="0"/>
              <a:t> </a:t>
            </a:r>
            <a:r>
              <a:rPr lang="en-US" sz="1300" dirty="0" err="1" smtClean="0"/>
              <a:t>req</a:t>
            </a:r>
            <a:r>
              <a:rPr lang="en-US" sz="1300" dirty="0" smtClean="0"/>
              <a:t> -x509 -nodes -days 365 -</a:t>
            </a:r>
            <a:r>
              <a:rPr lang="en-US" sz="1300" dirty="0" err="1" smtClean="0"/>
              <a:t>newkey</a:t>
            </a:r>
            <a:r>
              <a:rPr lang="en-US" sz="1300" dirty="0" smtClean="0"/>
              <a:t> rsa:2048 -</a:t>
            </a:r>
            <a:r>
              <a:rPr lang="en-US" sz="1300" dirty="0" err="1" smtClean="0"/>
              <a:t>keyout</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apache.key</a:t>
            </a:r>
            <a:r>
              <a:rPr lang="en-US" sz="1300" dirty="0" smtClean="0"/>
              <a:t> -out /</a:t>
            </a:r>
            <a:r>
              <a:rPr lang="en-US" sz="1300" dirty="0" err="1" smtClean="0"/>
              <a:t>etc</a:t>
            </a:r>
            <a:r>
              <a:rPr lang="en-US" sz="1300" dirty="0" smtClean="0"/>
              <a:t>/</a:t>
            </a:r>
            <a:r>
              <a:rPr lang="en-US" sz="1300" dirty="0" err="1" smtClean="0"/>
              <a:t>httpd</a:t>
            </a:r>
            <a:r>
              <a:rPr lang="en-US" sz="1300" dirty="0" smtClean="0"/>
              <a:t>/</a:t>
            </a:r>
            <a:r>
              <a:rPr lang="en-US" sz="1300" dirty="0" err="1" smtClean="0"/>
              <a:t>ssl</a:t>
            </a:r>
            <a:r>
              <a:rPr lang="en-US" sz="1300" dirty="0" smtClean="0"/>
              <a:t>/</a:t>
            </a:r>
            <a:r>
              <a:rPr lang="en-US" sz="1300" dirty="0" err="1" smtClean="0"/>
              <a:t>apache.crt</a:t>
            </a:r>
            <a:endParaRPr lang="en-US" sz="1300" dirty="0" smtClean="0"/>
          </a:p>
          <a:p>
            <a:endParaRPr lang="en-US" sz="1300" dirty="0" smtClean="0"/>
          </a:p>
          <a:p>
            <a:r>
              <a:rPr lang="en-US" sz="1300" dirty="0" smtClean="0"/>
              <a:t># create user for subversion install</a:t>
            </a:r>
          </a:p>
          <a:p>
            <a:r>
              <a:rPr lang="en-US" sz="1300" dirty="0" err="1" smtClean="0"/>
              <a:t>htpasswd</a:t>
            </a:r>
            <a:r>
              <a:rPr lang="en-US" sz="1300" dirty="0" smtClean="0"/>
              <a:t> -c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root</a:t>
            </a:r>
          </a:p>
          <a:p>
            <a:r>
              <a:rPr lang="en-US" sz="1300" dirty="0" err="1" smtClean="0"/>
              <a:t>chown</a:t>
            </a:r>
            <a:r>
              <a:rPr lang="en-US" sz="1300" dirty="0" smtClean="0"/>
              <a:t> </a:t>
            </a:r>
            <a:r>
              <a:rPr lang="en-US" sz="1300" dirty="0" err="1" smtClean="0"/>
              <a:t>apache:apache</a:t>
            </a:r>
            <a:r>
              <a:rPr lang="en-US" sz="1300" dirty="0" smtClean="0"/>
              <a:t> /</a:t>
            </a:r>
            <a:r>
              <a:rPr lang="en-US" sz="1300" dirty="0" err="1" smtClean="0"/>
              <a:t>etc</a:t>
            </a:r>
            <a:r>
              <a:rPr lang="en-US" sz="1300" dirty="0" smtClean="0"/>
              <a:t>/</a:t>
            </a:r>
            <a:r>
              <a:rPr lang="en-US" sz="1300" dirty="0" err="1" smtClean="0"/>
              <a:t>httpd</a:t>
            </a:r>
            <a:r>
              <a:rPr lang="en-US" sz="1300" dirty="0" smtClean="0"/>
              <a:t>/</a:t>
            </a:r>
            <a:r>
              <a:rPr lang="en-US" sz="1300" dirty="0" err="1" smtClean="0"/>
              <a:t>auth_user_file</a:t>
            </a:r>
            <a:r>
              <a:rPr lang="en-US" sz="1300"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21</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smtClean="0"/>
              <a:t>sharrell@lmaoplane:web</a:t>
            </a:r>
            <a:r>
              <a:rPr lang="en-US" sz="1300" dirty="0" smtClean="0"/>
              <a:t> $ cat 001-basic-puppet-layout </a:t>
            </a:r>
          </a:p>
          <a:p>
            <a:endParaRPr lang="en-US" sz="1300" dirty="0" smtClean="0"/>
          </a:p>
          <a:p>
            <a:r>
              <a:rPr lang="en-US" sz="1300" dirty="0" smtClean="0"/>
              <a:t>class </a:t>
            </a:r>
            <a:r>
              <a:rPr lang="en-US" sz="1300" dirty="0" err="1" smtClean="0"/>
              <a:t>base_cluster</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head_node</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storage_node</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compute_node</a:t>
            </a:r>
            <a:r>
              <a:rPr lang="en-US" sz="1300" dirty="0" smtClean="0"/>
              <a:t> {</a:t>
            </a:r>
          </a:p>
          <a:p>
            <a:endParaRPr lang="en-US" sz="1300" dirty="0" smtClean="0"/>
          </a:p>
          <a:p>
            <a:r>
              <a:rPr lang="en-US" sz="1300" dirty="0" smtClean="0"/>
              <a:t>}</a:t>
            </a:r>
          </a:p>
          <a:p>
            <a:endParaRPr lang="en-US" sz="1300" dirty="0" smtClean="0"/>
          </a:p>
          <a:p>
            <a:r>
              <a:rPr lang="en-US" sz="1300" dirty="0" smtClean="0"/>
              <a:t># head node</a:t>
            </a:r>
          </a:p>
          <a:p>
            <a:r>
              <a:rPr lang="en-US" sz="1300" dirty="0" smtClean="0"/>
              <a:t>node '</a:t>
            </a:r>
            <a:r>
              <a:rPr lang="en-US" sz="1300" dirty="0" err="1" smtClean="0"/>
              <a:t>headnode.local</a:t>
            </a:r>
            <a:r>
              <a:rPr lang="en-US" sz="1300" dirty="0" smtClean="0"/>
              <a:t>' {</a:t>
            </a:r>
          </a:p>
          <a:p>
            <a:r>
              <a:rPr lang="en-US" sz="1300" dirty="0" smtClean="0"/>
              <a:t>    include </a:t>
            </a:r>
            <a:r>
              <a:rPr lang="en-US" sz="1300" dirty="0" err="1" smtClean="0"/>
              <a:t>head_node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sz="1300" dirty="0" smtClean="0"/>
          </a:p>
          <a:p>
            <a:r>
              <a:rPr lang="en-US" sz="1300" dirty="0" smtClean="0"/>
              <a:t># storage node</a:t>
            </a:r>
          </a:p>
          <a:p>
            <a:r>
              <a:rPr lang="en-US" sz="1300" dirty="0" smtClean="0"/>
              <a:t>node '</a:t>
            </a:r>
            <a:r>
              <a:rPr lang="en-US" sz="1300" dirty="0" err="1" smtClean="0"/>
              <a:t>storagenode.local</a:t>
            </a:r>
            <a:r>
              <a:rPr lang="en-US" sz="1300" dirty="0" smtClean="0"/>
              <a:t>' {</a:t>
            </a:r>
          </a:p>
          <a:p>
            <a:r>
              <a:rPr lang="en-US" sz="1300" dirty="0" smtClean="0"/>
              <a:t>    include </a:t>
            </a:r>
            <a:r>
              <a:rPr lang="en-US" sz="1300" dirty="0" err="1" smtClean="0"/>
              <a:t>storage_node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sz="1300" dirty="0" smtClean="0"/>
          </a:p>
          <a:p>
            <a:r>
              <a:rPr lang="en-US" sz="1300" dirty="0" smtClean="0"/>
              <a:t># compute nodes</a:t>
            </a:r>
          </a:p>
          <a:p>
            <a:r>
              <a:rPr lang="en-US" sz="1300" dirty="0" smtClean="0"/>
              <a:t>node  'computenode1.local', 'computenode2.local' {</a:t>
            </a:r>
          </a:p>
          <a:p>
            <a:r>
              <a:rPr lang="en-US" sz="1300" dirty="0" smtClean="0"/>
              <a:t>    include </a:t>
            </a:r>
            <a:r>
              <a:rPr lang="en-US" sz="1300" dirty="0" err="1" smtClean="0"/>
              <a:t>compute_node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22</a:t>
            </a:fld>
            <a:endParaRPr lang="en-US" altLang="en-US"/>
          </a:p>
        </p:txBody>
      </p:sp>
    </p:spTree>
    <p:extLst>
      <p:ext uri="{BB962C8B-B14F-4D97-AF65-F5344CB8AC3E}">
        <p14:creationId xmlns:p14="http://schemas.microsoft.com/office/powerpoint/2010/main" val="292223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Henry</a:t>
            </a:r>
            <a:r>
              <a:rPr lang="en-US" baseline="0" dirty="0" smtClean="0"/>
              <a:t> – it depends on your needs</a:t>
            </a: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a:t>
            </a:fld>
            <a:endParaRPr lang="en-US" altLang="en-US"/>
          </a:p>
        </p:txBody>
      </p:sp>
    </p:spTree>
    <p:extLst>
      <p:ext uri="{BB962C8B-B14F-4D97-AF65-F5344CB8AC3E}">
        <p14:creationId xmlns:p14="http://schemas.microsoft.com/office/powerpoint/2010/main" val="975831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3 classes of servers </a:t>
            </a:r>
          </a:p>
          <a:p>
            <a:r>
              <a:rPr lang="en-US" sz="1300" dirty="0" smtClean="0">
                <a:latin typeface="+mn-lt"/>
              </a:rPr>
              <a:t>head node</a:t>
            </a:r>
          </a:p>
          <a:p>
            <a:r>
              <a:rPr lang="en-US" sz="1300" dirty="0" smtClean="0">
                <a:latin typeface="+mn-lt"/>
              </a:rPr>
              <a:t>- this will hold our puppet</a:t>
            </a:r>
          </a:p>
          <a:p>
            <a:r>
              <a:rPr lang="en-US" sz="1300" dirty="0" smtClean="0">
                <a:latin typeface="+mn-lt"/>
              </a:rPr>
              <a:t>- this will have the scheduler</a:t>
            </a:r>
          </a:p>
          <a:p>
            <a:endParaRPr lang="en-US" sz="1300" dirty="0" smtClean="0">
              <a:latin typeface="+mn-lt"/>
            </a:endParaRPr>
          </a:p>
          <a:p>
            <a:r>
              <a:rPr lang="en-US" sz="1300" dirty="0" smtClean="0">
                <a:latin typeface="+mn-lt"/>
              </a:rPr>
              <a:t>storage node</a:t>
            </a:r>
          </a:p>
          <a:p>
            <a:r>
              <a:rPr lang="en-US" sz="1300" dirty="0" smtClean="0">
                <a:latin typeface="+mn-lt"/>
              </a:rPr>
              <a:t>- this node will be responsible for exporting </a:t>
            </a:r>
            <a:r>
              <a:rPr lang="en-US" sz="1300" dirty="0" err="1" smtClean="0">
                <a:latin typeface="+mn-lt"/>
              </a:rPr>
              <a:t>filesystems</a:t>
            </a:r>
            <a:endParaRPr lang="en-US" sz="1300" dirty="0" smtClean="0">
              <a:latin typeface="+mn-lt"/>
            </a:endParaRPr>
          </a:p>
          <a:p>
            <a:endParaRPr lang="en-US" sz="1300" dirty="0" smtClean="0">
              <a:latin typeface="+mn-lt"/>
            </a:endParaRPr>
          </a:p>
          <a:p>
            <a:r>
              <a:rPr lang="en-US" sz="1300" dirty="0" smtClean="0">
                <a:latin typeface="+mn-lt"/>
              </a:rPr>
              <a:t>compute node</a:t>
            </a:r>
          </a:p>
          <a:p>
            <a:r>
              <a:rPr lang="en-US" sz="1300" dirty="0" smtClean="0">
                <a:latin typeface="+mn-lt"/>
              </a:rPr>
              <a:t>- these nodes will be doing the actual scientific computing</a:t>
            </a:r>
          </a:p>
          <a:p>
            <a:endParaRPr lang="en-US" sz="1300" dirty="0" smtClean="0">
              <a:latin typeface="+mn-lt"/>
            </a:endParaRPr>
          </a:p>
          <a:p>
            <a:r>
              <a:rPr lang="en-US" sz="1300" dirty="0" smtClean="0">
                <a:latin typeface="+mn-lt"/>
              </a:rPr>
              <a:t>Each of these nodes have a class as well as a base class that will go to others. </a:t>
            </a:r>
          </a:p>
          <a:p>
            <a:endParaRPr lang="en-US" sz="1300" dirty="0" smtClean="0">
              <a:latin typeface="+mn-lt"/>
            </a:endParaRPr>
          </a:p>
          <a:p>
            <a:r>
              <a:rPr lang="en-US" sz="1300" dirty="0" smtClean="0">
                <a:latin typeface="+mn-lt"/>
              </a:rPr>
              <a:t>This is a very simple way to do this, and I am doing this in a way that is easily understood but in practice we will be copying and pasting certain things instead of making secondary and tertiary classes or using </a:t>
            </a:r>
            <a:r>
              <a:rPr lang="en-US" sz="1300" dirty="0" err="1" smtClean="0">
                <a:latin typeface="+mn-lt"/>
              </a:rPr>
              <a:t>hiera</a:t>
            </a:r>
            <a:r>
              <a:rPr lang="en-US" sz="1300" dirty="0" smtClean="0">
                <a:latin typeface="+mn-lt"/>
              </a:rPr>
              <a:t>.</a:t>
            </a:r>
          </a:p>
          <a:p>
            <a:endParaRPr lang="en-US" sz="1300" dirty="0" smtClean="0">
              <a:latin typeface="+mn-lt"/>
            </a:endParaRPr>
          </a:p>
          <a:p>
            <a:r>
              <a:rPr lang="en-US" sz="1300" dirty="0" smtClean="0">
                <a:latin typeface="+mn-lt"/>
              </a:rPr>
              <a:t>We will put this file in /</a:t>
            </a:r>
            <a:r>
              <a:rPr lang="en-US" sz="1300" dirty="0" err="1" smtClean="0">
                <a:latin typeface="+mn-lt"/>
              </a:rPr>
              <a:t>etc</a:t>
            </a:r>
            <a:r>
              <a:rPr lang="en-US" sz="1300" dirty="0" smtClean="0">
                <a:latin typeface="+mn-lt"/>
              </a:rPr>
              <a:t>/puppet/manifests/</a:t>
            </a:r>
            <a:r>
              <a:rPr lang="en-US" sz="1300" dirty="0" err="1" smtClean="0">
                <a:latin typeface="+mn-lt"/>
              </a:rPr>
              <a:t>site.pp</a:t>
            </a:r>
            <a:endParaRPr lang="en-US" sz="1300" dirty="0" smtClean="0">
              <a:latin typeface="+mn-lt"/>
            </a:endParaRPr>
          </a:p>
          <a:p>
            <a:endParaRPr lang="en-US" sz="1300" dirty="0" smtClean="0">
              <a:latin typeface="+mn-lt"/>
            </a:endParaRPr>
          </a:p>
          <a:p>
            <a:r>
              <a:rPr lang="en-US" sz="1300" dirty="0" smtClean="0">
                <a:latin typeface="+mn-lt"/>
              </a:rPr>
              <a:t>This will be the main file we will be modifying throughout this workshop</a:t>
            </a:r>
          </a:p>
          <a:p>
            <a:endParaRPr lang="en-US" sz="1300" dirty="0" smtClean="0">
              <a:latin typeface="+mn-lt"/>
            </a:endParaRPr>
          </a:p>
          <a:p>
            <a:endParaRPr lang="en-US" sz="1300" dirty="0" smtClean="0">
              <a:latin typeface="+mn-lt"/>
            </a:endParaRPr>
          </a:p>
          <a:p>
            <a:r>
              <a:rPr lang="en-US" sz="1300" dirty="0" smtClean="0">
                <a:latin typeface="+mn-lt"/>
              </a:rPr>
              <a:t>#### </a:t>
            </a:r>
          </a:p>
          <a:p>
            <a:r>
              <a:rPr lang="en-US" sz="1300" dirty="0" err="1" smtClean="0"/>
              <a:t>sharrell@roflcopter:web</a:t>
            </a:r>
            <a:r>
              <a:rPr lang="en-US" sz="1300" dirty="0" smtClean="0"/>
              <a:t> $ cat 001-basic-puppet-layout </a:t>
            </a:r>
          </a:p>
          <a:p>
            <a:endParaRPr lang="en-US" sz="1300" dirty="0" smtClean="0"/>
          </a:p>
          <a:p>
            <a:r>
              <a:rPr lang="en-US" sz="1300" dirty="0" smtClean="0"/>
              <a:t>class </a:t>
            </a:r>
            <a:r>
              <a:rPr lang="en-US" sz="1300" dirty="0" err="1" smtClean="0"/>
              <a:t>base_cluster</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head_node</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storage_node</a:t>
            </a:r>
            <a:r>
              <a:rPr lang="en-US" sz="1300" dirty="0" smtClean="0"/>
              <a:t> {</a:t>
            </a:r>
          </a:p>
          <a:p>
            <a:endParaRPr lang="en-US" sz="1300" dirty="0" smtClean="0"/>
          </a:p>
          <a:p>
            <a:r>
              <a:rPr lang="en-US" sz="1300" dirty="0" smtClean="0"/>
              <a:t>}</a:t>
            </a:r>
          </a:p>
          <a:p>
            <a:endParaRPr lang="en-US" sz="1300" dirty="0" smtClean="0"/>
          </a:p>
          <a:p>
            <a:r>
              <a:rPr lang="en-US" sz="1300" dirty="0" smtClean="0"/>
              <a:t>class </a:t>
            </a:r>
            <a:r>
              <a:rPr lang="en-US" sz="1300" dirty="0" err="1" smtClean="0"/>
              <a:t>compute_node</a:t>
            </a:r>
            <a:r>
              <a:rPr lang="en-US" sz="1300" dirty="0" smtClean="0"/>
              <a:t> {</a:t>
            </a:r>
          </a:p>
          <a:p>
            <a:endParaRPr lang="en-US" sz="1300" dirty="0" smtClean="0"/>
          </a:p>
          <a:p>
            <a:r>
              <a:rPr lang="en-US" sz="1300" dirty="0" smtClean="0"/>
              <a:t>}</a:t>
            </a:r>
          </a:p>
          <a:p>
            <a:endParaRPr lang="en-US" sz="1300" dirty="0" smtClean="0"/>
          </a:p>
          <a:p>
            <a:r>
              <a:rPr lang="en-US" sz="1300" dirty="0" smtClean="0"/>
              <a:t># head node</a:t>
            </a:r>
          </a:p>
          <a:p>
            <a:r>
              <a:rPr lang="en-US" sz="1300" dirty="0" smtClean="0"/>
              <a:t>node '</a:t>
            </a:r>
            <a:r>
              <a:rPr lang="en-US" sz="1300" dirty="0" err="1" smtClean="0"/>
              <a:t>head.cluster</a:t>
            </a:r>
            <a:r>
              <a:rPr lang="en-US" sz="1300" dirty="0" smtClean="0"/>
              <a:t>', 'add </a:t>
            </a:r>
            <a:r>
              <a:rPr lang="en-US" sz="1300" dirty="0" err="1" smtClean="0"/>
              <a:t>intital</a:t>
            </a:r>
            <a:r>
              <a:rPr lang="en-US" sz="1300" dirty="0" smtClean="0"/>
              <a:t> short name here' {</a:t>
            </a:r>
          </a:p>
          <a:p>
            <a:r>
              <a:rPr lang="en-US" sz="1300" dirty="0" smtClean="0"/>
              <a:t>    include </a:t>
            </a:r>
            <a:r>
              <a:rPr lang="en-US" sz="1300" dirty="0" err="1" smtClean="0"/>
              <a:t>head_node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sz="1300" dirty="0" smtClean="0"/>
          </a:p>
          <a:p>
            <a:r>
              <a:rPr lang="en-US" sz="1300" dirty="0" smtClean="0"/>
              <a:t># storage node</a:t>
            </a:r>
          </a:p>
          <a:p>
            <a:r>
              <a:rPr lang="en-US" sz="1300" dirty="0" smtClean="0"/>
              <a:t>node '</a:t>
            </a:r>
            <a:r>
              <a:rPr lang="en-US" sz="1300" dirty="0" err="1" smtClean="0"/>
              <a:t>storage.cluster</a:t>
            </a:r>
            <a:r>
              <a:rPr lang="en-US" sz="1300" dirty="0" smtClean="0"/>
              <a:t>' {</a:t>
            </a:r>
          </a:p>
          <a:p>
            <a:r>
              <a:rPr lang="en-US" sz="1300" dirty="0" smtClean="0"/>
              <a:t>    include </a:t>
            </a:r>
            <a:r>
              <a:rPr lang="en-US" sz="1300" dirty="0" err="1" smtClean="0"/>
              <a:t>storage_node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sz="1300" dirty="0" smtClean="0"/>
          </a:p>
          <a:p>
            <a:r>
              <a:rPr lang="en-US" sz="1300" dirty="0" smtClean="0"/>
              <a:t># compute nodes</a:t>
            </a:r>
          </a:p>
          <a:p>
            <a:r>
              <a:rPr lang="en-US" sz="1300" dirty="0" smtClean="0"/>
              <a:t>node  'compute1.cluster', 'compute2.cluster' {</a:t>
            </a:r>
          </a:p>
          <a:p>
            <a:r>
              <a:rPr lang="en-US" sz="1300" dirty="0" smtClean="0"/>
              <a:t>    include </a:t>
            </a:r>
            <a:r>
              <a:rPr lang="en-US" sz="1300" dirty="0" err="1" smtClean="0"/>
              <a:t>compute_node</a:t>
            </a:r>
            <a:endParaRPr lang="en-US" sz="1300" dirty="0" smtClean="0"/>
          </a:p>
          <a:p>
            <a:r>
              <a:rPr lang="en-US" sz="1300" dirty="0" smtClean="0"/>
              <a:t>    include </a:t>
            </a:r>
            <a:r>
              <a:rPr lang="en-US" sz="1300" dirty="0" err="1" smtClean="0"/>
              <a:t>base_cluster</a:t>
            </a:r>
            <a:endParaRPr lang="en-US" sz="1300" dirty="0" smtClean="0"/>
          </a:p>
          <a:p>
            <a:r>
              <a:rPr lang="en-US" sz="1300" dirty="0" smtClean="0"/>
              <a:t>}</a:t>
            </a:r>
          </a:p>
          <a:p>
            <a:endParaRPr lang="en-US" sz="1300" dirty="0" smtClean="0"/>
          </a:p>
          <a:p>
            <a:endParaRPr lang="en-US" sz="1300" dirty="0" smtClean="0">
              <a:latin typeface="+mn-lt"/>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pPr/>
              <a:t>23</a:t>
            </a:fld>
            <a:endParaRPr lang="en-US"/>
          </a:p>
        </p:txBody>
      </p:sp>
    </p:spTree>
    <p:extLst>
      <p:ext uri="{BB962C8B-B14F-4D97-AF65-F5344CB8AC3E}">
        <p14:creationId xmlns:p14="http://schemas.microsoft.com/office/powerpoint/2010/main" val="3069226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I will be including these snippets using the #### START and #### END comments</a:t>
            </a:r>
          </a:p>
          <a:p>
            <a:endParaRPr lang="en-US" sz="1300" dirty="0" smtClean="0">
              <a:latin typeface="+mn-lt"/>
            </a:endParaRPr>
          </a:p>
          <a:p>
            <a:endParaRPr lang="en-US" sz="1300" dirty="0" smtClean="0">
              <a:latin typeface="+mn-lt"/>
            </a:endParaRPr>
          </a:p>
          <a:p>
            <a:r>
              <a:rPr lang="en-US" sz="1300" dirty="0" smtClean="0">
                <a:latin typeface="+mn-lt"/>
              </a:rPr>
              <a:t># setup </a:t>
            </a:r>
            <a:r>
              <a:rPr lang="en-US" sz="1300" dirty="0" err="1" smtClean="0">
                <a:latin typeface="+mn-lt"/>
              </a:rPr>
              <a:t>apahe</a:t>
            </a:r>
            <a:r>
              <a:rPr lang="en-US" sz="1300" dirty="0" smtClean="0">
                <a:latin typeface="+mn-lt"/>
              </a:rPr>
              <a:t> module</a:t>
            </a:r>
          </a:p>
          <a:p>
            <a:r>
              <a:rPr lang="en-US" sz="1300" dirty="0" smtClean="0">
                <a:latin typeface="+mn-lt"/>
              </a:rPr>
              <a:t>  class { 'apache':</a:t>
            </a:r>
          </a:p>
          <a:p>
            <a:r>
              <a:rPr lang="en-US" sz="1300" dirty="0" smtClean="0">
                <a:latin typeface="+mn-lt"/>
              </a:rPr>
              <a:t>    </a:t>
            </a:r>
            <a:r>
              <a:rPr lang="en-US" sz="1300" dirty="0" err="1" smtClean="0">
                <a:latin typeface="+mn-lt"/>
              </a:rPr>
              <a:t>default_confd_files</a:t>
            </a:r>
            <a:r>
              <a:rPr lang="en-US" sz="1300" dirty="0" smtClean="0">
                <a:latin typeface="+mn-lt"/>
              </a:rPr>
              <a:t> =&gt; false,</a:t>
            </a:r>
          </a:p>
          <a:p>
            <a:r>
              <a:rPr lang="en-US" sz="1300" dirty="0" smtClean="0">
                <a:latin typeface="+mn-lt"/>
              </a:rPr>
              <a:t>  }</a:t>
            </a:r>
          </a:p>
          <a:p>
            <a:r>
              <a:rPr lang="en-US" sz="1300" dirty="0" smtClean="0">
                <a:latin typeface="+mn-lt"/>
              </a:rPr>
              <a:t>  class { 'apache::mod::</a:t>
            </a:r>
            <a:r>
              <a:rPr lang="en-US" sz="1300" dirty="0" err="1" smtClean="0">
                <a:latin typeface="+mn-lt"/>
              </a:rPr>
              <a:t>dav_svn</a:t>
            </a:r>
            <a:r>
              <a:rPr lang="en-US" sz="1300" dirty="0" smtClean="0">
                <a:latin typeface="+mn-lt"/>
              </a:rPr>
              <a:t>': }</a:t>
            </a:r>
          </a:p>
          <a:p>
            <a:endParaRPr lang="en-US" sz="1300" dirty="0" smtClean="0">
              <a:latin typeface="+mn-lt"/>
            </a:endParaRPr>
          </a:p>
          <a:p>
            <a:endParaRPr lang="en-US" sz="1300" dirty="0" smtClean="0">
              <a:latin typeface="+mn-lt"/>
            </a:endParaRPr>
          </a:p>
          <a:p>
            <a:r>
              <a:rPr lang="en-US" sz="1300" dirty="0" smtClean="0">
                <a:latin typeface="+mn-lt"/>
              </a:rPr>
              <a:t>Apache module boiler plate and let it know we will be using </a:t>
            </a:r>
            <a:r>
              <a:rPr lang="en-US" sz="1300" dirty="0" err="1" smtClean="0">
                <a:latin typeface="+mn-lt"/>
              </a:rPr>
              <a:t>dav_svn</a:t>
            </a:r>
            <a:r>
              <a:rPr lang="en-US" sz="1300" dirty="0" smtClean="0">
                <a:latin typeface="+mn-lt"/>
              </a:rPr>
              <a:t>. This allows use to push and pull changes to our subversion repository using http.</a:t>
            </a:r>
          </a:p>
          <a:p>
            <a:endParaRPr lang="en-US" sz="1300" dirty="0" smtClean="0">
              <a:latin typeface="+mn-lt"/>
            </a:endParaRPr>
          </a:p>
          <a:p>
            <a:r>
              <a:rPr lang="en-US" sz="1300" dirty="0" smtClean="0">
                <a:latin typeface="+mn-lt"/>
              </a:rPr>
              <a:t>  # configure subversion </a:t>
            </a:r>
            <a:r>
              <a:rPr lang="en-US" sz="1300" dirty="0" err="1" smtClean="0">
                <a:latin typeface="+mn-lt"/>
              </a:rPr>
              <a:t>vhost</a:t>
            </a:r>
            <a:endParaRPr lang="en-US" sz="1300" dirty="0" smtClean="0">
              <a:latin typeface="+mn-lt"/>
            </a:endParaRPr>
          </a:p>
          <a:p>
            <a:r>
              <a:rPr lang="en-US" sz="1300" dirty="0" smtClean="0">
                <a:latin typeface="+mn-lt"/>
              </a:rPr>
              <a:t>  apache::</a:t>
            </a:r>
            <a:r>
              <a:rPr lang="en-US" sz="1300" dirty="0" err="1" smtClean="0">
                <a:latin typeface="+mn-lt"/>
              </a:rPr>
              <a:t>vhost</a:t>
            </a:r>
            <a:r>
              <a:rPr lang="en-US" sz="1300" dirty="0" smtClean="0">
                <a:latin typeface="+mn-lt"/>
              </a:rPr>
              <a:t> { '</a:t>
            </a:r>
            <a:r>
              <a:rPr lang="en-US" sz="1300" dirty="0" err="1" smtClean="0">
                <a:latin typeface="+mn-lt"/>
              </a:rPr>
              <a:t>headnode.internal</a:t>
            </a:r>
            <a:r>
              <a:rPr lang="en-US" sz="1300" dirty="0" smtClean="0">
                <a:latin typeface="+mn-lt"/>
              </a:rPr>
              <a:t>':</a:t>
            </a:r>
          </a:p>
          <a:p>
            <a:r>
              <a:rPr lang="es-ES_tradnl" sz="1300" dirty="0" smtClean="0">
                <a:latin typeface="+mn-lt"/>
              </a:rPr>
              <a:t>    </a:t>
            </a:r>
            <a:r>
              <a:rPr lang="es-ES_tradnl" sz="1300" dirty="0" err="1" smtClean="0">
                <a:latin typeface="+mn-lt"/>
              </a:rPr>
              <a:t>port</a:t>
            </a:r>
            <a:r>
              <a:rPr lang="es-ES_tradnl" sz="1300" dirty="0" smtClean="0">
                <a:latin typeface="+mn-lt"/>
              </a:rPr>
              <a:t> =&gt; 443,</a:t>
            </a:r>
          </a:p>
          <a:p>
            <a:r>
              <a:rPr lang="es-ES_tradnl" sz="1300" dirty="0" smtClean="0">
                <a:latin typeface="+mn-lt"/>
              </a:rPr>
              <a:t>    </a:t>
            </a:r>
            <a:r>
              <a:rPr lang="es-ES_tradnl" sz="1300" dirty="0" err="1" smtClean="0">
                <a:latin typeface="+mn-lt"/>
              </a:rPr>
              <a:t>docroot</a:t>
            </a:r>
            <a:r>
              <a:rPr lang="es-ES_tradnl" sz="1300" dirty="0" smtClean="0">
                <a:latin typeface="+mn-lt"/>
              </a:rPr>
              <a:t> =&gt; '/</a:t>
            </a:r>
            <a:r>
              <a:rPr lang="es-ES_tradnl" sz="1300" dirty="0" err="1" smtClean="0">
                <a:latin typeface="+mn-lt"/>
              </a:rPr>
              <a:t>var</a:t>
            </a:r>
            <a:r>
              <a:rPr lang="es-ES_tradnl" sz="1300" dirty="0" smtClean="0">
                <a:latin typeface="+mn-lt"/>
              </a:rPr>
              <a:t>/</a:t>
            </a:r>
            <a:r>
              <a:rPr lang="es-ES_tradnl" sz="1300" dirty="0" err="1" smtClean="0">
                <a:latin typeface="+mn-lt"/>
              </a:rPr>
              <a:t>www</a:t>
            </a:r>
            <a:r>
              <a:rPr lang="es-ES_tradnl" sz="1300" dirty="0" smtClean="0">
                <a:latin typeface="+mn-lt"/>
              </a:rPr>
              <a:t>/</a:t>
            </a:r>
            <a:r>
              <a:rPr lang="es-ES_tradnl" sz="1300" dirty="0" err="1" smtClean="0">
                <a:latin typeface="+mn-lt"/>
              </a:rPr>
              <a:t>html</a:t>
            </a:r>
            <a:r>
              <a:rPr lang="es-ES_tradnl" sz="1300" dirty="0" smtClean="0">
                <a:latin typeface="+mn-lt"/>
              </a:rPr>
              <a:t>/',</a:t>
            </a:r>
          </a:p>
          <a:p>
            <a:r>
              <a:rPr lang="sv-SE" sz="1300" dirty="0" smtClean="0">
                <a:latin typeface="+mn-lt"/>
              </a:rPr>
              <a:t>    </a:t>
            </a:r>
            <a:r>
              <a:rPr lang="sv-SE" sz="1300" dirty="0" err="1" smtClean="0">
                <a:latin typeface="+mn-lt"/>
              </a:rPr>
              <a:t>ssl</a:t>
            </a:r>
            <a:r>
              <a:rPr lang="sv-SE" sz="1300" dirty="0" smtClean="0">
                <a:latin typeface="+mn-lt"/>
              </a:rPr>
              <a:t> =&gt; </a:t>
            </a:r>
            <a:r>
              <a:rPr lang="sv-SE" sz="1300" dirty="0" err="1" smtClean="0">
                <a:latin typeface="+mn-lt"/>
              </a:rPr>
              <a:t>true</a:t>
            </a:r>
            <a:r>
              <a:rPr lang="sv-SE" sz="1300" dirty="0" smtClean="0">
                <a:latin typeface="+mn-lt"/>
              </a:rPr>
              <a:t>,</a:t>
            </a:r>
          </a:p>
          <a:p>
            <a:r>
              <a:rPr lang="sv-SE" sz="1300" dirty="0" smtClean="0">
                <a:latin typeface="+mn-lt"/>
              </a:rPr>
              <a:t>    </a:t>
            </a:r>
            <a:r>
              <a:rPr lang="sv-SE" sz="1300" dirty="0" err="1" smtClean="0">
                <a:latin typeface="+mn-lt"/>
              </a:rPr>
              <a:t>ssl_cert</a:t>
            </a:r>
            <a:r>
              <a:rPr lang="sv-SE" sz="1300" dirty="0" smtClean="0">
                <a:latin typeface="+mn-lt"/>
              </a:rPr>
              <a:t> =&gt;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ssl</a:t>
            </a:r>
            <a:r>
              <a:rPr lang="sv-SE" sz="1300" dirty="0" smtClean="0">
                <a:latin typeface="+mn-lt"/>
              </a:rPr>
              <a:t>/</a:t>
            </a:r>
            <a:r>
              <a:rPr lang="sv-SE" sz="1300" dirty="0" err="1" smtClean="0">
                <a:latin typeface="+mn-lt"/>
              </a:rPr>
              <a:t>apache.crt</a:t>
            </a:r>
            <a:r>
              <a:rPr lang="sv-SE" sz="1300" dirty="0" smtClean="0">
                <a:latin typeface="+mn-lt"/>
              </a:rPr>
              <a:t>',  </a:t>
            </a:r>
          </a:p>
          <a:p>
            <a:r>
              <a:rPr lang="sv-SE" sz="1300" dirty="0" smtClean="0">
                <a:latin typeface="+mn-lt"/>
              </a:rPr>
              <a:t>    </a:t>
            </a:r>
            <a:r>
              <a:rPr lang="sv-SE" sz="1300" dirty="0" err="1" smtClean="0">
                <a:latin typeface="+mn-lt"/>
              </a:rPr>
              <a:t>ssl_key</a:t>
            </a:r>
            <a:r>
              <a:rPr lang="sv-SE" sz="1300" dirty="0" smtClean="0">
                <a:latin typeface="+mn-lt"/>
              </a:rPr>
              <a:t>  =&gt;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ssl</a:t>
            </a:r>
            <a:r>
              <a:rPr lang="sv-SE" sz="1300" dirty="0" smtClean="0">
                <a:latin typeface="+mn-lt"/>
              </a:rPr>
              <a:t>/</a:t>
            </a:r>
            <a:r>
              <a:rPr lang="sv-SE" sz="1300" dirty="0" err="1" smtClean="0">
                <a:latin typeface="+mn-lt"/>
              </a:rPr>
              <a:t>apache.key</a:t>
            </a:r>
            <a:r>
              <a:rPr lang="sv-SE" sz="1300" dirty="0" smtClean="0">
                <a:latin typeface="+mn-lt"/>
              </a:rPr>
              <a:t>',</a:t>
            </a:r>
          </a:p>
          <a:p>
            <a:r>
              <a:rPr lang="sv-SE" sz="1300" dirty="0" smtClean="0">
                <a:latin typeface="+mn-lt"/>
              </a:rPr>
              <a:t>    </a:t>
            </a:r>
            <a:r>
              <a:rPr lang="sv-SE" sz="1300" dirty="0" err="1" smtClean="0">
                <a:latin typeface="+mn-lt"/>
              </a:rPr>
              <a:t>custom_fragment</a:t>
            </a:r>
            <a:r>
              <a:rPr lang="sv-SE" sz="1300" dirty="0" smtClean="0">
                <a:latin typeface="+mn-lt"/>
              </a:rPr>
              <a:t> =&gt; '</a:t>
            </a:r>
          </a:p>
          <a:p>
            <a:r>
              <a:rPr lang="sv-SE" sz="1300" dirty="0" smtClean="0">
                <a:latin typeface="+mn-lt"/>
              </a:rPr>
              <a:t>      &lt;</a:t>
            </a:r>
            <a:r>
              <a:rPr lang="sv-SE" sz="1300" dirty="0" err="1" smtClean="0">
                <a:latin typeface="+mn-lt"/>
              </a:rPr>
              <a:t>Location</a:t>
            </a:r>
            <a:r>
              <a:rPr lang="sv-SE" sz="1300" dirty="0" smtClean="0">
                <a:latin typeface="+mn-lt"/>
              </a:rPr>
              <a:t> /</a:t>
            </a:r>
            <a:r>
              <a:rPr lang="sv-SE" sz="1300" dirty="0" err="1" smtClean="0">
                <a:latin typeface="+mn-lt"/>
              </a:rPr>
              <a:t>puppet</a:t>
            </a:r>
            <a:r>
              <a:rPr lang="sv-SE" sz="1300" dirty="0" smtClean="0">
                <a:latin typeface="+mn-lt"/>
              </a:rPr>
              <a:t> &gt;</a:t>
            </a:r>
          </a:p>
          <a:p>
            <a:r>
              <a:rPr lang="sv-SE" sz="1300" dirty="0" smtClean="0">
                <a:latin typeface="+mn-lt"/>
              </a:rPr>
              <a:t>        </a:t>
            </a:r>
            <a:r>
              <a:rPr lang="sv-SE" sz="1300" dirty="0" err="1" smtClean="0">
                <a:latin typeface="+mn-lt"/>
              </a:rPr>
              <a:t>AuthType</a:t>
            </a:r>
            <a:r>
              <a:rPr lang="sv-SE" sz="1300" dirty="0" smtClean="0">
                <a:latin typeface="+mn-lt"/>
              </a:rPr>
              <a:t> Basic</a:t>
            </a:r>
          </a:p>
          <a:p>
            <a:r>
              <a:rPr lang="sv-SE" sz="1300" dirty="0" smtClean="0">
                <a:latin typeface="+mn-lt"/>
              </a:rPr>
              <a:t>        </a:t>
            </a:r>
            <a:r>
              <a:rPr lang="sv-SE" sz="1300" dirty="0" err="1" smtClean="0">
                <a:latin typeface="+mn-lt"/>
              </a:rPr>
              <a:t>AuthName</a:t>
            </a:r>
            <a:r>
              <a:rPr lang="sv-SE" sz="1300" dirty="0" smtClean="0">
                <a:latin typeface="+mn-lt"/>
              </a:rPr>
              <a:t> "</a:t>
            </a:r>
            <a:r>
              <a:rPr lang="sv-SE" sz="1300" dirty="0" err="1" smtClean="0">
                <a:latin typeface="+mn-lt"/>
              </a:rPr>
              <a:t>Puppet</a:t>
            </a:r>
            <a:r>
              <a:rPr lang="sv-SE" sz="1300" dirty="0" smtClean="0">
                <a:latin typeface="+mn-lt"/>
              </a:rPr>
              <a:t> Cluster </a:t>
            </a:r>
            <a:r>
              <a:rPr lang="sv-SE" sz="1300" dirty="0" err="1" smtClean="0">
                <a:latin typeface="+mn-lt"/>
              </a:rPr>
              <a:t>Repository</a:t>
            </a:r>
            <a:r>
              <a:rPr lang="sv-SE" sz="1300" dirty="0" smtClean="0">
                <a:latin typeface="+mn-lt"/>
              </a:rPr>
              <a:t>"</a:t>
            </a:r>
          </a:p>
          <a:p>
            <a:r>
              <a:rPr lang="sv-SE" sz="1300" dirty="0" smtClean="0">
                <a:latin typeface="+mn-lt"/>
              </a:rPr>
              <a:t>        </a:t>
            </a:r>
            <a:r>
              <a:rPr lang="sv-SE" sz="1300" dirty="0" err="1" smtClean="0">
                <a:latin typeface="+mn-lt"/>
              </a:rPr>
              <a:t>AuthUserFile</a:t>
            </a:r>
            <a:r>
              <a:rPr lang="sv-SE" sz="1300" dirty="0" smtClean="0">
                <a:latin typeface="+mn-lt"/>
              </a:rPr>
              <a: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auth_user_file</a:t>
            </a:r>
            <a:r>
              <a:rPr lang="sv-SE" sz="1300" dirty="0" smtClean="0">
                <a:latin typeface="+mn-lt"/>
              </a:rPr>
              <a:t>"</a:t>
            </a:r>
          </a:p>
          <a:p>
            <a:r>
              <a:rPr lang="sv-SE" sz="1300" dirty="0" smtClean="0">
                <a:latin typeface="+mn-lt"/>
              </a:rPr>
              <a:t>        </a:t>
            </a:r>
            <a:r>
              <a:rPr lang="sv-SE" sz="1300" dirty="0" err="1" smtClean="0">
                <a:latin typeface="+mn-lt"/>
              </a:rPr>
              <a:t>Require</a:t>
            </a:r>
            <a:r>
              <a:rPr lang="sv-SE" sz="1300" dirty="0" smtClean="0">
                <a:latin typeface="+mn-lt"/>
              </a:rPr>
              <a:t> valid-</a:t>
            </a:r>
            <a:r>
              <a:rPr lang="sv-SE" sz="1300" dirty="0" err="1" smtClean="0">
                <a:latin typeface="+mn-lt"/>
              </a:rPr>
              <a:t>user</a:t>
            </a:r>
            <a:endParaRPr lang="sv-SE" sz="1300" dirty="0" smtClean="0">
              <a:latin typeface="+mn-lt"/>
            </a:endParaRPr>
          </a:p>
          <a:p>
            <a:r>
              <a:rPr lang="da-DK" sz="1300" dirty="0" smtClean="0">
                <a:latin typeface="+mn-lt"/>
              </a:rPr>
              <a:t>        DAV </a:t>
            </a:r>
            <a:r>
              <a:rPr lang="da-DK" sz="1300" dirty="0" err="1" smtClean="0">
                <a:latin typeface="+mn-lt"/>
              </a:rPr>
              <a:t>svn</a:t>
            </a:r>
            <a:r>
              <a:rPr lang="da-DK" sz="1300" dirty="0" smtClean="0">
                <a:latin typeface="+mn-lt"/>
              </a:rPr>
              <a:t> </a:t>
            </a:r>
          </a:p>
          <a:p>
            <a:r>
              <a:rPr lang="da-DK" sz="1300" dirty="0" smtClean="0">
                <a:latin typeface="+mn-lt"/>
              </a:rPr>
              <a:t>        </a:t>
            </a:r>
            <a:r>
              <a:rPr lang="da-DK" sz="1300" dirty="0" err="1" smtClean="0">
                <a:latin typeface="+mn-lt"/>
              </a:rPr>
              <a:t>SVNPath</a:t>
            </a:r>
            <a:r>
              <a:rPr lang="da-DK" sz="1300" dirty="0" smtClean="0">
                <a:latin typeface="+mn-lt"/>
              </a:rPr>
              <a:t> /var/</a:t>
            </a:r>
            <a:r>
              <a:rPr lang="da-DK" sz="1300" dirty="0" err="1" smtClean="0">
                <a:latin typeface="+mn-lt"/>
              </a:rPr>
              <a:t>svn</a:t>
            </a:r>
            <a:r>
              <a:rPr lang="da-DK" sz="1300" dirty="0" smtClean="0">
                <a:latin typeface="+mn-lt"/>
              </a:rPr>
              <a:t>/</a:t>
            </a:r>
            <a:r>
              <a:rPr lang="da-DK" sz="1300" dirty="0" err="1" smtClean="0">
                <a:latin typeface="+mn-lt"/>
              </a:rPr>
              <a:t>puppet</a:t>
            </a:r>
            <a:r>
              <a:rPr lang="da-DK" sz="1300" dirty="0" smtClean="0">
                <a:latin typeface="+mn-lt"/>
              </a:rPr>
              <a:t>/</a:t>
            </a:r>
          </a:p>
          <a:p>
            <a:r>
              <a:rPr lang="en-US" sz="1300" dirty="0" smtClean="0">
                <a:latin typeface="+mn-lt"/>
              </a:rPr>
              <a:t>      &lt;/Location&gt;'</a:t>
            </a:r>
          </a:p>
          <a:p>
            <a:r>
              <a:rPr lang="en-US" sz="1300" dirty="0" smtClean="0">
                <a:latin typeface="+mn-lt"/>
              </a:rPr>
              <a:t>  }</a:t>
            </a:r>
          </a:p>
          <a:p>
            <a:endParaRPr lang="en-US" sz="1300" dirty="0" smtClean="0">
              <a:latin typeface="+mn-lt"/>
            </a:endParaRPr>
          </a:p>
          <a:p>
            <a:r>
              <a:rPr lang="en-US" sz="1300" dirty="0" smtClean="0">
                <a:latin typeface="+mn-lt"/>
              </a:rPr>
              <a:t>This code is mostly boilerplate. </a:t>
            </a:r>
            <a:r>
              <a:rPr lang="en-US" sz="1300" dirty="0" err="1" smtClean="0">
                <a:latin typeface="+mn-lt"/>
              </a:rPr>
              <a:t>Somethings</a:t>
            </a:r>
            <a:r>
              <a:rPr lang="en-US" sz="1300" dirty="0" smtClean="0">
                <a:latin typeface="+mn-lt"/>
              </a:rPr>
              <a:t> to notice is that the root is going to /</a:t>
            </a:r>
            <a:r>
              <a:rPr lang="en-US" sz="1300" dirty="0" err="1" smtClean="0">
                <a:latin typeface="+mn-lt"/>
              </a:rPr>
              <a:t>var</a:t>
            </a:r>
            <a:r>
              <a:rPr lang="en-US" sz="1300" dirty="0" smtClean="0">
                <a:latin typeface="+mn-lt"/>
              </a:rPr>
              <a:t>/www/html even though we will be mainly concerned with /puppet which is pointed to the root of our </a:t>
            </a:r>
            <a:r>
              <a:rPr lang="en-US" sz="1300" dirty="0" err="1" smtClean="0">
                <a:latin typeface="+mn-lt"/>
              </a:rPr>
              <a:t>svn</a:t>
            </a:r>
            <a:r>
              <a:rPr lang="en-US" sz="1300" dirty="0" smtClean="0">
                <a:latin typeface="+mn-lt"/>
              </a:rPr>
              <a:t> repository from the previous stanza</a:t>
            </a:r>
          </a:p>
          <a:p>
            <a:endParaRPr lang="en-US" sz="1300" dirty="0" smtClean="0">
              <a:latin typeface="+mn-lt"/>
            </a:endParaRPr>
          </a:p>
          <a:p>
            <a:r>
              <a:rPr lang="en-US" sz="1300" dirty="0" smtClean="0">
                <a:latin typeface="+mn-lt"/>
              </a:rPr>
              <a:t>puppet apply this </a:t>
            </a:r>
            <a:r>
              <a:rPr lang="en-US" sz="1300" dirty="0" err="1" smtClean="0">
                <a:latin typeface="+mn-lt"/>
              </a:rPr>
              <a:t>config</a:t>
            </a:r>
            <a:endParaRPr lang="en-US" sz="1300" dirty="0" smtClean="0">
              <a:latin typeface="+mn-lt"/>
            </a:endParaRPr>
          </a:p>
          <a:p>
            <a:endParaRPr lang="en-US" sz="1300" dirty="0" smtClean="0">
              <a:latin typeface="+mn-lt"/>
            </a:endParaRPr>
          </a:p>
          <a:p>
            <a:r>
              <a:rPr lang="en-US" sz="1300" dirty="0" smtClean="0">
                <a:latin typeface="+mn-lt"/>
              </a:rPr>
              <a:t>it will fail with an error </a:t>
            </a:r>
            <a:r>
              <a:rPr lang="en-US" sz="1300" dirty="0" err="1" smtClean="0">
                <a:latin typeface="+mn-lt"/>
              </a:rPr>
              <a:t>messageError</a:t>
            </a:r>
            <a:r>
              <a:rPr lang="en-US" sz="1300" dirty="0" smtClean="0">
                <a:latin typeface="+mn-lt"/>
              </a:rPr>
              <a:t>: Could not find default node or by name with 'ip-172-31-7-24.us-west-2.compute.internal, ip-172-31-7-24.us-west-2.compute, ip-172-31-7-24.us-west-2, ip-172-31-7-24' on node ip-172-31-7-24.us-west-2.compute.internal</a:t>
            </a:r>
          </a:p>
          <a:p>
            <a:endParaRPr lang="en-US" sz="1300" dirty="0" smtClean="0">
              <a:latin typeface="+mn-lt"/>
            </a:endParaRPr>
          </a:p>
          <a:p>
            <a:r>
              <a:rPr lang="en-US" sz="1300" dirty="0" smtClean="0">
                <a:latin typeface="+mn-lt"/>
              </a:rPr>
              <a:t>Copy and paste the full name into the node stanza like this:</a:t>
            </a:r>
          </a:p>
          <a:p>
            <a:endParaRPr lang="en-US" sz="1300" dirty="0" smtClean="0">
              <a:latin typeface="+mn-lt"/>
            </a:endParaRPr>
          </a:p>
          <a:p>
            <a:r>
              <a:rPr lang="en-US" sz="1300" dirty="0" smtClean="0">
                <a:latin typeface="+mn-lt"/>
              </a:rPr>
              <a:t># </a:t>
            </a:r>
            <a:r>
              <a:rPr lang="en-US" sz="1300" dirty="0" err="1" smtClean="0">
                <a:latin typeface="+mn-lt"/>
              </a:rPr>
              <a:t>headnode</a:t>
            </a:r>
            <a:endParaRPr lang="en-US" sz="1300" dirty="0" smtClean="0">
              <a:latin typeface="+mn-lt"/>
            </a:endParaRPr>
          </a:p>
          <a:p>
            <a:r>
              <a:rPr lang="en-US" sz="1300" dirty="0" smtClean="0">
                <a:latin typeface="+mn-lt"/>
              </a:rPr>
              <a:t>node 'ip-172-31-7-24.us-west-2.compute.internal' {</a:t>
            </a:r>
          </a:p>
          <a:p>
            <a:endParaRPr lang="en-US" sz="1300" dirty="0" smtClean="0">
              <a:latin typeface="+mn-lt"/>
            </a:endParaRPr>
          </a:p>
          <a:p>
            <a:r>
              <a:rPr lang="en-US" sz="1300" dirty="0" smtClean="0">
                <a:latin typeface="+mn-lt"/>
              </a:rPr>
              <a:t>now puppet apply again</a:t>
            </a:r>
          </a:p>
          <a:p>
            <a:endParaRPr lang="en-US" sz="1300" dirty="0" smtClean="0">
              <a:latin typeface="+mn-lt"/>
            </a:endParaRPr>
          </a:p>
          <a:p>
            <a:r>
              <a:rPr lang="en-US" sz="1300" dirty="0" smtClean="0">
                <a:latin typeface="+mn-lt"/>
              </a:rPr>
              <a:t>some permissions for </a:t>
            </a:r>
            <a:r>
              <a:rPr lang="en-US" sz="1300" dirty="0" err="1" smtClean="0">
                <a:latin typeface="+mn-lt"/>
              </a:rPr>
              <a:t>selinux</a:t>
            </a:r>
            <a:r>
              <a:rPr lang="en-US" sz="1300" dirty="0" smtClean="0">
                <a:latin typeface="+mn-lt"/>
              </a:rPr>
              <a:t> as well as apache</a:t>
            </a:r>
          </a:p>
          <a:p>
            <a:endParaRPr lang="en-US" sz="1300" dirty="0" smtClean="0">
              <a:latin typeface="+mn-lt"/>
            </a:endParaRPr>
          </a:p>
          <a:p>
            <a:r>
              <a:rPr lang="en-US" sz="1300" dirty="0" err="1" smtClean="0">
                <a:latin typeface="+mn-lt"/>
              </a:rPr>
              <a:t>chcon</a:t>
            </a:r>
            <a:r>
              <a:rPr lang="en-US" sz="1300" dirty="0" smtClean="0">
                <a:latin typeface="+mn-lt"/>
              </a:rPr>
              <a:t> -R -h -t </a:t>
            </a:r>
            <a:r>
              <a:rPr lang="en-US" sz="1300" dirty="0" err="1" smtClean="0">
                <a:latin typeface="+mn-lt"/>
              </a:rPr>
              <a:t>httpd_sys_content_t</a:t>
            </a:r>
            <a:r>
              <a:rPr lang="en-US" sz="1300" dirty="0" smtClean="0">
                <a:latin typeface="+mn-lt"/>
              </a:rPr>
              <a:t> /</a:t>
            </a:r>
            <a:r>
              <a:rPr lang="en-US" sz="1300" dirty="0" err="1" smtClean="0">
                <a:latin typeface="+mn-lt"/>
              </a:rPr>
              <a:t>var</a:t>
            </a:r>
            <a:r>
              <a:rPr lang="en-US" sz="1300" dirty="0" smtClean="0">
                <a:latin typeface="+mn-lt"/>
              </a:rPr>
              <a:t>/</a:t>
            </a:r>
            <a:r>
              <a:rPr lang="en-US" sz="1300" dirty="0" err="1" smtClean="0">
                <a:latin typeface="+mn-lt"/>
              </a:rPr>
              <a:t>svn</a:t>
            </a:r>
            <a:r>
              <a:rPr lang="en-US" sz="1300" dirty="0" smtClean="0">
                <a:latin typeface="+mn-lt"/>
              </a:rPr>
              <a:t>/puppet </a:t>
            </a:r>
          </a:p>
          <a:p>
            <a:r>
              <a:rPr lang="en-US" sz="1300" dirty="0" err="1" smtClean="0">
                <a:latin typeface="+mn-lt"/>
              </a:rPr>
              <a:t>chown</a:t>
            </a:r>
            <a:r>
              <a:rPr lang="en-US" sz="1300" dirty="0" smtClean="0">
                <a:latin typeface="+mn-lt"/>
              </a:rPr>
              <a:t> -R </a:t>
            </a:r>
            <a:r>
              <a:rPr lang="en-US" sz="1300" dirty="0" err="1" smtClean="0">
                <a:latin typeface="+mn-lt"/>
              </a:rPr>
              <a:t>apache:apache</a:t>
            </a:r>
            <a:r>
              <a:rPr lang="en-US" sz="1300" dirty="0" smtClean="0">
                <a:latin typeface="+mn-lt"/>
              </a:rPr>
              <a:t> /</a:t>
            </a:r>
            <a:r>
              <a:rPr lang="en-US" sz="1300" dirty="0" err="1" smtClean="0">
                <a:latin typeface="+mn-lt"/>
              </a:rPr>
              <a:t>var</a:t>
            </a:r>
            <a:r>
              <a:rPr lang="en-US" sz="1300" dirty="0" smtClean="0">
                <a:latin typeface="+mn-lt"/>
              </a:rPr>
              <a:t>/</a:t>
            </a:r>
            <a:r>
              <a:rPr lang="en-US" sz="1300" dirty="0" err="1" smtClean="0">
                <a:latin typeface="+mn-lt"/>
              </a:rPr>
              <a:t>svn</a:t>
            </a:r>
            <a:r>
              <a:rPr lang="en-US" sz="1300" dirty="0" smtClean="0">
                <a:latin typeface="+mn-lt"/>
              </a:rPr>
              <a:t>/puppet</a:t>
            </a:r>
          </a:p>
          <a:p>
            <a:endParaRPr lang="en-US" sz="1300" dirty="0" smtClean="0">
              <a:latin typeface="+mn-lt"/>
            </a:endParaRPr>
          </a:p>
          <a:p>
            <a:endParaRPr lang="en-US" sz="1300" dirty="0" smtClean="0">
              <a:latin typeface="+mn-lt"/>
            </a:endParaRPr>
          </a:p>
          <a:p>
            <a:endParaRPr lang="en-US" sz="1300" dirty="0" smtClean="0">
              <a:latin typeface="+mn-lt"/>
            </a:endParaRPr>
          </a:p>
          <a:p>
            <a:r>
              <a:rPr lang="en-US" sz="1300" dirty="0" smtClean="0">
                <a:latin typeface="+mn-lt"/>
              </a:rPr>
              <a:t>cd /root/</a:t>
            </a:r>
          </a:p>
          <a:p>
            <a:r>
              <a:rPr lang="en-US" sz="1300" dirty="0" err="1" smtClean="0">
                <a:latin typeface="+mn-lt"/>
              </a:rPr>
              <a:t>svn</a:t>
            </a:r>
            <a:r>
              <a:rPr lang="en-US" sz="1300" dirty="0" smtClean="0">
                <a:latin typeface="+mn-lt"/>
              </a:rPr>
              <a:t> co https://</a:t>
            </a:r>
            <a:r>
              <a:rPr lang="en-US" sz="1300" dirty="0" err="1" smtClean="0">
                <a:latin typeface="+mn-lt"/>
              </a:rPr>
              <a:t>localhost</a:t>
            </a:r>
            <a:r>
              <a:rPr lang="en-US" sz="1300" dirty="0" smtClean="0">
                <a:latin typeface="+mn-lt"/>
              </a:rPr>
              <a:t>/puppet/</a:t>
            </a:r>
          </a:p>
          <a:p>
            <a:endParaRPr lang="en-US" sz="1300" dirty="0" smtClean="0">
              <a:latin typeface="+mn-lt"/>
            </a:endParaRPr>
          </a:p>
          <a:p>
            <a:r>
              <a:rPr lang="en-US" sz="1300" dirty="0" err="1" smtClean="0">
                <a:latin typeface="+mn-lt"/>
              </a:rPr>
              <a:t>cp</a:t>
            </a:r>
            <a:r>
              <a:rPr lang="en-US" sz="1300" dirty="0" smtClean="0">
                <a:latin typeface="+mn-lt"/>
              </a:rPr>
              <a:t> -R /</a:t>
            </a:r>
            <a:r>
              <a:rPr lang="en-US" sz="1300" dirty="0" err="1" smtClean="0">
                <a:latin typeface="+mn-lt"/>
              </a:rPr>
              <a:t>etc</a:t>
            </a:r>
            <a:r>
              <a:rPr lang="en-US" sz="1300" dirty="0" smtClean="0">
                <a:latin typeface="+mn-lt"/>
              </a:rPr>
              <a:t>/puppet/ /root/puppet/</a:t>
            </a:r>
          </a:p>
          <a:p>
            <a:endParaRPr lang="en-US" sz="1300" dirty="0" smtClean="0">
              <a:latin typeface="+mn-lt"/>
            </a:endParaRPr>
          </a:p>
          <a:p>
            <a:r>
              <a:rPr lang="en-US" sz="1300" dirty="0" smtClean="0">
                <a:latin typeface="+mn-lt"/>
              </a:rPr>
              <a:t>cd /root/puppet/</a:t>
            </a:r>
          </a:p>
          <a:p>
            <a:r>
              <a:rPr lang="en-US" sz="1300" dirty="0" err="1" smtClean="0">
                <a:latin typeface="+mn-lt"/>
              </a:rPr>
              <a:t>svn</a:t>
            </a:r>
            <a:r>
              <a:rPr lang="en-US" sz="1300" dirty="0" smtClean="0">
                <a:latin typeface="+mn-lt"/>
              </a:rPr>
              <a:t> add *</a:t>
            </a:r>
          </a:p>
          <a:p>
            <a:r>
              <a:rPr lang="en-US" sz="1300" dirty="0" smtClean="0">
                <a:latin typeface="+mn-lt"/>
              </a:rPr>
              <a:t>EXPORT EDITOR=vim</a:t>
            </a:r>
          </a:p>
          <a:p>
            <a:r>
              <a:rPr lang="en-US" sz="1300" dirty="0" err="1" smtClean="0">
                <a:latin typeface="+mn-lt"/>
              </a:rPr>
              <a:t>svn</a:t>
            </a:r>
            <a:r>
              <a:rPr lang="en-US" sz="1300" dirty="0" smtClean="0">
                <a:latin typeface="+mn-lt"/>
              </a:rPr>
              <a:t> ci</a:t>
            </a:r>
          </a:p>
          <a:p>
            <a:endParaRPr lang="en-US" sz="1300" dirty="0" smtClean="0">
              <a:latin typeface="+mn-lt"/>
            </a:endParaRPr>
          </a:p>
          <a:p>
            <a:endParaRPr lang="en-US" sz="1300" dirty="0" smtClean="0">
              <a:latin typeface="+mn-lt"/>
            </a:endParaRPr>
          </a:p>
          <a:p>
            <a:r>
              <a:rPr lang="en-US" sz="1300" dirty="0" err="1" smtClean="0">
                <a:latin typeface="+mn-lt"/>
              </a:rPr>
              <a:t>svn</a:t>
            </a:r>
            <a:r>
              <a:rPr lang="en-US" sz="1300" dirty="0" smtClean="0">
                <a:latin typeface="+mn-lt"/>
              </a:rPr>
              <a:t> co https://</a:t>
            </a:r>
            <a:r>
              <a:rPr lang="en-US" sz="1300" dirty="0" err="1" smtClean="0">
                <a:latin typeface="+mn-lt"/>
              </a:rPr>
              <a:t>localhost</a:t>
            </a:r>
            <a:r>
              <a:rPr lang="en-US" sz="1300" dirty="0" smtClean="0">
                <a:latin typeface="+mn-lt"/>
              </a:rPr>
              <a:t>/puppet/ /</a:t>
            </a:r>
            <a:r>
              <a:rPr lang="en-US" sz="1300" dirty="0" err="1" smtClean="0">
                <a:latin typeface="+mn-lt"/>
              </a:rPr>
              <a:t>etc</a:t>
            </a:r>
            <a:r>
              <a:rPr lang="en-US" sz="1300" dirty="0" smtClean="0">
                <a:latin typeface="+mn-lt"/>
              </a:rPr>
              <a:t>/puppet/</a:t>
            </a:r>
          </a:p>
          <a:p>
            <a:endParaRPr lang="en-US" sz="1300" dirty="0" smtClean="0">
              <a:latin typeface="+mn-lt"/>
            </a:endParaRPr>
          </a:p>
          <a:p>
            <a:endParaRPr lang="en-US" sz="1300" dirty="0" smtClean="0">
              <a:latin typeface="+mn-lt"/>
            </a:endParaRPr>
          </a:p>
          <a:p>
            <a:r>
              <a:rPr lang="en-US" sz="1300" dirty="0" smtClean="0">
                <a:latin typeface="+mn-lt"/>
              </a:rPr>
              <a:t>#####</a:t>
            </a:r>
          </a:p>
          <a:p>
            <a:endParaRPr lang="en-US" sz="1300" dirty="0" smtClean="0">
              <a:latin typeface="+mn-lt"/>
            </a:endParaRPr>
          </a:p>
          <a:p>
            <a:r>
              <a:rPr lang="en-US" sz="1300" dirty="0" err="1" smtClean="0"/>
              <a:t>sharrell@lmaoplane:web</a:t>
            </a:r>
            <a:r>
              <a:rPr lang="en-US" sz="1300" dirty="0" smtClean="0"/>
              <a:t> $ cat 002-subversion-puppet-repo </a:t>
            </a:r>
          </a:p>
          <a:p>
            <a:r>
              <a:rPr lang="en-US" sz="1300" dirty="0" smtClean="0"/>
              <a:t>class </a:t>
            </a:r>
            <a:r>
              <a:rPr lang="en-US" sz="1300" dirty="0" err="1" smtClean="0"/>
              <a:t>head_node</a:t>
            </a:r>
            <a:r>
              <a:rPr lang="en-US" sz="1300" dirty="0" smtClean="0"/>
              <a:t> {</a:t>
            </a:r>
          </a:p>
          <a:p>
            <a:endParaRPr lang="en-US" sz="1300" dirty="0" smtClean="0"/>
          </a:p>
          <a:p>
            <a:r>
              <a:rPr lang="en-US" sz="1300" dirty="0" smtClean="0"/>
              <a:t>#### START</a:t>
            </a:r>
          </a:p>
          <a:p>
            <a:endParaRPr lang="en-US" sz="1300" dirty="0" smtClean="0"/>
          </a:p>
          <a:p>
            <a:r>
              <a:rPr lang="en-US" sz="1300" dirty="0" smtClean="0"/>
              <a:t>  # create puppet repository with subversion</a:t>
            </a:r>
          </a:p>
          <a:p>
            <a:endParaRPr lang="en-US" sz="1300" dirty="0" smtClean="0"/>
          </a:p>
          <a:p>
            <a:r>
              <a:rPr lang="en-US" sz="1300" dirty="0" smtClean="0"/>
              <a:t>  # setup apache module</a:t>
            </a:r>
          </a:p>
          <a:p>
            <a:r>
              <a:rPr lang="en-US" sz="1300" dirty="0" smtClean="0"/>
              <a:t>  class { 'apache':</a:t>
            </a:r>
          </a:p>
          <a:p>
            <a:r>
              <a:rPr lang="en-US" sz="1300" dirty="0" smtClean="0"/>
              <a:t>    </a:t>
            </a:r>
            <a:r>
              <a:rPr lang="en-US" sz="1300" dirty="0" err="1" smtClean="0"/>
              <a:t>default_confd_files</a:t>
            </a:r>
            <a:r>
              <a:rPr lang="en-US" sz="1300" dirty="0" smtClean="0"/>
              <a:t> =&gt; false,</a:t>
            </a:r>
          </a:p>
          <a:p>
            <a:r>
              <a:rPr lang="en-US" sz="1300" dirty="0" smtClean="0"/>
              <a:t>    </a:t>
            </a:r>
            <a:r>
              <a:rPr lang="en-US" sz="1300" dirty="0" err="1" smtClean="0"/>
              <a:t>purge_configs</a:t>
            </a:r>
            <a:r>
              <a:rPr lang="en-US" sz="1300" dirty="0" smtClean="0"/>
              <a:t> =&gt; false,</a:t>
            </a:r>
          </a:p>
          <a:p>
            <a:r>
              <a:rPr lang="en-US" sz="1300" dirty="0" smtClean="0"/>
              <a:t>  }</a:t>
            </a:r>
          </a:p>
          <a:p>
            <a:r>
              <a:rPr lang="en-US" sz="1300" dirty="0" smtClean="0"/>
              <a:t>  class { 'apache::mod::</a:t>
            </a:r>
            <a:r>
              <a:rPr lang="en-US" sz="1300" dirty="0" err="1" smtClean="0"/>
              <a:t>dav_svn</a:t>
            </a:r>
            <a:r>
              <a:rPr lang="en-US" sz="1300" dirty="0" smtClean="0"/>
              <a:t>': }</a:t>
            </a:r>
          </a:p>
          <a:p>
            <a:endParaRPr lang="en-US" sz="1300" dirty="0" smtClean="0"/>
          </a:p>
          <a:p>
            <a:r>
              <a:rPr lang="en-US" sz="1300" dirty="0" smtClean="0"/>
              <a:t>  # configure subversion </a:t>
            </a:r>
            <a:r>
              <a:rPr lang="en-US" sz="1300" dirty="0" err="1" smtClean="0"/>
              <a:t>vhost</a:t>
            </a:r>
            <a:endParaRPr lang="en-US" sz="1300" dirty="0" smtClean="0"/>
          </a:p>
          <a:p>
            <a:r>
              <a:rPr lang="en-US" sz="1300" dirty="0" smtClean="0"/>
              <a:t>  apache::</a:t>
            </a:r>
            <a:r>
              <a:rPr lang="en-US" sz="1300" dirty="0" err="1" smtClean="0"/>
              <a:t>vhost</a:t>
            </a:r>
            <a:r>
              <a:rPr lang="en-US" sz="1300" dirty="0" smtClean="0"/>
              <a:t> { '</a:t>
            </a:r>
            <a:r>
              <a:rPr lang="en-US" sz="1300" dirty="0" err="1" smtClean="0"/>
              <a:t>headnode.internal</a:t>
            </a:r>
            <a:r>
              <a:rPr lang="en-US" sz="1300" dirty="0" smtClean="0"/>
              <a:t>':</a:t>
            </a:r>
          </a:p>
          <a:p>
            <a:r>
              <a:rPr lang="es-ES_tradnl" sz="1300" dirty="0" smtClean="0"/>
              <a:t>    </a:t>
            </a:r>
            <a:r>
              <a:rPr lang="es-ES_tradnl" sz="1300" dirty="0" err="1" smtClean="0"/>
              <a:t>port</a:t>
            </a:r>
            <a:r>
              <a:rPr lang="es-ES_tradnl" sz="1300" dirty="0" smtClean="0"/>
              <a:t> =&gt; 443,</a:t>
            </a:r>
          </a:p>
          <a:p>
            <a:r>
              <a:rPr lang="es-ES_tradnl" sz="1300" dirty="0" smtClean="0"/>
              <a:t>    </a:t>
            </a:r>
            <a:r>
              <a:rPr lang="es-ES_tradnl" sz="1300" dirty="0" err="1" smtClean="0"/>
              <a:t>docroot</a:t>
            </a:r>
            <a:r>
              <a:rPr lang="es-ES_tradnl" sz="1300" dirty="0" smtClean="0"/>
              <a:t> =&gt; '/</a:t>
            </a:r>
            <a:r>
              <a:rPr lang="es-ES_tradnl" sz="1300" dirty="0" err="1" smtClean="0"/>
              <a:t>var</a:t>
            </a:r>
            <a:r>
              <a:rPr lang="es-ES_tradnl" sz="1300" dirty="0" smtClean="0"/>
              <a:t>/</a:t>
            </a:r>
            <a:r>
              <a:rPr lang="es-ES_tradnl" sz="1300" dirty="0" err="1" smtClean="0"/>
              <a:t>www</a:t>
            </a:r>
            <a:r>
              <a:rPr lang="es-ES_tradnl" sz="1300" dirty="0" smtClean="0"/>
              <a:t>/</a:t>
            </a:r>
            <a:r>
              <a:rPr lang="es-ES_tradnl" sz="1300" dirty="0" err="1" smtClean="0"/>
              <a:t>html</a:t>
            </a:r>
            <a:r>
              <a:rPr lang="es-ES_tradnl" sz="1300" dirty="0" smtClean="0"/>
              <a:t>/',</a:t>
            </a:r>
          </a:p>
          <a:p>
            <a:r>
              <a:rPr lang="sv-SE" sz="1300" dirty="0" smtClean="0"/>
              <a:t>    </a:t>
            </a:r>
            <a:r>
              <a:rPr lang="sv-SE" sz="1300" dirty="0" err="1" smtClean="0"/>
              <a:t>ssl</a:t>
            </a:r>
            <a:r>
              <a:rPr lang="sv-SE" sz="1300" dirty="0" smtClean="0"/>
              <a:t> =&gt; </a:t>
            </a:r>
            <a:r>
              <a:rPr lang="sv-SE" sz="1300" dirty="0" err="1" smtClean="0"/>
              <a:t>true</a:t>
            </a:r>
            <a:r>
              <a:rPr lang="sv-SE" sz="1300" dirty="0" smtClean="0"/>
              <a:t>,</a:t>
            </a:r>
          </a:p>
          <a:p>
            <a:r>
              <a:rPr lang="sv-SE" sz="1300" dirty="0" smtClean="0"/>
              <a:t>    </a:t>
            </a:r>
            <a:r>
              <a:rPr lang="sv-SE" sz="1300" dirty="0" err="1" smtClean="0"/>
              <a:t>ssl_cert</a:t>
            </a:r>
            <a:r>
              <a:rPr lang="sv-SE" sz="1300" dirty="0" smtClean="0"/>
              <a:t> =&gt; '/</a:t>
            </a:r>
            <a:r>
              <a:rPr lang="sv-SE" sz="1300" dirty="0" err="1" smtClean="0"/>
              <a:t>etc</a:t>
            </a:r>
            <a:r>
              <a:rPr lang="sv-SE" sz="1300" dirty="0" smtClean="0"/>
              <a:t>/</a:t>
            </a:r>
            <a:r>
              <a:rPr lang="sv-SE" sz="1300" dirty="0" err="1" smtClean="0"/>
              <a:t>httpd</a:t>
            </a:r>
            <a:r>
              <a:rPr lang="sv-SE" sz="1300" dirty="0" smtClean="0"/>
              <a:t>/</a:t>
            </a:r>
            <a:r>
              <a:rPr lang="sv-SE" sz="1300" dirty="0" err="1" smtClean="0"/>
              <a:t>ssl</a:t>
            </a:r>
            <a:r>
              <a:rPr lang="sv-SE" sz="1300" dirty="0" smtClean="0"/>
              <a:t>/</a:t>
            </a:r>
            <a:r>
              <a:rPr lang="sv-SE" sz="1300" dirty="0" err="1" smtClean="0"/>
              <a:t>apache.crt</a:t>
            </a:r>
            <a:r>
              <a:rPr lang="sv-SE" sz="1300" dirty="0" smtClean="0"/>
              <a:t>',  </a:t>
            </a:r>
          </a:p>
          <a:p>
            <a:r>
              <a:rPr lang="sv-SE" sz="1300" dirty="0" smtClean="0"/>
              <a:t>    </a:t>
            </a:r>
            <a:r>
              <a:rPr lang="sv-SE" sz="1300" dirty="0" err="1" smtClean="0"/>
              <a:t>ssl_key</a:t>
            </a:r>
            <a:r>
              <a:rPr lang="sv-SE" sz="1300" dirty="0" smtClean="0"/>
              <a:t>  =&gt; '/</a:t>
            </a:r>
            <a:r>
              <a:rPr lang="sv-SE" sz="1300" dirty="0" err="1" smtClean="0"/>
              <a:t>etc</a:t>
            </a:r>
            <a:r>
              <a:rPr lang="sv-SE" sz="1300" dirty="0" smtClean="0"/>
              <a:t>/</a:t>
            </a:r>
            <a:r>
              <a:rPr lang="sv-SE" sz="1300" dirty="0" err="1" smtClean="0"/>
              <a:t>httpd</a:t>
            </a:r>
            <a:r>
              <a:rPr lang="sv-SE" sz="1300" dirty="0" smtClean="0"/>
              <a:t>/</a:t>
            </a:r>
            <a:r>
              <a:rPr lang="sv-SE" sz="1300" dirty="0" err="1" smtClean="0"/>
              <a:t>ssl</a:t>
            </a:r>
            <a:r>
              <a:rPr lang="sv-SE" sz="1300" dirty="0" smtClean="0"/>
              <a:t>/</a:t>
            </a:r>
            <a:r>
              <a:rPr lang="sv-SE" sz="1300" dirty="0" err="1" smtClean="0"/>
              <a:t>apache.key</a:t>
            </a:r>
            <a:r>
              <a:rPr lang="sv-SE" sz="1300" dirty="0" smtClean="0"/>
              <a:t>',</a:t>
            </a:r>
          </a:p>
          <a:p>
            <a:r>
              <a:rPr lang="sv-SE" sz="1300" dirty="0" smtClean="0"/>
              <a:t>    </a:t>
            </a:r>
            <a:r>
              <a:rPr lang="sv-SE" sz="1300" dirty="0" err="1" smtClean="0"/>
              <a:t>custom_fragment</a:t>
            </a:r>
            <a:r>
              <a:rPr lang="sv-SE" sz="1300" dirty="0" smtClean="0"/>
              <a:t> =&gt; '</a:t>
            </a:r>
          </a:p>
          <a:p>
            <a:r>
              <a:rPr lang="sv-SE" sz="1300" dirty="0" smtClean="0"/>
              <a:t>      &lt;</a:t>
            </a:r>
            <a:r>
              <a:rPr lang="sv-SE" sz="1300" dirty="0" err="1" smtClean="0"/>
              <a:t>Location</a:t>
            </a:r>
            <a:r>
              <a:rPr lang="sv-SE" sz="1300" dirty="0" smtClean="0"/>
              <a:t> /</a:t>
            </a:r>
            <a:r>
              <a:rPr lang="sv-SE" sz="1300" dirty="0" err="1" smtClean="0"/>
              <a:t>puppet</a:t>
            </a:r>
            <a:r>
              <a:rPr lang="sv-SE" sz="1300" dirty="0" smtClean="0"/>
              <a:t> &gt;</a:t>
            </a:r>
          </a:p>
          <a:p>
            <a:r>
              <a:rPr lang="sv-SE" sz="1300" dirty="0" smtClean="0"/>
              <a:t>        </a:t>
            </a:r>
            <a:r>
              <a:rPr lang="sv-SE" sz="1300" dirty="0" err="1" smtClean="0"/>
              <a:t>AuthType</a:t>
            </a:r>
            <a:r>
              <a:rPr lang="sv-SE" sz="1300" dirty="0" smtClean="0"/>
              <a:t> Basic</a:t>
            </a:r>
          </a:p>
          <a:p>
            <a:r>
              <a:rPr lang="sv-SE" sz="1300" dirty="0" smtClean="0"/>
              <a:t>        </a:t>
            </a:r>
            <a:r>
              <a:rPr lang="sv-SE" sz="1300" dirty="0" err="1" smtClean="0"/>
              <a:t>AuthName</a:t>
            </a:r>
            <a:r>
              <a:rPr lang="sv-SE" sz="1300" dirty="0" smtClean="0"/>
              <a:t> "</a:t>
            </a:r>
            <a:r>
              <a:rPr lang="sv-SE" sz="1300" dirty="0" err="1" smtClean="0"/>
              <a:t>Puppet</a:t>
            </a:r>
            <a:r>
              <a:rPr lang="sv-SE" sz="1300" dirty="0" smtClean="0"/>
              <a:t> Cluster </a:t>
            </a:r>
            <a:r>
              <a:rPr lang="sv-SE" sz="1300" dirty="0" err="1" smtClean="0"/>
              <a:t>Repository</a:t>
            </a:r>
            <a:r>
              <a:rPr lang="sv-SE" sz="1300" dirty="0" smtClean="0"/>
              <a:t>"</a:t>
            </a:r>
          </a:p>
          <a:p>
            <a:r>
              <a:rPr lang="sv-SE" sz="1300" dirty="0" smtClean="0"/>
              <a:t>        </a:t>
            </a:r>
            <a:r>
              <a:rPr lang="sv-SE" sz="1300" dirty="0" err="1" smtClean="0"/>
              <a:t>AuthUserFile</a:t>
            </a:r>
            <a:r>
              <a:rPr lang="sv-SE" sz="1300" dirty="0" smtClean="0"/>
              <a:t> "/</a:t>
            </a:r>
            <a:r>
              <a:rPr lang="sv-SE" sz="1300" dirty="0" err="1" smtClean="0"/>
              <a:t>etc</a:t>
            </a:r>
            <a:r>
              <a:rPr lang="sv-SE" sz="1300" dirty="0" smtClean="0"/>
              <a:t>/</a:t>
            </a:r>
            <a:r>
              <a:rPr lang="sv-SE" sz="1300" dirty="0" err="1" smtClean="0"/>
              <a:t>httpd</a:t>
            </a:r>
            <a:r>
              <a:rPr lang="sv-SE" sz="1300" dirty="0" smtClean="0"/>
              <a:t>/</a:t>
            </a:r>
            <a:r>
              <a:rPr lang="sv-SE" sz="1300" dirty="0" err="1" smtClean="0"/>
              <a:t>auth_user_file</a:t>
            </a:r>
            <a:r>
              <a:rPr lang="sv-SE" sz="1300" dirty="0" smtClean="0"/>
              <a:t>"</a:t>
            </a:r>
          </a:p>
          <a:p>
            <a:r>
              <a:rPr lang="sv-SE" sz="1300" dirty="0" smtClean="0"/>
              <a:t>        </a:t>
            </a:r>
            <a:r>
              <a:rPr lang="sv-SE" sz="1300" dirty="0" err="1" smtClean="0"/>
              <a:t>Require</a:t>
            </a:r>
            <a:r>
              <a:rPr lang="sv-SE" sz="1300" dirty="0" smtClean="0"/>
              <a:t> valid-</a:t>
            </a:r>
            <a:r>
              <a:rPr lang="sv-SE" sz="1300" dirty="0" err="1" smtClean="0"/>
              <a:t>user</a:t>
            </a:r>
            <a:endParaRPr lang="sv-SE" sz="1300" dirty="0" smtClean="0"/>
          </a:p>
          <a:p>
            <a:r>
              <a:rPr lang="sv-SE" sz="1300" dirty="0" smtClean="0"/>
              <a:t>        DAV </a:t>
            </a:r>
            <a:r>
              <a:rPr lang="sv-SE" sz="1300" dirty="0" err="1" smtClean="0"/>
              <a:t>svn</a:t>
            </a:r>
            <a:endParaRPr lang="sv-SE" sz="1300" dirty="0" smtClean="0"/>
          </a:p>
          <a:p>
            <a:r>
              <a:rPr lang="sv-SE" sz="1300" dirty="0" smtClean="0"/>
              <a:t>        </a:t>
            </a:r>
            <a:r>
              <a:rPr lang="sv-SE" sz="1300" dirty="0" err="1" smtClean="0"/>
              <a:t>SVNPath</a:t>
            </a:r>
            <a:r>
              <a:rPr lang="sv-SE" sz="1300" dirty="0" smtClean="0"/>
              <a:t> /var/</a:t>
            </a:r>
            <a:r>
              <a:rPr lang="sv-SE" sz="1300" dirty="0" err="1" smtClean="0"/>
              <a:t>svn</a:t>
            </a:r>
            <a:r>
              <a:rPr lang="sv-SE" sz="1300" dirty="0" smtClean="0"/>
              <a:t>/</a:t>
            </a:r>
            <a:r>
              <a:rPr lang="sv-SE" sz="1300" dirty="0" err="1" smtClean="0"/>
              <a:t>puppet</a:t>
            </a:r>
            <a:r>
              <a:rPr lang="sv-SE" sz="1300" dirty="0" smtClean="0"/>
              <a:t>/</a:t>
            </a:r>
          </a:p>
          <a:p>
            <a:r>
              <a:rPr lang="en-US" sz="1300" dirty="0" smtClean="0"/>
              <a:t>      &lt;/Location&gt;'</a:t>
            </a:r>
          </a:p>
          <a:p>
            <a:r>
              <a:rPr lang="en-US" sz="1300" dirty="0" smtClean="0"/>
              <a:t>  }</a:t>
            </a:r>
          </a:p>
          <a:p>
            <a:endParaRPr lang="en-US" sz="1300" dirty="0" smtClean="0"/>
          </a:p>
          <a:p>
            <a:r>
              <a:rPr lang="en-US" sz="1300" dirty="0" smtClean="0"/>
              <a:t>#### END</a:t>
            </a:r>
          </a:p>
          <a:p>
            <a:endParaRPr lang="en-US" sz="1300" dirty="0" smtClean="0"/>
          </a:p>
          <a:p>
            <a:r>
              <a:rPr lang="en-US" sz="1300" dirty="0" smtClean="0"/>
              <a:t>}</a:t>
            </a:r>
          </a:p>
          <a:p>
            <a:endParaRPr lang="en-US" sz="1300" dirty="0" smtClean="0">
              <a:latin typeface="+mn-lt"/>
            </a:endParaRPr>
          </a:p>
          <a:p>
            <a:endParaRPr lang="en-US" sz="1300" dirty="0" smtClean="0">
              <a:latin typeface="+mn-l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24</a:t>
            </a:fld>
            <a:endParaRPr lang="en-US"/>
          </a:p>
        </p:txBody>
      </p:sp>
    </p:spTree>
    <p:extLst>
      <p:ext uri="{BB962C8B-B14F-4D97-AF65-F5344CB8AC3E}">
        <p14:creationId xmlns:p14="http://schemas.microsoft.com/office/powerpoint/2010/main" val="3953681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Apache module boiler plate and let it know we will be using </a:t>
            </a:r>
            <a:r>
              <a:rPr lang="en-US" sz="1300" dirty="0" err="1" smtClean="0">
                <a:latin typeface="+mn-lt"/>
              </a:rPr>
              <a:t>dav_svn</a:t>
            </a:r>
            <a:r>
              <a:rPr lang="en-US" sz="1300" dirty="0" smtClean="0">
                <a:latin typeface="+mn-lt"/>
              </a:rPr>
              <a:t>. This allows use to push and pull changes to our subversion repository using http.</a:t>
            </a:r>
          </a:p>
          <a:p>
            <a:endParaRPr lang="en-US" sz="1300" dirty="0" smtClean="0">
              <a:latin typeface="+mn-lt"/>
            </a:endParaRPr>
          </a:p>
          <a:p>
            <a:r>
              <a:rPr lang="en-US" sz="1300" dirty="0" smtClean="0">
                <a:latin typeface="+mn-lt"/>
              </a:rPr>
              <a:t>  # configure subversion </a:t>
            </a:r>
            <a:r>
              <a:rPr lang="en-US" sz="1300" dirty="0" err="1" smtClean="0">
                <a:latin typeface="+mn-lt"/>
              </a:rPr>
              <a:t>vhost</a:t>
            </a:r>
            <a:endParaRPr lang="en-US" sz="1300" dirty="0" smtClean="0">
              <a:latin typeface="+mn-lt"/>
            </a:endParaRPr>
          </a:p>
          <a:p>
            <a:r>
              <a:rPr lang="en-US" sz="1300" dirty="0" smtClean="0">
                <a:latin typeface="+mn-lt"/>
              </a:rPr>
              <a:t>  apache::</a:t>
            </a:r>
            <a:r>
              <a:rPr lang="en-US" sz="1300" dirty="0" err="1" smtClean="0">
                <a:latin typeface="+mn-lt"/>
              </a:rPr>
              <a:t>vhost</a:t>
            </a:r>
            <a:r>
              <a:rPr lang="en-US" sz="1300" dirty="0" smtClean="0">
                <a:latin typeface="+mn-lt"/>
              </a:rPr>
              <a:t> { '</a:t>
            </a:r>
            <a:r>
              <a:rPr lang="en-US" sz="1300" dirty="0" err="1" smtClean="0">
                <a:latin typeface="+mn-lt"/>
              </a:rPr>
              <a:t>headnode.internal</a:t>
            </a:r>
            <a:r>
              <a:rPr lang="en-US" sz="1300" dirty="0" smtClean="0">
                <a:latin typeface="+mn-lt"/>
              </a:rPr>
              <a:t>':</a:t>
            </a:r>
          </a:p>
          <a:p>
            <a:r>
              <a:rPr lang="es-ES_tradnl" sz="1300" dirty="0" smtClean="0">
                <a:latin typeface="+mn-lt"/>
              </a:rPr>
              <a:t>    </a:t>
            </a:r>
            <a:r>
              <a:rPr lang="es-ES_tradnl" sz="1300" dirty="0" err="1" smtClean="0">
                <a:latin typeface="+mn-lt"/>
              </a:rPr>
              <a:t>port</a:t>
            </a:r>
            <a:r>
              <a:rPr lang="es-ES_tradnl" sz="1300" dirty="0" smtClean="0">
                <a:latin typeface="+mn-lt"/>
              </a:rPr>
              <a:t> =&gt; 443,</a:t>
            </a:r>
          </a:p>
          <a:p>
            <a:r>
              <a:rPr lang="es-ES_tradnl" sz="1300" dirty="0" smtClean="0">
                <a:latin typeface="+mn-lt"/>
              </a:rPr>
              <a:t>    </a:t>
            </a:r>
            <a:r>
              <a:rPr lang="es-ES_tradnl" sz="1300" dirty="0" err="1" smtClean="0">
                <a:latin typeface="+mn-lt"/>
              </a:rPr>
              <a:t>docroot</a:t>
            </a:r>
            <a:r>
              <a:rPr lang="es-ES_tradnl" sz="1300" dirty="0" smtClean="0">
                <a:latin typeface="+mn-lt"/>
              </a:rPr>
              <a:t> =&gt; '/</a:t>
            </a:r>
            <a:r>
              <a:rPr lang="es-ES_tradnl" sz="1300" dirty="0" err="1" smtClean="0">
                <a:latin typeface="+mn-lt"/>
              </a:rPr>
              <a:t>var</a:t>
            </a:r>
            <a:r>
              <a:rPr lang="es-ES_tradnl" sz="1300" dirty="0" smtClean="0">
                <a:latin typeface="+mn-lt"/>
              </a:rPr>
              <a:t>/</a:t>
            </a:r>
            <a:r>
              <a:rPr lang="es-ES_tradnl" sz="1300" dirty="0" err="1" smtClean="0">
                <a:latin typeface="+mn-lt"/>
              </a:rPr>
              <a:t>www</a:t>
            </a:r>
            <a:r>
              <a:rPr lang="es-ES_tradnl" sz="1300" dirty="0" smtClean="0">
                <a:latin typeface="+mn-lt"/>
              </a:rPr>
              <a:t>/</a:t>
            </a:r>
            <a:r>
              <a:rPr lang="es-ES_tradnl" sz="1300" dirty="0" err="1" smtClean="0">
                <a:latin typeface="+mn-lt"/>
              </a:rPr>
              <a:t>html</a:t>
            </a:r>
            <a:r>
              <a:rPr lang="es-ES_tradnl" sz="1300" dirty="0" smtClean="0">
                <a:latin typeface="+mn-lt"/>
              </a:rPr>
              <a:t>/',</a:t>
            </a:r>
          </a:p>
          <a:p>
            <a:r>
              <a:rPr lang="sv-SE" sz="1300" dirty="0" smtClean="0">
                <a:latin typeface="+mn-lt"/>
              </a:rPr>
              <a:t>    </a:t>
            </a:r>
            <a:r>
              <a:rPr lang="sv-SE" sz="1300" dirty="0" err="1" smtClean="0">
                <a:latin typeface="+mn-lt"/>
              </a:rPr>
              <a:t>ssl</a:t>
            </a:r>
            <a:r>
              <a:rPr lang="sv-SE" sz="1300" dirty="0" smtClean="0">
                <a:latin typeface="+mn-lt"/>
              </a:rPr>
              <a:t> =&gt; </a:t>
            </a:r>
            <a:r>
              <a:rPr lang="sv-SE" sz="1300" dirty="0" err="1" smtClean="0">
                <a:latin typeface="+mn-lt"/>
              </a:rPr>
              <a:t>true</a:t>
            </a:r>
            <a:r>
              <a:rPr lang="sv-SE" sz="1300" dirty="0" smtClean="0">
                <a:latin typeface="+mn-lt"/>
              </a:rPr>
              <a:t>,</a:t>
            </a:r>
          </a:p>
          <a:p>
            <a:r>
              <a:rPr lang="sv-SE" sz="1300" dirty="0" smtClean="0">
                <a:latin typeface="+mn-lt"/>
              </a:rPr>
              <a:t>    </a:t>
            </a:r>
            <a:r>
              <a:rPr lang="sv-SE" sz="1300" dirty="0" err="1" smtClean="0">
                <a:latin typeface="+mn-lt"/>
              </a:rPr>
              <a:t>ssl_cert</a:t>
            </a:r>
            <a:r>
              <a:rPr lang="sv-SE" sz="1300" dirty="0" smtClean="0">
                <a:latin typeface="+mn-lt"/>
              </a:rPr>
              <a:t> =&gt;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ssl</a:t>
            </a:r>
            <a:r>
              <a:rPr lang="sv-SE" sz="1300" dirty="0" smtClean="0">
                <a:latin typeface="+mn-lt"/>
              </a:rPr>
              <a:t>/</a:t>
            </a:r>
            <a:r>
              <a:rPr lang="sv-SE" sz="1300" dirty="0" err="1" smtClean="0">
                <a:latin typeface="+mn-lt"/>
              </a:rPr>
              <a:t>apache.crt</a:t>
            </a:r>
            <a:r>
              <a:rPr lang="sv-SE" sz="1300" dirty="0" smtClean="0">
                <a:latin typeface="+mn-lt"/>
              </a:rPr>
              <a:t>',  </a:t>
            </a:r>
          </a:p>
          <a:p>
            <a:r>
              <a:rPr lang="sv-SE" sz="1300" dirty="0" smtClean="0">
                <a:latin typeface="+mn-lt"/>
              </a:rPr>
              <a:t>    </a:t>
            </a:r>
            <a:r>
              <a:rPr lang="sv-SE" sz="1300" dirty="0" err="1" smtClean="0">
                <a:latin typeface="+mn-lt"/>
              </a:rPr>
              <a:t>ssl_key</a:t>
            </a:r>
            <a:r>
              <a:rPr lang="sv-SE" sz="1300" dirty="0" smtClean="0">
                <a:latin typeface="+mn-lt"/>
              </a:rPr>
              <a:t>  =&gt;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ssl</a:t>
            </a:r>
            <a:r>
              <a:rPr lang="sv-SE" sz="1300" dirty="0" smtClean="0">
                <a:latin typeface="+mn-lt"/>
              </a:rPr>
              <a:t>/</a:t>
            </a:r>
            <a:r>
              <a:rPr lang="sv-SE" sz="1300" dirty="0" err="1" smtClean="0">
                <a:latin typeface="+mn-lt"/>
              </a:rPr>
              <a:t>apache.key</a:t>
            </a:r>
            <a:r>
              <a:rPr lang="sv-SE" sz="1300" dirty="0" smtClean="0">
                <a:latin typeface="+mn-lt"/>
              </a:rPr>
              <a:t>',</a:t>
            </a:r>
          </a:p>
          <a:p>
            <a:r>
              <a:rPr lang="sv-SE" sz="1300" dirty="0" smtClean="0">
                <a:latin typeface="+mn-lt"/>
              </a:rPr>
              <a:t>    </a:t>
            </a:r>
            <a:r>
              <a:rPr lang="sv-SE" sz="1300" dirty="0" err="1" smtClean="0">
                <a:latin typeface="+mn-lt"/>
              </a:rPr>
              <a:t>custom_fragment</a:t>
            </a:r>
            <a:r>
              <a:rPr lang="sv-SE" sz="1300" dirty="0" smtClean="0">
                <a:latin typeface="+mn-lt"/>
              </a:rPr>
              <a:t> =&gt; '</a:t>
            </a:r>
          </a:p>
          <a:p>
            <a:r>
              <a:rPr lang="sv-SE" sz="1300" dirty="0" smtClean="0">
                <a:latin typeface="+mn-lt"/>
              </a:rPr>
              <a:t>      &lt;</a:t>
            </a:r>
            <a:r>
              <a:rPr lang="sv-SE" sz="1300" dirty="0" err="1" smtClean="0">
                <a:latin typeface="+mn-lt"/>
              </a:rPr>
              <a:t>Location</a:t>
            </a:r>
            <a:r>
              <a:rPr lang="sv-SE" sz="1300" dirty="0" smtClean="0">
                <a:latin typeface="+mn-lt"/>
              </a:rPr>
              <a:t> /</a:t>
            </a:r>
            <a:r>
              <a:rPr lang="sv-SE" sz="1300" dirty="0" err="1" smtClean="0">
                <a:latin typeface="+mn-lt"/>
              </a:rPr>
              <a:t>puppet</a:t>
            </a:r>
            <a:r>
              <a:rPr lang="sv-SE" sz="1300" dirty="0" smtClean="0">
                <a:latin typeface="+mn-lt"/>
              </a:rPr>
              <a:t> &gt;</a:t>
            </a:r>
          </a:p>
          <a:p>
            <a:r>
              <a:rPr lang="sv-SE" sz="1300" dirty="0" smtClean="0">
                <a:latin typeface="+mn-lt"/>
              </a:rPr>
              <a:t>        </a:t>
            </a:r>
            <a:r>
              <a:rPr lang="sv-SE" sz="1300" dirty="0" err="1" smtClean="0">
                <a:latin typeface="+mn-lt"/>
              </a:rPr>
              <a:t>AuthType</a:t>
            </a:r>
            <a:r>
              <a:rPr lang="sv-SE" sz="1300" dirty="0" smtClean="0">
                <a:latin typeface="+mn-lt"/>
              </a:rPr>
              <a:t> Basic</a:t>
            </a:r>
          </a:p>
          <a:p>
            <a:r>
              <a:rPr lang="sv-SE" sz="1300" dirty="0" smtClean="0">
                <a:latin typeface="+mn-lt"/>
              </a:rPr>
              <a:t>        </a:t>
            </a:r>
            <a:r>
              <a:rPr lang="sv-SE" sz="1300" dirty="0" err="1" smtClean="0">
                <a:latin typeface="+mn-lt"/>
              </a:rPr>
              <a:t>AuthName</a:t>
            </a:r>
            <a:r>
              <a:rPr lang="sv-SE" sz="1300" dirty="0" smtClean="0">
                <a:latin typeface="+mn-lt"/>
              </a:rPr>
              <a:t> "</a:t>
            </a:r>
            <a:r>
              <a:rPr lang="sv-SE" sz="1300" dirty="0" err="1" smtClean="0">
                <a:latin typeface="+mn-lt"/>
              </a:rPr>
              <a:t>Puppet</a:t>
            </a:r>
            <a:r>
              <a:rPr lang="sv-SE" sz="1300" dirty="0" smtClean="0">
                <a:latin typeface="+mn-lt"/>
              </a:rPr>
              <a:t> Cluster </a:t>
            </a:r>
            <a:r>
              <a:rPr lang="sv-SE" sz="1300" dirty="0" err="1" smtClean="0">
                <a:latin typeface="+mn-lt"/>
              </a:rPr>
              <a:t>Repository</a:t>
            </a:r>
            <a:r>
              <a:rPr lang="sv-SE" sz="1300" dirty="0" smtClean="0">
                <a:latin typeface="+mn-lt"/>
              </a:rPr>
              <a:t>"</a:t>
            </a:r>
          </a:p>
          <a:p>
            <a:r>
              <a:rPr lang="sv-SE" sz="1300" dirty="0" smtClean="0">
                <a:latin typeface="+mn-lt"/>
              </a:rPr>
              <a:t>        </a:t>
            </a:r>
            <a:r>
              <a:rPr lang="sv-SE" sz="1300" dirty="0" err="1" smtClean="0">
                <a:latin typeface="+mn-lt"/>
              </a:rPr>
              <a:t>AuthUserFile</a:t>
            </a:r>
            <a:r>
              <a:rPr lang="sv-SE" sz="1300" dirty="0" smtClean="0">
                <a:latin typeface="+mn-lt"/>
              </a:rPr>
              <a:t> "/</a:t>
            </a:r>
            <a:r>
              <a:rPr lang="sv-SE" sz="1300" dirty="0" err="1" smtClean="0">
                <a:latin typeface="+mn-lt"/>
              </a:rPr>
              <a:t>etc</a:t>
            </a:r>
            <a:r>
              <a:rPr lang="sv-SE" sz="1300" dirty="0" smtClean="0">
                <a:latin typeface="+mn-lt"/>
              </a:rPr>
              <a:t>/</a:t>
            </a:r>
            <a:r>
              <a:rPr lang="sv-SE" sz="1300" dirty="0" err="1" smtClean="0">
                <a:latin typeface="+mn-lt"/>
              </a:rPr>
              <a:t>httpd</a:t>
            </a:r>
            <a:r>
              <a:rPr lang="sv-SE" sz="1300" dirty="0" smtClean="0">
                <a:latin typeface="+mn-lt"/>
              </a:rPr>
              <a:t>/</a:t>
            </a:r>
            <a:r>
              <a:rPr lang="sv-SE" sz="1300" dirty="0" err="1" smtClean="0">
                <a:latin typeface="+mn-lt"/>
              </a:rPr>
              <a:t>auth_user_file</a:t>
            </a:r>
            <a:r>
              <a:rPr lang="sv-SE" sz="1300" dirty="0" smtClean="0">
                <a:latin typeface="+mn-lt"/>
              </a:rPr>
              <a:t>"</a:t>
            </a:r>
          </a:p>
          <a:p>
            <a:r>
              <a:rPr lang="sv-SE" sz="1300" dirty="0" smtClean="0">
                <a:latin typeface="+mn-lt"/>
              </a:rPr>
              <a:t>        </a:t>
            </a:r>
            <a:r>
              <a:rPr lang="sv-SE" sz="1300" dirty="0" err="1" smtClean="0">
                <a:latin typeface="+mn-lt"/>
              </a:rPr>
              <a:t>Require</a:t>
            </a:r>
            <a:r>
              <a:rPr lang="sv-SE" sz="1300" dirty="0" smtClean="0">
                <a:latin typeface="+mn-lt"/>
              </a:rPr>
              <a:t> valid-</a:t>
            </a:r>
            <a:r>
              <a:rPr lang="sv-SE" sz="1300" dirty="0" err="1" smtClean="0">
                <a:latin typeface="+mn-lt"/>
              </a:rPr>
              <a:t>user</a:t>
            </a:r>
            <a:endParaRPr lang="sv-SE" sz="1300" dirty="0" smtClean="0">
              <a:latin typeface="+mn-lt"/>
            </a:endParaRPr>
          </a:p>
          <a:p>
            <a:r>
              <a:rPr lang="da-DK" sz="1300" dirty="0" smtClean="0">
                <a:latin typeface="+mn-lt"/>
              </a:rPr>
              <a:t>        DAV </a:t>
            </a:r>
            <a:r>
              <a:rPr lang="da-DK" sz="1300" dirty="0" err="1" smtClean="0">
                <a:latin typeface="+mn-lt"/>
              </a:rPr>
              <a:t>svn</a:t>
            </a:r>
            <a:r>
              <a:rPr lang="da-DK" sz="1300" dirty="0" smtClean="0">
                <a:latin typeface="+mn-lt"/>
              </a:rPr>
              <a:t> </a:t>
            </a:r>
          </a:p>
          <a:p>
            <a:r>
              <a:rPr lang="da-DK" sz="1300" dirty="0" smtClean="0">
                <a:latin typeface="+mn-lt"/>
              </a:rPr>
              <a:t>        </a:t>
            </a:r>
            <a:r>
              <a:rPr lang="da-DK" sz="1300" dirty="0" err="1" smtClean="0">
                <a:latin typeface="+mn-lt"/>
              </a:rPr>
              <a:t>SVNPath</a:t>
            </a:r>
            <a:r>
              <a:rPr lang="da-DK" sz="1300" dirty="0" smtClean="0">
                <a:latin typeface="+mn-lt"/>
              </a:rPr>
              <a:t> /var/</a:t>
            </a:r>
            <a:r>
              <a:rPr lang="da-DK" sz="1300" dirty="0" err="1" smtClean="0">
                <a:latin typeface="+mn-lt"/>
              </a:rPr>
              <a:t>svn</a:t>
            </a:r>
            <a:r>
              <a:rPr lang="da-DK" sz="1300" dirty="0" smtClean="0">
                <a:latin typeface="+mn-lt"/>
              </a:rPr>
              <a:t>/</a:t>
            </a:r>
            <a:r>
              <a:rPr lang="da-DK" sz="1300" dirty="0" err="1" smtClean="0">
                <a:latin typeface="+mn-lt"/>
              </a:rPr>
              <a:t>puppet</a:t>
            </a:r>
            <a:r>
              <a:rPr lang="da-DK" sz="1300" dirty="0" smtClean="0">
                <a:latin typeface="+mn-lt"/>
              </a:rPr>
              <a:t>/</a:t>
            </a:r>
          </a:p>
          <a:p>
            <a:r>
              <a:rPr lang="en-US" sz="1300" dirty="0" smtClean="0">
                <a:latin typeface="+mn-lt"/>
              </a:rPr>
              <a:t>      &lt;/Location&gt;'</a:t>
            </a:r>
          </a:p>
          <a:p>
            <a:r>
              <a:rPr lang="en-US" sz="1300" dirty="0" smtClean="0">
                <a:latin typeface="+mn-lt"/>
              </a:rPr>
              <a:t>  }</a:t>
            </a:r>
          </a:p>
          <a:p>
            <a:endParaRPr lang="en-US" sz="1300" dirty="0" smtClean="0">
              <a:latin typeface="+mn-lt"/>
            </a:endParaRPr>
          </a:p>
          <a:p>
            <a:r>
              <a:rPr lang="en-US" sz="1300" dirty="0" smtClean="0">
                <a:latin typeface="+mn-lt"/>
              </a:rPr>
              <a:t>This code is mostly boilerplate. </a:t>
            </a:r>
            <a:r>
              <a:rPr lang="en-US" sz="1300" dirty="0" err="1" smtClean="0">
                <a:latin typeface="+mn-lt"/>
              </a:rPr>
              <a:t>Somethings</a:t>
            </a:r>
            <a:r>
              <a:rPr lang="en-US" sz="1300" dirty="0" smtClean="0">
                <a:latin typeface="+mn-lt"/>
              </a:rPr>
              <a:t> to notice is that the root is going to /</a:t>
            </a:r>
            <a:r>
              <a:rPr lang="en-US" sz="1300" dirty="0" err="1" smtClean="0">
                <a:latin typeface="+mn-lt"/>
              </a:rPr>
              <a:t>var</a:t>
            </a:r>
            <a:r>
              <a:rPr lang="en-US" sz="1300" dirty="0" smtClean="0">
                <a:latin typeface="+mn-lt"/>
              </a:rPr>
              <a:t>/www/html even though we will be mainly concerned with /puppet which is pointed to the root of our </a:t>
            </a:r>
            <a:r>
              <a:rPr lang="en-US" sz="1300" dirty="0" err="1" smtClean="0">
                <a:latin typeface="+mn-lt"/>
              </a:rPr>
              <a:t>svn</a:t>
            </a:r>
            <a:r>
              <a:rPr lang="en-US" sz="1300" dirty="0" smtClean="0">
                <a:latin typeface="+mn-lt"/>
              </a:rPr>
              <a:t> repository from the previous stanza</a:t>
            </a:r>
          </a:p>
          <a:p>
            <a:endParaRPr lang="en-US" sz="1300" dirty="0" smtClean="0">
              <a:latin typeface="+mn-lt"/>
            </a:endParaRPr>
          </a:p>
          <a:p>
            <a:r>
              <a:rPr lang="en-US" sz="1300" dirty="0" smtClean="0">
                <a:latin typeface="+mn-lt"/>
              </a:rPr>
              <a:t>puppet apply this </a:t>
            </a:r>
            <a:r>
              <a:rPr lang="en-US" sz="1300" dirty="0" err="1" smtClean="0">
                <a:latin typeface="+mn-lt"/>
              </a:rPr>
              <a:t>config</a:t>
            </a:r>
            <a:endParaRPr lang="en-US" sz="1300" dirty="0" smtClean="0">
              <a:latin typeface="+mn-lt"/>
            </a:endParaRPr>
          </a:p>
          <a:p>
            <a:endParaRPr lang="en-US" sz="1300" dirty="0" smtClean="0">
              <a:latin typeface="+mn-lt"/>
            </a:endParaRPr>
          </a:p>
          <a:p>
            <a:r>
              <a:rPr lang="en-US" sz="1300" dirty="0" smtClean="0">
                <a:latin typeface="+mn-lt"/>
              </a:rPr>
              <a:t>it will fail with an error </a:t>
            </a:r>
            <a:r>
              <a:rPr lang="en-US" sz="1300" dirty="0" err="1" smtClean="0">
                <a:latin typeface="+mn-lt"/>
              </a:rPr>
              <a:t>messageError</a:t>
            </a:r>
            <a:r>
              <a:rPr lang="en-US" sz="1300" dirty="0" smtClean="0">
                <a:latin typeface="+mn-lt"/>
              </a:rPr>
              <a:t>: Could not find default node or by name with 'ip-172-31-7-24.us-west-2.compute.internal, ip-172-31-7-24.us-west-2.compute, ip-172-31-7-24.us-west-2, ip-172-31-7-24' on node ip-172-31-7-24.us-west-2.compute.internal</a:t>
            </a:r>
          </a:p>
          <a:p>
            <a:endParaRPr lang="en-US" sz="1300" dirty="0" smtClean="0">
              <a:latin typeface="+mn-lt"/>
            </a:endParaRPr>
          </a:p>
          <a:p>
            <a:r>
              <a:rPr lang="en-US" sz="1300" dirty="0" smtClean="0">
                <a:latin typeface="+mn-lt"/>
              </a:rPr>
              <a:t>Copy and paste the full name into the node stanza like this:</a:t>
            </a:r>
          </a:p>
          <a:p>
            <a:endParaRPr lang="en-US" sz="1300" dirty="0" smtClean="0">
              <a:latin typeface="+mn-lt"/>
            </a:endParaRPr>
          </a:p>
          <a:p>
            <a:r>
              <a:rPr lang="en-US" sz="1300" dirty="0" smtClean="0">
                <a:latin typeface="+mn-lt"/>
              </a:rPr>
              <a:t># </a:t>
            </a:r>
            <a:r>
              <a:rPr lang="en-US" sz="1300" dirty="0" err="1" smtClean="0">
                <a:latin typeface="+mn-lt"/>
              </a:rPr>
              <a:t>headnode</a:t>
            </a:r>
            <a:endParaRPr lang="en-US" sz="1300" dirty="0" smtClean="0">
              <a:latin typeface="+mn-lt"/>
            </a:endParaRPr>
          </a:p>
          <a:p>
            <a:r>
              <a:rPr lang="en-US" sz="1300" dirty="0" smtClean="0">
                <a:latin typeface="+mn-lt"/>
              </a:rPr>
              <a:t>node 'ip-172-31-7-24.us-west-2.compute.internal' {</a:t>
            </a:r>
          </a:p>
          <a:p>
            <a:endParaRPr lang="en-US" sz="1300" dirty="0" smtClean="0">
              <a:latin typeface="+mn-lt"/>
            </a:endParaRPr>
          </a:p>
          <a:p>
            <a:r>
              <a:rPr lang="en-US" sz="1300" dirty="0" smtClean="0">
                <a:latin typeface="+mn-lt"/>
              </a:rPr>
              <a:t>now puppet apply again</a:t>
            </a:r>
          </a:p>
          <a:p>
            <a:endParaRPr lang="en-US" sz="1300" dirty="0" smtClean="0">
              <a:latin typeface="+mn-lt"/>
            </a:endParaRPr>
          </a:p>
          <a:p>
            <a:r>
              <a:rPr lang="en-US" sz="1300" dirty="0" smtClean="0">
                <a:latin typeface="+mn-lt"/>
              </a:rPr>
              <a:t>some permissions for </a:t>
            </a:r>
            <a:r>
              <a:rPr lang="en-US" sz="1300" dirty="0" err="1" smtClean="0">
                <a:latin typeface="+mn-lt"/>
              </a:rPr>
              <a:t>selinux</a:t>
            </a:r>
            <a:r>
              <a:rPr lang="en-US" sz="1300" dirty="0" smtClean="0">
                <a:latin typeface="+mn-lt"/>
              </a:rPr>
              <a:t> as well as apache</a:t>
            </a:r>
          </a:p>
          <a:p>
            <a:endParaRPr lang="en-US" sz="1300" dirty="0" smtClean="0">
              <a:latin typeface="+mn-lt"/>
            </a:endParaRPr>
          </a:p>
          <a:p>
            <a:r>
              <a:rPr lang="en-US" sz="1300" dirty="0" err="1" smtClean="0">
                <a:latin typeface="+mn-lt"/>
              </a:rPr>
              <a:t>chcon</a:t>
            </a:r>
            <a:r>
              <a:rPr lang="en-US" sz="1300" dirty="0" smtClean="0">
                <a:latin typeface="+mn-lt"/>
              </a:rPr>
              <a:t> -R -h -t </a:t>
            </a:r>
            <a:r>
              <a:rPr lang="en-US" sz="1300" dirty="0" err="1" smtClean="0">
                <a:latin typeface="+mn-lt"/>
              </a:rPr>
              <a:t>httpd_sys_content_t</a:t>
            </a:r>
            <a:r>
              <a:rPr lang="en-US" sz="1300" dirty="0" smtClean="0">
                <a:latin typeface="+mn-lt"/>
              </a:rPr>
              <a:t> /</a:t>
            </a:r>
            <a:r>
              <a:rPr lang="en-US" sz="1300" dirty="0" err="1" smtClean="0">
                <a:latin typeface="+mn-lt"/>
              </a:rPr>
              <a:t>var</a:t>
            </a:r>
            <a:r>
              <a:rPr lang="en-US" sz="1300" dirty="0" smtClean="0">
                <a:latin typeface="+mn-lt"/>
              </a:rPr>
              <a:t>/</a:t>
            </a:r>
            <a:r>
              <a:rPr lang="en-US" sz="1300" dirty="0" err="1" smtClean="0">
                <a:latin typeface="+mn-lt"/>
              </a:rPr>
              <a:t>svn</a:t>
            </a:r>
            <a:r>
              <a:rPr lang="en-US" sz="1300" dirty="0" smtClean="0">
                <a:latin typeface="+mn-lt"/>
              </a:rPr>
              <a:t>/puppet </a:t>
            </a:r>
          </a:p>
          <a:p>
            <a:r>
              <a:rPr lang="en-US" sz="1300" dirty="0" err="1" smtClean="0">
                <a:latin typeface="+mn-lt"/>
              </a:rPr>
              <a:t>chown</a:t>
            </a:r>
            <a:r>
              <a:rPr lang="en-US" sz="1300" dirty="0" smtClean="0">
                <a:latin typeface="+mn-lt"/>
              </a:rPr>
              <a:t> -R </a:t>
            </a:r>
            <a:r>
              <a:rPr lang="en-US" sz="1300" dirty="0" err="1" smtClean="0">
                <a:latin typeface="+mn-lt"/>
              </a:rPr>
              <a:t>apache:apache</a:t>
            </a:r>
            <a:r>
              <a:rPr lang="en-US" sz="1300" dirty="0" smtClean="0">
                <a:latin typeface="+mn-lt"/>
              </a:rPr>
              <a:t> /</a:t>
            </a:r>
            <a:r>
              <a:rPr lang="en-US" sz="1300" dirty="0" err="1" smtClean="0">
                <a:latin typeface="+mn-lt"/>
              </a:rPr>
              <a:t>var</a:t>
            </a:r>
            <a:r>
              <a:rPr lang="en-US" sz="1300" dirty="0" smtClean="0">
                <a:latin typeface="+mn-lt"/>
              </a:rPr>
              <a:t>/</a:t>
            </a:r>
            <a:r>
              <a:rPr lang="en-US" sz="1300" dirty="0" err="1" smtClean="0">
                <a:latin typeface="+mn-lt"/>
              </a:rPr>
              <a:t>svn</a:t>
            </a:r>
            <a:r>
              <a:rPr lang="en-US" sz="1300" dirty="0" smtClean="0">
                <a:latin typeface="+mn-lt"/>
              </a:rPr>
              <a:t>/puppet</a:t>
            </a:r>
          </a:p>
          <a:p>
            <a:endParaRPr lang="en-US" sz="1300" dirty="0" smtClean="0">
              <a:latin typeface="+mn-lt"/>
            </a:endParaRPr>
          </a:p>
          <a:p>
            <a:endParaRPr lang="en-US" sz="1300" dirty="0" smtClean="0">
              <a:latin typeface="+mn-lt"/>
            </a:endParaRPr>
          </a:p>
          <a:p>
            <a:endParaRPr lang="en-US" sz="1300" dirty="0" smtClean="0">
              <a:latin typeface="+mn-lt"/>
            </a:endParaRPr>
          </a:p>
          <a:p>
            <a:r>
              <a:rPr lang="en-US" sz="1300" dirty="0" smtClean="0">
                <a:latin typeface="+mn-lt"/>
              </a:rPr>
              <a:t>cd /root/</a:t>
            </a:r>
          </a:p>
          <a:p>
            <a:r>
              <a:rPr lang="en-US" sz="1300" dirty="0" err="1" smtClean="0">
                <a:latin typeface="+mn-lt"/>
              </a:rPr>
              <a:t>svn</a:t>
            </a:r>
            <a:r>
              <a:rPr lang="en-US" sz="1300" dirty="0" smtClean="0">
                <a:latin typeface="+mn-lt"/>
              </a:rPr>
              <a:t> co https://</a:t>
            </a:r>
            <a:r>
              <a:rPr lang="en-US" sz="1300" dirty="0" err="1" smtClean="0">
                <a:latin typeface="+mn-lt"/>
              </a:rPr>
              <a:t>localhost</a:t>
            </a:r>
            <a:r>
              <a:rPr lang="en-US" sz="1300" dirty="0" smtClean="0">
                <a:latin typeface="+mn-lt"/>
              </a:rPr>
              <a:t>/puppet/</a:t>
            </a:r>
          </a:p>
          <a:p>
            <a:endParaRPr lang="en-US" sz="1300" dirty="0" smtClean="0">
              <a:latin typeface="+mn-lt"/>
            </a:endParaRPr>
          </a:p>
          <a:p>
            <a:r>
              <a:rPr lang="en-US" sz="1300" dirty="0" err="1" smtClean="0">
                <a:latin typeface="+mn-lt"/>
              </a:rPr>
              <a:t>cp</a:t>
            </a:r>
            <a:r>
              <a:rPr lang="en-US" sz="1300" dirty="0" smtClean="0">
                <a:latin typeface="+mn-lt"/>
              </a:rPr>
              <a:t> -R /</a:t>
            </a:r>
            <a:r>
              <a:rPr lang="en-US" sz="1300" dirty="0" err="1" smtClean="0">
                <a:latin typeface="+mn-lt"/>
              </a:rPr>
              <a:t>etc</a:t>
            </a:r>
            <a:r>
              <a:rPr lang="en-US" sz="1300" dirty="0" smtClean="0">
                <a:latin typeface="+mn-lt"/>
              </a:rPr>
              <a:t>/puppet/ /root/puppet/</a:t>
            </a:r>
          </a:p>
          <a:p>
            <a:endParaRPr lang="en-US" sz="1300" dirty="0" smtClean="0">
              <a:latin typeface="+mn-lt"/>
            </a:endParaRPr>
          </a:p>
          <a:p>
            <a:r>
              <a:rPr lang="en-US" sz="1300" dirty="0" smtClean="0">
                <a:latin typeface="+mn-lt"/>
              </a:rPr>
              <a:t>cd /root/puppet/</a:t>
            </a:r>
          </a:p>
          <a:p>
            <a:r>
              <a:rPr lang="en-US" sz="1300" dirty="0" err="1" smtClean="0">
                <a:latin typeface="+mn-lt"/>
              </a:rPr>
              <a:t>svn</a:t>
            </a:r>
            <a:r>
              <a:rPr lang="en-US" sz="1300" dirty="0" smtClean="0">
                <a:latin typeface="+mn-lt"/>
              </a:rPr>
              <a:t> add *</a:t>
            </a:r>
          </a:p>
          <a:p>
            <a:r>
              <a:rPr lang="en-US" sz="1300" dirty="0" smtClean="0">
                <a:latin typeface="+mn-lt"/>
              </a:rPr>
              <a:t>EXPORT EDITOR=vim</a:t>
            </a:r>
          </a:p>
          <a:p>
            <a:r>
              <a:rPr lang="en-US" sz="1300" dirty="0" err="1" smtClean="0">
                <a:latin typeface="+mn-lt"/>
              </a:rPr>
              <a:t>svn</a:t>
            </a:r>
            <a:r>
              <a:rPr lang="en-US" sz="1300" dirty="0" smtClean="0">
                <a:latin typeface="+mn-lt"/>
              </a:rPr>
              <a:t> ci</a:t>
            </a:r>
          </a:p>
          <a:p>
            <a:endParaRPr lang="en-US" sz="1300" dirty="0" smtClean="0">
              <a:latin typeface="+mn-lt"/>
            </a:endParaRPr>
          </a:p>
          <a:p>
            <a:endParaRPr lang="en-US" sz="1300" dirty="0" smtClean="0">
              <a:latin typeface="+mn-lt"/>
            </a:endParaRPr>
          </a:p>
          <a:p>
            <a:r>
              <a:rPr lang="en-US" sz="1300" dirty="0" err="1" smtClean="0">
                <a:latin typeface="+mn-lt"/>
              </a:rPr>
              <a:t>svn</a:t>
            </a:r>
            <a:r>
              <a:rPr lang="en-US" sz="1300" dirty="0" smtClean="0">
                <a:latin typeface="+mn-lt"/>
              </a:rPr>
              <a:t> co https://</a:t>
            </a:r>
            <a:r>
              <a:rPr lang="en-US" sz="1300" dirty="0" err="1" smtClean="0">
                <a:latin typeface="+mn-lt"/>
              </a:rPr>
              <a:t>localhost</a:t>
            </a:r>
            <a:r>
              <a:rPr lang="en-US" sz="1300" dirty="0" smtClean="0">
                <a:latin typeface="+mn-lt"/>
              </a:rPr>
              <a:t>/puppet/ /</a:t>
            </a:r>
            <a:r>
              <a:rPr lang="en-US" sz="1300" dirty="0" err="1" smtClean="0">
                <a:latin typeface="+mn-lt"/>
              </a:rPr>
              <a:t>etc</a:t>
            </a:r>
            <a:r>
              <a:rPr lang="en-US" sz="1300" dirty="0" smtClean="0">
                <a:latin typeface="+mn-lt"/>
              </a:rPr>
              <a:t>/puppet/</a:t>
            </a:r>
          </a:p>
          <a:p>
            <a:endParaRPr lang="en-US" dirty="0" smtClean="0"/>
          </a:p>
          <a:p>
            <a:endParaRPr lang="en-US" dirty="0" smtClean="0"/>
          </a:p>
          <a:p>
            <a:r>
              <a:rPr lang="en-US" dirty="0" smtClean="0"/>
              <a:t>#######</a:t>
            </a:r>
          </a:p>
          <a:p>
            <a:endParaRPr lang="en-US" dirty="0" smtClean="0"/>
          </a:p>
          <a:p>
            <a:r>
              <a:rPr lang="en-US" sz="1300" dirty="0" err="1" smtClean="0"/>
              <a:t>sharrell@lmaoplane:web</a:t>
            </a:r>
            <a:r>
              <a:rPr lang="en-US" sz="1300" dirty="0" smtClean="0"/>
              <a:t> $ cat 002-subversion-puppet-repo </a:t>
            </a:r>
          </a:p>
          <a:p>
            <a:r>
              <a:rPr lang="en-US" sz="1300" dirty="0" smtClean="0"/>
              <a:t>class </a:t>
            </a:r>
            <a:r>
              <a:rPr lang="en-US" sz="1300" dirty="0" err="1" smtClean="0"/>
              <a:t>head_node</a:t>
            </a:r>
            <a:r>
              <a:rPr lang="en-US" sz="1300" dirty="0" smtClean="0"/>
              <a:t> {</a:t>
            </a:r>
          </a:p>
          <a:p>
            <a:endParaRPr lang="en-US" sz="1300" dirty="0" smtClean="0"/>
          </a:p>
          <a:p>
            <a:r>
              <a:rPr lang="en-US" sz="1300" dirty="0" smtClean="0"/>
              <a:t>#### START</a:t>
            </a:r>
          </a:p>
          <a:p>
            <a:endParaRPr lang="en-US" sz="1300" dirty="0" smtClean="0"/>
          </a:p>
          <a:p>
            <a:r>
              <a:rPr lang="en-US" sz="1300" dirty="0" smtClean="0"/>
              <a:t>  # create puppet repository with subversion</a:t>
            </a:r>
          </a:p>
          <a:p>
            <a:r>
              <a:rPr lang="en-US" sz="1300" dirty="0" smtClean="0"/>
              <a:t>  </a:t>
            </a:r>
            <a:r>
              <a:rPr lang="en-US" sz="1300" dirty="0" err="1" smtClean="0"/>
              <a:t>vcsrepo</a:t>
            </a:r>
            <a:r>
              <a:rPr lang="en-US" sz="1300" dirty="0" smtClean="0"/>
              <a:t> { "/</a:t>
            </a:r>
            <a:r>
              <a:rPr lang="en-US" sz="1300" dirty="0" err="1" smtClean="0"/>
              <a:t>var</a:t>
            </a:r>
            <a:r>
              <a:rPr lang="en-US" sz="1300" dirty="0" smtClean="0"/>
              <a:t>/</a:t>
            </a:r>
            <a:r>
              <a:rPr lang="en-US" sz="1300" dirty="0" err="1" smtClean="0"/>
              <a:t>svn</a:t>
            </a:r>
            <a:r>
              <a:rPr lang="en-US" sz="1300" dirty="0" smtClean="0"/>
              <a:t>/puppet/":</a:t>
            </a:r>
          </a:p>
          <a:p>
            <a:r>
              <a:rPr lang="en-US" sz="1300" dirty="0" smtClean="0"/>
              <a:t>    ensure =&gt; 'present',</a:t>
            </a:r>
          </a:p>
          <a:p>
            <a:r>
              <a:rPr lang="en-US" sz="1300" dirty="0" smtClean="0"/>
              <a:t>    provider =&gt; '</a:t>
            </a:r>
            <a:r>
              <a:rPr lang="en-US" sz="1300" dirty="0" err="1" smtClean="0"/>
              <a:t>svn</a:t>
            </a:r>
            <a:r>
              <a:rPr lang="en-US" sz="1300" dirty="0" smtClean="0"/>
              <a:t>',</a:t>
            </a:r>
          </a:p>
          <a:p>
            <a:r>
              <a:rPr lang="en-US" sz="1300" dirty="0" smtClean="0"/>
              <a:t>  }</a:t>
            </a:r>
          </a:p>
          <a:p>
            <a:endParaRPr lang="en-US" sz="1300" dirty="0" smtClean="0"/>
          </a:p>
          <a:p>
            <a:r>
              <a:rPr lang="en-US" sz="1300" dirty="0" smtClean="0"/>
              <a:t>  # setup apache module</a:t>
            </a:r>
          </a:p>
          <a:p>
            <a:r>
              <a:rPr lang="en-US" sz="1300" dirty="0" smtClean="0"/>
              <a:t>  class { 'apache':</a:t>
            </a:r>
          </a:p>
          <a:p>
            <a:r>
              <a:rPr lang="en-US" sz="1300" dirty="0" smtClean="0"/>
              <a:t>    </a:t>
            </a:r>
            <a:r>
              <a:rPr lang="en-US" sz="1300" dirty="0" err="1" smtClean="0"/>
              <a:t>default_confd_files</a:t>
            </a:r>
            <a:r>
              <a:rPr lang="en-US" sz="1300" dirty="0" smtClean="0"/>
              <a:t> =&gt; false,</a:t>
            </a:r>
          </a:p>
          <a:p>
            <a:r>
              <a:rPr lang="en-US" sz="1300" dirty="0" smtClean="0"/>
              <a:t>    </a:t>
            </a:r>
            <a:r>
              <a:rPr lang="en-US" sz="1300" dirty="0" err="1" smtClean="0"/>
              <a:t>purge_configs</a:t>
            </a:r>
            <a:r>
              <a:rPr lang="en-US" sz="1300" dirty="0" smtClean="0"/>
              <a:t> =&gt; false,</a:t>
            </a:r>
          </a:p>
          <a:p>
            <a:r>
              <a:rPr lang="en-US" sz="1300" dirty="0" smtClean="0"/>
              <a:t>  }</a:t>
            </a:r>
          </a:p>
          <a:p>
            <a:r>
              <a:rPr lang="en-US" sz="1300" dirty="0" smtClean="0"/>
              <a:t>  class { 'apache::mod::</a:t>
            </a:r>
            <a:r>
              <a:rPr lang="en-US" sz="1300" dirty="0" err="1" smtClean="0"/>
              <a:t>dav_svn</a:t>
            </a:r>
            <a:r>
              <a:rPr lang="en-US" sz="1300" dirty="0" smtClean="0"/>
              <a:t>': }</a:t>
            </a:r>
          </a:p>
          <a:p>
            <a:endParaRPr lang="en-US" sz="1300" dirty="0" smtClean="0"/>
          </a:p>
          <a:p>
            <a:r>
              <a:rPr lang="en-US" sz="1300" dirty="0" smtClean="0"/>
              <a:t>  # configure subversion </a:t>
            </a:r>
            <a:r>
              <a:rPr lang="en-US" sz="1300" dirty="0" err="1" smtClean="0"/>
              <a:t>vhost</a:t>
            </a:r>
            <a:endParaRPr lang="en-US" sz="1300" dirty="0" smtClean="0"/>
          </a:p>
          <a:p>
            <a:r>
              <a:rPr lang="en-US" sz="1300" dirty="0" smtClean="0"/>
              <a:t>  apache::</a:t>
            </a:r>
            <a:r>
              <a:rPr lang="en-US" sz="1300" dirty="0" err="1" smtClean="0"/>
              <a:t>vhost</a:t>
            </a:r>
            <a:r>
              <a:rPr lang="en-US" sz="1300" dirty="0" smtClean="0"/>
              <a:t> { '</a:t>
            </a:r>
            <a:r>
              <a:rPr lang="en-US" sz="1300" dirty="0" err="1" smtClean="0"/>
              <a:t>headnode.internal</a:t>
            </a:r>
            <a:r>
              <a:rPr lang="en-US" sz="1300" dirty="0" smtClean="0"/>
              <a:t>':</a:t>
            </a:r>
          </a:p>
          <a:p>
            <a:r>
              <a:rPr lang="es-ES_tradnl" sz="1300" dirty="0" smtClean="0"/>
              <a:t>    </a:t>
            </a:r>
            <a:r>
              <a:rPr lang="es-ES_tradnl" sz="1300" dirty="0" err="1" smtClean="0"/>
              <a:t>port</a:t>
            </a:r>
            <a:r>
              <a:rPr lang="es-ES_tradnl" sz="1300" dirty="0" smtClean="0"/>
              <a:t> =&gt; 443,</a:t>
            </a:r>
          </a:p>
          <a:p>
            <a:r>
              <a:rPr lang="es-ES_tradnl" sz="1300" dirty="0" smtClean="0"/>
              <a:t>    </a:t>
            </a:r>
            <a:r>
              <a:rPr lang="es-ES_tradnl" sz="1300" dirty="0" err="1" smtClean="0"/>
              <a:t>docroot</a:t>
            </a:r>
            <a:r>
              <a:rPr lang="es-ES_tradnl" sz="1300" dirty="0" smtClean="0"/>
              <a:t> =&gt; '/</a:t>
            </a:r>
            <a:r>
              <a:rPr lang="es-ES_tradnl" sz="1300" dirty="0" err="1" smtClean="0"/>
              <a:t>var</a:t>
            </a:r>
            <a:r>
              <a:rPr lang="es-ES_tradnl" sz="1300" dirty="0" smtClean="0"/>
              <a:t>/</a:t>
            </a:r>
            <a:r>
              <a:rPr lang="es-ES_tradnl" sz="1300" dirty="0" err="1" smtClean="0"/>
              <a:t>www</a:t>
            </a:r>
            <a:r>
              <a:rPr lang="es-ES_tradnl" sz="1300" dirty="0" smtClean="0"/>
              <a:t>/</a:t>
            </a:r>
            <a:r>
              <a:rPr lang="es-ES_tradnl" sz="1300" dirty="0" err="1" smtClean="0"/>
              <a:t>html</a:t>
            </a:r>
            <a:r>
              <a:rPr lang="es-ES_tradnl" sz="1300" dirty="0" smtClean="0"/>
              <a:t>/',</a:t>
            </a:r>
          </a:p>
          <a:p>
            <a:r>
              <a:rPr lang="sv-SE" sz="1300" dirty="0" smtClean="0"/>
              <a:t>    </a:t>
            </a:r>
            <a:r>
              <a:rPr lang="sv-SE" sz="1300" dirty="0" err="1" smtClean="0"/>
              <a:t>ssl</a:t>
            </a:r>
            <a:r>
              <a:rPr lang="sv-SE" sz="1300" dirty="0" smtClean="0"/>
              <a:t> =&gt; </a:t>
            </a:r>
            <a:r>
              <a:rPr lang="sv-SE" sz="1300" dirty="0" err="1" smtClean="0"/>
              <a:t>true</a:t>
            </a:r>
            <a:r>
              <a:rPr lang="sv-SE" sz="1300" dirty="0" smtClean="0"/>
              <a:t>,</a:t>
            </a:r>
          </a:p>
          <a:p>
            <a:r>
              <a:rPr lang="sv-SE" sz="1300" dirty="0" smtClean="0"/>
              <a:t>    </a:t>
            </a:r>
            <a:r>
              <a:rPr lang="sv-SE" sz="1300" dirty="0" err="1" smtClean="0"/>
              <a:t>ssl_cert</a:t>
            </a:r>
            <a:r>
              <a:rPr lang="sv-SE" sz="1300" dirty="0" smtClean="0"/>
              <a:t> =&gt; '/</a:t>
            </a:r>
            <a:r>
              <a:rPr lang="sv-SE" sz="1300" dirty="0" err="1" smtClean="0"/>
              <a:t>etc</a:t>
            </a:r>
            <a:r>
              <a:rPr lang="sv-SE" sz="1300" dirty="0" smtClean="0"/>
              <a:t>/</a:t>
            </a:r>
            <a:r>
              <a:rPr lang="sv-SE" sz="1300" dirty="0" err="1" smtClean="0"/>
              <a:t>httpd</a:t>
            </a:r>
            <a:r>
              <a:rPr lang="sv-SE" sz="1300" dirty="0" smtClean="0"/>
              <a:t>/</a:t>
            </a:r>
            <a:r>
              <a:rPr lang="sv-SE" sz="1300" dirty="0" err="1" smtClean="0"/>
              <a:t>ssl</a:t>
            </a:r>
            <a:r>
              <a:rPr lang="sv-SE" sz="1300" dirty="0" smtClean="0"/>
              <a:t>/</a:t>
            </a:r>
            <a:r>
              <a:rPr lang="sv-SE" sz="1300" dirty="0" err="1" smtClean="0"/>
              <a:t>apache.crt</a:t>
            </a:r>
            <a:r>
              <a:rPr lang="sv-SE" sz="1300" dirty="0" smtClean="0"/>
              <a:t>',  </a:t>
            </a:r>
          </a:p>
          <a:p>
            <a:r>
              <a:rPr lang="sv-SE" sz="1300" dirty="0" smtClean="0"/>
              <a:t>    </a:t>
            </a:r>
            <a:r>
              <a:rPr lang="sv-SE" sz="1300" dirty="0" err="1" smtClean="0"/>
              <a:t>ssl_key</a:t>
            </a:r>
            <a:r>
              <a:rPr lang="sv-SE" sz="1300" dirty="0" smtClean="0"/>
              <a:t>  =&gt; '/</a:t>
            </a:r>
            <a:r>
              <a:rPr lang="sv-SE" sz="1300" dirty="0" err="1" smtClean="0"/>
              <a:t>etc</a:t>
            </a:r>
            <a:r>
              <a:rPr lang="sv-SE" sz="1300" dirty="0" smtClean="0"/>
              <a:t>/</a:t>
            </a:r>
            <a:r>
              <a:rPr lang="sv-SE" sz="1300" dirty="0" err="1" smtClean="0"/>
              <a:t>httpd</a:t>
            </a:r>
            <a:r>
              <a:rPr lang="sv-SE" sz="1300" dirty="0" smtClean="0"/>
              <a:t>/</a:t>
            </a:r>
            <a:r>
              <a:rPr lang="sv-SE" sz="1300" dirty="0" err="1" smtClean="0"/>
              <a:t>ssl</a:t>
            </a:r>
            <a:r>
              <a:rPr lang="sv-SE" sz="1300" dirty="0" smtClean="0"/>
              <a:t>/</a:t>
            </a:r>
            <a:r>
              <a:rPr lang="sv-SE" sz="1300" dirty="0" err="1" smtClean="0"/>
              <a:t>apache.key</a:t>
            </a:r>
            <a:r>
              <a:rPr lang="sv-SE" sz="1300" dirty="0" smtClean="0"/>
              <a:t>',</a:t>
            </a:r>
          </a:p>
          <a:p>
            <a:r>
              <a:rPr lang="sv-SE" sz="1300" dirty="0" smtClean="0"/>
              <a:t>    </a:t>
            </a:r>
            <a:r>
              <a:rPr lang="sv-SE" sz="1300" dirty="0" err="1" smtClean="0"/>
              <a:t>custom_fragment</a:t>
            </a:r>
            <a:r>
              <a:rPr lang="sv-SE" sz="1300" dirty="0" smtClean="0"/>
              <a:t> =&gt; '</a:t>
            </a:r>
          </a:p>
          <a:p>
            <a:r>
              <a:rPr lang="sv-SE" sz="1300" dirty="0" smtClean="0"/>
              <a:t>      &lt;</a:t>
            </a:r>
            <a:r>
              <a:rPr lang="sv-SE" sz="1300" dirty="0" err="1" smtClean="0"/>
              <a:t>Location</a:t>
            </a:r>
            <a:r>
              <a:rPr lang="sv-SE" sz="1300" dirty="0" smtClean="0"/>
              <a:t> /</a:t>
            </a:r>
            <a:r>
              <a:rPr lang="sv-SE" sz="1300" dirty="0" err="1" smtClean="0"/>
              <a:t>puppet</a:t>
            </a:r>
            <a:r>
              <a:rPr lang="sv-SE" sz="1300" dirty="0" smtClean="0"/>
              <a:t> &gt;</a:t>
            </a:r>
          </a:p>
          <a:p>
            <a:r>
              <a:rPr lang="sv-SE" sz="1300" dirty="0" smtClean="0"/>
              <a:t>        </a:t>
            </a:r>
            <a:r>
              <a:rPr lang="sv-SE" sz="1300" dirty="0" err="1" smtClean="0"/>
              <a:t>AuthType</a:t>
            </a:r>
            <a:r>
              <a:rPr lang="sv-SE" sz="1300" dirty="0" smtClean="0"/>
              <a:t> Basic</a:t>
            </a:r>
          </a:p>
          <a:p>
            <a:r>
              <a:rPr lang="sv-SE" sz="1300" dirty="0" smtClean="0"/>
              <a:t>        </a:t>
            </a:r>
            <a:r>
              <a:rPr lang="sv-SE" sz="1300" dirty="0" err="1" smtClean="0"/>
              <a:t>AuthName</a:t>
            </a:r>
            <a:r>
              <a:rPr lang="sv-SE" sz="1300" dirty="0" smtClean="0"/>
              <a:t> "</a:t>
            </a:r>
            <a:r>
              <a:rPr lang="sv-SE" sz="1300" dirty="0" err="1" smtClean="0"/>
              <a:t>Puppet</a:t>
            </a:r>
            <a:r>
              <a:rPr lang="sv-SE" sz="1300" dirty="0" smtClean="0"/>
              <a:t> Cluster </a:t>
            </a:r>
            <a:r>
              <a:rPr lang="sv-SE" sz="1300" dirty="0" err="1" smtClean="0"/>
              <a:t>Repository</a:t>
            </a:r>
            <a:r>
              <a:rPr lang="sv-SE" sz="1300" dirty="0" smtClean="0"/>
              <a:t>"</a:t>
            </a:r>
          </a:p>
          <a:p>
            <a:r>
              <a:rPr lang="sv-SE" sz="1300" dirty="0" smtClean="0"/>
              <a:t>        </a:t>
            </a:r>
            <a:r>
              <a:rPr lang="sv-SE" sz="1300" dirty="0" err="1" smtClean="0"/>
              <a:t>AuthUserFile</a:t>
            </a:r>
            <a:r>
              <a:rPr lang="sv-SE" sz="1300" dirty="0" smtClean="0"/>
              <a:t> "/</a:t>
            </a:r>
            <a:r>
              <a:rPr lang="sv-SE" sz="1300" dirty="0" err="1" smtClean="0"/>
              <a:t>etc</a:t>
            </a:r>
            <a:r>
              <a:rPr lang="sv-SE" sz="1300" dirty="0" smtClean="0"/>
              <a:t>/</a:t>
            </a:r>
            <a:r>
              <a:rPr lang="sv-SE" sz="1300" dirty="0" err="1" smtClean="0"/>
              <a:t>httpd</a:t>
            </a:r>
            <a:r>
              <a:rPr lang="sv-SE" sz="1300" dirty="0" smtClean="0"/>
              <a:t>/</a:t>
            </a:r>
            <a:r>
              <a:rPr lang="sv-SE" sz="1300" dirty="0" err="1" smtClean="0"/>
              <a:t>auth_user_file</a:t>
            </a:r>
            <a:r>
              <a:rPr lang="sv-SE" sz="1300" dirty="0" smtClean="0"/>
              <a:t>"</a:t>
            </a:r>
          </a:p>
          <a:p>
            <a:r>
              <a:rPr lang="sv-SE" sz="1300" dirty="0" smtClean="0"/>
              <a:t>        </a:t>
            </a:r>
            <a:r>
              <a:rPr lang="sv-SE" sz="1300" dirty="0" err="1" smtClean="0"/>
              <a:t>Require</a:t>
            </a:r>
            <a:r>
              <a:rPr lang="sv-SE" sz="1300" dirty="0" smtClean="0"/>
              <a:t> valid-</a:t>
            </a:r>
            <a:r>
              <a:rPr lang="sv-SE" sz="1300" dirty="0" err="1" smtClean="0"/>
              <a:t>user</a:t>
            </a:r>
            <a:endParaRPr lang="sv-SE" sz="1300" dirty="0" smtClean="0"/>
          </a:p>
          <a:p>
            <a:r>
              <a:rPr lang="sv-SE" sz="1300" dirty="0" smtClean="0"/>
              <a:t>        DAV </a:t>
            </a:r>
            <a:r>
              <a:rPr lang="sv-SE" sz="1300" dirty="0" err="1" smtClean="0"/>
              <a:t>svn</a:t>
            </a:r>
            <a:endParaRPr lang="sv-SE" sz="1300" dirty="0" smtClean="0"/>
          </a:p>
          <a:p>
            <a:r>
              <a:rPr lang="sv-SE" sz="1300" dirty="0" smtClean="0"/>
              <a:t>        </a:t>
            </a:r>
            <a:r>
              <a:rPr lang="sv-SE" sz="1300" dirty="0" err="1" smtClean="0"/>
              <a:t>SVNPath</a:t>
            </a:r>
            <a:r>
              <a:rPr lang="sv-SE" sz="1300" dirty="0" smtClean="0"/>
              <a:t> /var/</a:t>
            </a:r>
            <a:r>
              <a:rPr lang="sv-SE" sz="1300" dirty="0" err="1" smtClean="0"/>
              <a:t>svn</a:t>
            </a:r>
            <a:r>
              <a:rPr lang="sv-SE" sz="1300" dirty="0" smtClean="0"/>
              <a:t>/</a:t>
            </a:r>
            <a:r>
              <a:rPr lang="sv-SE" sz="1300" dirty="0" err="1" smtClean="0"/>
              <a:t>puppet</a:t>
            </a:r>
            <a:r>
              <a:rPr lang="sv-SE" sz="1300" dirty="0" smtClean="0"/>
              <a:t>/</a:t>
            </a:r>
          </a:p>
          <a:p>
            <a:r>
              <a:rPr lang="en-US" sz="1300" dirty="0" smtClean="0"/>
              <a:t>      &lt;/Location&gt;'</a:t>
            </a:r>
          </a:p>
          <a:p>
            <a:r>
              <a:rPr lang="en-US" sz="1300" dirty="0" smtClean="0"/>
              <a:t>  }</a:t>
            </a:r>
          </a:p>
          <a:p>
            <a:endParaRPr lang="en-US" sz="1300" dirty="0" smtClean="0"/>
          </a:p>
          <a:p>
            <a:r>
              <a:rPr lang="en-US" sz="1300" dirty="0" smtClean="0"/>
              <a:t>#### END</a:t>
            </a:r>
          </a:p>
          <a:p>
            <a:endParaRPr lang="en-US" sz="1300" dirty="0" smtClean="0"/>
          </a:p>
          <a:p>
            <a:r>
              <a:rPr lang="en-US" sz="1300" dirty="0" smtClean="0"/>
              <a:t>}</a:t>
            </a:r>
          </a:p>
          <a:p>
            <a:endParaRPr lang="en-US" dirty="0" smtClean="0"/>
          </a:p>
          <a:p>
            <a:r>
              <a:rPr lang="en-US" sz="1300" dirty="0" err="1" smtClean="0"/>
              <a:t>sharrell@lmaoplane:web</a:t>
            </a:r>
            <a:r>
              <a:rPr lang="en-US" sz="1300" dirty="0" smtClean="0"/>
              <a:t> $ cat 003-subversion-repo-permission-commands </a:t>
            </a:r>
          </a:p>
          <a:p>
            <a:r>
              <a:rPr lang="en-US" sz="1300" dirty="0" smtClean="0"/>
              <a:t># Allow HTTPD to access puppet repository in </a:t>
            </a:r>
            <a:r>
              <a:rPr lang="en-US" sz="1300" dirty="0" err="1" smtClean="0"/>
              <a:t>SELinux</a:t>
            </a:r>
            <a:endParaRPr lang="en-US" sz="1300" dirty="0" smtClean="0"/>
          </a:p>
          <a:p>
            <a:r>
              <a:rPr lang="en-US" sz="1300" dirty="0" err="1" smtClean="0"/>
              <a:t>chcon</a:t>
            </a:r>
            <a:r>
              <a:rPr lang="en-US" sz="1300" dirty="0" smtClean="0"/>
              <a:t> -R -h -t </a:t>
            </a:r>
            <a:r>
              <a:rPr lang="en-US" sz="1300" dirty="0" err="1" smtClean="0"/>
              <a:t>httpd_sys_content_t</a:t>
            </a:r>
            <a:r>
              <a:rPr lang="en-US" sz="1300" dirty="0" smtClean="0"/>
              <a:t> /</a:t>
            </a:r>
            <a:r>
              <a:rPr lang="en-US" sz="1300" dirty="0" err="1" smtClean="0"/>
              <a:t>var</a:t>
            </a:r>
            <a:r>
              <a:rPr lang="en-US" sz="1300" dirty="0" smtClean="0"/>
              <a:t>/</a:t>
            </a:r>
            <a:r>
              <a:rPr lang="en-US" sz="1300" dirty="0" err="1" smtClean="0"/>
              <a:t>svn</a:t>
            </a:r>
            <a:r>
              <a:rPr lang="en-US" sz="1300" dirty="0" smtClean="0"/>
              <a:t>/puppet </a:t>
            </a:r>
          </a:p>
          <a:p>
            <a:endParaRPr lang="en-US" sz="1300" dirty="0" smtClean="0"/>
          </a:p>
          <a:p>
            <a:r>
              <a:rPr lang="en-US" sz="1300" dirty="0" smtClean="0"/>
              <a:t># Allow apache user to read and write to puppet subversion</a:t>
            </a:r>
          </a:p>
          <a:p>
            <a:r>
              <a:rPr lang="en-US" sz="1300" dirty="0" err="1" smtClean="0"/>
              <a:t>chown</a:t>
            </a:r>
            <a:r>
              <a:rPr lang="en-US" sz="1300" dirty="0" smtClean="0"/>
              <a:t> -R </a:t>
            </a:r>
            <a:r>
              <a:rPr lang="en-US" sz="1300" dirty="0" err="1" smtClean="0"/>
              <a:t>apache:apache</a:t>
            </a:r>
            <a:r>
              <a:rPr lang="en-US" sz="1300" dirty="0" smtClean="0"/>
              <a:t> /</a:t>
            </a:r>
            <a:r>
              <a:rPr lang="en-US" sz="1300" dirty="0" err="1" smtClean="0"/>
              <a:t>var</a:t>
            </a:r>
            <a:r>
              <a:rPr lang="en-US" sz="1300" dirty="0" smtClean="0"/>
              <a:t>/</a:t>
            </a:r>
            <a:r>
              <a:rPr lang="en-US" sz="1300" dirty="0" err="1" smtClean="0"/>
              <a:t>svn</a:t>
            </a:r>
            <a:r>
              <a:rPr lang="en-US" sz="1300" dirty="0" smtClean="0"/>
              <a:t>/puppet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25</a:t>
            </a:fld>
            <a:endParaRPr lang="en-US"/>
          </a:p>
        </p:txBody>
      </p:sp>
    </p:spTree>
    <p:extLst>
      <p:ext uri="{BB962C8B-B14F-4D97-AF65-F5344CB8AC3E}">
        <p14:creationId xmlns:p14="http://schemas.microsoft.com/office/powerpoint/2010/main" val="3953681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Make sure that puppet starts on boot to get everything going right. Put a line in </a:t>
            </a:r>
            <a:r>
              <a:rPr lang="en-US" sz="1300" dirty="0" err="1" smtClean="0"/>
              <a:t>rc.local</a:t>
            </a:r>
            <a:r>
              <a:rPr lang="en-US" sz="1300" dirty="0" smtClean="0"/>
              <a:t> to make sure that puppet runs at boot</a:t>
            </a:r>
          </a:p>
          <a:p>
            <a:endParaRPr lang="en-US" sz="1300" dirty="0" smtClean="0"/>
          </a:p>
          <a:p>
            <a:r>
              <a:rPr lang="en-US" sz="1300" dirty="0" smtClean="0"/>
              <a:t>These instances don</a:t>
            </a:r>
            <a:r>
              <a:rPr lang="fr-FR" sz="1300" dirty="0" smtClean="0"/>
              <a:t>’</a:t>
            </a:r>
            <a:r>
              <a:rPr lang="en-US" sz="1300" dirty="0" smtClean="0"/>
              <a:t>t come with swap files installed, so we will use a puppet module to make one. The defaults are to create a </a:t>
            </a:r>
            <a:r>
              <a:rPr lang="en-US" sz="1300" dirty="0" err="1" smtClean="0"/>
              <a:t>swapfile</a:t>
            </a:r>
            <a:r>
              <a:rPr lang="en-US" sz="1300" dirty="0" smtClean="0"/>
              <a:t> the same size as memory and mount it so we don</a:t>
            </a:r>
            <a:r>
              <a:rPr lang="fr-FR" sz="1300" dirty="0" smtClean="0"/>
              <a:t>’</a:t>
            </a:r>
            <a:r>
              <a:rPr lang="en-US" sz="1300" dirty="0" smtClean="0"/>
              <a:t>t need any flag for the class</a:t>
            </a:r>
          </a:p>
          <a:p>
            <a:pPr marL="0" lvl="1" defTabSz="981151">
              <a:defRPr/>
            </a:pPr>
            <a:r>
              <a:rPr lang="en-US" dirty="0" smtClean="0"/>
              <a:t>include </a:t>
            </a:r>
            <a:r>
              <a:rPr lang="en-US" dirty="0" err="1" smtClean="0"/>
              <a:t>swap_file</a:t>
            </a:r>
            <a:endParaRPr lang="en-US" dirty="0" smtClean="0"/>
          </a:p>
          <a:p>
            <a:pPr marL="0" lvl="1" defTabSz="981151">
              <a:defRPr/>
            </a:pPr>
            <a:endParaRPr lang="en-US" sz="1300" dirty="0" smtClean="0"/>
          </a:p>
          <a:p>
            <a:pPr marL="0" lvl="1" defTabSz="981151">
              <a:defRPr/>
            </a:pPr>
            <a:endParaRPr lang="en-US" sz="1300" dirty="0" smtClean="0"/>
          </a:p>
          <a:p>
            <a:endParaRPr lang="en-US" sz="1300" dirty="0" smtClean="0"/>
          </a:p>
          <a:p>
            <a:r>
              <a:rPr lang="en-US" sz="1300" dirty="0" smtClean="0"/>
              <a:t>We are also going to add this Exec path stanza which will fix some problems with modules later on. </a:t>
            </a:r>
          </a:p>
          <a:p>
            <a:endParaRPr lang="en-US" sz="1300" dirty="0" smtClean="0"/>
          </a:p>
          <a:p>
            <a:r>
              <a:rPr lang="en-US" sz="1300" dirty="0" smtClean="0"/>
              <a:t>Exec { path =&gt; [ "/bin/", "/</a:t>
            </a:r>
            <a:r>
              <a:rPr lang="en-US" sz="1300" dirty="0" err="1" smtClean="0"/>
              <a:t>sbin</a:t>
            </a:r>
            <a:r>
              <a:rPr lang="en-US" sz="1300" dirty="0" smtClean="0"/>
              <a:t>/" , "/</a:t>
            </a:r>
            <a:r>
              <a:rPr lang="en-US" sz="1300" dirty="0" err="1" smtClean="0"/>
              <a:t>usr</a:t>
            </a:r>
            <a:r>
              <a:rPr lang="en-US" sz="1300" dirty="0" smtClean="0"/>
              <a:t>/bin/", "/</a:t>
            </a:r>
            <a:r>
              <a:rPr lang="en-US" sz="1300" dirty="0" err="1" smtClean="0"/>
              <a:t>usr</a:t>
            </a:r>
            <a:r>
              <a:rPr lang="en-US" sz="1300" dirty="0" smtClean="0"/>
              <a:t>/</a:t>
            </a:r>
            <a:r>
              <a:rPr lang="en-US" sz="1300" dirty="0" err="1" smtClean="0"/>
              <a:t>sbin</a:t>
            </a:r>
            <a:r>
              <a:rPr lang="en-US" sz="1300" dirty="0" smtClean="0"/>
              <a:t>/" ] }</a:t>
            </a:r>
          </a:p>
          <a:p>
            <a:endParaRPr lang="en-US" sz="1300" dirty="0" smtClean="0"/>
          </a:p>
          <a:p>
            <a:endParaRPr lang="en-US" sz="1300" dirty="0" smtClean="0"/>
          </a:p>
          <a:p>
            <a:r>
              <a:rPr lang="en-US" sz="1300" dirty="0" smtClean="0"/>
              <a:t>To make our lives easier going forward we are going to set </a:t>
            </a:r>
            <a:r>
              <a:rPr lang="en-US" sz="1300" dirty="0" err="1" smtClean="0"/>
              <a:t>SELinux</a:t>
            </a:r>
            <a:r>
              <a:rPr lang="en-US" sz="1300" dirty="0" smtClean="0"/>
              <a:t> to Permissive</a:t>
            </a:r>
          </a:p>
          <a:p>
            <a:endParaRPr lang="en-US" sz="1300" dirty="0" smtClean="0"/>
          </a:p>
          <a:p>
            <a:r>
              <a:rPr lang="en-US" sz="1300" dirty="0" smtClean="0"/>
              <a:t>  class { '</a:t>
            </a:r>
            <a:r>
              <a:rPr lang="en-US" sz="1300" dirty="0" err="1" smtClean="0"/>
              <a:t>selinux</a:t>
            </a:r>
            <a:r>
              <a:rPr lang="en-US" sz="1300" dirty="0" smtClean="0"/>
              <a:t>':</a:t>
            </a:r>
          </a:p>
          <a:p>
            <a:r>
              <a:rPr lang="en-US" sz="1300" dirty="0" smtClean="0"/>
              <a:t>    mode =&gt; 'permissive',</a:t>
            </a:r>
          </a:p>
          <a:p>
            <a:r>
              <a:rPr lang="en-US" sz="1300" dirty="0" smtClean="0"/>
              <a:t>  }</a:t>
            </a:r>
          </a:p>
          <a:p>
            <a:endParaRPr lang="en-US" sz="1300" dirty="0" smtClean="0"/>
          </a:p>
          <a:p>
            <a:r>
              <a:rPr lang="en-US" dirty="0" smtClean="0"/>
              <a:t>Bind </a:t>
            </a:r>
            <a:r>
              <a:rPr lang="en-US" dirty="0" err="1" smtClean="0"/>
              <a:t>uitls</a:t>
            </a:r>
            <a:r>
              <a:rPr lang="en-US" dirty="0" smtClean="0"/>
              <a:t> helps with naming, </a:t>
            </a:r>
            <a:r>
              <a:rPr lang="en-US" dirty="0" err="1" smtClean="0"/>
              <a:t>wget</a:t>
            </a:r>
            <a:r>
              <a:rPr lang="en-US" dirty="0" smtClean="0"/>
              <a:t> with fetching files (who loves</a:t>
            </a:r>
            <a:r>
              <a:rPr lang="en-US" baseline="0" dirty="0" smtClean="0"/>
              <a:t> curl? Nobody) </a:t>
            </a:r>
            <a:r>
              <a:rPr lang="en-US" baseline="0" dirty="0" err="1" smtClean="0"/>
              <a:t>mlocate</a:t>
            </a:r>
            <a:r>
              <a:rPr lang="en-US" baseline="0" dirty="0" smtClean="0"/>
              <a:t> to find files, </a:t>
            </a:r>
            <a:r>
              <a:rPr lang="en-US" baseline="0" dirty="0" err="1" smtClean="0"/>
              <a:t>strace</a:t>
            </a:r>
            <a:r>
              <a:rPr lang="en-US" baseline="0" dirty="0" smtClean="0"/>
              <a:t> to debug processes , telnet and </a:t>
            </a:r>
            <a:r>
              <a:rPr lang="en-US" baseline="0" dirty="0" err="1" smtClean="0"/>
              <a:t>netcat</a:t>
            </a:r>
            <a:r>
              <a:rPr lang="en-US" baseline="0" dirty="0" smtClean="0"/>
              <a:t> to debug network problems and screen for ease of use</a:t>
            </a:r>
          </a:p>
          <a:p>
            <a:endParaRPr lang="en-US" baseline="0" dirty="0" smtClean="0"/>
          </a:p>
          <a:p>
            <a:r>
              <a:rPr lang="en-US" baseline="0" dirty="0" smtClean="0"/>
              <a:t>####</a:t>
            </a:r>
          </a:p>
          <a:p>
            <a:endParaRPr lang="en-US" baseline="0" dirty="0" smtClean="0"/>
          </a:p>
          <a:p>
            <a:r>
              <a:rPr lang="en-US" sz="1300" dirty="0" err="1" smtClean="0"/>
              <a:t>sharrell@lmaoplane:web</a:t>
            </a:r>
            <a:r>
              <a:rPr lang="en-US" sz="1300" dirty="0" smtClean="0"/>
              <a:t> $ cat 005-general-system-housekeeping </a:t>
            </a:r>
          </a:p>
          <a:p>
            <a:endParaRPr lang="en-US" sz="1300" dirty="0" smtClean="0"/>
          </a:p>
          <a:p>
            <a:r>
              <a:rPr lang="en-US" sz="1300" dirty="0" smtClean="0"/>
              <a:t>#### START</a:t>
            </a:r>
          </a:p>
          <a:p>
            <a:r>
              <a:rPr lang="en-US" sz="1300" dirty="0" smtClean="0"/>
              <a:t>Exec { path =&gt; [ "/bin/", "/</a:t>
            </a:r>
            <a:r>
              <a:rPr lang="en-US" sz="1300" dirty="0" err="1" smtClean="0"/>
              <a:t>sbin</a:t>
            </a:r>
            <a:r>
              <a:rPr lang="en-US" sz="1300" dirty="0" smtClean="0"/>
              <a:t>/" , "/</a:t>
            </a:r>
            <a:r>
              <a:rPr lang="en-US" sz="1300" dirty="0" err="1" smtClean="0"/>
              <a:t>usr</a:t>
            </a:r>
            <a:r>
              <a:rPr lang="en-US" sz="1300" dirty="0" smtClean="0"/>
              <a:t>/bin/", "/</a:t>
            </a:r>
            <a:r>
              <a:rPr lang="en-US" sz="1300" dirty="0" err="1" smtClean="0"/>
              <a:t>usr</a:t>
            </a:r>
            <a:r>
              <a:rPr lang="en-US" sz="1300" dirty="0" smtClean="0"/>
              <a:t>/</a:t>
            </a:r>
            <a:r>
              <a:rPr lang="en-US" sz="1300" dirty="0" err="1" smtClean="0"/>
              <a:t>sbin</a:t>
            </a:r>
            <a:r>
              <a:rPr lang="en-US" sz="1300" dirty="0" smtClean="0"/>
              <a:t>/" ] }</a:t>
            </a:r>
          </a:p>
          <a:p>
            <a:r>
              <a:rPr lang="en-US" sz="1300" dirty="0" smtClean="0"/>
              <a:t>#### END</a:t>
            </a:r>
          </a:p>
          <a:p>
            <a:endParaRPr lang="en-US" sz="1300" dirty="0" smtClean="0"/>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include </a:t>
            </a:r>
            <a:r>
              <a:rPr lang="en-US" sz="1300" dirty="0" err="1" smtClean="0"/>
              <a:t>swap_file</a:t>
            </a:r>
            <a:endParaRPr lang="en-US" sz="1300" dirty="0" smtClean="0"/>
          </a:p>
          <a:p>
            <a:endParaRPr lang="en-US" sz="1300" dirty="0" smtClean="0"/>
          </a:p>
          <a:p>
            <a:r>
              <a:rPr lang="en-US" sz="1300" dirty="0" smtClean="0"/>
              <a:t>  class { '</a:t>
            </a:r>
            <a:r>
              <a:rPr lang="en-US" sz="1300" dirty="0" err="1" smtClean="0"/>
              <a:t>selinux</a:t>
            </a:r>
            <a:r>
              <a:rPr lang="en-US" sz="1300" dirty="0" smtClean="0"/>
              <a:t>':</a:t>
            </a:r>
          </a:p>
          <a:p>
            <a:r>
              <a:rPr lang="en-US" sz="1300" dirty="0" smtClean="0"/>
              <a:t>    mode =&gt; 'permissive',</a:t>
            </a:r>
          </a:p>
          <a:p>
            <a:r>
              <a:rPr lang="en-US" sz="1300" dirty="0" smtClean="0"/>
              <a:t>  }</a:t>
            </a:r>
          </a:p>
          <a:p>
            <a:endParaRPr lang="en-US" sz="1300" dirty="0" smtClean="0"/>
          </a:p>
          <a:p>
            <a:r>
              <a:rPr lang="en-US" sz="1300" dirty="0" smtClean="0"/>
              <a:t>  package { 'bind-</a:t>
            </a:r>
            <a:r>
              <a:rPr lang="en-US" sz="1300" dirty="0" err="1" smtClean="0"/>
              <a:t>utils</a:t>
            </a:r>
            <a:r>
              <a:rPr lang="en-US" sz="1300" dirty="0" smtClean="0"/>
              <a:t>':</a:t>
            </a:r>
          </a:p>
          <a:p>
            <a:r>
              <a:rPr lang="en-US" sz="1300" dirty="0" smtClean="0"/>
              <a:t>    ensure =&gt; present,</a:t>
            </a:r>
          </a:p>
          <a:p>
            <a:r>
              <a:rPr lang="en-US" sz="1300" dirty="0" smtClean="0"/>
              <a:t>  }</a:t>
            </a:r>
          </a:p>
          <a:p>
            <a:endParaRPr lang="en-US" sz="1300" dirty="0" smtClean="0"/>
          </a:p>
          <a:p>
            <a:r>
              <a:rPr lang="en-US" sz="1300" dirty="0" smtClean="0"/>
              <a:t>  package { '</a:t>
            </a:r>
            <a:r>
              <a:rPr lang="en-US" sz="1300" dirty="0" err="1" smtClean="0"/>
              <a:t>wget</a:t>
            </a:r>
            <a:r>
              <a:rPr lang="en-US" sz="1300" dirty="0" smtClean="0"/>
              <a:t>':</a:t>
            </a:r>
          </a:p>
          <a:p>
            <a:r>
              <a:rPr lang="en-US" sz="1300" dirty="0" smtClean="0"/>
              <a:t>    ensure =&gt; present,</a:t>
            </a:r>
          </a:p>
          <a:p>
            <a:r>
              <a:rPr lang="en-US" sz="1300" dirty="0" smtClean="0"/>
              <a:t>  }</a:t>
            </a:r>
          </a:p>
          <a:p>
            <a:endParaRPr lang="en-US" sz="1300" dirty="0" smtClean="0"/>
          </a:p>
          <a:p>
            <a:r>
              <a:rPr lang="en-US" sz="1300" dirty="0" smtClean="0"/>
              <a:t>  package { '</a:t>
            </a:r>
            <a:r>
              <a:rPr lang="en-US" sz="1300" dirty="0" err="1" smtClean="0"/>
              <a:t>lsof</a:t>
            </a:r>
            <a:r>
              <a:rPr lang="en-US" sz="1300" dirty="0" smtClean="0"/>
              <a:t>':</a:t>
            </a:r>
          </a:p>
          <a:p>
            <a:r>
              <a:rPr lang="en-US" sz="1300" dirty="0" smtClean="0"/>
              <a:t>    ensure =&gt; present,</a:t>
            </a:r>
          </a:p>
          <a:p>
            <a:r>
              <a:rPr lang="en-US" sz="1300" dirty="0" smtClean="0"/>
              <a:t>  }</a:t>
            </a:r>
          </a:p>
          <a:p>
            <a:endParaRPr lang="en-US" sz="1300" dirty="0" smtClean="0"/>
          </a:p>
          <a:p>
            <a:r>
              <a:rPr lang="en-US" sz="1300" dirty="0" smtClean="0"/>
              <a:t>  package { '</a:t>
            </a:r>
            <a:r>
              <a:rPr lang="en-US" sz="1300" dirty="0" err="1" smtClean="0"/>
              <a:t>mlocate</a:t>
            </a:r>
            <a:r>
              <a:rPr lang="en-US" sz="1300" dirty="0" smtClean="0"/>
              <a:t>':</a:t>
            </a:r>
          </a:p>
          <a:p>
            <a:r>
              <a:rPr lang="en-US" sz="1300" dirty="0" smtClean="0"/>
              <a:t>    ensure =&gt; present,</a:t>
            </a:r>
          </a:p>
          <a:p>
            <a:r>
              <a:rPr lang="en-US" sz="1300" dirty="0" smtClean="0"/>
              <a:t>  }</a:t>
            </a:r>
          </a:p>
          <a:p>
            <a:endParaRPr lang="en-US" sz="1300" dirty="0" smtClean="0"/>
          </a:p>
          <a:p>
            <a:r>
              <a:rPr lang="en-US" sz="1300" dirty="0" smtClean="0"/>
              <a:t>  package { '</a:t>
            </a:r>
            <a:r>
              <a:rPr lang="en-US" sz="1300" dirty="0" err="1" smtClean="0"/>
              <a:t>strace</a:t>
            </a:r>
            <a:r>
              <a:rPr lang="en-US" sz="1300" dirty="0" smtClean="0"/>
              <a:t>':</a:t>
            </a:r>
          </a:p>
          <a:p>
            <a:r>
              <a:rPr lang="en-US" sz="1300" dirty="0" smtClean="0"/>
              <a:t>    ensure =&gt; present,</a:t>
            </a:r>
          </a:p>
          <a:p>
            <a:r>
              <a:rPr lang="en-US" sz="1300" dirty="0" smtClean="0"/>
              <a:t>  }</a:t>
            </a:r>
          </a:p>
          <a:p>
            <a:endParaRPr lang="en-US" sz="1300" dirty="0" smtClean="0"/>
          </a:p>
          <a:p>
            <a:r>
              <a:rPr lang="en-US" sz="1300" dirty="0" smtClean="0"/>
              <a:t>  package { 'telnet':</a:t>
            </a:r>
          </a:p>
          <a:p>
            <a:r>
              <a:rPr lang="en-US" sz="1300" dirty="0" smtClean="0"/>
              <a:t>    ensure =&gt; present,</a:t>
            </a:r>
          </a:p>
          <a:p>
            <a:r>
              <a:rPr lang="en-US" sz="1300" dirty="0" smtClean="0"/>
              <a:t>  }</a:t>
            </a:r>
          </a:p>
          <a:p>
            <a:endParaRPr lang="en-US" sz="1300" dirty="0" smtClean="0"/>
          </a:p>
          <a:p>
            <a:r>
              <a:rPr lang="tr-TR" sz="1300" dirty="0" smtClean="0"/>
              <a:t>  </a:t>
            </a:r>
            <a:r>
              <a:rPr lang="tr-TR" sz="1300" dirty="0" err="1" smtClean="0"/>
              <a:t>package</a:t>
            </a:r>
            <a:r>
              <a:rPr lang="tr-TR" sz="1300" dirty="0" smtClean="0"/>
              <a:t> { '</a:t>
            </a:r>
            <a:r>
              <a:rPr lang="tr-TR" sz="1300" dirty="0" err="1" smtClean="0"/>
              <a:t>nc</a:t>
            </a:r>
            <a:r>
              <a:rPr lang="tr-TR" sz="1300" dirty="0" smtClean="0"/>
              <a:t>':</a:t>
            </a:r>
          </a:p>
          <a:p>
            <a:r>
              <a:rPr lang="tr-TR" sz="1300" dirty="0" smtClean="0"/>
              <a:t>    </a:t>
            </a:r>
            <a:r>
              <a:rPr lang="tr-TR" sz="1300" dirty="0" err="1" smtClean="0"/>
              <a:t>ensure</a:t>
            </a:r>
            <a:r>
              <a:rPr lang="tr-TR" sz="1300" dirty="0" smtClean="0"/>
              <a:t> =&gt; </a:t>
            </a:r>
            <a:r>
              <a:rPr lang="tr-TR" sz="1300" dirty="0" err="1" smtClean="0"/>
              <a:t>present</a:t>
            </a:r>
            <a:r>
              <a:rPr lang="tr-TR" sz="1300" dirty="0" smtClean="0"/>
              <a:t>,</a:t>
            </a:r>
          </a:p>
          <a:p>
            <a:r>
              <a:rPr lang="tr-TR" sz="1300" dirty="0" smtClean="0"/>
              <a:t>  }</a:t>
            </a:r>
          </a:p>
          <a:p>
            <a:endParaRPr lang="tr-TR" sz="1300" dirty="0" smtClean="0"/>
          </a:p>
          <a:p>
            <a:r>
              <a:rPr lang="tr-TR" sz="1300" dirty="0" smtClean="0"/>
              <a:t>  </a:t>
            </a:r>
            <a:r>
              <a:rPr lang="tr-TR" sz="1300" dirty="0" err="1" smtClean="0"/>
              <a:t>package</a:t>
            </a:r>
            <a:r>
              <a:rPr lang="tr-TR" sz="1300" dirty="0" smtClean="0"/>
              <a:t> { '</a:t>
            </a:r>
            <a:r>
              <a:rPr lang="tr-TR" sz="1300" dirty="0" err="1" smtClean="0"/>
              <a:t>screen</a:t>
            </a:r>
            <a:r>
              <a:rPr lang="tr-TR" sz="1300" dirty="0" smtClean="0"/>
              <a:t>':</a:t>
            </a:r>
          </a:p>
          <a:p>
            <a:r>
              <a:rPr lang="tr-TR" sz="1300" dirty="0" smtClean="0"/>
              <a:t>    </a:t>
            </a:r>
            <a:r>
              <a:rPr lang="tr-TR" sz="1300" dirty="0" err="1" smtClean="0"/>
              <a:t>ensure</a:t>
            </a:r>
            <a:r>
              <a:rPr lang="tr-TR" sz="1300" dirty="0" smtClean="0"/>
              <a:t> =&gt; </a:t>
            </a:r>
            <a:r>
              <a:rPr lang="tr-TR" sz="1300" dirty="0" err="1" smtClean="0"/>
              <a:t>present</a:t>
            </a:r>
            <a:r>
              <a:rPr lang="tr-TR" sz="1300" dirty="0" smtClean="0"/>
              <a:t>,</a:t>
            </a:r>
          </a:p>
          <a:p>
            <a:r>
              <a:rPr lang="tr-TR" sz="1300" dirty="0" smtClean="0"/>
              <a:t>  }</a:t>
            </a:r>
          </a:p>
          <a:p>
            <a:r>
              <a:rPr lang="tr-TR" sz="1300" dirty="0" smtClean="0"/>
              <a:t>#### END</a:t>
            </a:r>
          </a:p>
          <a:p>
            <a:endParaRPr lang="tr-TR" sz="1300" dirty="0" smtClean="0"/>
          </a:p>
          <a:p>
            <a:r>
              <a:rPr lang="tr-TR" sz="130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26</a:t>
            </a:fld>
            <a:endParaRPr lang="en-US" altLang="en-US"/>
          </a:p>
        </p:txBody>
      </p:sp>
    </p:spTree>
    <p:extLst>
      <p:ext uri="{BB962C8B-B14F-4D97-AF65-F5344CB8AC3E}">
        <p14:creationId xmlns:p14="http://schemas.microsoft.com/office/powerpoint/2010/main" val="3257638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smtClean="0"/>
              <a:t>sharrell@lmaoplane:web</a:t>
            </a:r>
            <a:r>
              <a:rPr lang="en-US" sz="1300" dirty="0" smtClean="0"/>
              <a:t> $ cat 006-puppet-firewall-prep </a:t>
            </a:r>
          </a:p>
          <a:p>
            <a:r>
              <a:rPr lang="en-US" sz="1300" dirty="0" smtClean="0"/>
              <a:t># make new module for puppet firewall rules</a:t>
            </a:r>
          </a:p>
          <a:p>
            <a:r>
              <a:rPr lang="en-US" sz="1300" dirty="0" err="1" smtClean="0"/>
              <a:t>mkdir</a:t>
            </a:r>
            <a:r>
              <a:rPr lang="en-US" sz="1300" dirty="0" smtClean="0"/>
              <a:t> -p /</a:t>
            </a:r>
            <a:r>
              <a:rPr lang="en-US" sz="1300" dirty="0" err="1" smtClean="0"/>
              <a:t>etc</a:t>
            </a:r>
            <a:r>
              <a:rPr lang="en-US" sz="1300" dirty="0" smtClean="0"/>
              <a:t>/puppet/modules/</a:t>
            </a:r>
            <a:r>
              <a:rPr lang="en-US" sz="1300" dirty="0" err="1" smtClean="0"/>
              <a:t>my_fw</a:t>
            </a:r>
            <a:r>
              <a:rPr lang="en-US" sz="1300" dirty="0" smtClean="0"/>
              <a:t>/manifests</a:t>
            </a:r>
          </a:p>
          <a:p>
            <a:endParaRPr lang="en-US" sz="1300" dirty="0" smtClean="0"/>
          </a:p>
          <a:p>
            <a:r>
              <a:rPr lang="en-US" sz="1300" dirty="0" smtClean="0"/>
              <a:t># flush </a:t>
            </a:r>
            <a:r>
              <a:rPr lang="en-US" sz="1300" dirty="0" err="1" smtClean="0"/>
              <a:t>iptables</a:t>
            </a:r>
            <a:r>
              <a:rPr lang="en-US" sz="1300" dirty="0" smtClean="0"/>
              <a:t> to prevent race condition</a:t>
            </a:r>
          </a:p>
          <a:p>
            <a:r>
              <a:rPr lang="en-US" sz="1300" dirty="0" err="1" smtClean="0"/>
              <a:t>iptables</a:t>
            </a:r>
            <a:r>
              <a:rPr lang="en-US" sz="1300" dirty="0" smtClean="0"/>
              <a:t> -F</a:t>
            </a: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27</a:t>
            </a:fld>
            <a:endParaRPr lang="en-US" altLang="en-US"/>
          </a:p>
        </p:txBody>
      </p:sp>
    </p:spTree>
    <p:extLst>
      <p:ext uri="{BB962C8B-B14F-4D97-AF65-F5344CB8AC3E}">
        <p14:creationId xmlns:p14="http://schemas.microsoft.com/office/powerpoint/2010/main" val="3487951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This maps directly to what you might see in </a:t>
            </a:r>
            <a:r>
              <a:rPr lang="en-US" sz="1300" dirty="0" err="1" smtClean="0">
                <a:latin typeface="+mn-lt"/>
              </a:rPr>
              <a:t>iptables</a:t>
            </a:r>
            <a:r>
              <a:rPr lang="en-US" sz="1300" dirty="0" smtClean="0">
                <a:latin typeface="+mn-lt"/>
              </a:rPr>
              <a:t>. the 000-999 are ordering rules. the firewall module will run them in the order that you establish here.</a:t>
            </a:r>
          </a:p>
          <a:p>
            <a:endParaRPr lang="en-US" sz="1300" dirty="0" smtClean="0">
              <a:latin typeface="+mn-lt"/>
            </a:endParaRPr>
          </a:p>
          <a:p>
            <a:r>
              <a:rPr lang="en-US" sz="1300" dirty="0" smtClean="0">
                <a:latin typeface="+mn-lt"/>
              </a:rPr>
              <a:t>Going through the directives, it says allow all </a:t>
            </a:r>
            <a:r>
              <a:rPr lang="en-US" sz="1300" dirty="0" err="1" smtClean="0">
                <a:latin typeface="+mn-lt"/>
              </a:rPr>
              <a:t>icmp</a:t>
            </a:r>
            <a:r>
              <a:rPr lang="en-US" sz="1300" dirty="0" smtClean="0">
                <a:latin typeface="+mn-lt"/>
              </a:rPr>
              <a:t>, allow everything to and from loopback, allow everything that is already established or related, allow </a:t>
            </a:r>
            <a:r>
              <a:rPr lang="en-US" sz="1300" dirty="0" err="1" smtClean="0">
                <a:latin typeface="+mn-lt"/>
              </a:rPr>
              <a:t>ssh</a:t>
            </a:r>
            <a:r>
              <a:rPr lang="en-US" sz="1300" dirty="0" smtClean="0">
                <a:latin typeface="+mn-lt"/>
              </a:rPr>
              <a:t>, then deny everything else.</a:t>
            </a:r>
          </a:p>
          <a:p>
            <a:endParaRPr lang="en-US" sz="1300" dirty="0" smtClean="0">
              <a:latin typeface="+mn-lt"/>
            </a:endParaRPr>
          </a:p>
          <a:p>
            <a:endParaRPr lang="en-US" sz="1300" dirty="0" smtClean="0">
              <a:latin typeface="+mn-lt"/>
            </a:endParaRPr>
          </a:p>
          <a:p>
            <a:r>
              <a:rPr lang="en-US" sz="1300" dirty="0" smtClean="0">
                <a:latin typeface="+mn-lt"/>
              </a:rPr>
              <a:t>You will create a directory called </a:t>
            </a:r>
            <a:r>
              <a:rPr lang="en-US" sz="1300" dirty="0" err="1" smtClean="0">
                <a:latin typeface="+mn-lt"/>
              </a:rPr>
              <a:t>my_fw</a:t>
            </a:r>
            <a:r>
              <a:rPr lang="en-US" sz="1300" dirty="0" smtClean="0">
                <a:latin typeface="+mn-lt"/>
              </a:rPr>
              <a:t> in puppet</a:t>
            </a:r>
          </a:p>
          <a:p>
            <a:r>
              <a:rPr lang="en-US" sz="1300" dirty="0" smtClean="0">
                <a:latin typeface="+mn-lt"/>
              </a:rPr>
              <a:t>and in that directory make another directory called manifests</a:t>
            </a:r>
          </a:p>
          <a:p>
            <a:r>
              <a:rPr lang="en-US" sz="1300" dirty="0" smtClean="0">
                <a:latin typeface="+mn-lt"/>
              </a:rPr>
              <a:t>In that directory create </a:t>
            </a:r>
            <a:r>
              <a:rPr lang="en-US" sz="1300" dirty="0" err="1" smtClean="0">
                <a:latin typeface="+mn-lt"/>
              </a:rPr>
              <a:t>init.pp</a:t>
            </a:r>
            <a:r>
              <a:rPr lang="en-US" sz="1300" dirty="0" smtClean="0">
                <a:latin typeface="+mn-lt"/>
              </a:rPr>
              <a:t> and put this file in there.</a:t>
            </a:r>
          </a:p>
          <a:p>
            <a:endParaRPr lang="en-US" sz="1300" dirty="0" smtClean="0">
              <a:latin typeface="+mn-lt"/>
            </a:endParaRPr>
          </a:p>
          <a:p>
            <a:r>
              <a:rPr lang="en-US" sz="1300" dirty="0" smtClean="0">
                <a:latin typeface="+mn-lt"/>
              </a:rPr>
              <a:t>#####</a:t>
            </a:r>
          </a:p>
          <a:p>
            <a:endParaRPr lang="en-US" sz="1300" dirty="0" smtClean="0">
              <a:latin typeface="+mn-lt"/>
            </a:endParaRPr>
          </a:p>
          <a:p>
            <a:r>
              <a:rPr lang="en-US" sz="1300" dirty="0" err="1" smtClean="0"/>
              <a:t>sharrell@lmaoplane:web</a:t>
            </a:r>
            <a:r>
              <a:rPr lang="en-US" sz="1300" dirty="0" smtClean="0"/>
              <a:t> $ cat 007-initpp-for-my_fw-module </a:t>
            </a:r>
          </a:p>
          <a:p>
            <a:r>
              <a:rPr lang="en-US" sz="1300" dirty="0" smtClean="0"/>
              <a:t>class </a:t>
            </a:r>
            <a:r>
              <a:rPr lang="en-US" sz="1300" dirty="0" err="1" smtClean="0"/>
              <a:t>my_fw</a:t>
            </a:r>
            <a:r>
              <a:rPr lang="en-US" sz="1300" dirty="0" smtClean="0"/>
              <a:t> {</a:t>
            </a:r>
          </a:p>
          <a:p>
            <a:r>
              <a:rPr lang="en-US" sz="1300" dirty="0" smtClean="0"/>
              <a:t> </a:t>
            </a:r>
          </a:p>
          <a:p>
            <a:r>
              <a:rPr lang="en-US" sz="1300" dirty="0" smtClean="0"/>
              <a:t>    $ipv4_file = $</a:t>
            </a:r>
            <a:r>
              <a:rPr lang="en-US" sz="1300" dirty="0" err="1" smtClean="0"/>
              <a:t>operatingsystem</a:t>
            </a:r>
            <a:r>
              <a:rPr lang="en-US" sz="1300" dirty="0" smtClean="0"/>
              <a:t> ? {</a:t>
            </a:r>
          </a:p>
          <a:p>
            <a:r>
              <a:rPr lang="en-US" sz="1300" dirty="0" smtClean="0"/>
              <a:t>        "</a:t>
            </a:r>
            <a:r>
              <a:rPr lang="en-US" sz="1300" dirty="0" err="1" smtClean="0"/>
              <a:t>debian</a:t>
            </a:r>
            <a:r>
              <a:rPr lang="en-US" sz="1300" dirty="0" smtClean="0"/>
              <a:t>"          =&gt; '/</a:t>
            </a:r>
            <a:r>
              <a:rPr lang="en-US" sz="1300" dirty="0" err="1" smtClean="0"/>
              <a:t>etc</a:t>
            </a:r>
            <a:r>
              <a:rPr lang="en-US" sz="1300" dirty="0" smtClean="0"/>
              <a:t>/</a:t>
            </a:r>
            <a:r>
              <a:rPr lang="en-US" sz="1300" dirty="0" err="1" smtClean="0"/>
              <a:t>iptables</a:t>
            </a:r>
            <a:r>
              <a:rPr lang="en-US" sz="1300" dirty="0" smtClean="0"/>
              <a:t>/rules.v4',</a:t>
            </a:r>
          </a:p>
          <a:p>
            <a:r>
              <a:rPr lang="en-US" sz="1300" dirty="0" smtClean="0"/>
              <a:t>        /(</a:t>
            </a:r>
            <a:r>
              <a:rPr lang="en-US" sz="1300" dirty="0" err="1" smtClean="0"/>
              <a:t>RedHat|CentOS</a:t>
            </a:r>
            <a:r>
              <a:rPr lang="en-US" sz="1300" dirty="0" smtClean="0"/>
              <a:t>)/ =&gt; '/</a:t>
            </a:r>
            <a:r>
              <a:rPr lang="en-US" sz="1300" dirty="0" err="1" smtClean="0"/>
              <a:t>etc</a:t>
            </a:r>
            <a:r>
              <a:rPr lang="en-US" sz="1300" dirty="0" smtClean="0"/>
              <a:t>/</a:t>
            </a:r>
            <a:r>
              <a:rPr lang="en-US" sz="1300" dirty="0" err="1" smtClean="0"/>
              <a:t>sysconfig</a:t>
            </a:r>
            <a:r>
              <a:rPr lang="en-US" sz="1300" dirty="0" smtClean="0"/>
              <a:t>/</a:t>
            </a:r>
            <a:r>
              <a:rPr lang="en-US" sz="1300" dirty="0" err="1" smtClean="0"/>
              <a:t>iptables</a:t>
            </a:r>
            <a:r>
              <a:rPr lang="en-US" sz="1300" dirty="0" smtClean="0"/>
              <a:t>',</a:t>
            </a:r>
          </a:p>
          <a:p>
            <a:r>
              <a:rPr lang="en-US" sz="1300" dirty="0" smtClean="0"/>
              <a:t>    }</a:t>
            </a:r>
          </a:p>
          <a:p>
            <a:r>
              <a:rPr lang="en-US" sz="1300" dirty="0" smtClean="0"/>
              <a:t> </a:t>
            </a:r>
          </a:p>
          <a:p>
            <a:r>
              <a:rPr lang="en-US" sz="1300" dirty="0" smtClean="0"/>
              <a:t>    firewall { "001 accept all </a:t>
            </a:r>
            <a:r>
              <a:rPr lang="en-US" sz="1300" dirty="0" err="1" smtClean="0"/>
              <a:t>icmp</a:t>
            </a:r>
            <a:r>
              <a:rPr lang="en-US" sz="1300" dirty="0" smtClean="0"/>
              <a:t> requests":</a:t>
            </a:r>
          </a:p>
          <a:p>
            <a:r>
              <a:rPr lang="it-IT" sz="1300" dirty="0" smtClean="0"/>
              <a:t>        proto =&gt; '</a:t>
            </a:r>
            <a:r>
              <a:rPr lang="it-IT" sz="1300" dirty="0" err="1" smtClean="0"/>
              <a:t>icmp</a:t>
            </a:r>
            <a:r>
              <a:rPr lang="it-IT" sz="1300" dirty="0" smtClean="0"/>
              <a:t>',</a:t>
            </a:r>
          </a:p>
          <a:p>
            <a:r>
              <a:rPr lang="fr-FR" sz="1300" dirty="0" smtClean="0"/>
              <a:t>        action  =&gt; '</a:t>
            </a:r>
            <a:r>
              <a:rPr lang="fr-FR" sz="1300" dirty="0" err="1" smtClean="0"/>
              <a:t>accept</a:t>
            </a:r>
            <a:r>
              <a:rPr lang="fr-FR" sz="1300" dirty="0" smtClean="0"/>
              <a:t>',</a:t>
            </a:r>
          </a:p>
          <a:p>
            <a:r>
              <a:rPr lang="fr-FR" sz="1300" dirty="0" smtClean="0"/>
              <a:t>    }</a:t>
            </a:r>
          </a:p>
          <a:p>
            <a:endParaRPr lang="fr-FR" sz="1300" dirty="0" smtClean="0"/>
          </a:p>
          <a:p>
            <a:r>
              <a:rPr lang="fr-FR" sz="1300" dirty="0" smtClean="0"/>
              <a:t>    firewall { '002 INPUT </a:t>
            </a:r>
            <a:r>
              <a:rPr lang="fr-FR" sz="1300" dirty="0" err="1" smtClean="0"/>
              <a:t>allow</a:t>
            </a:r>
            <a:r>
              <a:rPr lang="fr-FR" sz="1300" dirty="0" smtClean="0"/>
              <a:t> </a:t>
            </a:r>
            <a:r>
              <a:rPr lang="fr-FR" sz="1300" dirty="0" err="1" smtClean="0"/>
              <a:t>loopback</a:t>
            </a:r>
            <a:r>
              <a:rPr lang="fr-FR" sz="1300" dirty="0" smtClean="0"/>
              <a:t> </a:t>
            </a:r>
            <a:r>
              <a:rPr lang="fr-FR" sz="1300" dirty="0" err="1" smtClean="0"/>
              <a:t>tcp</a:t>
            </a:r>
            <a:r>
              <a:rPr lang="fr-FR" sz="1300" dirty="0" smtClean="0"/>
              <a:t>':</a:t>
            </a:r>
          </a:p>
          <a:p>
            <a:r>
              <a:rPr lang="tr-TR" sz="1300" dirty="0" smtClean="0"/>
              <a:t>        </a:t>
            </a:r>
            <a:r>
              <a:rPr lang="tr-TR" sz="1300" dirty="0" err="1" smtClean="0"/>
              <a:t>iniface</a:t>
            </a:r>
            <a:r>
              <a:rPr lang="tr-TR" sz="1300" dirty="0" smtClean="0"/>
              <a:t> =&gt; '</a:t>
            </a:r>
            <a:r>
              <a:rPr lang="tr-TR" sz="1300" dirty="0" err="1" smtClean="0"/>
              <a:t>lo</a:t>
            </a:r>
            <a:r>
              <a:rPr lang="tr-TR"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tr-TR" sz="1300" dirty="0" smtClean="0"/>
              <a:t>        </a:t>
            </a:r>
            <a:r>
              <a:rPr lang="tr-TR" sz="1300" dirty="0" err="1" smtClean="0"/>
              <a:t>proto</a:t>
            </a:r>
            <a:r>
              <a:rPr lang="tr-TR" sz="1300" dirty="0" smtClean="0"/>
              <a:t> =&gt; '</a:t>
            </a:r>
            <a:r>
              <a:rPr lang="tr-TR" sz="1300" dirty="0" err="1" smtClean="0"/>
              <a:t>tcp</a:t>
            </a:r>
            <a:r>
              <a:rPr lang="tr-TR" sz="1300" dirty="0" smtClean="0"/>
              <a:t>',</a:t>
            </a:r>
          </a:p>
          <a:p>
            <a:r>
              <a:rPr lang="tr-TR" sz="1300" dirty="0" smtClean="0"/>
              <a:t>    }</a:t>
            </a:r>
          </a:p>
          <a:p>
            <a:r>
              <a:rPr lang="tr-TR" sz="1300" dirty="0" smtClean="0"/>
              <a:t> </a:t>
            </a:r>
          </a:p>
          <a:p>
            <a:r>
              <a:rPr lang="tr-TR" sz="1300" dirty="0" smtClean="0"/>
              <a:t> </a:t>
            </a:r>
          </a:p>
          <a:p>
            <a:r>
              <a:rPr lang="tr-TR" sz="1300" dirty="0" smtClean="0"/>
              <a:t>    firewall { '002 INPUT </a:t>
            </a:r>
            <a:r>
              <a:rPr lang="tr-TR" sz="1300" dirty="0" err="1" smtClean="0"/>
              <a:t>allow</a:t>
            </a:r>
            <a:r>
              <a:rPr lang="tr-TR" sz="1300" dirty="0" smtClean="0"/>
              <a:t> </a:t>
            </a:r>
            <a:r>
              <a:rPr lang="tr-TR" sz="1300" dirty="0" err="1" smtClean="0"/>
              <a:t>loopback</a:t>
            </a:r>
            <a:r>
              <a:rPr lang="tr-TR" sz="1300" dirty="0" smtClean="0"/>
              <a:t> </a:t>
            </a:r>
            <a:r>
              <a:rPr lang="tr-TR" sz="1300" dirty="0" err="1" smtClean="0"/>
              <a:t>udp</a:t>
            </a:r>
            <a:r>
              <a:rPr lang="tr-TR" sz="1300" dirty="0" smtClean="0"/>
              <a:t>':</a:t>
            </a:r>
          </a:p>
          <a:p>
            <a:r>
              <a:rPr lang="tr-TR" sz="1300" dirty="0" smtClean="0"/>
              <a:t>        </a:t>
            </a:r>
            <a:r>
              <a:rPr lang="tr-TR" sz="1300" dirty="0" err="1" smtClean="0"/>
              <a:t>iniface</a:t>
            </a:r>
            <a:r>
              <a:rPr lang="tr-TR" sz="1300" dirty="0" smtClean="0"/>
              <a:t> =&gt; '</a:t>
            </a:r>
            <a:r>
              <a:rPr lang="tr-TR" sz="1300" dirty="0" err="1" smtClean="0"/>
              <a:t>lo</a:t>
            </a:r>
            <a:r>
              <a:rPr lang="tr-TR"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udp</a:t>
            </a:r>
            <a:r>
              <a:rPr lang="it-IT" sz="1300" dirty="0" smtClean="0"/>
              <a:t>',</a:t>
            </a:r>
          </a:p>
          <a:p>
            <a:r>
              <a:rPr lang="it-IT" sz="1300" dirty="0" smtClean="0"/>
              <a:t>    }</a:t>
            </a:r>
          </a:p>
          <a:p>
            <a:r>
              <a:rPr lang="it-IT" sz="1300" dirty="0" smtClean="0"/>
              <a:t> </a:t>
            </a:r>
          </a:p>
          <a:p>
            <a:r>
              <a:rPr lang="it-IT" sz="1300" dirty="0" smtClean="0"/>
              <a:t>    firewall { '000 INPUT </a:t>
            </a:r>
            <a:r>
              <a:rPr lang="it-IT" sz="1300" dirty="0" err="1" smtClean="0"/>
              <a:t>allow</a:t>
            </a:r>
            <a:r>
              <a:rPr lang="it-IT" sz="1300" dirty="0" smtClean="0"/>
              <a:t> </a:t>
            </a:r>
            <a:r>
              <a:rPr lang="it-IT" sz="1300" dirty="0" err="1" smtClean="0"/>
              <a:t>related</a:t>
            </a:r>
            <a:r>
              <a:rPr lang="it-IT" sz="1300" dirty="0" smtClean="0"/>
              <a:t> and </a:t>
            </a:r>
            <a:r>
              <a:rPr lang="it-IT" sz="1300" dirty="0" err="1" smtClean="0"/>
              <a:t>established</a:t>
            </a:r>
            <a:r>
              <a:rPr lang="it-IT" sz="1300" dirty="0" smtClean="0"/>
              <a:t>':</a:t>
            </a:r>
          </a:p>
          <a:p>
            <a:r>
              <a:rPr lang="it-IT" sz="1300" dirty="0" smtClean="0"/>
              <a:t>        state =&gt; ['RELATED', 'ESTABLISHED'],</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all</a:t>
            </a:r>
            <a:r>
              <a:rPr lang="it-IT" sz="1300" dirty="0" smtClean="0"/>
              <a:t>',</a:t>
            </a:r>
          </a:p>
          <a:p>
            <a:r>
              <a:rPr lang="it-IT" sz="1300" dirty="0" smtClean="0"/>
              <a:t>    }</a:t>
            </a:r>
          </a:p>
          <a:p>
            <a:r>
              <a:rPr lang="it-IT" sz="1300" dirty="0" smtClean="0"/>
              <a:t> </a:t>
            </a:r>
          </a:p>
          <a:p>
            <a:r>
              <a:rPr lang="en-US" sz="1300" dirty="0" smtClean="0"/>
              <a:t>    firewall { '100 allow </a:t>
            </a:r>
            <a:r>
              <a:rPr lang="en-US" sz="1300" dirty="0" err="1" smtClean="0"/>
              <a:t>ssh</a:t>
            </a:r>
            <a:r>
              <a:rPr lang="en-US" sz="1300" dirty="0" smtClean="0"/>
              <a:t>':</a:t>
            </a:r>
          </a:p>
          <a:p>
            <a:r>
              <a:rPr lang="it-IT" sz="1300" dirty="0" smtClean="0"/>
              <a:t>        state =&gt; ['NEW'],</a:t>
            </a:r>
          </a:p>
          <a:p>
            <a:r>
              <a:rPr lang="sk-SK" sz="1300" dirty="0" smtClean="0"/>
              <a:t>        dport =&gt; '22',</a:t>
            </a:r>
          </a:p>
          <a:p>
            <a:r>
              <a:rPr lang="tr-TR" sz="1300" dirty="0" smtClean="0"/>
              <a:t>        </a:t>
            </a:r>
            <a:r>
              <a:rPr lang="tr-TR" sz="1300" dirty="0" err="1" smtClean="0"/>
              <a:t>proto</a:t>
            </a:r>
            <a:r>
              <a:rPr lang="tr-TR" sz="1300" dirty="0" smtClean="0"/>
              <a:t> =&gt; '</a:t>
            </a:r>
            <a:r>
              <a:rPr lang="tr-TR" sz="1300" dirty="0" err="1" smtClean="0"/>
              <a:t>tcp</a:t>
            </a:r>
            <a:r>
              <a:rPr lang="tr-TR" sz="1300" dirty="0" smtClean="0"/>
              <a:t>',</a:t>
            </a:r>
          </a:p>
          <a:p>
            <a:r>
              <a:rPr lang="fr-FR" sz="1300" dirty="0" smtClean="0"/>
              <a:t>        action  =&gt; '</a:t>
            </a:r>
            <a:r>
              <a:rPr lang="fr-FR" sz="1300" dirty="0" err="1" smtClean="0"/>
              <a:t>accept</a:t>
            </a:r>
            <a:r>
              <a:rPr lang="fr-FR" sz="1300" dirty="0" smtClean="0"/>
              <a:t>',</a:t>
            </a:r>
          </a:p>
          <a:p>
            <a:r>
              <a:rPr lang="fr-FR" sz="1300" dirty="0" smtClean="0"/>
              <a:t>    }</a:t>
            </a:r>
          </a:p>
          <a:p>
            <a:r>
              <a:rPr lang="fr-FR" sz="1300" dirty="0" smtClean="0"/>
              <a:t> </a:t>
            </a:r>
          </a:p>
          <a:p>
            <a:r>
              <a:rPr lang="fr-FR" sz="1300" dirty="0" smtClean="0"/>
              <a:t>    firewall { "998 </a:t>
            </a:r>
            <a:r>
              <a:rPr lang="fr-FR" sz="1300" dirty="0" err="1" smtClean="0"/>
              <a:t>deny</a:t>
            </a:r>
            <a:r>
              <a:rPr lang="fr-FR" sz="1300" dirty="0" smtClean="0"/>
              <a:t> all </a:t>
            </a:r>
            <a:r>
              <a:rPr lang="fr-FR" sz="1300" dirty="0" err="1" smtClean="0"/>
              <a:t>other</a:t>
            </a:r>
            <a:r>
              <a:rPr lang="fr-FR" sz="1300" dirty="0" smtClean="0"/>
              <a:t> </a:t>
            </a:r>
            <a:r>
              <a:rPr lang="fr-FR" sz="1300" dirty="0" err="1" smtClean="0"/>
              <a:t>requests</a:t>
            </a:r>
            <a:r>
              <a:rPr lang="fr-FR" sz="1300" dirty="0" smtClean="0"/>
              <a:t>":</a:t>
            </a:r>
          </a:p>
          <a:p>
            <a:r>
              <a:rPr lang="en-US" sz="1300" dirty="0" smtClean="0"/>
              <a:t>        action   =&gt; 'reject',</a:t>
            </a:r>
          </a:p>
          <a:p>
            <a:r>
              <a:rPr lang="it-IT" sz="1300" dirty="0" smtClean="0"/>
              <a:t>        proto  =&gt; '</a:t>
            </a:r>
            <a:r>
              <a:rPr lang="it-IT" sz="1300" dirty="0" err="1" smtClean="0"/>
              <a:t>all</a:t>
            </a:r>
            <a:r>
              <a:rPr lang="it-IT" sz="1300" dirty="0" smtClean="0"/>
              <a:t>',</a:t>
            </a:r>
          </a:p>
          <a:p>
            <a:r>
              <a:rPr lang="it-IT" sz="1300" dirty="0" smtClean="0"/>
              <a:t>        </a:t>
            </a:r>
            <a:r>
              <a:rPr lang="it-IT" sz="1300" dirty="0" err="1" smtClean="0"/>
              <a:t>reject</a:t>
            </a:r>
            <a:r>
              <a:rPr lang="it-IT" sz="1300" dirty="0" smtClean="0"/>
              <a:t> =&gt; '</a:t>
            </a:r>
            <a:r>
              <a:rPr lang="it-IT" sz="1300" dirty="0" err="1" smtClean="0"/>
              <a:t>icmp-host-prohibited</a:t>
            </a:r>
            <a:r>
              <a:rPr lang="it-IT" sz="1300" dirty="0" smtClean="0"/>
              <a:t>',</a:t>
            </a:r>
          </a:p>
          <a:p>
            <a:r>
              <a:rPr lang="it-IT" sz="1300" dirty="0" smtClean="0"/>
              <a:t>    }</a:t>
            </a:r>
          </a:p>
          <a:p>
            <a:r>
              <a:rPr lang="it-IT" sz="1300" dirty="0" smtClean="0"/>
              <a:t> </a:t>
            </a:r>
          </a:p>
          <a:p>
            <a:r>
              <a:rPr lang="it-IT" sz="1300" dirty="0" smtClean="0"/>
              <a:t>    firewall { "999 </a:t>
            </a:r>
            <a:r>
              <a:rPr lang="it-IT" sz="1300" dirty="0" err="1" smtClean="0"/>
              <a:t>deny</a:t>
            </a:r>
            <a:r>
              <a:rPr lang="it-IT" sz="1300" dirty="0" smtClean="0"/>
              <a:t> </a:t>
            </a:r>
            <a:r>
              <a:rPr lang="it-IT" sz="1300" dirty="0" err="1" smtClean="0"/>
              <a:t>all</a:t>
            </a:r>
            <a:r>
              <a:rPr lang="it-IT" sz="1300" dirty="0" smtClean="0"/>
              <a:t> </a:t>
            </a:r>
            <a:r>
              <a:rPr lang="it-IT" sz="1300" dirty="0" err="1" smtClean="0"/>
              <a:t>other</a:t>
            </a:r>
            <a:r>
              <a:rPr lang="it-IT" sz="1300" dirty="0" smtClean="0"/>
              <a:t> </a:t>
            </a:r>
            <a:r>
              <a:rPr lang="it-IT" sz="1300" dirty="0" err="1" smtClean="0"/>
              <a:t>requests</a:t>
            </a:r>
            <a:r>
              <a:rPr lang="it-IT" sz="1300" dirty="0" smtClean="0"/>
              <a:t>":</a:t>
            </a:r>
          </a:p>
          <a:p>
            <a:r>
              <a:rPr lang="fr-FR" sz="1300" dirty="0" smtClean="0"/>
              <a:t>        </a:t>
            </a:r>
            <a:r>
              <a:rPr lang="fr-FR" sz="1300" dirty="0" err="1" smtClean="0"/>
              <a:t>chain</a:t>
            </a:r>
            <a:r>
              <a:rPr lang="fr-FR" sz="1300" dirty="0" smtClean="0"/>
              <a:t>  =&gt; 'FORWARD',</a:t>
            </a:r>
          </a:p>
          <a:p>
            <a:r>
              <a:rPr lang="en-US" sz="1300" dirty="0" smtClean="0"/>
              <a:t>        action   =&gt; 'reject',</a:t>
            </a:r>
          </a:p>
          <a:p>
            <a:r>
              <a:rPr lang="it-IT" sz="1300" dirty="0" smtClean="0"/>
              <a:t>        proto  =&gt; '</a:t>
            </a:r>
            <a:r>
              <a:rPr lang="it-IT" sz="1300" dirty="0" err="1" smtClean="0"/>
              <a:t>all</a:t>
            </a:r>
            <a:r>
              <a:rPr lang="it-IT" sz="1300" dirty="0" smtClean="0"/>
              <a:t>',</a:t>
            </a:r>
          </a:p>
          <a:p>
            <a:r>
              <a:rPr lang="it-IT" sz="1300" dirty="0" smtClean="0"/>
              <a:t>        </a:t>
            </a:r>
            <a:r>
              <a:rPr lang="it-IT" sz="1300" dirty="0" err="1" smtClean="0"/>
              <a:t>reject</a:t>
            </a:r>
            <a:r>
              <a:rPr lang="it-IT" sz="1300" dirty="0" smtClean="0"/>
              <a:t> =&gt; '</a:t>
            </a:r>
            <a:r>
              <a:rPr lang="it-IT" sz="1300" dirty="0" err="1" smtClean="0"/>
              <a:t>icmp-host-prohibited</a:t>
            </a:r>
            <a:r>
              <a:rPr lang="it-IT" sz="1300" dirty="0" smtClean="0"/>
              <a:t>',</a:t>
            </a:r>
          </a:p>
          <a:p>
            <a:r>
              <a:rPr lang="it-IT" sz="1300" dirty="0" smtClean="0"/>
              <a:t>    }</a:t>
            </a:r>
          </a:p>
          <a:p>
            <a:r>
              <a:rPr lang="it-IT" sz="1300" dirty="0" smtClean="0"/>
              <a:t>}</a:t>
            </a:r>
          </a:p>
          <a:p>
            <a:endParaRPr lang="en-US" sz="1300" dirty="0" smtClean="0">
              <a:latin typeface="+mn-lt"/>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pPr/>
              <a:t>28</a:t>
            </a:fld>
            <a:endParaRPr lang="en-US"/>
          </a:p>
        </p:txBody>
      </p:sp>
    </p:spTree>
    <p:extLst>
      <p:ext uri="{BB962C8B-B14F-4D97-AF65-F5344CB8AC3E}">
        <p14:creationId xmlns:p14="http://schemas.microsoft.com/office/powerpoint/2010/main" val="1314499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cs-CZ" sz="1300" dirty="0" err="1" smtClean="0">
                <a:latin typeface="+mn-lt"/>
              </a:rPr>
              <a:t>Setup</a:t>
            </a:r>
            <a:r>
              <a:rPr lang="cs-CZ" sz="1300" dirty="0" smtClean="0">
                <a:latin typeface="+mn-lt"/>
              </a:rPr>
              <a:t> </a:t>
            </a:r>
            <a:r>
              <a:rPr lang="cs-CZ" sz="1300" dirty="0" err="1" smtClean="0">
                <a:latin typeface="+mn-lt"/>
              </a:rPr>
              <a:t>headnode</a:t>
            </a:r>
            <a:r>
              <a:rPr lang="cs-CZ" sz="1300" dirty="0" smtClean="0">
                <a:latin typeface="+mn-lt"/>
              </a:rPr>
              <a:t> </a:t>
            </a:r>
            <a:r>
              <a:rPr lang="cs-CZ" sz="1300" dirty="0" err="1" smtClean="0">
                <a:latin typeface="+mn-lt"/>
              </a:rPr>
              <a:t>ip</a:t>
            </a:r>
            <a:r>
              <a:rPr lang="cs-CZ" sz="1300" dirty="0" smtClean="0">
                <a:latin typeface="+mn-lt"/>
              </a:rPr>
              <a:t> and </a:t>
            </a:r>
            <a:r>
              <a:rPr lang="cs-CZ" sz="1300" dirty="0" err="1" smtClean="0">
                <a:latin typeface="+mn-lt"/>
              </a:rPr>
              <a:t>boilerplate</a:t>
            </a:r>
            <a:r>
              <a:rPr lang="cs-CZ" sz="1300" dirty="0" smtClean="0">
                <a:latin typeface="+mn-lt"/>
              </a:rPr>
              <a:t> </a:t>
            </a:r>
            <a:r>
              <a:rPr lang="cs-CZ" sz="1300" dirty="0" err="1" smtClean="0">
                <a:latin typeface="+mn-lt"/>
              </a:rPr>
              <a:t>for</a:t>
            </a:r>
            <a:r>
              <a:rPr lang="cs-CZ" sz="1300" dirty="0" smtClean="0">
                <a:latin typeface="+mn-lt"/>
              </a:rPr>
              <a:t> </a:t>
            </a:r>
            <a:r>
              <a:rPr lang="cs-CZ" sz="1300" dirty="0" err="1" smtClean="0">
                <a:latin typeface="+mn-lt"/>
              </a:rPr>
              <a:t>other</a:t>
            </a:r>
            <a:r>
              <a:rPr lang="cs-CZ" sz="1300" dirty="0" smtClean="0">
                <a:latin typeface="+mn-lt"/>
              </a:rPr>
              <a:t> </a:t>
            </a:r>
            <a:r>
              <a:rPr lang="cs-CZ" sz="1300" dirty="0" err="1" smtClean="0">
                <a:latin typeface="+mn-lt"/>
              </a:rPr>
              <a:t>ips</a:t>
            </a:r>
            <a:endParaRPr lang="cs-CZ" sz="1300" dirty="0" smtClean="0">
              <a:latin typeface="+mn-lt"/>
            </a:endParaRPr>
          </a:p>
          <a:p>
            <a:pPr marL="183966" indent="-183966">
              <a:buFontTx/>
              <a:buChar char="-"/>
            </a:pPr>
            <a:r>
              <a:rPr lang="cs-CZ" sz="1300" dirty="0" err="1" smtClean="0">
                <a:latin typeface="+mn-lt"/>
              </a:rPr>
              <a:t>Createa</a:t>
            </a:r>
            <a:r>
              <a:rPr lang="cs-CZ" sz="1300" dirty="0" smtClean="0">
                <a:latin typeface="+mn-lt"/>
              </a:rPr>
              <a:t> rule to </a:t>
            </a:r>
            <a:r>
              <a:rPr lang="cs-CZ" sz="1300" dirty="0" err="1" smtClean="0">
                <a:latin typeface="+mn-lt"/>
              </a:rPr>
              <a:t>allow</a:t>
            </a:r>
            <a:r>
              <a:rPr lang="cs-CZ" sz="1300" dirty="0" smtClean="0">
                <a:latin typeface="+mn-lt"/>
              </a:rPr>
              <a:t> </a:t>
            </a:r>
            <a:r>
              <a:rPr lang="cs-CZ" sz="1300" dirty="0" err="1" smtClean="0">
                <a:latin typeface="+mn-lt"/>
              </a:rPr>
              <a:t>any</a:t>
            </a:r>
            <a:r>
              <a:rPr lang="cs-CZ" sz="1300" dirty="0" smtClean="0">
                <a:latin typeface="+mn-lt"/>
              </a:rPr>
              <a:t> incoming </a:t>
            </a:r>
            <a:r>
              <a:rPr lang="cs-CZ" sz="1300" dirty="0" err="1" smtClean="0">
                <a:latin typeface="+mn-lt"/>
              </a:rPr>
              <a:t>from</a:t>
            </a:r>
            <a:r>
              <a:rPr lang="cs-CZ" sz="1300" dirty="0" smtClean="0">
                <a:latin typeface="+mn-lt"/>
              </a:rPr>
              <a:t> </a:t>
            </a:r>
            <a:r>
              <a:rPr lang="cs-CZ" sz="1300" dirty="0" err="1" smtClean="0">
                <a:latin typeface="+mn-lt"/>
              </a:rPr>
              <a:t>the</a:t>
            </a:r>
            <a:r>
              <a:rPr lang="cs-CZ" sz="1300" dirty="0" smtClean="0">
                <a:latin typeface="+mn-lt"/>
              </a:rPr>
              <a:t> </a:t>
            </a:r>
            <a:r>
              <a:rPr lang="cs-CZ" sz="1300" dirty="0" err="1" smtClean="0">
                <a:latin typeface="+mn-lt"/>
              </a:rPr>
              <a:t>machines</a:t>
            </a:r>
            <a:r>
              <a:rPr lang="cs-CZ" sz="1300" dirty="0" smtClean="0">
                <a:latin typeface="+mn-lt"/>
              </a:rPr>
              <a:t> </a:t>
            </a:r>
            <a:r>
              <a:rPr lang="cs-CZ" sz="1300" dirty="0" err="1" smtClean="0">
                <a:latin typeface="+mn-lt"/>
              </a:rPr>
              <a:t>we</a:t>
            </a:r>
            <a:r>
              <a:rPr lang="cs-CZ" sz="1300" dirty="0" smtClean="0">
                <a:latin typeface="+mn-lt"/>
              </a:rPr>
              <a:t> </a:t>
            </a:r>
            <a:r>
              <a:rPr lang="cs-CZ" sz="1300" dirty="0" err="1" smtClean="0">
                <a:latin typeface="+mn-lt"/>
              </a:rPr>
              <a:t>know</a:t>
            </a:r>
            <a:r>
              <a:rPr lang="cs-CZ" sz="1300" dirty="0" smtClean="0">
                <a:latin typeface="+mn-lt"/>
              </a:rPr>
              <a:t> </a:t>
            </a:r>
            <a:r>
              <a:rPr lang="cs-CZ" sz="1300" dirty="0" err="1" smtClean="0">
                <a:latin typeface="+mn-lt"/>
              </a:rPr>
              <a:t>about</a:t>
            </a:r>
            <a:endParaRPr lang="cs-CZ" sz="1300" dirty="0" smtClean="0">
              <a:latin typeface="+mn-lt"/>
            </a:endParaRPr>
          </a:p>
          <a:p>
            <a:pPr marL="183966" indent="-183966">
              <a:buFontTx/>
              <a:buChar char="-"/>
            </a:pPr>
            <a:r>
              <a:rPr lang="cs-CZ" sz="1300" dirty="0" err="1" smtClean="0">
                <a:latin typeface="+mn-lt"/>
              </a:rPr>
              <a:t>Allow</a:t>
            </a:r>
            <a:r>
              <a:rPr lang="cs-CZ" sz="1300" dirty="0" smtClean="0">
                <a:latin typeface="+mn-lt"/>
              </a:rPr>
              <a:t> </a:t>
            </a:r>
            <a:r>
              <a:rPr lang="cs-CZ" sz="1300" dirty="0" err="1" smtClean="0">
                <a:latin typeface="+mn-lt"/>
              </a:rPr>
              <a:t>access</a:t>
            </a:r>
            <a:r>
              <a:rPr lang="cs-CZ" sz="1300" dirty="0" smtClean="0">
                <a:latin typeface="+mn-lt"/>
              </a:rPr>
              <a:t> </a:t>
            </a:r>
            <a:r>
              <a:rPr lang="cs-CZ" sz="1300" dirty="0" err="1" smtClean="0">
                <a:latin typeface="+mn-lt"/>
              </a:rPr>
              <a:t>for</a:t>
            </a:r>
            <a:r>
              <a:rPr lang="cs-CZ" sz="1300" dirty="0" smtClean="0">
                <a:latin typeface="+mn-lt"/>
              </a:rPr>
              <a:t> https</a:t>
            </a:r>
          </a:p>
          <a:p>
            <a:endParaRPr lang="cs-CZ" sz="1300" dirty="0" smtClean="0">
              <a:latin typeface="+mn-lt"/>
            </a:endParaRPr>
          </a:p>
          <a:p>
            <a:pPr marL="183966" indent="-183966">
              <a:buFontTx/>
              <a:buChar char="-"/>
            </a:pPr>
            <a:r>
              <a:rPr lang="cs-CZ" sz="1300" dirty="0" err="1" smtClean="0">
                <a:latin typeface="+mn-lt"/>
              </a:rPr>
              <a:t>Dont</a:t>
            </a:r>
            <a:r>
              <a:rPr lang="cs-CZ" sz="1300" dirty="0" smtClean="0">
                <a:latin typeface="+mn-lt"/>
              </a:rPr>
              <a:t> </a:t>
            </a:r>
            <a:r>
              <a:rPr lang="cs-CZ" sz="1300" dirty="0" err="1" smtClean="0">
                <a:latin typeface="+mn-lt"/>
              </a:rPr>
              <a:t>manage</a:t>
            </a:r>
            <a:r>
              <a:rPr lang="cs-CZ" sz="1300" dirty="0" smtClean="0">
                <a:latin typeface="+mn-lt"/>
              </a:rPr>
              <a:t> </a:t>
            </a:r>
            <a:r>
              <a:rPr lang="cs-CZ" sz="1300" dirty="0" err="1" smtClean="0">
                <a:latin typeface="+mn-lt"/>
              </a:rPr>
              <a:t>ips</a:t>
            </a:r>
            <a:r>
              <a:rPr lang="cs-CZ" sz="1300" dirty="0" smtClean="0">
                <a:latin typeface="+mn-lt"/>
              </a:rPr>
              <a:t> </a:t>
            </a:r>
            <a:r>
              <a:rPr lang="cs-CZ" sz="1300" dirty="0" err="1" smtClean="0">
                <a:latin typeface="+mn-lt"/>
              </a:rPr>
              <a:t>this</a:t>
            </a:r>
            <a:r>
              <a:rPr lang="cs-CZ" sz="1300" dirty="0" smtClean="0">
                <a:latin typeface="+mn-lt"/>
              </a:rPr>
              <a:t> </a:t>
            </a:r>
            <a:r>
              <a:rPr lang="cs-CZ" sz="1300" dirty="0" err="1" smtClean="0">
                <a:latin typeface="+mn-lt"/>
              </a:rPr>
              <a:t>way</a:t>
            </a:r>
            <a:endParaRPr lang="cs-CZ" sz="1300" dirty="0" smtClean="0">
              <a:latin typeface="+mn-lt"/>
            </a:endParaRPr>
          </a:p>
          <a:p>
            <a:pPr marL="183966" indent="-183966">
              <a:buFontTx/>
              <a:buChar char="-"/>
            </a:pPr>
            <a:r>
              <a:rPr lang="cs-CZ" sz="1300" dirty="0" smtClean="0">
                <a:latin typeface="+mn-lt"/>
              </a:rPr>
              <a:t>Just </a:t>
            </a:r>
            <a:r>
              <a:rPr lang="cs-CZ" sz="1300" dirty="0" err="1" smtClean="0">
                <a:latin typeface="+mn-lt"/>
              </a:rPr>
              <a:t>need</a:t>
            </a:r>
            <a:r>
              <a:rPr lang="cs-CZ" sz="1300" dirty="0" smtClean="0">
                <a:latin typeface="+mn-lt"/>
              </a:rPr>
              <a:t> a </a:t>
            </a:r>
            <a:r>
              <a:rPr lang="cs-CZ" sz="1300" dirty="0" err="1" smtClean="0">
                <a:latin typeface="+mn-lt"/>
              </a:rPr>
              <a:t>convention</a:t>
            </a:r>
            <a:r>
              <a:rPr lang="cs-CZ" sz="1300" dirty="0" smtClean="0">
                <a:latin typeface="+mn-lt"/>
              </a:rPr>
              <a:t> and </a:t>
            </a:r>
            <a:r>
              <a:rPr lang="cs-CZ" sz="1300" dirty="0" err="1" smtClean="0">
                <a:latin typeface="+mn-lt"/>
              </a:rPr>
              <a:t>you</a:t>
            </a:r>
            <a:r>
              <a:rPr lang="cs-CZ" sz="1300" dirty="0" smtClean="0">
                <a:latin typeface="+mn-lt"/>
              </a:rPr>
              <a:t> </a:t>
            </a:r>
            <a:r>
              <a:rPr lang="cs-CZ" sz="1300" dirty="0" err="1" smtClean="0">
                <a:latin typeface="+mn-lt"/>
              </a:rPr>
              <a:t>can</a:t>
            </a:r>
            <a:r>
              <a:rPr lang="cs-CZ" sz="1300" dirty="0" smtClean="0">
                <a:latin typeface="+mn-lt"/>
              </a:rPr>
              <a:t> </a:t>
            </a:r>
            <a:r>
              <a:rPr lang="cs-CZ" sz="1300" dirty="0" err="1" smtClean="0">
                <a:latin typeface="+mn-lt"/>
              </a:rPr>
              <a:t>simply</a:t>
            </a:r>
            <a:r>
              <a:rPr lang="cs-CZ" sz="1300" dirty="0" smtClean="0">
                <a:latin typeface="+mn-lt"/>
              </a:rPr>
              <a:t> </a:t>
            </a:r>
            <a:r>
              <a:rPr lang="cs-CZ" sz="1300" dirty="0" err="1" smtClean="0">
                <a:latin typeface="+mn-lt"/>
              </a:rPr>
              <a:t>the</a:t>
            </a:r>
            <a:r>
              <a:rPr lang="cs-CZ" sz="1300" dirty="0" smtClean="0">
                <a:latin typeface="+mn-lt"/>
              </a:rPr>
              <a:t> firewall </a:t>
            </a:r>
            <a:r>
              <a:rPr lang="cs-CZ" sz="1300" dirty="0" err="1" smtClean="0">
                <a:latin typeface="+mn-lt"/>
              </a:rPr>
              <a:t>greatly</a:t>
            </a:r>
            <a:r>
              <a:rPr lang="cs-CZ" sz="1300" dirty="0" smtClean="0">
                <a:latin typeface="+mn-lt"/>
              </a:rPr>
              <a:t> and a </a:t>
            </a:r>
            <a:r>
              <a:rPr lang="cs-CZ" sz="1300" dirty="0" err="1" smtClean="0">
                <a:latin typeface="+mn-lt"/>
              </a:rPr>
              <a:t>few</a:t>
            </a:r>
            <a:r>
              <a:rPr lang="cs-CZ" sz="1300" dirty="0" smtClean="0">
                <a:latin typeface="+mn-lt"/>
              </a:rPr>
              <a:t> </a:t>
            </a:r>
            <a:r>
              <a:rPr lang="cs-CZ" sz="1300" dirty="0" err="1" smtClean="0">
                <a:latin typeface="+mn-lt"/>
              </a:rPr>
              <a:t>other</a:t>
            </a:r>
            <a:r>
              <a:rPr lang="cs-CZ" sz="1300" dirty="0" smtClean="0">
                <a:latin typeface="+mn-lt"/>
              </a:rPr>
              <a:t> </a:t>
            </a:r>
            <a:r>
              <a:rPr lang="cs-CZ" sz="1300" dirty="0" err="1" smtClean="0">
                <a:latin typeface="+mn-lt"/>
              </a:rPr>
              <a:t>things</a:t>
            </a:r>
            <a:r>
              <a:rPr lang="cs-CZ" sz="1300" dirty="0" smtClean="0">
                <a:latin typeface="+mn-lt"/>
              </a:rPr>
              <a:t> in </a:t>
            </a:r>
            <a:r>
              <a:rPr lang="cs-CZ" sz="1300" dirty="0" err="1" smtClean="0">
                <a:latin typeface="+mn-lt"/>
              </a:rPr>
              <a:t>this</a:t>
            </a:r>
            <a:r>
              <a:rPr lang="cs-CZ" sz="1300" dirty="0" smtClean="0">
                <a:latin typeface="+mn-lt"/>
              </a:rPr>
              <a:t> </a:t>
            </a:r>
            <a:r>
              <a:rPr lang="cs-CZ" sz="1300" dirty="0" err="1" smtClean="0">
                <a:latin typeface="+mn-lt"/>
              </a:rPr>
              <a:t>presentation</a:t>
            </a:r>
            <a:r>
              <a:rPr lang="cs-CZ" sz="1300" dirty="0" smtClean="0">
                <a:latin typeface="+mn-lt"/>
              </a:rPr>
              <a:t> </a:t>
            </a:r>
            <a:r>
              <a:rPr lang="cs-CZ" sz="1300" dirty="0" err="1" smtClean="0">
                <a:latin typeface="+mn-lt"/>
              </a:rPr>
              <a:t>coming</a:t>
            </a:r>
            <a:r>
              <a:rPr lang="cs-CZ" sz="1300" dirty="0" smtClean="0">
                <a:latin typeface="+mn-lt"/>
              </a:rPr>
              <a:t> up</a:t>
            </a:r>
          </a:p>
          <a:p>
            <a:endParaRPr lang="cs-CZ" sz="1300" dirty="0" smtClean="0">
              <a:latin typeface="+mn-lt"/>
            </a:endParaRPr>
          </a:p>
          <a:p>
            <a:endParaRPr lang="cs-CZ" sz="1300" dirty="0" smtClean="0">
              <a:latin typeface="+mn-lt"/>
            </a:endParaRPr>
          </a:p>
          <a:p>
            <a:r>
              <a:rPr lang="en-US" sz="1300" dirty="0" smtClean="0">
                <a:latin typeface="+mn-lt"/>
              </a:rPr>
              <a:t>#### </a:t>
            </a:r>
          </a:p>
          <a:p>
            <a:endParaRPr lang="en-US" sz="1300" dirty="0" smtClean="0">
              <a:latin typeface="+mn-lt"/>
            </a:endParaRPr>
          </a:p>
          <a:p>
            <a:r>
              <a:rPr lang="en-US" sz="1300" dirty="0" err="1" smtClean="0"/>
              <a:t>sharrell@lmaoplane:web</a:t>
            </a:r>
            <a:r>
              <a:rPr lang="en-US" sz="1300" dirty="0" smtClean="0"/>
              <a:t> $ cat 007-puppet-firewall </a:t>
            </a:r>
          </a:p>
          <a:p>
            <a:endParaRPr lang="en-US" sz="1300" dirty="0" smtClean="0"/>
          </a:p>
          <a:p>
            <a:r>
              <a:rPr lang="en-US" sz="1300" dirty="0" smtClean="0"/>
              <a:t>#### START</a:t>
            </a:r>
          </a:p>
          <a:p>
            <a:r>
              <a:rPr lang="en-US" sz="1300" dirty="0" smtClean="0"/>
              <a:t># set </a:t>
            </a:r>
            <a:r>
              <a:rPr lang="en-US" sz="1300" dirty="0" err="1" smtClean="0"/>
              <a:t>ips</a:t>
            </a:r>
            <a:r>
              <a:rPr lang="en-US" sz="1300" dirty="0" smtClean="0"/>
              <a:t> for all machines in the cluster</a:t>
            </a:r>
          </a:p>
          <a:p>
            <a:r>
              <a:rPr lang="pl-PL" sz="1300" dirty="0" smtClean="0"/>
              <a:t>$</a:t>
            </a:r>
            <a:r>
              <a:rPr lang="pl-PL" sz="1300" dirty="0" err="1" smtClean="0"/>
              <a:t>headnodeip</a:t>
            </a:r>
            <a:r>
              <a:rPr lang="pl-PL" sz="1300" dirty="0" smtClean="0"/>
              <a:t>='172.31.7.24'</a:t>
            </a:r>
          </a:p>
          <a:p>
            <a:r>
              <a:rPr lang="nl-NL" sz="1300" dirty="0" smtClean="0"/>
              <a:t>$</a:t>
            </a:r>
            <a:r>
              <a:rPr lang="nl-NL" sz="1300" dirty="0" err="1" smtClean="0"/>
              <a:t>storagenodeip</a:t>
            </a:r>
            <a:r>
              <a:rPr lang="nl-NL" sz="1300" dirty="0" smtClean="0"/>
              <a:t>='127.0.0.2'</a:t>
            </a:r>
          </a:p>
          <a:p>
            <a:r>
              <a:rPr lang="ro-RO" sz="1300" dirty="0" smtClean="0"/>
              <a:t>$computeoneip='127.0.0.3'</a:t>
            </a:r>
          </a:p>
          <a:p>
            <a:r>
              <a:rPr lang="pl-PL" sz="1300" dirty="0" smtClean="0"/>
              <a:t>$</a:t>
            </a:r>
            <a:r>
              <a:rPr lang="pl-PL" sz="1300" dirty="0" err="1" smtClean="0"/>
              <a:t>computetwoip</a:t>
            </a:r>
            <a:r>
              <a:rPr lang="pl-PL" sz="1300" dirty="0" smtClean="0"/>
              <a:t>='127.0.0.4'</a:t>
            </a:r>
          </a:p>
          <a:p>
            <a:r>
              <a:rPr lang="pl-PL" sz="1300" dirty="0" smtClean="0"/>
              <a:t>#### END</a:t>
            </a:r>
          </a:p>
          <a:p>
            <a:endParaRPr lang="pl-PL" sz="1300" dirty="0" smtClean="0"/>
          </a:p>
          <a:p>
            <a:r>
              <a:rPr lang="pl-PL" sz="1300" dirty="0" err="1" smtClean="0"/>
              <a:t>class</a:t>
            </a:r>
            <a:r>
              <a:rPr lang="pl-PL" sz="1300" dirty="0" smtClean="0"/>
              <a:t> </a:t>
            </a:r>
            <a:r>
              <a:rPr lang="pl-PL" sz="1300" dirty="0" err="1" smtClean="0"/>
              <a:t>base_cluster</a:t>
            </a:r>
            <a:r>
              <a:rPr lang="pl-PL" sz="1300" dirty="0" smtClean="0"/>
              <a:t> {</a:t>
            </a:r>
          </a:p>
          <a:p>
            <a:endParaRPr lang="pl-PL" sz="1300" dirty="0" smtClean="0"/>
          </a:p>
          <a:p>
            <a:r>
              <a:rPr lang="pl-PL" sz="1300" dirty="0" smtClean="0"/>
              <a:t>#### START</a:t>
            </a:r>
          </a:p>
          <a:p>
            <a:r>
              <a:rPr lang="pl-PL" sz="1300" dirty="0" smtClean="0"/>
              <a:t>  </a:t>
            </a:r>
            <a:r>
              <a:rPr lang="pl-PL" sz="1300" dirty="0" err="1" smtClean="0"/>
              <a:t>resources</a:t>
            </a:r>
            <a:r>
              <a:rPr lang="pl-PL" sz="1300" dirty="0" smtClean="0"/>
              <a:t> { "firewall":</a:t>
            </a:r>
          </a:p>
          <a:p>
            <a:r>
              <a:rPr lang="pl-PL" sz="1300" dirty="0" smtClean="0"/>
              <a:t>    </a:t>
            </a:r>
            <a:r>
              <a:rPr lang="pl-PL" sz="1300" dirty="0" err="1" smtClean="0"/>
              <a:t>purge</a:t>
            </a:r>
            <a:r>
              <a:rPr lang="pl-PL" sz="1300" dirty="0" smtClean="0"/>
              <a:t> =&gt; </a:t>
            </a:r>
            <a:r>
              <a:rPr lang="pl-PL" sz="1300" dirty="0" err="1" smtClean="0"/>
              <a:t>true</a:t>
            </a:r>
            <a:endParaRPr lang="pl-PL" sz="1300" dirty="0" smtClean="0"/>
          </a:p>
          <a:p>
            <a:r>
              <a:rPr lang="pl-PL" sz="1300" dirty="0" smtClean="0"/>
              <a:t>  }</a:t>
            </a:r>
          </a:p>
          <a:p>
            <a:r>
              <a:rPr lang="en-US" sz="1300" dirty="0" smtClean="0"/>
              <a:t>  class { '</a:t>
            </a:r>
            <a:r>
              <a:rPr lang="en-US" sz="1300" dirty="0" err="1" smtClean="0"/>
              <a:t>my_fw</a:t>
            </a:r>
            <a:r>
              <a:rPr lang="en-US" sz="1300" dirty="0" smtClean="0"/>
              <a:t>': }</a:t>
            </a:r>
          </a:p>
          <a:p>
            <a:r>
              <a:rPr lang="en-US" sz="1300" dirty="0" smtClean="0"/>
              <a:t>  class { 'firewall': }</a:t>
            </a:r>
          </a:p>
          <a:p>
            <a:endParaRPr lang="en-US" sz="1300" dirty="0" smtClean="0"/>
          </a:p>
          <a:p>
            <a:r>
              <a:rPr lang="en-US" sz="1300" dirty="0" smtClean="0"/>
              <a:t>  # allow the all of the nodes to connect to each other</a:t>
            </a:r>
          </a:p>
          <a:p>
            <a:r>
              <a:rPr lang="en-US" sz="1300" dirty="0" smtClean="0"/>
              <a:t>  # this will open every machine's firewall up to the others</a:t>
            </a:r>
          </a:p>
          <a:p>
            <a:r>
              <a:rPr lang="en-US" sz="1300" dirty="0" smtClean="0"/>
              <a:t>  firewall { '003 INPUT allow head </a:t>
            </a:r>
            <a:r>
              <a:rPr lang="en-US" sz="1300" dirty="0" err="1" smtClean="0"/>
              <a:t>ip</a:t>
            </a:r>
            <a:r>
              <a:rPr lang="en-US"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all</a:t>
            </a:r>
            <a:r>
              <a:rPr lang="it-IT" sz="1300" dirty="0" smtClean="0"/>
              <a:t>',</a:t>
            </a:r>
          </a:p>
          <a:p>
            <a:r>
              <a:rPr lang="en-US" sz="1300" dirty="0" smtClean="0"/>
              <a:t>      source =&gt; "${</a:t>
            </a:r>
            <a:r>
              <a:rPr lang="en-US" sz="1300" dirty="0" err="1" smtClean="0"/>
              <a:t>headnodeip</a:t>
            </a:r>
            <a:r>
              <a:rPr lang="en-US" sz="1300" dirty="0" smtClean="0"/>
              <a:t>}/32",</a:t>
            </a:r>
          </a:p>
          <a:p>
            <a:r>
              <a:rPr lang="en-US" sz="1300" dirty="0" smtClean="0"/>
              <a:t>  }</a:t>
            </a:r>
          </a:p>
          <a:p>
            <a:endParaRPr lang="en-US" sz="1300" dirty="0" smtClean="0"/>
          </a:p>
          <a:p>
            <a:r>
              <a:rPr lang="en-US" sz="1300" dirty="0" smtClean="0"/>
              <a:t>  firewall { '004 INPUT allow storage </a:t>
            </a:r>
            <a:r>
              <a:rPr lang="en-US" sz="1300" dirty="0" err="1" smtClean="0"/>
              <a:t>ip</a:t>
            </a:r>
            <a:r>
              <a:rPr lang="en-US"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all</a:t>
            </a:r>
            <a:r>
              <a:rPr lang="it-IT" sz="1300" dirty="0" smtClean="0"/>
              <a:t>',</a:t>
            </a:r>
          </a:p>
          <a:p>
            <a:r>
              <a:rPr lang="en-US" sz="1300" dirty="0" smtClean="0"/>
              <a:t>      source =&gt; "${</a:t>
            </a:r>
            <a:r>
              <a:rPr lang="en-US" sz="1300" dirty="0" err="1" smtClean="0"/>
              <a:t>storagenodeip</a:t>
            </a:r>
            <a:r>
              <a:rPr lang="en-US" sz="1300" dirty="0" smtClean="0"/>
              <a:t>}/32",</a:t>
            </a:r>
          </a:p>
          <a:p>
            <a:r>
              <a:rPr lang="en-US" sz="1300" dirty="0" smtClean="0"/>
              <a:t>  }</a:t>
            </a:r>
          </a:p>
          <a:p>
            <a:endParaRPr lang="en-US" sz="1300" dirty="0" smtClean="0"/>
          </a:p>
          <a:p>
            <a:r>
              <a:rPr lang="en-US" sz="1300" dirty="0" smtClean="0"/>
              <a:t>  firewall { '005 INPUT allow compute1 </a:t>
            </a:r>
            <a:r>
              <a:rPr lang="en-US" sz="1300" dirty="0" err="1" smtClean="0"/>
              <a:t>ip</a:t>
            </a:r>
            <a:r>
              <a:rPr lang="en-US"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all</a:t>
            </a:r>
            <a:r>
              <a:rPr lang="it-IT" sz="1300" dirty="0" smtClean="0"/>
              <a:t>',</a:t>
            </a:r>
          </a:p>
          <a:p>
            <a:r>
              <a:rPr lang="en-US" sz="1300" dirty="0" smtClean="0"/>
              <a:t>      source =&gt; "${</a:t>
            </a:r>
            <a:r>
              <a:rPr lang="en-US" sz="1300" dirty="0" err="1" smtClean="0"/>
              <a:t>computeoneip</a:t>
            </a:r>
            <a:r>
              <a:rPr lang="en-US" sz="1300" dirty="0" smtClean="0"/>
              <a:t>}/32",</a:t>
            </a:r>
          </a:p>
          <a:p>
            <a:r>
              <a:rPr lang="en-US" sz="1300" dirty="0" smtClean="0"/>
              <a:t>  }</a:t>
            </a:r>
          </a:p>
          <a:p>
            <a:endParaRPr lang="en-US" sz="1300" dirty="0" smtClean="0"/>
          </a:p>
          <a:p>
            <a:r>
              <a:rPr lang="en-US" sz="1300" dirty="0" smtClean="0"/>
              <a:t>  firewall { '006 INPUT allow compute2 </a:t>
            </a:r>
            <a:r>
              <a:rPr lang="en-US" sz="1300" dirty="0" err="1" smtClean="0"/>
              <a:t>ip</a:t>
            </a:r>
            <a:r>
              <a:rPr lang="en-US" sz="1300" dirty="0" smtClean="0"/>
              <a:t>':</a:t>
            </a:r>
          </a:p>
          <a:p>
            <a:r>
              <a:rPr lang="fr-FR" sz="1300" dirty="0" smtClean="0"/>
              <a:t>      </a:t>
            </a:r>
            <a:r>
              <a:rPr lang="fr-FR" sz="1300" dirty="0" err="1" smtClean="0"/>
              <a:t>chain</a:t>
            </a:r>
            <a:r>
              <a:rPr lang="fr-FR" sz="1300" dirty="0" smtClean="0"/>
              <a:t> =&gt; 'INPUT',</a:t>
            </a:r>
          </a:p>
          <a:p>
            <a:r>
              <a:rPr lang="fr-FR" sz="1300" dirty="0" smtClean="0"/>
              <a:t>      action =&gt; '</a:t>
            </a:r>
            <a:r>
              <a:rPr lang="fr-FR" sz="1300" dirty="0" err="1" smtClean="0"/>
              <a:t>accept</a:t>
            </a:r>
            <a:r>
              <a:rPr lang="fr-FR" sz="1300" dirty="0" smtClean="0"/>
              <a:t>',</a:t>
            </a:r>
          </a:p>
          <a:p>
            <a:r>
              <a:rPr lang="it-IT" sz="1300" dirty="0" smtClean="0"/>
              <a:t>      proto =&gt; '</a:t>
            </a:r>
            <a:r>
              <a:rPr lang="it-IT" sz="1300" dirty="0" err="1" smtClean="0"/>
              <a:t>all</a:t>
            </a:r>
            <a:r>
              <a:rPr lang="it-IT" sz="1300" dirty="0" smtClean="0"/>
              <a:t>',</a:t>
            </a:r>
          </a:p>
          <a:p>
            <a:r>
              <a:rPr lang="pl-PL" sz="1300" dirty="0" smtClean="0"/>
              <a:t>      </a:t>
            </a:r>
            <a:r>
              <a:rPr lang="pl-PL" sz="1300" dirty="0" err="1" smtClean="0"/>
              <a:t>source</a:t>
            </a:r>
            <a:r>
              <a:rPr lang="pl-PL" sz="1300" dirty="0" smtClean="0"/>
              <a:t> =&gt; "${</a:t>
            </a:r>
            <a:r>
              <a:rPr lang="pl-PL" sz="1300" dirty="0" err="1" smtClean="0"/>
              <a:t>computetwoip</a:t>
            </a:r>
            <a:r>
              <a:rPr lang="pl-PL" sz="1300" dirty="0" smtClean="0"/>
              <a:t>}/32",</a:t>
            </a:r>
          </a:p>
          <a:p>
            <a:r>
              <a:rPr lang="pl-PL" sz="1300" dirty="0" smtClean="0"/>
              <a:t>  }</a:t>
            </a:r>
          </a:p>
          <a:p>
            <a:endParaRPr lang="pl-PL" sz="1300" dirty="0" smtClean="0"/>
          </a:p>
          <a:p>
            <a:r>
              <a:rPr lang="pl-PL" sz="1300" dirty="0" smtClean="0"/>
              <a:t>#### END</a:t>
            </a:r>
          </a:p>
          <a:p>
            <a:endParaRPr lang="pl-PL" sz="1300" dirty="0" smtClean="0"/>
          </a:p>
          <a:p>
            <a:r>
              <a:rPr lang="pl-PL" sz="1300" dirty="0" smtClean="0"/>
              <a:t>}</a:t>
            </a:r>
          </a:p>
          <a:p>
            <a:endParaRPr lang="pl-PL" sz="1300" dirty="0" smtClean="0"/>
          </a:p>
          <a:p>
            <a:r>
              <a:rPr lang="pl-PL" sz="1300" dirty="0" err="1" smtClean="0"/>
              <a:t>class</a:t>
            </a:r>
            <a:r>
              <a:rPr lang="pl-PL" sz="1300" dirty="0" smtClean="0"/>
              <a:t> </a:t>
            </a:r>
            <a:r>
              <a:rPr lang="pl-PL" sz="1300" dirty="0" err="1" smtClean="0"/>
              <a:t>head_node</a:t>
            </a:r>
            <a:r>
              <a:rPr lang="pl-PL" sz="1300" dirty="0" smtClean="0"/>
              <a:t> {</a:t>
            </a:r>
          </a:p>
          <a:p>
            <a:endParaRPr lang="pl-PL" sz="1300" dirty="0" smtClean="0"/>
          </a:p>
          <a:p>
            <a:r>
              <a:rPr lang="pl-PL" sz="1300" dirty="0" smtClean="0"/>
              <a:t>#### START</a:t>
            </a:r>
          </a:p>
          <a:p>
            <a:r>
              <a:rPr lang="pl-PL" sz="1300" dirty="0" smtClean="0"/>
              <a:t>  # </a:t>
            </a:r>
            <a:r>
              <a:rPr lang="pl-PL" sz="1300" dirty="0" err="1" smtClean="0"/>
              <a:t>allow</a:t>
            </a:r>
            <a:r>
              <a:rPr lang="pl-PL" sz="1300" dirty="0" smtClean="0"/>
              <a:t> </a:t>
            </a:r>
            <a:r>
              <a:rPr lang="pl-PL" sz="1300" dirty="0" err="1" smtClean="0"/>
              <a:t>anyone</a:t>
            </a:r>
            <a:r>
              <a:rPr lang="pl-PL" sz="1300" dirty="0" smtClean="0"/>
              <a:t> to be </a:t>
            </a:r>
            <a:r>
              <a:rPr lang="pl-PL" sz="1300" dirty="0" err="1" smtClean="0"/>
              <a:t>able</a:t>
            </a:r>
            <a:r>
              <a:rPr lang="pl-PL" sz="1300" dirty="0" smtClean="0"/>
              <a:t> to </a:t>
            </a:r>
            <a:r>
              <a:rPr lang="pl-PL" sz="1300" dirty="0" err="1" smtClean="0"/>
              <a:t>access</a:t>
            </a:r>
            <a:r>
              <a:rPr lang="pl-PL" sz="1300" dirty="0" smtClean="0"/>
              <a:t> </a:t>
            </a:r>
            <a:r>
              <a:rPr lang="pl-PL" sz="1300" dirty="0" err="1" smtClean="0"/>
              <a:t>https</a:t>
            </a:r>
            <a:r>
              <a:rPr lang="pl-PL" sz="1300" dirty="0" smtClean="0"/>
              <a:t> (</a:t>
            </a:r>
            <a:r>
              <a:rPr lang="pl-PL" sz="1300" dirty="0" err="1" smtClean="0"/>
              <a:t>puppet</a:t>
            </a:r>
            <a:r>
              <a:rPr lang="pl-PL" sz="1300" dirty="0" smtClean="0"/>
              <a:t> </a:t>
            </a:r>
            <a:r>
              <a:rPr lang="pl-PL" sz="1300" dirty="0" err="1" smtClean="0"/>
              <a:t>svn</a:t>
            </a:r>
            <a:r>
              <a:rPr lang="pl-PL" sz="1300" dirty="0" smtClean="0"/>
              <a:t>)</a:t>
            </a:r>
          </a:p>
          <a:p>
            <a:r>
              <a:rPr lang="pl-PL" sz="1300" dirty="0" smtClean="0"/>
              <a:t>  firewall { '100 </a:t>
            </a:r>
            <a:r>
              <a:rPr lang="pl-PL" sz="1300" dirty="0" err="1" smtClean="0"/>
              <a:t>allow</a:t>
            </a:r>
            <a:r>
              <a:rPr lang="pl-PL" sz="1300" dirty="0" smtClean="0"/>
              <a:t> </a:t>
            </a:r>
            <a:r>
              <a:rPr lang="pl-PL" sz="1300" dirty="0" err="1" smtClean="0"/>
              <a:t>https</a:t>
            </a:r>
            <a:r>
              <a:rPr lang="pl-PL" sz="1300" dirty="0" smtClean="0"/>
              <a:t> </a:t>
            </a:r>
            <a:r>
              <a:rPr lang="pl-PL" sz="1300" dirty="0" err="1" smtClean="0"/>
              <a:t>access</a:t>
            </a:r>
            <a:r>
              <a:rPr lang="pl-PL" sz="1300" dirty="0" smtClean="0"/>
              <a:t>':</a:t>
            </a:r>
          </a:p>
          <a:p>
            <a:r>
              <a:rPr lang="it-IT" sz="1300" dirty="0" smtClean="0"/>
              <a:t>    state =&gt; ['NEW'],</a:t>
            </a:r>
          </a:p>
          <a:p>
            <a:r>
              <a:rPr lang="sk-SK" sz="1300" dirty="0" smtClean="0"/>
              <a:t>    dport   =&gt; 443,</a:t>
            </a:r>
          </a:p>
          <a:p>
            <a:r>
              <a:rPr lang="cs-CZ" sz="1300" dirty="0" smtClean="0"/>
              <a:t>    proto  =&gt; </a:t>
            </a:r>
            <a:r>
              <a:rPr lang="cs-CZ" sz="1300" dirty="0" err="1" smtClean="0"/>
              <a:t>tcp</a:t>
            </a:r>
            <a:r>
              <a:rPr lang="cs-CZ" sz="1300" dirty="0" smtClean="0"/>
              <a:t>,</a:t>
            </a:r>
          </a:p>
          <a:p>
            <a:r>
              <a:rPr lang="cs-CZ" sz="1300" dirty="0" smtClean="0"/>
              <a:t>    </a:t>
            </a:r>
            <a:r>
              <a:rPr lang="cs-CZ" sz="1300" dirty="0" err="1" smtClean="0"/>
              <a:t>action</a:t>
            </a:r>
            <a:r>
              <a:rPr lang="cs-CZ" sz="1300" dirty="0" smtClean="0"/>
              <a:t> =&gt; </a:t>
            </a:r>
            <a:r>
              <a:rPr lang="cs-CZ" sz="1300" dirty="0" err="1" smtClean="0"/>
              <a:t>accept</a:t>
            </a:r>
            <a:r>
              <a:rPr lang="cs-CZ" sz="1300" dirty="0" smtClean="0"/>
              <a:t>,</a:t>
            </a:r>
          </a:p>
          <a:p>
            <a:r>
              <a:rPr lang="cs-CZ" sz="1300" dirty="0" smtClean="0"/>
              <a:t>  }</a:t>
            </a:r>
          </a:p>
          <a:p>
            <a:r>
              <a:rPr lang="cs-CZ" sz="1300" dirty="0" smtClean="0"/>
              <a:t>#### END</a:t>
            </a:r>
          </a:p>
          <a:p>
            <a:endParaRPr lang="cs-CZ" sz="1300" dirty="0" smtClean="0"/>
          </a:p>
          <a:p>
            <a:r>
              <a:rPr lang="cs-CZ" sz="1300" dirty="0" smtClean="0"/>
              <a:t>}</a:t>
            </a:r>
          </a:p>
          <a:p>
            <a:endParaRPr lang="cs-CZ" sz="1300" dirty="0" smtClean="0"/>
          </a:p>
          <a:p>
            <a:endParaRPr lang="en-US" sz="1300" dirty="0" smtClean="0">
              <a:latin typeface="+mn-lt"/>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pPr/>
              <a:t>29</a:t>
            </a:fld>
            <a:endParaRPr lang="en-US"/>
          </a:p>
        </p:txBody>
      </p:sp>
    </p:spTree>
    <p:extLst>
      <p:ext uri="{BB962C8B-B14F-4D97-AF65-F5344CB8AC3E}">
        <p14:creationId xmlns:p14="http://schemas.microsoft.com/office/powerpoint/2010/main" val="1314499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First we do order of operations. It can happen that it will switch to a non-working </a:t>
            </a:r>
            <a:r>
              <a:rPr lang="en-US" sz="1300" dirty="0" err="1" smtClean="0"/>
              <a:t>resolv.conf</a:t>
            </a:r>
            <a:r>
              <a:rPr lang="en-US" sz="1300" dirty="0" smtClean="0"/>
              <a:t> before we install the </a:t>
            </a:r>
            <a:r>
              <a:rPr lang="en-US" sz="1300" dirty="0" err="1" smtClean="0"/>
              <a:t>dnsmasq</a:t>
            </a:r>
            <a:r>
              <a:rPr lang="en-US" sz="1300" dirty="0" smtClean="0"/>
              <a:t> package over the internet. This line assures this doesn’t happen.</a:t>
            </a:r>
          </a:p>
          <a:p>
            <a:endParaRPr lang="en-US" sz="1300" dirty="0" smtClean="0"/>
          </a:p>
          <a:p>
            <a:r>
              <a:rPr lang="en-US" sz="1300" dirty="0" smtClean="0"/>
              <a:t>Then general </a:t>
            </a:r>
            <a:r>
              <a:rPr lang="en-US" sz="1300" dirty="0" err="1" smtClean="0"/>
              <a:t>config</a:t>
            </a:r>
            <a:r>
              <a:rPr lang="en-US" sz="1300" dirty="0" smtClean="0"/>
              <a:t> for </a:t>
            </a:r>
            <a:r>
              <a:rPr lang="en-US" sz="1300" dirty="0" err="1" smtClean="0"/>
              <a:t>dnsmasq</a:t>
            </a:r>
            <a:r>
              <a:rPr lang="en-US" sz="1300" dirty="0" smtClean="0"/>
              <a:t>, and we set the outbound </a:t>
            </a:r>
            <a:r>
              <a:rPr lang="en-US" sz="1300" dirty="0" err="1" smtClean="0"/>
              <a:t>dns</a:t>
            </a:r>
            <a:r>
              <a:rPr lang="en-US" sz="1300" dirty="0" smtClean="0"/>
              <a:t> server to </a:t>
            </a:r>
            <a:r>
              <a:rPr lang="en-US" sz="1300" dirty="0" err="1" smtClean="0"/>
              <a:t>google’s</a:t>
            </a:r>
            <a:r>
              <a:rPr lang="en-US" sz="1300" dirty="0" smtClean="0"/>
              <a:t> public </a:t>
            </a:r>
            <a:r>
              <a:rPr lang="en-US" sz="1300" dirty="0" err="1" smtClean="0"/>
              <a:t>dns</a:t>
            </a:r>
            <a:r>
              <a:rPr lang="en-US" sz="1300" dirty="0" smtClean="0"/>
              <a:t> server.</a:t>
            </a:r>
          </a:p>
          <a:p>
            <a:endParaRPr lang="en-US" sz="1300" dirty="0" smtClean="0"/>
          </a:p>
          <a:p>
            <a:r>
              <a:rPr lang="en-US" sz="1300" dirty="0" smtClean="0"/>
              <a:t>Set the forward and reverse, notice the </a:t>
            </a:r>
            <a:r>
              <a:rPr lang="en-US" sz="1300" dirty="0" err="1" smtClean="0"/>
              <a:t>ptr</a:t>
            </a:r>
            <a:r>
              <a:rPr lang="en-US" sz="1300" dirty="0" smtClean="0"/>
              <a:t> format.</a:t>
            </a:r>
          </a:p>
          <a:p>
            <a:endParaRPr lang="en-US" sz="1300" dirty="0" smtClean="0"/>
          </a:p>
          <a:p>
            <a:r>
              <a:rPr lang="en-US" sz="1300" dirty="0" smtClean="0"/>
              <a:t>Setup </a:t>
            </a:r>
            <a:r>
              <a:rPr lang="en-US" sz="1300" dirty="0" err="1" smtClean="0"/>
              <a:t>resolv.conf</a:t>
            </a:r>
            <a:r>
              <a:rPr lang="en-US" sz="1300" dirty="0" smtClean="0"/>
              <a:t> to point to </a:t>
            </a:r>
            <a:r>
              <a:rPr lang="en-US" sz="1300" dirty="0" err="1" smtClean="0"/>
              <a:t>dnsmasq</a:t>
            </a:r>
            <a:endParaRPr lang="en-US" sz="1300" dirty="0" smtClean="0"/>
          </a:p>
          <a:p>
            <a:endParaRPr lang="en-US" sz="1300" dirty="0" smtClean="0"/>
          </a:p>
          <a:p>
            <a:r>
              <a:rPr lang="en-US" sz="1300" dirty="0" smtClean="0"/>
              <a:t>Hacky </a:t>
            </a:r>
            <a:r>
              <a:rPr lang="en-US" sz="1300" dirty="0" err="1" smtClean="0"/>
              <a:t>reversname</a:t>
            </a:r>
            <a:r>
              <a:rPr lang="en-US" sz="1300" dirty="0" smtClean="0"/>
              <a:t> generation</a:t>
            </a:r>
          </a:p>
          <a:p>
            <a:r>
              <a:rPr lang="en-US" sz="1300" dirty="0" smtClean="0"/>
              <a:t>Break up the </a:t>
            </a:r>
            <a:r>
              <a:rPr lang="en-US" sz="1300" dirty="0" err="1" smtClean="0"/>
              <a:t>ip</a:t>
            </a:r>
            <a:r>
              <a:rPr lang="en-US" sz="1300" dirty="0" smtClean="0"/>
              <a:t> into</a:t>
            </a:r>
            <a:r>
              <a:rPr lang="en-US" sz="1300" baseline="0" dirty="0" smtClean="0"/>
              <a:t> parts, reassemble it backwards with the proper in-</a:t>
            </a:r>
            <a:r>
              <a:rPr lang="en-US" sz="1300" baseline="0" dirty="0" err="1" smtClean="0"/>
              <a:t>addr.arpa</a:t>
            </a:r>
            <a:r>
              <a:rPr lang="en-US" sz="1300" baseline="0" dirty="0" smtClean="0"/>
              <a:t>.</a:t>
            </a:r>
            <a:endParaRPr lang="en-US" sz="1300" dirty="0" smtClean="0"/>
          </a:p>
          <a:p>
            <a:endParaRPr lang="en-US" sz="1300" dirty="0" smtClean="0"/>
          </a:p>
          <a:p>
            <a:r>
              <a:rPr lang="en-US" sz="1300" dirty="0" smtClean="0"/>
              <a:t>Hacky hostname correction:</a:t>
            </a:r>
          </a:p>
          <a:p>
            <a:r>
              <a:rPr lang="en-US" sz="1300" dirty="0" smtClean="0"/>
              <a:t>Grab </a:t>
            </a:r>
            <a:r>
              <a:rPr lang="en-US" sz="1300" dirty="0" err="1" smtClean="0"/>
              <a:t>ip</a:t>
            </a:r>
            <a:r>
              <a:rPr lang="en-US" sz="1300" dirty="0" smtClean="0"/>
              <a:t> from hostname –l, reverse dig that </a:t>
            </a:r>
            <a:r>
              <a:rPr lang="en-US" sz="1300" dirty="0" err="1" smtClean="0"/>
              <a:t>ip</a:t>
            </a:r>
            <a:r>
              <a:rPr lang="en-US" sz="1300" dirty="0" smtClean="0"/>
              <a:t>, get a name, remove the trailing period with </a:t>
            </a:r>
            <a:r>
              <a:rPr lang="en-US" sz="1300" dirty="0" err="1" smtClean="0"/>
              <a:t>sed</a:t>
            </a:r>
            <a:r>
              <a:rPr lang="en-US" sz="1300" dirty="0" smtClean="0"/>
              <a:t> and set that as the hostname with hostname</a:t>
            </a:r>
          </a:p>
          <a:p>
            <a:endParaRPr lang="en-US" sz="1300" dirty="0" smtClean="0"/>
          </a:p>
          <a:p>
            <a:endParaRPr lang="en-US" sz="1300" dirty="0" smtClean="0"/>
          </a:p>
          <a:p>
            <a:endParaRPr lang="en-US" sz="1300" dirty="0" smtClean="0"/>
          </a:p>
          <a:p>
            <a:endParaRPr lang="en-US" sz="1300" dirty="0" smtClean="0"/>
          </a:p>
          <a:p>
            <a:r>
              <a:rPr lang="en-US" sz="1300" dirty="0" smtClean="0"/>
              <a:t>#####</a:t>
            </a:r>
          </a:p>
          <a:p>
            <a:endParaRPr lang="en-US" sz="1300" dirty="0" smtClean="0"/>
          </a:p>
          <a:p>
            <a:r>
              <a:rPr lang="en-US" sz="1300" dirty="0" smtClean="0"/>
              <a:t> </a:t>
            </a:r>
            <a:r>
              <a:rPr lang="en-US" sz="1300" dirty="0" err="1" smtClean="0"/>
              <a:t>sharrell@lmaoplane:web</a:t>
            </a:r>
            <a:r>
              <a:rPr lang="en-US" sz="1300" dirty="0" smtClean="0"/>
              <a:t> $ cat 008-dnsmasq-hostname-setup </a:t>
            </a:r>
          </a:p>
          <a:p>
            <a:r>
              <a:rPr lang="en-US" sz="1300" dirty="0" smtClean="0"/>
              <a:t>  # order of operations to prevent "no </a:t>
            </a:r>
            <a:r>
              <a:rPr lang="en-US" sz="1300" dirty="0" err="1" smtClean="0"/>
              <a:t>dns</a:t>
            </a:r>
            <a:r>
              <a:rPr lang="en-US" sz="1300" dirty="0" smtClean="0"/>
              <a:t>" race condition</a:t>
            </a:r>
          </a:p>
          <a:p>
            <a:r>
              <a:rPr lang="en-US" sz="1300" dirty="0" smtClean="0"/>
              <a:t>  Class['</a:t>
            </a:r>
            <a:r>
              <a:rPr lang="en-US" sz="1300" dirty="0" err="1" smtClean="0"/>
              <a:t>dnsmasq</a:t>
            </a:r>
            <a:r>
              <a:rPr lang="en-US" sz="1300" dirty="0" smtClean="0"/>
              <a:t>'] -&gt; Class['</a:t>
            </a:r>
            <a:r>
              <a:rPr lang="en-US" sz="1300" dirty="0" err="1" smtClean="0"/>
              <a:t>resolv_conf</a:t>
            </a:r>
            <a:r>
              <a:rPr lang="en-US" sz="1300" dirty="0" smtClean="0"/>
              <a:t>'] -&gt; Exec['set-hostname-to-</a:t>
            </a:r>
            <a:r>
              <a:rPr lang="en-US" sz="1300" dirty="0" err="1" smtClean="0"/>
              <a:t>dns</a:t>
            </a:r>
            <a:r>
              <a:rPr lang="en-US" sz="1300" dirty="0" smtClean="0"/>
              <a:t>']</a:t>
            </a:r>
          </a:p>
          <a:p>
            <a:endParaRPr lang="en-US" sz="1300" dirty="0" smtClean="0"/>
          </a:p>
          <a:p>
            <a:r>
              <a:rPr lang="en-US" sz="1300" dirty="0" smtClean="0"/>
              <a:t>  class { '</a:t>
            </a:r>
            <a:r>
              <a:rPr lang="en-US" sz="1300" dirty="0" err="1" smtClean="0"/>
              <a:t>dnsmasq</a:t>
            </a:r>
            <a:r>
              <a:rPr lang="en-US" sz="1300" dirty="0" smtClean="0"/>
              <a:t>':</a:t>
            </a:r>
          </a:p>
          <a:p>
            <a:r>
              <a:rPr lang="tr-TR" sz="1300" dirty="0" smtClean="0"/>
              <a:t>    </a:t>
            </a:r>
            <a:r>
              <a:rPr lang="tr-TR" sz="1300" dirty="0" err="1" smtClean="0"/>
              <a:t>interface</a:t>
            </a:r>
            <a:r>
              <a:rPr lang="tr-TR" sz="1300" dirty="0" smtClean="0"/>
              <a:t>         =&gt; '</a:t>
            </a:r>
            <a:r>
              <a:rPr lang="tr-TR" sz="1300" dirty="0" err="1" smtClean="0"/>
              <a:t>lo</a:t>
            </a:r>
            <a:r>
              <a:rPr lang="tr-TR" sz="1300" dirty="0" smtClean="0"/>
              <a:t>',</a:t>
            </a:r>
          </a:p>
          <a:p>
            <a:r>
              <a:rPr lang="en-US" sz="1300" dirty="0" smtClean="0"/>
              <a:t>    </a:t>
            </a:r>
            <a:r>
              <a:rPr lang="en-US" sz="1300" dirty="0" err="1" smtClean="0"/>
              <a:t>listen_address</a:t>
            </a:r>
            <a:r>
              <a:rPr lang="en-US" sz="1300" dirty="0" smtClean="0"/>
              <a:t>    =&gt; '127.0.0.1',</a:t>
            </a:r>
          </a:p>
          <a:p>
            <a:r>
              <a:rPr lang="en-US" sz="1300" dirty="0" smtClean="0"/>
              <a:t>    domain            =&gt; 'cluster',</a:t>
            </a:r>
          </a:p>
          <a:p>
            <a:r>
              <a:rPr lang="fr-FR" sz="1300" dirty="0" smtClean="0"/>
              <a:t>    port              =&gt; '53',</a:t>
            </a:r>
          </a:p>
          <a:p>
            <a:r>
              <a:rPr lang="en-US" sz="1300" dirty="0" smtClean="0"/>
              <a:t>    </a:t>
            </a:r>
            <a:r>
              <a:rPr lang="en-US" sz="1300" dirty="0" err="1" smtClean="0"/>
              <a:t>expand_hosts</a:t>
            </a:r>
            <a:r>
              <a:rPr lang="en-US" sz="1300" dirty="0" smtClean="0"/>
              <a:t>      =&gt; false,</a:t>
            </a:r>
          </a:p>
          <a:p>
            <a:r>
              <a:rPr lang="da-DK" sz="1300" dirty="0" smtClean="0"/>
              <a:t>    </a:t>
            </a:r>
            <a:r>
              <a:rPr lang="da-DK" sz="1300" dirty="0" err="1" smtClean="0"/>
              <a:t>enable_tftp</a:t>
            </a:r>
            <a:r>
              <a:rPr lang="da-DK" sz="1300" dirty="0" smtClean="0"/>
              <a:t>       =&gt; false,</a:t>
            </a:r>
          </a:p>
          <a:p>
            <a:r>
              <a:rPr lang="da-DK" sz="1300" dirty="0" smtClean="0"/>
              <a:t>    </a:t>
            </a:r>
            <a:r>
              <a:rPr lang="da-DK" sz="1300" dirty="0" err="1" smtClean="0"/>
              <a:t>domain_needed</a:t>
            </a:r>
            <a:r>
              <a:rPr lang="da-DK" sz="1300" dirty="0" smtClean="0"/>
              <a:t>     =&gt; true,</a:t>
            </a:r>
          </a:p>
          <a:p>
            <a:r>
              <a:rPr lang="hr-HR" sz="1300" dirty="0" smtClean="0"/>
              <a:t>    bogus_priv        =&gt; true,</a:t>
            </a:r>
          </a:p>
          <a:p>
            <a:r>
              <a:rPr lang="it-IT" sz="1300" dirty="0" smtClean="0"/>
              <a:t>    </a:t>
            </a:r>
            <a:r>
              <a:rPr lang="it-IT" sz="1300" dirty="0" err="1" smtClean="0"/>
              <a:t>no_negcache</a:t>
            </a:r>
            <a:r>
              <a:rPr lang="it-IT" sz="1300" dirty="0" smtClean="0"/>
              <a:t>       =&gt; </a:t>
            </a:r>
            <a:r>
              <a:rPr lang="it-IT" sz="1300" dirty="0" err="1" smtClean="0"/>
              <a:t>true</a:t>
            </a:r>
            <a:r>
              <a:rPr lang="it-IT" sz="1300" dirty="0" smtClean="0"/>
              <a:t>,</a:t>
            </a:r>
          </a:p>
          <a:p>
            <a:r>
              <a:rPr lang="en-US" sz="1300" dirty="0" smtClean="0"/>
              <a:t>    </a:t>
            </a:r>
            <a:r>
              <a:rPr lang="en-US" sz="1300" dirty="0" err="1" smtClean="0"/>
              <a:t>no_hosts</a:t>
            </a:r>
            <a:r>
              <a:rPr lang="en-US" sz="1300" dirty="0" smtClean="0"/>
              <a:t>          =&gt; true,</a:t>
            </a:r>
          </a:p>
          <a:p>
            <a:r>
              <a:rPr lang="it-IT" sz="1300" dirty="0" smtClean="0"/>
              <a:t>    </a:t>
            </a:r>
            <a:r>
              <a:rPr lang="it-IT" sz="1300" dirty="0" err="1" smtClean="0"/>
              <a:t>cache_size</a:t>
            </a:r>
            <a:r>
              <a:rPr lang="it-IT" sz="1300" dirty="0" smtClean="0"/>
              <a:t>        =&gt; 5000,</a:t>
            </a:r>
          </a:p>
          <a:p>
            <a:r>
              <a:rPr lang="it-IT" sz="1300" dirty="0" smtClean="0"/>
              <a:t>  }</a:t>
            </a:r>
          </a:p>
          <a:p>
            <a:endParaRPr lang="it-IT" sz="1300" dirty="0" smtClean="0"/>
          </a:p>
          <a:p>
            <a:r>
              <a:rPr lang="it-IT" sz="1300" dirty="0" smtClean="0"/>
              <a:t>  </a:t>
            </a:r>
            <a:r>
              <a:rPr lang="it-IT" sz="1300" dirty="0" err="1" smtClean="0"/>
              <a:t>dnsmasq</a:t>
            </a:r>
            <a:r>
              <a:rPr lang="it-IT" sz="1300" dirty="0" smtClean="0"/>
              <a:t>::</a:t>
            </a:r>
            <a:r>
              <a:rPr lang="it-IT" sz="1300" dirty="0" err="1" smtClean="0"/>
              <a:t>dnsserver</a:t>
            </a:r>
            <a:r>
              <a:rPr lang="it-IT" sz="1300" dirty="0" smtClean="0"/>
              <a:t> { '</a:t>
            </a:r>
            <a:r>
              <a:rPr lang="it-IT" sz="1300" dirty="0" err="1" smtClean="0"/>
              <a:t>dns</a:t>
            </a:r>
            <a:r>
              <a:rPr lang="it-IT" sz="1300" dirty="0" smtClean="0"/>
              <a:t>':</a:t>
            </a:r>
          </a:p>
          <a:p>
            <a:r>
              <a:rPr lang="fr-FR" sz="1300" dirty="0" smtClean="0"/>
              <a:t>    </a:t>
            </a:r>
            <a:r>
              <a:rPr lang="fr-FR" sz="1300" dirty="0" err="1" smtClean="0"/>
              <a:t>ip</a:t>
            </a:r>
            <a:r>
              <a:rPr lang="fr-FR" sz="1300" dirty="0" smtClean="0"/>
              <a:t> =&gt; '8.8.8.8',</a:t>
            </a:r>
          </a:p>
          <a:p>
            <a:r>
              <a:rPr lang="fr-FR" sz="1300" dirty="0" smtClean="0"/>
              <a:t>  }</a:t>
            </a:r>
          </a:p>
          <a:p>
            <a:endParaRPr lang="fr-FR" sz="1300" dirty="0" smtClean="0"/>
          </a:p>
          <a:p>
            <a:r>
              <a:rPr lang="fr-FR" sz="1300" dirty="0" smtClean="0"/>
              <a:t>  </a:t>
            </a:r>
            <a:r>
              <a:rPr lang="fr-FR" sz="1300" dirty="0" err="1" smtClean="0"/>
              <a:t>dnsmasq</a:t>
            </a:r>
            <a:r>
              <a:rPr lang="fr-FR" sz="1300" dirty="0" smtClean="0"/>
              <a:t>::</a:t>
            </a:r>
            <a:r>
              <a:rPr lang="fr-FR" sz="1300" dirty="0" err="1" smtClean="0"/>
              <a:t>address</a:t>
            </a:r>
            <a:r>
              <a:rPr lang="fr-FR" sz="1300" dirty="0" smtClean="0"/>
              <a:t> { "</a:t>
            </a:r>
            <a:r>
              <a:rPr lang="fr-FR" sz="1300" dirty="0" err="1" smtClean="0"/>
              <a:t>head.cluster</a:t>
            </a:r>
            <a:r>
              <a:rPr lang="fr-FR" sz="1300" dirty="0" smtClean="0"/>
              <a:t>":</a:t>
            </a:r>
          </a:p>
          <a:p>
            <a:r>
              <a:rPr lang="sk-SK" sz="1300" dirty="0" smtClean="0"/>
              <a:t>    ip  =&gt; $headnodeip,</a:t>
            </a:r>
          </a:p>
          <a:p>
            <a:r>
              <a:rPr lang="sk-SK" sz="1300" dirty="0" smtClean="0"/>
              <a:t>  }</a:t>
            </a:r>
          </a:p>
          <a:p>
            <a:endParaRPr lang="sk-SK" sz="1300" dirty="0" smtClean="0"/>
          </a:p>
          <a:p>
            <a:r>
              <a:rPr lang="pl-PL" sz="1300" dirty="0" smtClean="0"/>
              <a:t>  </a:t>
            </a:r>
            <a:r>
              <a:rPr lang="pl-PL" sz="1300" dirty="0" err="1" smtClean="0"/>
              <a:t>dnsmasq</a:t>
            </a:r>
            <a:r>
              <a:rPr lang="pl-PL" sz="1300" dirty="0" smtClean="0"/>
              <a:t>::</a:t>
            </a:r>
            <a:r>
              <a:rPr lang="pl-PL" sz="1300" dirty="0" err="1" smtClean="0"/>
              <a:t>ptr</a:t>
            </a:r>
            <a:r>
              <a:rPr lang="pl-PL" sz="1300" dirty="0" smtClean="0"/>
              <a:t> { "24.7.31.172.in-addr.arpa.":</a:t>
            </a:r>
          </a:p>
          <a:p>
            <a:r>
              <a:rPr lang="pl-PL" sz="1300" dirty="0" smtClean="0"/>
              <a:t>    </a:t>
            </a:r>
            <a:r>
              <a:rPr lang="pl-PL" sz="1300" dirty="0" err="1" smtClean="0"/>
              <a:t>value</a:t>
            </a:r>
            <a:r>
              <a:rPr lang="pl-PL" sz="1300" dirty="0" smtClean="0"/>
              <a:t>  =&gt; '</a:t>
            </a:r>
            <a:r>
              <a:rPr lang="pl-PL" sz="1300" dirty="0" err="1" smtClean="0"/>
              <a:t>head.cluster</a:t>
            </a:r>
            <a:r>
              <a:rPr lang="pl-PL" sz="1300" dirty="0" smtClean="0"/>
              <a:t>',</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address</a:t>
            </a:r>
            <a:r>
              <a:rPr lang="pl-PL" sz="1300" dirty="0" smtClean="0"/>
              <a:t> { "</a:t>
            </a:r>
            <a:r>
              <a:rPr lang="pl-PL" sz="1300" dirty="0" err="1" smtClean="0"/>
              <a:t>storage.cluster</a:t>
            </a:r>
            <a:r>
              <a:rPr lang="pl-PL" sz="1300" dirty="0" smtClean="0"/>
              <a:t>":</a:t>
            </a:r>
          </a:p>
          <a:p>
            <a:r>
              <a:rPr lang="pl-PL" sz="1300" dirty="0" smtClean="0"/>
              <a:t>    </a:t>
            </a:r>
            <a:r>
              <a:rPr lang="pl-PL" sz="1300" dirty="0" err="1" smtClean="0"/>
              <a:t>ip</a:t>
            </a:r>
            <a:r>
              <a:rPr lang="pl-PL" sz="1300" dirty="0" smtClean="0"/>
              <a:t>  =&gt; $</a:t>
            </a:r>
            <a:r>
              <a:rPr lang="pl-PL" sz="1300" dirty="0" err="1" smtClean="0"/>
              <a:t>storagenodeip</a:t>
            </a:r>
            <a:r>
              <a:rPr lang="pl-PL" sz="1300" dirty="0" smtClean="0"/>
              <a:t>,</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ptr</a:t>
            </a:r>
            <a:r>
              <a:rPr lang="pl-PL" sz="1300" dirty="0" smtClean="0"/>
              <a:t> { "x.x.31.172.in-addr.arpa.":</a:t>
            </a:r>
          </a:p>
          <a:p>
            <a:r>
              <a:rPr lang="pl-PL" sz="1300" dirty="0" smtClean="0"/>
              <a:t>    </a:t>
            </a:r>
            <a:r>
              <a:rPr lang="pl-PL" sz="1300" dirty="0" err="1" smtClean="0"/>
              <a:t>value</a:t>
            </a:r>
            <a:r>
              <a:rPr lang="pl-PL" sz="1300" dirty="0" smtClean="0"/>
              <a:t>  =&gt; '</a:t>
            </a:r>
            <a:r>
              <a:rPr lang="pl-PL" sz="1300" dirty="0" err="1" smtClean="0"/>
              <a:t>storage.cluster</a:t>
            </a:r>
            <a:r>
              <a:rPr lang="pl-PL" sz="1300" dirty="0" smtClean="0"/>
              <a:t>',</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address</a:t>
            </a:r>
            <a:r>
              <a:rPr lang="pl-PL" sz="1300" dirty="0" smtClean="0"/>
              <a:t> { "compute1.cluster":</a:t>
            </a:r>
          </a:p>
          <a:p>
            <a:r>
              <a:rPr lang="pl-PL" sz="1300" dirty="0" smtClean="0"/>
              <a:t>    </a:t>
            </a:r>
            <a:r>
              <a:rPr lang="pl-PL" sz="1300" dirty="0" err="1" smtClean="0"/>
              <a:t>ip</a:t>
            </a:r>
            <a:r>
              <a:rPr lang="pl-PL" sz="1300" dirty="0" smtClean="0"/>
              <a:t>  =&gt; $</a:t>
            </a:r>
            <a:r>
              <a:rPr lang="pl-PL" sz="1300" dirty="0" err="1" smtClean="0"/>
              <a:t>computeoneip</a:t>
            </a:r>
            <a:r>
              <a:rPr lang="pl-PL" sz="1300" dirty="0" smtClean="0"/>
              <a:t>,</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ptr</a:t>
            </a:r>
            <a:r>
              <a:rPr lang="pl-PL" sz="1300" dirty="0" smtClean="0"/>
              <a:t> { "x.x.31.172.in-addr.arpa.":</a:t>
            </a:r>
          </a:p>
          <a:p>
            <a:r>
              <a:rPr lang="pl-PL" sz="1300" dirty="0" smtClean="0"/>
              <a:t>    </a:t>
            </a:r>
            <a:r>
              <a:rPr lang="pl-PL" sz="1300" dirty="0" err="1" smtClean="0"/>
              <a:t>value</a:t>
            </a:r>
            <a:r>
              <a:rPr lang="pl-PL" sz="1300" dirty="0" smtClean="0"/>
              <a:t>  =&gt; 'compute1.cluster',</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address</a:t>
            </a:r>
            <a:r>
              <a:rPr lang="pl-PL" sz="1300" dirty="0" smtClean="0"/>
              <a:t> { "compute2.cluster":</a:t>
            </a:r>
          </a:p>
          <a:p>
            <a:r>
              <a:rPr lang="pl-PL" sz="1300" dirty="0" smtClean="0"/>
              <a:t>    </a:t>
            </a:r>
            <a:r>
              <a:rPr lang="pl-PL" sz="1300" dirty="0" err="1" smtClean="0"/>
              <a:t>ip</a:t>
            </a:r>
            <a:r>
              <a:rPr lang="pl-PL" sz="1300" dirty="0" smtClean="0"/>
              <a:t>  =&gt; $</a:t>
            </a:r>
            <a:r>
              <a:rPr lang="pl-PL" sz="1300" dirty="0" err="1" smtClean="0"/>
              <a:t>computetwoip</a:t>
            </a:r>
            <a:r>
              <a:rPr lang="pl-PL" sz="1300" dirty="0" smtClean="0"/>
              <a:t>,</a:t>
            </a:r>
          </a:p>
          <a:p>
            <a:r>
              <a:rPr lang="pl-PL" sz="1300" dirty="0" smtClean="0"/>
              <a:t>  }</a:t>
            </a:r>
          </a:p>
          <a:p>
            <a:endParaRPr lang="pl-PL" sz="1300" dirty="0" smtClean="0"/>
          </a:p>
          <a:p>
            <a:r>
              <a:rPr lang="pl-PL" sz="1300" dirty="0" smtClean="0"/>
              <a:t>  </a:t>
            </a:r>
            <a:r>
              <a:rPr lang="pl-PL" sz="1300" dirty="0" err="1" smtClean="0"/>
              <a:t>dnsmasq</a:t>
            </a:r>
            <a:r>
              <a:rPr lang="pl-PL" sz="1300" dirty="0" smtClean="0"/>
              <a:t>::</a:t>
            </a:r>
            <a:r>
              <a:rPr lang="pl-PL" sz="1300" dirty="0" err="1" smtClean="0"/>
              <a:t>ptr</a:t>
            </a:r>
            <a:r>
              <a:rPr lang="pl-PL" sz="1300" dirty="0" smtClean="0"/>
              <a:t> { "x.x.31.172.in-addr.arpa.":</a:t>
            </a:r>
          </a:p>
          <a:p>
            <a:r>
              <a:rPr lang="pl-PL" sz="1300" dirty="0" smtClean="0"/>
              <a:t>    </a:t>
            </a:r>
            <a:r>
              <a:rPr lang="pl-PL" sz="1300" dirty="0" err="1" smtClean="0"/>
              <a:t>value</a:t>
            </a:r>
            <a:r>
              <a:rPr lang="pl-PL" sz="1300" dirty="0" smtClean="0"/>
              <a:t>  =&gt; 'compute2.cluster',</a:t>
            </a:r>
          </a:p>
          <a:p>
            <a:r>
              <a:rPr lang="pl-PL" sz="1300" dirty="0" smtClean="0"/>
              <a:t>  }</a:t>
            </a:r>
          </a:p>
          <a:p>
            <a:endParaRPr lang="pl-PL" sz="1300" dirty="0" smtClean="0"/>
          </a:p>
          <a:p>
            <a:r>
              <a:rPr lang="pl-PL" sz="1300" dirty="0" smtClean="0"/>
              <a:t>  </a:t>
            </a:r>
            <a:r>
              <a:rPr lang="pl-PL" sz="1300" dirty="0" err="1" smtClean="0"/>
              <a:t>class</a:t>
            </a:r>
            <a:r>
              <a:rPr lang="pl-PL" sz="1300" dirty="0" smtClean="0"/>
              <a:t> { '</a:t>
            </a:r>
            <a:r>
              <a:rPr lang="pl-PL" sz="1300" dirty="0" err="1" smtClean="0"/>
              <a:t>resolv_conf</a:t>
            </a:r>
            <a:r>
              <a:rPr lang="pl-PL" sz="1300" dirty="0" smtClean="0"/>
              <a:t>':</a:t>
            </a:r>
          </a:p>
          <a:p>
            <a:r>
              <a:rPr lang="en-US" sz="1300" dirty="0" smtClean="0"/>
              <a:t>    </a:t>
            </a:r>
            <a:r>
              <a:rPr lang="en-US" sz="1300" dirty="0" err="1" smtClean="0"/>
              <a:t>nameservers</a:t>
            </a:r>
            <a:r>
              <a:rPr lang="en-US" sz="1300" dirty="0" smtClean="0"/>
              <a:t> =&gt; ['127.0.0.1'],</a:t>
            </a:r>
          </a:p>
          <a:p>
            <a:r>
              <a:rPr lang="en-US" sz="1300" dirty="0" smtClean="0"/>
              <a:t>    </a:t>
            </a:r>
            <a:r>
              <a:rPr lang="en-US" sz="1300" dirty="0" err="1" smtClean="0"/>
              <a:t>searchpath</a:t>
            </a:r>
            <a:r>
              <a:rPr lang="en-US" sz="1300" dirty="0" smtClean="0"/>
              <a:t>  =&gt; ['cluster'],</a:t>
            </a:r>
          </a:p>
          <a:p>
            <a:r>
              <a:rPr lang="en-US" sz="1300" dirty="0" smtClean="0"/>
              <a:t>  }</a:t>
            </a:r>
          </a:p>
          <a:p>
            <a:endParaRPr lang="en-US" sz="1300" dirty="0" smtClean="0"/>
          </a:p>
          <a:p>
            <a:r>
              <a:rPr lang="en-US" sz="1300" dirty="0" smtClean="0"/>
              <a:t>  # reset the hostname using our new </a:t>
            </a:r>
            <a:r>
              <a:rPr lang="en-US" sz="1300" dirty="0" err="1" smtClean="0"/>
              <a:t>dnsmasq</a:t>
            </a:r>
            <a:r>
              <a:rPr lang="en-US" sz="1300" dirty="0" smtClean="0"/>
              <a:t> names</a:t>
            </a:r>
          </a:p>
          <a:p>
            <a:r>
              <a:rPr lang="en-US" sz="1300" dirty="0" smtClean="0"/>
              <a:t>  exec { "set-hostname-to-</a:t>
            </a:r>
            <a:r>
              <a:rPr lang="en-US" sz="1300" dirty="0" err="1" smtClean="0"/>
              <a:t>dns</a:t>
            </a:r>
            <a:r>
              <a:rPr lang="en-US" sz="1300" dirty="0" smtClean="0"/>
              <a:t>":</a:t>
            </a:r>
          </a:p>
          <a:p>
            <a:r>
              <a:rPr lang="en-US" sz="1300" dirty="0" smtClean="0"/>
              <a:t>    # this sets the hostname to the dig name of the </a:t>
            </a:r>
            <a:r>
              <a:rPr lang="en-US" sz="1300" dirty="0" err="1" smtClean="0"/>
              <a:t>ip</a:t>
            </a:r>
            <a:r>
              <a:rPr lang="en-US" sz="1300" dirty="0" smtClean="0"/>
              <a:t> address on eth0 and without the period at the end</a:t>
            </a:r>
          </a:p>
          <a:p>
            <a:r>
              <a:rPr lang="en-US" sz="1300" dirty="0" smtClean="0"/>
              <a:t>    command =&gt; "hostname $(dig +short -x `hostname -I` | </a:t>
            </a:r>
            <a:r>
              <a:rPr lang="en-US" sz="1300" dirty="0" err="1" smtClean="0"/>
              <a:t>sed</a:t>
            </a:r>
            <a:r>
              <a:rPr lang="en-US" sz="1300" dirty="0" smtClean="0"/>
              <a:t> 's/\.\+$//')",</a:t>
            </a:r>
          </a:p>
          <a:p>
            <a:r>
              <a:rPr lang="en-US" sz="1300" dirty="0" smtClean="0"/>
              <a:t>  }</a:t>
            </a:r>
          </a:p>
          <a:p>
            <a:endParaRPr lang="en-US" sz="1300" dirty="0" smtClean="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30</a:t>
            </a:fld>
            <a:endParaRPr lang="en-US" altLang="en-US"/>
          </a:p>
        </p:txBody>
      </p:sp>
    </p:spTree>
    <p:extLst>
      <p:ext uri="{BB962C8B-B14F-4D97-AF65-F5344CB8AC3E}">
        <p14:creationId xmlns:p14="http://schemas.microsoft.com/office/powerpoint/2010/main" val="3853002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Talk about imaging using </a:t>
            </a:r>
            <a:r>
              <a:rPr lang="en-US" sz="1300" dirty="0" err="1" smtClean="0">
                <a:latin typeface="+mn-lt"/>
              </a:rPr>
              <a:t>kickstart</a:t>
            </a:r>
            <a:r>
              <a:rPr lang="en-US" sz="1300" dirty="0" smtClean="0">
                <a:latin typeface="+mn-lt"/>
              </a:rPr>
              <a:t>, and how you would typically setup an imager to do this kind of thing</a:t>
            </a:r>
          </a:p>
          <a:p>
            <a:endParaRPr lang="en-US" sz="1300" dirty="0" smtClean="0">
              <a:latin typeface="+mn-lt"/>
            </a:endParaRPr>
          </a:p>
          <a:p>
            <a:r>
              <a:rPr lang="en-US" sz="1300" dirty="0" smtClean="0">
                <a:latin typeface="+mn-lt"/>
              </a:rPr>
              <a:t>AUDIENCE: Ask about </a:t>
            </a:r>
            <a:r>
              <a:rPr lang="en-US" sz="1300" dirty="0" err="1" smtClean="0">
                <a:latin typeface="+mn-lt"/>
              </a:rPr>
              <a:t>xcat</a:t>
            </a:r>
            <a:r>
              <a:rPr lang="en-US" sz="1300" dirty="0" smtClean="0">
                <a:latin typeface="+mn-lt"/>
              </a:rPr>
              <a:t> and how this would compare to </a:t>
            </a:r>
            <a:r>
              <a:rPr lang="en-US" sz="1300" dirty="0" err="1" smtClean="0">
                <a:latin typeface="+mn-lt"/>
              </a:rPr>
              <a:t>kickstart</a:t>
            </a:r>
            <a:r>
              <a:rPr lang="en-US" sz="1300" dirty="0" smtClean="0">
                <a:latin typeface="+mn-lt"/>
              </a:rPr>
              <a:t>, other imaging systems</a:t>
            </a:r>
          </a:p>
          <a:p>
            <a:endParaRPr lang="en-US" sz="1300" dirty="0" smtClean="0">
              <a:latin typeface="+mn-lt"/>
            </a:endParaRPr>
          </a:p>
          <a:p>
            <a:r>
              <a:rPr lang="en-US" sz="1300" dirty="0" smtClean="0">
                <a:latin typeface="+mn-lt"/>
              </a:rPr>
              <a:t>Launch a new instance in EC2</a:t>
            </a:r>
          </a:p>
          <a:p>
            <a:endParaRPr lang="en-US" sz="1300" dirty="0" smtClean="0">
              <a:latin typeface="+mn-lt"/>
            </a:endParaRPr>
          </a:p>
          <a:p>
            <a:r>
              <a:rPr lang="en-US" sz="1300" dirty="0" smtClean="0">
                <a:latin typeface="+mn-lt"/>
              </a:rPr>
              <a:t>Make sure to use the same permissive security </a:t>
            </a:r>
            <a:r>
              <a:rPr lang="en-US" sz="1300" dirty="0" err="1" smtClean="0">
                <a:latin typeface="+mn-lt"/>
              </a:rPr>
              <a:t>config</a:t>
            </a:r>
            <a:r>
              <a:rPr lang="en-US" sz="1300" dirty="0" smtClean="0">
                <a:latin typeface="+mn-lt"/>
              </a:rPr>
              <a:t> as the head node.</a:t>
            </a:r>
          </a:p>
          <a:p>
            <a:endParaRPr lang="en-US" sz="1300" dirty="0" smtClean="0">
              <a:latin typeface="+mn-lt"/>
            </a:endParaRPr>
          </a:p>
          <a:p>
            <a:r>
              <a:rPr lang="en-US" sz="1300" dirty="0" smtClean="0">
                <a:latin typeface="+mn-lt"/>
              </a:rPr>
              <a:t>#####</a:t>
            </a:r>
          </a:p>
          <a:p>
            <a:r>
              <a:rPr lang="en-US" sz="1300" dirty="0" smtClean="0"/>
              <a:t># install puppet repository</a:t>
            </a:r>
          </a:p>
          <a:p>
            <a:r>
              <a:rPr lang="en-US" sz="1300" dirty="0" err="1" smtClean="0"/>
              <a:t>sudo</a:t>
            </a:r>
            <a:r>
              <a:rPr lang="en-US" sz="1300" dirty="0" smtClean="0"/>
              <a:t> rpm -</a:t>
            </a:r>
            <a:r>
              <a:rPr lang="en-US" sz="1300" dirty="0" err="1" smtClean="0"/>
              <a:t>ivh</a:t>
            </a:r>
            <a:r>
              <a:rPr lang="en-US" sz="1300" dirty="0" smtClean="0"/>
              <a:t> http://</a:t>
            </a:r>
            <a:r>
              <a:rPr lang="en-US" sz="1300" dirty="0" err="1" smtClean="0"/>
              <a:t>yum.puppetlabs.com</a:t>
            </a:r>
            <a:r>
              <a:rPr lang="en-US" sz="1300" dirty="0" smtClean="0"/>
              <a:t>/puppetlabs-release-el-6.noarch.rpm</a:t>
            </a:r>
          </a:p>
          <a:p>
            <a:endParaRPr lang="en-US" sz="1300" dirty="0" smtClean="0"/>
          </a:p>
          <a:p>
            <a:r>
              <a:rPr lang="en-US" sz="1300" dirty="0" smtClean="0"/>
              <a:t># install puppet, subversion and vim</a:t>
            </a:r>
          </a:p>
          <a:p>
            <a:r>
              <a:rPr lang="en-US" sz="1300" dirty="0" smtClean="0"/>
              <a:t>yum -y install puppet vim subversion</a:t>
            </a:r>
          </a:p>
          <a:p>
            <a:endParaRPr lang="en-US" sz="1300" dirty="0" smtClean="0"/>
          </a:p>
          <a:p>
            <a:r>
              <a:rPr lang="en-US" sz="1300" dirty="0" smtClean="0"/>
              <a:t># remove default puppet </a:t>
            </a:r>
            <a:r>
              <a:rPr lang="en-US" sz="1300" dirty="0" err="1" smtClean="0"/>
              <a:t>configs</a:t>
            </a:r>
            <a:endParaRPr lang="en-US" sz="1300" dirty="0" smtClean="0"/>
          </a:p>
          <a:p>
            <a:r>
              <a:rPr lang="en-US" sz="1300" dirty="0" err="1" smtClean="0"/>
              <a:t>rm</a:t>
            </a:r>
            <a:r>
              <a:rPr lang="en-US" sz="1300" dirty="0" smtClean="0"/>
              <a:t> -</a:t>
            </a:r>
            <a:r>
              <a:rPr lang="en-US" sz="1300" dirty="0" err="1" smtClean="0"/>
              <a:t>rf</a:t>
            </a:r>
            <a:r>
              <a:rPr lang="en-US" sz="1300" dirty="0" smtClean="0"/>
              <a:t> /</a:t>
            </a:r>
            <a:r>
              <a:rPr lang="en-US" sz="1300" dirty="0" err="1" smtClean="0"/>
              <a:t>etc</a:t>
            </a:r>
            <a:r>
              <a:rPr lang="en-US" sz="1300" dirty="0" smtClean="0"/>
              <a:t>/puppet</a:t>
            </a:r>
          </a:p>
          <a:p>
            <a:endParaRPr lang="en-US" sz="1300" dirty="0" smtClean="0"/>
          </a:p>
          <a:p>
            <a:r>
              <a:rPr lang="en-US" sz="1300" dirty="0" smtClean="0"/>
              <a:t># checkout puppet </a:t>
            </a:r>
            <a:r>
              <a:rPr lang="en-US" sz="1300" dirty="0" err="1" smtClean="0"/>
              <a:t>svn</a:t>
            </a:r>
            <a:r>
              <a:rPr lang="en-US" sz="1300" dirty="0" smtClean="0"/>
              <a:t> to /</a:t>
            </a:r>
            <a:r>
              <a:rPr lang="en-US" sz="1300" dirty="0" err="1" smtClean="0"/>
              <a:t>etc</a:t>
            </a:r>
            <a:r>
              <a:rPr lang="en-US" sz="1300" dirty="0" smtClean="0"/>
              <a:t>/puppet</a:t>
            </a:r>
          </a:p>
          <a:p>
            <a:r>
              <a:rPr lang="en-US" sz="1300" dirty="0" err="1" smtClean="0"/>
              <a:t>svn</a:t>
            </a:r>
            <a:r>
              <a:rPr lang="en-US" sz="1300" dirty="0" smtClean="0"/>
              <a:t> co https://54.191.44.133/puppet /</a:t>
            </a:r>
            <a:r>
              <a:rPr lang="en-US" sz="1300" dirty="0" err="1" smtClean="0"/>
              <a:t>etc</a:t>
            </a:r>
            <a:r>
              <a:rPr lang="en-US" sz="1300" dirty="0" smtClean="0"/>
              <a:t>/puppet/</a:t>
            </a:r>
          </a:p>
          <a:p>
            <a:endParaRPr lang="en-US" sz="1300" dirty="0" smtClean="0">
              <a:latin typeface="+mn-lt"/>
            </a:endParaRPr>
          </a:p>
          <a:p>
            <a:endParaRPr lang="en-US" sz="1300" dirty="0" smtClean="0">
              <a:latin typeface="+mn-lt"/>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pPr/>
              <a:t>32</a:t>
            </a:fld>
            <a:endParaRPr lang="en-US"/>
          </a:p>
        </p:txBody>
      </p:sp>
    </p:spTree>
    <p:extLst>
      <p:ext uri="{BB962C8B-B14F-4D97-AF65-F5344CB8AC3E}">
        <p14:creationId xmlns:p14="http://schemas.microsoft.com/office/powerpoint/2010/main" val="1102139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dirty="0" smtClean="0">
              <a:latin typeface="+mn-lt"/>
            </a:endParaRPr>
          </a:p>
          <a:p>
            <a:r>
              <a:rPr lang="en-US" sz="1300" dirty="0" smtClean="0">
                <a:latin typeface="+mn-lt"/>
              </a:rPr>
              <a:t>Ok lets setup the NFS server. This should be quite easy</a:t>
            </a:r>
          </a:p>
          <a:p>
            <a:endParaRPr lang="en-US" sz="1300" dirty="0" smtClean="0">
              <a:latin typeface="+mn-lt"/>
            </a:endParaRPr>
          </a:p>
          <a:p>
            <a:r>
              <a:rPr lang="en-US" sz="1300" dirty="0" smtClean="0">
                <a:latin typeface="+mn-lt"/>
              </a:rPr>
              <a:t>Talk about NFS a bit and </a:t>
            </a:r>
            <a:r>
              <a:rPr lang="en-US" sz="1300" dirty="0" err="1" smtClean="0">
                <a:latin typeface="+mn-lt"/>
              </a:rPr>
              <a:t>Lustre</a:t>
            </a:r>
            <a:r>
              <a:rPr lang="en-US" sz="1300" dirty="0" smtClean="0">
                <a:latin typeface="+mn-lt"/>
              </a:rPr>
              <a:t> as well. </a:t>
            </a:r>
          </a:p>
          <a:p>
            <a:endParaRPr lang="en-US" sz="1300" dirty="0" smtClean="0">
              <a:latin typeface="+mn-lt"/>
            </a:endParaRPr>
          </a:p>
          <a:p>
            <a:r>
              <a:rPr lang="en-US" sz="1300" dirty="0" smtClean="0">
                <a:latin typeface="+mn-lt"/>
              </a:rPr>
              <a:t>AUDIENCE: What </a:t>
            </a:r>
            <a:r>
              <a:rPr lang="en-US" sz="1300" dirty="0" err="1" smtClean="0">
                <a:latin typeface="+mn-lt"/>
              </a:rPr>
              <a:t>filesystems</a:t>
            </a:r>
            <a:r>
              <a:rPr lang="en-US" sz="1300" dirty="0" smtClean="0">
                <a:latin typeface="+mn-lt"/>
              </a:rPr>
              <a:t> would you use for /home or /apps, what about a /scratch</a:t>
            </a:r>
          </a:p>
          <a:p>
            <a:endParaRPr lang="en-US" sz="1300" dirty="0" smtClean="0">
              <a:latin typeface="+mn-lt"/>
            </a:endParaRPr>
          </a:p>
          <a:p>
            <a:r>
              <a:rPr lang="en-US" sz="1300" dirty="0" err="1" smtClean="0"/>
              <a:t>sharrell@lmaoplane:web</a:t>
            </a:r>
            <a:r>
              <a:rPr lang="en-US" sz="1300" dirty="0" smtClean="0"/>
              <a:t> $ cat 010-puppet-nfs-server </a:t>
            </a:r>
          </a:p>
          <a:p>
            <a:r>
              <a:rPr lang="en-US" sz="1300" dirty="0" smtClean="0"/>
              <a:t>class </a:t>
            </a:r>
            <a:r>
              <a:rPr lang="en-US" sz="1300" dirty="0" err="1" smtClean="0"/>
              <a:t>base_cluser</a:t>
            </a:r>
            <a:r>
              <a:rPr lang="en-US" sz="1300" dirty="0" smtClean="0"/>
              <a:t> {</a:t>
            </a:r>
          </a:p>
          <a:p>
            <a:endParaRPr lang="en-US" sz="1300" dirty="0" smtClean="0"/>
          </a:p>
          <a:p>
            <a:r>
              <a:rPr lang="en-US" sz="1300" dirty="0" smtClean="0"/>
              <a:t>  #### START</a:t>
            </a:r>
          </a:p>
          <a:p>
            <a:r>
              <a:rPr lang="nb-NO" sz="1300" dirty="0" smtClean="0"/>
              <a:t>  file { "/</a:t>
            </a:r>
            <a:r>
              <a:rPr lang="nb-NO" sz="1300" dirty="0" err="1" smtClean="0"/>
              <a:t>apps</a:t>
            </a:r>
            <a:r>
              <a:rPr lang="nb-NO" sz="1300" dirty="0" smtClean="0"/>
              <a:t>":</a:t>
            </a:r>
          </a:p>
          <a:p>
            <a:r>
              <a:rPr lang="nb-NO" sz="1300" dirty="0" smtClean="0"/>
              <a:t>    </a:t>
            </a:r>
            <a:r>
              <a:rPr lang="nb-NO" sz="1300" dirty="0" err="1" smtClean="0"/>
              <a:t>ensure</a:t>
            </a:r>
            <a:r>
              <a:rPr lang="nb-NO" sz="1300" dirty="0" smtClean="0"/>
              <a:t> =&gt; "</a:t>
            </a:r>
            <a:r>
              <a:rPr lang="nb-NO" sz="1300" dirty="0" err="1" smtClean="0"/>
              <a:t>directory</a:t>
            </a:r>
            <a:r>
              <a:rPr lang="nb-NO" sz="1300" dirty="0" smtClean="0"/>
              <a:t>",</a:t>
            </a:r>
          </a:p>
          <a:p>
            <a:r>
              <a:rPr lang="nb-NO" sz="1300" dirty="0" smtClean="0"/>
              <a:t>  }</a:t>
            </a:r>
          </a:p>
          <a:p>
            <a:r>
              <a:rPr lang="nb-NO" sz="1300" dirty="0" smtClean="0"/>
              <a:t>  #### END</a:t>
            </a:r>
          </a:p>
          <a:p>
            <a:r>
              <a:rPr lang="nb-NO" sz="1300" dirty="0" smtClean="0"/>
              <a:t>}</a:t>
            </a:r>
          </a:p>
          <a:p>
            <a:endParaRPr lang="nb-NO" sz="1300" dirty="0" smtClean="0"/>
          </a:p>
          <a:p>
            <a:endParaRPr lang="nb-NO" sz="1300" dirty="0" smtClean="0"/>
          </a:p>
          <a:p>
            <a:r>
              <a:rPr lang="nb-NO" sz="1300" dirty="0" err="1" smtClean="0"/>
              <a:t>class</a:t>
            </a:r>
            <a:r>
              <a:rPr lang="nb-NO" sz="1300" dirty="0" smtClean="0"/>
              <a:t> </a:t>
            </a:r>
            <a:r>
              <a:rPr lang="nb-NO" sz="1300" dirty="0" err="1" smtClean="0"/>
              <a:t>storage_node</a:t>
            </a:r>
            <a:r>
              <a:rPr lang="nb-NO" sz="1300" dirty="0" smtClean="0"/>
              <a:t> {</a:t>
            </a:r>
          </a:p>
          <a:p>
            <a:endParaRPr lang="nb-NO" sz="1300" dirty="0" smtClean="0"/>
          </a:p>
          <a:p>
            <a:r>
              <a:rPr lang="nb-NO" sz="1300" dirty="0" smtClean="0"/>
              <a:t>  #### START</a:t>
            </a:r>
          </a:p>
          <a:p>
            <a:r>
              <a:rPr lang="nb-NO" sz="1300" dirty="0" smtClean="0"/>
              <a:t>  </a:t>
            </a:r>
            <a:r>
              <a:rPr lang="nb-NO" sz="1300" dirty="0" err="1" smtClean="0"/>
              <a:t>include</a:t>
            </a:r>
            <a:r>
              <a:rPr lang="nb-NO" sz="1300" dirty="0" smtClean="0"/>
              <a:t> </a:t>
            </a:r>
            <a:r>
              <a:rPr lang="nb-NO" sz="1300" dirty="0" err="1" smtClean="0"/>
              <a:t>nfs</a:t>
            </a:r>
            <a:r>
              <a:rPr lang="nb-NO" sz="1300" dirty="0" smtClean="0"/>
              <a:t>::server</a:t>
            </a:r>
          </a:p>
          <a:p>
            <a:r>
              <a:rPr lang="nb-NO" sz="1300" dirty="0" smtClean="0"/>
              <a:t>  </a:t>
            </a:r>
            <a:r>
              <a:rPr lang="nb-NO" sz="1300" dirty="0" err="1" smtClean="0"/>
              <a:t>nfs</a:t>
            </a:r>
            <a:r>
              <a:rPr lang="nb-NO" sz="1300" dirty="0" smtClean="0"/>
              <a:t>::server::</a:t>
            </a:r>
            <a:r>
              <a:rPr lang="nb-NO" sz="1300" dirty="0" err="1" smtClean="0"/>
              <a:t>export</a:t>
            </a:r>
            <a:r>
              <a:rPr lang="nb-NO" sz="1300" dirty="0" smtClean="0"/>
              <a:t>{ '/</a:t>
            </a:r>
            <a:r>
              <a:rPr lang="nb-NO" sz="1300" dirty="0" err="1" smtClean="0"/>
              <a:t>home</a:t>
            </a:r>
            <a:r>
              <a:rPr lang="nb-NO" sz="1300" dirty="0" smtClean="0"/>
              <a:t>/':</a:t>
            </a:r>
          </a:p>
          <a:p>
            <a:r>
              <a:rPr lang="en-US" sz="1300" dirty="0" smtClean="0"/>
              <a:t>    ensure  =&gt; 'mounted',</a:t>
            </a:r>
          </a:p>
          <a:p>
            <a:r>
              <a:rPr lang="en-US" sz="1300" dirty="0" smtClean="0"/>
              <a:t>    clients =&gt; '172.31.0.0/16(</a:t>
            </a:r>
            <a:r>
              <a:rPr lang="en-US" sz="1300" dirty="0" err="1" smtClean="0"/>
              <a:t>rw,insecure,async,no_root_squash</a:t>
            </a:r>
            <a:r>
              <a:rPr lang="en-US" sz="1300" dirty="0" smtClean="0"/>
              <a:t>) </a:t>
            </a:r>
            <a:r>
              <a:rPr lang="en-US" sz="1300" dirty="0" err="1" smtClean="0"/>
              <a:t>localhost</a:t>
            </a:r>
            <a:r>
              <a:rPr lang="en-US" sz="1300" dirty="0" smtClean="0"/>
              <a:t>(</a:t>
            </a:r>
            <a:r>
              <a:rPr lang="en-US" sz="1300" dirty="0" err="1" smtClean="0"/>
              <a:t>rw</a:t>
            </a:r>
            <a:r>
              <a:rPr lang="en-US" sz="1300" dirty="0" smtClean="0"/>
              <a:t>)',</a:t>
            </a:r>
          </a:p>
          <a:p>
            <a:r>
              <a:rPr lang="en-US" sz="1300" dirty="0" smtClean="0"/>
              <a:t>  }</a:t>
            </a:r>
          </a:p>
          <a:p>
            <a:endParaRPr lang="en-US" sz="1300" dirty="0" smtClean="0"/>
          </a:p>
          <a:p>
            <a:r>
              <a:rPr lang="en-US" sz="1300" dirty="0" smtClean="0"/>
              <a:t>  </a:t>
            </a:r>
            <a:r>
              <a:rPr lang="en-US" sz="1300" dirty="0" err="1" smtClean="0"/>
              <a:t>nfs</a:t>
            </a:r>
            <a:r>
              <a:rPr lang="en-US" sz="1300" dirty="0" smtClean="0"/>
              <a:t>::server::export{ '/apps/':</a:t>
            </a:r>
          </a:p>
          <a:p>
            <a:r>
              <a:rPr lang="en-US" sz="1300" dirty="0" smtClean="0"/>
              <a:t>    ensure  =&gt; 'mounted',</a:t>
            </a:r>
          </a:p>
          <a:p>
            <a:r>
              <a:rPr lang="en-US" sz="1300" dirty="0" smtClean="0"/>
              <a:t>    clients =&gt; '172.31.0.0/16(</a:t>
            </a:r>
            <a:r>
              <a:rPr lang="en-US" sz="1300" dirty="0" err="1" smtClean="0"/>
              <a:t>rw,insecure,async,no_root_squash</a:t>
            </a:r>
            <a:r>
              <a:rPr lang="en-US" sz="1300" dirty="0" smtClean="0"/>
              <a:t>) </a:t>
            </a:r>
            <a:r>
              <a:rPr lang="en-US" sz="1300" dirty="0" err="1" smtClean="0"/>
              <a:t>localhost</a:t>
            </a:r>
            <a:r>
              <a:rPr lang="en-US" sz="1300" dirty="0" smtClean="0"/>
              <a:t>(</a:t>
            </a:r>
            <a:r>
              <a:rPr lang="en-US" sz="1300" dirty="0" err="1" smtClean="0"/>
              <a:t>rw</a:t>
            </a:r>
            <a:r>
              <a:rPr lang="en-US" sz="1300" dirty="0" smtClean="0"/>
              <a:t>)',</a:t>
            </a:r>
          </a:p>
          <a:p>
            <a:r>
              <a:rPr lang="en-US" sz="1300" dirty="0" smtClean="0"/>
              <a:t>    require =&gt; File['/apps']</a:t>
            </a:r>
          </a:p>
          <a:p>
            <a:r>
              <a:rPr lang="en-US" sz="1300" dirty="0" smtClean="0"/>
              <a:t>  }</a:t>
            </a:r>
          </a:p>
          <a:p>
            <a:r>
              <a:rPr lang="en-US" sz="1300" dirty="0" smtClean="0"/>
              <a:t>  #### END</a:t>
            </a:r>
          </a:p>
          <a:p>
            <a:endParaRPr lang="en-US" sz="1300" dirty="0" smtClean="0"/>
          </a:p>
          <a:p>
            <a:r>
              <a:rPr lang="en-US" sz="1300" dirty="0" smtClean="0"/>
              <a:t>}</a:t>
            </a:r>
          </a:p>
        </p:txBody>
      </p:sp>
      <p:sp>
        <p:nvSpPr>
          <p:cNvPr id="4" name="Slide Number Placeholder 3"/>
          <p:cNvSpPr>
            <a:spLocks noGrp="1"/>
          </p:cNvSpPr>
          <p:nvPr>
            <p:ph type="sldNum" sz="quarter" idx="10"/>
          </p:nvPr>
        </p:nvSpPr>
        <p:spPr/>
        <p:txBody>
          <a:bodyPr/>
          <a:lstStyle/>
          <a:p>
            <a:fld id="{BA5CBA4C-D2C8-084C-9B5F-D35AF29E3C31}" type="slidenum">
              <a:rPr lang="en-US" smtClean="0"/>
              <a:pPr/>
              <a:t>33</a:t>
            </a:fld>
            <a:endParaRPr lang="en-US"/>
          </a:p>
        </p:txBody>
      </p:sp>
    </p:spTree>
    <p:extLst>
      <p:ext uri="{BB962C8B-B14F-4D97-AF65-F5344CB8AC3E}">
        <p14:creationId xmlns:p14="http://schemas.microsoft.com/office/powerpoint/2010/main" val="130206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- 6 Years in HPC at Purdue</a:t>
            </a:r>
          </a:p>
          <a:p>
            <a:r>
              <a:rPr lang="en-US" sz="1300" dirty="0" smtClean="0">
                <a:latin typeface="+mn-lt"/>
              </a:rPr>
              <a:t>- Before that specialized in </a:t>
            </a:r>
            <a:r>
              <a:rPr lang="en-US" sz="1300" dirty="0" err="1" smtClean="0">
                <a:latin typeface="+mn-lt"/>
              </a:rPr>
              <a:t>config</a:t>
            </a:r>
            <a:r>
              <a:rPr lang="en-US" sz="1300" dirty="0" smtClean="0">
                <a:latin typeface="+mn-lt"/>
              </a:rPr>
              <a:t> management and imaging of large amounts of machines</a:t>
            </a:r>
          </a:p>
          <a:p>
            <a:r>
              <a:rPr lang="en-US" sz="1300" dirty="0" smtClean="0">
                <a:latin typeface="+mn-lt"/>
              </a:rPr>
              <a:t>- Work on team and rely on them</a:t>
            </a:r>
          </a:p>
          <a:p>
            <a:endParaRPr lang="en-US" sz="1300" dirty="0" smtClean="0">
              <a:latin typeface="+mn-lt"/>
            </a:endParaRPr>
          </a:p>
          <a:p>
            <a:endParaRPr lang="en-US" sz="1300" dirty="0" smtClean="0">
              <a:latin typeface="+mn-lt"/>
            </a:endParaRPr>
          </a:p>
          <a:p>
            <a:r>
              <a:rPr lang="en-US" sz="1300" dirty="0" smtClean="0">
                <a:latin typeface="+mn-lt"/>
              </a:rPr>
              <a:t>I have been a system administrator at Purdue in their research computing department for the last 6 years and before that I worked as a system administrator at Google. In my time at Google and Purdue I specialized in automation of large amounts of machines. System imaging and configuration management were the main things I have concentrated on. This makes me well suited to this topic, however my deep dive knowledge of any specific system outside of that may be lacking. I work on a team of 8 system administrators and I count on them to help me fill the gaps (if I have help introduce them here)</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3</a:t>
            </a:fld>
            <a:endParaRPr lang="en-US"/>
          </a:p>
        </p:txBody>
      </p:sp>
    </p:spTree>
    <p:extLst>
      <p:ext uri="{BB962C8B-B14F-4D97-AF65-F5344CB8AC3E}">
        <p14:creationId xmlns:p14="http://schemas.microsoft.com/office/powerpoint/2010/main" val="2030213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In order for NFS to work correctly the clocks on all the computers need to be close to each other. In EC2 this is done for us however setting up NTP is very important for many networked file systems</a:t>
            </a:r>
          </a:p>
          <a:p>
            <a:endParaRPr lang="en-US" sz="1300" dirty="0" smtClean="0"/>
          </a:p>
          <a:p>
            <a:r>
              <a:rPr lang="en-US" sz="1300" dirty="0" err="1" smtClean="0"/>
              <a:t>sharrell@lmaoplane:web</a:t>
            </a:r>
            <a:r>
              <a:rPr lang="en-US" sz="1300" dirty="0" smtClean="0"/>
              <a:t> $ cat 011-storage-firewall-and-mounts </a:t>
            </a:r>
          </a:p>
          <a:p>
            <a:endParaRPr lang="en-US" sz="1300" dirty="0" smtClean="0"/>
          </a:p>
          <a:p>
            <a:r>
              <a:rPr lang="en-US" sz="1300" dirty="0" smtClean="0"/>
              <a:t>#### START</a:t>
            </a:r>
          </a:p>
          <a:p>
            <a:r>
              <a:rPr lang="en-US" sz="1300" dirty="0" smtClean="0"/>
              <a:t>$</a:t>
            </a:r>
            <a:r>
              <a:rPr lang="en-US" sz="1300" dirty="0" err="1" smtClean="0"/>
              <a:t>storagenodeip</a:t>
            </a:r>
            <a:r>
              <a:rPr lang="en-US" sz="1300" dirty="0" smtClean="0"/>
              <a:t>='storage node </a:t>
            </a:r>
            <a:r>
              <a:rPr lang="en-US" sz="1300" dirty="0" err="1" smtClean="0"/>
              <a:t>ip</a:t>
            </a:r>
            <a:r>
              <a:rPr lang="en-US" sz="1300" dirty="0" smtClean="0"/>
              <a:t> here'</a:t>
            </a:r>
          </a:p>
          <a:p>
            <a:r>
              <a:rPr lang="en-US" sz="1300" dirty="0" smtClean="0"/>
              <a:t>#### END</a:t>
            </a:r>
          </a:p>
          <a:p>
            <a:endParaRPr lang="en-US" sz="1300" dirty="0" smtClean="0"/>
          </a:p>
          <a:p>
            <a:r>
              <a:rPr lang="en-US" sz="1300" dirty="0" smtClean="0"/>
              <a:t>class </a:t>
            </a:r>
            <a:r>
              <a:rPr lang="en-US" sz="1300" dirty="0" err="1" smtClean="0"/>
              <a:t>head_node</a:t>
            </a:r>
            <a:r>
              <a:rPr lang="en-US" sz="1300" dirty="0" smtClean="0"/>
              <a:t> {</a:t>
            </a:r>
          </a:p>
          <a:p>
            <a:endParaRPr lang="en-US" sz="1300" dirty="0" smtClean="0"/>
          </a:p>
          <a:p>
            <a:r>
              <a:rPr lang="en-US" sz="1300" dirty="0" smtClean="0"/>
              <a:t>#### START</a:t>
            </a:r>
          </a:p>
          <a:p>
            <a:r>
              <a:rPr lang="en-US" sz="1300" dirty="0" smtClean="0"/>
              <a:t>  # mount the shared homes and apps</a:t>
            </a:r>
          </a:p>
          <a:p>
            <a:r>
              <a:rPr lang="en-US" sz="1300" dirty="0" smtClean="0"/>
              <a:t>  mounts { 'storage server home':</a:t>
            </a:r>
          </a:p>
          <a:p>
            <a:r>
              <a:rPr lang="en-US" sz="1300" dirty="0" smtClean="0"/>
              <a:t>    ensure =&gt; present,</a:t>
            </a:r>
          </a:p>
          <a:p>
            <a:r>
              <a:rPr lang="en-US" sz="1300" dirty="0" smtClean="0"/>
              <a:t>    source =&gt; "${</a:t>
            </a:r>
            <a:r>
              <a:rPr lang="en-US" sz="1300" dirty="0" err="1" smtClean="0"/>
              <a:t>storagenodeip</a:t>
            </a:r>
            <a:r>
              <a:rPr lang="en-US" sz="1300" dirty="0" smtClean="0"/>
              <a:t>}:/home",</a:t>
            </a:r>
          </a:p>
          <a:p>
            <a:r>
              <a:rPr lang="en-US" sz="1300" dirty="0" smtClean="0"/>
              <a:t>    </a:t>
            </a:r>
            <a:r>
              <a:rPr lang="en-US" sz="1300" dirty="0" err="1" smtClean="0"/>
              <a:t>dest</a:t>
            </a:r>
            <a:r>
              <a:rPr lang="en-US" sz="1300" dirty="0" smtClean="0"/>
              <a:t>   =&gt; '/home',</a:t>
            </a:r>
          </a:p>
          <a:p>
            <a:r>
              <a:rPr lang="tr-TR" sz="1300" dirty="0" smtClean="0"/>
              <a:t>    </a:t>
            </a:r>
            <a:r>
              <a:rPr lang="tr-TR" sz="1300" dirty="0" err="1" smtClean="0"/>
              <a:t>type</a:t>
            </a:r>
            <a:r>
              <a:rPr lang="tr-TR" sz="1300" dirty="0" smtClean="0"/>
              <a:t>   =&gt; '</a:t>
            </a:r>
            <a:r>
              <a:rPr lang="tr-TR" sz="1300" dirty="0" err="1" smtClean="0"/>
              <a:t>nfs</a:t>
            </a:r>
            <a:r>
              <a:rPr lang="tr-TR" sz="1300" dirty="0" smtClean="0"/>
              <a:t>',</a:t>
            </a:r>
          </a:p>
          <a:p>
            <a:r>
              <a:rPr lang="tr-TR" sz="1300" dirty="0" smtClean="0"/>
              <a:t>    </a:t>
            </a:r>
            <a:r>
              <a:rPr lang="tr-TR" sz="1300" dirty="0" err="1" smtClean="0"/>
              <a:t>opts</a:t>
            </a:r>
            <a:r>
              <a:rPr lang="tr-TR" sz="1300" dirty="0" smtClean="0"/>
              <a:t>   =&gt; '</a:t>
            </a:r>
            <a:r>
              <a:rPr lang="tr-TR" sz="1300" dirty="0" err="1" smtClean="0"/>
              <a:t>nofail,defaults,vers</a:t>
            </a:r>
            <a:r>
              <a:rPr lang="tr-TR" sz="1300" dirty="0" smtClean="0"/>
              <a:t>=3,rw,noatime',</a:t>
            </a:r>
          </a:p>
          <a:p>
            <a:r>
              <a:rPr lang="tr-TR" sz="1300" dirty="0" smtClean="0"/>
              <a:t>  }</a:t>
            </a:r>
          </a:p>
          <a:p>
            <a:endParaRPr lang="tr-TR" sz="1300" dirty="0" smtClean="0"/>
          </a:p>
          <a:p>
            <a:r>
              <a:rPr lang="tr-TR" sz="1300" dirty="0" smtClean="0"/>
              <a:t>  </a:t>
            </a:r>
            <a:r>
              <a:rPr lang="tr-TR" sz="1300" dirty="0" err="1" smtClean="0"/>
              <a:t>mounts</a:t>
            </a:r>
            <a:r>
              <a:rPr lang="tr-TR" sz="1300" dirty="0" smtClean="0"/>
              <a:t> { '</a:t>
            </a:r>
            <a:r>
              <a:rPr lang="tr-TR" sz="1300" dirty="0" err="1" smtClean="0"/>
              <a:t>storage</a:t>
            </a:r>
            <a:r>
              <a:rPr lang="tr-TR" sz="1300" dirty="0" smtClean="0"/>
              <a:t> server </a:t>
            </a:r>
            <a:r>
              <a:rPr lang="tr-TR" sz="1300" dirty="0" err="1" smtClean="0"/>
              <a:t>apps</a:t>
            </a:r>
            <a:r>
              <a:rPr lang="tr-TR" sz="1300" dirty="0" smtClean="0"/>
              <a:t>':</a:t>
            </a:r>
          </a:p>
          <a:p>
            <a:r>
              <a:rPr lang="tr-TR" sz="1300" dirty="0" smtClean="0"/>
              <a:t>    </a:t>
            </a:r>
            <a:r>
              <a:rPr lang="tr-TR" sz="1300" dirty="0" err="1" smtClean="0"/>
              <a:t>ensure</a:t>
            </a:r>
            <a:r>
              <a:rPr lang="tr-TR" sz="1300" dirty="0" smtClean="0"/>
              <a:t> =&gt; </a:t>
            </a:r>
            <a:r>
              <a:rPr lang="tr-TR" sz="1300" dirty="0" err="1" smtClean="0"/>
              <a:t>present</a:t>
            </a:r>
            <a:r>
              <a:rPr lang="tr-TR" sz="1300" dirty="0" smtClean="0"/>
              <a:t>,</a:t>
            </a:r>
          </a:p>
          <a:p>
            <a:r>
              <a:rPr lang="tr-TR" sz="1300" dirty="0" smtClean="0"/>
              <a:t>    </a:t>
            </a:r>
            <a:r>
              <a:rPr lang="tr-TR" sz="1300" dirty="0" err="1" smtClean="0"/>
              <a:t>source</a:t>
            </a:r>
            <a:r>
              <a:rPr lang="tr-TR" sz="1300" dirty="0" smtClean="0"/>
              <a:t> =&gt; "${</a:t>
            </a:r>
            <a:r>
              <a:rPr lang="tr-TR" sz="1300" dirty="0" err="1" smtClean="0"/>
              <a:t>storagenodeip</a:t>
            </a:r>
            <a:r>
              <a:rPr lang="tr-TR" sz="1300" dirty="0" smtClean="0"/>
              <a:t>}:/</a:t>
            </a:r>
            <a:r>
              <a:rPr lang="tr-TR" sz="1300" dirty="0" err="1" smtClean="0"/>
              <a:t>apps</a:t>
            </a:r>
            <a:r>
              <a:rPr lang="tr-TR" sz="1300" dirty="0" smtClean="0"/>
              <a:t>",</a:t>
            </a:r>
          </a:p>
          <a:p>
            <a:r>
              <a:rPr lang="fr-FR" sz="1300" dirty="0" smtClean="0"/>
              <a:t>    </a:t>
            </a:r>
            <a:r>
              <a:rPr lang="fr-FR" sz="1300" dirty="0" err="1" smtClean="0"/>
              <a:t>dest</a:t>
            </a:r>
            <a:r>
              <a:rPr lang="fr-FR" sz="1300" dirty="0" smtClean="0"/>
              <a:t>   =&gt; '/</a:t>
            </a:r>
            <a:r>
              <a:rPr lang="fr-FR" sz="1300" dirty="0" err="1" smtClean="0"/>
              <a:t>apps</a:t>
            </a:r>
            <a:r>
              <a:rPr lang="fr-FR" sz="1300" dirty="0" smtClean="0"/>
              <a:t>',</a:t>
            </a:r>
          </a:p>
          <a:p>
            <a:r>
              <a:rPr lang="tr-TR" sz="1300" dirty="0" smtClean="0"/>
              <a:t>    </a:t>
            </a:r>
            <a:r>
              <a:rPr lang="tr-TR" sz="1300" dirty="0" err="1" smtClean="0"/>
              <a:t>type</a:t>
            </a:r>
            <a:r>
              <a:rPr lang="tr-TR" sz="1300" dirty="0" smtClean="0"/>
              <a:t>   =&gt; '</a:t>
            </a:r>
            <a:r>
              <a:rPr lang="tr-TR" sz="1300" dirty="0" err="1" smtClean="0"/>
              <a:t>nfs</a:t>
            </a:r>
            <a:r>
              <a:rPr lang="tr-TR" sz="1300" dirty="0" smtClean="0"/>
              <a:t>',</a:t>
            </a:r>
          </a:p>
          <a:p>
            <a:r>
              <a:rPr lang="tr-TR" sz="1300" dirty="0" smtClean="0"/>
              <a:t>    </a:t>
            </a:r>
            <a:r>
              <a:rPr lang="tr-TR" sz="1300" dirty="0" err="1" smtClean="0"/>
              <a:t>opts</a:t>
            </a:r>
            <a:r>
              <a:rPr lang="tr-TR" sz="1300" dirty="0" smtClean="0"/>
              <a:t>   =&gt; '</a:t>
            </a:r>
            <a:r>
              <a:rPr lang="tr-TR" sz="1300" dirty="0" err="1" smtClean="0"/>
              <a:t>nofail,defaults,vers</a:t>
            </a:r>
            <a:r>
              <a:rPr lang="tr-TR" sz="1300" dirty="0" smtClean="0"/>
              <a:t>=3,rw,noatime',</a:t>
            </a:r>
          </a:p>
          <a:p>
            <a:r>
              <a:rPr lang="en-US" sz="1300" dirty="0" smtClean="0"/>
              <a:t>    require =&gt; File['/apps'],</a:t>
            </a:r>
          </a:p>
          <a:p>
            <a:r>
              <a:rPr lang="en-US" sz="1300" dirty="0" smtClean="0"/>
              <a:t>  }</a:t>
            </a:r>
          </a:p>
          <a:p>
            <a:endParaRPr lang="en-US" sz="1300" dirty="0" smtClean="0"/>
          </a:p>
          <a:p>
            <a:r>
              <a:rPr lang="en-US" sz="1300" dirty="0" smtClean="0"/>
              <a:t>#### END</a:t>
            </a:r>
          </a:p>
          <a:p>
            <a:r>
              <a:rPr lang="en-US" sz="1300" dirty="0" smtClean="0"/>
              <a:t>}</a:t>
            </a:r>
          </a:p>
          <a:p>
            <a:endParaRPr lang="en-US" sz="1300" dirty="0" smtClean="0"/>
          </a:p>
          <a:p>
            <a:endParaRPr lang="en-US" sz="1300" dirty="0" smtClean="0"/>
          </a:p>
          <a:p>
            <a:r>
              <a:rPr lang="en-US" sz="1300" dirty="0" smtClean="0"/>
              <a:t>class </a:t>
            </a:r>
            <a:r>
              <a:rPr lang="en-US" sz="1300" dirty="0" err="1" smtClean="0"/>
              <a:t>compute_node</a:t>
            </a:r>
            <a:r>
              <a:rPr lang="en-US" sz="1300" dirty="0" smtClean="0"/>
              <a:t> {</a:t>
            </a:r>
          </a:p>
          <a:p>
            <a:endParaRPr lang="en-US" sz="1300" dirty="0" smtClean="0"/>
          </a:p>
          <a:p>
            <a:r>
              <a:rPr lang="en-US" sz="1300" dirty="0" smtClean="0"/>
              <a:t>#### START</a:t>
            </a:r>
          </a:p>
          <a:p>
            <a:r>
              <a:rPr lang="en-US" sz="1300" dirty="0" smtClean="0"/>
              <a:t>  # mount the shared homes and apps</a:t>
            </a:r>
          </a:p>
          <a:p>
            <a:r>
              <a:rPr lang="en-US" sz="1300" dirty="0" smtClean="0"/>
              <a:t>  mounts { 'storage server home':</a:t>
            </a:r>
          </a:p>
          <a:p>
            <a:r>
              <a:rPr lang="en-US" sz="1300" dirty="0" smtClean="0"/>
              <a:t>    ensure =&gt; present,</a:t>
            </a:r>
          </a:p>
          <a:p>
            <a:r>
              <a:rPr lang="en-US" sz="1300" dirty="0" smtClean="0"/>
              <a:t>    source =&gt; "${</a:t>
            </a:r>
            <a:r>
              <a:rPr lang="en-US" sz="1300" dirty="0" err="1" smtClean="0"/>
              <a:t>storagenodeip</a:t>
            </a:r>
            <a:r>
              <a:rPr lang="en-US" sz="1300" dirty="0" smtClean="0"/>
              <a:t>}:/home",</a:t>
            </a:r>
          </a:p>
          <a:p>
            <a:r>
              <a:rPr lang="en-US" sz="1300" dirty="0" smtClean="0"/>
              <a:t>    </a:t>
            </a:r>
            <a:r>
              <a:rPr lang="en-US" sz="1300" dirty="0" err="1" smtClean="0"/>
              <a:t>dest</a:t>
            </a:r>
            <a:r>
              <a:rPr lang="en-US" sz="1300" dirty="0" smtClean="0"/>
              <a:t>   =&gt; '/home',</a:t>
            </a:r>
          </a:p>
          <a:p>
            <a:r>
              <a:rPr lang="tr-TR" sz="1300" dirty="0" smtClean="0"/>
              <a:t>    </a:t>
            </a:r>
            <a:r>
              <a:rPr lang="tr-TR" sz="1300" dirty="0" err="1" smtClean="0"/>
              <a:t>type</a:t>
            </a:r>
            <a:r>
              <a:rPr lang="tr-TR" sz="1300" dirty="0" smtClean="0"/>
              <a:t>   =&gt; '</a:t>
            </a:r>
            <a:r>
              <a:rPr lang="tr-TR" sz="1300" dirty="0" err="1" smtClean="0"/>
              <a:t>nfs</a:t>
            </a:r>
            <a:r>
              <a:rPr lang="tr-TR" sz="1300" dirty="0" smtClean="0"/>
              <a:t>',</a:t>
            </a:r>
          </a:p>
          <a:p>
            <a:r>
              <a:rPr lang="tr-TR" sz="1300" dirty="0" smtClean="0"/>
              <a:t>    </a:t>
            </a:r>
            <a:r>
              <a:rPr lang="tr-TR" sz="1300" dirty="0" err="1" smtClean="0"/>
              <a:t>opts</a:t>
            </a:r>
            <a:r>
              <a:rPr lang="tr-TR" sz="1300" dirty="0" smtClean="0"/>
              <a:t>   =&gt; '</a:t>
            </a:r>
            <a:r>
              <a:rPr lang="tr-TR" sz="1300" dirty="0" err="1" smtClean="0"/>
              <a:t>nofail,defaults,vers</a:t>
            </a:r>
            <a:r>
              <a:rPr lang="tr-TR" sz="1300" dirty="0" smtClean="0"/>
              <a:t>=3,rw,noatime',</a:t>
            </a:r>
          </a:p>
          <a:p>
            <a:r>
              <a:rPr lang="tr-TR" sz="1300" dirty="0" smtClean="0"/>
              <a:t>  }</a:t>
            </a:r>
          </a:p>
          <a:p>
            <a:endParaRPr lang="tr-TR" sz="1300" dirty="0" smtClean="0"/>
          </a:p>
          <a:p>
            <a:r>
              <a:rPr lang="tr-TR" sz="1300" dirty="0" smtClean="0"/>
              <a:t>  </a:t>
            </a:r>
            <a:r>
              <a:rPr lang="tr-TR" sz="1300" dirty="0" err="1" smtClean="0"/>
              <a:t>mounts</a:t>
            </a:r>
            <a:r>
              <a:rPr lang="tr-TR" sz="1300" dirty="0" smtClean="0"/>
              <a:t> { '</a:t>
            </a:r>
            <a:r>
              <a:rPr lang="tr-TR" sz="1300" dirty="0" err="1" smtClean="0"/>
              <a:t>storage</a:t>
            </a:r>
            <a:r>
              <a:rPr lang="tr-TR" sz="1300" dirty="0" smtClean="0"/>
              <a:t> server </a:t>
            </a:r>
            <a:r>
              <a:rPr lang="tr-TR" sz="1300" dirty="0" err="1" smtClean="0"/>
              <a:t>apps</a:t>
            </a:r>
            <a:r>
              <a:rPr lang="tr-TR" sz="1300" dirty="0" smtClean="0"/>
              <a:t>':</a:t>
            </a:r>
          </a:p>
          <a:p>
            <a:r>
              <a:rPr lang="tr-TR" sz="1300" dirty="0" smtClean="0"/>
              <a:t>    </a:t>
            </a:r>
            <a:r>
              <a:rPr lang="tr-TR" sz="1300" dirty="0" err="1" smtClean="0"/>
              <a:t>ensure</a:t>
            </a:r>
            <a:r>
              <a:rPr lang="tr-TR" sz="1300" dirty="0" smtClean="0"/>
              <a:t> =&gt; </a:t>
            </a:r>
            <a:r>
              <a:rPr lang="tr-TR" sz="1300" dirty="0" err="1" smtClean="0"/>
              <a:t>present</a:t>
            </a:r>
            <a:r>
              <a:rPr lang="tr-TR" sz="1300" dirty="0" smtClean="0"/>
              <a:t>,</a:t>
            </a:r>
          </a:p>
          <a:p>
            <a:r>
              <a:rPr lang="tr-TR" sz="1300" dirty="0" smtClean="0"/>
              <a:t>    </a:t>
            </a:r>
            <a:r>
              <a:rPr lang="tr-TR" sz="1300" dirty="0" err="1" smtClean="0"/>
              <a:t>source</a:t>
            </a:r>
            <a:r>
              <a:rPr lang="tr-TR" sz="1300" dirty="0" smtClean="0"/>
              <a:t> =&gt; "${</a:t>
            </a:r>
            <a:r>
              <a:rPr lang="tr-TR" sz="1300" dirty="0" err="1" smtClean="0"/>
              <a:t>storagenodeip</a:t>
            </a:r>
            <a:r>
              <a:rPr lang="tr-TR" sz="1300" dirty="0" smtClean="0"/>
              <a:t>}:/</a:t>
            </a:r>
            <a:r>
              <a:rPr lang="tr-TR" sz="1300" dirty="0" err="1" smtClean="0"/>
              <a:t>apps</a:t>
            </a:r>
            <a:r>
              <a:rPr lang="tr-TR" sz="1300" dirty="0" smtClean="0"/>
              <a:t>",</a:t>
            </a:r>
          </a:p>
          <a:p>
            <a:r>
              <a:rPr lang="fr-FR" sz="1300" dirty="0" smtClean="0"/>
              <a:t>    </a:t>
            </a:r>
            <a:r>
              <a:rPr lang="fr-FR" sz="1300" dirty="0" err="1" smtClean="0"/>
              <a:t>dest</a:t>
            </a:r>
            <a:r>
              <a:rPr lang="fr-FR" sz="1300" dirty="0" smtClean="0"/>
              <a:t>   =&gt; '/</a:t>
            </a:r>
            <a:r>
              <a:rPr lang="fr-FR" sz="1300" dirty="0" err="1" smtClean="0"/>
              <a:t>apps</a:t>
            </a:r>
            <a:r>
              <a:rPr lang="fr-FR" sz="1300" dirty="0" smtClean="0"/>
              <a:t>',</a:t>
            </a:r>
          </a:p>
          <a:p>
            <a:r>
              <a:rPr lang="tr-TR" sz="1300" dirty="0" smtClean="0"/>
              <a:t>    </a:t>
            </a:r>
            <a:r>
              <a:rPr lang="tr-TR" sz="1300" dirty="0" err="1" smtClean="0"/>
              <a:t>type</a:t>
            </a:r>
            <a:r>
              <a:rPr lang="tr-TR" sz="1300" dirty="0" smtClean="0"/>
              <a:t>   =&gt; '</a:t>
            </a:r>
            <a:r>
              <a:rPr lang="tr-TR" sz="1300" dirty="0" err="1" smtClean="0"/>
              <a:t>nfs</a:t>
            </a:r>
            <a:r>
              <a:rPr lang="tr-TR" sz="1300" dirty="0" smtClean="0"/>
              <a:t>',</a:t>
            </a:r>
          </a:p>
          <a:p>
            <a:r>
              <a:rPr lang="tr-TR" sz="1300" dirty="0" smtClean="0"/>
              <a:t>    </a:t>
            </a:r>
            <a:r>
              <a:rPr lang="tr-TR" sz="1300" dirty="0" err="1" smtClean="0"/>
              <a:t>opts</a:t>
            </a:r>
            <a:r>
              <a:rPr lang="tr-TR" sz="1300" dirty="0" smtClean="0"/>
              <a:t>   =&gt; '</a:t>
            </a:r>
            <a:r>
              <a:rPr lang="tr-TR" sz="1300" dirty="0" err="1" smtClean="0"/>
              <a:t>nofail,defaults,vers</a:t>
            </a:r>
            <a:r>
              <a:rPr lang="tr-TR" sz="1300" dirty="0" smtClean="0"/>
              <a:t>=3,rw,noatime',</a:t>
            </a:r>
          </a:p>
          <a:p>
            <a:r>
              <a:rPr lang="en-US" sz="1300" dirty="0" smtClean="0"/>
              <a:t>    require =&gt; File['/apps'],</a:t>
            </a:r>
          </a:p>
          <a:p>
            <a:r>
              <a:rPr lang="en-US" sz="1300" dirty="0" smtClean="0"/>
              <a:t>  }</a:t>
            </a:r>
          </a:p>
          <a:p>
            <a:endParaRPr lang="en-US" sz="1300" dirty="0" smtClean="0"/>
          </a:p>
          <a:p>
            <a:r>
              <a:rPr lang="en-US" sz="1300" dirty="0" smtClean="0"/>
              <a:t>#### END</a:t>
            </a:r>
          </a:p>
          <a:p>
            <a:endParaRPr lang="en-US" sz="1300" dirty="0" smtClean="0"/>
          </a:p>
          <a:p>
            <a:r>
              <a:rPr lang="en-US" sz="1300" dirty="0" smtClean="0"/>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34</a:t>
            </a:fld>
            <a:endParaRPr lang="en-US" altLang="en-US"/>
          </a:p>
        </p:txBody>
      </p:sp>
    </p:spTree>
    <p:extLst>
      <p:ext uri="{BB962C8B-B14F-4D97-AF65-F5344CB8AC3E}">
        <p14:creationId xmlns:p14="http://schemas.microsoft.com/office/powerpoint/2010/main" val="2825645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Now</a:t>
            </a:r>
            <a:r>
              <a:rPr lang="en-US" sz="1300" baseline="0" dirty="0" smtClean="0"/>
              <a:t> that we have more that one machine running we should point syslog to a common place</a:t>
            </a:r>
            <a:endParaRPr lang="en-US" sz="1300" dirty="0" smtClean="0"/>
          </a:p>
          <a:p>
            <a:endParaRPr lang="en-US" sz="1300" dirty="0" smtClean="0"/>
          </a:p>
          <a:p>
            <a:r>
              <a:rPr lang="en-US" sz="1300" dirty="0" err="1" smtClean="0"/>
              <a:t>sharrell@roflcopter:web</a:t>
            </a:r>
            <a:r>
              <a:rPr lang="en-US" sz="1300" dirty="0" smtClean="0"/>
              <a:t> $ cat 021-log-aggregation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class { '</a:t>
            </a:r>
            <a:r>
              <a:rPr lang="en-US" sz="1300" dirty="0" err="1" smtClean="0"/>
              <a:t>rsyslog</a:t>
            </a:r>
            <a:r>
              <a:rPr lang="en-US" sz="1300" dirty="0" smtClean="0"/>
              <a:t>::client':</a:t>
            </a:r>
          </a:p>
          <a:p>
            <a:r>
              <a:rPr lang="tr-TR" sz="1300" dirty="0" smtClean="0"/>
              <a:t>    </a:t>
            </a:r>
            <a:r>
              <a:rPr lang="tr-TR" sz="1300" dirty="0" err="1" smtClean="0"/>
              <a:t>remote_type</a:t>
            </a:r>
            <a:r>
              <a:rPr lang="tr-TR" sz="1300" dirty="0" smtClean="0"/>
              <a:t>    =&gt; '</a:t>
            </a:r>
            <a:r>
              <a:rPr lang="tr-TR" sz="1300" dirty="0" err="1" smtClean="0"/>
              <a:t>tcp</a:t>
            </a:r>
            <a:r>
              <a:rPr lang="tr-TR" sz="1300" dirty="0" smtClean="0"/>
              <a:t>',</a:t>
            </a:r>
          </a:p>
          <a:p>
            <a:r>
              <a:rPr lang="fr-FR" sz="1300" dirty="0" smtClean="0"/>
              <a:t>    server         =&gt; '</a:t>
            </a:r>
            <a:r>
              <a:rPr lang="fr-FR" sz="1300" dirty="0" err="1" smtClean="0"/>
              <a:t>head.cluster</a:t>
            </a:r>
            <a:r>
              <a:rPr lang="fr-FR" sz="1300" dirty="0" smtClean="0"/>
              <a:t>',</a:t>
            </a:r>
          </a:p>
          <a:p>
            <a:r>
              <a:rPr lang="fr-FR" sz="1300" dirty="0" smtClean="0"/>
              <a:t>  }</a:t>
            </a:r>
          </a:p>
          <a:p>
            <a:r>
              <a:rPr lang="fr-FR" sz="1300" dirty="0" smtClean="0"/>
              <a:t>##### END</a:t>
            </a:r>
          </a:p>
          <a:p>
            <a:endParaRPr lang="fr-FR" sz="1300" dirty="0" smtClean="0"/>
          </a:p>
          <a:p>
            <a:r>
              <a:rPr lang="fr-FR" sz="1300" dirty="0" smtClean="0"/>
              <a:t>}</a:t>
            </a:r>
          </a:p>
          <a:p>
            <a:endParaRPr lang="fr-FR" sz="1300" dirty="0" smtClean="0"/>
          </a:p>
          <a:p>
            <a:endParaRPr lang="fr-FR" sz="1300" dirty="0" smtClean="0"/>
          </a:p>
          <a:p>
            <a:r>
              <a:rPr lang="fr-FR" sz="1300" dirty="0" smtClean="0"/>
              <a:t>class </a:t>
            </a:r>
            <a:r>
              <a:rPr lang="fr-FR" sz="1300" dirty="0" err="1" smtClean="0"/>
              <a:t>head_node</a:t>
            </a:r>
            <a:r>
              <a:rPr lang="fr-FR" sz="1300" dirty="0" smtClean="0"/>
              <a:t> {</a:t>
            </a:r>
          </a:p>
          <a:p>
            <a:endParaRPr lang="fr-FR" sz="1300" dirty="0" smtClean="0"/>
          </a:p>
          <a:p>
            <a:r>
              <a:rPr lang="fr-FR" sz="1300" dirty="0" smtClean="0"/>
              <a:t>##### START</a:t>
            </a:r>
          </a:p>
          <a:p>
            <a:r>
              <a:rPr lang="fr-FR" sz="1300" dirty="0" smtClean="0"/>
              <a:t>  file {'/var/log/multi/':</a:t>
            </a:r>
          </a:p>
          <a:p>
            <a:r>
              <a:rPr lang="fr-FR" sz="1300" dirty="0" smtClean="0"/>
              <a:t>    </a:t>
            </a:r>
            <a:r>
              <a:rPr lang="fr-FR" sz="1300" dirty="0" err="1" smtClean="0"/>
              <a:t>ensure</a:t>
            </a:r>
            <a:r>
              <a:rPr lang="fr-FR" sz="1300" dirty="0" smtClean="0"/>
              <a:t> =&gt; 'directory',</a:t>
            </a:r>
          </a:p>
          <a:p>
            <a:r>
              <a:rPr lang="fr-FR" sz="1300" dirty="0" smtClean="0"/>
              <a:t>    </a:t>
            </a:r>
            <a:r>
              <a:rPr lang="fr-FR" sz="1300" dirty="0" err="1" smtClean="0"/>
              <a:t>before</a:t>
            </a:r>
            <a:r>
              <a:rPr lang="fr-FR" sz="1300" dirty="0" smtClean="0"/>
              <a:t> =&gt; Class['</a:t>
            </a:r>
            <a:r>
              <a:rPr lang="fr-FR" sz="1300" dirty="0" err="1" smtClean="0"/>
              <a:t>rsyslog</a:t>
            </a:r>
            <a:r>
              <a:rPr lang="fr-FR" sz="1300" dirty="0" smtClean="0"/>
              <a:t>::server'],</a:t>
            </a:r>
          </a:p>
          <a:p>
            <a:r>
              <a:rPr lang="fr-FR" sz="1300" dirty="0" smtClean="0"/>
              <a:t>  }</a:t>
            </a:r>
          </a:p>
          <a:p>
            <a:endParaRPr lang="fr-FR" sz="1300" dirty="0" smtClean="0"/>
          </a:p>
          <a:p>
            <a:r>
              <a:rPr lang="fr-FR" sz="1300" dirty="0" smtClean="0"/>
              <a:t>  class { '</a:t>
            </a:r>
            <a:r>
              <a:rPr lang="fr-FR" sz="1300" dirty="0" err="1" smtClean="0"/>
              <a:t>rsyslog</a:t>
            </a:r>
            <a:r>
              <a:rPr lang="fr-FR" sz="1300" dirty="0" smtClean="0"/>
              <a:t>::server':</a:t>
            </a:r>
          </a:p>
          <a:p>
            <a:r>
              <a:rPr lang="fr-FR" sz="1300" dirty="0" smtClean="0"/>
              <a:t>    </a:t>
            </a:r>
            <a:r>
              <a:rPr lang="fr-FR" sz="1300" dirty="0" err="1" smtClean="0"/>
              <a:t>server_dir</a:t>
            </a:r>
            <a:r>
              <a:rPr lang="fr-FR" sz="1300" dirty="0" smtClean="0"/>
              <a:t>                =&gt; '/var/log/multi/',</a:t>
            </a:r>
          </a:p>
          <a:p>
            <a:r>
              <a:rPr lang="fr-FR" sz="1300" dirty="0" smtClean="0"/>
              <a:t>  }</a:t>
            </a:r>
          </a:p>
          <a:p>
            <a:r>
              <a:rPr lang="fr-FR" sz="1300" dirty="0" smtClean="0"/>
              <a:t>##### END</a:t>
            </a:r>
          </a:p>
          <a:p>
            <a:endParaRPr lang="fr-FR" sz="1300" dirty="0" smtClean="0"/>
          </a:p>
          <a:p>
            <a:r>
              <a:rPr lang="fr-FR" sz="1300" dirty="0" smtClean="0"/>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35</a:t>
            </a:fld>
            <a:endParaRPr lang="en-US" altLang="en-US"/>
          </a:p>
        </p:txBody>
      </p:sp>
    </p:spTree>
    <p:extLst>
      <p:ext uri="{BB962C8B-B14F-4D97-AF65-F5344CB8AC3E}">
        <p14:creationId xmlns:p14="http://schemas.microsoft.com/office/powerpoint/2010/main" val="3376592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committing the firewall rules re-run puppet apply on all the nodes</a:t>
            </a:r>
          </a:p>
          <a:p>
            <a:endParaRPr lang="en-US" baseline="0" dirty="0" smtClean="0"/>
          </a:p>
          <a:p>
            <a:r>
              <a:rPr lang="en-US" sz="1300" dirty="0" err="1" smtClean="0"/>
              <a:t>sharrell@lmaoplane:web</a:t>
            </a:r>
            <a:r>
              <a:rPr lang="en-US" sz="1300" dirty="0" smtClean="0"/>
              <a:t> $ cat 012-compute-nodes-firewall </a:t>
            </a:r>
          </a:p>
          <a:p>
            <a:endParaRPr lang="en-US" sz="1300" dirty="0" smtClean="0"/>
          </a:p>
          <a:p>
            <a:r>
              <a:rPr lang="en-US" sz="1300" dirty="0" smtClean="0"/>
              <a:t>#### START</a:t>
            </a:r>
          </a:p>
          <a:p>
            <a:r>
              <a:rPr lang="en-US" sz="1300" dirty="0" smtClean="0"/>
              <a:t>$</a:t>
            </a:r>
            <a:r>
              <a:rPr lang="en-US" sz="1300" dirty="0" err="1" smtClean="0"/>
              <a:t>computenodeipone</a:t>
            </a:r>
            <a:r>
              <a:rPr lang="en-US" sz="1300" dirty="0" smtClean="0"/>
              <a:t>='</a:t>
            </a:r>
            <a:r>
              <a:rPr lang="en-US" sz="1300" dirty="0" err="1" smtClean="0"/>
              <a:t>computenode</a:t>
            </a:r>
            <a:r>
              <a:rPr lang="en-US" sz="1300" dirty="0" smtClean="0"/>
              <a:t> </a:t>
            </a:r>
            <a:r>
              <a:rPr lang="en-US" sz="1300" dirty="0" err="1" smtClean="0"/>
              <a:t>ip</a:t>
            </a:r>
            <a:r>
              <a:rPr lang="en-US" sz="1300" dirty="0" smtClean="0"/>
              <a:t> 1 here'</a:t>
            </a:r>
          </a:p>
          <a:p>
            <a:r>
              <a:rPr lang="en-US" sz="1300" dirty="0" smtClean="0"/>
              <a:t>$</a:t>
            </a:r>
            <a:r>
              <a:rPr lang="en-US" sz="1300" dirty="0" err="1" smtClean="0"/>
              <a:t>computenodeiptwo</a:t>
            </a:r>
            <a:r>
              <a:rPr lang="en-US" sz="1300" dirty="0" smtClean="0"/>
              <a:t>='</a:t>
            </a:r>
            <a:r>
              <a:rPr lang="en-US" sz="1300" dirty="0" err="1" smtClean="0"/>
              <a:t>computenode</a:t>
            </a:r>
            <a:r>
              <a:rPr lang="en-US" sz="1300" dirty="0" smtClean="0"/>
              <a:t> </a:t>
            </a:r>
            <a:r>
              <a:rPr lang="en-US" sz="1300" dirty="0" err="1" smtClean="0"/>
              <a:t>ip</a:t>
            </a:r>
            <a:r>
              <a:rPr lang="en-US" sz="1300" dirty="0" smtClean="0"/>
              <a:t> 2 here'</a:t>
            </a:r>
          </a:p>
          <a:p>
            <a:r>
              <a:rPr lang="en-US" sz="1300" dirty="0" smtClean="0"/>
              <a:t>#### END</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37</a:t>
            </a:fld>
            <a:endParaRPr lang="en-US"/>
          </a:p>
        </p:txBody>
      </p:sp>
    </p:spTree>
    <p:extLst>
      <p:ext uri="{BB962C8B-B14F-4D97-AF65-F5344CB8AC3E}">
        <p14:creationId xmlns:p14="http://schemas.microsoft.com/office/powerpoint/2010/main" val="47520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push this to every machine again</a:t>
            </a:r>
          </a:p>
          <a:p>
            <a:endParaRPr lang="en-US" dirty="0" smtClean="0"/>
          </a:p>
          <a:p>
            <a:endParaRPr lang="en-US" dirty="0" smtClean="0"/>
          </a:p>
          <a:p>
            <a:r>
              <a:rPr lang="en-US" sz="1300" dirty="0" err="1" smtClean="0"/>
              <a:t>sharrell@lmaoplane:web</a:t>
            </a:r>
            <a:r>
              <a:rPr lang="en-US" sz="1300" dirty="0" smtClean="0"/>
              <a:t> $ cat 013-easy-accounting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account { </a:t>
            </a:r>
          </a:p>
          <a:p>
            <a:r>
              <a:rPr lang="en-US" sz="1300" dirty="0" smtClean="0"/>
              <a:t>    '</a:t>
            </a:r>
            <a:r>
              <a:rPr lang="en-US" sz="1300" dirty="0" err="1" smtClean="0"/>
              <a:t>login_name_here</a:t>
            </a:r>
            <a:r>
              <a:rPr lang="en-US" sz="1300" dirty="0" smtClean="0"/>
              <a:t>':</a:t>
            </a:r>
          </a:p>
          <a:p>
            <a:r>
              <a:rPr lang="en-US" sz="1300" dirty="0" smtClean="0"/>
              <a:t>      </a:t>
            </a:r>
            <a:r>
              <a:rPr lang="en-US" sz="1300" dirty="0" err="1" smtClean="0"/>
              <a:t>home_dir</a:t>
            </a:r>
            <a:r>
              <a:rPr lang="en-US" sz="1300" dirty="0" smtClean="0"/>
              <a:t> =&gt; '/home/</a:t>
            </a:r>
            <a:r>
              <a:rPr lang="en-US" sz="1300" dirty="0" err="1" smtClean="0"/>
              <a:t>login_name_here</a:t>
            </a:r>
            <a:r>
              <a:rPr lang="en-US" sz="1300" dirty="0" smtClean="0"/>
              <a:t>',</a:t>
            </a:r>
          </a:p>
          <a:p>
            <a:r>
              <a:rPr lang="en-US" sz="1300" dirty="0" smtClean="0"/>
              <a:t>      groups   =&gt; [ 'wheel', 'users' ],</a:t>
            </a:r>
          </a:p>
          <a:p>
            <a:r>
              <a:rPr lang="fr-FR" sz="1300" dirty="0" smtClean="0"/>
              <a:t>      comment   =&gt; 'Full Name',</a:t>
            </a:r>
          </a:p>
          <a:p>
            <a:r>
              <a:rPr lang="nl-NL" sz="1300" dirty="0" smtClean="0"/>
              <a:t>      </a:t>
            </a:r>
            <a:r>
              <a:rPr lang="nl-NL" sz="1300" dirty="0" err="1" smtClean="0"/>
              <a:t>uid</a:t>
            </a:r>
            <a:r>
              <a:rPr lang="nl-NL" sz="1300" dirty="0" smtClean="0"/>
              <a:t> =&gt; 500,</a:t>
            </a:r>
          </a:p>
          <a:p>
            <a:r>
              <a:rPr lang="nl-NL" sz="1300" dirty="0" smtClean="0"/>
              <a:t>  }</a:t>
            </a:r>
          </a:p>
          <a:p>
            <a:r>
              <a:rPr lang="nl-NL" sz="1300" dirty="0" smtClean="0"/>
              <a:t>#### END</a:t>
            </a:r>
          </a:p>
          <a:p>
            <a:endParaRPr lang="nl-NL" sz="1300" dirty="0" smtClean="0"/>
          </a:p>
          <a:p>
            <a:r>
              <a:rPr lang="nl-NL" sz="130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38</a:t>
            </a:fld>
            <a:endParaRPr lang="en-US"/>
          </a:p>
        </p:txBody>
      </p:sp>
    </p:spTree>
    <p:extLst>
      <p:ext uri="{BB962C8B-B14F-4D97-AF65-F5344CB8AC3E}">
        <p14:creationId xmlns:p14="http://schemas.microsoft.com/office/powerpoint/2010/main" val="1966131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Environment modules are important for</a:t>
            </a:r>
            <a:r>
              <a:rPr lang="en-US" baseline="0" dirty="0" smtClean="0"/>
              <a:t> the many dependencies that it is likely you will have if you run scientific software. For instance on our machines at Purdue we run 3-4 versions of 3 different compilers paired with 3-4 versions of MPI in many combinations.</a:t>
            </a:r>
          </a:p>
          <a:p>
            <a:endParaRPr lang="en-US" baseline="0" dirty="0" smtClean="0"/>
          </a:p>
          <a:p>
            <a:endParaRPr lang="en-US" baseline="0" dirty="0" smtClean="0"/>
          </a:p>
          <a:p>
            <a:r>
              <a:rPr lang="en-US" baseline="0" dirty="0" smtClean="0"/>
              <a:t>#####</a:t>
            </a:r>
          </a:p>
          <a:p>
            <a:r>
              <a:rPr lang="en-US" sz="1300" dirty="0" err="1" smtClean="0"/>
              <a:t>sharrell@roflcopter:web</a:t>
            </a:r>
            <a:r>
              <a:rPr lang="en-US" sz="1300" dirty="0" smtClean="0"/>
              <a:t> $ cat 016-environment-modules-puppet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package { 'environment-modules':</a:t>
            </a:r>
          </a:p>
          <a:p>
            <a:r>
              <a:rPr lang="en-US" sz="1300" dirty="0" smtClean="0"/>
              <a:t>    ensure =&gt; present,</a:t>
            </a:r>
          </a:p>
          <a:p>
            <a:r>
              <a:rPr lang="en-US" sz="1300" dirty="0" smtClean="0"/>
              <a:t>  }</a:t>
            </a:r>
          </a:p>
          <a:p>
            <a:endParaRPr lang="en-US" sz="1300" dirty="0" smtClean="0"/>
          </a:p>
          <a:p>
            <a:r>
              <a:rPr lang="fr-FR" sz="1300" dirty="0" smtClean="0"/>
              <a:t>  package { '</a:t>
            </a:r>
            <a:r>
              <a:rPr lang="fr-FR" sz="1300" dirty="0" err="1" smtClean="0"/>
              <a:t>gcc-c</a:t>
            </a:r>
            <a:r>
              <a:rPr lang="fr-FR" sz="1300" dirty="0" smtClean="0"/>
              <a:t>++':</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a:t>
            </a:r>
          </a:p>
          <a:p>
            <a:r>
              <a:rPr lang="fr-FR" sz="1300" dirty="0" smtClean="0"/>
              <a:t>    </a:t>
            </a:r>
            <a:r>
              <a:rPr lang="fr-FR" sz="1300" dirty="0" err="1" smtClean="0"/>
              <a:t>ensure</a:t>
            </a:r>
            <a:r>
              <a:rPr lang="fr-FR" sz="1300" dirty="0" smtClean="0"/>
              <a:t> =&gt; "directory"</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/.version":</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set </a:t>
            </a:r>
            <a:r>
              <a:rPr lang="fr-FR" sz="1300" dirty="0" err="1" smtClean="0"/>
              <a:t>ModulesVersion</a:t>
            </a:r>
            <a:r>
              <a:rPr lang="fr-FR" sz="1300" dirty="0" smtClean="0"/>
              <a:t> \"0.2.10\""</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/0.2.10":</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openblas-0.2.10\"</a:t>
            </a:r>
          </a:p>
          <a:p>
            <a:r>
              <a:rPr lang="en-US" sz="1300" dirty="0" smtClean="0"/>
              <a:t>set             version         0.2.10</a:t>
            </a:r>
          </a:p>
          <a:p>
            <a:r>
              <a:rPr lang="en-US" sz="1300" dirty="0" smtClean="0"/>
              <a:t>set             app             </a:t>
            </a:r>
            <a:r>
              <a:rPr lang="en-US" sz="1300" dirty="0" err="1" smtClean="0"/>
              <a:t>openblas</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/openblas-0.2.10/</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r>
              <a:rPr lang="nl-NL" sz="1300" dirty="0" smtClean="0"/>
              <a:t>"</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p>
          <a:p>
            <a:r>
              <a:rPr lang="nl-NL" sz="1300" dirty="0" smtClean="0"/>
              <a:t>    </a:t>
            </a:r>
            <a:r>
              <a:rPr lang="nl-NL" sz="1300" dirty="0" err="1" smtClean="0"/>
              <a:t>ensure</a:t>
            </a:r>
            <a:r>
              <a:rPr lang="nl-NL" sz="1300" dirty="0" smtClean="0"/>
              <a:t> =&gt; "directory"</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r>
              <a:rPr lang="nl-NL" sz="1300" dirty="0" err="1" smtClean="0"/>
              <a:t>version</a:t>
            </a:r>
            <a:r>
              <a:rPr lang="nl-NL" sz="1300" dirty="0" smtClean="0"/>
              <a:t>":</a:t>
            </a:r>
          </a:p>
          <a:p>
            <a:r>
              <a:rPr lang="nl-NL" sz="1300" dirty="0" smtClean="0"/>
              <a:t>    </a:t>
            </a:r>
            <a:r>
              <a:rPr lang="nl-NL" sz="1300" dirty="0" err="1" smtClean="0"/>
              <a:t>ensure</a:t>
            </a:r>
            <a:r>
              <a:rPr lang="nl-NL" sz="1300" dirty="0" smtClean="0"/>
              <a:t> =&gt; "present",</a:t>
            </a:r>
          </a:p>
          <a:p>
            <a:r>
              <a:rPr lang="fr-FR" sz="1300" dirty="0" smtClean="0"/>
              <a:t>    content =&gt; "#%Module1.0</a:t>
            </a:r>
          </a:p>
          <a:p>
            <a:r>
              <a:rPr lang="fr-FR" sz="1300" dirty="0" smtClean="0"/>
              <a:t>set </a:t>
            </a:r>
            <a:r>
              <a:rPr lang="fr-FR" sz="1300" dirty="0" err="1" smtClean="0"/>
              <a:t>ModulesVersion</a:t>
            </a:r>
            <a:r>
              <a:rPr lang="fr-FR" sz="1300" dirty="0" smtClean="0"/>
              <a:t> \"1.7.5\""</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openmpi</a:t>
            </a:r>
            <a:r>
              <a:rPr lang="fr-FR" sz="1300" dirty="0" smtClean="0"/>
              <a:t>/1.7.5":</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openmpi-1.7.5\"</a:t>
            </a:r>
          </a:p>
          <a:p>
            <a:r>
              <a:rPr lang="en-US" sz="1300" dirty="0" smtClean="0"/>
              <a:t>set             version         1.7.5</a:t>
            </a:r>
          </a:p>
          <a:p>
            <a:r>
              <a:rPr lang="en-US" sz="1300" dirty="0" smtClean="0"/>
              <a:t>set             app             </a:t>
            </a:r>
            <a:r>
              <a:rPr lang="en-US" sz="1300" dirty="0" err="1" smtClean="0"/>
              <a:t>openmpi</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/openmpi-1.7.5/</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endParaRPr lang="nl-NL" sz="1300" dirty="0" smtClean="0"/>
          </a:p>
          <a:p>
            <a:r>
              <a:rPr lang="nl-NL" sz="1300" dirty="0" err="1" smtClean="0"/>
              <a:t>setenv</a:t>
            </a:r>
            <a:r>
              <a:rPr lang="nl-NL" sz="1300" dirty="0" smtClean="0"/>
              <a:t>          MPI_HOME        \$</a:t>
            </a:r>
            <a:r>
              <a:rPr lang="nl-NL" sz="1300" dirty="0" err="1" smtClean="0"/>
              <a:t>modroot</a:t>
            </a:r>
            <a:endParaRPr lang="nl-NL" sz="1300" dirty="0" smtClean="0"/>
          </a:p>
          <a:p>
            <a:r>
              <a:rPr lang="it-IT" sz="1300" dirty="0" err="1" smtClean="0"/>
              <a:t>setenv</a:t>
            </a:r>
            <a:r>
              <a:rPr lang="it-IT" sz="1300" dirty="0" smtClean="0"/>
              <a:t>          CC              </a:t>
            </a:r>
            <a:r>
              <a:rPr lang="it-IT" sz="1300" dirty="0" err="1" smtClean="0"/>
              <a:t>mpicc</a:t>
            </a:r>
            <a:endParaRPr lang="it-IT" sz="1300" dirty="0" smtClean="0"/>
          </a:p>
          <a:p>
            <a:r>
              <a:rPr lang="it-IT" sz="1300" dirty="0" err="1" smtClean="0"/>
              <a:t>setenv</a:t>
            </a:r>
            <a:r>
              <a:rPr lang="it-IT" sz="1300" dirty="0" smtClean="0"/>
              <a:t>          CXX             </a:t>
            </a:r>
            <a:r>
              <a:rPr lang="it-IT" sz="1300" dirty="0" err="1" smtClean="0"/>
              <a:t>mpiCC</a:t>
            </a:r>
            <a:endParaRPr lang="it-IT" sz="1300" dirty="0" smtClean="0"/>
          </a:p>
          <a:p>
            <a:r>
              <a:rPr lang="it-IT" sz="1300" dirty="0" err="1" smtClean="0"/>
              <a:t>setenv</a:t>
            </a:r>
            <a:r>
              <a:rPr lang="it-IT" sz="1300" dirty="0" smtClean="0"/>
              <a:t>          F77             mpif77</a:t>
            </a:r>
          </a:p>
          <a:p>
            <a:r>
              <a:rPr lang="it-IT" sz="1300" dirty="0" err="1" smtClean="0"/>
              <a:t>setenv</a:t>
            </a:r>
            <a:r>
              <a:rPr lang="it-IT" sz="1300" dirty="0" smtClean="0"/>
              <a:t>          FC              mpif90\</a:t>
            </a:r>
            <a:r>
              <a:rPr lang="it-IT" sz="1300" dirty="0" err="1" smtClean="0"/>
              <a:t>n</a:t>
            </a:r>
            <a:r>
              <a:rPr lang="it-IT" sz="1300" dirty="0" smtClean="0"/>
              <a:t>"</a:t>
            </a:r>
          </a:p>
          <a:p>
            <a:r>
              <a:rPr lang="it-IT" sz="1300" dirty="0" smtClean="0"/>
              <a:t>  }</a:t>
            </a:r>
          </a:p>
          <a:p>
            <a:endParaRPr lang="it-IT" sz="1300" dirty="0" smtClean="0"/>
          </a:p>
          <a:p>
            <a:r>
              <a:rPr lang="it-IT" sz="1300" dirty="0" smtClean="0"/>
              <a:t>##### END</a:t>
            </a:r>
          </a:p>
          <a:p>
            <a:endParaRPr lang="it-IT" sz="1300" dirty="0" smtClean="0"/>
          </a:p>
          <a:p>
            <a:r>
              <a:rPr lang="it-IT" sz="1300" dirty="0" smtClean="0"/>
              <a:t>}</a:t>
            </a:r>
          </a:p>
          <a:p>
            <a:endParaRPr lang="it-IT" sz="1300" dirty="0" smtClean="0"/>
          </a:p>
          <a:p>
            <a:r>
              <a:rPr lang="it-IT" sz="1300" dirty="0" err="1" smtClean="0"/>
              <a:t>sharrell@roflcopter:web</a:t>
            </a:r>
            <a:r>
              <a:rPr lang="it-IT" sz="1300" dirty="0" smtClean="0"/>
              <a:t> $ </a:t>
            </a:r>
            <a:r>
              <a:rPr lang="it-IT" sz="1300" dirty="0" err="1" smtClean="0"/>
              <a:t>cat</a:t>
            </a:r>
            <a:r>
              <a:rPr lang="it-IT" sz="1300" dirty="0" smtClean="0"/>
              <a:t> 017-environment-moudules-commands </a:t>
            </a:r>
          </a:p>
          <a:p>
            <a:r>
              <a:rPr lang="it-IT" sz="1300" dirty="0" smtClean="0"/>
              <a:t># </a:t>
            </a:r>
            <a:r>
              <a:rPr lang="it-IT" sz="1300" dirty="0" err="1" smtClean="0"/>
              <a:t>change</a:t>
            </a:r>
            <a:r>
              <a:rPr lang="it-IT" sz="1300" dirty="0" smtClean="0"/>
              <a:t> </a:t>
            </a:r>
            <a:r>
              <a:rPr lang="it-IT" sz="1300" dirty="0" err="1" smtClean="0"/>
              <a:t>into</a:t>
            </a:r>
            <a:r>
              <a:rPr lang="it-IT" sz="1300" dirty="0" smtClean="0"/>
              <a:t> the </a:t>
            </a:r>
            <a:r>
              <a:rPr lang="it-IT" sz="1300" dirty="0" err="1" smtClean="0"/>
              <a:t>apps</a:t>
            </a:r>
            <a:r>
              <a:rPr lang="it-IT" sz="1300" dirty="0" smtClean="0"/>
              <a:t> directory</a:t>
            </a:r>
          </a:p>
          <a:p>
            <a:r>
              <a:rPr lang="it-IT" sz="1300" dirty="0" smtClean="0"/>
              <a:t>cd /</a:t>
            </a:r>
            <a:r>
              <a:rPr lang="it-IT" sz="1300" dirty="0" err="1" smtClean="0"/>
              <a:t>apps</a:t>
            </a:r>
            <a:endParaRPr lang="it-IT" sz="1300" dirty="0" smtClean="0"/>
          </a:p>
          <a:p>
            <a:endParaRPr lang="it-IT" sz="1300" dirty="0" smtClean="0"/>
          </a:p>
          <a:p>
            <a:r>
              <a:rPr lang="it-IT" sz="1300" dirty="0" smtClean="0"/>
              <a:t># </a:t>
            </a:r>
            <a:r>
              <a:rPr lang="it-IT" sz="1300" dirty="0" err="1" smtClean="0"/>
              <a:t>get</a:t>
            </a:r>
            <a:r>
              <a:rPr lang="it-IT" sz="1300" dirty="0" smtClean="0"/>
              <a:t> the </a:t>
            </a:r>
            <a:r>
              <a:rPr lang="it-IT" sz="1300" dirty="0" err="1" smtClean="0"/>
              <a:t>two</a:t>
            </a:r>
            <a:r>
              <a:rPr lang="it-IT" sz="1300" dirty="0" smtClean="0"/>
              <a:t> </a:t>
            </a:r>
            <a:r>
              <a:rPr lang="it-IT" sz="1300" dirty="0" err="1" smtClean="0"/>
              <a:t>files</a:t>
            </a:r>
            <a:endParaRPr lang="it-IT" sz="1300" dirty="0" smtClean="0"/>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/openblas-0.2.10.tar.gz</a:t>
            </a:r>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/openmpi-1.7.5.tar.gz</a:t>
            </a:r>
          </a:p>
          <a:p>
            <a:endParaRPr lang="it-IT" sz="1300" dirty="0" smtClean="0"/>
          </a:p>
          <a:p>
            <a:r>
              <a:rPr lang="it-IT" sz="1300" dirty="0" smtClean="0"/>
              <a:t># untar </a:t>
            </a:r>
            <a:r>
              <a:rPr lang="it-IT" sz="1300" dirty="0" err="1" smtClean="0"/>
              <a:t>them</a:t>
            </a:r>
            <a:r>
              <a:rPr lang="it-IT" sz="1300" dirty="0" smtClean="0"/>
              <a:t> </a:t>
            </a:r>
            <a:r>
              <a:rPr lang="it-IT" sz="1300" dirty="0" err="1" smtClean="0"/>
              <a:t>into</a:t>
            </a:r>
            <a:r>
              <a:rPr lang="it-IT" sz="1300" dirty="0" smtClean="0"/>
              <a:t> the </a:t>
            </a:r>
            <a:r>
              <a:rPr lang="it-IT" sz="1300" dirty="0" err="1" smtClean="0"/>
              <a:t>shared</a:t>
            </a:r>
            <a:r>
              <a:rPr lang="it-IT" sz="1300" dirty="0" smtClean="0"/>
              <a:t> </a:t>
            </a:r>
            <a:r>
              <a:rPr lang="it-IT" sz="1300" dirty="0" err="1" smtClean="0"/>
              <a:t>app</a:t>
            </a:r>
            <a:r>
              <a:rPr lang="it-IT" sz="1300" dirty="0" smtClean="0"/>
              <a:t> </a:t>
            </a:r>
            <a:r>
              <a:rPr lang="it-IT" sz="1300" dirty="0" err="1" smtClean="0"/>
              <a:t>space</a:t>
            </a:r>
            <a:endParaRPr lang="it-IT" sz="1300" dirty="0" smtClean="0"/>
          </a:p>
          <a:p>
            <a:r>
              <a:rPr lang="it-IT" sz="1300" dirty="0" smtClean="0"/>
              <a:t>tar </a:t>
            </a:r>
            <a:r>
              <a:rPr lang="it-IT" sz="1300" dirty="0" err="1" smtClean="0"/>
              <a:t>xfvz</a:t>
            </a:r>
            <a:r>
              <a:rPr lang="it-IT" sz="1300" dirty="0" smtClean="0"/>
              <a:t> open*.</a:t>
            </a:r>
            <a:r>
              <a:rPr lang="it-IT" sz="1300" dirty="0" err="1" smtClean="0"/>
              <a:t>gz</a:t>
            </a:r>
            <a:endParaRPr lang="it-IT" sz="130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39</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OpenMPI</a:t>
            </a:r>
            <a:r>
              <a:rPr lang="en-US" baseline="0" dirty="0" smtClean="0"/>
              <a:t> is library for doing MPI which is the standard for sharing memory between processes on a cluster such as this. It stands for Message Passing Interface. We will need this module for both applications we will be running. </a:t>
            </a:r>
          </a:p>
          <a:p>
            <a:endParaRPr lang="en-US" baseline="0" dirty="0" smtClean="0"/>
          </a:p>
          <a:p>
            <a:r>
              <a:rPr lang="en-US" baseline="0" dirty="0" smtClean="0"/>
              <a:t>The module file sets the version and name of the module as well as the path. It adds that path to the shell paths and sets standard MPI variables that allow you to use MPI enabled compilers and libraries</a:t>
            </a:r>
          </a:p>
          <a:p>
            <a:endParaRPr lang="en-US" baseline="0" dirty="0" smtClean="0"/>
          </a:p>
          <a:p>
            <a:r>
              <a:rPr lang="en-US" baseline="0" dirty="0" smtClean="0"/>
              <a:t>#####</a:t>
            </a:r>
          </a:p>
          <a:p>
            <a:r>
              <a:rPr lang="en-US" sz="1300" dirty="0" err="1" smtClean="0"/>
              <a:t>sharrell@roflcopter:web</a:t>
            </a:r>
            <a:r>
              <a:rPr lang="en-US" sz="1300" dirty="0" smtClean="0"/>
              <a:t> $ cat 016-environment-modules-puppet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package { 'environment-modules':</a:t>
            </a:r>
          </a:p>
          <a:p>
            <a:r>
              <a:rPr lang="en-US" sz="1300" dirty="0" smtClean="0"/>
              <a:t>    ensure =&gt; present,</a:t>
            </a:r>
          </a:p>
          <a:p>
            <a:r>
              <a:rPr lang="en-US" sz="1300" dirty="0" smtClean="0"/>
              <a:t>  }</a:t>
            </a:r>
          </a:p>
          <a:p>
            <a:endParaRPr lang="en-US" sz="1300" dirty="0" smtClean="0"/>
          </a:p>
          <a:p>
            <a:r>
              <a:rPr lang="fr-FR" sz="1300" dirty="0" smtClean="0"/>
              <a:t>  package { '</a:t>
            </a:r>
            <a:r>
              <a:rPr lang="fr-FR" sz="1300" dirty="0" err="1" smtClean="0"/>
              <a:t>gcc-c</a:t>
            </a:r>
            <a:r>
              <a:rPr lang="fr-FR" sz="1300" dirty="0" smtClean="0"/>
              <a:t>++':</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a:t>
            </a:r>
          </a:p>
          <a:p>
            <a:r>
              <a:rPr lang="fr-FR" sz="1300" dirty="0" smtClean="0"/>
              <a:t>    </a:t>
            </a:r>
            <a:r>
              <a:rPr lang="fr-FR" sz="1300" dirty="0" err="1" smtClean="0"/>
              <a:t>ensure</a:t>
            </a:r>
            <a:r>
              <a:rPr lang="fr-FR" sz="1300" dirty="0" smtClean="0"/>
              <a:t> =&gt; "directory"</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/.version":</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set </a:t>
            </a:r>
            <a:r>
              <a:rPr lang="fr-FR" sz="1300" dirty="0" err="1" smtClean="0"/>
              <a:t>ModulesVersion</a:t>
            </a:r>
            <a:r>
              <a:rPr lang="fr-FR" sz="1300" dirty="0" smtClean="0"/>
              <a:t> \"0.2.10\""</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/0.2.10":</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openblas-0.2.10\"</a:t>
            </a:r>
          </a:p>
          <a:p>
            <a:r>
              <a:rPr lang="en-US" sz="1300" dirty="0" smtClean="0"/>
              <a:t>set             version         0.2.10</a:t>
            </a:r>
          </a:p>
          <a:p>
            <a:r>
              <a:rPr lang="en-US" sz="1300" dirty="0" smtClean="0"/>
              <a:t>set             app             </a:t>
            </a:r>
            <a:r>
              <a:rPr lang="en-US" sz="1300" dirty="0" err="1" smtClean="0"/>
              <a:t>openblas</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/openblas-0.2.10/</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r>
              <a:rPr lang="nl-NL" sz="1300" dirty="0" smtClean="0"/>
              <a:t>"</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p>
          <a:p>
            <a:r>
              <a:rPr lang="nl-NL" sz="1300" dirty="0" smtClean="0"/>
              <a:t>    </a:t>
            </a:r>
            <a:r>
              <a:rPr lang="nl-NL" sz="1300" dirty="0" err="1" smtClean="0"/>
              <a:t>ensure</a:t>
            </a:r>
            <a:r>
              <a:rPr lang="nl-NL" sz="1300" dirty="0" smtClean="0"/>
              <a:t> =&gt; "directory"</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r>
              <a:rPr lang="nl-NL" sz="1300" dirty="0" err="1" smtClean="0"/>
              <a:t>version</a:t>
            </a:r>
            <a:r>
              <a:rPr lang="nl-NL" sz="1300" dirty="0" smtClean="0"/>
              <a:t>":</a:t>
            </a:r>
          </a:p>
          <a:p>
            <a:r>
              <a:rPr lang="nl-NL" sz="1300" dirty="0" smtClean="0"/>
              <a:t>    </a:t>
            </a:r>
            <a:r>
              <a:rPr lang="nl-NL" sz="1300" dirty="0" err="1" smtClean="0"/>
              <a:t>ensure</a:t>
            </a:r>
            <a:r>
              <a:rPr lang="nl-NL" sz="1300" dirty="0" smtClean="0"/>
              <a:t> =&gt; "present",</a:t>
            </a:r>
          </a:p>
          <a:p>
            <a:r>
              <a:rPr lang="fr-FR" sz="1300" dirty="0" smtClean="0"/>
              <a:t>    content =&gt; "#%Module1.0</a:t>
            </a:r>
          </a:p>
          <a:p>
            <a:r>
              <a:rPr lang="fr-FR" sz="1300" dirty="0" smtClean="0"/>
              <a:t>set </a:t>
            </a:r>
            <a:r>
              <a:rPr lang="fr-FR" sz="1300" dirty="0" err="1" smtClean="0"/>
              <a:t>ModulesVersion</a:t>
            </a:r>
            <a:r>
              <a:rPr lang="fr-FR" sz="1300" dirty="0" smtClean="0"/>
              <a:t> \"1.7.5\""</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openmpi</a:t>
            </a:r>
            <a:r>
              <a:rPr lang="fr-FR" sz="1300" dirty="0" smtClean="0"/>
              <a:t>/1.7.5":</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openmpi-1.7.5\"</a:t>
            </a:r>
          </a:p>
          <a:p>
            <a:r>
              <a:rPr lang="en-US" sz="1300" dirty="0" smtClean="0"/>
              <a:t>set             version         1.7.5</a:t>
            </a:r>
          </a:p>
          <a:p>
            <a:r>
              <a:rPr lang="en-US" sz="1300" dirty="0" smtClean="0"/>
              <a:t>set             app             </a:t>
            </a:r>
            <a:r>
              <a:rPr lang="en-US" sz="1300" dirty="0" err="1" smtClean="0"/>
              <a:t>openmpi</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/openmpi-1.7.5/</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endParaRPr lang="nl-NL" sz="1300" dirty="0" smtClean="0"/>
          </a:p>
          <a:p>
            <a:r>
              <a:rPr lang="nl-NL" sz="1300" dirty="0" err="1" smtClean="0"/>
              <a:t>setenv</a:t>
            </a:r>
            <a:r>
              <a:rPr lang="nl-NL" sz="1300" dirty="0" smtClean="0"/>
              <a:t>          MPI_HOME        \$</a:t>
            </a:r>
            <a:r>
              <a:rPr lang="nl-NL" sz="1300" dirty="0" err="1" smtClean="0"/>
              <a:t>modroot</a:t>
            </a:r>
            <a:endParaRPr lang="nl-NL" sz="1300" dirty="0" smtClean="0"/>
          </a:p>
          <a:p>
            <a:r>
              <a:rPr lang="it-IT" sz="1300" dirty="0" err="1" smtClean="0"/>
              <a:t>setenv</a:t>
            </a:r>
            <a:r>
              <a:rPr lang="it-IT" sz="1300" dirty="0" smtClean="0"/>
              <a:t>          CC              </a:t>
            </a:r>
            <a:r>
              <a:rPr lang="it-IT" sz="1300" dirty="0" err="1" smtClean="0"/>
              <a:t>mpicc</a:t>
            </a:r>
            <a:endParaRPr lang="it-IT" sz="1300" dirty="0" smtClean="0"/>
          </a:p>
          <a:p>
            <a:r>
              <a:rPr lang="it-IT" sz="1300" dirty="0" err="1" smtClean="0"/>
              <a:t>setenv</a:t>
            </a:r>
            <a:r>
              <a:rPr lang="it-IT" sz="1300" dirty="0" smtClean="0"/>
              <a:t>          CXX             </a:t>
            </a:r>
            <a:r>
              <a:rPr lang="it-IT" sz="1300" dirty="0" err="1" smtClean="0"/>
              <a:t>mpiCC</a:t>
            </a:r>
            <a:endParaRPr lang="it-IT" sz="1300" dirty="0" smtClean="0"/>
          </a:p>
          <a:p>
            <a:r>
              <a:rPr lang="it-IT" sz="1300" dirty="0" err="1" smtClean="0"/>
              <a:t>setenv</a:t>
            </a:r>
            <a:r>
              <a:rPr lang="it-IT" sz="1300" dirty="0" smtClean="0"/>
              <a:t>          F77             mpif77</a:t>
            </a:r>
          </a:p>
          <a:p>
            <a:r>
              <a:rPr lang="it-IT" sz="1300" dirty="0" err="1" smtClean="0"/>
              <a:t>setenv</a:t>
            </a:r>
            <a:r>
              <a:rPr lang="it-IT" sz="1300" dirty="0" smtClean="0"/>
              <a:t>          FC              mpif90\</a:t>
            </a:r>
            <a:r>
              <a:rPr lang="it-IT" sz="1300" dirty="0" err="1" smtClean="0"/>
              <a:t>n</a:t>
            </a:r>
            <a:r>
              <a:rPr lang="it-IT" sz="1300" dirty="0" smtClean="0"/>
              <a:t>"</a:t>
            </a:r>
          </a:p>
          <a:p>
            <a:r>
              <a:rPr lang="it-IT" sz="1300" dirty="0" smtClean="0"/>
              <a:t>  }</a:t>
            </a:r>
          </a:p>
          <a:p>
            <a:endParaRPr lang="it-IT" sz="1300" dirty="0" smtClean="0"/>
          </a:p>
          <a:p>
            <a:r>
              <a:rPr lang="it-IT" sz="1300" dirty="0" smtClean="0"/>
              <a:t>##### END</a:t>
            </a:r>
          </a:p>
          <a:p>
            <a:endParaRPr lang="it-IT" sz="1300" dirty="0" smtClean="0"/>
          </a:p>
          <a:p>
            <a:r>
              <a:rPr lang="it-IT" sz="1300" dirty="0" smtClean="0"/>
              <a:t>}</a:t>
            </a:r>
          </a:p>
          <a:p>
            <a:endParaRPr lang="it-IT" sz="1300" dirty="0" smtClean="0"/>
          </a:p>
          <a:p>
            <a:r>
              <a:rPr lang="it-IT" sz="1300" dirty="0" err="1" smtClean="0"/>
              <a:t>sharrell@roflcopter:web</a:t>
            </a:r>
            <a:r>
              <a:rPr lang="it-IT" sz="1300" dirty="0" smtClean="0"/>
              <a:t> $ </a:t>
            </a:r>
            <a:r>
              <a:rPr lang="it-IT" sz="1300" dirty="0" err="1" smtClean="0"/>
              <a:t>cat</a:t>
            </a:r>
            <a:r>
              <a:rPr lang="it-IT" sz="1300" dirty="0" smtClean="0"/>
              <a:t> 017-environment-moudules-commands </a:t>
            </a:r>
          </a:p>
          <a:p>
            <a:r>
              <a:rPr lang="it-IT" sz="1300" dirty="0" smtClean="0"/>
              <a:t># </a:t>
            </a:r>
            <a:r>
              <a:rPr lang="it-IT" sz="1300" dirty="0" err="1" smtClean="0"/>
              <a:t>change</a:t>
            </a:r>
            <a:r>
              <a:rPr lang="it-IT" sz="1300" dirty="0" smtClean="0"/>
              <a:t> </a:t>
            </a:r>
            <a:r>
              <a:rPr lang="it-IT" sz="1300" dirty="0" err="1" smtClean="0"/>
              <a:t>into</a:t>
            </a:r>
            <a:r>
              <a:rPr lang="it-IT" sz="1300" dirty="0" smtClean="0"/>
              <a:t> the </a:t>
            </a:r>
            <a:r>
              <a:rPr lang="it-IT" sz="1300" dirty="0" err="1" smtClean="0"/>
              <a:t>apps</a:t>
            </a:r>
            <a:r>
              <a:rPr lang="it-IT" sz="1300" dirty="0" smtClean="0"/>
              <a:t> directory</a:t>
            </a:r>
          </a:p>
          <a:p>
            <a:r>
              <a:rPr lang="it-IT" sz="1300" dirty="0" smtClean="0"/>
              <a:t>cd /</a:t>
            </a:r>
            <a:r>
              <a:rPr lang="it-IT" sz="1300" dirty="0" err="1" smtClean="0"/>
              <a:t>apps</a:t>
            </a:r>
            <a:endParaRPr lang="it-IT" sz="1300" dirty="0" smtClean="0"/>
          </a:p>
          <a:p>
            <a:endParaRPr lang="it-IT" sz="1300" dirty="0" smtClean="0"/>
          </a:p>
          <a:p>
            <a:r>
              <a:rPr lang="it-IT" sz="1300" dirty="0" smtClean="0"/>
              <a:t># </a:t>
            </a:r>
            <a:r>
              <a:rPr lang="it-IT" sz="1300" dirty="0" err="1" smtClean="0"/>
              <a:t>get</a:t>
            </a:r>
            <a:r>
              <a:rPr lang="it-IT" sz="1300" dirty="0" smtClean="0"/>
              <a:t> the </a:t>
            </a:r>
            <a:r>
              <a:rPr lang="it-IT" sz="1300" dirty="0" err="1" smtClean="0"/>
              <a:t>two</a:t>
            </a:r>
            <a:r>
              <a:rPr lang="it-IT" sz="1300" dirty="0" smtClean="0"/>
              <a:t> </a:t>
            </a:r>
            <a:r>
              <a:rPr lang="it-IT" sz="1300" dirty="0" err="1" smtClean="0"/>
              <a:t>files</a:t>
            </a:r>
            <a:endParaRPr lang="it-IT" sz="1300" dirty="0" smtClean="0"/>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/openblas-0.2.10.tar.gz</a:t>
            </a:r>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/openmpi-1.7.5.tar.gz</a:t>
            </a:r>
          </a:p>
          <a:p>
            <a:endParaRPr lang="it-IT" sz="1300" dirty="0" smtClean="0"/>
          </a:p>
          <a:p>
            <a:r>
              <a:rPr lang="it-IT" sz="1300" dirty="0" smtClean="0"/>
              <a:t># untar </a:t>
            </a:r>
            <a:r>
              <a:rPr lang="it-IT" sz="1300" dirty="0" err="1" smtClean="0"/>
              <a:t>them</a:t>
            </a:r>
            <a:r>
              <a:rPr lang="it-IT" sz="1300" dirty="0" smtClean="0"/>
              <a:t> </a:t>
            </a:r>
            <a:r>
              <a:rPr lang="it-IT" sz="1300" dirty="0" err="1" smtClean="0"/>
              <a:t>into</a:t>
            </a:r>
            <a:r>
              <a:rPr lang="it-IT" sz="1300" dirty="0" smtClean="0"/>
              <a:t> the </a:t>
            </a:r>
            <a:r>
              <a:rPr lang="it-IT" sz="1300" dirty="0" err="1" smtClean="0"/>
              <a:t>shared</a:t>
            </a:r>
            <a:r>
              <a:rPr lang="it-IT" sz="1300" dirty="0" smtClean="0"/>
              <a:t> </a:t>
            </a:r>
            <a:r>
              <a:rPr lang="it-IT" sz="1300" dirty="0" err="1" smtClean="0"/>
              <a:t>app</a:t>
            </a:r>
            <a:r>
              <a:rPr lang="it-IT" sz="1300" dirty="0" smtClean="0"/>
              <a:t> </a:t>
            </a:r>
            <a:r>
              <a:rPr lang="it-IT" sz="1300" dirty="0" err="1" smtClean="0"/>
              <a:t>space</a:t>
            </a:r>
            <a:endParaRPr lang="it-IT" sz="1300" dirty="0" smtClean="0"/>
          </a:p>
          <a:p>
            <a:r>
              <a:rPr lang="it-IT" sz="1300" dirty="0" smtClean="0"/>
              <a:t>tar </a:t>
            </a:r>
            <a:r>
              <a:rPr lang="it-IT" sz="1300" dirty="0" err="1" smtClean="0"/>
              <a:t>xfvz</a:t>
            </a:r>
            <a:r>
              <a:rPr lang="it-IT" sz="1300" dirty="0" smtClean="0"/>
              <a:t> open*.</a:t>
            </a:r>
            <a:r>
              <a:rPr lang="it-IT" sz="1300" dirty="0" err="1" smtClean="0"/>
              <a:t>gz</a:t>
            </a:r>
            <a:endParaRPr lang="it-IT" sz="13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40</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OpenBLAS</a:t>
            </a:r>
            <a:r>
              <a:rPr lang="en-US" dirty="0" smtClean="0"/>
              <a:t> is a fork of </a:t>
            </a:r>
            <a:r>
              <a:rPr lang="en-US" dirty="0" err="1" smtClean="0"/>
              <a:t>GOTOBlas</a:t>
            </a:r>
            <a:r>
              <a:rPr lang="en-US" dirty="0" smtClean="0"/>
              <a:t>,</a:t>
            </a:r>
            <a:r>
              <a:rPr lang="en-US" baseline="0" dirty="0" smtClean="0"/>
              <a:t> it is an “easy” to compile linear algebra solver. We will need it to be able to run HPL.</a:t>
            </a:r>
          </a:p>
          <a:p>
            <a:endParaRPr lang="en-US" baseline="0" dirty="0" smtClean="0"/>
          </a:p>
          <a:p>
            <a:endParaRPr lang="en-US" baseline="0" dirty="0" smtClean="0"/>
          </a:p>
          <a:p>
            <a:r>
              <a:rPr lang="en-US" baseline="0" dirty="0" smtClean="0"/>
              <a:t>#####</a:t>
            </a:r>
          </a:p>
          <a:p>
            <a:r>
              <a:rPr lang="en-US" sz="1300" dirty="0" err="1" smtClean="0"/>
              <a:t>sharrell@roflcopter:web</a:t>
            </a:r>
            <a:r>
              <a:rPr lang="en-US" sz="1300" dirty="0" smtClean="0"/>
              <a:t> $ cat 016-environment-modules-puppet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n-US" sz="1300" dirty="0" smtClean="0"/>
              <a:t>  package { 'environment-modules':</a:t>
            </a:r>
          </a:p>
          <a:p>
            <a:r>
              <a:rPr lang="en-US" sz="1300" dirty="0" smtClean="0"/>
              <a:t>    ensure =&gt; present,</a:t>
            </a:r>
          </a:p>
          <a:p>
            <a:r>
              <a:rPr lang="en-US" sz="1300" dirty="0" smtClean="0"/>
              <a:t>  }</a:t>
            </a:r>
          </a:p>
          <a:p>
            <a:endParaRPr lang="en-US" sz="1300" dirty="0" smtClean="0"/>
          </a:p>
          <a:p>
            <a:r>
              <a:rPr lang="fr-FR" sz="1300" dirty="0" smtClean="0"/>
              <a:t>  package { '</a:t>
            </a:r>
            <a:r>
              <a:rPr lang="fr-FR" sz="1300" dirty="0" err="1" smtClean="0"/>
              <a:t>gcc-c</a:t>
            </a:r>
            <a:r>
              <a:rPr lang="fr-FR" sz="1300" dirty="0" smtClean="0"/>
              <a:t>++':</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a:t>
            </a:r>
          </a:p>
          <a:p>
            <a:r>
              <a:rPr lang="fr-FR" sz="1300" dirty="0" smtClean="0"/>
              <a:t>    </a:t>
            </a:r>
            <a:r>
              <a:rPr lang="fr-FR" sz="1300" dirty="0" err="1" smtClean="0"/>
              <a:t>ensure</a:t>
            </a:r>
            <a:r>
              <a:rPr lang="fr-FR" sz="1300" dirty="0" smtClean="0"/>
              <a:t> =&gt; "directory"</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/.version":</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set </a:t>
            </a:r>
            <a:r>
              <a:rPr lang="fr-FR" sz="1300" dirty="0" err="1" smtClean="0"/>
              <a:t>ModulesVersion</a:t>
            </a:r>
            <a:r>
              <a:rPr lang="fr-FR" sz="1300" dirty="0" smtClean="0"/>
              <a:t> \"0.2.10\""</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openblas</a:t>
            </a:r>
            <a:r>
              <a:rPr lang="fr-FR" sz="1300" dirty="0" smtClean="0"/>
              <a:t>/0.2.10":</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openblas-0.2.10\"</a:t>
            </a:r>
          </a:p>
          <a:p>
            <a:r>
              <a:rPr lang="en-US" sz="1300" dirty="0" smtClean="0"/>
              <a:t>set             version         0.2.10</a:t>
            </a:r>
          </a:p>
          <a:p>
            <a:r>
              <a:rPr lang="en-US" sz="1300" dirty="0" smtClean="0"/>
              <a:t>set             app             </a:t>
            </a:r>
            <a:r>
              <a:rPr lang="en-US" sz="1300" dirty="0" err="1" smtClean="0"/>
              <a:t>openblas</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/openblas-0.2.10/</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r>
              <a:rPr lang="nl-NL" sz="1300" dirty="0" smtClean="0"/>
              <a:t>"</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p>
          <a:p>
            <a:r>
              <a:rPr lang="nl-NL" sz="1300" dirty="0" smtClean="0"/>
              <a:t>    </a:t>
            </a:r>
            <a:r>
              <a:rPr lang="nl-NL" sz="1300" dirty="0" err="1" smtClean="0"/>
              <a:t>ensure</a:t>
            </a:r>
            <a:r>
              <a:rPr lang="nl-NL" sz="1300" dirty="0" smtClean="0"/>
              <a:t> =&gt; "directory"</a:t>
            </a:r>
          </a:p>
          <a:p>
            <a:r>
              <a:rPr lang="nl-NL" sz="1300" dirty="0" smtClean="0"/>
              <a:t>  }</a:t>
            </a:r>
          </a:p>
          <a:p>
            <a:endParaRPr lang="nl-NL" sz="1300" dirty="0" smtClean="0"/>
          </a:p>
          <a:p>
            <a:r>
              <a:rPr lang="nl-NL" sz="1300" dirty="0" smtClean="0"/>
              <a:t>  file { "/</a:t>
            </a:r>
            <a:r>
              <a:rPr lang="nl-NL" sz="1300" dirty="0" err="1" smtClean="0"/>
              <a:t>usr</a:t>
            </a:r>
            <a:r>
              <a:rPr lang="nl-NL" sz="1300" dirty="0" smtClean="0"/>
              <a:t>/share/Modules/modulefiles/</a:t>
            </a:r>
            <a:r>
              <a:rPr lang="nl-NL" sz="1300" dirty="0" err="1" smtClean="0"/>
              <a:t>openmpi</a:t>
            </a:r>
            <a:r>
              <a:rPr lang="nl-NL" sz="1300" dirty="0" smtClean="0"/>
              <a:t>/.</a:t>
            </a:r>
            <a:r>
              <a:rPr lang="nl-NL" sz="1300" dirty="0" err="1" smtClean="0"/>
              <a:t>version</a:t>
            </a:r>
            <a:r>
              <a:rPr lang="nl-NL" sz="1300" dirty="0" smtClean="0"/>
              <a:t>":</a:t>
            </a:r>
          </a:p>
          <a:p>
            <a:r>
              <a:rPr lang="nl-NL" sz="1300" dirty="0" smtClean="0"/>
              <a:t>    </a:t>
            </a:r>
            <a:r>
              <a:rPr lang="nl-NL" sz="1300" dirty="0" err="1" smtClean="0"/>
              <a:t>ensure</a:t>
            </a:r>
            <a:r>
              <a:rPr lang="nl-NL" sz="1300" dirty="0" smtClean="0"/>
              <a:t> =&gt; "present",</a:t>
            </a:r>
          </a:p>
          <a:p>
            <a:r>
              <a:rPr lang="fr-FR" sz="1300" dirty="0" smtClean="0"/>
              <a:t>    content =&gt; "#%Module1.0</a:t>
            </a:r>
          </a:p>
          <a:p>
            <a:r>
              <a:rPr lang="fr-FR" sz="1300" dirty="0" smtClean="0"/>
              <a:t>set </a:t>
            </a:r>
            <a:r>
              <a:rPr lang="fr-FR" sz="1300" dirty="0" err="1" smtClean="0"/>
              <a:t>ModulesVersion</a:t>
            </a:r>
            <a:r>
              <a:rPr lang="fr-FR" sz="1300" dirty="0" smtClean="0"/>
              <a:t> \"1.7.5\""</a:t>
            </a:r>
          </a:p>
          <a:p>
            <a:r>
              <a:rPr lang="fr-FR" sz="1300" dirty="0" smtClean="0"/>
              <a:t>  }</a:t>
            </a:r>
          </a:p>
          <a:p>
            <a:endParaRPr lang="fr-FR" sz="1300" dirty="0" smtClean="0"/>
          </a:p>
          <a:p>
            <a:r>
              <a:rPr lang="fr-FR" sz="1300" dirty="0" smtClean="0"/>
              <a:t>  file { "/</a:t>
            </a:r>
            <a:r>
              <a:rPr lang="fr-FR" sz="1300" dirty="0" err="1" smtClean="0"/>
              <a:t>usr</a:t>
            </a:r>
            <a:r>
              <a:rPr lang="fr-FR" sz="1300" dirty="0" smtClean="0"/>
              <a:t>/</a:t>
            </a:r>
            <a:r>
              <a:rPr lang="fr-FR" sz="1300" dirty="0" err="1" smtClean="0"/>
              <a:t>share</a:t>
            </a:r>
            <a:r>
              <a:rPr lang="fr-FR" sz="1300" dirty="0" smtClean="0"/>
              <a:t>/Modules/</a:t>
            </a:r>
            <a:r>
              <a:rPr lang="fr-FR" sz="1300" dirty="0" err="1" smtClean="0"/>
              <a:t>modulefiles</a:t>
            </a:r>
            <a:r>
              <a:rPr lang="fr-FR" sz="1300" dirty="0" smtClean="0"/>
              <a:t>/</a:t>
            </a:r>
            <a:r>
              <a:rPr lang="fr-FR" sz="1300" dirty="0" err="1" smtClean="0"/>
              <a:t>openmpi</a:t>
            </a:r>
            <a:r>
              <a:rPr lang="fr-FR" sz="1300" dirty="0" smtClean="0"/>
              <a:t>/1.7.5":</a:t>
            </a:r>
          </a:p>
          <a:p>
            <a:r>
              <a:rPr lang="fr-FR" sz="1300" dirty="0" smtClean="0"/>
              <a:t>    </a:t>
            </a:r>
            <a:r>
              <a:rPr lang="fr-FR" sz="1300" dirty="0" err="1" smtClean="0"/>
              <a:t>ensure</a:t>
            </a:r>
            <a:r>
              <a:rPr lang="fr-FR" sz="1300" dirty="0" smtClean="0"/>
              <a:t> =&gt; "</a:t>
            </a:r>
            <a:r>
              <a:rPr lang="fr-FR" sz="1300" dirty="0" err="1" smtClean="0"/>
              <a:t>present</a:t>
            </a:r>
            <a:r>
              <a:rPr lang="fr-FR" sz="1300" dirty="0" smtClean="0"/>
              <a:t>",</a:t>
            </a:r>
          </a:p>
          <a:p>
            <a:r>
              <a:rPr lang="fr-FR" sz="1300" dirty="0" smtClean="0"/>
              <a:t>    content =&gt; "#%Module1.0</a:t>
            </a:r>
          </a:p>
          <a:p>
            <a:r>
              <a:rPr lang="fr-FR" sz="1300" dirty="0" smtClean="0"/>
              <a:t>module-</a:t>
            </a:r>
            <a:r>
              <a:rPr lang="fr-FR" sz="1300" dirty="0" err="1" smtClean="0"/>
              <a:t>whatis</a:t>
            </a:r>
            <a:r>
              <a:rPr lang="fr-FR" sz="1300" dirty="0" smtClean="0"/>
              <a:t>   \"</a:t>
            </a:r>
            <a:r>
              <a:rPr lang="fr-FR" sz="1300" dirty="0" err="1" smtClean="0"/>
              <a:t>invoke</a:t>
            </a:r>
            <a:r>
              <a:rPr lang="fr-FR" sz="1300" dirty="0" smtClean="0"/>
              <a:t> openmpi-1.7.5\"</a:t>
            </a:r>
          </a:p>
          <a:p>
            <a:r>
              <a:rPr lang="en-US" sz="1300" dirty="0" smtClean="0"/>
              <a:t>set             version         1.7.5</a:t>
            </a:r>
          </a:p>
          <a:p>
            <a:r>
              <a:rPr lang="en-US" sz="1300" dirty="0" smtClean="0"/>
              <a:t>set             app             </a:t>
            </a:r>
            <a:r>
              <a:rPr lang="en-US" sz="1300" dirty="0" err="1" smtClean="0"/>
              <a:t>openmpi</a:t>
            </a:r>
            <a:endParaRPr lang="en-US" sz="1300" dirty="0" smtClean="0"/>
          </a:p>
          <a:p>
            <a:r>
              <a:rPr lang="nl-NL" sz="1300" dirty="0" smtClean="0"/>
              <a:t>set             </a:t>
            </a:r>
            <a:r>
              <a:rPr lang="nl-NL" sz="1300" dirty="0" err="1" smtClean="0"/>
              <a:t>modroot</a:t>
            </a:r>
            <a:r>
              <a:rPr lang="nl-NL" sz="1300" dirty="0" smtClean="0"/>
              <a:t>         /</a:t>
            </a:r>
            <a:r>
              <a:rPr lang="nl-NL" sz="1300" dirty="0" err="1" smtClean="0"/>
              <a:t>apps</a:t>
            </a:r>
            <a:r>
              <a:rPr lang="nl-NL" sz="1300" dirty="0" smtClean="0"/>
              <a:t>/openmpi-1.7.5/</a:t>
            </a:r>
          </a:p>
          <a:p>
            <a:r>
              <a:rPr lang="nl-NL" sz="1300" dirty="0" err="1" smtClean="0"/>
              <a:t>prepend-path</a:t>
            </a:r>
            <a:r>
              <a:rPr lang="nl-NL" sz="1300" dirty="0" smtClean="0"/>
              <a:t>    PATH            \$</a:t>
            </a:r>
            <a:r>
              <a:rPr lang="nl-NL" sz="1300" dirty="0" err="1" smtClean="0"/>
              <a:t>modroot</a:t>
            </a:r>
            <a:r>
              <a:rPr lang="nl-NL" sz="1300" dirty="0" smtClean="0"/>
              <a:t>/bin</a:t>
            </a:r>
          </a:p>
          <a:p>
            <a:r>
              <a:rPr lang="nl-NL" sz="1300" dirty="0" err="1" smtClean="0"/>
              <a:t>prepend-path</a:t>
            </a:r>
            <a:r>
              <a:rPr lang="nl-NL" sz="1300" dirty="0" smtClean="0"/>
              <a:t>    LD_LIBRARY_PATH \$</a:t>
            </a:r>
            <a:r>
              <a:rPr lang="nl-NL" sz="1300" dirty="0" err="1" smtClean="0"/>
              <a:t>modroot</a:t>
            </a:r>
            <a:r>
              <a:rPr lang="nl-NL" sz="1300" dirty="0" smtClean="0"/>
              <a:t>/</a:t>
            </a:r>
            <a:r>
              <a:rPr lang="nl-NL" sz="1300" dirty="0" err="1" smtClean="0"/>
              <a:t>lib</a:t>
            </a:r>
            <a:endParaRPr lang="nl-NL" sz="1300" dirty="0" smtClean="0"/>
          </a:p>
          <a:p>
            <a:r>
              <a:rPr lang="nl-NL" sz="1300" dirty="0" err="1" smtClean="0"/>
              <a:t>setenv</a:t>
            </a:r>
            <a:r>
              <a:rPr lang="nl-NL" sz="1300" dirty="0" smtClean="0"/>
              <a:t>          MPI_HOME        \$</a:t>
            </a:r>
            <a:r>
              <a:rPr lang="nl-NL" sz="1300" dirty="0" err="1" smtClean="0"/>
              <a:t>modroot</a:t>
            </a:r>
            <a:endParaRPr lang="nl-NL" sz="1300" dirty="0" smtClean="0"/>
          </a:p>
          <a:p>
            <a:r>
              <a:rPr lang="it-IT" sz="1300" dirty="0" err="1" smtClean="0"/>
              <a:t>setenv</a:t>
            </a:r>
            <a:r>
              <a:rPr lang="it-IT" sz="1300" dirty="0" smtClean="0"/>
              <a:t>          CC              </a:t>
            </a:r>
            <a:r>
              <a:rPr lang="it-IT" sz="1300" dirty="0" err="1" smtClean="0"/>
              <a:t>mpicc</a:t>
            </a:r>
            <a:endParaRPr lang="it-IT" sz="1300" dirty="0" smtClean="0"/>
          </a:p>
          <a:p>
            <a:r>
              <a:rPr lang="it-IT" sz="1300" dirty="0" err="1" smtClean="0"/>
              <a:t>setenv</a:t>
            </a:r>
            <a:r>
              <a:rPr lang="it-IT" sz="1300" dirty="0" smtClean="0"/>
              <a:t>          CXX             </a:t>
            </a:r>
            <a:r>
              <a:rPr lang="it-IT" sz="1300" dirty="0" err="1" smtClean="0"/>
              <a:t>mpiCC</a:t>
            </a:r>
            <a:endParaRPr lang="it-IT" sz="1300" dirty="0" smtClean="0"/>
          </a:p>
          <a:p>
            <a:r>
              <a:rPr lang="it-IT" sz="1300" dirty="0" err="1" smtClean="0"/>
              <a:t>setenv</a:t>
            </a:r>
            <a:r>
              <a:rPr lang="it-IT" sz="1300" dirty="0" smtClean="0"/>
              <a:t>          F77             mpif77</a:t>
            </a:r>
          </a:p>
          <a:p>
            <a:r>
              <a:rPr lang="it-IT" sz="1300" dirty="0" err="1" smtClean="0"/>
              <a:t>setenv</a:t>
            </a:r>
            <a:r>
              <a:rPr lang="it-IT" sz="1300" dirty="0" smtClean="0"/>
              <a:t>          FC              mpif90\</a:t>
            </a:r>
            <a:r>
              <a:rPr lang="it-IT" sz="1300" dirty="0" err="1" smtClean="0"/>
              <a:t>n</a:t>
            </a:r>
            <a:r>
              <a:rPr lang="it-IT" sz="1300" dirty="0" smtClean="0"/>
              <a:t>"</a:t>
            </a:r>
          </a:p>
          <a:p>
            <a:r>
              <a:rPr lang="it-IT" sz="1300" dirty="0" smtClean="0"/>
              <a:t>  }</a:t>
            </a:r>
          </a:p>
          <a:p>
            <a:endParaRPr lang="it-IT" sz="1300" dirty="0" smtClean="0"/>
          </a:p>
          <a:p>
            <a:r>
              <a:rPr lang="it-IT" sz="1300" dirty="0" smtClean="0"/>
              <a:t>##### END</a:t>
            </a:r>
          </a:p>
          <a:p>
            <a:endParaRPr lang="it-IT" sz="1300" dirty="0" smtClean="0"/>
          </a:p>
          <a:p>
            <a:r>
              <a:rPr lang="it-IT" sz="1300" dirty="0" smtClean="0"/>
              <a:t>}</a:t>
            </a:r>
          </a:p>
          <a:p>
            <a:endParaRPr lang="it-IT" sz="1300" dirty="0" smtClean="0"/>
          </a:p>
          <a:p>
            <a:r>
              <a:rPr lang="it-IT" sz="1300" dirty="0" err="1" smtClean="0"/>
              <a:t>sharrell@roflcopter:web</a:t>
            </a:r>
            <a:r>
              <a:rPr lang="it-IT" sz="1300" dirty="0" smtClean="0"/>
              <a:t> $ </a:t>
            </a:r>
            <a:r>
              <a:rPr lang="it-IT" sz="1300" dirty="0" err="1" smtClean="0"/>
              <a:t>cat</a:t>
            </a:r>
            <a:r>
              <a:rPr lang="it-IT" sz="1300" dirty="0" smtClean="0"/>
              <a:t> 017-environment-moudules-commands </a:t>
            </a:r>
          </a:p>
          <a:p>
            <a:r>
              <a:rPr lang="it-IT" sz="1300" dirty="0" smtClean="0"/>
              <a:t># </a:t>
            </a:r>
            <a:r>
              <a:rPr lang="it-IT" sz="1300" dirty="0" err="1" smtClean="0"/>
              <a:t>change</a:t>
            </a:r>
            <a:r>
              <a:rPr lang="it-IT" sz="1300" dirty="0" smtClean="0"/>
              <a:t> </a:t>
            </a:r>
            <a:r>
              <a:rPr lang="it-IT" sz="1300" dirty="0" err="1" smtClean="0"/>
              <a:t>into</a:t>
            </a:r>
            <a:r>
              <a:rPr lang="it-IT" sz="1300" dirty="0" smtClean="0"/>
              <a:t> the </a:t>
            </a:r>
            <a:r>
              <a:rPr lang="it-IT" sz="1300" dirty="0" err="1" smtClean="0"/>
              <a:t>apps</a:t>
            </a:r>
            <a:r>
              <a:rPr lang="it-IT" sz="1300" dirty="0" smtClean="0"/>
              <a:t> directory</a:t>
            </a:r>
          </a:p>
          <a:p>
            <a:r>
              <a:rPr lang="it-IT" sz="1300" dirty="0" smtClean="0"/>
              <a:t>cd /</a:t>
            </a:r>
            <a:r>
              <a:rPr lang="it-IT" sz="1300" dirty="0" err="1" smtClean="0"/>
              <a:t>apps</a:t>
            </a:r>
            <a:endParaRPr lang="it-IT" sz="1300" dirty="0" smtClean="0"/>
          </a:p>
          <a:p>
            <a:endParaRPr lang="it-IT" sz="1300" dirty="0" smtClean="0"/>
          </a:p>
          <a:p>
            <a:r>
              <a:rPr lang="it-IT" sz="1300" dirty="0" smtClean="0"/>
              <a:t># </a:t>
            </a:r>
            <a:r>
              <a:rPr lang="it-IT" sz="1300" dirty="0" err="1" smtClean="0"/>
              <a:t>get</a:t>
            </a:r>
            <a:r>
              <a:rPr lang="it-IT" sz="1300" dirty="0" smtClean="0"/>
              <a:t> the </a:t>
            </a:r>
            <a:r>
              <a:rPr lang="it-IT" sz="1300" dirty="0" err="1" smtClean="0"/>
              <a:t>two</a:t>
            </a:r>
            <a:r>
              <a:rPr lang="it-IT" sz="1300" dirty="0" smtClean="0"/>
              <a:t> </a:t>
            </a:r>
            <a:r>
              <a:rPr lang="it-IT" sz="1300" dirty="0" err="1" smtClean="0"/>
              <a:t>files</a:t>
            </a:r>
            <a:endParaRPr lang="it-IT" sz="1300" dirty="0" smtClean="0"/>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/openblas-0.2.10.tar.gz</a:t>
            </a:r>
          </a:p>
          <a:p>
            <a:r>
              <a:rPr lang="it-IT" sz="1300" dirty="0" err="1" smtClean="0"/>
              <a:t>wget</a:t>
            </a:r>
            <a:r>
              <a:rPr lang="it-IT" sz="1300" dirty="0" smtClean="0"/>
              <a:t> http://</a:t>
            </a:r>
            <a:r>
              <a:rPr lang="it-IT" sz="1300" dirty="0" err="1" smtClean="0"/>
              <a:t>teknikal.org</a:t>
            </a:r>
            <a:r>
              <a:rPr lang="it-IT" sz="1300" dirty="0" smtClean="0"/>
              <a:t>/</a:t>
            </a:r>
            <a:r>
              <a:rPr lang="it-IT" sz="1300" dirty="0" err="1" smtClean="0"/>
              <a:t>buildacluster</a:t>
            </a:r>
            <a:r>
              <a:rPr lang="it-IT" sz="1300" dirty="0" smtClean="0"/>
              <a:t>/openmpi-1.7.5.tar.gz</a:t>
            </a:r>
          </a:p>
          <a:p>
            <a:endParaRPr lang="it-IT" sz="1300" dirty="0" smtClean="0"/>
          </a:p>
          <a:p>
            <a:r>
              <a:rPr lang="it-IT" sz="1300" dirty="0" smtClean="0"/>
              <a:t># untar </a:t>
            </a:r>
            <a:r>
              <a:rPr lang="it-IT" sz="1300" dirty="0" err="1" smtClean="0"/>
              <a:t>them</a:t>
            </a:r>
            <a:r>
              <a:rPr lang="it-IT" sz="1300" dirty="0" smtClean="0"/>
              <a:t> </a:t>
            </a:r>
            <a:r>
              <a:rPr lang="it-IT" sz="1300" dirty="0" err="1" smtClean="0"/>
              <a:t>into</a:t>
            </a:r>
            <a:r>
              <a:rPr lang="it-IT" sz="1300" dirty="0" smtClean="0"/>
              <a:t> the </a:t>
            </a:r>
            <a:r>
              <a:rPr lang="it-IT" sz="1300" dirty="0" err="1" smtClean="0"/>
              <a:t>shared</a:t>
            </a:r>
            <a:r>
              <a:rPr lang="it-IT" sz="1300" dirty="0" smtClean="0"/>
              <a:t> </a:t>
            </a:r>
            <a:r>
              <a:rPr lang="it-IT" sz="1300" dirty="0" err="1" smtClean="0"/>
              <a:t>app</a:t>
            </a:r>
            <a:r>
              <a:rPr lang="it-IT" sz="1300" dirty="0" smtClean="0"/>
              <a:t> </a:t>
            </a:r>
            <a:r>
              <a:rPr lang="it-IT" sz="1300" dirty="0" err="1" smtClean="0"/>
              <a:t>space</a:t>
            </a:r>
            <a:endParaRPr lang="it-IT" sz="1300" dirty="0" smtClean="0"/>
          </a:p>
          <a:p>
            <a:r>
              <a:rPr lang="it-IT" sz="1300" dirty="0" smtClean="0"/>
              <a:t>tar </a:t>
            </a:r>
            <a:r>
              <a:rPr lang="it-IT" sz="1300" dirty="0" err="1" smtClean="0"/>
              <a:t>xfvz</a:t>
            </a:r>
            <a:r>
              <a:rPr lang="it-IT" sz="1300" dirty="0" smtClean="0"/>
              <a:t> open*.</a:t>
            </a:r>
            <a:r>
              <a:rPr lang="it-IT" sz="1300" dirty="0" err="1" smtClean="0"/>
              <a:t>gz</a:t>
            </a:r>
            <a:endParaRPr lang="it-IT" sz="13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41</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dirty="0" smtClean="0"/>
              <a:t>Install base torque</a:t>
            </a:r>
            <a:r>
              <a:rPr lang="en-US" baseline="0" dirty="0" smtClean="0"/>
              <a:t> packages</a:t>
            </a:r>
          </a:p>
          <a:p>
            <a:pPr marL="183966" indent="-183966">
              <a:buFontTx/>
              <a:buChar char="-"/>
            </a:pPr>
            <a:endParaRPr lang="en-US" baseline="0" dirty="0" smtClean="0"/>
          </a:p>
          <a:p>
            <a:pPr marL="183966" indent="-183966">
              <a:buFontTx/>
              <a:buChar char="-"/>
            </a:pPr>
            <a:r>
              <a:rPr lang="en-US" baseline="0" dirty="0" smtClean="0"/>
              <a:t>Install things in the correct order</a:t>
            </a:r>
          </a:p>
          <a:p>
            <a:pPr marL="183966" indent="-183966">
              <a:buFontTx/>
              <a:buChar char="-"/>
            </a:pPr>
            <a:r>
              <a:rPr lang="en-US" baseline="0" dirty="0" smtClean="0"/>
              <a:t>No repo here, these are “</a:t>
            </a:r>
            <a:r>
              <a:rPr lang="en-US" baseline="0" dirty="0" err="1" smtClean="0"/>
              <a:t>stephencompiled</a:t>
            </a:r>
            <a:r>
              <a:rPr lang="en-US" baseline="0" dirty="0" smtClean="0"/>
              <a:t>” tm</a:t>
            </a:r>
          </a:p>
          <a:p>
            <a:pPr marL="183966" indent="-183966">
              <a:buFontTx/>
              <a:buChar char="-"/>
            </a:pPr>
            <a:r>
              <a:rPr lang="en-US" baseline="0" dirty="0" smtClean="0"/>
              <a:t>You will have to manage your own software at some point</a:t>
            </a:r>
          </a:p>
          <a:p>
            <a:pPr marL="0" indent="0">
              <a:buFontTx/>
              <a:buNone/>
            </a:pPr>
            <a:endParaRPr lang="en-US" baseline="0" dirty="0" smtClean="0"/>
          </a:p>
          <a:p>
            <a:pPr marL="183966" marR="0" indent="-183966" algn="l" defTabSz="914400" rtl="0" eaLnBrk="1" fontAlgn="base" latinLnBrk="0" hangingPunct="1">
              <a:lnSpc>
                <a:spcPct val="100000"/>
              </a:lnSpc>
              <a:spcBef>
                <a:spcPct val="30000"/>
              </a:spcBef>
              <a:spcAft>
                <a:spcPct val="0"/>
              </a:spcAft>
              <a:buClrTx/>
              <a:buSzTx/>
              <a:buFontTx/>
              <a:buChar char="-"/>
              <a:tabLst/>
              <a:defRPr/>
            </a:pPr>
            <a:r>
              <a:rPr lang="en-US" baseline="0" dirty="0" smtClean="0"/>
              <a:t>Show </a:t>
            </a:r>
            <a:r>
              <a:rPr lang="en-US" baseline="0" dirty="0" err="1" smtClean="0"/>
              <a:t>maui</a:t>
            </a:r>
            <a:r>
              <a:rPr lang="en-US" baseline="0" dirty="0" smtClean="0"/>
              <a:t> </a:t>
            </a:r>
            <a:r>
              <a:rPr lang="en-US" baseline="0" dirty="0" err="1" smtClean="0"/>
              <a:t>config</a:t>
            </a:r>
            <a:r>
              <a:rPr lang="en-US" baseline="0" dirty="0" smtClean="0"/>
              <a:t> after install </a:t>
            </a:r>
            <a:r>
              <a:rPr lang="en-US" sz="1200" kern="1200" dirty="0" smtClean="0">
                <a:solidFill>
                  <a:schemeClr val="tx1"/>
                </a:solidFill>
                <a:latin typeface="Times" panose="02020603050405020304" pitchFamily="18" charset="0"/>
                <a:ea typeface="+mn-ea"/>
                <a:cs typeface="+mn-cs"/>
              </a:rPr>
              <a:t>vi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/local/</a:t>
            </a:r>
            <a:r>
              <a:rPr lang="en-US" sz="1200" kern="1200" dirty="0" err="1" smtClean="0">
                <a:solidFill>
                  <a:schemeClr val="tx1"/>
                </a:solidFill>
                <a:latin typeface="Times" panose="02020603050405020304" pitchFamily="18" charset="0"/>
                <a:ea typeface="+mn-ea"/>
                <a:cs typeface="+mn-cs"/>
              </a:rPr>
              <a:t>maui</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maui.cfg</a:t>
            </a:r>
            <a:r>
              <a:rPr lang="en-US" sz="1200" kern="1200" dirty="0" smtClean="0">
                <a:solidFill>
                  <a:schemeClr val="tx1"/>
                </a:solidFill>
                <a:latin typeface="Times" panose="02020603050405020304" pitchFamily="18" charset="0"/>
                <a:ea typeface="+mn-ea"/>
                <a:cs typeface="+mn-cs"/>
              </a:rPr>
              <a:t> </a:t>
            </a:r>
            <a:endParaRPr lang="en-US" baseline="0" dirty="0" smtClean="0"/>
          </a:p>
          <a:p>
            <a:pPr marL="0" indent="0">
              <a:buFontTx/>
              <a:buNone/>
            </a:pPr>
            <a:endParaRPr lang="en-US" baseline="0" dirty="0" smtClean="0"/>
          </a:p>
          <a:p>
            <a:pPr marL="183966" indent="-183966">
              <a:buFontTx/>
              <a:buChar char="-"/>
            </a:pPr>
            <a:r>
              <a:rPr lang="en-US" baseline="0" dirty="0" smtClean="0"/>
              <a:t>Configure puppet to start and stop the services</a:t>
            </a:r>
          </a:p>
          <a:p>
            <a:pPr marL="183966" indent="-183966">
              <a:buFontTx/>
              <a:buChar char="-"/>
            </a:pPr>
            <a:r>
              <a:rPr lang="en-US" dirty="0" smtClean="0"/>
              <a:t>Run torque setup to create default </a:t>
            </a:r>
            <a:r>
              <a:rPr lang="en-US" dirty="0" err="1" smtClean="0"/>
              <a:t>queus</a:t>
            </a:r>
            <a:r>
              <a:rPr lang="en-US" dirty="0" smtClean="0"/>
              <a:t> and users</a:t>
            </a:r>
          </a:p>
          <a:p>
            <a:pPr marL="183966" indent="-183966">
              <a:buFontTx/>
              <a:buChar char="-"/>
            </a:pPr>
            <a:r>
              <a:rPr lang="en-US" dirty="0" smtClean="0"/>
              <a:t>After that change enabled to running</a:t>
            </a:r>
          </a:p>
          <a:p>
            <a:pPr marL="183966" indent="-183966">
              <a:buFontTx/>
              <a:buChar char="-"/>
            </a:pPr>
            <a:endParaRPr lang="en-US" dirty="0" smtClean="0"/>
          </a:p>
          <a:p>
            <a:pPr marL="183966" indent="-183966">
              <a:buFontTx/>
              <a:buChar char="-"/>
            </a:pPr>
            <a:endParaRPr lang="en-US" dirty="0" smtClean="0"/>
          </a:p>
          <a:p>
            <a:pPr marL="183966" indent="-183966">
              <a:buFontTx/>
              <a:buChar char="-"/>
            </a:pPr>
            <a:endParaRPr lang="en-US" baseline="0" dirty="0" smtClean="0"/>
          </a:p>
          <a:p>
            <a:r>
              <a:rPr lang="en-US" baseline="0" dirty="0" smtClean="0"/>
              <a:t>######</a:t>
            </a:r>
          </a:p>
          <a:p>
            <a:endParaRPr lang="en-US" baseline="0" dirty="0" smtClean="0"/>
          </a:p>
          <a:p>
            <a:r>
              <a:rPr lang="en-US" sz="1300" dirty="0" err="1" smtClean="0"/>
              <a:t>sharrell@roflcopter:web</a:t>
            </a:r>
            <a:r>
              <a:rPr lang="en-US" sz="1300" dirty="0" smtClean="0"/>
              <a:t> $ cat 014-setup-torque-scheduler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s-ES_tradnl" sz="1300" dirty="0" smtClean="0"/>
              <a:t>  ### Torque</a:t>
            </a:r>
          </a:p>
          <a:p>
            <a:r>
              <a:rPr lang="es-ES_tradnl" sz="1300" dirty="0" smtClean="0"/>
              <a:t>  </a:t>
            </a:r>
            <a:r>
              <a:rPr lang="es-ES_tradnl" sz="1300" dirty="0" err="1" smtClean="0"/>
              <a:t>package</a:t>
            </a:r>
            <a:r>
              <a:rPr lang="es-ES_tradnl" sz="1300" dirty="0" smtClean="0"/>
              <a:t> { 'libxml2':</a:t>
            </a:r>
          </a:p>
          <a:p>
            <a:r>
              <a:rPr lang="es-ES_tradnl" sz="1300" dirty="0" smtClean="0"/>
              <a:t>    </a:t>
            </a:r>
            <a:r>
              <a:rPr lang="es-ES_tradnl" sz="1300" dirty="0" err="1" smtClean="0"/>
              <a:t>ensure</a:t>
            </a:r>
            <a:r>
              <a:rPr lang="es-ES_tradnl" sz="1300" dirty="0" smtClean="0"/>
              <a:t> =&gt; </a:t>
            </a:r>
            <a:r>
              <a:rPr lang="es-ES_tradnl" sz="1300" dirty="0" err="1" smtClean="0"/>
              <a:t>present</a:t>
            </a:r>
            <a:r>
              <a:rPr lang="es-ES_tradnl" sz="1300" dirty="0" smtClean="0"/>
              <a:t>,</a:t>
            </a:r>
          </a:p>
          <a:p>
            <a:r>
              <a:rPr lang="es-ES_tradnl" sz="1300" dirty="0" smtClean="0"/>
              <a:t>  }</a:t>
            </a:r>
          </a:p>
          <a:p>
            <a:endParaRPr lang="es-ES_tradnl" sz="1300" dirty="0" smtClean="0"/>
          </a:p>
          <a:p>
            <a:r>
              <a:rPr lang="es-ES_tradnl" sz="1300" dirty="0" smtClean="0"/>
              <a:t>  </a:t>
            </a:r>
            <a:r>
              <a:rPr lang="es-ES_tradnl" sz="1300" dirty="0" err="1" smtClean="0"/>
              <a:t>package</a:t>
            </a:r>
            <a:r>
              <a:rPr lang="es-ES_tradnl" sz="1300" dirty="0" smtClean="0"/>
              <a:t> { 'torque':</a:t>
            </a:r>
          </a:p>
          <a:p>
            <a:r>
              <a:rPr lang="es-ES_tradnl" sz="1300" dirty="0" smtClean="0"/>
              <a:t>    </a:t>
            </a:r>
            <a:r>
              <a:rPr lang="es-ES_tradnl" sz="1300" dirty="0" err="1" smtClean="0"/>
              <a:t>ensure</a:t>
            </a:r>
            <a:r>
              <a:rPr lang="es-ES_tradnl" sz="1300" dirty="0" smtClean="0"/>
              <a:t> =&gt; '</a:t>
            </a:r>
            <a:r>
              <a:rPr lang="es-ES_tradnl" sz="1300" dirty="0" err="1" smtClean="0"/>
              <a:t>installed</a:t>
            </a:r>
            <a:r>
              <a:rPr lang="es-ES_tradnl" sz="1300" dirty="0" smtClean="0"/>
              <a:t>',</a:t>
            </a:r>
          </a:p>
          <a:p>
            <a:r>
              <a:rPr lang="es-ES_tradnl" sz="1300" dirty="0" smtClean="0"/>
              <a:t>    </a:t>
            </a:r>
            <a:r>
              <a:rPr lang="es-ES_tradnl" sz="1300" dirty="0" err="1" smtClean="0"/>
              <a:t>source</a:t>
            </a:r>
            <a:r>
              <a:rPr lang="es-ES_tradnl" sz="1300" dirty="0" smtClean="0"/>
              <a:t> =&gt; 'http://</a:t>
            </a:r>
            <a:r>
              <a:rPr lang="es-ES_tradnl" sz="1300" dirty="0" err="1" smtClean="0"/>
              <a:t>teknikal.org</a:t>
            </a:r>
            <a:r>
              <a:rPr lang="es-ES_tradnl" sz="1300" dirty="0" smtClean="0"/>
              <a:t>/</a:t>
            </a:r>
            <a:r>
              <a:rPr lang="es-ES_tradnl" sz="1300" dirty="0" err="1" smtClean="0"/>
              <a:t>buildacluster</a:t>
            </a:r>
            <a:r>
              <a:rPr lang="es-ES_tradnl" sz="1300" dirty="0" smtClean="0"/>
              <a:t>/torque-4.1.7-1.adaptive.el6.x86_64.rpm',</a:t>
            </a:r>
          </a:p>
          <a:p>
            <a:r>
              <a:rPr lang="en-US" sz="1300" dirty="0" smtClean="0"/>
              <a:t>    provider =&gt; 'rpm',</a:t>
            </a:r>
          </a:p>
          <a:p>
            <a:r>
              <a:rPr lang="en-US" sz="1300" dirty="0" smtClean="0"/>
              <a:t>  }</a:t>
            </a:r>
          </a:p>
          <a:p>
            <a:r>
              <a:rPr lang="en-US" sz="1300" dirty="0" smtClean="0"/>
              <a:t>#### END</a:t>
            </a:r>
          </a:p>
          <a:p>
            <a:r>
              <a:rPr lang="en-US" sz="1300" dirty="0" smtClean="0"/>
              <a:t>}</a:t>
            </a:r>
          </a:p>
          <a:p>
            <a:endParaRPr lang="en-US" sz="1300" dirty="0" smtClean="0"/>
          </a:p>
          <a:p>
            <a:r>
              <a:rPr lang="en-US" sz="1300" dirty="0" smtClean="0"/>
              <a:t>class </a:t>
            </a:r>
            <a:r>
              <a:rPr lang="en-US" sz="1300" dirty="0" err="1" smtClean="0"/>
              <a:t>head_node</a:t>
            </a:r>
            <a:r>
              <a:rPr lang="en-US" sz="1300" dirty="0" smtClean="0"/>
              <a:t> {</a:t>
            </a:r>
          </a:p>
          <a:p>
            <a:endParaRPr lang="en-US" sz="1300" dirty="0" smtClean="0"/>
          </a:p>
          <a:p>
            <a:r>
              <a:rPr lang="en-US" sz="1300" dirty="0" smtClean="0"/>
              <a:t>#### START</a:t>
            </a:r>
          </a:p>
          <a:p>
            <a:r>
              <a:rPr lang="en-US" sz="1300" dirty="0" smtClean="0"/>
              <a:t>  package { 'torque-scheduler':</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/torque-scheduler-4.1.7-1.adaptive.el6.x86_64.rpm',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package { 'torque-server':</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/torque-server-4.1.7-1.adaptive.el6.x86_64.rpm',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service { "</a:t>
            </a:r>
            <a:r>
              <a:rPr lang="en-US" sz="1300" dirty="0" err="1" smtClean="0"/>
              <a:t>pbs_server</a:t>
            </a:r>
            <a:r>
              <a:rPr lang="en-US" sz="1300" dirty="0" smtClean="0"/>
              <a:t>":</a:t>
            </a:r>
          </a:p>
          <a:p>
            <a:r>
              <a:rPr lang="en-US" sz="1300" dirty="0" smtClean="0"/>
              <a:t>    ensure  =&gt; "running",</a:t>
            </a:r>
          </a:p>
          <a:p>
            <a:r>
              <a:rPr lang="en-US" sz="1300" dirty="0" smtClean="0"/>
              <a:t>    enable  =&gt; "true",</a:t>
            </a:r>
          </a:p>
          <a:p>
            <a:r>
              <a:rPr lang="en-US" sz="1300" dirty="0" smtClean="0"/>
              <a:t>    require =&gt; Package["torque-server"],</a:t>
            </a:r>
          </a:p>
          <a:p>
            <a:r>
              <a:rPr lang="en-US" sz="1300" dirty="0" smtClean="0"/>
              <a:t>  }</a:t>
            </a:r>
          </a:p>
          <a:p>
            <a:endParaRPr lang="en-US" sz="1300" dirty="0" smtClean="0"/>
          </a:p>
          <a:p>
            <a:r>
              <a:rPr lang="en-US" sz="1300" dirty="0" smtClean="0"/>
              <a:t>  service { "</a:t>
            </a:r>
            <a:r>
              <a:rPr lang="en-US" sz="1300" dirty="0" err="1" smtClean="0"/>
              <a:t>pbs_sched</a:t>
            </a:r>
            <a:r>
              <a:rPr lang="en-US" sz="1300" dirty="0" smtClean="0"/>
              <a:t>":</a:t>
            </a:r>
          </a:p>
          <a:p>
            <a:r>
              <a:rPr lang="en-US" sz="1300" dirty="0" smtClean="0"/>
              <a:t>    ensure  =&gt; "running",</a:t>
            </a:r>
          </a:p>
          <a:p>
            <a:r>
              <a:rPr lang="en-US" sz="1300" dirty="0" smtClean="0"/>
              <a:t>    enable  =&gt; "true",</a:t>
            </a:r>
          </a:p>
          <a:p>
            <a:r>
              <a:rPr lang="en-US" sz="1300" dirty="0" smtClean="0"/>
              <a:t>    require =&gt; Package["torque-scheduler"],</a:t>
            </a:r>
          </a:p>
          <a:p>
            <a:r>
              <a:rPr lang="en-US" sz="1300" dirty="0" smtClean="0"/>
              <a:t>  }</a:t>
            </a:r>
          </a:p>
          <a:p>
            <a:endParaRPr lang="en-US" sz="1300" dirty="0" smtClean="0"/>
          </a:p>
          <a:p>
            <a:r>
              <a:rPr lang="en-US" sz="1300" dirty="0" smtClean="0"/>
              <a:t>  file { '/</a:t>
            </a:r>
            <a:r>
              <a:rPr lang="en-US" sz="1300" dirty="0" err="1" smtClean="0"/>
              <a:t>var</a:t>
            </a:r>
            <a:r>
              <a:rPr lang="en-US" sz="1300" dirty="0" smtClean="0"/>
              <a:t>/spool/torque/</a:t>
            </a:r>
            <a:r>
              <a:rPr lang="en-US" sz="1300" dirty="0" err="1" smtClean="0"/>
              <a:t>server_priv</a:t>
            </a:r>
            <a:r>
              <a:rPr lang="en-US" sz="1300" dirty="0" smtClean="0"/>
              <a:t>/nodes':</a:t>
            </a:r>
          </a:p>
          <a:p>
            <a:r>
              <a:rPr lang="en-US" sz="1300" dirty="0" smtClean="0"/>
              <a:t>    content =&gt; "compute1.cluster </a:t>
            </a:r>
            <a:r>
              <a:rPr lang="en-US" sz="1300" dirty="0" err="1" smtClean="0"/>
              <a:t>np</a:t>
            </a:r>
            <a:r>
              <a:rPr lang="en-US" sz="1300" dirty="0" smtClean="0"/>
              <a:t>=1\ncompute2.cluster </a:t>
            </a:r>
            <a:r>
              <a:rPr lang="en-US" sz="1300" dirty="0" err="1" smtClean="0"/>
              <a:t>np</a:t>
            </a:r>
            <a:r>
              <a:rPr lang="en-US" sz="1300" dirty="0" smtClean="0"/>
              <a:t>=1\n",</a:t>
            </a:r>
          </a:p>
          <a:p>
            <a:r>
              <a:rPr lang="en-US" sz="1300" dirty="0" smtClean="0"/>
              <a:t>    require =&gt; Package['torque-server'],</a:t>
            </a:r>
          </a:p>
          <a:p>
            <a:r>
              <a:rPr lang="en-US" sz="1300" dirty="0" smtClean="0"/>
              <a:t>    notify =&gt; Service['</a:t>
            </a:r>
            <a:r>
              <a:rPr lang="en-US" sz="1300" dirty="0" err="1" smtClean="0"/>
              <a:t>pbs_server</a:t>
            </a:r>
            <a:r>
              <a:rPr lang="en-US" sz="1300" dirty="0" smtClean="0"/>
              <a:t>'],</a:t>
            </a:r>
          </a:p>
          <a:p>
            <a:r>
              <a:rPr lang="en-US" sz="1300" dirty="0" smtClean="0"/>
              <a:t>  }</a:t>
            </a:r>
          </a:p>
          <a:p>
            <a:r>
              <a:rPr lang="en-US" sz="1300" dirty="0" smtClean="0"/>
              <a:t>#### END</a:t>
            </a:r>
          </a:p>
          <a:p>
            <a:r>
              <a:rPr lang="en-US" sz="1300" dirty="0" smtClean="0"/>
              <a:t>}</a:t>
            </a:r>
          </a:p>
          <a:p>
            <a:endParaRPr lang="en-US" sz="1300" dirty="0" smtClean="0"/>
          </a:p>
          <a:p>
            <a:r>
              <a:rPr lang="en-US" sz="1300" dirty="0" smtClean="0"/>
              <a:t>class </a:t>
            </a:r>
            <a:r>
              <a:rPr lang="en-US" sz="1300" dirty="0" err="1" smtClean="0"/>
              <a:t>compute_node</a:t>
            </a:r>
            <a:r>
              <a:rPr lang="en-US" sz="1300" dirty="0" smtClean="0"/>
              <a:t> {</a:t>
            </a:r>
          </a:p>
          <a:p>
            <a:endParaRPr lang="en-US" sz="1300" dirty="0" smtClean="0"/>
          </a:p>
          <a:p>
            <a:r>
              <a:rPr lang="en-US" sz="1300" dirty="0" smtClean="0"/>
              <a:t>#### START</a:t>
            </a:r>
          </a:p>
          <a:p>
            <a:r>
              <a:rPr lang="en-US" sz="1300" dirty="0" smtClean="0"/>
              <a:t>  package { 'torque-client':</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/torque-client-4.1.7-1.adaptive.el6.x86_64.rpm',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service { "</a:t>
            </a:r>
            <a:r>
              <a:rPr lang="en-US" sz="1300" dirty="0" err="1" smtClean="0"/>
              <a:t>pbs_mom</a:t>
            </a:r>
            <a:r>
              <a:rPr lang="en-US" sz="1300" dirty="0" smtClean="0"/>
              <a:t>":</a:t>
            </a:r>
          </a:p>
          <a:p>
            <a:r>
              <a:rPr lang="en-US" sz="1300" dirty="0" smtClean="0"/>
              <a:t>    ensure  =&gt; "running",</a:t>
            </a:r>
          </a:p>
          <a:p>
            <a:r>
              <a:rPr lang="en-US" sz="1300" dirty="0" smtClean="0"/>
              <a:t>    enable  =&gt; "true",</a:t>
            </a:r>
          </a:p>
          <a:p>
            <a:r>
              <a:rPr lang="en-US" sz="1300" dirty="0" smtClean="0"/>
              <a:t>    require =&gt; Package["torque-client"],</a:t>
            </a:r>
          </a:p>
          <a:p>
            <a:r>
              <a:rPr lang="en-US" sz="1300" dirty="0" smtClean="0"/>
              <a:t>  }</a:t>
            </a:r>
          </a:p>
          <a:p>
            <a:endParaRPr lang="en-US" sz="1300" dirty="0" smtClean="0"/>
          </a:p>
          <a:p>
            <a:endParaRPr lang="en-US" sz="1300" dirty="0" smtClean="0"/>
          </a:p>
          <a:p>
            <a:r>
              <a:rPr lang="en-US" sz="1300" dirty="0" smtClean="0"/>
              <a:t>  file { '/</a:t>
            </a:r>
            <a:r>
              <a:rPr lang="en-US" sz="1300" dirty="0" err="1" smtClean="0"/>
              <a:t>var</a:t>
            </a:r>
            <a:r>
              <a:rPr lang="en-US" sz="1300" dirty="0" smtClean="0"/>
              <a:t>/spool/torque/</a:t>
            </a:r>
            <a:r>
              <a:rPr lang="en-US" sz="1300" dirty="0" err="1" smtClean="0"/>
              <a:t>mom_priv</a:t>
            </a:r>
            <a:r>
              <a:rPr lang="en-US" sz="1300" dirty="0" smtClean="0"/>
              <a:t>/</a:t>
            </a:r>
            <a:r>
              <a:rPr lang="en-US" sz="1300" dirty="0" err="1" smtClean="0"/>
              <a:t>config</a:t>
            </a:r>
            <a:r>
              <a:rPr lang="en-US" sz="1300" dirty="0" smtClean="0"/>
              <a:t>':</a:t>
            </a:r>
          </a:p>
          <a:p>
            <a:r>
              <a:rPr lang="en-US" sz="1300" dirty="0" smtClean="0"/>
              <a:t>    content =&gt; "\$</a:t>
            </a:r>
            <a:r>
              <a:rPr lang="en-US" sz="1300" dirty="0" err="1" smtClean="0"/>
              <a:t>pbsserver</a:t>
            </a:r>
            <a:r>
              <a:rPr lang="en-US" sz="1300" dirty="0" smtClean="0"/>
              <a:t> head</a:t>
            </a:r>
          </a:p>
          <a:p>
            <a:r>
              <a:rPr lang="en-US" sz="1300" dirty="0" smtClean="0"/>
              <a:t>\$</a:t>
            </a:r>
            <a:r>
              <a:rPr lang="en-US" sz="1300" dirty="0" err="1" smtClean="0"/>
              <a:t>usecp</a:t>
            </a:r>
            <a:r>
              <a:rPr lang="en-US" sz="1300" dirty="0" smtClean="0"/>
              <a:t> *:/home /home\n",</a:t>
            </a:r>
          </a:p>
          <a:p>
            <a:r>
              <a:rPr lang="en-US" sz="1300" dirty="0" smtClean="0"/>
              <a:t>    require =&gt; Package['torque-client'],</a:t>
            </a:r>
          </a:p>
          <a:p>
            <a:r>
              <a:rPr lang="en-US" sz="1300" dirty="0" smtClean="0"/>
              <a:t>    notify  =&gt; Service["</a:t>
            </a:r>
            <a:r>
              <a:rPr lang="en-US" sz="1300" dirty="0" err="1" smtClean="0"/>
              <a:t>pbs_mom</a:t>
            </a:r>
            <a:r>
              <a:rPr lang="en-US" sz="1300" dirty="0" smtClean="0"/>
              <a:t>"]</a:t>
            </a:r>
          </a:p>
          <a:p>
            <a:r>
              <a:rPr lang="en-US" sz="1300" dirty="0" smtClean="0"/>
              <a:t>  }</a:t>
            </a:r>
          </a:p>
          <a:p>
            <a:r>
              <a:rPr lang="en-US" sz="1300" dirty="0" smtClean="0"/>
              <a:t>#### END</a:t>
            </a:r>
          </a:p>
          <a:p>
            <a:r>
              <a:rPr lang="en-US" sz="1300" dirty="0" smtClean="0"/>
              <a:t>}</a:t>
            </a:r>
          </a:p>
          <a:p>
            <a:endParaRPr lang="en-US" sz="130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43</a:t>
            </a:fld>
            <a:endParaRPr lang="en-US" altLang="en-US"/>
          </a:p>
        </p:txBody>
      </p:sp>
    </p:spTree>
    <p:extLst>
      <p:ext uri="{BB962C8B-B14F-4D97-AF65-F5344CB8AC3E}">
        <p14:creationId xmlns:p14="http://schemas.microsoft.com/office/powerpoint/2010/main" val="1764790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dirty="0" smtClean="0"/>
              <a:t>Install torque</a:t>
            </a:r>
            <a:r>
              <a:rPr lang="en-US" baseline="0" dirty="0" smtClean="0"/>
              <a:t> client (mom)</a:t>
            </a:r>
          </a:p>
          <a:p>
            <a:pPr marL="183966" indent="-183966">
              <a:buFontTx/>
              <a:buChar char="-"/>
            </a:pPr>
            <a:r>
              <a:rPr lang="en-US" baseline="0" dirty="0" smtClean="0"/>
              <a:t>Make sure the service is running</a:t>
            </a:r>
          </a:p>
          <a:p>
            <a:pPr marL="183966" indent="-183966">
              <a:buFontTx/>
              <a:buChar char="-"/>
            </a:pPr>
            <a:r>
              <a:rPr lang="en-US" baseline="0" dirty="0" err="1" smtClean="0"/>
              <a:t>Config</a:t>
            </a:r>
            <a:r>
              <a:rPr lang="en-US" baseline="0" dirty="0" smtClean="0"/>
              <a:t> file says where the server is and in home use </a:t>
            </a:r>
            <a:r>
              <a:rPr lang="en-US" baseline="0" dirty="0" err="1" smtClean="0"/>
              <a:t>cp</a:t>
            </a:r>
            <a:r>
              <a:rPr lang="en-US" baseline="0" dirty="0" smtClean="0"/>
              <a:t> instead of another file transfer mechanism because it is on a shared </a:t>
            </a:r>
            <a:r>
              <a:rPr lang="en-US" baseline="0" dirty="0" err="1" smtClean="0"/>
              <a:t>fs</a:t>
            </a:r>
            <a:endParaRPr lang="en-US" dirty="0" smtClean="0"/>
          </a:p>
          <a:p>
            <a:endParaRPr lang="en-US" baseline="0" dirty="0" smtClean="0"/>
          </a:p>
          <a:p>
            <a:r>
              <a:rPr lang="en-US" baseline="0" dirty="0" smtClean="0"/>
              <a:t>######</a:t>
            </a:r>
          </a:p>
          <a:p>
            <a:endParaRPr lang="en-US" baseline="0" dirty="0" smtClean="0"/>
          </a:p>
          <a:p>
            <a:r>
              <a:rPr lang="en-US" sz="1300" dirty="0" err="1" smtClean="0"/>
              <a:t>sharrell@roflcopter:web</a:t>
            </a:r>
            <a:r>
              <a:rPr lang="en-US" sz="1300" dirty="0" smtClean="0"/>
              <a:t> $ cat 014-setup-torque-scheduler </a:t>
            </a:r>
          </a:p>
          <a:p>
            <a:r>
              <a:rPr lang="en-US" sz="1300" dirty="0" smtClean="0"/>
              <a:t>class </a:t>
            </a:r>
            <a:r>
              <a:rPr lang="en-US" sz="1300" dirty="0" err="1" smtClean="0"/>
              <a:t>base_cluster</a:t>
            </a:r>
            <a:r>
              <a:rPr lang="en-US" sz="1300" dirty="0" smtClean="0"/>
              <a:t> {</a:t>
            </a:r>
          </a:p>
          <a:p>
            <a:endParaRPr lang="en-US" sz="1300" dirty="0" smtClean="0"/>
          </a:p>
          <a:p>
            <a:r>
              <a:rPr lang="en-US" sz="1300" dirty="0" smtClean="0"/>
              <a:t>#### START</a:t>
            </a:r>
          </a:p>
          <a:p>
            <a:r>
              <a:rPr lang="es-ES_tradnl" sz="1300" dirty="0" smtClean="0"/>
              <a:t>  ### Torque</a:t>
            </a:r>
          </a:p>
          <a:p>
            <a:r>
              <a:rPr lang="es-ES_tradnl" sz="1300" dirty="0" smtClean="0"/>
              <a:t>  </a:t>
            </a:r>
            <a:r>
              <a:rPr lang="es-ES_tradnl" sz="1300" dirty="0" err="1" smtClean="0"/>
              <a:t>package</a:t>
            </a:r>
            <a:r>
              <a:rPr lang="es-ES_tradnl" sz="1300" dirty="0" smtClean="0"/>
              <a:t> { 'libxml2':</a:t>
            </a:r>
          </a:p>
          <a:p>
            <a:r>
              <a:rPr lang="es-ES_tradnl" sz="1300" dirty="0" smtClean="0"/>
              <a:t>    </a:t>
            </a:r>
            <a:r>
              <a:rPr lang="es-ES_tradnl" sz="1300" dirty="0" err="1" smtClean="0"/>
              <a:t>ensure</a:t>
            </a:r>
            <a:r>
              <a:rPr lang="es-ES_tradnl" sz="1300" dirty="0" smtClean="0"/>
              <a:t> =&gt; </a:t>
            </a:r>
            <a:r>
              <a:rPr lang="es-ES_tradnl" sz="1300" dirty="0" err="1" smtClean="0"/>
              <a:t>present</a:t>
            </a:r>
            <a:r>
              <a:rPr lang="es-ES_tradnl" sz="1300" dirty="0" smtClean="0"/>
              <a:t>,</a:t>
            </a:r>
          </a:p>
          <a:p>
            <a:r>
              <a:rPr lang="es-ES_tradnl" sz="1300" dirty="0" smtClean="0"/>
              <a:t>  }</a:t>
            </a:r>
          </a:p>
          <a:p>
            <a:endParaRPr lang="es-ES_tradnl" sz="1300" dirty="0" smtClean="0"/>
          </a:p>
          <a:p>
            <a:r>
              <a:rPr lang="es-ES_tradnl" sz="1300" dirty="0" smtClean="0"/>
              <a:t>  </a:t>
            </a:r>
            <a:r>
              <a:rPr lang="es-ES_tradnl" sz="1300" dirty="0" err="1" smtClean="0"/>
              <a:t>package</a:t>
            </a:r>
            <a:r>
              <a:rPr lang="es-ES_tradnl" sz="1300" dirty="0" smtClean="0"/>
              <a:t> { 'torque':</a:t>
            </a:r>
          </a:p>
          <a:p>
            <a:r>
              <a:rPr lang="es-ES_tradnl" sz="1300" dirty="0" smtClean="0"/>
              <a:t>    </a:t>
            </a:r>
            <a:r>
              <a:rPr lang="es-ES_tradnl" sz="1300" dirty="0" err="1" smtClean="0"/>
              <a:t>ensure</a:t>
            </a:r>
            <a:r>
              <a:rPr lang="es-ES_tradnl" sz="1300" dirty="0" smtClean="0"/>
              <a:t> =&gt; '</a:t>
            </a:r>
            <a:r>
              <a:rPr lang="es-ES_tradnl" sz="1300" dirty="0" err="1" smtClean="0"/>
              <a:t>installed</a:t>
            </a:r>
            <a:r>
              <a:rPr lang="es-ES_tradnl" sz="1300" dirty="0" smtClean="0"/>
              <a:t>',</a:t>
            </a:r>
          </a:p>
          <a:p>
            <a:r>
              <a:rPr lang="es-ES_tradnl" sz="1300" dirty="0" smtClean="0"/>
              <a:t>    </a:t>
            </a:r>
            <a:r>
              <a:rPr lang="es-ES_tradnl" sz="1300" dirty="0" err="1" smtClean="0"/>
              <a:t>source</a:t>
            </a:r>
            <a:r>
              <a:rPr lang="es-ES_tradnl" sz="1300" dirty="0" smtClean="0"/>
              <a:t> =&gt; 'http://</a:t>
            </a:r>
            <a:r>
              <a:rPr lang="es-ES_tradnl" sz="1300" dirty="0" err="1" smtClean="0"/>
              <a:t>teknikal.org</a:t>
            </a:r>
            <a:r>
              <a:rPr lang="es-ES_tradnl" sz="1300" dirty="0" smtClean="0"/>
              <a:t>/</a:t>
            </a:r>
            <a:r>
              <a:rPr lang="es-ES_tradnl" sz="1300" dirty="0" err="1" smtClean="0"/>
              <a:t>buildacluster</a:t>
            </a:r>
            <a:r>
              <a:rPr lang="es-ES_tradnl" sz="1300" dirty="0" smtClean="0"/>
              <a:t>/torque-4.1.7-1.adaptive.el6.x86_64.rpm',</a:t>
            </a:r>
          </a:p>
          <a:p>
            <a:r>
              <a:rPr lang="en-US" sz="1300" dirty="0" smtClean="0"/>
              <a:t>    provider =&gt; 'rpm',</a:t>
            </a:r>
          </a:p>
          <a:p>
            <a:r>
              <a:rPr lang="en-US" sz="1300" dirty="0" smtClean="0"/>
              <a:t>  }</a:t>
            </a:r>
          </a:p>
          <a:p>
            <a:r>
              <a:rPr lang="en-US" sz="1300" dirty="0" smtClean="0"/>
              <a:t>#### END</a:t>
            </a:r>
          </a:p>
          <a:p>
            <a:r>
              <a:rPr lang="en-US" sz="1300" dirty="0" smtClean="0"/>
              <a:t>}</a:t>
            </a:r>
          </a:p>
          <a:p>
            <a:endParaRPr lang="en-US" sz="1300" dirty="0" smtClean="0"/>
          </a:p>
          <a:p>
            <a:r>
              <a:rPr lang="en-US" sz="1300" dirty="0" smtClean="0"/>
              <a:t>class </a:t>
            </a:r>
            <a:r>
              <a:rPr lang="en-US" sz="1300" dirty="0" err="1" smtClean="0"/>
              <a:t>head_node</a:t>
            </a:r>
            <a:r>
              <a:rPr lang="en-US" sz="1300" dirty="0" smtClean="0"/>
              <a:t> {</a:t>
            </a:r>
          </a:p>
          <a:p>
            <a:endParaRPr lang="en-US" sz="1300" dirty="0" smtClean="0"/>
          </a:p>
          <a:p>
            <a:r>
              <a:rPr lang="en-US" sz="1300" dirty="0" smtClean="0"/>
              <a:t>#### START</a:t>
            </a:r>
          </a:p>
          <a:p>
            <a:r>
              <a:rPr lang="en-US" sz="1300" dirty="0" smtClean="0"/>
              <a:t>  package { 'torque-scheduler':</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/torque-scheduler-4.1.7-1.adaptive.el6.x86_64.rpm',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package { 'torque-server':</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/torque-server-4.1.7-1.adaptive.el6.x86_64.rpm',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service { "</a:t>
            </a:r>
            <a:r>
              <a:rPr lang="en-US" sz="1300" dirty="0" err="1" smtClean="0"/>
              <a:t>pbs_server</a:t>
            </a:r>
            <a:r>
              <a:rPr lang="en-US" sz="1300" dirty="0" smtClean="0"/>
              <a:t>":</a:t>
            </a:r>
          </a:p>
          <a:p>
            <a:r>
              <a:rPr lang="en-US" sz="1300" dirty="0" smtClean="0"/>
              <a:t>    ensure  =&gt; "running",</a:t>
            </a:r>
          </a:p>
          <a:p>
            <a:r>
              <a:rPr lang="en-US" sz="1300" dirty="0" smtClean="0"/>
              <a:t>    enable  =&gt; "true",</a:t>
            </a:r>
          </a:p>
          <a:p>
            <a:r>
              <a:rPr lang="en-US" sz="1300" dirty="0" smtClean="0"/>
              <a:t>    require =&gt; Package["torque-server"],</a:t>
            </a:r>
          </a:p>
          <a:p>
            <a:r>
              <a:rPr lang="en-US" sz="1300" dirty="0" smtClean="0"/>
              <a:t>  }</a:t>
            </a:r>
          </a:p>
          <a:p>
            <a:endParaRPr lang="en-US" sz="1300" dirty="0" smtClean="0"/>
          </a:p>
          <a:p>
            <a:r>
              <a:rPr lang="en-US" sz="1300" dirty="0" smtClean="0"/>
              <a:t>  service { "</a:t>
            </a:r>
            <a:r>
              <a:rPr lang="en-US" sz="1300" dirty="0" err="1" smtClean="0"/>
              <a:t>pbs_sched</a:t>
            </a:r>
            <a:r>
              <a:rPr lang="en-US" sz="1300" dirty="0" smtClean="0"/>
              <a:t>":</a:t>
            </a:r>
          </a:p>
          <a:p>
            <a:r>
              <a:rPr lang="en-US" sz="1300" dirty="0" smtClean="0"/>
              <a:t>    ensure  =&gt; "running",</a:t>
            </a:r>
          </a:p>
          <a:p>
            <a:r>
              <a:rPr lang="en-US" sz="1300" dirty="0" smtClean="0"/>
              <a:t>    enable  =&gt; "true",</a:t>
            </a:r>
          </a:p>
          <a:p>
            <a:r>
              <a:rPr lang="en-US" sz="1300" dirty="0" smtClean="0"/>
              <a:t>    require =&gt; Package["torque-scheduler"],</a:t>
            </a:r>
          </a:p>
          <a:p>
            <a:r>
              <a:rPr lang="en-US" sz="1300" dirty="0" smtClean="0"/>
              <a:t>  }</a:t>
            </a:r>
          </a:p>
          <a:p>
            <a:endParaRPr lang="en-US" sz="1300" dirty="0" smtClean="0"/>
          </a:p>
          <a:p>
            <a:r>
              <a:rPr lang="en-US" sz="1300" dirty="0" smtClean="0"/>
              <a:t>  file { '/</a:t>
            </a:r>
            <a:r>
              <a:rPr lang="en-US" sz="1300" dirty="0" err="1" smtClean="0"/>
              <a:t>var</a:t>
            </a:r>
            <a:r>
              <a:rPr lang="en-US" sz="1300" dirty="0" smtClean="0"/>
              <a:t>/spool/torque/</a:t>
            </a:r>
            <a:r>
              <a:rPr lang="en-US" sz="1300" dirty="0" err="1" smtClean="0"/>
              <a:t>server_priv</a:t>
            </a:r>
            <a:r>
              <a:rPr lang="en-US" sz="1300" dirty="0" smtClean="0"/>
              <a:t>/nodes':</a:t>
            </a:r>
          </a:p>
          <a:p>
            <a:r>
              <a:rPr lang="en-US" sz="1300" dirty="0" smtClean="0"/>
              <a:t>    content =&gt; "compute1.cluster </a:t>
            </a:r>
            <a:r>
              <a:rPr lang="en-US" sz="1300" dirty="0" err="1" smtClean="0"/>
              <a:t>np</a:t>
            </a:r>
            <a:r>
              <a:rPr lang="en-US" sz="1300" dirty="0" smtClean="0"/>
              <a:t>=1\ncompute2.cluster </a:t>
            </a:r>
            <a:r>
              <a:rPr lang="en-US" sz="1300" dirty="0" err="1" smtClean="0"/>
              <a:t>np</a:t>
            </a:r>
            <a:r>
              <a:rPr lang="en-US" sz="1300" dirty="0" smtClean="0"/>
              <a:t>=1\n",</a:t>
            </a:r>
          </a:p>
          <a:p>
            <a:r>
              <a:rPr lang="en-US" sz="1300" dirty="0" smtClean="0"/>
              <a:t>    require =&gt; Package['torque-server'],</a:t>
            </a:r>
          </a:p>
          <a:p>
            <a:r>
              <a:rPr lang="en-US" sz="1300" dirty="0" smtClean="0"/>
              <a:t>    notify =&gt; Service['</a:t>
            </a:r>
            <a:r>
              <a:rPr lang="en-US" sz="1300" dirty="0" err="1" smtClean="0"/>
              <a:t>pbs_server</a:t>
            </a:r>
            <a:r>
              <a:rPr lang="en-US" sz="1300" dirty="0" smtClean="0"/>
              <a:t>'],</a:t>
            </a:r>
          </a:p>
          <a:p>
            <a:r>
              <a:rPr lang="en-US" sz="1300" dirty="0" smtClean="0"/>
              <a:t>  }</a:t>
            </a:r>
          </a:p>
          <a:p>
            <a:r>
              <a:rPr lang="en-US" sz="1300" dirty="0" smtClean="0"/>
              <a:t>#### END</a:t>
            </a:r>
          </a:p>
          <a:p>
            <a:r>
              <a:rPr lang="en-US" sz="1300" dirty="0" smtClean="0"/>
              <a:t>}</a:t>
            </a:r>
          </a:p>
          <a:p>
            <a:endParaRPr lang="en-US" sz="1300" dirty="0" smtClean="0"/>
          </a:p>
          <a:p>
            <a:r>
              <a:rPr lang="en-US" sz="1300" dirty="0" smtClean="0"/>
              <a:t>class </a:t>
            </a:r>
            <a:r>
              <a:rPr lang="en-US" sz="1300" dirty="0" err="1" smtClean="0"/>
              <a:t>compute_node</a:t>
            </a:r>
            <a:r>
              <a:rPr lang="en-US" sz="1300" dirty="0" smtClean="0"/>
              <a:t> {</a:t>
            </a:r>
          </a:p>
          <a:p>
            <a:endParaRPr lang="en-US" sz="1300" dirty="0" smtClean="0"/>
          </a:p>
          <a:p>
            <a:r>
              <a:rPr lang="en-US" sz="1300" dirty="0" smtClean="0"/>
              <a:t>#### START</a:t>
            </a:r>
          </a:p>
          <a:p>
            <a:r>
              <a:rPr lang="en-US" sz="1300" dirty="0" smtClean="0"/>
              <a:t>  package { 'torque-client':</a:t>
            </a:r>
          </a:p>
          <a:p>
            <a:r>
              <a:rPr lang="en-US" sz="1300" dirty="0" smtClean="0"/>
              <a:t>    ensure =&gt; 'installed',</a:t>
            </a:r>
          </a:p>
          <a:p>
            <a:r>
              <a:rPr lang="en-US" sz="1300" dirty="0" smtClean="0"/>
              <a:t>    source =&gt; 'http://</a:t>
            </a:r>
            <a:r>
              <a:rPr lang="en-US" sz="1300" dirty="0" err="1" smtClean="0"/>
              <a:t>teknikal.org</a:t>
            </a:r>
            <a:r>
              <a:rPr lang="en-US" sz="1300" dirty="0" smtClean="0"/>
              <a:t>/</a:t>
            </a:r>
            <a:r>
              <a:rPr lang="en-US" sz="1300" dirty="0" err="1" smtClean="0"/>
              <a:t>buildacluster</a:t>
            </a:r>
            <a:r>
              <a:rPr lang="en-US" sz="1300" dirty="0" smtClean="0"/>
              <a:t>/torque-client-4.1.7-1.adaptive.el6.x86_64.rpm',</a:t>
            </a:r>
          </a:p>
          <a:p>
            <a:r>
              <a:rPr lang="en-US" sz="1300" dirty="0" smtClean="0"/>
              <a:t>    provider =&gt; 'rpm',</a:t>
            </a:r>
          </a:p>
          <a:p>
            <a:r>
              <a:rPr lang="en-US" sz="1300" dirty="0" smtClean="0"/>
              <a:t>    require =&gt; Package['torque']</a:t>
            </a:r>
          </a:p>
          <a:p>
            <a:r>
              <a:rPr lang="en-US" sz="1300" dirty="0" smtClean="0"/>
              <a:t>  }</a:t>
            </a:r>
          </a:p>
          <a:p>
            <a:endParaRPr lang="en-US" sz="1300" dirty="0" smtClean="0"/>
          </a:p>
          <a:p>
            <a:r>
              <a:rPr lang="en-US" sz="1300" dirty="0" smtClean="0"/>
              <a:t>  service { "</a:t>
            </a:r>
            <a:r>
              <a:rPr lang="en-US" sz="1300" dirty="0" err="1" smtClean="0"/>
              <a:t>pbs_mom</a:t>
            </a:r>
            <a:r>
              <a:rPr lang="en-US" sz="1300" dirty="0" smtClean="0"/>
              <a:t>":</a:t>
            </a:r>
          </a:p>
          <a:p>
            <a:r>
              <a:rPr lang="en-US" sz="1300" dirty="0" smtClean="0"/>
              <a:t>    ensure  =&gt; "running",</a:t>
            </a:r>
          </a:p>
          <a:p>
            <a:r>
              <a:rPr lang="en-US" sz="1300" dirty="0" smtClean="0"/>
              <a:t>    enable  =&gt; "true",</a:t>
            </a:r>
          </a:p>
          <a:p>
            <a:r>
              <a:rPr lang="en-US" sz="1300" dirty="0" smtClean="0"/>
              <a:t>    require =&gt; Package["torque-client"],</a:t>
            </a:r>
          </a:p>
          <a:p>
            <a:r>
              <a:rPr lang="en-US" sz="1300" dirty="0" smtClean="0"/>
              <a:t>  }</a:t>
            </a:r>
          </a:p>
          <a:p>
            <a:endParaRPr lang="en-US" sz="1300" dirty="0" smtClean="0"/>
          </a:p>
          <a:p>
            <a:endParaRPr lang="en-US" sz="1300" dirty="0" smtClean="0"/>
          </a:p>
          <a:p>
            <a:r>
              <a:rPr lang="en-US" sz="1300" dirty="0" smtClean="0"/>
              <a:t>  file { '/</a:t>
            </a:r>
            <a:r>
              <a:rPr lang="en-US" sz="1300" dirty="0" err="1" smtClean="0"/>
              <a:t>var</a:t>
            </a:r>
            <a:r>
              <a:rPr lang="en-US" sz="1300" dirty="0" smtClean="0"/>
              <a:t>/spool/torque/</a:t>
            </a:r>
            <a:r>
              <a:rPr lang="en-US" sz="1300" dirty="0" err="1" smtClean="0"/>
              <a:t>mom_priv</a:t>
            </a:r>
            <a:r>
              <a:rPr lang="en-US" sz="1300" dirty="0" smtClean="0"/>
              <a:t>/</a:t>
            </a:r>
            <a:r>
              <a:rPr lang="en-US" sz="1300" dirty="0" err="1" smtClean="0"/>
              <a:t>config</a:t>
            </a:r>
            <a:r>
              <a:rPr lang="en-US" sz="1300" dirty="0" smtClean="0"/>
              <a:t>':</a:t>
            </a:r>
          </a:p>
          <a:p>
            <a:r>
              <a:rPr lang="en-US" sz="1300" dirty="0" smtClean="0"/>
              <a:t>    content =&gt; "\$</a:t>
            </a:r>
            <a:r>
              <a:rPr lang="en-US" sz="1300" dirty="0" err="1" smtClean="0"/>
              <a:t>pbsserver</a:t>
            </a:r>
            <a:r>
              <a:rPr lang="en-US" sz="1300" dirty="0" smtClean="0"/>
              <a:t> head</a:t>
            </a:r>
          </a:p>
          <a:p>
            <a:r>
              <a:rPr lang="en-US" sz="1300" dirty="0" smtClean="0"/>
              <a:t>\$</a:t>
            </a:r>
            <a:r>
              <a:rPr lang="en-US" sz="1300" dirty="0" err="1" smtClean="0"/>
              <a:t>usecp</a:t>
            </a:r>
            <a:r>
              <a:rPr lang="en-US" sz="1300" dirty="0" smtClean="0"/>
              <a:t> *:/home /home\n",</a:t>
            </a:r>
          </a:p>
          <a:p>
            <a:r>
              <a:rPr lang="en-US" sz="1300" dirty="0" smtClean="0"/>
              <a:t>    require =&gt; Package['torque-client'],</a:t>
            </a:r>
          </a:p>
          <a:p>
            <a:r>
              <a:rPr lang="en-US" sz="1300" dirty="0" smtClean="0"/>
              <a:t>    notify  =&gt; Service["</a:t>
            </a:r>
            <a:r>
              <a:rPr lang="en-US" sz="1300" dirty="0" err="1" smtClean="0"/>
              <a:t>pbs_mom</a:t>
            </a:r>
            <a:r>
              <a:rPr lang="en-US" sz="1300" dirty="0" smtClean="0"/>
              <a:t>"]</a:t>
            </a:r>
          </a:p>
          <a:p>
            <a:r>
              <a:rPr lang="en-US" sz="1300" dirty="0" smtClean="0"/>
              <a:t>  }</a:t>
            </a:r>
          </a:p>
          <a:p>
            <a:r>
              <a:rPr lang="en-US" sz="1300" dirty="0" smtClean="0"/>
              <a:t>#### END</a:t>
            </a:r>
          </a:p>
          <a:p>
            <a:r>
              <a:rPr lang="en-US" sz="1300" dirty="0" smtClean="0"/>
              <a:t>}</a:t>
            </a:r>
          </a:p>
          <a:p>
            <a:endParaRPr lang="en-US" sz="13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44</a:t>
            </a:fld>
            <a:endParaRPr lang="en-US" altLang="en-US"/>
          </a:p>
        </p:txBody>
      </p:sp>
    </p:spTree>
    <p:extLst>
      <p:ext uri="{BB962C8B-B14F-4D97-AF65-F5344CB8AC3E}">
        <p14:creationId xmlns:p14="http://schemas.microsoft.com/office/powerpoint/2010/main" val="1764790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smtClean="0"/>
              <a:t>sharrell@lmaoplane:web</a:t>
            </a:r>
            <a:r>
              <a:rPr lang="en-US" sz="1300" dirty="0" smtClean="0"/>
              <a:t> $ cat 015-testing-torque </a:t>
            </a:r>
          </a:p>
          <a:p>
            <a:r>
              <a:rPr lang="en-US" sz="1300" dirty="0" smtClean="0"/>
              <a:t># Make sure our compute nodes are free</a:t>
            </a:r>
          </a:p>
          <a:p>
            <a:r>
              <a:rPr lang="en-US" sz="1300" dirty="0" err="1" smtClean="0"/>
              <a:t>pbsnodes</a:t>
            </a:r>
            <a:endParaRPr lang="en-US" sz="1300" dirty="0" smtClean="0"/>
          </a:p>
          <a:p>
            <a:endParaRPr lang="en-US" sz="1300" dirty="0" smtClean="0"/>
          </a:p>
          <a:p>
            <a:r>
              <a:rPr lang="en-US" sz="1300" dirty="0" smtClean="0"/>
              <a:t># Start an interactive job</a:t>
            </a:r>
          </a:p>
          <a:p>
            <a:r>
              <a:rPr lang="en-US" sz="1300" dirty="0" err="1" smtClean="0"/>
              <a:t>qsub</a:t>
            </a:r>
            <a:r>
              <a:rPr lang="en-US" sz="1300" dirty="0" smtClean="0"/>
              <a:t> -I</a:t>
            </a:r>
          </a:p>
          <a:p>
            <a:endParaRPr lang="en-US" sz="1300" dirty="0" smtClean="0"/>
          </a:p>
          <a:p>
            <a:r>
              <a:rPr lang="en-US" sz="1300" dirty="0" smtClean="0"/>
              <a:t># Start and interactive job with two nodes</a:t>
            </a:r>
          </a:p>
          <a:p>
            <a:r>
              <a:rPr lang="en-US" sz="1300" dirty="0" err="1" smtClean="0"/>
              <a:t>qsub</a:t>
            </a:r>
            <a:r>
              <a:rPr lang="en-US" sz="1300" dirty="0" smtClean="0"/>
              <a:t> -I -l nodes=2</a:t>
            </a:r>
          </a:p>
          <a:p>
            <a:endParaRPr lang="en-US" sz="1300" dirty="0" smtClean="0"/>
          </a:p>
          <a:p>
            <a:endParaRPr lang="en-US" sz="1300" dirty="0" smtClean="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45</a:t>
            </a:fld>
            <a:endParaRPr lang="en-US" altLang="en-US"/>
          </a:p>
        </p:txBody>
      </p:sp>
    </p:spTree>
    <p:extLst>
      <p:ext uri="{BB962C8B-B14F-4D97-AF65-F5344CB8AC3E}">
        <p14:creationId xmlns:p14="http://schemas.microsoft.com/office/powerpoint/2010/main" val="161710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latin typeface="+mn-lt"/>
              </a:rPr>
              <a:t>-   Security is not a major concern within the time allotted</a:t>
            </a:r>
          </a:p>
          <a:p>
            <a:pPr marL="183966" indent="-183966">
              <a:buFontTx/>
              <a:buChar char="-"/>
            </a:pPr>
            <a:r>
              <a:rPr lang="en-US" sz="1300" dirty="0" smtClean="0">
                <a:latin typeface="+mn-lt"/>
              </a:rPr>
              <a:t>Have taken shortcuts to account for the short amount of time</a:t>
            </a:r>
          </a:p>
          <a:p>
            <a:pPr marL="183966" indent="-183966">
              <a:buFontTx/>
              <a:buChar char="-"/>
            </a:pPr>
            <a:r>
              <a:rPr lang="en-US" sz="1300" dirty="0" smtClean="0">
                <a:latin typeface="+mn-lt"/>
              </a:rPr>
              <a:t>Some of these shortcuts are useful and some are non-ideal, I will try and point this out</a:t>
            </a:r>
          </a:p>
          <a:p>
            <a:endParaRPr lang="en-US" sz="1300" dirty="0" smtClean="0">
              <a:latin typeface="+mn-lt"/>
            </a:endParaRPr>
          </a:p>
          <a:p>
            <a:r>
              <a:rPr lang="en-US" sz="1300" dirty="0" smtClean="0">
                <a:latin typeface="+mn-lt"/>
              </a:rPr>
              <a:t>AUDIENCE: When you see something that is lax on security let us know!</a:t>
            </a:r>
          </a:p>
          <a:p>
            <a:pPr marL="183966" indent="-183966">
              <a:buFontTx/>
              <a:buChar char="-"/>
            </a:pPr>
            <a:endParaRPr lang="en-US" sz="1300" dirty="0" smtClean="0">
              <a:latin typeface="+mn-lt"/>
            </a:endParaRPr>
          </a:p>
          <a:p>
            <a:endParaRPr lang="en-US" sz="1300" dirty="0" smtClean="0">
              <a:latin typeface="+mn-lt"/>
            </a:endParaRPr>
          </a:p>
          <a:p>
            <a:endParaRPr lang="en-US" sz="1300" dirty="0" smtClean="0">
              <a:latin typeface="+mn-lt"/>
            </a:endParaRPr>
          </a:p>
          <a:p>
            <a:r>
              <a:rPr lang="en-US" sz="1300" dirty="0" smtClean="0">
                <a:latin typeface="+mn-lt"/>
              </a:rPr>
              <a:t>I am not going to be creating the most secure installation. This is being setup in EC2 with the understanding that it can be torn down very easily. Please use your best judgment and don’t follow my lead on my shortcuts that make this tutorial possible in a short amount of time. Some things I will be doing wrong: bad passwords, sometimes skipping encryption, non-secure file systems and shims to make my life easier instead of doing it the right way. I will try and point these out as I go along.</a:t>
            </a:r>
          </a:p>
          <a:p>
            <a:endParaRPr lang="en-US" sz="1300" dirty="0" smtClean="0">
              <a:latin typeface="+mn-lt"/>
            </a:endParaRP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4</a:t>
            </a:fld>
            <a:endParaRPr lang="en-US"/>
          </a:p>
        </p:txBody>
      </p:sp>
    </p:spTree>
    <p:extLst>
      <p:ext uri="{BB962C8B-B14F-4D97-AF65-F5344CB8AC3E}">
        <p14:creationId xmlns:p14="http://schemas.microsoft.com/office/powerpoint/2010/main" val="1957929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/home/ mounted?</a:t>
            </a:r>
          </a:p>
          <a:p>
            <a:endParaRPr lang="en-US" dirty="0" smtClean="0"/>
          </a:p>
          <a:p>
            <a:r>
              <a:rPr lang="en-US" dirty="0" smtClean="0"/>
              <a:t>Is</a:t>
            </a:r>
            <a:r>
              <a:rPr lang="en-US" baseline="0" dirty="0" smtClean="0"/>
              <a:t> /apps/ mounted?</a:t>
            </a:r>
          </a:p>
          <a:p>
            <a:endParaRPr lang="en-US" baseline="0" dirty="0" smtClean="0"/>
          </a:p>
          <a:p>
            <a:r>
              <a:rPr lang="en-US" baseline="0" dirty="0" smtClean="0"/>
              <a:t>######</a:t>
            </a:r>
          </a:p>
          <a:p>
            <a:endParaRPr lang="en-US" baseline="0" dirty="0" smtClean="0"/>
          </a:p>
          <a:p>
            <a:r>
              <a:rPr lang="en-US" sz="1300" dirty="0" err="1" smtClean="0"/>
              <a:t>sharrell@roflcopter:web</a:t>
            </a:r>
            <a:r>
              <a:rPr lang="en-US" sz="1300" dirty="0" smtClean="0"/>
              <a:t> $ cat 020-node-health-checks </a:t>
            </a:r>
          </a:p>
          <a:p>
            <a:r>
              <a:rPr lang="en-US" sz="1300" dirty="0" smtClean="0"/>
              <a:t>class </a:t>
            </a:r>
            <a:r>
              <a:rPr lang="en-US" sz="1300" dirty="0" err="1" smtClean="0"/>
              <a:t>compute_node</a:t>
            </a:r>
            <a:r>
              <a:rPr lang="en-US" sz="1300" dirty="0" smtClean="0"/>
              <a:t> {</a:t>
            </a:r>
          </a:p>
          <a:p>
            <a:endParaRPr lang="en-US" sz="1300" dirty="0" smtClean="0"/>
          </a:p>
          <a:p>
            <a:r>
              <a:rPr lang="en-US" sz="1300" dirty="0" smtClean="0"/>
              <a:t>  file { '/</a:t>
            </a:r>
            <a:r>
              <a:rPr lang="en-US" sz="1300" dirty="0" err="1" smtClean="0"/>
              <a:t>var</a:t>
            </a:r>
            <a:r>
              <a:rPr lang="en-US" sz="1300" dirty="0" smtClean="0"/>
              <a:t>/spool/torque/</a:t>
            </a:r>
            <a:r>
              <a:rPr lang="en-US" sz="1300" dirty="0" err="1" smtClean="0"/>
              <a:t>mom_priv</a:t>
            </a:r>
            <a:r>
              <a:rPr lang="en-US" sz="1300" dirty="0" smtClean="0"/>
              <a:t>/</a:t>
            </a:r>
            <a:r>
              <a:rPr lang="en-US" sz="1300" dirty="0" err="1" smtClean="0"/>
              <a:t>config</a:t>
            </a:r>
            <a:r>
              <a:rPr lang="en-US" sz="1300" dirty="0" smtClean="0"/>
              <a:t>':</a:t>
            </a:r>
          </a:p>
          <a:p>
            <a:r>
              <a:rPr lang="en-US" sz="1300" dirty="0" smtClean="0"/>
              <a:t>    content =&gt; "\$</a:t>
            </a:r>
            <a:r>
              <a:rPr lang="en-US" sz="1300" dirty="0" err="1" smtClean="0"/>
              <a:t>pbsserver</a:t>
            </a:r>
            <a:r>
              <a:rPr lang="en-US" sz="1300" dirty="0" smtClean="0"/>
              <a:t> head</a:t>
            </a:r>
          </a:p>
          <a:p>
            <a:r>
              <a:rPr lang="en-US" sz="1300" dirty="0" smtClean="0"/>
              <a:t>\$</a:t>
            </a:r>
            <a:r>
              <a:rPr lang="en-US" sz="1300" dirty="0" err="1" smtClean="0"/>
              <a:t>usecp</a:t>
            </a:r>
            <a:r>
              <a:rPr lang="en-US" sz="1300" dirty="0" smtClean="0"/>
              <a:t> *:/home /home</a:t>
            </a:r>
          </a:p>
          <a:p>
            <a:endParaRPr lang="en-US" sz="1300" dirty="0" smtClean="0"/>
          </a:p>
          <a:p>
            <a:r>
              <a:rPr lang="en-US" sz="1300" dirty="0" smtClean="0"/>
              <a:t>##### START</a:t>
            </a:r>
          </a:p>
          <a:p>
            <a:r>
              <a:rPr lang="en-US" sz="1300" dirty="0" smtClean="0"/>
              <a:t>\$</a:t>
            </a:r>
            <a:r>
              <a:rPr lang="en-US" sz="1300" dirty="0" err="1" smtClean="0"/>
              <a:t>node_check_script</a:t>
            </a:r>
            <a:r>
              <a:rPr lang="en-US" sz="1300" dirty="0" smtClean="0"/>
              <a:t> /</a:t>
            </a:r>
            <a:r>
              <a:rPr lang="en-US" sz="1300" dirty="0" err="1" smtClean="0"/>
              <a:t>usr</a:t>
            </a:r>
            <a:r>
              <a:rPr lang="en-US" sz="1300" dirty="0" smtClean="0"/>
              <a:t>/</a:t>
            </a:r>
            <a:r>
              <a:rPr lang="en-US" sz="1300" dirty="0" err="1" smtClean="0"/>
              <a:t>sbin</a:t>
            </a:r>
            <a:r>
              <a:rPr lang="en-US" sz="1300" dirty="0" smtClean="0"/>
              <a:t>/</a:t>
            </a:r>
            <a:r>
              <a:rPr lang="en-US" sz="1300" dirty="0" err="1" smtClean="0"/>
              <a:t>nhc</a:t>
            </a:r>
            <a:endParaRPr lang="en-US" sz="1300" dirty="0" smtClean="0"/>
          </a:p>
          <a:p>
            <a:r>
              <a:rPr lang="en-US" sz="1300" dirty="0" smtClean="0"/>
              <a:t>\$</a:t>
            </a:r>
            <a:r>
              <a:rPr lang="en-US" sz="1300" dirty="0" err="1" smtClean="0"/>
              <a:t>node_check_interval</a:t>
            </a:r>
            <a:r>
              <a:rPr lang="en-US" sz="1300" dirty="0" smtClean="0"/>
              <a:t> </a:t>
            </a:r>
            <a:r>
              <a:rPr lang="en-US" sz="1300" dirty="0" err="1" smtClean="0"/>
              <a:t>jobstart</a:t>
            </a:r>
            <a:endParaRPr lang="en-US" sz="1300" dirty="0" smtClean="0"/>
          </a:p>
          <a:p>
            <a:r>
              <a:rPr lang="en-US" sz="1300" dirty="0" smtClean="0"/>
              <a:t>\$</a:t>
            </a:r>
            <a:r>
              <a:rPr lang="en-US" sz="1300" dirty="0" err="1" smtClean="0"/>
              <a:t>down_on_error</a:t>
            </a:r>
            <a:r>
              <a:rPr lang="en-US" sz="1300" dirty="0" smtClean="0"/>
              <a:t> 1\n",</a:t>
            </a:r>
          </a:p>
          <a:p>
            <a:r>
              <a:rPr lang="en-US" sz="1300" dirty="0" smtClean="0"/>
              <a:t>##### END</a:t>
            </a:r>
          </a:p>
          <a:p>
            <a:r>
              <a:rPr lang="en-US" sz="1300" dirty="0" smtClean="0"/>
              <a:t>    require =&gt; Package['torque-client'],</a:t>
            </a:r>
          </a:p>
          <a:p>
            <a:r>
              <a:rPr lang="en-US" sz="1300" dirty="0" smtClean="0"/>
              <a:t>    notify  =&gt; Service["</a:t>
            </a:r>
            <a:r>
              <a:rPr lang="en-US" sz="1300" dirty="0" err="1" smtClean="0"/>
              <a:t>pbs_mom</a:t>
            </a:r>
            <a:r>
              <a:rPr lang="en-US" sz="1300" dirty="0" smtClean="0"/>
              <a:t>"]</a:t>
            </a:r>
          </a:p>
          <a:p>
            <a:r>
              <a:rPr lang="en-US" sz="1300" dirty="0" smtClean="0"/>
              <a:t>  }</a:t>
            </a:r>
          </a:p>
          <a:p>
            <a:endParaRPr lang="en-US" sz="1300" dirty="0" smtClean="0"/>
          </a:p>
          <a:p>
            <a:r>
              <a:rPr lang="en-US" sz="1300" dirty="0" smtClean="0"/>
              <a:t>##### START</a:t>
            </a:r>
          </a:p>
          <a:p>
            <a:r>
              <a:rPr lang="en-US" sz="1300" dirty="0" smtClean="0"/>
              <a:t>  package { '</a:t>
            </a:r>
            <a:r>
              <a:rPr lang="en-US" sz="1300" dirty="0" err="1" smtClean="0"/>
              <a:t>warewulf-nhc</a:t>
            </a:r>
            <a:r>
              <a:rPr lang="en-US" sz="1300" dirty="0" smtClean="0"/>
              <a:t>':</a:t>
            </a:r>
          </a:p>
          <a:p>
            <a:r>
              <a:rPr lang="en-US" sz="1300" dirty="0" smtClean="0"/>
              <a:t>    ensure =&gt; 'installed',</a:t>
            </a:r>
          </a:p>
          <a:p>
            <a:r>
              <a:rPr lang="en-US" sz="1300" dirty="0" smtClean="0"/>
              <a:t>    source =&gt; 'http://</a:t>
            </a:r>
            <a:r>
              <a:rPr lang="en-US" sz="1300" dirty="0" err="1" smtClean="0"/>
              <a:t>warewulf.lbl.gov</a:t>
            </a:r>
            <a:r>
              <a:rPr lang="en-US" sz="1300" dirty="0" smtClean="0"/>
              <a:t>/downloads/repo/rhel6/warewulf-nhc-1.3-1.el6.noarch.rpm',</a:t>
            </a:r>
          </a:p>
          <a:p>
            <a:r>
              <a:rPr lang="en-US" sz="1300" dirty="0" smtClean="0"/>
              <a:t>    provider =&gt; 'rpm',</a:t>
            </a:r>
          </a:p>
          <a:p>
            <a:r>
              <a:rPr lang="en-US" sz="1300" dirty="0" smtClean="0"/>
              <a:t>  }</a:t>
            </a:r>
          </a:p>
          <a:p>
            <a:endParaRPr lang="en-US" sz="1300" dirty="0" smtClean="0"/>
          </a:p>
          <a:p>
            <a:r>
              <a:rPr lang="en-US" sz="1300" dirty="0" smtClean="0"/>
              <a:t>  file { '/</a:t>
            </a:r>
            <a:r>
              <a:rPr lang="en-US" sz="1300" dirty="0" err="1" smtClean="0"/>
              <a:t>etc</a:t>
            </a:r>
            <a:r>
              <a:rPr lang="en-US" sz="1300" dirty="0" smtClean="0"/>
              <a:t>/</a:t>
            </a:r>
            <a:r>
              <a:rPr lang="en-US" sz="1300" dirty="0" err="1" smtClean="0"/>
              <a:t>nhc</a:t>
            </a:r>
            <a:r>
              <a:rPr lang="en-US" sz="1300" dirty="0" smtClean="0"/>
              <a:t>/</a:t>
            </a:r>
            <a:r>
              <a:rPr lang="en-US" sz="1300" dirty="0" err="1" smtClean="0"/>
              <a:t>nhc.conf</a:t>
            </a:r>
            <a:r>
              <a:rPr lang="en-US" sz="1300" dirty="0" smtClean="0"/>
              <a:t>':</a:t>
            </a:r>
          </a:p>
          <a:p>
            <a:r>
              <a:rPr lang="en-US" sz="1300" dirty="0" smtClean="0"/>
              <a:t>    content =&gt; "/./ || </a:t>
            </a:r>
            <a:r>
              <a:rPr lang="en-US" sz="1300" dirty="0" err="1" smtClean="0"/>
              <a:t>check_fs_mount_rw</a:t>
            </a:r>
            <a:r>
              <a:rPr lang="en-US" sz="1300" dirty="0" smtClean="0"/>
              <a:t> /</a:t>
            </a:r>
          </a:p>
          <a:p>
            <a:r>
              <a:rPr lang="en-US" sz="1300" dirty="0" smtClean="0"/>
              <a:t> *  || </a:t>
            </a:r>
            <a:r>
              <a:rPr lang="en-US" sz="1300" dirty="0" err="1" smtClean="0"/>
              <a:t>check_ps_daemon</a:t>
            </a:r>
            <a:r>
              <a:rPr lang="en-US" sz="1300" dirty="0" smtClean="0"/>
              <a:t> </a:t>
            </a:r>
            <a:r>
              <a:rPr lang="en-US" sz="1300" dirty="0" err="1" smtClean="0"/>
              <a:t>sshd</a:t>
            </a:r>
            <a:r>
              <a:rPr lang="en-US" sz="1300" dirty="0" smtClean="0"/>
              <a:t> root\n</a:t>
            </a:r>
          </a:p>
          <a:p>
            <a:r>
              <a:rPr lang="pt-BR" sz="1300" dirty="0" smtClean="0"/>
              <a:t> *  || </a:t>
            </a:r>
            <a:r>
              <a:rPr lang="pt-BR" sz="1300" dirty="0" err="1" smtClean="0"/>
              <a:t>check_hw_physmem</a:t>
            </a:r>
            <a:r>
              <a:rPr lang="pt-BR" sz="1300" dirty="0" smtClean="0"/>
              <a:t> 1024 1073741824\</a:t>
            </a:r>
            <a:r>
              <a:rPr lang="pt-BR" sz="1300" dirty="0" err="1" smtClean="0"/>
              <a:t>n</a:t>
            </a:r>
            <a:endParaRPr lang="pt-BR" sz="1300" dirty="0" smtClean="0"/>
          </a:p>
          <a:p>
            <a:r>
              <a:rPr lang="pt-BR" sz="1300" dirty="0" smtClean="0"/>
              <a:t> *  || </a:t>
            </a:r>
            <a:r>
              <a:rPr lang="pt-BR" sz="1300" dirty="0" err="1" smtClean="0"/>
              <a:t>check_hw_physmem_free</a:t>
            </a:r>
            <a:r>
              <a:rPr lang="pt-BR" sz="1300" dirty="0" smtClean="0"/>
              <a:t> 1\</a:t>
            </a:r>
            <a:r>
              <a:rPr lang="pt-BR" sz="1300" dirty="0" err="1" smtClean="0"/>
              <a:t>n</a:t>
            </a:r>
            <a:r>
              <a:rPr lang="pt-BR" sz="1300" dirty="0" smtClean="0"/>
              <a:t>",</a:t>
            </a:r>
          </a:p>
          <a:p>
            <a:r>
              <a:rPr lang="pt-BR" sz="1300" dirty="0" smtClean="0"/>
              <a:t>    </a:t>
            </a:r>
            <a:r>
              <a:rPr lang="pt-BR" sz="1300" dirty="0" err="1" smtClean="0"/>
              <a:t>require</a:t>
            </a:r>
            <a:r>
              <a:rPr lang="pt-BR" sz="1300" dirty="0" smtClean="0"/>
              <a:t> =&gt; </a:t>
            </a:r>
            <a:r>
              <a:rPr lang="pt-BR" sz="1300" dirty="0" err="1" smtClean="0"/>
              <a:t>Package</a:t>
            </a:r>
            <a:r>
              <a:rPr lang="pt-BR" sz="1300" dirty="0" smtClean="0"/>
              <a:t>['</a:t>
            </a:r>
            <a:r>
              <a:rPr lang="pt-BR" sz="1300" dirty="0" err="1" smtClean="0"/>
              <a:t>warewulf-nhc</a:t>
            </a:r>
            <a:r>
              <a:rPr lang="pt-BR" sz="1300" dirty="0" smtClean="0"/>
              <a:t>'],</a:t>
            </a:r>
          </a:p>
          <a:p>
            <a:r>
              <a:rPr lang="pt-BR" sz="1300" dirty="0" smtClean="0"/>
              <a:t>  }</a:t>
            </a:r>
          </a:p>
          <a:p>
            <a:r>
              <a:rPr lang="pt-BR" sz="1300" dirty="0" smtClean="0"/>
              <a:t>##### END</a:t>
            </a:r>
          </a:p>
          <a:p>
            <a:endParaRPr lang="pt-BR" sz="1300" dirty="0" smtClean="0"/>
          </a:p>
          <a:p>
            <a:r>
              <a:rPr lang="pt-BR" sz="130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46</a:t>
            </a:fld>
            <a:endParaRPr lang="en-US" altLang="en-US"/>
          </a:p>
        </p:txBody>
      </p:sp>
    </p:spTree>
    <p:extLst>
      <p:ext uri="{BB962C8B-B14F-4D97-AF65-F5344CB8AC3E}">
        <p14:creationId xmlns:p14="http://schemas.microsoft.com/office/powerpoint/2010/main" val="1381653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47</a:t>
            </a:fld>
            <a:endParaRPr lang="en-US" altLang="en-US"/>
          </a:p>
        </p:txBody>
      </p:sp>
    </p:spTree>
    <p:extLst>
      <p:ext uri="{BB962C8B-B14F-4D97-AF65-F5344CB8AC3E}">
        <p14:creationId xmlns:p14="http://schemas.microsoft.com/office/powerpoint/2010/main" val="824841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login to the other compute node and do a </a:t>
            </a:r>
            <a:r>
              <a:rPr lang="en-US" dirty="0" err="1" smtClean="0"/>
              <a:t>ps</a:t>
            </a:r>
            <a:r>
              <a:rPr lang="en-US" baseline="0" dirty="0" smtClean="0"/>
              <a:t> </a:t>
            </a:r>
            <a:r>
              <a:rPr lang="en-US" baseline="0" dirty="0" err="1" smtClean="0"/>
              <a:t>axf</a:t>
            </a:r>
            <a:r>
              <a:rPr lang="en-US" baseline="0" dirty="0" smtClean="0"/>
              <a:t> to convince ourselves its talking also </a:t>
            </a:r>
            <a:r>
              <a:rPr lang="en-US" sz="1300" dirty="0" err="1" smtClean="0"/>
              <a:t>lsof</a:t>
            </a:r>
            <a:r>
              <a:rPr lang="en-US" sz="1300" dirty="0" smtClean="0"/>
              <a:t> | </a:t>
            </a:r>
            <a:r>
              <a:rPr lang="en-US" sz="1300" dirty="0" err="1" smtClean="0"/>
              <a:t>grep</a:t>
            </a:r>
            <a:r>
              <a:rPr lang="en-US" sz="1300" dirty="0" smtClean="0"/>
              <a:t> TCP | </a:t>
            </a:r>
            <a:r>
              <a:rPr lang="en-US" sz="1300" dirty="0" err="1" smtClean="0"/>
              <a:t>grep</a:t>
            </a:r>
            <a:r>
              <a:rPr lang="en-US" sz="1300" dirty="0" smtClean="0"/>
              <a:t> pi</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49</a:t>
            </a:fld>
            <a:endParaRPr lang="en-US" altLang="en-US"/>
          </a:p>
        </p:txBody>
      </p:sp>
    </p:spTree>
    <p:extLst>
      <p:ext uri="{BB962C8B-B14F-4D97-AF65-F5344CB8AC3E}">
        <p14:creationId xmlns:p14="http://schemas.microsoft.com/office/powerpoint/2010/main" val="2646842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 download and </a:t>
            </a:r>
            <a:r>
              <a:rPr lang="en-US" sz="1300" dirty="0" err="1" smtClean="0"/>
              <a:t>untar</a:t>
            </a:r>
            <a:r>
              <a:rPr lang="en-US" sz="1300" dirty="0" smtClean="0"/>
              <a:t> </a:t>
            </a:r>
            <a:r>
              <a:rPr lang="en-US" sz="1300" dirty="0" err="1" smtClean="0"/>
              <a:t>hpl</a:t>
            </a:r>
            <a:endParaRPr lang="en-US" sz="1300" dirty="0" smtClean="0"/>
          </a:p>
          <a:p>
            <a:r>
              <a:rPr lang="en-US" sz="1300" dirty="0" err="1" smtClean="0"/>
              <a:t>wget</a:t>
            </a:r>
            <a:r>
              <a:rPr lang="en-US" sz="1300" dirty="0" smtClean="0"/>
              <a:t> http://</a:t>
            </a:r>
            <a:r>
              <a:rPr lang="en-US" sz="1300" dirty="0" err="1" smtClean="0"/>
              <a:t>www.teknikal.org</a:t>
            </a:r>
            <a:r>
              <a:rPr lang="en-US" sz="1300" dirty="0" smtClean="0"/>
              <a:t>/</a:t>
            </a:r>
            <a:r>
              <a:rPr lang="en-US" sz="1300" dirty="0" err="1" smtClean="0"/>
              <a:t>buildacluster</a:t>
            </a:r>
            <a:r>
              <a:rPr lang="en-US" sz="1300" dirty="0" smtClean="0"/>
              <a:t>/hpl-2.1.tar.gz</a:t>
            </a:r>
          </a:p>
          <a:p>
            <a:r>
              <a:rPr lang="en-US" sz="1300" dirty="0" smtClean="0"/>
              <a:t>tar </a:t>
            </a:r>
            <a:r>
              <a:rPr lang="en-US" sz="1300" dirty="0" err="1" smtClean="0"/>
              <a:t>xfvz</a:t>
            </a:r>
            <a:r>
              <a:rPr lang="en-US" sz="1300" dirty="0" smtClean="0"/>
              <a:t> hpl-2.1.tar.gz</a:t>
            </a:r>
          </a:p>
          <a:p>
            <a:r>
              <a:rPr lang="en-US" sz="1300" dirty="0" smtClean="0"/>
              <a:t>mv hpl-2.1 </a:t>
            </a:r>
            <a:r>
              <a:rPr lang="en-US" sz="1300" dirty="0" err="1" smtClean="0"/>
              <a:t>hpl</a:t>
            </a:r>
            <a:r>
              <a:rPr lang="en-US" sz="1300" dirty="0" smtClean="0"/>
              <a:t> </a:t>
            </a:r>
          </a:p>
          <a:p>
            <a:endParaRPr lang="en-US" sz="1300" dirty="0" smtClean="0"/>
          </a:p>
          <a:p>
            <a:r>
              <a:rPr lang="en-US" sz="1300" dirty="0" smtClean="0"/>
              <a:t># load </a:t>
            </a:r>
            <a:r>
              <a:rPr lang="en-US" sz="1300" dirty="0" err="1" smtClean="0"/>
              <a:t>openmpi</a:t>
            </a:r>
            <a:r>
              <a:rPr lang="en-US" sz="1300" dirty="0" smtClean="0"/>
              <a:t> module</a:t>
            </a:r>
          </a:p>
          <a:p>
            <a:r>
              <a:rPr lang="en-US" sz="1300" dirty="0" smtClean="0"/>
              <a:t>module load </a:t>
            </a:r>
            <a:r>
              <a:rPr lang="en-US" sz="1300" dirty="0" err="1" smtClean="0"/>
              <a:t>openmpi</a:t>
            </a:r>
            <a:endParaRPr lang="en-US" sz="1300" dirty="0" smtClean="0"/>
          </a:p>
          <a:p>
            <a:endParaRPr lang="en-US" sz="1300" dirty="0" smtClean="0"/>
          </a:p>
          <a:p>
            <a:r>
              <a:rPr lang="en-US" sz="1300" dirty="0" smtClean="0"/>
              <a:t># use a known working </a:t>
            </a:r>
            <a:r>
              <a:rPr lang="en-US" sz="1300" dirty="0" err="1" smtClean="0"/>
              <a:t>makefile</a:t>
            </a:r>
            <a:endParaRPr lang="en-US" sz="1300" dirty="0" smtClean="0"/>
          </a:p>
          <a:p>
            <a:r>
              <a:rPr lang="en-US" sz="1300" dirty="0" smtClean="0"/>
              <a:t>cd </a:t>
            </a:r>
            <a:r>
              <a:rPr lang="en-US" sz="1300" dirty="0" err="1" smtClean="0"/>
              <a:t>hpl</a:t>
            </a:r>
            <a:r>
              <a:rPr lang="en-US" sz="1300" dirty="0" smtClean="0"/>
              <a:t> </a:t>
            </a:r>
          </a:p>
          <a:p>
            <a:r>
              <a:rPr lang="en-US" sz="1300" dirty="0" err="1" smtClean="0"/>
              <a:t>cp</a:t>
            </a:r>
            <a:r>
              <a:rPr lang="en-US" sz="1300" dirty="0" smtClean="0"/>
              <a:t> setup/</a:t>
            </a:r>
            <a:r>
              <a:rPr lang="en-US" sz="1300" dirty="0" err="1" smtClean="0"/>
              <a:t>Make.Linux_PII_CBLAS_gm</a:t>
            </a:r>
            <a:r>
              <a:rPr lang="en-US" sz="1300" dirty="0" smtClean="0"/>
              <a:t> ./</a:t>
            </a:r>
          </a:p>
          <a:p>
            <a:endParaRPr lang="en-US" sz="1300" dirty="0" smtClean="0"/>
          </a:p>
          <a:p>
            <a:r>
              <a:rPr lang="en-US" sz="1300" dirty="0" smtClean="0"/>
              <a:t># Edit the </a:t>
            </a:r>
            <a:r>
              <a:rPr lang="en-US" sz="1300" dirty="0" err="1" smtClean="0"/>
              <a:t>makefile</a:t>
            </a:r>
            <a:r>
              <a:rPr lang="en-US" sz="1300" dirty="0" smtClean="0"/>
              <a:t> to set correct </a:t>
            </a:r>
            <a:r>
              <a:rPr lang="en-US" sz="1300" dirty="0" err="1" smtClean="0"/>
              <a:t>LAdir</a:t>
            </a:r>
            <a:r>
              <a:rPr lang="en-US" sz="1300" dirty="0" smtClean="0"/>
              <a:t> and </a:t>
            </a:r>
            <a:r>
              <a:rPr lang="en-US" sz="1300" dirty="0" err="1" smtClean="0"/>
              <a:t>LAlib</a:t>
            </a:r>
            <a:r>
              <a:rPr lang="en-US" sz="1300" dirty="0" smtClean="0"/>
              <a:t> paths</a:t>
            </a:r>
          </a:p>
          <a:p>
            <a:r>
              <a:rPr lang="en-US" sz="1300" dirty="0" smtClean="0"/>
              <a:t># </a:t>
            </a:r>
            <a:r>
              <a:rPr lang="en-US" sz="1300" dirty="0" err="1" smtClean="0"/>
              <a:t>LAdir</a:t>
            </a:r>
            <a:r>
              <a:rPr lang="en-US" sz="1300" dirty="0" smtClean="0"/>
              <a:t> = /apps/openblas-0.2.10/lib/</a:t>
            </a:r>
          </a:p>
          <a:p>
            <a:r>
              <a:rPr lang="en-US" sz="1300" dirty="0" smtClean="0"/>
              <a:t># </a:t>
            </a:r>
            <a:r>
              <a:rPr lang="en-US" sz="1300" dirty="0" err="1" smtClean="0"/>
              <a:t>LAlib</a:t>
            </a:r>
            <a:r>
              <a:rPr lang="en-US" sz="1300" dirty="0" smtClean="0"/>
              <a:t>  = $(</a:t>
            </a:r>
            <a:r>
              <a:rPr lang="en-US" sz="1300" dirty="0" err="1" smtClean="0"/>
              <a:t>LAdir</a:t>
            </a:r>
            <a:r>
              <a:rPr lang="en-US" sz="1300" dirty="0" smtClean="0"/>
              <a:t>)/</a:t>
            </a:r>
            <a:r>
              <a:rPr lang="en-US" sz="1300" dirty="0" err="1" smtClean="0"/>
              <a:t>libopenblas.a</a:t>
            </a:r>
            <a:r>
              <a:rPr lang="en-US" sz="1300" dirty="0" smtClean="0"/>
              <a:t> </a:t>
            </a:r>
          </a:p>
          <a:p>
            <a:r>
              <a:rPr lang="en-US" sz="1300" dirty="0" smtClean="0"/>
              <a:t>vim </a:t>
            </a:r>
            <a:r>
              <a:rPr lang="en-US" sz="1300" dirty="0" err="1" smtClean="0"/>
              <a:t>Make.Linux_PII_CBLAS_gm</a:t>
            </a:r>
            <a:endParaRPr lang="en-US" sz="1300" dirty="0" smtClean="0"/>
          </a:p>
          <a:p>
            <a:endParaRPr lang="en-US" sz="1300" dirty="0" smtClean="0"/>
          </a:p>
          <a:p>
            <a:r>
              <a:rPr lang="en-US" sz="1300" dirty="0" smtClean="0"/>
              <a:t># Compile HPL</a:t>
            </a:r>
          </a:p>
          <a:p>
            <a:r>
              <a:rPr lang="en-US" sz="1300" dirty="0" smtClean="0"/>
              <a:t>make arch=</a:t>
            </a:r>
            <a:r>
              <a:rPr lang="en-US" sz="1300" dirty="0" err="1" smtClean="0"/>
              <a:t>Linux_PII_CBLAS_gm</a:t>
            </a:r>
            <a:endParaRPr lang="en-US" sz="1300" dirty="0" smtClean="0"/>
          </a:p>
          <a:p>
            <a:endParaRPr lang="en-US" sz="1300" dirty="0" smtClean="0"/>
          </a:p>
          <a:p>
            <a:r>
              <a:rPr lang="en-US" sz="1300" dirty="0" smtClean="0"/>
              <a:t># Edit </a:t>
            </a:r>
            <a:r>
              <a:rPr lang="en-US" sz="1300" dirty="0" err="1" smtClean="0"/>
              <a:t>HPL.dat</a:t>
            </a:r>
            <a:r>
              <a:rPr lang="en-US" sz="1300" dirty="0" smtClean="0"/>
              <a:t> </a:t>
            </a:r>
          </a:p>
          <a:p>
            <a:r>
              <a:rPr lang="en-US" sz="1300" dirty="0" smtClean="0"/>
              <a:t># 111 Ps</a:t>
            </a:r>
          </a:p>
          <a:p>
            <a:r>
              <a:rPr lang="en-US" sz="1300" dirty="0" smtClean="0"/>
              <a:t># 111 Qs</a:t>
            </a:r>
          </a:p>
          <a:p>
            <a:r>
              <a:rPr lang="en-US" sz="1300" dirty="0" smtClean="0"/>
              <a:t>vim bin/</a:t>
            </a:r>
            <a:r>
              <a:rPr lang="en-US" sz="1300" dirty="0" err="1" smtClean="0"/>
              <a:t>Linux_PII_CBLAS_gm</a:t>
            </a:r>
            <a:r>
              <a:rPr lang="en-US" sz="1300" dirty="0" smtClean="0"/>
              <a:t>/</a:t>
            </a:r>
            <a:r>
              <a:rPr lang="en-US" sz="1300" dirty="0" err="1" smtClean="0"/>
              <a:t>HPL.dat</a:t>
            </a:r>
            <a:endParaRPr lang="en-US" sz="1300" dirty="0" smtClean="0"/>
          </a:p>
          <a:p>
            <a:endParaRPr lang="en-US" sz="1300" dirty="0" smtClean="0"/>
          </a:p>
          <a:p>
            <a:r>
              <a:rPr lang="en-US" sz="1300" dirty="0" smtClean="0"/>
              <a:t># Start an interactive job</a:t>
            </a:r>
          </a:p>
          <a:p>
            <a:r>
              <a:rPr lang="en-US" sz="1300" dirty="0" err="1" smtClean="0"/>
              <a:t>qsub</a:t>
            </a:r>
            <a:r>
              <a:rPr lang="en-US" sz="1300" dirty="0" smtClean="0"/>
              <a:t> -I -l nodes=2</a:t>
            </a:r>
          </a:p>
          <a:p>
            <a:endParaRPr lang="en-US" sz="1300" dirty="0" smtClean="0"/>
          </a:p>
          <a:p>
            <a:r>
              <a:rPr lang="en-US" sz="1300" dirty="0" smtClean="0"/>
              <a:t># run HPL (change the absolute path to match the proper login)</a:t>
            </a:r>
          </a:p>
          <a:p>
            <a:r>
              <a:rPr lang="en-US" sz="1300" dirty="0" err="1" smtClean="0"/>
              <a:t>mpiexec</a:t>
            </a:r>
            <a:r>
              <a:rPr lang="en-US" sz="1300" dirty="0" smtClean="0"/>
              <a:t> -prefix /apps/openmpi-1.7.5/ -</a:t>
            </a:r>
            <a:r>
              <a:rPr lang="en-US" sz="1300" dirty="0" err="1" smtClean="0"/>
              <a:t>np</a:t>
            </a:r>
            <a:r>
              <a:rPr lang="en-US" sz="1300" dirty="0" smtClean="0"/>
              <a:t> 2 -</a:t>
            </a:r>
            <a:r>
              <a:rPr lang="en-US" sz="1300" dirty="0" err="1" smtClean="0"/>
              <a:t>machinefile</a:t>
            </a:r>
            <a:r>
              <a:rPr lang="en-US" sz="1300" dirty="0" smtClean="0"/>
              <a:t> $PBS_NODEFILE /home/</a:t>
            </a:r>
            <a:r>
              <a:rPr lang="en-US" sz="1300" dirty="0" err="1" smtClean="0"/>
              <a:t>sharrell</a:t>
            </a:r>
            <a:r>
              <a:rPr lang="en-US" sz="1300" dirty="0" smtClean="0"/>
              <a:t>/</a:t>
            </a:r>
            <a:r>
              <a:rPr lang="en-US" sz="1300" dirty="0" err="1" smtClean="0"/>
              <a:t>hpl</a:t>
            </a:r>
            <a:r>
              <a:rPr lang="en-US" sz="1300" dirty="0" smtClean="0"/>
              <a:t>/bin/</a:t>
            </a:r>
            <a:r>
              <a:rPr lang="en-US" sz="1300" dirty="0" err="1" smtClean="0"/>
              <a:t>Linux_PII_CBLAS_gm</a:t>
            </a:r>
            <a:r>
              <a:rPr lang="en-US" sz="1300" dirty="0" smtClean="0"/>
              <a:t>/</a:t>
            </a:r>
            <a:r>
              <a:rPr lang="en-US" sz="1300" dirty="0" err="1" smtClean="0"/>
              <a:t>xhpl</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50</a:t>
            </a:fld>
            <a:endParaRPr lang="en-US" altLang="en-US"/>
          </a:p>
        </p:txBody>
      </p:sp>
    </p:spTree>
    <p:extLst>
      <p:ext uri="{BB962C8B-B14F-4D97-AF65-F5344CB8AC3E}">
        <p14:creationId xmlns:p14="http://schemas.microsoft.com/office/powerpoint/2010/main" val="2959304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the only way to benchmark clusters but this is the most popular one</a:t>
            </a:r>
          </a:p>
          <a:p>
            <a:endParaRPr lang="en-US" baseline="0" dirty="0" smtClean="0"/>
          </a:p>
          <a:p>
            <a:r>
              <a:rPr lang="en-US" baseline="0" dirty="0" smtClean="0"/>
              <a:t>HPL is a software package that solves a (random) dense linear system in double precision (64 bits) arithmetic on distributed-memory computers.</a:t>
            </a:r>
          </a:p>
          <a:p>
            <a:r>
              <a:rPr lang="en-US" baseline="0" dirty="0" smtClean="0"/>
              <a:t>Ps and Qs are the problem </a:t>
            </a:r>
            <a:r>
              <a:rPr lang="en-US" baseline="0" dirty="0" err="1" smtClean="0"/>
              <a:t>decomp</a:t>
            </a:r>
            <a:r>
              <a:rPr lang="en-US" baseline="0" dirty="0" smtClean="0"/>
              <a:t>. size.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sz="1300" dirty="0" smtClean="0"/>
              <a:t># download and </a:t>
            </a:r>
            <a:r>
              <a:rPr lang="en-US" sz="1300" dirty="0" err="1" smtClean="0"/>
              <a:t>untar</a:t>
            </a:r>
            <a:r>
              <a:rPr lang="en-US" sz="1300" dirty="0" smtClean="0"/>
              <a:t> </a:t>
            </a:r>
            <a:r>
              <a:rPr lang="en-US" sz="1300" dirty="0" err="1" smtClean="0"/>
              <a:t>hpl</a:t>
            </a:r>
            <a:endParaRPr lang="en-US" sz="1300" dirty="0" smtClean="0"/>
          </a:p>
          <a:p>
            <a:r>
              <a:rPr lang="en-US" sz="1300" dirty="0" err="1" smtClean="0"/>
              <a:t>wget</a:t>
            </a:r>
            <a:r>
              <a:rPr lang="en-US" sz="1300" dirty="0" smtClean="0"/>
              <a:t> http://</a:t>
            </a:r>
            <a:r>
              <a:rPr lang="en-US" sz="1300" dirty="0" err="1" smtClean="0"/>
              <a:t>www.teknikal.org</a:t>
            </a:r>
            <a:r>
              <a:rPr lang="en-US" sz="1300" dirty="0" smtClean="0"/>
              <a:t>/</a:t>
            </a:r>
            <a:r>
              <a:rPr lang="en-US" sz="1300" dirty="0" err="1" smtClean="0"/>
              <a:t>buildacluster</a:t>
            </a:r>
            <a:r>
              <a:rPr lang="en-US" sz="1300" dirty="0" smtClean="0"/>
              <a:t>/hpl-2.1.tar.gz</a:t>
            </a:r>
          </a:p>
          <a:p>
            <a:r>
              <a:rPr lang="en-US" sz="1300" dirty="0" smtClean="0"/>
              <a:t>tar </a:t>
            </a:r>
            <a:r>
              <a:rPr lang="en-US" sz="1300" dirty="0" err="1" smtClean="0"/>
              <a:t>xfvz</a:t>
            </a:r>
            <a:r>
              <a:rPr lang="en-US" sz="1300" dirty="0" smtClean="0"/>
              <a:t> hpl-2.1.tar.gz</a:t>
            </a:r>
          </a:p>
          <a:p>
            <a:r>
              <a:rPr lang="en-US" sz="1300" dirty="0" smtClean="0"/>
              <a:t>mv hpl-2.1 </a:t>
            </a:r>
            <a:r>
              <a:rPr lang="en-US" sz="1300" dirty="0" err="1" smtClean="0"/>
              <a:t>hpl</a:t>
            </a:r>
            <a:r>
              <a:rPr lang="en-US" sz="1300" dirty="0" smtClean="0"/>
              <a:t> </a:t>
            </a:r>
          </a:p>
          <a:p>
            <a:endParaRPr lang="en-US" sz="1300" dirty="0" smtClean="0"/>
          </a:p>
          <a:p>
            <a:r>
              <a:rPr lang="en-US" sz="1300" dirty="0" smtClean="0"/>
              <a:t># load </a:t>
            </a:r>
            <a:r>
              <a:rPr lang="en-US" sz="1300" dirty="0" err="1" smtClean="0"/>
              <a:t>openmpi</a:t>
            </a:r>
            <a:r>
              <a:rPr lang="en-US" sz="1300" dirty="0" smtClean="0"/>
              <a:t> module</a:t>
            </a:r>
          </a:p>
          <a:p>
            <a:r>
              <a:rPr lang="en-US" sz="1300" dirty="0" smtClean="0"/>
              <a:t>module load </a:t>
            </a:r>
            <a:r>
              <a:rPr lang="en-US" sz="1300" dirty="0" err="1" smtClean="0"/>
              <a:t>openmpi</a:t>
            </a:r>
            <a:endParaRPr lang="en-US" sz="1300" dirty="0" smtClean="0"/>
          </a:p>
          <a:p>
            <a:endParaRPr lang="en-US" sz="1300" dirty="0" smtClean="0"/>
          </a:p>
          <a:p>
            <a:r>
              <a:rPr lang="en-US" sz="1300" dirty="0" smtClean="0"/>
              <a:t># use a known working </a:t>
            </a:r>
            <a:r>
              <a:rPr lang="en-US" sz="1300" dirty="0" err="1" smtClean="0"/>
              <a:t>makefile</a:t>
            </a:r>
            <a:endParaRPr lang="en-US" sz="1300" dirty="0" smtClean="0"/>
          </a:p>
          <a:p>
            <a:r>
              <a:rPr lang="en-US" sz="1300" dirty="0" smtClean="0"/>
              <a:t>cd </a:t>
            </a:r>
            <a:r>
              <a:rPr lang="en-US" sz="1300" dirty="0" err="1" smtClean="0"/>
              <a:t>hpl</a:t>
            </a:r>
            <a:r>
              <a:rPr lang="en-US" sz="1300" dirty="0" smtClean="0"/>
              <a:t> </a:t>
            </a:r>
          </a:p>
          <a:p>
            <a:r>
              <a:rPr lang="en-US" sz="1300" dirty="0" err="1" smtClean="0"/>
              <a:t>cp</a:t>
            </a:r>
            <a:r>
              <a:rPr lang="en-US" sz="1300" dirty="0" smtClean="0"/>
              <a:t> setup/</a:t>
            </a:r>
            <a:r>
              <a:rPr lang="en-US" sz="1300" dirty="0" err="1" smtClean="0"/>
              <a:t>Make.Linux_PII_CBLAS_gm</a:t>
            </a:r>
            <a:r>
              <a:rPr lang="en-US" sz="1300" dirty="0" smtClean="0"/>
              <a:t> ./</a:t>
            </a:r>
          </a:p>
          <a:p>
            <a:endParaRPr lang="en-US" sz="1300" dirty="0" smtClean="0"/>
          </a:p>
          <a:p>
            <a:r>
              <a:rPr lang="en-US" sz="1300" dirty="0" smtClean="0"/>
              <a:t># Edit the </a:t>
            </a:r>
            <a:r>
              <a:rPr lang="en-US" sz="1300" dirty="0" err="1" smtClean="0"/>
              <a:t>makefile</a:t>
            </a:r>
            <a:r>
              <a:rPr lang="en-US" sz="1300" dirty="0" smtClean="0"/>
              <a:t> to set correct </a:t>
            </a:r>
            <a:r>
              <a:rPr lang="en-US" sz="1300" dirty="0" err="1" smtClean="0"/>
              <a:t>LAdir</a:t>
            </a:r>
            <a:r>
              <a:rPr lang="en-US" sz="1300" dirty="0" smtClean="0"/>
              <a:t> and </a:t>
            </a:r>
            <a:r>
              <a:rPr lang="en-US" sz="1300" dirty="0" err="1" smtClean="0"/>
              <a:t>LAlib</a:t>
            </a:r>
            <a:r>
              <a:rPr lang="en-US" sz="1300" dirty="0" smtClean="0"/>
              <a:t> paths</a:t>
            </a:r>
          </a:p>
          <a:p>
            <a:r>
              <a:rPr lang="en-US" sz="1300" dirty="0" smtClean="0"/>
              <a:t># </a:t>
            </a:r>
            <a:r>
              <a:rPr lang="en-US" sz="1300" dirty="0" err="1" smtClean="0"/>
              <a:t>LAdir</a:t>
            </a:r>
            <a:r>
              <a:rPr lang="en-US" sz="1300" dirty="0" smtClean="0"/>
              <a:t> = /apps/openblas-0.2.10/lib/</a:t>
            </a:r>
          </a:p>
          <a:p>
            <a:r>
              <a:rPr lang="en-US" sz="1300" dirty="0" smtClean="0"/>
              <a:t># </a:t>
            </a:r>
            <a:r>
              <a:rPr lang="en-US" sz="1300" dirty="0" err="1" smtClean="0"/>
              <a:t>LAlib</a:t>
            </a:r>
            <a:r>
              <a:rPr lang="en-US" sz="1300" dirty="0" smtClean="0"/>
              <a:t>  = $(</a:t>
            </a:r>
            <a:r>
              <a:rPr lang="en-US" sz="1300" dirty="0" err="1" smtClean="0"/>
              <a:t>LAdir</a:t>
            </a:r>
            <a:r>
              <a:rPr lang="en-US" sz="1300" dirty="0" smtClean="0"/>
              <a:t>)/</a:t>
            </a:r>
            <a:r>
              <a:rPr lang="en-US" sz="1300" dirty="0" err="1" smtClean="0"/>
              <a:t>libopenblas.a</a:t>
            </a:r>
            <a:r>
              <a:rPr lang="en-US" sz="1300" dirty="0" smtClean="0"/>
              <a:t> </a:t>
            </a:r>
          </a:p>
          <a:p>
            <a:r>
              <a:rPr lang="en-US" sz="1300" dirty="0" smtClean="0"/>
              <a:t>vim </a:t>
            </a:r>
            <a:r>
              <a:rPr lang="en-US" sz="1300" dirty="0" err="1" smtClean="0"/>
              <a:t>Make.Linux_PII_CBLAS_gm</a:t>
            </a:r>
            <a:endParaRPr lang="en-US" sz="1300" dirty="0" smtClean="0"/>
          </a:p>
          <a:p>
            <a:endParaRPr lang="en-US" sz="1300" dirty="0" smtClean="0"/>
          </a:p>
          <a:p>
            <a:r>
              <a:rPr lang="en-US" sz="1300" dirty="0" smtClean="0"/>
              <a:t># Compile HPL</a:t>
            </a:r>
          </a:p>
          <a:p>
            <a:r>
              <a:rPr lang="en-US" sz="1300" dirty="0" smtClean="0"/>
              <a:t>make arch=</a:t>
            </a:r>
            <a:r>
              <a:rPr lang="en-US" sz="1300" dirty="0" err="1" smtClean="0"/>
              <a:t>Linux_PII_CBLAS_gm</a:t>
            </a:r>
            <a:endParaRPr lang="en-US" sz="1300" dirty="0" smtClean="0"/>
          </a:p>
          <a:p>
            <a:endParaRPr lang="en-US" sz="1300" dirty="0" smtClean="0"/>
          </a:p>
          <a:p>
            <a:r>
              <a:rPr lang="en-US" sz="1300" dirty="0" smtClean="0"/>
              <a:t># Edit </a:t>
            </a:r>
            <a:r>
              <a:rPr lang="en-US" sz="1300" dirty="0" err="1" smtClean="0"/>
              <a:t>HPL.dat</a:t>
            </a:r>
            <a:r>
              <a:rPr lang="en-US" sz="1300" dirty="0" smtClean="0"/>
              <a:t> </a:t>
            </a:r>
          </a:p>
          <a:p>
            <a:r>
              <a:rPr lang="en-US" sz="1300" dirty="0" smtClean="0"/>
              <a:t># 1 Ps</a:t>
            </a:r>
          </a:p>
          <a:p>
            <a:r>
              <a:rPr lang="en-US" sz="1300" dirty="0" smtClean="0"/>
              <a:t># 1 Qs</a:t>
            </a:r>
          </a:p>
          <a:p>
            <a:r>
              <a:rPr lang="en-US" sz="1300" dirty="0" smtClean="0"/>
              <a:t>vim bin/</a:t>
            </a:r>
            <a:r>
              <a:rPr lang="en-US" sz="1300" dirty="0" err="1" smtClean="0"/>
              <a:t>Linux_PII_CBLAS_gm</a:t>
            </a:r>
            <a:r>
              <a:rPr lang="en-US" sz="1300" dirty="0" smtClean="0"/>
              <a:t>/</a:t>
            </a:r>
            <a:r>
              <a:rPr lang="en-US" sz="1300" dirty="0" err="1" smtClean="0"/>
              <a:t>HPL.dat</a:t>
            </a:r>
            <a:endParaRPr lang="en-US" sz="1300" dirty="0" smtClean="0"/>
          </a:p>
          <a:p>
            <a:endParaRPr lang="en-US" sz="1300" dirty="0" smtClean="0"/>
          </a:p>
          <a:p>
            <a:r>
              <a:rPr lang="en-US" sz="1300" dirty="0" smtClean="0"/>
              <a:t># Start an interactive job</a:t>
            </a:r>
          </a:p>
          <a:p>
            <a:r>
              <a:rPr lang="en-US" sz="1300" dirty="0" err="1" smtClean="0"/>
              <a:t>qsub</a:t>
            </a:r>
            <a:r>
              <a:rPr lang="en-US" sz="1300" dirty="0" smtClean="0"/>
              <a:t> -I -l nodes=2</a:t>
            </a:r>
          </a:p>
          <a:p>
            <a:endParaRPr lang="en-US" sz="1300" dirty="0" smtClean="0"/>
          </a:p>
          <a:p>
            <a:r>
              <a:rPr lang="en-US" sz="1300" dirty="0" smtClean="0"/>
              <a:t># run HPL (change the absolute path to match the proper login)</a:t>
            </a:r>
          </a:p>
          <a:p>
            <a:r>
              <a:rPr lang="en-US" sz="1300" dirty="0" err="1" smtClean="0"/>
              <a:t>mpiexec</a:t>
            </a:r>
            <a:r>
              <a:rPr lang="en-US" sz="1300" dirty="0" smtClean="0"/>
              <a:t> -prefix /apps/openmpi-1.7.5/ -</a:t>
            </a:r>
            <a:r>
              <a:rPr lang="en-US" sz="1300" dirty="0" err="1" smtClean="0"/>
              <a:t>np</a:t>
            </a:r>
            <a:r>
              <a:rPr lang="en-US" sz="1300" dirty="0" smtClean="0"/>
              <a:t> 2 -</a:t>
            </a:r>
            <a:r>
              <a:rPr lang="en-US" sz="1300" dirty="0" err="1" smtClean="0"/>
              <a:t>machinefile</a:t>
            </a:r>
            <a:r>
              <a:rPr lang="en-US" sz="1300" dirty="0" smtClean="0"/>
              <a:t> $PBS_NODEFILE /home/</a:t>
            </a:r>
            <a:r>
              <a:rPr lang="en-US" sz="1300" dirty="0" err="1" smtClean="0"/>
              <a:t>sharrell</a:t>
            </a:r>
            <a:r>
              <a:rPr lang="en-US" sz="1300" dirty="0" smtClean="0"/>
              <a:t>/</a:t>
            </a:r>
            <a:r>
              <a:rPr lang="en-US" sz="1300" dirty="0" err="1" smtClean="0"/>
              <a:t>hpl</a:t>
            </a:r>
            <a:r>
              <a:rPr lang="en-US" sz="1300" dirty="0" smtClean="0"/>
              <a:t>/bin/</a:t>
            </a:r>
            <a:r>
              <a:rPr lang="en-US" sz="1300" dirty="0" err="1" smtClean="0"/>
              <a:t>Linux_PII_CBLAS_gm</a:t>
            </a:r>
            <a:r>
              <a:rPr lang="en-US" sz="1300" dirty="0" smtClean="0"/>
              <a:t>/</a:t>
            </a:r>
            <a:r>
              <a:rPr lang="en-US" sz="1300" dirty="0" err="1" smtClean="0"/>
              <a:t>xhpl</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51</a:t>
            </a:fld>
            <a:endParaRPr lang="en-US" altLang="en-US"/>
          </a:p>
        </p:txBody>
      </p:sp>
    </p:spTree>
    <p:extLst>
      <p:ext uri="{BB962C8B-B14F-4D97-AF65-F5344CB8AC3E}">
        <p14:creationId xmlns:p14="http://schemas.microsoft.com/office/powerpoint/2010/main" val="594555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Talk about what EPEL is</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53</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panose="02020603050405020304" pitchFamily="18" charset="0"/>
                <a:ea typeface="+mn-ea"/>
                <a:cs typeface="+mn-cs"/>
              </a:rPr>
              <a:t>talk about </a:t>
            </a:r>
            <a:r>
              <a:rPr lang="en-US" sz="1200" kern="1200" dirty="0" err="1" smtClean="0">
                <a:solidFill>
                  <a:schemeClr val="tx1"/>
                </a:solidFill>
                <a:latin typeface="Times" panose="02020603050405020304" pitchFamily="18" charset="0"/>
                <a:ea typeface="+mn-ea"/>
                <a:cs typeface="+mn-cs"/>
              </a:rPr>
              <a:t>config</a:t>
            </a:r>
            <a:r>
              <a:rPr lang="en-US" sz="1200" kern="1200" dirty="0" smtClean="0">
                <a:solidFill>
                  <a:schemeClr val="tx1"/>
                </a:solidFill>
                <a:latin typeface="Times" panose="02020603050405020304" pitchFamily="18" charset="0"/>
                <a:ea typeface="+mn-ea"/>
                <a:cs typeface="+mn-cs"/>
              </a:rPr>
              <a:t> files </a:t>
            </a:r>
            <a:r>
              <a:rPr lang="en-US" sz="1200" kern="1200" dirty="0" err="1" smtClean="0">
                <a:solidFill>
                  <a:schemeClr val="tx1"/>
                </a:solidFill>
                <a:latin typeface="Times" panose="02020603050405020304" pitchFamily="18" charset="0"/>
                <a:ea typeface="+mn-ea"/>
                <a:cs typeface="+mn-cs"/>
              </a:rPr>
              <a:t>breifly</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talk about what </a:t>
            </a:r>
            <a:r>
              <a:rPr lang="en-US" sz="1200" kern="1200" dirty="0" err="1" smtClean="0">
                <a:solidFill>
                  <a:schemeClr val="tx1"/>
                </a:solidFill>
                <a:latin typeface="Times" panose="02020603050405020304" pitchFamily="18" charset="0"/>
                <a:ea typeface="+mn-ea"/>
                <a:cs typeface="+mn-cs"/>
              </a:rPr>
              <a:t>epel</a:t>
            </a:r>
            <a:r>
              <a:rPr lang="en-US" sz="1200" kern="1200" dirty="0" smtClean="0">
                <a:solidFill>
                  <a:schemeClr val="tx1"/>
                </a:solidFill>
                <a:latin typeface="Times" panose="02020603050405020304" pitchFamily="18" charset="0"/>
                <a:ea typeface="+mn-ea"/>
                <a:cs typeface="+mn-cs"/>
              </a:rPr>
              <a:t> </a:t>
            </a:r>
            <a:r>
              <a:rPr lang="en-US" sz="1200" kern="1200" smtClean="0">
                <a:solidFill>
                  <a:schemeClr val="tx1"/>
                </a:solidFill>
                <a:latin typeface="Times" panose="02020603050405020304" pitchFamily="18" charset="0"/>
                <a:ea typeface="+mn-ea"/>
                <a:cs typeface="+mn-cs"/>
              </a:rPr>
              <a:t>is </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55</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56</a:t>
            </a:fld>
            <a:endParaRPr lang="en-US" altLang="en-US"/>
          </a:p>
        </p:txBody>
      </p:sp>
    </p:spTree>
    <p:extLst>
      <p:ext uri="{BB962C8B-B14F-4D97-AF65-F5344CB8AC3E}">
        <p14:creationId xmlns:p14="http://schemas.microsoft.com/office/powerpoint/2010/main" val="90222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57</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58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homework for the first</a:t>
            </a:r>
            <a:r>
              <a:rPr lang="en-US" baseline="0" dirty="0" smtClean="0"/>
              <a:t> day</a:t>
            </a:r>
          </a:p>
          <a:p>
            <a:r>
              <a:rPr lang="en-US" baseline="0" dirty="0" smtClean="0"/>
              <a:t>AM: Ask audience how expert they are with AWS?</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5</a:t>
            </a:fld>
            <a:endParaRPr lang="en-US"/>
          </a:p>
        </p:txBody>
      </p:sp>
    </p:spTree>
    <p:extLst>
      <p:ext uri="{BB962C8B-B14F-4D97-AF65-F5344CB8AC3E}">
        <p14:creationId xmlns:p14="http://schemas.microsoft.com/office/powerpoint/2010/main" val="1753874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61</a:t>
            </a:fld>
            <a:endParaRPr lang="en-US" altLang="en-US"/>
          </a:p>
        </p:txBody>
      </p:sp>
    </p:spTree>
    <p:extLst>
      <p:ext uri="{BB962C8B-B14F-4D97-AF65-F5344CB8AC3E}">
        <p14:creationId xmlns:p14="http://schemas.microsoft.com/office/powerpoint/2010/main" val="896553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dirty="0" smtClean="0"/>
              <a:t>We have a lot to do today</a:t>
            </a:r>
          </a:p>
          <a:p>
            <a:pPr marL="183966" indent="-183966">
              <a:buFontTx/>
              <a:buChar char="-"/>
            </a:pPr>
            <a:r>
              <a:rPr lang="en-US" dirty="0" smtClean="0"/>
              <a:t>Never done this in this format before</a:t>
            </a:r>
          </a:p>
          <a:p>
            <a:pPr marL="183966" indent="-183966">
              <a:buFontTx/>
              <a:buChar char="-"/>
            </a:pPr>
            <a:r>
              <a:rPr lang="en-US" dirty="0" smtClean="0"/>
              <a:t>Please forgive any time discrepancies </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62</a:t>
            </a:fld>
            <a:endParaRPr lang="en-US" altLang="en-US"/>
          </a:p>
        </p:txBody>
      </p:sp>
    </p:spTree>
    <p:extLst>
      <p:ext uri="{BB962C8B-B14F-4D97-AF65-F5344CB8AC3E}">
        <p14:creationId xmlns:p14="http://schemas.microsoft.com/office/powerpoint/2010/main" val="422620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dirty="0" smtClean="0"/>
              <a:t>We have a lot to do today</a:t>
            </a:r>
          </a:p>
          <a:p>
            <a:pPr marL="183966" indent="-183966">
              <a:buFontTx/>
              <a:buChar char="-"/>
            </a:pPr>
            <a:r>
              <a:rPr lang="en-US" dirty="0" smtClean="0"/>
              <a:t>Never done this in this format before</a:t>
            </a:r>
          </a:p>
          <a:p>
            <a:pPr marL="183966" indent="-183966">
              <a:buFontTx/>
              <a:buChar char="-"/>
            </a:pPr>
            <a:r>
              <a:rPr lang="en-US" dirty="0" smtClean="0"/>
              <a:t>Please forgive any time discrepancies </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6</a:t>
            </a:fld>
            <a:endParaRPr lang="en-US" altLang="en-US"/>
          </a:p>
        </p:txBody>
      </p:sp>
    </p:spTree>
    <p:extLst>
      <p:ext uri="{BB962C8B-B14F-4D97-AF65-F5344CB8AC3E}">
        <p14:creationId xmlns:p14="http://schemas.microsoft.com/office/powerpoint/2010/main" val="422620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3966" indent="-183966">
              <a:buFontTx/>
              <a:buChar char="-"/>
            </a:pPr>
            <a:r>
              <a:rPr lang="en-US" sz="1300" dirty="0" smtClean="0">
                <a:latin typeface="+mn-lt"/>
              </a:rPr>
              <a:t>Snippets will include two types of data: list of shell commands and puppet snippets</a:t>
            </a:r>
          </a:p>
          <a:p>
            <a:pPr marL="183966" indent="-183966">
              <a:buFontTx/>
              <a:buChar char="-"/>
            </a:pPr>
            <a:r>
              <a:rPr lang="en-US" sz="1300" dirty="0" smtClean="0">
                <a:latin typeface="+mn-lt"/>
              </a:rPr>
              <a:t>There is an example snippet at the bottom right of the slide</a:t>
            </a:r>
          </a:p>
          <a:p>
            <a:pPr marL="183966" indent="-183966">
              <a:buFontTx/>
              <a:buChar char="-"/>
            </a:pPr>
            <a:r>
              <a:rPr lang="en-US" sz="1300" dirty="0" smtClean="0">
                <a:latin typeface="+mn-lt"/>
              </a:rPr>
              <a:t>You wont see these happen until we really start to get into the configuration in the shell</a:t>
            </a:r>
          </a:p>
          <a:p>
            <a:pPr marL="183966" indent="-183966">
              <a:buFontTx/>
              <a:buChar char="-"/>
            </a:pPr>
            <a:endParaRPr lang="en-US" sz="1300" dirty="0" smtClean="0">
              <a:latin typeface="+mn-lt"/>
            </a:endParaRPr>
          </a:p>
          <a:p>
            <a:endParaRPr lang="en-US" sz="1300" dirty="0" smtClean="0">
              <a:latin typeface="+mn-lt"/>
            </a:endParaRPr>
          </a:p>
          <a:p>
            <a:r>
              <a:rPr lang="en-US" sz="1300" dirty="0" smtClean="0">
                <a:latin typeface="+mn-lt"/>
              </a:rPr>
              <a:t>I have setup a web server with snippets and scripts of what we will be doing. I have ordered them with the slides and they exist in http://blahs/ </a:t>
            </a:r>
          </a:p>
          <a:p>
            <a:endParaRPr lang="en-US" sz="1300" dirty="0" smtClean="0">
              <a:latin typeface="+mn-lt"/>
            </a:endParaRPr>
          </a:p>
          <a:p>
            <a:r>
              <a:rPr lang="en-US" sz="1300" dirty="0" smtClean="0">
                <a:latin typeface="+mn-lt"/>
              </a:rPr>
              <a:t>Each slide where we are dealing with a specific snippet will have snippet code like 001-users.puppet in the bottom corner so if you are a bit lost and want to see the example or just copy and paste feel free.</a:t>
            </a:r>
          </a:p>
          <a:p>
            <a:endParaRPr lang="en-US" sz="1300" dirty="0" smtClean="0">
              <a:latin typeface="+mn-lt"/>
            </a:endParaRPr>
          </a:p>
          <a:p>
            <a:r>
              <a:rPr lang="en-US" sz="1300" dirty="0" smtClean="0">
                <a:latin typeface="+mn-lt"/>
              </a:rPr>
              <a:t>At the end of it all I will also have some final puppet </a:t>
            </a:r>
            <a:r>
              <a:rPr lang="en-US" sz="1300" dirty="0" err="1" smtClean="0">
                <a:latin typeface="+mn-lt"/>
              </a:rPr>
              <a:t>configs</a:t>
            </a:r>
            <a:r>
              <a:rPr lang="en-US" sz="1300" dirty="0" smtClean="0">
                <a:latin typeface="+mn-lt"/>
              </a:rPr>
              <a:t>, lists of tools/puppet modules and scripts I used to setup this cluster. If you are interested you can use this as an example for a cluster (remember the caveats)</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8</a:t>
            </a:fld>
            <a:endParaRPr lang="en-US"/>
          </a:p>
        </p:txBody>
      </p:sp>
    </p:spTree>
    <p:extLst>
      <p:ext uri="{BB962C8B-B14F-4D97-AF65-F5344CB8AC3E}">
        <p14:creationId xmlns:p14="http://schemas.microsoft.com/office/powerpoint/2010/main" val="312775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10</a:t>
            </a:fld>
            <a:endParaRPr lang="en-US"/>
          </a:p>
        </p:txBody>
      </p:sp>
    </p:spTree>
    <p:extLst>
      <p:ext uri="{BB962C8B-B14F-4D97-AF65-F5344CB8AC3E}">
        <p14:creationId xmlns:p14="http://schemas.microsoft.com/office/powerpoint/2010/main" val="46534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pPr/>
              <a:t>11</a:t>
            </a:fld>
            <a:endParaRPr lang="en-US"/>
          </a:p>
        </p:txBody>
      </p:sp>
    </p:spTree>
    <p:extLst>
      <p:ext uri="{BB962C8B-B14F-4D97-AF65-F5344CB8AC3E}">
        <p14:creationId xmlns:p14="http://schemas.microsoft.com/office/powerpoint/2010/main" val="350324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4-8 August 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C3E6-06F2-40D3-9175-4CBDEDAF4809}" type="slidenum">
              <a:rPr lang="en-US" smtClean="0"/>
              <a:pPr/>
              <a:t>‹#›</a:t>
            </a:fld>
            <a:endParaRPr lang="en-US"/>
          </a:p>
        </p:txBody>
      </p:sp>
      <p:pic>
        <p:nvPicPr>
          <p:cNvPr id="7" name="Picture 5" descr="header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7042"/>
            <a:ext cx="4495800" cy="125461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LCI Workshops hom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24400" y="14223"/>
            <a:ext cx="4238847" cy="123334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4495800" y="0"/>
            <a:ext cx="228600" cy="124756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830939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5E83E22-3D00-4BF7-B74F-D07366E50688}" type="slidenum">
              <a:rPr lang="en-US" altLang="en-US" smtClean="0"/>
              <a:pPr/>
              <a:t>‹#›</a:t>
            </a:fld>
            <a:endParaRPr lang="en-US" altLang="en-US"/>
          </a:p>
        </p:txBody>
      </p:sp>
    </p:spTree>
    <p:extLst>
      <p:ext uri="{BB962C8B-B14F-4D97-AF65-F5344CB8AC3E}">
        <p14:creationId xmlns:p14="http://schemas.microsoft.com/office/powerpoint/2010/main" val="12126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3A8B93B-F92B-42B4-829E-A35080E71552}" type="slidenum">
              <a:rPr lang="en-US" altLang="en-US" smtClean="0"/>
              <a:pPr/>
              <a:t>‹#›</a:t>
            </a:fld>
            <a:endParaRPr lang="en-US" altLang="en-US"/>
          </a:p>
        </p:txBody>
      </p:sp>
    </p:spTree>
    <p:extLst>
      <p:ext uri="{BB962C8B-B14F-4D97-AF65-F5344CB8AC3E}">
        <p14:creationId xmlns:p14="http://schemas.microsoft.com/office/powerpoint/2010/main" val="365035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7" name="Slide Number Placeholder 5"/>
          <p:cNvSpPr>
            <a:spLocks noGrp="1"/>
          </p:cNvSpPr>
          <p:nvPr>
            <p:ph type="sldNum" sz="quarter" idx="12"/>
          </p:nvPr>
        </p:nvSpPr>
        <p:spPr>
          <a:xfrm>
            <a:off x="3581400" y="6356351"/>
            <a:ext cx="2057400" cy="365125"/>
          </a:xfrm>
        </p:spPr>
        <p:txBody>
          <a:bodyPr/>
          <a:lstStyle>
            <a:lvl1pPr algn="ctr">
              <a:defRPr/>
            </a:lvl1pPr>
          </a:lstStyle>
          <a:p>
            <a:fld id="{186B3722-BBD7-4406-B894-9D88D830D27E}" type="slidenum">
              <a:rPr lang="en-US" altLang="en-US" smtClean="0"/>
              <a:pPr/>
              <a:t>‹#›</a:t>
            </a:fld>
            <a:endParaRPr lang="en-US" altLang="en-US"/>
          </a:p>
        </p:txBody>
      </p:sp>
    </p:spTree>
    <p:extLst>
      <p:ext uri="{BB962C8B-B14F-4D97-AF65-F5344CB8AC3E}">
        <p14:creationId xmlns:p14="http://schemas.microsoft.com/office/powerpoint/2010/main" val="40524785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86B3722-BBD7-4406-B894-9D88D830D27E}" type="slidenum">
              <a:rPr lang="en-US" altLang="en-US" smtClean="0"/>
              <a:pPr/>
              <a:t>‹#›</a:t>
            </a:fld>
            <a:endParaRPr lang="en-US" altLang="en-US"/>
          </a:p>
        </p:txBody>
      </p:sp>
    </p:spTree>
    <p:extLst>
      <p:ext uri="{BB962C8B-B14F-4D97-AF65-F5344CB8AC3E}">
        <p14:creationId xmlns:p14="http://schemas.microsoft.com/office/powerpoint/2010/main" val="37738886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3581400" y="6356351"/>
            <a:ext cx="2057400" cy="365125"/>
          </a:xfrm>
        </p:spPr>
        <p:txBody>
          <a:bodyPr/>
          <a:lstStyle>
            <a:lvl1pPr algn="ctr">
              <a:defRPr/>
            </a:lvl1pPr>
          </a:lstStyle>
          <a:p>
            <a:fld id="{CD17FFD6-C17D-4D97-ADC4-8E06914E4138}" type="slidenum">
              <a:rPr lang="en-US" altLang="en-US" smtClean="0"/>
              <a:pPr/>
              <a:t>‹#›</a:t>
            </a:fld>
            <a:endParaRPr lang="en-US" altLang="en-US"/>
          </a:p>
        </p:txBody>
      </p:sp>
    </p:spTree>
    <p:extLst>
      <p:ext uri="{BB962C8B-B14F-4D97-AF65-F5344CB8AC3E}">
        <p14:creationId xmlns:p14="http://schemas.microsoft.com/office/powerpoint/2010/main" val="383267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en-US" smtClean="0"/>
              <a:t>4-8 August 2014</a:t>
            </a:r>
            <a:endParaRPr lang="en-US" altLang="en-US" dirty="0"/>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518EC3C-47AE-4F4A-A50E-6403B63CB3ED}" type="slidenum">
              <a:rPr lang="en-US" altLang="en-US" smtClean="0"/>
              <a:pPr/>
              <a:t>‹#›</a:t>
            </a:fld>
            <a:endParaRPr lang="en-US" altLang="en-US"/>
          </a:p>
        </p:txBody>
      </p:sp>
    </p:spTree>
    <p:extLst>
      <p:ext uri="{BB962C8B-B14F-4D97-AF65-F5344CB8AC3E}">
        <p14:creationId xmlns:p14="http://schemas.microsoft.com/office/powerpoint/2010/main" val="224585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en-US" smtClean="0"/>
              <a:t>4-8 August 2014</a:t>
            </a:r>
            <a:endParaRPr lang="en-US" altLang="en-US" dirty="0"/>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7B367B6-47A8-40E7-A9D4-9BC4DBD64184}" type="slidenum">
              <a:rPr lang="en-US" altLang="en-US" smtClean="0"/>
              <a:pPr/>
              <a:t>‹#›</a:t>
            </a:fld>
            <a:endParaRPr lang="en-US" altLang="en-US"/>
          </a:p>
        </p:txBody>
      </p:sp>
    </p:spTree>
    <p:extLst>
      <p:ext uri="{BB962C8B-B14F-4D97-AF65-F5344CB8AC3E}">
        <p14:creationId xmlns:p14="http://schemas.microsoft.com/office/powerpoint/2010/main" val="75101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4-8 August 2014</a:t>
            </a:r>
            <a:endParaRPr lang="en-US" altLang="en-US" dirty="0"/>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85CFF3B-CF7D-49FA-898C-3053EAFE9689}" type="slidenum">
              <a:rPr lang="en-US" altLang="en-US" smtClean="0"/>
              <a:pPr/>
              <a:t>‹#›</a:t>
            </a:fld>
            <a:endParaRPr lang="en-US" altLang="en-US"/>
          </a:p>
        </p:txBody>
      </p:sp>
    </p:spTree>
    <p:extLst>
      <p:ext uri="{BB962C8B-B14F-4D97-AF65-F5344CB8AC3E}">
        <p14:creationId xmlns:p14="http://schemas.microsoft.com/office/powerpoint/2010/main" val="236475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A44F579-0314-4D58-B52F-439EFEEFA521}" type="slidenum">
              <a:rPr lang="en-US" altLang="en-US" smtClean="0"/>
              <a:pPr/>
              <a:t>‹#›</a:t>
            </a:fld>
            <a:endParaRPr lang="en-US" altLang="en-US"/>
          </a:p>
        </p:txBody>
      </p:sp>
    </p:spTree>
    <p:extLst>
      <p:ext uri="{BB962C8B-B14F-4D97-AF65-F5344CB8AC3E}">
        <p14:creationId xmlns:p14="http://schemas.microsoft.com/office/powerpoint/2010/main" val="27456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4DB660-20F9-47A3-ACFA-8D640991D641}" type="slidenum">
              <a:rPr lang="en-US" altLang="en-US" smtClean="0"/>
              <a:pPr/>
              <a:t>‹#›</a:t>
            </a:fld>
            <a:endParaRPr lang="en-US" altLang="en-US"/>
          </a:p>
        </p:txBody>
      </p:sp>
    </p:spTree>
    <p:extLst>
      <p:ext uri="{BB962C8B-B14F-4D97-AF65-F5344CB8AC3E}">
        <p14:creationId xmlns:p14="http://schemas.microsoft.com/office/powerpoint/2010/main" val="440227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r>
              <a:rPr lang="en-US" altLang="en-US" smtClean="0"/>
              <a:t>4-8 August 2014</a:t>
            </a:r>
            <a:endParaRPr lang="en-US"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00">
                <a:solidFill>
                  <a:schemeClr val="tx1"/>
                </a:solidFill>
                <a:latin typeface="Arial" panose="020B0604020202020204" pitchFamily="34" charset="0"/>
                <a:cs typeface="Arial" panose="020B0604020202020204" pitchFamily="34" charset="0"/>
              </a:defRPr>
            </a:lvl1pPr>
          </a:lstStyle>
          <a:p>
            <a:fld id="{A335067E-A61D-4019-831F-26EE4150DCE3}" type="slidenum">
              <a:rPr lang="en-US" altLang="en-US" smtClean="0"/>
              <a:pPr/>
              <a:t>‹#›</a:t>
            </a:fld>
            <a:endParaRPr lang="en-US" altLang="en-US" dirty="0"/>
          </a:p>
        </p:txBody>
      </p:sp>
      <p:pic>
        <p:nvPicPr>
          <p:cNvPr id="7" name="Picture 3" descr="ec9ad995-a8e0-458a-bad2-bbd00f228940@mx"/>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58000" y="153371"/>
            <a:ext cx="1896140" cy="595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0" y="6176963"/>
            <a:ext cx="91440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1841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4.gif"/><Relationship Id="rId8"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4.gif"/><Relationship Id="rId8" Type="http://schemas.openxmlformats.org/officeDocument/2006/relationships/image" Target="../media/image5.wmf"/><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4.gif"/><Relationship Id="rId6" Type="http://schemas.openxmlformats.org/officeDocument/2006/relationships/image" Target="../media/image5.wmf"/><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hyperlink" Target="http://yum.puppetlabs.com/puppetlabs-release-el-6.noarch.rpm"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gif"/><Relationship Id="rId3"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hyperlink" Target="http://yum.puppetlabs.com/puppetlabs-release-el-6.noarch.rpm" TargetMode="External"/><Relationship Id="rId4" Type="http://schemas.openxmlformats.org/officeDocument/2006/relationships/image" Target="../media/image4.gif"/><Relationship Id="rId5" Type="http://schemas.openxmlformats.org/officeDocument/2006/relationships/image" Target="../media/image5.wmf"/><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gif"/><Relationship Id="rId3" Type="http://schemas.openxmlformats.org/officeDocument/2006/relationships/image" Target="../media/image5.wmf"/></Relationships>
</file>

<file path=ppt/slides/_rels/slide4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3" Type="http://schemas.openxmlformats.org/officeDocument/2006/relationships/hyperlink" Target="http://www.netlib.org/benchmark/hpl/tuning.html" TargetMode="External"/><Relationship Id="rId4" Type="http://schemas.openxmlformats.org/officeDocument/2006/relationships/hyperlink" Target="http://www.top500.org/lists/2014/06/" TargetMode="External"/><Relationship Id="rId5" Type="http://schemas.openxmlformats.org/officeDocument/2006/relationships/image" Target="../media/image4.gif"/><Relationship Id="rId6"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5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5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3.xml.rels><?xml version="1.0" encoding="UTF-8" standalone="yes"?>
<Relationships xmlns="http://schemas.openxmlformats.org/package/2006/relationships"><Relationship Id="rId3" Type="http://schemas.openxmlformats.org/officeDocument/2006/relationships/hyperlink" Target="mailto:amaji@purdue.edu"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hyperlink" Target="mailto:SLH@purdue.edu"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hyperlink" Target="http://creativecommons.org/licenses/by/4.0/" TargetMode="External"/><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hyperlink" Target="http://web.rcac.purdue.edu/~sharrell/buildacluster/"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1828799"/>
            <a:ext cx="6858000" cy="1219201"/>
          </a:xfrm>
        </p:spPr>
        <p:txBody>
          <a:bodyPr>
            <a:normAutofit fontScale="90000"/>
          </a:bodyPr>
          <a:lstStyle/>
          <a:p>
            <a:r>
              <a:rPr lang="en-US" dirty="0" smtClean="0"/>
              <a:t>Build-A-Cluster Workshop</a:t>
            </a:r>
            <a:br>
              <a:rPr lang="en-US" dirty="0" smtClean="0"/>
            </a:br>
            <a:r>
              <a:rPr lang="en-US" dirty="0" smtClean="0"/>
              <a:t> </a:t>
            </a:r>
            <a:endParaRPr lang="en-US" dirty="0"/>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Subtitle 5"/>
          <p:cNvSpPr>
            <a:spLocks noGrp="1"/>
          </p:cNvSpPr>
          <p:nvPr>
            <p:ph type="subTitle" idx="1"/>
          </p:nvPr>
        </p:nvSpPr>
        <p:spPr>
          <a:xfrm>
            <a:off x="685800" y="2819400"/>
            <a:ext cx="7696200" cy="2819400"/>
          </a:xfrm>
        </p:spPr>
        <p:txBody>
          <a:bodyPr>
            <a:normAutofit/>
          </a:bodyPr>
          <a:lstStyle/>
          <a:p>
            <a:r>
              <a:rPr lang="en-US" sz="2800" dirty="0" smtClean="0"/>
              <a:t>A hands-on tutorial session for building a cluster to support parallel scientific computing codes</a:t>
            </a:r>
            <a:endParaRPr lang="en-US" sz="2400" dirty="0" smtClean="0"/>
          </a:p>
          <a:p>
            <a:endParaRPr lang="en-US" sz="1700" dirty="0"/>
          </a:p>
          <a:p>
            <a:r>
              <a:rPr lang="en-US" dirty="0" smtClean="0"/>
              <a:t>Presented by </a:t>
            </a:r>
          </a:p>
          <a:p>
            <a:r>
              <a:rPr lang="en-US" dirty="0" smtClean="0"/>
              <a:t>Stephen Lien Harrell – SLH@purdue.edu</a:t>
            </a:r>
          </a:p>
          <a:p>
            <a:r>
              <a:rPr lang="en-US" dirty="0" err="1" smtClean="0"/>
              <a:t>Amiya</a:t>
            </a:r>
            <a:r>
              <a:rPr lang="en-US" dirty="0" smtClean="0"/>
              <a:t> </a:t>
            </a:r>
            <a:r>
              <a:rPr lang="en-US" dirty="0" err="1" smtClean="0"/>
              <a:t>Maji</a:t>
            </a:r>
            <a:r>
              <a:rPr lang="en-US" dirty="0" smtClean="0"/>
              <a:t> – </a:t>
            </a:r>
            <a:r>
              <a:rPr lang="en-US" dirty="0" err="1" smtClean="0"/>
              <a:t>amaji@purdue.edu</a:t>
            </a:r>
            <a:endParaRPr lang="en-US" dirty="0" smtClean="0"/>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94438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19237"/>
            <a:ext cx="7886700" cy="4500563"/>
          </a:xfrm>
        </p:spPr>
        <p:txBody>
          <a:bodyPr/>
          <a:lstStyle/>
          <a:p>
            <a:r>
              <a:rPr lang="en-US" dirty="0" smtClean="0"/>
              <a:t>Log into AWS</a:t>
            </a:r>
          </a:p>
          <a:p>
            <a:endParaRPr lang="en-US" dirty="0"/>
          </a:p>
          <a:p>
            <a:r>
              <a:rPr lang="en-US" dirty="0" smtClean="0"/>
              <a:t>Select EC2</a:t>
            </a:r>
          </a:p>
          <a:p>
            <a:endParaRPr lang="en-US" dirty="0"/>
          </a:p>
          <a:p>
            <a:r>
              <a:rPr lang="en-US" dirty="0" smtClean="0"/>
              <a:t>Click Launch Instance</a:t>
            </a:r>
          </a:p>
          <a:p>
            <a:endParaRPr lang="en-US" dirty="0"/>
          </a:p>
          <a:p>
            <a:r>
              <a:rPr lang="en-US" dirty="0" smtClean="0"/>
              <a:t>Click AWS Market Place</a:t>
            </a:r>
          </a:p>
          <a:p>
            <a:endParaRPr lang="en-US" dirty="0"/>
          </a:p>
          <a:p>
            <a:r>
              <a:rPr lang="en-US" dirty="0" smtClean="0"/>
              <a:t>Search for centos 6.5 and click Select </a:t>
            </a:r>
          </a:p>
          <a:p>
            <a:endParaRPr lang="en-US" dirty="0"/>
          </a:p>
          <a:p>
            <a:pPr marL="45720" indent="0">
              <a:buNone/>
            </a:pPr>
            <a:endParaRPr lang="en-US" dirty="0" smtClean="0"/>
          </a:p>
          <a:p>
            <a:endParaRPr lang="en-US" dirty="0"/>
          </a:p>
          <a:p>
            <a:endParaRPr lang="en-US" dirty="0"/>
          </a:p>
        </p:txBody>
      </p:sp>
      <p:sp>
        <p:nvSpPr>
          <p:cNvPr id="3" name="Title 2"/>
          <p:cNvSpPr>
            <a:spLocks noGrp="1"/>
          </p:cNvSpPr>
          <p:nvPr>
            <p:ph type="title"/>
          </p:nvPr>
        </p:nvSpPr>
        <p:spPr>
          <a:xfrm>
            <a:off x="628650" y="152400"/>
            <a:ext cx="7886700" cy="1325563"/>
          </a:xfrm>
        </p:spPr>
        <p:txBody>
          <a:bodyPr/>
          <a:lstStyle/>
          <a:p>
            <a:r>
              <a:rPr lang="en-US" dirty="0" smtClean="0"/>
              <a:t>Getting started with EC2</a:t>
            </a:r>
            <a:endParaRPr lang="en-US" dirty="0"/>
          </a:p>
        </p:txBody>
      </p:sp>
      <p:pic>
        <p:nvPicPr>
          <p:cNvPr id="4" name="Picture 3" descr="Screen Shot 2014-07-07 at 1.35.0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2362200"/>
            <a:ext cx="2921000" cy="444500"/>
          </a:xfrm>
          <a:prstGeom prst="rect">
            <a:avLst/>
          </a:prstGeom>
        </p:spPr>
      </p:pic>
      <p:pic>
        <p:nvPicPr>
          <p:cNvPr id="5" name="Picture 4" descr="Screen Shot 2014-07-07 at 1.35.57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4991" y="2893840"/>
            <a:ext cx="4147617" cy="657108"/>
          </a:xfrm>
          <a:prstGeom prst="rect">
            <a:avLst/>
          </a:prstGeom>
        </p:spPr>
      </p:pic>
      <p:pic>
        <p:nvPicPr>
          <p:cNvPr id="6" name="Picture 5" descr="Screen Shot 2014-07-07 at 1.38.01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4991" y="3742506"/>
            <a:ext cx="1968521" cy="573438"/>
          </a:xfrm>
          <a:prstGeom prst="rect">
            <a:avLst/>
          </a:prstGeom>
        </p:spPr>
      </p:pic>
      <p:pic>
        <p:nvPicPr>
          <p:cNvPr id="7" name="Picture 6" descr="Screen Shot 2014-07-07 at 1.43.13 PM.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62200" y="5029200"/>
            <a:ext cx="4419600" cy="841648"/>
          </a:xfrm>
          <a:prstGeom prst="rect">
            <a:avLst/>
          </a:prstGeom>
        </p:spPr>
      </p:pic>
      <p:sp>
        <p:nvSpPr>
          <p:cNvPr id="8" name="TextBox 7"/>
          <p:cNvSpPr txBox="1"/>
          <p:nvPr/>
        </p:nvSpPr>
        <p:spPr>
          <a:xfrm>
            <a:off x="4008329" y="4881209"/>
            <a:ext cx="184666" cy="369332"/>
          </a:xfrm>
          <a:prstGeom prst="rect">
            <a:avLst/>
          </a:prstGeom>
          <a:noFill/>
        </p:spPr>
        <p:txBody>
          <a:bodyPr wrap="none" rtlCol="0">
            <a:spAutoFit/>
          </a:bodyPr>
          <a:lstStyle/>
          <a:p>
            <a:endParaRPr lang="en-US" dirty="0"/>
          </a:p>
        </p:txBody>
      </p:sp>
      <p:pic>
        <p:nvPicPr>
          <p:cNvPr id="9" name="Picture 8" descr="purdue.gi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10" name="Picture 9" descr="ITaP 1245.w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2" name="Slide Number Placeholder 11"/>
          <p:cNvSpPr>
            <a:spLocks noGrp="1"/>
          </p:cNvSpPr>
          <p:nvPr>
            <p:ph type="sldNum" sz="quarter" idx="12"/>
          </p:nvPr>
        </p:nvSpPr>
        <p:spPr/>
        <p:txBody>
          <a:bodyPr/>
          <a:lstStyle/>
          <a:p>
            <a:fld id="{186B3722-BBD7-4406-B894-9D88D830D27E}" type="slidenum">
              <a:rPr lang="en-US" altLang="en-US" smtClean="0"/>
              <a:pPr/>
              <a:t>10</a:t>
            </a:fld>
            <a:endParaRPr lang="en-US" altLang="en-US"/>
          </a:p>
        </p:txBody>
      </p:sp>
    </p:spTree>
    <p:extLst>
      <p:ext uri="{BB962C8B-B14F-4D97-AF65-F5344CB8AC3E}">
        <p14:creationId xmlns:p14="http://schemas.microsoft.com/office/powerpoint/2010/main" val="1939564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4000"/>
            <a:ext cx="7886700" cy="4351338"/>
          </a:xfrm>
        </p:spPr>
        <p:txBody>
          <a:bodyPr>
            <a:normAutofit fontScale="92500" lnSpcReduction="10000"/>
          </a:bodyPr>
          <a:lstStyle/>
          <a:p>
            <a:r>
              <a:rPr lang="en-US" dirty="0" smtClean="0"/>
              <a:t>Make sure micro is checked and click Review and Launch</a:t>
            </a:r>
          </a:p>
          <a:p>
            <a:endParaRPr lang="en-US" dirty="0"/>
          </a:p>
          <a:p>
            <a:endParaRPr lang="en-US" dirty="0" smtClean="0"/>
          </a:p>
          <a:p>
            <a:endParaRPr lang="en-US" dirty="0"/>
          </a:p>
          <a:p>
            <a:r>
              <a:rPr lang="en-US" dirty="0" smtClean="0"/>
              <a:t>Click Edit Security Groups</a:t>
            </a:r>
          </a:p>
          <a:p>
            <a:r>
              <a:rPr lang="en-US" dirty="0" smtClean="0"/>
              <a:t>Click Add Rule</a:t>
            </a:r>
          </a:p>
          <a:p>
            <a:r>
              <a:rPr lang="en-US" dirty="0" smtClean="0"/>
              <a:t>Select All TCP and change Source to Anywhere</a:t>
            </a:r>
          </a:p>
          <a:p>
            <a:r>
              <a:rPr lang="en-US" dirty="0" smtClean="0"/>
              <a:t>Do the same for UDP</a:t>
            </a:r>
          </a:p>
          <a:p>
            <a:r>
              <a:rPr lang="en-US" sz="1700" b="1" dirty="0" smtClean="0"/>
              <a:t>Note</a:t>
            </a:r>
            <a:r>
              <a:rPr lang="en-US" sz="1700" dirty="0" smtClean="0"/>
              <a:t>: We are opening the AWS firewalls because we’ll be using host based firewalls</a:t>
            </a:r>
          </a:p>
          <a:p>
            <a:endParaRPr lang="en-US" dirty="0"/>
          </a:p>
          <a:p>
            <a:endParaRPr lang="en-US" dirty="0" smtClean="0"/>
          </a:p>
          <a:p>
            <a:endParaRPr lang="en-US" dirty="0"/>
          </a:p>
          <a:p>
            <a:r>
              <a:rPr lang="en-US" dirty="0" smtClean="0"/>
              <a:t>Click Review and Launch </a:t>
            </a:r>
          </a:p>
          <a:p>
            <a:endParaRPr lang="en-US" dirty="0"/>
          </a:p>
          <a:p>
            <a:pPr marL="45720" indent="0">
              <a:buNone/>
            </a:pPr>
            <a:endParaRPr lang="en-US" dirty="0" smtClean="0"/>
          </a:p>
          <a:p>
            <a:endParaRPr lang="en-US" dirty="0"/>
          </a:p>
        </p:txBody>
      </p:sp>
      <p:sp>
        <p:nvSpPr>
          <p:cNvPr id="3" name="Title 2"/>
          <p:cNvSpPr>
            <a:spLocks noGrp="1"/>
          </p:cNvSpPr>
          <p:nvPr>
            <p:ph type="title"/>
          </p:nvPr>
        </p:nvSpPr>
        <p:spPr>
          <a:xfrm>
            <a:off x="628650" y="152400"/>
            <a:ext cx="7886700" cy="1325563"/>
          </a:xfrm>
        </p:spPr>
        <p:txBody>
          <a:bodyPr/>
          <a:lstStyle/>
          <a:p>
            <a:r>
              <a:rPr lang="en-US" dirty="0" smtClean="0"/>
              <a:t>Getting started with EC2 – part 2</a:t>
            </a:r>
            <a:endParaRPr lang="en-US" dirty="0"/>
          </a:p>
        </p:txBody>
      </p:sp>
      <p:pic>
        <p:nvPicPr>
          <p:cNvPr id="4" name="Picture 3" descr="Screen Shot 2014-07-07 at 1.47.47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7228" y="2126725"/>
            <a:ext cx="5094648" cy="472699"/>
          </a:xfrm>
          <a:prstGeom prst="rect">
            <a:avLst/>
          </a:prstGeom>
        </p:spPr>
      </p:pic>
      <p:pic>
        <p:nvPicPr>
          <p:cNvPr id="5" name="Picture 4" descr="Screen Shot 2014-07-07 at 1.48.57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18" y="1929005"/>
            <a:ext cx="3031148" cy="670419"/>
          </a:xfrm>
          <a:prstGeom prst="rect">
            <a:avLst/>
          </a:prstGeom>
        </p:spPr>
      </p:pic>
      <p:pic>
        <p:nvPicPr>
          <p:cNvPr id="7" name="Picture 6" descr="Screen Shot 2014-07-07 at 1.50.10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2746375"/>
            <a:ext cx="2244697" cy="646379"/>
          </a:xfrm>
          <a:prstGeom prst="rect">
            <a:avLst/>
          </a:prstGeom>
        </p:spPr>
      </p:pic>
      <p:pic>
        <p:nvPicPr>
          <p:cNvPr id="10" name="Picture 9" descr="Screen Shot 2014-07-07 at 1.53.48 PM.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1000" y="5260975"/>
            <a:ext cx="3648832" cy="701308"/>
          </a:xfrm>
          <a:prstGeom prst="rect">
            <a:avLst/>
          </a:prstGeom>
        </p:spPr>
      </p:pic>
      <p:pic>
        <p:nvPicPr>
          <p:cNvPr id="9" name="Picture 8" descr="purdue.gi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11" name="Picture 10" descr="ITaP 1245.w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pic>
        <p:nvPicPr>
          <p:cNvPr id="6" name="Picture 5" descr="Screen Shot 2014-07-29 at 1.10.33 PM.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2400" y="4498975"/>
            <a:ext cx="8802414" cy="868048"/>
          </a:xfrm>
          <a:prstGeom prst="rect">
            <a:avLst/>
          </a:prstGeom>
        </p:spPr>
      </p:pic>
      <p:sp>
        <p:nvSpPr>
          <p:cNvPr id="13" name="Slide Number Placeholder 12"/>
          <p:cNvSpPr>
            <a:spLocks noGrp="1"/>
          </p:cNvSpPr>
          <p:nvPr>
            <p:ph type="sldNum" sz="quarter" idx="12"/>
          </p:nvPr>
        </p:nvSpPr>
        <p:spPr/>
        <p:txBody>
          <a:bodyPr/>
          <a:lstStyle/>
          <a:p>
            <a:fld id="{186B3722-BBD7-4406-B894-9D88D830D27E}" type="slidenum">
              <a:rPr lang="en-US" altLang="en-US" smtClean="0"/>
              <a:pPr/>
              <a:t>11</a:t>
            </a:fld>
            <a:endParaRPr lang="en-US" altLang="en-US"/>
          </a:p>
        </p:txBody>
      </p:sp>
    </p:spTree>
    <p:extLst>
      <p:ext uri="{BB962C8B-B14F-4D97-AF65-F5344CB8AC3E}">
        <p14:creationId xmlns:p14="http://schemas.microsoft.com/office/powerpoint/2010/main" val="195282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Click Launch</a:t>
            </a:r>
          </a:p>
          <a:p>
            <a:endParaRPr lang="en-US" dirty="0"/>
          </a:p>
          <a:p>
            <a:r>
              <a:rPr lang="en-US" dirty="0" smtClean="0"/>
              <a:t>Select a new pair give a name and click Download Key Pair</a:t>
            </a:r>
          </a:p>
          <a:p>
            <a:endParaRPr lang="en-US" dirty="0"/>
          </a:p>
          <a:p>
            <a:endParaRPr lang="en-US" dirty="0" smtClean="0"/>
          </a:p>
          <a:p>
            <a:endParaRPr lang="en-US" dirty="0"/>
          </a:p>
          <a:p>
            <a:endParaRPr lang="en-US" dirty="0" smtClean="0"/>
          </a:p>
          <a:p>
            <a:endParaRPr lang="en-US" dirty="0"/>
          </a:p>
          <a:p>
            <a:r>
              <a:rPr lang="en-US" dirty="0" smtClean="0"/>
              <a:t>Click Launch Instances</a:t>
            </a:r>
            <a:endParaRPr lang="en-US" dirty="0"/>
          </a:p>
          <a:p>
            <a:pPr marL="4572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Getting started with EC2 – part 3</a:t>
            </a:r>
            <a:endParaRPr lang="en-US" dirty="0"/>
          </a:p>
        </p:txBody>
      </p:sp>
      <p:pic>
        <p:nvPicPr>
          <p:cNvPr id="9" name="Picture 8" descr="Screen Shot 2014-07-07 at 1.58.55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8611" y="1719071"/>
            <a:ext cx="2366548" cy="538655"/>
          </a:xfrm>
          <a:prstGeom prst="rect">
            <a:avLst/>
          </a:prstGeom>
        </p:spPr>
      </p:pic>
      <p:pic>
        <p:nvPicPr>
          <p:cNvPr id="12" name="Picture 11" descr="Screen Shot 2014-07-07 at 1.59.39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9181" y="3016744"/>
            <a:ext cx="5397354" cy="1345559"/>
          </a:xfrm>
          <a:prstGeom prst="rect">
            <a:avLst/>
          </a:prstGeom>
        </p:spPr>
      </p:pic>
      <p:pic>
        <p:nvPicPr>
          <p:cNvPr id="6" name="Picture 5" descr="purdue.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pic>
        <p:nvPicPr>
          <p:cNvPr id="4" name="Picture 3" descr="Screen Shot 2015-03-30 at 2.57.30 P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4800600"/>
            <a:ext cx="2832100" cy="508000"/>
          </a:xfrm>
          <a:prstGeom prst="rect">
            <a:avLst/>
          </a:prstGeom>
        </p:spPr>
      </p:pic>
      <p:sp>
        <p:nvSpPr>
          <p:cNvPr id="11" name="Slide Number Placeholder 10"/>
          <p:cNvSpPr>
            <a:spLocks noGrp="1"/>
          </p:cNvSpPr>
          <p:nvPr>
            <p:ph type="sldNum" sz="quarter" idx="12"/>
          </p:nvPr>
        </p:nvSpPr>
        <p:spPr/>
        <p:txBody>
          <a:bodyPr/>
          <a:lstStyle/>
          <a:p>
            <a:fld id="{186B3722-BBD7-4406-B894-9D88D830D27E}" type="slidenum">
              <a:rPr lang="en-US" altLang="en-US" smtClean="0"/>
              <a:pPr/>
              <a:t>12</a:t>
            </a:fld>
            <a:endParaRPr lang="en-US" altLang="en-US"/>
          </a:p>
        </p:txBody>
      </p:sp>
    </p:spTree>
    <p:extLst>
      <p:ext uri="{BB962C8B-B14F-4D97-AF65-F5344CB8AC3E}">
        <p14:creationId xmlns:p14="http://schemas.microsoft.com/office/powerpoint/2010/main" val="2816890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4000"/>
            <a:ext cx="7886700" cy="4351338"/>
          </a:xfrm>
        </p:spPr>
        <p:txBody>
          <a:bodyPr>
            <a:normAutofit fontScale="77500" lnSpcReduction="20000"/>
          </a:bodyPr>
          <a:lstStyle/>
          <a:p>
            <a:r>
              <a:rPr lang="en-US" dirty="0" smtClean="0"/>
              <a:t>You will see the message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r>
              <a:rPr lang="en-US" dirty="0" smtClean="0"/>
              <a:t>Click View Instances to see the status and find the IP address</a:t>
            </a:r>
          </a:p>
          <a:p>
            <a:endParaRPr lang="en-US" dirty="0"/>
          </a:p>
          <a:p>
            <a:pPr marL="0" indent="0">
              <a:buNone/>
            </a:pPr>
            <a:endParaRPr lang="en-US" dirty="0"/>
          </a:p>
          <a:p>
            <a:r>
              <a:rPr lang="en-US" dirty="0" smtClean="0"/>
              <a:t>Select the instance to see the public IP address on the lower part of the screen</a:t>
            </a:r>
          </a:p>
          <a:p>
            <a:endParaRPr lang="en-US" dirty="0" smtClean="0"/>
          </a:p>
          <a:p>
            <a:endParaRPr lang="en-US" dirty="0"/>
          </a:p>
          <a:p>
            <a:r>
              <a:rPr lang="en-US" b="1" dirty="0" smtClean="0"/>
              <a:t>Note</a:t>
            </a:r>
            <a:r>
              <a:rPr lang="en-US" dirty="0" smtClean="0"/>
              <a:t>: The public IP address may change across reboots, especially if the instance is down for any period of time.</a:t>
            </a:r>
          </a:p>
          <a:p>
            <a:endParaRPr lang="en-US" dirty="0"/>
          </a:p>
          <a:p>
            <a:r>
              <a:rPr lang="en-US" dirty="0" smtClean="0"/>
              <a:t>To login, ssh to the public IP address using the key you downloaded</a:t>
            </a:r>
          </a:p>
          <a:p>
            <a:pPr lvl="1"/>
            <a:r>
              <a:rPr lang="en-US" sz="2100" dirty="0"/>
              <a:t>ssh -i </a:t>
            </a:r>
            <a:r>
              <a:rPr lang="en-US" sz="2100" dirty="0" smtClean="0"/>
              <a:t>AWSkey.pem </a:t>
            </a:r>
            <a:r>
              <a:rPr lang="en-US" sz="2100" dirty="0"/>
              <a:t>root</a:t>
            </a:r>
            <a:r>
              <a:rPr lang="en-US" sz="2100" dirty="0" smtClean="0"/>
              <a:t>@public-AWS-IP</a:t>
            </a:r>
            <a:endParaRPr lang="en-US" sz="2100" dirty="0"/>
          </a:p>
          <a:p>
            <a:pPr lvl="1"/>
            <a:endParaRPr lang="en-US" dirty="0" smtClean="0"/>
          </a:p>
          <a:p>
            <a:endParaRPr lang="en-US" dirty="0" smtClean="0"/>
          </a:p>
          <a:p>
            <a:endParaRPr lang="en-US" dirty="0" smtClean="0"/>
          </a:p>
          <a:p>
            <a:endParaRPr lang="en-US" dirty="0" smtClean="0"/>
          </a:p>
          <a:p>
            <a:pPr marL="0" indent="0">
              <a:buNone/>
            </a:pPr>
            <a:endParaRPr lang="en-US" dirty="0"/>
          </a:p>
          <a:p>
            <a:endParaRPr lang="en-US" dirty="0" smtClean="0"/>
          </a:p>
          <a:p>
            <a:pPr marL="0" indent="0">
              <a:buNone/>
            </a:pPr>
            <a:endParaRPr lang="en-US" dirty="0"/>
          </a:p>
          <a:p>
            <a:pPr marL="0" indent="0">
              <a:buNone/>
            </a:pPr>
            <a:endParaRPr lang="en-US" dirty="0"/>
          </a:p>
          <a:p>
            <a:pPr marL="4572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Getting started with EC2 – part 4</a:t>
            </a: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pic>
        <p:nvPicPr>
          <p:cNvPr id="8" name="Picture 7" descr="Screen Shot 2015-03-30 at 3.10.07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1831975"/>
            <a:ext cx="4838700" cy="889000"/>
          </a:xfrm>
          <a:prstGeom prst="rect">
            <a:avLst/>
          </a:prstGeom>
        </p:spPr>
      </p:pic>
      <p:pic>
        <p:nvPicPr>
          <p:cNvPr id="10" name="Picture 9" descr="Screen Shot 2015-03-30 at 3.13.00 PM.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8800" y="3127375"/>
            <a:ext cx="1587500" cy="393700"/>
          </a:xfrm>
          <a:prstGeom prst="rect">
            <a:avLst/>
          </a:prstGeom>
        </p:spPr>
      </p:pic>
      <p:pic>
        <p:nvPicPr>
          <p:cNvPr id="15" name="Picture 14" descr="Screen Shot 2015-03-30 at 3.17.07 P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67821" y="4114800"/>
            <a:ext cx="749300" cy="203200"/>
          </a:xfrm>
          <a:prstGeom prst="rect">
            <a:avLst/>
          </a:prstGeom>
        </p:spPr>
      </p:pic>
      <p:sp>
        <p:nvSpPr>
          <p:cNvPr id="11" name="Slide Number Placeholder 10"/>
          <p:cNvSpPr>
            <a:spLocks noGrp="1"/>
          </p:cNvSpPr>
          <p:nvPr>
            <p:ph type="sldNum" sz="quarter" idx="12"/>
          </p:nvPr>
        </p:nvSpPr>
        <p:spPr/>
        <p:txBody>
          <a:bodyPr/>
          <a:lstStyle/>
          <a:p>
            <a:fld id="{186B3722-BBD7-4406-B894-9D88D830D27E}" type="slidenum">
              <a:rPr lang="en-US" altLang="en-US" smtClean="0"/>
              <a:pPr/>
              <a:t>13</a:t>
            </a:fld>
            <a:endParaRPr lang="en-US" altLang="en-US"/>
          </a:p>
        </p:txBody>
      </p:sp>
    </p:spTree>
    <p:extLst>
      <p:ext uri="{BB962C8B-B14F-4D97-AF65-F5344CB8AC3E}">
        <p14:creationId xmlns:p14="http://schemas.microsoft.com/office/powerpoint/2010/main" val="2588316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600200"/>
            <a:ext cx="7886700" cy="4351338"/>
          </a:xfrm>
        </p:spPr>
        <p:txBody>
          <a:bodyPr>
            <a:normAutofit/>
          </a:bodyPr>
          <a:lstStyle/>
          <a:p>
            <a:r>
              <a:rPr lang="en-US" dirty="0" smtClean="0"/>
              <a:t>If your AWS key file or the directory containing it have permissions allowing others read access you will see the message</a:t>
            </a:r>
          </a:p>
          <a:p>
            <a:endParaRPr lang="en-US" dirty="0" smtClean="0"/>
          </a:p>
          <a:p>
            <a:endParaRPr lang="en-US" dirty="0"/>
          </a:p>
          <a:p>
            <a:endParaRPr lang="en-US" dirty="0" smtClean="0"/>
          </a:p>
          <a:p>
            <a:endParaRPr lang="en-US" dirty="0"/>
          </a:p>
          <a:p>
            <a:endParaRPr lang="en-US" dirty="0" smtClean="0"/>
          </a:p>
          <a:p>
            <a:r>
              <a:rPr lang="en-US" dirty="0" smtClean="0"/>
              <a:t>If you receive the above message, change the permissions on the key file and/or directory holding the key.</a:t>
            </a:r>
            <a:endParaRPr lang="en-US" dirty="0"/>
          </a:p>
          <a:p>
            <a:pPr lvl="1"/>
            <a:r>
              <a:rPr lang="en-US" dirty="0" err="1" smtClean="0"/>
              <a:t>chmod</a:t>
            </a:r>
            <a:r>
              <a:rPr lang="en-US" dirty="0" smtClean="0"/>
              <a:t> 600 myAWSKey.pem</a:t>
            </a:r>
          </a:p>
          <a:p>
            <a:endParaRPr lang="en-US" dirty="0" smtClean="0"/>
          </a:p>
          <a:p>
            <a:endParaRPr lang="en-US" dirty="0" smtClean="0"/>
          </a:p>
          <a:p>
            <a:endParaRPr lang="en-US" dirty="0" smtClean="0"/>
          </a:p>
          <a:p>
            <a:pPr marL="0" indent="0">
              <a:buNone/>
            </a:pPr>
            <a:endParaRPr lang="en-US" dirty="0"/>
          </a:p>
          <a:p>
            <a:endParaRPr lang="en-US" dirty="0" smtClean="0"/>
          </a:p>
          <a:p>
            <a:pPr marL="0" indent="0">
              <a:buNone/>
            </a:pPr>
            <a:endParaRPr lang="en-US" dirty="0"/>
          </a:p>
          <a:p>
            <a:pPr marL="0" indent="0">
              <a:buNone/>
            </a:pPr>
            <a:endParaRPr lang="en-US" dirty="0"/>
          </a:p>
          <a:p>
            <a:pPr marL="4572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Getting started with EC2 – part </a:t>
            </a:r>
            <a:r>
              <a:rPr lang="en-US" dirty="0"/>
              <a:t>5</a:t>
            </a:r>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pic>
        <p:nvPicPr>
          <p:cNvPr id="4" name="Picture 3" descr="Screen Shot 2015-03-30 at 3.32.22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400" y="2441575"/>
            <a:ext cx="7404100" cy="1295400"/>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14</a:t>
            </a:fld>
            <a:endParaRPr lang="en-US" altLang="en-US"/>
          </a:p>
        </p:txBody>
      </p:sp>
    </p:spTree>
    <p:extLst>
      <p:ext uri="{BB962C8B-B14F-4D97-AF65-F5344CB8AC3E}">
        <p14:creationId xmlns:p14="http://schemas.microsoft.com/office/powerpoint/2010/main" val="3516163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325563"/>
          </a:xfrm>
        </p:spPr>
        <p:txBody>
          <a:bodyPr/>
          <a:lstStyle/>
          <a:p>
            <a:pPr algn="ctr"/>
            <a:r>
              <a:rPr lang="en-US" sz="2800" b="1" dirty="0" smtClean="0"/>
              <a:t>Session 1</a:t>
            </a:r>
            <a:r>
              <a:rPr lang="en-US" b="1" dirty="0" smtClean="0"/>
              <a:t/>
            </a:r>
            <a:br>
              <a:rPr lang="en-US" b="1" dirty="0" smtClean="0"/>
            </a:br>
            <a:r>
              <a:rPr lang="en-US" b="1" dirty="0" smtClean="0"/>
              <a:t>Setup Head Node</a:t>
            </a:r>
            <a:endParaRPr lang="en-US" b="1" dirty="0"/>
          </a:p>
        </p:txBody>
      </p:sp>
      <p:sp>
        <p:nvSpPr>
          <p:cNvPr id="3" name="Content Placeholder 2"/>
          <p:cNvSpPr>
            <a:spLocks noGrp="1"/>
          </p:cNvSpPr>
          <p:nvPr>
            <p:ph idx="1"/>
          </p:nvPr>
        </p:nvSpPr>
        <p:spPr>
          <a:xfrm>
            <a:off x="1828800" y="1825625"/>
            <a:ext cx="5105400" cy="4351338"/>
          </a:xfrm>
        </p:spPr>
        <p:txBody>
          <a:bodyPr/>
          <a:lstStyle/>
          <a:p>
            <a:endParaRPr lang="en-US" dirty="0"/>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371600"/>
            <a:ext cx="7886700" cy="4351338"/>
          </a:xfrm>
        </p:spPr>
        <p:txBody>
          <a:bodyPr>
            <a:normAutofit/>
          </a:bodyPr>
          <a:lstStyle/>
          <a:p>
            <a:endParaRPr lang="en-US" sz="2400" dirty="0" smtClean="0"/>
          </a:p>
          <a:p>
            <a:r>
              <a:rPr lang="en-US" sz="2400" dirty="0" smtClean="0"/>
              <a:t>We will be using a subset of the puppet configuration management tool</a:t>
            </a:r>
          </a:p>
          <a:p>
            <a:endParaRPr lang="en-US" sz="2400" dirty="0"/>
          </a:p>
          <a:p>
            <a:r>
              <a:rPr lang="en-US" sz="2400" dirty="0" smtClean="0"/>
              <a:t>Puppet has many capabilities and language abstractions</a:t>
            </a:r>
          </a:p>
          <a:p>
            <a:endParaRPr lang="en-US" sz="2400" dirty="0"/>
          </a:p>
          <a:p>
            <a:r>
              <a:rPr lang="en-US" sz="2400" dirty="0" smtClean="0"/>
              <a:t>My main goals are readability and manageability after the class is over</a:t>
            </a:r>
          </a:p>
          <a:p>
            <a:endParaRPr lang="en-US" sz="2400" dirty="0"/>
          </a:p>
        </p:txBody>
      </p:sp>
      <p:sp>
        <p:nvSpPr>
          <p:cNvPr id="3" name="Title 2"/>
          <p:cNvSpPr>
            <a:spLocks noGrp="1"/>
          </p:cNvSpPr>
          <p:nvPr>
            <p:ph type="title"/>
          </p:nvPr>
        </p:nvSpPr>
        <p:spPr/>
        <p:txBody>
          <a:bodyPr/>
          <a:lstStyle/>
          <a:p>
            <a:r>
              <a:rPr lang="en-US" dirty="0" smtClean="0"/>
              <a:t>Puppet</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16</a:t>
            </a:fld>
            <a:endParaRPr lang="en-US" altLang="en-US"/>
          </a:p>
        </p:txBody>
      </p:sp>
    </p:spTree>
    <p:extLst>
      <p:ext uri="{BB962C8B-B14F-4D97-AF65-F5344CB8AC3E}">
        <p14:creationId xmlns:p14="http://schemas.microsoft.com/office/powerpoint/2010/main" val="870066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and Puppet primer</a:t>
            </a:r>
            <a:endParaRPr lang="en-US" dirty="0"/>
          </a:p>
        </p:txBody>
      </p:sp>
      <p:sp>
        <p:nvSpPr>
          <p:cNvPr id="3" name="Content Placeholder 2"/>
          <p:cNvSpPr>
            <a:spLocks noGrp="1"/>
          </p:cNvSpPr>
          <p:nvPr>
            <p:ph idx="1"/>
          </p:nvPr>
        </p:nvSpPr>
        <p:spPr>
          <a:xfrm>
            <a:off x="628650" y="1524000"/>
            <a:ext cx="7886700" cy="4351338"/>
          </a:xfrm>
        </p:spPr>
        <p:txBody>
          <a:bodyPr>
            <a:normAutofit lnSpcReduction="10000"/>
          </a:bodyPr>
          <a:lstStyle/>
          <a:p>
            <a:r>
              <a:rPr lang="en-US" dirty="0" err="1" smtClean="0"/>
              <a:t>svn</a:t>
            </a:r>
            <a:r>
              <a:rPr lang="en-US" dirty="0" smtClean="0"/>
              <a:t> up</a:t>
            </a:r>
          </a:p>
          <a:p>
            <a:pPr lvl="1"/>
            <a:r>
              <a:rPr lang="en-US" dirty="0" smtClean="0"/>
              <a:t>Update an existing repository with the current commits</a:t>
            </a:r>
          </a:p>
          <a:p>
            <a:pPr lvl="1"/>
            <a:endParaRPr lang="en-US" dirty="0" smtClean="0"/>
          </a:p>
          <a:p>
            <a:r>
              <a:rPr lang="en-US" dirty="0" err="1" smtClean="0"/>
              <a:t>svn</a:t>
            </a:r>
            <a:r>
              <a:rPr lang="en-US" dirty="0" smtClean="0"/>
              <a:t> di</a:t>
            </a:r>
          </a:p>
          <a:p>
            <a:pPr lvl="1"/>
            <a:r>
              <a:rPr lang="en-US" dirty="0" smtClean="0"/>
              <a:t>Print the diff of your current tree </a:t>
            </a:r>
            <a:r>
              <a:rPr lang="en-US" dirty="0" err="1" smtClean="0"/>
              <a:t>vs</a:t>
            </a:r>
            <a:r>
              <a:rPr lang="en-US" dirty="0" smtClean="0"/>
              <a:t> the remote tree at your current commit</a:t>
            </a:r>
          </a:p>
          <a:p>
            <a:pPr lvl="1"/>
            <a:endParaRPr lang="en-US" dirty="0" smtClean="0"/>
          </a:p>
          <a:p>
            <a:r>
              <a:rPr lang="en-US" dirty="0" err="1" smtClean="0"/>
              <a:t>svn</a:t>
            </a:r>
            <a:r>
              <a:rPr lang="en-US" dirty="0" smtClean="0"/>
              <a:t> ci</a:t>
            </a:r>
          </a:p>
          <a:p>
            <a:pPr lvl="1"/>
            <a:r>
              <a:rPr lang="en-US" dirty="0" smtClean="0"/>
              <a:t>Check in changes</a:t>
            </a:r>
          </a:p>
          <a:p>
            <a:pPr lvl="1"/>
            <a:endParaRPr lang="en-US" dirty="0" smtClean="0"/>
          </a:p>
          <a:p>
            <a:r>
              <a:rPr lang="en-US" dirty="0" smtClean="0"/>
              <a:t>puppet apply</a:t>
            </a:r>
          </a:p>
          <a:p>
            <a:pPr lvl="1"/>
            <a:r>
              <a:rPr lang="en-US" dirty="0" smtClean="0"/>
              <a:t>This applies any changes in the puppet tree, this is followed by the path of </a:t>
            </a:r>
            <a:r>
              <a:rPr lang="en-US" dirty="0" err="1" smtClean="0"/>
              <a:t>site.pp</a:t>
            </a:r>
            <a:r>
              <a:rPr lang="en-US" dirty="0" smtClean="0"/>
              <a:t>. </a:t>
            </a:r>
            <a:endParaRPr lang="en-US" dirty="0"/>
          </a:p>
          <a:p>
            <a:pPr lvl="1"/>
            <a:r>
              <a:rPr lang="en-US" dirty="0" smtClean="0"/>
              <a:t>You may want to make an alias for “puppet apply /</a:t>
            </a:r>
            <a:r>
              <a:rPr lang="en-US" dirty="0" err="1" smtClean="0"/>
              <a:t>etc</a:t>
            </a:r>
            <a:r>
              <a:rPr lang="en-US" dirty="0" smtClean="0"/>
              <a:t>/puppet/manifests/</a:t>
            </a:r>
            <a:r>
              <a:rPr lang="en-US" dirty="0" err="1" smtClean="0"/>
              <a:t>site.pp</a:t>
            </a:r>
            <a:r>
              <a:rPr lang="en-US" dirty="0" smtClean="0"/>
              <a:t>”</a:t>
            </a: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TextBox 7"/>
          <p:cNvSpPr txBox="1"/>
          <p:nvPr/>
        </p:nvSpPr>
        <p:spPr>
          <a:xfrm>
            <a:off x="5334000" y="6248400"/>
            <a:ext cx="3733800" cy="307777"/>
          </a:xfrm>
          <a:prstGeom prst="rect">
            <a:avLst/>
          </a:prstGeom>
          <a:noFill/>
        </p:spPr>
        <p:txBody>
          <a:bodyPr wrap="square" rtlCol="0">
            <a:spAutoFit/>
          </a:bodyPr>
          <a:lstStyle/>
          <a:p>
            <a:pPr algn="r"/>
            <a:r>
              <a:rPr lang="en-US" sz="1400" dirty="0" smtClean="0">
                <a:latin typeface="+mj-lt"/>
              </a:rPr>
              <a:t>004-svn-commit-and-apply</a:t>
            </a:r>
            <a:endParaRPr lang="en-US" sz="1400" dirty="0">
              <a:latin typeface="+mj-lt"/>
            </a:endParaRPr>
          </a:p>
        </p:txBody>
      </p:sp>
      <p:sp>
        <p:nvSpPr>
          <p:cNvPr id="10" name="Slide Number Placeholder 9"/>
          <p:cNvSpPr>
            <a:spLocks noGrp="1"/>
          </p:cNvSpPr>
          <p:nvPr>
            <p:ph type="sldNum" sz="quarter" idx="12"/>
          </p:nvPr>
        </p:nvSpPr>
        <p:spPr/>
        <p:txBody>
          <a:bodyPr/>
          <a:lstStyle/>
          <a:p>
            <a:fld id="{186B3722-BBD7-4406-B894-9D88D830D27E}" type="slidenum">
              <a:rPr lang="en-US" altLang="en-US" smtClean="0"/>
              <a:pPr/>
              <a:t>17</a:t>
            </a:fld>
            <a:endParaRPr lang="en-US" altLang="en-US"/>
          </a:p>
        </p:txBody>
      </p:sp>
    </p:spTree>
    <p:extLst>
      <p:ext uri="{BB962C8B-B14F-4D97-AF65-F5344CB8AC3E}">
        <p14:creationId xmlns:p14="http://schemas.microsoft.com/office/powerpoint/2010/main" val="902958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4139" y="1719071"/>
            <a:ext cx="8381261" cy="4407408"/>
          </a:xfrm>
        </p:spPr>
        <p:txBody>
          <a:bodyPr/>
          <a:lstStyle/>
          <a:p>
            <a:r>
              <a:rPr lang="en-US" dirty="0" smtClean="0"/>
              <a:t>SSH into the node as root</a:t>
            </a:r>
          </a:p>
          <a:p>
            <a:pPr lvl="1"/>
            <a:r>
              <a:rPr lang="en-US" dirty="0"/>
              <a:t>ssh -i AWSkey.pem root@public-AWS-</a:t>
            </a:r>
            <a:r>
              <a:rPr lang="en-US" dirty="0" smtClean="0"/>
              <a:t>IP</a:t>
            </a:r>
          </a:p>
          <a:p>
            <a:pPr lvl="1"/>
            <a:endParaRPr lang="en-US" dirty="0"/>
          </a:p>
          <a:p>
            <a:r>
              <a:rPr lang="en-US" dirty="0" smtClean="0"/>
              <a:t>Install the puppet repository</a:t>
            </a:r>
          </a:p>
          <a:p>
            <a:pPr lvl="1"/>
            <a:r>
              <a:rPr lang="en-US" sz="1600" dirty="0"/>
              <a:t>y</a:t>
            </a:r>
            <a:r>
              <a:rPr lang="en-US" sz="1600" dirty="0" smtClean="0"/>
              <a:t>um –y install </a:t>
            </a:r>
            <a:r>
              <a:rPr lang="en-US" sz="1600" dirty="0" smtClean="0">
                <a:hlinkClick r:id="rId3"/>
              </a:rPr>
              <a:t>http</a:t>
            </a:r>
            <a:r>
              <a:rPr lang="en-US" sz="1600" dirty="0">
                <a:hlinkClick r:id="rId3"/>
              </a:rPr>
              <a:t>://yum.puppetlabs.com/puppetlabs-</a:t>
            </a:r>
            <a:r>
              <a:rPr lang="en-US" sz="1600" dirty="0" smtClean="0">
                <a:hlinkClick r:id="rId3"/>
              </a:rPr>
              <a:t>release-el</a:t>
            </a:r>
            <a:r>
              <a:rPr lang="en-US" sz="1600" dirty="0">
                <a:hlinkClick r:id="rId3"/>
              </a:rPr>
              <a:t>-6.</a:t>
            </a:r>
            <a:r>
              <a:rPr lang="en-US" sz="1600" dirty="0" smtClean="0">
                <a:hlinkClick r:id="rId3"/>
              </a:rPr>
              <a:t>noarch.rpm</a:t>
            </a:r>
            <a:endParaRPr lang="en-US" sz="1600" dirty="0" smtClean="0"/>
          </a:p>
          <a:p>
            <a:pPr lvl="1"/>
            <a:endParaRPr lang="en-US" sz="1600" dirty="0"/>
          </a:p>
          <a:p>
            <a:r>
              <a:rPr lang="en-US" dirty="0" smtClean="0"/>
              <a:t>Install puppet, </a:t>
            </a:r>
            <a:r>
              <a:rPr lang="en-US" dirty="0" err="1" smtClean="0"/>
              <a:t>git</a:t>
            </a:r>
            <a:r>
              <a:rPr lang="en-US" dirty="0" smtClean="0"/>
              <a:t>, subversion, apache with mod </a:t>
            </a:r>
            <a:r>
              <a:rPr lang="en-US" dirty="0" err="1" smtClean="0"/>
              <a:t>ssl</a:t>
            </a:r>
            <a:r>
              <a:rPr lang="en-US" dirty="0" smtClean="0"/>
              <a:t> and vim</a:t>
            </a:r>
          </a:p>
          <a:p>
            <a:pPr lvl="1"/>
            <a:r>
              <a:rPr lang="en-US" dirty="0"/>
              <a:t>yum -y install puppet </a:t>
            </a:r>
            <a:r>
              <a:rPr lang="en-US" dirty="0" err="1"/>
              <a:t>git</a:t>
            </a:r>
            <a:r>
              <a:rPr lang="en-US" dirty="0"/>
              <a:t> </a:t>
            </a:r>
            <a:r>
              <a:rPr lang="en-US" dirty="0" err="1"/>
              <a:t>mod_ssl</a:t>
            </a:r>
            <a:r>
              <a:rPr lang="en-US" dirty="0"/>
              <a:t> vim </a:t>
            </a:r>
            <a:r>
              <a:rPr lang="en-US" dirty="0" smtClean="0"/>
              <a:t>subversion</a:t>
            </a:r>
          </a:p>
          <a:p>
            <a:pPr marL="365760" lvl="1" indent="0">
              <a:buNone/>
            </a:pPr>
            <a:endParaRPr lang="en-US" dirty="0"/>
          </a:p>
        </p:txBody>
      </p:sp>
      <p:sp>
        <p:nvSpPr>
          <p:cNvPr id="3" name="Title 2"/>
          <p:cNvSpPr>
            <a:spLocks noGrp="1"/>
          </p:cNvSpPr>
          <p:nvPr>
            <p:ph type="title"/>
          </p:nvPr>
        </p:nvSpPr>
        <p:spPr/>
        <p:txBody>
          <a:bodyPr/>
          <a:lstStyle/>
          <a:p>
            <a:r>
              <a:rPr lang="en-US" dirty="0" smtClean="0"/>
              <a:t>Bootstrapping puppet – part 1</a:t>
            </a:r>
            <a:endParaRPr lang="en-US" dirty="0"/>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18</a:t>
            </a:fld>
            <a:endParaRPr lang="en-US" altLang="en-US"/>
          </a:p>
        </p:txBody>
      </p:sp>
    </p:spTree>
    <p:extLst>
      <p:ext uri="{BB962C8B-B14F-4D97-AF65-F5344CB8AC3E}">
        <p14:creationId xmlns:p14="http://schemas.microsoft.com/office/powerpoint/2010/main" val="419166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524000"/>
            <a:ext cx="8381261" cy="4407408"/>
          </a:xfrm>
        </p:spPr>
        <p:txBody>
          <a:bodyPr>
            <a:normAutofit fontScale="92500" lnSpcReduction="10000"/>
          </a:bodyPr>
          <a:lstStyle/>
          <a:p>
            <a:r>
              <a:rPr lang="en-US" dirty="0" smtClean="0"/>
              <a:t>Create subversion repository and initiliaze puppet tree</a:t>
            </a:r>
          </a:p>
          <a:p>
            <a:pPr lvl="1"/>
            <a:r>
              <a:rPr lang="en-US" dirty="0"/>
              <a:t>mkdir /var/</a:t>
            </a:r>
            <a:r>
              <a:rPr lang="en-US" dirty="0" smtClean="0"/>
              <a:t>svn</a:t>
            </a:r>
          </a:p>
          <a:p>
            <a:pPr lvl="1"/>
            <a:r>
              <a:rPr lang="en-US" dirty="0"/>
              <a:t>svnadmin create /var/svn/</a:t>
            </a:r>
            <a:r>
              <a:rPr lang="en-US" dirty="0" smtClean="0"/>
              <a:t>puppet</a:t>
            </a:r>
          </a:p>
          <a:p>
            <a:pPr lvl="1"/>
            <a:r>
              <a:rPr lang="en-US" dirty="0"/>
              <a:t>svn import /etc/puppet file:///var/svn/puppet -m "Initial puppet import</a:t>
            </a:r>
            <a:r>
              <a:rPr lang="en-US" dirty="0" smtClean="0"/>
              <a:t>.”</a:t>
            </a:r>
          </a:p>
          <a:p>
            <a:pPr lvl="1"/>
            <a:endParaRPr lang="en-US" dirty="0"/>
          </a:p>
          <a:p>
            <a:r>
              <a:rPr lang="en-US" dirty="0" smtClean="0"/>
              <a:t>Move original </a:t>
            </a:r>
            <a:r>
              <a:rPr lang="en-US" dirty="0"/>
              <a:t>puppet directory out of the way and check out </a:t>
            </a:r>
            <a:r>
              <a:rPr lang="en-US" dirty="0" smtClean="0"/>
              <a:t>version controlled puppet</a:t>
            </a:r>
          </a:p>
          <a:p>
            <a:pPr lvl="1"/>
            <a:r>
              <a:rPr lang="en-US" dirty="0"/>
              <a:t>mv /etc/puppet /etc/</a:t>
            </a:r>
            <a:r>
              <a:rPr lang="en-US" dirty="0" smtClean="0"/>
              <a:t>puppet.orig</a:t>
            </a:r>
          </a:p>
          <a:p>
            <a:pPr lvl="1"/>
            <a:r>
              <a:rPr lang="en-US" dirty="0"/>
              <a:t>svn co file:///var/svn/puppet /etc/puppet</a:t>
            </a:r>
          </a:p>
          <a:p>
            <a:pPr lvl="1"/>
            <a:endParaRPr lang="en-US" dirty="0" smtClean="0"/>
          </a:p>
          <a:p>
            <a:r>
              <a:rPr lang="en-US" dirty="0"/>
              <a:t>I</a:t>
            </a:r>
            <a:r>
              <a:rPr lang="en-US" dirty="0" smtClean="0"/>
              <a:t>nstall </a:t>
            </a:r>
            <a:r>
              <a:rPr lang="en-US" dirty="0"/>
              <a:t>puppet modules we will be using throughout the setup</a:t>
            </a:r>
          </a:p>
          <a:p>
            <a:pPr lvl="1"/>
            <a:r>
              <a:rPr lang="en-US" dirty="0" smtClean="0"/>
              <a:t>for </a:t>
            </a:r>
            <a:r>
              <a:rPr lang="en-US" dirty="0"/>
              <a:t>package in puppetlabs-apache puppetlabs-firewall spiette-selinux AlexCline-mounts torrancew-account saz-resolv_conf saz-rsyslog petems-swap_file; do puppet module install $package;done</a:t>
            </a:r>
          </a:p>
          <a:p>
            <a:pPr lvl="1"/>
            <a:r>
              <a:rPr lang="en-US" dirty="0"/>
              <a:t>git clone https://github.com/rlex/puppet-dnsmasq.git /etc/puppet/modules/dnsmasq</a:t>
            </a:r>
          </a:p>
          <a:p>
            <a:pPr lvl="1"/>
            <a:r>
              <a:rPr lang="en-US" dirty="0"/>
              <a:t>git clone https://github.com/haraldsk/puppet-module-nfs.git /etc/puppet/modules/nfs</a:t>
            </a:r>
          </a:p>
          <a:p>
            <a:pPr lvl="1"/>
            <a:endParaRPr lang="en-US" dirty="0"/>
          </a:p>
        </p:txBody>
      </p:sp>
      <p:sp>
        <p:nvSpPr>
          <p:cNvPr id="3" name="Title 2"/>
          <p:cNvSpPr>
            <a:spLocks noGrp="1"/>
          </p:cNvSpPr>
          <p:nvPr>
            <p:ph type="title"/>
          </p:nvPr>
        </p:nvSpPr>
        <p:spPr/>
        <p:txBody>
          <a:bodyPr/>
          <a:lstStyle/>
          <a:p>
            <a:r>
              <a:rPr lang="en-US" dirty="0" smtClean="0"/>
              <a:t>Bootstrapping puppet – part 2</a:t>
            </a:r>
            <a:endParaRPr lang="en-US" dirty="0"/>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19</a:t>
            </a:fld>
            <a:endParaRPr lang="en-US" altLang="en-US"/>
          </a:p>
        </p:txBody>
      </p:sp>
    </p:spTree>
    <p:extLst>
      <p:ext uri="{BB962C8B-B14F-4D97-AF65-F5344CB8AC3E}">
        <p14:creationId xmlns:p14="http://schemas.microsoft.com/office/powerpoint/2010/main" val="3343487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 here anyway?</a:t>
            </a: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Content Placeholder 1"/>
          <p:cNvSpPr>
            <a:spLocks noGrp="1"/>
          </p:cNvSpPr>
          <p:nvPr>
            <p:ph sz="half" idx="1"/>
          </p:nvPr>
        </p:nvSpPr>
        <p:spPr>
          <a:xfrm>
            <a:off x="628650" y="1524000"/>
            <a:ext cx="3886200" cy="4351338"/>
          </a:xfrm>
        </p:spPr>
        <p:txBody>
          <a:bodyPr>
            <a:normAutofit/>
          </a:bodyPr>
          <a:lstStyle/>
          <a:p>
            <a:r>
              <a:rPr lang="en-US" dirty="0" smtClean="0"/>
              <a:t>This is:</a:t>
            </a:r>
          </a:p>
          <a:p>
            <a:endParaRPr lang="en-US" dirty="0" smtClean="0"/>
          </a:p>
          <a:p>
            <a:pPr lvl="1"/>
            <a:r>
              <a:rPr lang="en-US" dirty="0" smtClean="0"/>
              <a:t>A guide to building a simple scientific computing cluster</a:t>
            </a:r>
          </a:p>
          <a:p>
            <a:pPr lvl="1"/>
            <a:endParaRPr lang="en-US" dirty="0" smtClean="0"/>
          </a:p>
          <a:p>
            <a:pPr lvl="1"/>
            <a:r>
              <a:rPr lang="en-US" dirty="0" smtClean="0"/>
              <a:t>An outline for deploying a high performance computing cluster</a:t>
            </a:r>
          </a:p>
          <a:p>
            <a:pPr lvl="1"/>
            <a:endParaRPr lang="en-US" dirty="0" smtClean="0"/>
          </a:p>
          <a:p>
            <a:pPr lvl="1"/>
            <a:r>
              <a:rPr lang="en-US" dirty="0" smtClean="0"/>
              <a:t>Targeted at a corporate or academic IT person who is tasked with creating a scientific computing cluster for the first time</a:t>
            </a:r>
          </a:p>
          <a:p>
            <a:pPr lvl="1"/>
            <a:endParaRPr lang="en-US" dirty="0"/>
          </a:p>
        </p:txBody>
      </p:sp>
      <p:sp>
        <p:nvSpPr>
          <p:cNvPr id="10" name="Content Placeholder 2"/>
          <p:cNvSpPr>
            <a:spLocks noGrp="1"/>
          </p:cNvSpPr>
          <p:nvPr>
            <p:ph sz="half" idx="2"/>
          </p:nvPr>
        </p:nvSpPr>
        <p:spPr>
          <a:xfrm>
            <a:off x="4629150" y="1524000"/>
            <a:ext cx="3886200" cy="4351338"/>
          </a:xfrm>
        </p:spPr>
        <p:txBody>
          <a:bodyPr>
            <a:normAutofit/>
          </a:bodyPr>
          <a:lstStyle/>
          <a:p>
            <a:r>
              <a:rPr lang="en-US" dirty="0" smtClean="0"/>
              <a:t>This is NOT:</a:t>
            </a:r>
          </a:p>
          <a:p>
            <a:endParaRPr lang="en-US" dirty="0" smtClean="0"/>
          </a:p>
          <a:p>
            <a:pPr lvl="1"/>
            <a:r>
              <a:rPr lang="en-US" dirty="0" smtClean="0"/>
              <a:t>An exact blueprint for creating a cluster that meets your needs</a:t>
            </a:r>
          </a:p>
          <a:p>
            <a:pPr lvl="1"/>
            <a:endParaRPr lang="en-US" dirty="0" smtClean="0"/>
          </a:p>
          <a:p>
            <a:pPr lvl="1"/>
            <a:r>
              <a:rPr lang="en-US" dirty="0" smtClean="0"/>
              <a:t>An example of best practices throughout the industry</a:t>
            </a:r>
          </a:p>
          <a:p>
            <a:pPr lvl="1"/>
            <a:endParaRPr lang="en-US" dirty="0" smtClean="0"/>
          </a:p>
          <a:p>
            <a:pPr lvl="1"/>
            <a:r>
              <a:rPr lang="en-US" dirty="0" smtClean="0"/>
              <a:t>A complete solution at scale</a:t>
            </a:r>
            <a:endParaRPr lang="en-US" dirty="0"/>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2" name="Slide Number Placeholder 11"/>
          <p:cNvSpPr>
            <a:spLocks noGrp="1"/>
          </p:cNvSpPr>
          <p:nvPr>
            <p:ph type="sldNum" sz="quarter" idx="12"/>
          </p:nvPr>
        </p:nvSpPr>
        <p:spPr/>
        <p:txBody>
          <a:bodyPr/>
          <a:lstStyle/>
          <a:p>
            <a:fld id="{CD17FFD6-C17D-4D97-ADC4-8E06914E4138}" type="slidenum">
              <a:rPr lang="en-US" altLang="en-US" smtClean="0"/>
              <a:pPr/>
              <a:t>2</a:t>
            </a:fld>
            <a:endParaRPr lang="en-US" altLang="en-US"/>
          </a:p>
        </p:txBody>
      </p:sp>
    </p:spTree>
    <p:extLst>
      <p:ext uri="{BB962C8B-B14F-4D97-AF65-F5344CB8AC3E}">
        <p14:creationId xmlns:p14="http://schemas.microsoft.com/office/powerpoint/2010/main" val="42493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381261" cy="4407408"/>
          </a:xfrm>
        </p:spPr>
        <p:txBody>
          <a:bodyPr>
            <a:normAutofit/>
          </a:bodyPr>
          <a:lstStyle/>
          <a:p>
            <a:r>
              <a:rPr lang="en-US" dirty="0" smtClean="0"/>
              <a:t>Set editor then add and check in modules</a:t>
            </a:r>
          </a:p>
          <a:p>
            <a:pPr lvl="1"/>
            <a:r>
              <a:rPr lang="en-US" dirty="0" smtClean="0"/>
              <a:t>export </a:t>
            </a:r>
            <a:r>
              <a:rPr lang="en-US" dirty="0"/>
              <a:t>EDITOR=vim</a:t>
            </a:r>
            <a:endParaRPr lang="en-US" dirty="0" smtClean="0"/>
          </a:p>
          <a:p>
            <a:pPr lvl="1"/>
            <a:r>
              <a:rPr lang="en-US" dirty="0" smtClean="0"/>
              <a:t>svn </a:t>
            </a:r>
            <a:r>
              <a:rPr lang="en-US" dirty="0"/>
              <a:t>add /etc/puppet/modules/*</a:t>
            </a:r>
            <a:endParaRPr lang="en-US" dirty="0" smtClean="0"/>
          </a:p>
          <a:p>
            <a:pPr lvl="1"/>
            <a:r>
              <a:rPr lang="en-US" dirty="0" smtClean="0"/>
              <a:t>svn </a:t>
            </a:r>
            <a:r>
              <a:rPr lang="en-US" dirty="0"/>
              <a:t>ci /etc/</a:t>
            </a:r>
            <a:r>
              <a:rPr lang="en-US" dirty="0" smtClean="0"/>
              <a:t>puppet</a:t>
            </a:r>
          </a:p>
          <a:p>
            <a:pPr lvl="1"/>
            <a:endParaRPr lang="en-US" dirty="0"/>
          </a:p>
          <a:p>
            <a:r>
              <a:rPr lang="en-US" dirty="0"/>
              <a:t>C</a:t>
            </a:r>
            <a:r>
              <a:rPr lang="en-US" dirty="0" smtClean="0"/>
              <a:t>reate </a:t>
            </a:r>
            <a:r>
              <a:rPr lang="en-US" dirty="0"/>
              <a:t>directory for puppet </a:t>
            </a:r>
            <a:r>
              <a:rPr lang="en-US" dirty="0" smtClean="0"/>
              <a:t>configs and add and check in</a:t>
            </a:r>
          </a:p>
          <a:p>
            <a:pPr lvl="1"/>
            <a:r>
              <a:rPr lang="en-US" dirty="0" smtClean="0"/>
              <a:t>mkdir </a:t>
            </a:r>
            <a:r>
              <a:rPr lang="en-US" dirty="0"/>
              <a:t>/etc/puppet/</a:t>
            </a:r>
            <a:r>
              <a:rPr lang="en-US" dirty="0" smtClean="0"/>
              <a:t>manifests</a:t>
            </a:r>
          </a:p>
          <a:p>
            <a:pPr lvl="1"/>
            <a:r>
              <a:rPr lang="en-US" dirty="0"/>
              <a:t>touch /</a:t>
            </a:r>
            <a:r>
              <a:rPr lang="en-US" dirty="0" err="1"/>
              <a:t>etc</a:t>
            </a:r>
            <a:r>
              <a:rPr lang="en-US" dirty="0"/>
              <a:t>/puppet/manifests/</a:t>
            </a:r>
            <a:r>
              <a:rPr lang="en-US" dirty="0" err="1" smtClean="0"/>
              <a:t>site.pp</a:t>
            </a:r>
            <a:endParaRPr lang="en-US" dirty="0" smtClean="0"/>
          </a:p>
          <a:p>
            <a:pPr lvl="1"/>
            <a:r>
              <a:rPr lang="en-US" dirty="0"/>
              <a:t>touch /</a:t>
            </a:r>
            <a:r>
              <a:rPr lang="en-US" dirty="0" err="1"/>
              <a:t>etc</a:t>
            </a:r>
            <a:r>
              <a:rPr lang="en-US" dirty="0"/>
              <a:t>/puppet/</a:t>
            </a:r>
            <a:r>
              <a:rPr lang="en-US" dirty="0" err="1" smtClean="0"/>
              <a:t>hiera.yaml</a:t>
            </a:r>
            <a:endParaRPr lang="en-US" dirty="0" smtClean="0"/>
          </a:p>
          <a:p>
            <a:pPr lvl="1"/>
            <a:r>
              <a:rPr lang="en-US" dirty="0" err="1" smtClean="0"/>
              <a:t>svn</a:t>
            </a:r>
            <a:r>
              <a:rPr lang="en-US" dirty="0" smtClean="0"/>
              <a:t> </a:t>
            </a:r>
            <a:r>
              <a:rPr lang="en-US" dirty="0"/>
              <a:t>add /etc/puppet/</a:t>
            </a:r>
            <a:r>
              <a:rPr lang="en-US" dirty="0" smtClean="0"/>
              <a:t>manifests</a:t>
            </a:r>
          </a:p>
          <a:p>
            <a:pPr lvl="1"/>
            <a:r>
              <a:rPr lang="en-US" dirty="0" err="1"/>
              <a:t>svn</a:t>
            </a:r>
            <a:r>
              <a:rPr lang="en-US" dirty="0"/>
              <a:t> add /</a:t>
            </a:r>
            <a:r>
              <a:rPr lang="en-US" dirty="0" err="1"/>
              <a:t>etc</a:t>
            </a:r>
            <a:r>
              <a:rPr lang="en-US" dirty="0"/>
              <a:t>/puppet/</a:t>
            </a:r>
            <a:r>
              <a:rPr lang="en-US" dirty="0" err="1"/>
              <a:t>hiera.yaml</a:t>
            </a:r>
            <a:endParaRPr lang="en-US" dirty="0" smtClean="0"/>
          </a:p>
          <a:p>
            <a:pPr lvl="1"/>
            <a:r>
              <a:rPr lang="en-US" dirty="0" err="1" smtClean="0"/>
              <a:t>svn</a:t>
            </a:r>
            <a:r>
              <a:rPr lang="en-US" dirty="0" smtClean="0"/>
              <a:t> </a:t>
            </a:r>
            <a:r>
              <a:rPr lang="en-US" dirty="0"/>
              <a:t>ci /etc/</a:t>
            </a:r>
            <a:r>
              <a:rPr lang="en-US" dirty="0" smtClean="0"/>
              <a:t>puppet</a:t>
            </a:r>
          </a:p>
        </p:txBody>
      </p:sp>
      <p:sp>
        <p:nvSpPr>
          <p:cNvPr id="3" name="Title 2"/>
          <p:cNvSpPr>
            <a:spLocks noGrp="1"/>
          </p:cNvSpPr>
          <p:nvPr>
            <p:ph type="title"/>
          </p:nvPr>
        </p:nvSpPr>
        <p:spPr/>
        <p:txBody>
          <a:bodyPr/>
          <a:lstStyle/>
          <a:p>
            <a:r>
              <a:rPr lang="en-US" dirty="0" smtClean="0"/>
              <a:t>Bootstrapping puppet – part </a:t>
            </a:r>
            <a:r>
              <a:rPr lang="en-US" dirty="0"/>
              <a:t>3</a:t>
            </a:r>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20</a:t>
            </a:fld>
            <a:endParaRPr lang="en-US" altLang="en-US"/>
          </a:p>
        </p:txBody>
      </p:sp>
    </p:spTree>
    <p:extLst>
      <p:ext uri="{BB962C8B-B14F-4D97-AF65-F5344CB8AC3E}">
        <p14:creationId xmlns:p14="http://schemas.microsoft.com/office/powerpoint/2010/main" val="3702258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381261" cy="4407408"/>
          </a:xfrm>
        </p:spPr>
        <p:txBody>
          <a:bodyPr>
            <a:normAutofit/>
          </a:bodyPr>
          <a:lstStyle/>
          <a:p>
            <a:pPr marL="342900" lvl="1" indent="0">
              <a:buNone/>
            </a:pPr>
            <a:endParaRPr lang="en-US" sz="1400" dirty="0" smtClean="0"/>
          </a:p>
          <a:p>
            <a:r>
              <a:rPr lang="en-US" sz="2000" dirty="0" smtClean="0"/>
              <a:t>Generate self-signed certificate for use with apache and subversion</a:t>
            </a:r>
          </a:p>
          <a:p>
            <a:pPr lvl="1"/>
            <a:r>
              <a:rPr lang="en-US" sz="1600" dirty="0" err="1"/>
              <a:t>mkdir</a:t>
            </a:r>
            <a:r>
              <a:rPr lang="en-US" sz="1600" dirty="0"/>
              <a:t> /</a:t>
            </a:r>
            <a:r>
              <a:rPr lang="en-US" sz="1600" dirty="0" err="1"/>
              <a:t>etc</a:t>
            </a:r>
            <a:r>
              <a:rPr lang="en-US" sz="1600" dirty="0"/>
              <a:t>/</a:t>
            </a:r>
            <a:r>
              <a:rPr lang="en-US" sz="1600" dirty="0" err="1"/>
              <a:t>httpd</a:t>
            </a:r>
            <a:r>
              <a:rPr lang="en-US" sz="1600" dirty="0"/>
              <a:t>/</a:t>
            </a:r>
            <a:r>
              <a:rPr lang="en-US" sz="1600" dirty="0" err="1"/>
              <a:t>ssl</a:t>
            </a:r>
            <a:r>
              <a:rPr lang="en-US" sz="1600" dirty="0"/>
              <a:t> </a:t>
            </a:r>
          </a:p>
          <a:p>
            <a:pPr lvl="1"/>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etc</a:t>
            </a:r>
            <a:r>
              <a:rPr lang="en-US" sz="1600" dirty="0"/>
              <a:t>/</a:t>
            </a:r>
            <a:r>
              <a:rPr lang="en-US" sz="1600" dirty="0" err="1"/>
              <a:t>httpd</a:t>
            </a:r>
            <a:r>
              <a:rPr lang="en-US" sz="1600" dirty="0"/>
              <a:t>/</a:t>
            </a:r>
            <a:r>
              <a:rPr lang="en-US" sz="1600" dirty="0" err="1"/>
              <a:t>ssl</a:t>
            </a:r>
            <a:r>
              <a:rPr lang="en-US" sz="1600" dirty="0"/>
              <a:t>/</a:t>
            </a:r>
            <a:r>
              <a:rPr lang="en-US" sz="1600" dirty="0" err="1"/>
              <a:t>apache.key</a:t>
            </a:r>
            <a:r>
              <a:rPr lang="en-US" sz="1600" dirty="0"/>
              <a:t> -out /</a:t>
            </a:r>
            <a:r>
              <a:rPr lang="en-US" sz="1600" dirty="0" err="1"/>
              <a:t>etc</a:t>
            </a:r>
            <a:r>
              <a:rPr lang="en-US" sz="1600" dirty="0"/>
              <a:t>/</a:t>
            </a:r>
            <a:r>
              <a:rPr lang="en-US" sz="1600" dirty="0" err="1"/>
              <a:t>httpd</a:t>
            </a:r>
            <a:r>
              <a:rPr lang="en-US" sz="1600" dirty="0"/>
              <a:t>/</a:t>
            </a:r>
            <a:r>
              <a:rPr lang="en-US" sz="1600" dirty="0" err="1"/>
              <a:t>ssl</a:t>
            </a:r>
            <a:r>
              <a:rPr lang="en-US" sz="1600" dirty="0"/>
              <a:t>/</a:t>
            </a:r>
            <a:r>
              <a:rPr lang="en-US" sz="1600" dirty="0" err="1" smtClean="0"/>
              <a:t>apache.crt</a:t>
            </a:r>
            <a:endParaRPr lang="en-US" sz="1600" dirty="0" smtClean="0"/>
          </a:p>
          <a:p>
            <a:pPr lvl="2"/>
            <a:r>
              <a:rPr lang="en-US" sz="1600" dirty="0" smtClean="0"/>
              <a:t>Common Name will be </a:t>
            </a:r>
            <a:r>
              <a:rPr lang="en-US" sz="1600" dirty="0" err="1" smtClean="0"/>
              <a:t>head.cluster</a:t>
            </a:r>
            <a:endParaRPr lang="en-US" sz="1600" dirty="0" smtClean="0"/>
          </a:p>
          <a:p>
            <a:pPr marL="342900" lvl="1" indent="0">
              <a:buNone/>
            </a:pPr>
            <a:endParaRPr lang="en-US" sz="1400" dirty="0"/>
          </a:p>
          <a:p>
            <a:pPr lvl="1"/>
            <a:endParaRPr lang="en-US" sz="1400" dirty="0"/>
          </a:p>
          <a:p>
            <a:r>
              <a:rPr lang="en-US" sz="2000" dirty="0" smtClean="0"/>
              <a:t>Create http user for subversion remote access</a:t>
            </a:r>
            <a:endParaRPr lang="en-US" sz="1600" dirty="0">
              <a:solidFill>
                <a:schemeClr val="tx1"/>
              </a:solidFill>
            </a:endParaRPr>
          </a:p>
          <a:p>
            <a:pPr lvl="1"/>
            <a:r>
              <a:rPr lang="en-US" sz="1600" dirty="0" err="1"/>
              <a:t>htpasswd</a:t>
            </a:r>
            <a:r>
              <a:rPr lang="en-US" sz="1600" dirty="0"/>
              <a:t> -c /</a:t>
            </a:r>
            <a:r>
              <a:rPr lang="en-US" sz="1600" dirty="0" err="1"/>
              <a:t>etc</a:t>
            </a:r>
            <a:r>
              <a:rPr lang="en-US" sz="1600" dirty="0"/>
              <a:t>/</a:t>
            </a:r>
            <a:r>
              <a:rPr lang="en-US" sz="1600" dirty="0" err="1"/>
              <a:t>httpd</a:t>
            </a:r>
            <a:r>
              <a:rPr lang="en-US" sz="1600" dirty="0"/>
              <a:t>/</a:t>
            </a:r>
            <a:r>
              <a:rPr lang="en-US" sz="1600" dirty="0" err="1"/>
              <a:t>auth_user_file</a:t>
            </a:r>
            <a:r>
              <a:rPr lang="en-US" sz="1600" dirty="0"/>
              <a:t> </a:t>
            </a:r>
            <a:r>
              <a:rPr lang="en-US" sz="1600" dirty="0" smtClean="0"/>
              <a:t>root</a:t>
            </a:r>
            <a:endParaRPr lang="en-US" sz="1600" dirty="0"/>
          </a:p>
          <a:p>
            <a:pPr lvl="1"/>
            <a:r>
              <a:rPr lang="en-US" sz="1600" dirty="0" err="1"/>
              <a:t>chown</a:t>
            </a:r>
            <a:r>
              <a:rPr lang="en-US" sz="1600" dirty="0"/>
              <a:t> </a:t>
            </a:r>
            <a:r>
              <a:rPr lang="en-US" sz="1600" dirty="0" err="1"/>
              <a:t>apache:apache</a:t>
            </a:r>
            <a:r>
              <a:rPr lang="en-US" sz="1600" dirty="0"/>
              <a:t> /</a:t>
            </a:r>
            <a:r>
              <a:rPr lang="en-US" sz="1600" dirty="0" err="1"/>
              <a:t>etc</a:t>
            </a:r>
            <a:r>
              <a:rPr lang="en-US" sz="1600" dirty="0"/>
              <a:t>/</a:t>
            </a:r>
            <a:r>
              <a:rPr lang="en-US" sz="1600" dirty="0" err="1"/>
              <a:t>httpd</a:t>
            </a:r>
            <a:r>
              <a:rPr lang="en-US" sz="1600" dirty="0"/>
              <a:t>/</a:t>
            </a:r>
            <a:r>
              <a:rPr lang="en-US" sz="1600" dirty="0" err="1"/>
              <a:t>auth_user_file</a:t>
            </a:r>
            <a:r>
              <a:rPr lang="en-US" sz="1600" dirty="0"/>
              <a:t> </a:t>
            </a:r>
            <a:endParaRPr lang="en-US" sz="1600" dirty="0" smtClean="0"/>
          </a:p>
          <a:p>
            <a:pPr marL="342900" lvl="1" indent="0">
              <a:buNone/>
            </a:pPr>
            <a:endParaRPr lang="en-US" dirty="0" smtClean="0"/>
          </a:p>
          <a:p>
            <a:pPr lvl="1"/>
            <a:endParaRPr lang="en-US" sz="1400" dirty="0" smtClean="0"/>
          </a:p>
        </p:txBody>
      </p:sp>
      <p:sp>
        <p:nvSpPr>
          <p:cNvPr id="3" name="Title 2"/>
          <p:cNvSpPr>
            <a:spLocks noGrp="1"/>
          </p:cNvSpPr>
          <p:nvPr>
            <p:ph type="title"/>
          </p:nvPr>
        </p:nvSpPr>
        <p:spPr/>
        <p:txBody>
          <a:bodyPr/>
          <a:lstStyle/>
          <a:p>
            <a:r>
              <a:rPr lang="en-US" dirty="0" smtClean="0"/>
              <a:t>Bootstrapping puppet – part 4</a:t>
            </a:r>
            <a:endParaRPr lang="en-US" dirty="0"/>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21</a:t>
            </a:fld>
            <a:endParaRPr lang="en-US" altLang="en-US"/>
          </a:p>
        </p:txBody>
      </p:sp>
    </p:spTree>
    <p:extLst>
      <p:ext uri="{BB962C8B-B14F-4D97-AF65-F5344CB8AC3E}">
        <p14:creationId xmlns:p14="http://schemas.microsoft.com/office/powerpoint/2010/main" val="3187933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92262"/>
            <a:ext cx="7886700" cy="4351338"/>
          </a:xfrm>
        </p:spPr>
        <p:txBody>
          <a:bodyPr>
            <a:normAutofit/>
          </a:bodyPr>
          <a:lstStyle/>
          <a:p>
            <a:r>
              <a:rPr lang="en-US" dirty="0" smtClean="0"/>
              <a:t>/</a:t>
            </a:r>
            <a:r>
              <a:rPr lang="en-US" dirty="0" err="1" smtClean="0"/>
              <a:t>etc</a:t>
            </a:r>
            <a:r>
              <a:rPr lang="en-US" dirty="0" smtClean="0"/>
              <a:t>/puppet/manifests/</a:t>
            </a:r>
            <a:r>
              <a:rPr lang="en-US" dirty="0" err="1" smtClean="0"/>
              <a:t>site.pp</a:t>
            </a:r>
            <a:endParaRPr lang="en-US" dirty="0" smtClean="0"/>
          </a:p>
          <a:p>
            <a:endParaRPr lang="en-US" dirty="0" smtClean="0"/>
          </a:p>
          <a:p>
            <a:pPr lvl="1"/>
            <a:r>
              <a:rPr lang="en-US" dirty="0" smtClean="0"/>
              <a:t>This is where we will be doing the lion’s share of our configuration of the cluster</a:t>
            </a:r>
          </a:p>
          <a:p>
            <a:pPr lvl="1"/>
            <a:endParaRPr lang="en-US" dirty="0" smtClean="0"/>
          </a:p>
          <a:p>
            <a:pPr lvl="1"/>
            <a:r>
              <a:rPr lang="en-US" dirty="0" smtClean="0"/>
              <a:t>We want to minimize the amount of software setup commands that we run on the command line</a:t>
            </a:r>
          </a:p>
          <a:p>
            <a:pPr lvl="1"/>
            <a:endParaRPr lang="en-US" dirty="0" smtClean="0"/>
          </a:p>
          <a:p>
            <a:pPr lvl="1"/>
            <a:r>
              <a:rPr lang="en-US" dirty="0" smtClean="0"/>
              <a:t>We want to maximize the documentation and scripting of what needs to be done on the machines</a:t>
            </a:r>
          </a:p>
          <a:p>
            <a:pPr lvl="1"/>
            <a:endParaRPr lang="en-US" dirty="0"/>
          </a:p>
          <a:p>
            <a:pPr lvl="1"/>
            <a:r>
              <a:rPr lang="en-US" dirty="0" smtClean="0"/>
              <a:t>We will be applying updates with puppet apply</a:t>
            </a:r>
          </a:p>
          <a:p>
            <a:pPr lvl="2"/>
            <a:r>
              <a:rPr lang="en-US" sz="1600" dirty="0" smtClean="0"/>
              <a:t>This avoids a lot of extra setup of puppet and lets us get into the things that matter for our cluster.</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Puppet layout – part 1</a:t>
            </a:r>
            <a:endParaRPr lang="en-US" dirty="0"/>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001-basic-puppet-layout</a:t>
            </a:r>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22</a:t>
            </a:fld>
            <a:endParaRPr lang="en-US" altLang="en-US"/>
          </a:p>
        </p:txBody>
      </p:sp>
    </p:spTree>
    <p:extLst>
      <p:ext uri="{BB962C8B-B14F-4D97-AF65-F5344CB8AC3E}">
        <p14:creationId xmlns:p14="http://schemas.microsoft.com/office/powerpoint/2010/main" val="3635819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28650" y="1371600"/>
            <a:ext cx="3886200" cy="4805363"/>
          </a:xfrm>
        </p:spPr>
        <p:txBody>
          <a:bodyPr>
            <a:normAutofit fontScale="55000" lnSpcReduction="20000"/>
          </a:bodyPr>
          <a:lstStyle/>
          <a:p>
            <a:endParaRPr lang="en-US" sz="4800" dirty="0" smtClean="0"/>
          </a:p>
          <a:p>
            <a:r>
              <a:rPr lang="en-US" sz="4800" dirty="0" smtClean="0"/>
              <a:t>Head Node</a:t>
            </a:r>
          </a:p>
          <a:p>
            <a:pPr lvl="1"/>
            <a:r>
              <a:rPr lang="en-US" sz="4000" dirty="0" smtClean="0"/>
              <a:t>Puppet repository</a:t>
            </a:r>
          </a:p>
          <a:p>
            <a:pPr lvl="1"/>
            <a:r>
              <a:rPr lang="en-US" sz="4000" dirty="0" smtClean="0"/>
              <a:t>Scheduling server</a:t>
            </a:r>
          </a:p>
          <a:p>
            <a:pPr lvl="1"/>
            <a:endParaRPr lang="en-US" sz="4400" dirty="0" smtClean="0"/>
          </a:p>
          <a:p>
            <a:pPr lvl="1"/>
            <a:endParaRPr lang="en-US" sz="4400" dirty="0"/>
          </a:p>
          <a:p>
            <a:r>
              <a:rPr lang="en-US" sz="4800" dirty="0" smtClean="0"/>
              <a:t>Storage Node</a:t>
            </a:r>
          </a:p>
          <a:p>
            <a:pPr lvl="1"/>
            <a:r>
              <a:rPr lang="en-US" sz="4000" dirty="0" smtClean="0"/>
              <a:t>Shared file system server</a:t>
            </a:r>
          </a:p>
          <a:p>
            <a:pPr lvl="1"/>
            <a:endParaRPr lang="en-US" sz="4400" dirty="0" smtClean="0"/>
          </a:p>
          <a:p>
            <a:pPr lvl="1"/>
            <a:endParaRPr lang="en-US" sz="4400" dirty="0"/>
          </a:p>
          <a:p>
            <a:r>
              <a:rPr lang="en-US" sz="4800" dirty="0" smtClean="0"/>
              <a:t>Compute Node</a:t>
            </a:r>
          </a:p>
          <a:p>
            <a:pPr lvl="1"/>
            <a:r>
              <a:rPr lang="en-US" sz="4400" dirty="0" smtClean="0"/>
              <a:t>Scheduling client</a:t>
            </a:r>
          </a:p>
          <a:p>
            <a:pPr lvl="1"/>
            <a:r>
              <a:rPr lang="en-US" sz="4400" dirty="0" smtClean="0"/>
              <a:t>User libraries</a:t>
            </a:r>
          </a:p>
          <a:p>
            <a:pPr lvl="1"/>
            <a:endParaRPr lang="en-US" sz="4400" dirty="0" smtClean="0"/>
          </a:p>
        </p:txBody>
      </p:sp>
      <p:sp>
        <p:nvSpPr>
          <p:cNvPr id="3" name="Content Placeholder 2"/>
          <p:cNvSpPr>
            <a:spLocks noGrp="1"/>
          </p:cNvSpPr>
          <p:nvPr>
            <p:ph sz="half" idx="2"/>
          </p:nvPr>
        </p:nvSpPr>
        <p:spPr>
          <a:xfrm>
            <a:off x="4648200" y="1447800"/>
            <a:ext cx="3886200" cy="4351338"/>
          </a:xfrm>
        </p:spPr>
        <p:txBody>
          <a:bodyPr>
            <a:noAutofit/>
          </a:bodyPr>
          <a:lstStyle/>
          <a:p>
            <a:pPr marL="45720" indent="0">
              <a:spcBef>
                <a:spcPts val="300"/>
              </a:spcBef>
              <a:buNone/>
            </a:pPr>
            <a:r>
              <a:rPr lang="en-US" sz="1400" dirty="0"/>
              <a:t>class </a:t>
            </a:r>
            <a:r>
              <a:rPr lang="en-US" sz="1400" dirty="0" err="1"/>
              <a:t>base_cluster</a:t>
            </a:r>
            <a:r>
              <a:rPr lang="en-US" sz="1400" dirty="0"/>
              <a:t> </a:t>
            </a:r>
            <a:r>
              <a:rPr lang="en-US" sz="1400" dirty="0" smtClean="0"/>
              <a:t>{</a:t>
            </a:r>
            <a:r>
              <a:rPr lang="en-US" sz="1400" dirty="0"/>
              <a:t> </a:t>
            </a:r>
            <a:r>
              <a:rPr lang="en-US" sz="1400" dirty="0" smtClean="0"/>
              <a:t>   }</a:t>
            </a:r>
            <a:endParaRPr lang="en-US" sz="1400" dirty="0"/>
          </a:p>
          <a:p>
            <a:pPr marL="45720" indent="0">
              <a:spcBef>
                <a:spcPts val="300"/>
              </a:spcBef>
              <a:buNone/>
            </a:pPr>
            <a:r>
              <a:rPr lang="en-US" sz="1400" dirty="0"/>
              <a:t>class </a:t>
            </a:r>
            <a:r>
              <a:rPr lang="en-US" sz="1400" dirty="0" err="1"/>
              <a:t>head_node</a:t>
            </a:r>
            <a:r>
              <a:rPr lang="en-US" sz="1400" dirty="0"/>
              <a:t> </a:t>
            </a:r>
            <a:r>
              <a:rPr lang="en-US" sz="1400" dirty="0" smtClean="0"/>
              <a:t>{</a:t>
            </a:r>
            <a:r>
              <a:rPr lang="en-US" sz="1400" dirty="0"/>
              <a:t> </a:t>
            </a:r>
            <a:r>
              <a:rPr lang="en-US" sz="1400" dirty="0" smtClean="0"/>
              <a:t>   }</a:t>
            </a:r>
            <a:endParaRPr lang="en-US" sz="1400" dirty="0"/>
          </a:p>
          <a:p>
            <a:pPr marL="45720" indent="0">
              <a:spcBef>
                <a:spcPts val="300"/>
              </a:spcBef>
              <a:buNone/>
            </a:pPr>
            <a:r>
              <a:rPr lang="en-US" sz="1400" dirty="0"/>
              <a:t>class </a:t>
            </a:r>
            <a:r>
              <a:rPr lang="en-US" sz="1400" dirty="0" err="1"/>
              <a:t>storage_node</a:t>
            </a:r>
            <a:r>
              <a:rPr lang="en-US" sz="1400" dirty="0"/>
              <a:t> </a:t>
            </a:r>
            <a:r>
              <a:rPr lang="en-US" sz="1400" dirty="0" smtClean="0"/>
              <a:t>{</a:t>
            </a:r>
            <a:r>
              <a:rPr lang="en-US" sz="1400" dirty="0"/>
              <a:t> </a:t>
            </a:r>
            <a:r>
              <a:rPr lang="en-US" sz="1400" dirty="0" smtClean="0"/>
              <a:t>   }</a:t>
            </a:r>
            <a:endParaRPr lang="en-US" sz="1400" dirty="0"/>
          </a:p>
          <a:p>
            <a:pPr marL="45720" indent="0">
              <a:spcBef>
                <a:spcPts val="300"/>
              </a:spcBef>
              <a:buNone/>
            </a:pPr>
            <a:r>
              <a:rPr lang="en-US" sz="1400" dirty="0"/>
              <a:t>class </a:t>
            </a:r>
            <a:r>
              <a:rPr lang="en-US" sz="1400" dirty="0" err="1"/>
              <a:t>compute_node</a:t>
            </a:r>
            <a:r>
              <a:rPr lang="en-US" sz="1400" dirty="0"/>
              <a:t> </a:t>
            </a:r>
            <a:r>
              <a:rPr lang="en-US" sz="1400" dirty="0" smtClean="0"/>
              <a:t>{    }</a:t>
            </a:r>
            <a:endParaRPr lang="en-US" sz="1400" dirty="0"/>
          </a:p>
          <a:p>
            <a:pPr marL="45720" indent="0">
              <a:spcBef>
                <a:spcPts val="300"/>
              </a:spcBef>
              <a:buNone/>
            </a:pPr>
            <a:r>
              <a:rPr lang="en-US" sz="1400" dirty="0"/>
              <a:t># head node</a:t>
            </a:r>
          </a:p>
          <a:p>
            <a:pPr marL="45720" indent="0">
              <a:spcBef>
                <a:spcPts val="300"/>
              </a:spcBef>
              <a:buNone/>
            </a:pPr>
            <a:r>
              <a:rPr lang="en-US" sz="1400" dirty="0"/>
              <a:t>node '</a:t>
            </a:r>
            <a:r>
              <a:rPr lang="en-US" sz="1400" dirty="0" err="1" smtClean="0"/>
              <a:t>head.cluster</a:t>
            </a:r>
            <a:r>
              <a:rPr lang="en-US" sz="1400" dirty="0" smtClean="0"/>
              <a:t>’,  {</a:t>
            </a:r>
            <a:endParaRPr lang="en-US" sz="1400" dirty="0"/>
          </a:p>
          <a:p>
            <a:pPr marL="45720" indent="0">
              <a:spcBef>
                <a:spcPts val="300"/>
              </a:spcBef>
              <a:buNone/>
            </a:pPr>
            <a:r>
              <a:rPr lang="en-US" sz="1400" dirty="0"/>
              <a:t>    include </a:t>
            </a:r>
            <a:r>
              <a:rPr lang="en-US" sz="1400" dirty="0" err="1"/>
              <a:t>head_node</a:t>
            </a:r>
            <a:endParaRPr lang="en-US" sz="1400" dirty="0"/>
          </a:p>
          <a:p>
            <a:pPr marL="45720" indent="0">
              <a:spcBef>
                <a:spcPts val="300"/>
              </a:spcBef>
              <a:buNone/>
            </a:pPr>
            <a:r>
              <a:rPr lang="en-US" sz="1400" dirty="0"/>
              <a:t>    include </a:t>
            </a:r>
            <a:r>
              <a:rPr lang="en-US" sz="1400" dirty="0" err="1"/>
              <a:t>base_cluster</a:t>
            </a:r>
            <a:endParaRPr lang="en-US" sz="1400" dirty="0"/>
          </a:p>
          <a:p>
            <a:pPr marL="45720" indent="0">
              <a:spcBef>
                <a:spcPts val="300"/>
              </a:spcBef>
              <a:buNone/>
            </a:pPr>
            <a:r>
              <a:rPr lang="en-US" sz="1400" dirty="0" smtClean="0"/>
              <a:t>}</a:t>
            </a:r>
            <a:endParaRPr lang="en-US" sz="1400" dirty="0"/>
          </a:p>
          <a:p>
            <a:pPr marL="45720" indent="0">
              <a:spcBef>
                <a:spcPts val="300"/>
              </a:spcBef>
              <a:buNone/>
            </a:pPr>
            <a:r>
              <a:rPr lang="en-US" sz="1400" dirty="0"/>
              <a:t># storage node</a:t>
            </a:r>
          </a:p>
          <a:p>
            <a:pPr marL="45720" indent="0">
              <a:spcBef>
                <a:spcPts val="300"/>
              </a:spcBef>
              <a:buNone/>
            </a:pPr>
            <a:r>
              <a:rPr lang="en-US" sz="1400" dirty="0"/>
              <a:t>node '</a:t>
            </a:r>
            <a:r>
              <a:rPr lang="en-US" sz="1400" dirty="0" err="1"/>
              <a:t>storage.cluster</a:t>
            </a:r>
            <a:r>
              <a:rPr lang="en-US" sz="1400" dirty="0"/>
              <a:t>' {</a:t>
            </a:r>
          </a:p>
          <a:p>
            <a:pPr marL="45720" indent="0">
              <a:spcBef>
                <a:spcPts val="300"/>
              </a:spcBef>
              <a:buNone/>
            </a:pPr>
            <a:r>
              <a:rPr lang="en-US" sz="1400" dirty="0"/>
              <a:t>    include </a:t>
            </a:r>
            <a:r>
              <a:rPr lang="en-US" sz="1400" dirty="0" err="1"/>
              <a:t>storage_node</a:t>
            </a:r>
            <a:endParaRPr lang="en-US" sz="1400" dirty="0"/>
          </a:p>
          <a:p>
            <a:pPr marL="45720" indent="0">
              <a:spcBef>
                <a:spcPts val="300"/>
              </a:spcBef>
              <a:buNone/>
            </a:pPr>
            <a:r>
              <a:rPr lang="en-US" sz="1400" dirty="0"/>
              <a:t>    include </a:t>
            </a:r>
            <a:r>
              <a:rPr lang="en-US" sz="1400" dirty="0" err="1"/>
              <a:t>base_cluster</a:t>
            </a:r>
            <a:endParaRPr lang="en-US" sz="1400" dirty="0"/>
          </a:p>
          <a:p>
            <a:pPr marL="45720" indent="0">
              <a:spcBef>
                <a:spcPts val="300"/>
              </a:spcBef>
              <a:buNone/>
            </a:pPr>
            <a:r>
              <a:rPr lang="en-US" sz="1400" dirty="0" smtClean="0"/>
              <a:t>}</a:t>
            </a:r>
            <a:endParaRPr lang="en-US" sz="1400" dirty="0"/>
          </a:p>
          <a:p>
            <a:pPr marL="45720" indent="0">
              <a:spcBef>
                <a:spcPts val="300"/>
              </a:spcBef>
              <a:buNone/>
            </a:pPr>
            <a:r>
              <a:rPr lang="en-US" sz="1400" dirty="0"/>
              <a:t># compute nodes</a:t>
            </a:r>
          </a:p>
          <a:p>
            <a:pPr marL="45720" indent="0">
              <a:spcBef>
                <a:spcPts val="300"/>
              </a:spcBef>
              <a:buNone/>
            </a:pPr>
            <a:r>
              <a:rPr lang="en-US" sz="1400" dirty="0"/>
              <a:t>node  'compute1.cluster', 'compute2.cluster' {</a:t>
            </a:r>
          </a:p>
          <a:p>
            <a:pPr marL="45720" indent="0">
              <a:spcBef>
                <a:spcPts val="300"/>
              </a:spcBef>
              <a:buNone/>
            </a:pPr>
            <a:r>
              <a:rPr lang="en-US" sz="1400" dirty="0"/>
              <a:t>    include </a:t>
            </a:r>
            <a:r>
              <a:rPr lang="en-US" sz="1400" dirty="0" err="1"/>
              <a:t>compute_node</a:t>
            </a:r>
            <a:endParaRPr lang="en-US" sz="1400" dirty="0"/>
          </a:p>
          <a:p>
            <a:pPr marL="45720" indent="0">
              <a:spcBef>
                <a:spcPts val="300"/>
              </a:spcBef>
              <a:buNone/>
            </a:pPr>
            <a:r>
              <a:rPr lang="en-US" sz="1400" dirty="0"/>
              <a:t>    include </a:t>
            </a:r>
            <a:r>
              <a:rPr lang="en-US" sz="1400" dirty="0" err="1"/>
              <a:t>base_cluster</a:t>
            </a:r>
            <a:endParaRPr lang="en-US" sz="1400" dirty="0"/>
          </a:p>
          <a:p>
            <a:pPr marL="45720" indent="0">
              <a:spcBef>
                <a:spcPts val="300"/>
              </a:spcBef>
              <a:buNone/>
            </a:pPr>
            <a:r>
              <a:rPr lang="en-US" sz="1400" dirty="0"/>
              <a:t>}</a:t>
            </a:r>
          </a:p>
          <a:p>
            <a:pPr marL="45720" indent="0">
              <a:spcBef>
                <a:spcPts val="300"/>
              </a:spcBef>
              <a:buNone/>
            </a:pPr>
            <a:endParaRPr lang="en-US" sz="1400" dirty="0"/>
          </a:p>
          <a:p>
            <a:pPr marL="45720" indent="0">
              <a:spcBef>
                <a:spcPts val="300"/>
              </a:spcBef>
              <a:buNone/>
            </a:pPr>
            <a:endParaRPr lang="en-US" sz="1400" dirty="0" smtClean="0"/>
          </a:p>
        </p:txBody>
      </p:sp>
      <p:sp>
        <p:nvSpPr>
          <p:cNvPr id="4" name="Title 3"/>
          <p:cNvSpPr>
            <a:spLocks noGrp="1"/>
          </p:cNvSpPr>
          <p:nvPr>
            <p:ph type="title"/>
          </p:nvPr>
        </p:nvSpPr>
        <p:spPr/>
        <p:txBody>
          <a:bodyPr/>
          <a:lstStyle/>
          <a:p>
            <a:r>
              <a:rPr lang="en-US" dirty="0" smtClean="0"/>
              <a:t>Puppet layout – part 2</a:t>
            </a: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0" name="TextBox 9"/>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001-basic-puppet-layout</a:t>
            </a:r>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CD17FFD6-C17D-4D97-ADC4-8E06914E4138}" type="slidenum">
              <a:rPr lang="en-US" altLang="en-US" smtClean="0"/>
              <a:pPr/>
              <a:t>23</a:t>
            </a:fld>
            <a:endParaRPr lang="en-US" altLang="en-US"/>
          </a:p>
        </p:txBody>
      </p:sp>
    </p:spTree>
    <p:extLst>
      <p:ext uri="{BB962C8B-B14F-4D97-AF65-F5344CB8AC3E}">
        <p14:creationId xmlns:p14="http://schemas.microsoft.com/office/powerpoint/2010/main" val="344508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85800" y="1828800"/>
            <a:ext cx="3886200" cy="4351338"/>
          </a:xfrm>
        </p:spPr>
        <p:txBody>
          <a:bodyPr>
            <a:normAutofit/>
          </a:bodyPr>
          <a:lstStyle/>
          <a:p>
            <a:r>
              <a:rPr lang="en-US" dirty="0" smtClean="0"/>
              <a:t>Boilerplate apache module instantiation</a:t>
            </a:r>
          </a:p>
          <a:p>
            <a:pPr marL="45720" indent="0">
              <a:buNone/>
            </a:pPr>
            <a:endParaRPr lang="en-US" dirty="0" smtClean="0"/>
          </a:p>
          <a:p>
            <a:pPr marL="45720" indent="0">
              <a:buNone/>
            </a:pPr>
            <a:r>
              <a:rPr lang="en-US" sz="1700" dirty="0" smtClean="0"/>
              <a:t>class </a:t>
            </a:r>
            <a:r>
              <a:rPr lang="en-US" sz="1700" dirty="0"/>
              <a:t>{ 'apache':</a:t>
            </a:r>
          </a:p>
          <a:p>
            <a:pPr marL="45720" indent="0">
              <a:buNone/>
            </a:pPr>
            <a:r>
              <a:rPr lang="en-US" sz="1700" dirty="0"/>
              <a:t>    </a:t>
            </a:r>
            <a:r>
              <a:rPr lang="en-US" sz="1700" dirty="0" err="1"/>
              <a:t>default_confd_files</a:t>
            </a:r>
            <a:r>
              <a:rPr lang="en-US" sz="1700" dirty="0"/>
              <a:t> =&gt; false</a:t>
            </a:r>
            <a:r>
              <a:rPr lang="en-US" sz="1700" dirty="0" smtClean="0"/>
              <a:t>,</a:t>
            </a:r>
          </a:p>
          <a:p>
            <a:pPr marL="45720" indent="0">
              <a:buNone/>
            </a:pPr>
            <a:r>
              <a:rPr lang="en-US" sz="1700" dirty="0"/>
              <a:t> </a:t>
            </a:r>
            <a:r>
              <a:rPr lang="en-US" sz="1700" dirty="0" smtClean="0"/>
              <a:t>   </a:t>
            </a:r>
            <a:r>
              <a:rPr lang="en-US" sz="1800" dirty="0" err="1" smtClean="0"/>
              <a:t>purge_configs</a:t>
            </a:r>
            <a:r>
              <a:rPr lang="en-US" sz="1800" dirty="0" smtClean="0"/>
              <a:t> </a:t>
            </a:r>
            <a:r>
              <a:rPr lang="en-US" sz="1800" dirty="0"/>
              <a:t>=&gt; false,</a:t>
            </a:r>
            <a:endParaRPr lang="en-US" sz="1700" dirty="0"/>
          </a:p>
          <a:p>
            <a:pPr marL="45720" indent="0">
              <a:buNone/>
            </a:pPr>
            <a:r>
              <a:rPr lang="en-US" sz="1700" dirty="0"/>
              <a:t>  }</a:t>
            </a:r>
          </a:p>
          <a:p>
            <a:pPr marL="45720" indent="0">
              <a:buNone/>
            </a:pPr>
            <a:r>
              <a:rPr lang="en-US" sz="1700" dirty="0"/>
              <a:t>  class { 'apache::mod::</a:t>
            </a:r>
            <a:r>
              <a:rPr lang="en-US" sz="1700" dirty="0" err="1"/>
              <a:t>dav_svn</a:t>
            </a:r>
            <a:r>
              <a:rPr lang="en-US" sz="1700" dirty="0"/>
              <a:t>': }</a:t>
            </a:r>
          </a:p>
        </p:txBody>
      </p:sp>
      <p:sp>
        <p:nvSpPr>
          <p:cNvPr id="4" name="Title 3"/>
          <p:cNvSpPr>
            <a:spLocks noGrp="1"/>
          </p:cNvSpPr>
          <p:nvPr>
            <p:ph type="title"/>
          </p:nvPr>
        </p:nvSpPr>
        <p:spPr/>
        <p:txBody>
          <a:bodyPr/>
          <a:lstStyle/>
          <a:p>
            <a:r>
              <a:rPr lang="en-US" dirty="0"/>
              <a:t>Puppet subversion repository deployed by </a:t>
            </a:r>
            <a:r>
              <a:rPr lang="en-US" dirty="0" smtClean="0"/>
              <a:t>puppet – Part 1</a:t>
            </a: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002-subversion-puppet-repo</a:t>
            </a:r>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Content Placeholder 1"/>
          <p:cNvSpPr>
            <a:spLocks noGrp="1"/>
          </p:cNvSpPr>
          <p:nvPr>
            <p:ph sz="half" idx="1"/>
          </p:nvPr>
        </p:nvSpPr>
        <p:spPr>
          <a:xfrm>
            <a:off x="4419600" y="1447800"/>
            <a:ext cx="4038600" cy="4656138"/>
          </a:xfrm>
        </p:spPr>
        <p:txBody>
          <a:bodyPr>
            <a:normAutofit/>
          </a:bodyPr>
          <a:lstStyle/>
          <a:p>
            <a:pPr>
              <a:spcAft>
                <a:spcPts val="600"/>
              </a:spcAft>
            </a:pPr>
            <a:r>
              <a:rPr lang="en-US" sz="2400" dirty="0"/>
              <a:t>D</a:t>
            </a:r>
            <a:r>
              <a:rPr lang="en-US" sz="2400" dirty="0" smtClean="0"/>
              <a:t>efine apache </a:t>
            </a:r>
            <a:r>
              <a:rPr lang="en-US" sz="2400" dirty="0" err="1" smtClean="0"/>
              <a:t>vhost</a:t>
            </a:r>
            <a:endParaRPr lang="en-US" dirty="0" smtClean="0"/>
          </a:p>
          <a:p>
            <a:pPr marL="45720" indent="0">
              <a:spcBef>
                <a:spcPts val="300"/>
              </a:spcBef>
              <a:buNone/>
            </a:pPr>
            <a:r>
              <a:rPr lang="en-US" sz="1100" dirty="0"/>
              <a:t> </a:t>
            </a:r>
            <a:r>
              <a:rPr lang="en-US" sz="1600" dirty="0"/>
              <a:t>apache::</a:t>
            </a:r>
            <a:r>
              <a:rPr lang="en-US" sz="1600" dirty="0" err="1"/>
              <a:t>vhost</a:t>
            </a:r>
            <a:r>
              <a:rPr lang="en-US" sz="1600" dirty="0"/>
              <a:t> { '</a:t>
            </a:r>
            <a:r>
              <a:rPr lang="en-US" sz="1600" dirty="0" err="1" smtClean="0"/>
              <a:t>head.cluster</a:t>
            </a:r>
            <a:r>
              <a:rPr lang="en-US" sz="1600" dirty="0" smtClean="0"/>
              <a:t>'</a:t>
            </a:r>
            <a:r>
              <a:rPr lang="en-US" sz="1600" dirty="0"/>
              <a:t>:</a:t>
            </a:r>
          </a:p>
          <a:p>
            <a:pPr marL="45720" indent="0">
              <a:spcBef>
                <a:spcPts val="300"/>
              </a:spcBef>
              <a:buNone/>
            </a:pPr>
            <a:r>
              <a:rPr lang="en-US" sz="1600" dirty="0"/>
              <a:t>    port =&gt; 443,</a:t>
            </a:r>
          </a:p>
          <a:p>
            <a:pPr marL="45720" indent="0">
              <a:spcBef>
                <a:spcPts val="300"/>
              </a:spcBef>
              <a:buNone/>
            </a:pPr>
            <a:r>
              <a:rPr lang="en-US" sz="1600" dirty="0"/>
              <a:t>    </a:t>
            </a:r>
            <a:r>
              <a:rPr lang="en-US" sz="1600" dirty="0" err="1"/>
              <a:t>docroot</a:t>
            </a:r>
            <a:r>
              <a:rPr lang="en-US" sz="1600" dirty="0"/>
              <a:t> =&gt; '/</a:t>
            </a:r>
            <a:r>
              <a:rPr lang="en-US" sz="1600" dirty="0" err="1"/>
              <a:t>var</a:t>
            </a:r>
            <a:r>
              <a:rPr lang="en-US" sz="1600" dirty="0"/>
              <a:t>/www/html/',</a:t>
            </a:r>
          </a:p>
          <a:p>
            <a:pPr marL="45720" indent="0">
              <a:spcBef>
                <a:spcPts val="300"/>
              </a:spcBef>
              <a:buNone/>
            </a:pPr>
            <a:r>
              <a:rPr lang="en-US" sz="1600" dirty="0"/>
              <a:t>    </a:t>
            </a:r>
            <a:r>
              <a:rPr lang="en-US" sz="1600" dirty="0" err="1"/>
              <a:t>ssl</a:t>
            </a:r>
            <a:r>
              <a:rPr lang="en-US" sz="1600" dirty="0"/>
              <a:t> =&gt; true,</a:t>
            </a:r>
          </a:p>
          <a:p>
            <a:pPr marL="45720" indent="0">
              <a:spcBef>
                <a:spcPts val="300"/>
              </a:spcBef>
              <a:buNone/>
            </a:pPr>
            <a:r>
              <a:rPr lang="en-US" sz="1600" dirty="0"/>
              <a:t>    </a:t>
            </a:r>
            <a:r>
              <a:rPr lang="en-US" sz="1600" dirty="0" err="1"/>
              <a:t>ssl_cert</a:t>
            </a:r>
            <a:r>
              <a:rPr lang="en-US" sz="1600" dirty="0"/>
              <a:t> =&gt; '/</a:t>
            </a:r>
            <a:r>
              <a:rPr lang="en-US" sz="1600" dirty="0" err="1"/>
              <a:t>etc</a:t>
            </a:r>
            <a:r>
              <a:rPr lang="en-US" sz="1600" dirty="0"/>
              <a:t>/</a:t>
            </a:r>
            <a:r>
              <a:rPr lang="en-US" sz="1600" dirty="0" err="1"/>
              <a:t>httpd</a:t>
            </a:r>
            <a:r>
              <a:rPr lang="en-US" sz="1600" dirty="0"/>
              <a:t>/</a:t>
            </a:r>
            <a:r>
              <a:rPr lang="en-US" sz="1600" dirty="0" err="1"/>
              <a:t>ssl</a:t>
            </a:r>
            <a:r>
              <a:rPr lang="en-US" sz="1600" dirty="0"/>
              <a:t>/</a:t>
            </a:r>
            <a:r>
              <a:rPr lang="en-US" sz="1600" dirty="0" err="1"/>
              <a:t>apache.crt</a:t>
            </a:r>
            <a:r>
              <a:rPr lang="en-US" sz="1600" dirty="0"/>
              <a:t>',  </a:t>
            </a:r>
          </a:p>
          <a:p>
            <a:pPr marL="45720" indent="0">
              <a:spcBef>
                <a:spcPts val="300"/>
              </a:spcBef>
              <a:buNone/>
            </a:pPr>
            <a:r>
              <a:rPr lang="en-US" sz="1600" dirty="0"/>
              <a:t>    </a:t>
            </a:r>
            <a:r>
              <a:rPr lang="en-US" sz="1600" dirty="0" err="1"/>
              <a:t>ssl_key</a:t>
            </a:r>
            <a:r>
              <a:rPr lang="en-US" sz="1600" dirty="0"/>
              <a:t>  =&gt; '/</a:t>
            </a:r>
            <a:r>
              <a:rPr lang="en-US" sz="1600" dirty="0" err="1"/>
              <a:t>etc</a:t>
            </a:r>
            <a:r>
              <a:rPr lang="en-US" sz="1600" dirty="0"/>
              <a:t>/</a:t>
            </a:r>
            <a:r>
              <a:rPr lang="en-US" sz="1600" dirty="0" err="1"/>
              <a:t>httpd</a:t>
            </a:r>
            <a:r>
              <a:rPr lang="en-US" sz="1600" dirty="0"/>
              <a:t>/</a:t>
            </a:r>
            <a:r>
              <a:rPr lang="en-US" sz="1600" dirty="0" err="1"/>
              <a:t>ssl</a:t>
            </a:r>
            <a:r>
              <a:rPr lang="en-US" sz="1600" dirty="0"/>
              <a:t>/</a:t>
            </a:r>
            <a:r>
              <a:rPr lang="en-US" sz="1600" dirty="0" err="1"/>
              <a:t>apache.key</a:t>
            </a:r>
            <a:r>
              <a:rPr lang="en-US" sz="1600" dirty="0"/>
              <a:t>',</a:t>
            </a:r>
          </a:p>
          <a:p>
            <a:pPr marL="45720" indent="0">
              <a:spcBef>
                <a:spcPts val="300"/>
              </a:spcBef>
              <a:buNone/>
            </a:pPr>
            <a:r>
              <a:rPr lang="en-US" sz="1600" dirty="0"/>
              <a:t>    </a:t>
            </a:r>
            <a:r>
              <a:rPr lang="en-US" sz="1600" dirty="0" err="1"/>
              <a:t>custom_fragment</a:t>
            </a:r>
            <a:r>
              <a:rPr lang="en-US" sz="1600" dirty="0"/>
              <a:t> =&gt; '</a:t>
            </a:r>
          </a:p>
          <a:p>
            <a:pPr marL="45720" indent="0">
              <a:spcBef>
                <a:spcPts val="300"/>
              </a:spcBef>
              <a:buNone/>
            </a:pPr>
            <a:r>
              <a:rPr lang="en-US" sz="1600" dirty="0"/>
              <a:t>      &lt;Location /puppet &gt;</a:t>
            </a:r>
          </a:p>
          <a:p>
            <a:pPr marL="45720" indent="0">
              <a:spcBef>
                <a:spcPts val="300"/>
              </a:spcBef>
              <a:buNone/>
            </a:pPr>
            <a:r>
              <a:rPr lang="en-US" sz="1600" dirty="0"/>
              <a:t>        </a:t>
            </a:r>
            <a:r>
              <a:rPr lang="en-US" sz="1600" dirty="0" err="1"/>
              <a:t>AuthType</a:t>
            </a:r>
            <a:r>
              <a:rPr lang="en-US" sz="1600" dirty="0"/>
              <a:t> Basic</a:t>
            </a:r>
          </a:p>
          <a:p>
            <a:pPr marL="45720" indent="0">
              <a:spcBef>
                <a:spcPts val="300"/>
              </a:spcBef>
              <a:buNone/>
            </a:pPr>
            <a:r>
              <a:rPr lang="en-US" sz="1600" dirty="0"/>
              <a:t>        </a:t>
            </a:r>
            <a:r>
              <a:rPr lang="en-US" sz="1600" dirty="0" err="1"/>
              <a:t>AuthName</a:t>
            </a:r>
            <a:r>
              <a:rPr lang="en-US" sz="1600" dirty="0"/>
              <a:t> "Puppet Cluster Repository"</a:t>
            </a:r>
          </a:p>
          <a:p>
            <a:pPr marL="45720" indent="0">
              <a:spcBef>
                <a:spcPts val="300"/>
              </a:spcBef>
              <a:buNone/>
            </a:pPr>
            <a:r>
              <a:rPr lang="en-US" sz="1600" dirty="0"/>
              <a:t>        </a:t>
            </a:r>
            <a:r>
              <a:rPr lang="en-US" sz="1600" dirty="0" err="1"/>
              <a:t>AuthUserFile</a:t>
            </a:r>
            <a:r>
              <a:rPr lang="en-US" sz="1600" dirty="0"/>
              <a:t> "/</a:t>
            </a:r>
            <a:r>
              <a:rPr lang="en-US" sz="1600" dirty="0" err="1"/>
              <a:t>etc</a:t>
            </a:r>
            <a:r>
              <a:rPr lang="en-US" sz="1600" dirty="0"/>
              <a:t>/</a:t>
            </a:r>
            <a:r>
              <a:rPr lang="en-US" sz="1600" dirty="0" err="1"/>
              <a:t>httpd</a:t>
            </a:r>
            <a:r>
              <a:rPr lang="en-US" sz="1600" dirty="0"/>
              <a:t>/</a:t>
            </a:r>
            <a:r>
              <a:rPr lang="en-US" sz="1600" dirty="0" err="1"/>
              <a:t>auth_user_file</a:t>
            </a:r>
            <a:r>
              <a:rPr lang="en-US" sz="1600" dirty="0"/>
              <a:t>"</a:t>
            </a:r>
          </a:p>
          <a:p>
            <a:pPr marL="45720" indent="0">
              <a:spcBef>
                <a:spcPts val="300"/>
              </a:spcBef>
              <a:buNone/>
            </a:pPr>
            <a:r>
              <a:rPr lang="en-US" sz="1600" dirty="0"/>
              <a:t>        Require valid-user</a:t>
            </a:r>
          </a:p>
          <a:p>
            <a:pPr marL="45720" indent="0">
              <a:spcBef>
                <a:spcPts val="300"/>
              </a:spcBef>
              <a:buNone/>
            </a:pPr>
            <a:r>
              <a:rPr lang="en-US" sz="1600" dirty="0"/>
              <a:t>        DAV </a:t>
            </a:r>
            <a:r>
              <a:rPr lang="en-US" sz="1600" dirty="0" err="1"/>
              <a:t>svn</a:t>
            </a:r>
            <a:r>
              <a:rPr lang="en-US" sz="1600" dirty="0"/>
              <a:t> </a:t>
            </a:r>
          </a:p>
          <a:p>
            <a:pPr marL="45720" indent="0">
              <a:spcBef>
                <a:spcPts val="300"/>
              </a:spcBef>
              <a:buNone/>
            </a:pPr>
            <a:r>
              <a:rPr lang="en-US" sz="1600" dirty="0"/>
              <a:t>        </a:t>
            </a:r>
            <a:r>
              <a:rPr lang="en-US" sz="1600" dirty="0" err="1"/>
              <a:t>SVNPath</a:t>
            </a:r>
            <a:r>
              <a:rPr lang="en-US" sz="1600" dirty="0"/>
              <a:t> /</a:t>
            </a:r>
            <a:r>
              <a:rPr lang="en-US" sz="1600" dirty="0" err="1"/>
              <a:t>var</a:t>
            </a:r>
            <a:r>
              <a:rPr lang="en-US" sz="1600" dirty="0"/>
              <a:t>/</a:t>
            </a:r>
            <a:r>
              <a:rPr lang="en-US" sz="1600" dirty="0" err="1"/>
              <a:t>svn</a:t>
            </a:r>
            <a:r>
              <a:rPr lang="en-US" sz="1600" dirty="0"/>
              <a:t>/puppet/</a:t>
            </a:r>
          </a:p>
          <a:p>
            <a:pPr marL="45720" indent="0">
              <a:spcBef>
                <a:spcPts val="300"/>
              </a:spcBef>
              <a:buNone/>
            </a:pPr>
            <a:r>
              <a:rPr lang="en-US" sz="1600" dirty="0"/>
              <a:t>      &lt;/Location&gt;'</a:t>
            </a:r>
          </a:p>
          <a:p>
            <a:pPr marL="45720" indent="0">
              <a:spcBef>
                <a:spcPts val="300"/>
              </a:spcBef>
              <a:buNone/>
            </a:pPr>
            <a:r>
              <a:rPr lang="en-US" sz="1600" dirty="0"/>
              <a:t>  }</a:t>
            </a:r>
          </a:p>
        </p:txBody>
      </p:sp>
      <p:sp>
        <p:nvSpPr>
          <p:cNvPr id="11" name="Slide Number Placeholder 10"/>
          <p:cNvSpPr>
            <a:spLocks noGrp="1"/>
          </p:cNvSpPr>
          <p:nvPr>
            <p:ph type="sldNum" sz="quarter" idx="12"/>
          </p:nvPr>
        </p:nvSpPr>
        <p:spPr/>
        <p:txBody>
          <a:bodyPr/>
          <a:lstStyle/>
          <a:p>
            <a:fld id="{CD17FFD6-C17D-4D97-ADC4-8E06914E4138}" type="slidenum">
              <a:rPr lang="en-US" altLang="en-US" smtClean="0"/>
              <a:pPr/>
              <a:t>24</a:t>
            </a:fld>
            <a:endParaRPr lang="en-US" altLang="en-US"/>
          </a:p>
        </p:txBody>
      </p:sp>
    </p:spTree>
    <p:extLst>
      <p:ext uri="{BB962C8B-B14F-4D97-AF65-F5344CB8AC3E}">
        <p14:creationId xmlns:p14="http://schemas.microsoft.com/office/powerpoint/2010/main" val="3964083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85800" y="1752600"/>
            <a:ext cx="8263643" cy="4407408"/>
          </a:xfrm>
        </p:spPr>
        <p:txBody>
          <a:bodyPr>
            <a:normAutofit/>
          </a:bodyPr>
          <a:lstStyle/>
          <a:p>
            <a:r>
              <a:rPr lang="en-US" sz="2400" dirty="0"/>
              <a:t>puppet </a:t>
            </a:r>
            <a:r>
              <a:rPr lang="en-US" sz="2400" dirty="0" smtClean="0"/>
              <a:t>apply</a:t>
            </a:r>
          </a:p>
          <a:p>
            <a:pPr lvl="1"/>
            <a:r>
              <a:rPr lang="en-US" sz="1800" dirty="0" smtClean="0"/>
              <a:t>Will get error message with </a:t>
            </a:r>
            <a:r>
              <a:rPr lang="en-US" sz="1800" dirty="0" err="1" smtClean="0"/>
              <a:t>fqdn</a:t>
            </a:r>
            <a:r>
              <a:rPr lang="en-US" sz="1800" dirty="0" smtClean="0"/>
              <a:t> of host</a:t>
            </a:r>
          </a:p>
          <a:p>
            <a:pPr lvl="1"/>
            <a:r>
              <a:rPr lang="en-US" sz="1800" dirty="0" smtClean="0"/>
              <a:t>Add short host as head node</a:t>
            </a:r>
          </a:p>
          <a:p>
            <a:pPr lvl="1"/>
            <a:r>
              <a:rPr lang="en-US" sz="1600" dirty="0"/>
              <a:t># </a:t>
            </a:r>
            <a:r>
              <a:rPr lang="en-US" sz="1600" dirty="0" err="1"/>
              <a:t>headnode</a:t>
            </a:r>
            <a:endParaRPr lang="en-US" sz="1600" dirty="0"/>
          </a:p>
          <a:p>
            <a:pPr lvl="1"/>
            <a:r>
              <a:rPr lang="en-US" sz="1600" dirty="0"/>
              <a:t>node </a:t>
            </a:r>
            <a:r>
              <a:rPr lang="en-US" sz="1600" dirty="0" smtClean="0"/>
              <a:t>‘</a:t>
            </a:r>
            <a:r>
              <a:rPr lang="en-US" sz="1600" dirty="0" err="1" smtClean="0"/>
              <a:t>head.cluster</a:t>
            </a:r>
            <a:r>
              <a:rPr lang="en-US" sz="1600" dirty="0" smtClean="0"/>
              <a:t>’, 'ip-172-31-7-24</a:t>
            </a:r>
            <a:r>
              <a:rPr lang="en-US" sz="1600" smtClean="0"/>
              <a:t>' { … }</a:t>
            </a:r>
            <a:endParaRPr lang="en-US" sz="1600" dirty="0" smtClean="0"/>
          </a:p>
          <a:p>
            <a:pPr lvl="1"/>
            <a:endParaRPr lang="en-US" sz="1100" dirty="0"/>
          </a:p>
          <a:p>
            <a:r>
              <a:rPr lang="en-US" sz="2400" dirty="0" smtClean="0"/>
              <a:t>puppet apply</a:t>
            </a:r>
          </a:p>
          <a:p>
            <a:endParaRPr lang="en-US" sz="2400" dirty="0" smtClean="0"/>
          </a:p>
          <a:p>
            <a:r>
              <a:rPr lang="en-US" sz="2400" dirty="0" smtClean="0"/>
              <a:t>fix permissions</a:t>
            </a:r>
          </a:p>
          <a:p>
            <a:pPr lvl="1"/>
            <a:r>
              <a:rPr lang="en-US" sz="1600" dirty="0" err="1"/>
              <a:t>chcon</a:t>
            </a:r>
            <a:r>
              <a:rPr lang="en-US" sz="1600" dirty="0"/>
              <a:t> -R -h -t </a:t>
            </a:r>
            <a:r>
              <a:rPr lang="en-US" sz="1600" dirty="0" err="1"/>
              <a:t>httpd_sys_content_t</a:t>
            </a:r>
            <a:r>
              <a:rPr lang="en-US" sz="1600" dirty="0"/>
              <a:t> /</a:t>
            </a:r>
            <a:r>
              <a:rPr lang="en-US" sz="1600" dirty="0" err="1"/>
              <a:t>var</a:t>
            </a:r>
            <a:r>
              <a:rPr lang="en-US" sz="1600" dirty="0"/>
              <a:t>/</a:t>
            </a:r>
            <a:r>
              <a:rPr lang="en-US" sz="1600" dirty="0" err="1"/>
              <a:t>svn</a:t>
            </a:r>
            <a:r>
              <a:rPr lang="en-US" sz="1600" dirty="0"/>
              <a:t>/puppet </a:t>
            </a:r>
          </a:p>
          <a:p>
            <a:pPr lvl="1"/>
            <a:r>
              <a:rPr lang="en-US" sz="1600" dirty="0" err="1"/>
              <a:t>chown</a:t>
            </a:r>
            <a:r>
              <a:rPr lang="en-US" sz="1600" dirty="0"/>
              <a:t> -R </a:t>
            </a:r>
            <a:r>
              <a:rPr lang="en-US" sz="1600" dirty="0" err="1"/>
              <a:t>apache:apache</a:t>
            </a:r>
            <a:r>
              <a:rPr lang="en-US" sz="1600" dirty="0"/>
              <a:t> /</a:t>
            </a:r>
            <a:r>
              <a:rPr lang="en-US" sz="1600" dirty="0" err="1"/>
              <a:t>var</a:t>
            </a:r>
            <a:r>
              <a:rPr lang="en-US" sz="1600" dirty="0"/>
              <a:t>/</a:t>
            </a:r>
            <a:r>
              <a:rPr lang="en-US" sz="1600" dirty="0" err="1"/>
              <a:t>svn</a:t>
            </a:r>
            <a:r>
              <a:rPr lang="en-US" sz="1600" dirty="0"/>
              <a:t>/puppet</a:t>
            </a:r>
          </a:p>
          <a:p>
            <a:endParaRPr lang="en-US" dirty="0" smtClean="0"/>
          </a:p>
        </p:txBody>
      </p:sp>
      <p:sp>
        <p:nvSpPr>
          <p:cNvPr id="4" name="Title 3"/>
          <p:cNvSpPr>
            <a:spLocks noGrp="1"/>
          </p:cNvSpPr>
          <p:nvPr>
            <p:ph type="title"/>
          </p:nvPr>
        </p:nvSpPr>
        <p:spPr/>
        <p:txBody>
          <a:bodyPr/>
          <a:lstStyle/>
          <a:p>
            <a:r>
              <a:rPr lang="en-US" dirty="0"/>
              <a:t>Puppet subversion repository deployed by </a:t>
            </a:r>
            <a:r>
              <a:rPr lang="en-US" dirty="0" smtClean="0"/>
              <a:t>puppet – Part 2</a:t>
            </a: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1" name="TextBox 10"/>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002-subversion-puppet-repo</a:t>
            </a:r>
          </a:p>
        </p:txBody>
      </p:sp>
      <p:sp>
        <p:nvSpPr>
          <p:cNvPr id="12" name="TextBox 11"/>
          <p:cNvSpPr txBox="1"/>
          <p:nvPr/>
        </p:nvSpPr>
        <p:spPr>
          <a:xfrm>
            <a:off x="5410201" y="6400800"/>
            <a:ext cx="3733800" cy="307777"/>
          </a:xfrm>
          <a:prstGeom prst="rect">
            <a:avLst/>
          </a:prstGeom>
          <a:noFill/>
        </p:spPr>
        <p:txBody>
          <a:bodyPr wrap="square" rtlCol="0">
            <a:spAutoFit/>
          </a:bodyPr>
          <a:lstStyle/>
          <a:p>
            <a:pPr algn="r"/>
            <a:r>
              <a:rPr lang="en-US" sz="1400" dirty="0">
                <a:latin typeface="+mj-lt"/>
              </a:rPr>
              <a:t>003-subversion-repo-permission-commands</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CD17FFD6-C17D-4D97-ADC4-8E06914E4138}" type="slidenum">
              <a:rPr lang="en-US" altLang="en-US" smtClean="0"/>
              <a:pPr/>
              <a:t>25</a:t>
            </a:fld>
            <a:endParaRPr lang="en-US" altLang="en-US"/>
          </a:p>
        </p:txBody>
      </p:sp>
    </p:spTree>
    <p:extLst>
      <p:ext uri="{BB962C8B-B14F-4D97-AF65-F5344CB8AC3E}">
        <p14:creationId xmlns:p14="http://schemas.microsoft.com/office/powerpoint/2010/main" val="1521906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system </a:t>
            </a:r>
            <a:r>
              <a:rPr lang="en-US" dirty="0"/>
              <a:t>housekeeping </a:t>
            </a:r>
          </a:p>
        </p:txBody>
      </p:sp>
      <p:sp>
        <p:nvSpPr>
          <p:cNvPr id="3" name="Content Placeholder 2"/>
          <p:cNvSpPr>
            <a:spLocks noGrp="1"/>
          </p:cNvSpPr>
          <p:nvPr>
            <p:ph sz="half" idx="1"/>
          </p:nvPr>
        </p:nvSpPr>
        <p:spPr>
          <a:xfrm>
            <a:off x="628650" y="1524000"/>
            <a:ext cx="3886200" cy="4652963"/>
          </a:xfrm>
        </p:spPr>
        <p:txBody>
          <a:bodyPr>
            <a:normAutofit fontScale="62500" lnSpcReduction="20000"/>
          </a:bodyPr>
          <a:lstStyle/>
          <a:p>
            <a:r>
              <a:rPr lang="en-US" sz="2600" dirty="0" smtClean="0"/>
              <a:t>Add puppet apply on boot</a:t>
            </a:r>
          </a:p>
          <a:p>
            <a:pPr lvl="1">
              <a:spcBef>
                <a:spcPts val="300"/>
              </a:spcBef>
            </a:pPr>
            <a:r>
              <a:rPr lang="en-US" sz="2300" dirty="0"/>
              <a:t> </a:t>
            </a:r>
            <a:r>
              <a:rPr lang="en-US" sz="2300" dirty="0" err="1"/>
              <a:t>file_line</a:t>
            </a:r>
            <a:r>
              <a:rPr lang="en-US" sz="2300" dirty="0"/>
              <a:t> { 'puppet-apply-on-boot':</a:t>
            </a:r>
          </a:p>
          <a:p>
            <a:pPr marL="342900" lvl="1" indent="0">
              <a:spcBef>
                <a:spcPts val="300"/>
              </a:spcBef>
              <a:buNone/>
            </a:pPr>
            <a:r>
              <a:rPr lang="en-US" sz="2300" dirty="0"/>
              <a:t>   </a:t>
            </a:r>
            <a:r>
              <a:rPr lang="en-US" sz="2300" dirty="0" smtClean="0"/>
              <a:t>      </a:t>
            </a:r>
            <a:r>
              <a:rPr lang="en-US" sz="2300" dirty="0"/>
              <a:t>path =&gt; '/</a:t>
            </a:r>
            <a:r>
              <a:rPr lang="en-US" sz="2300" dirty="0" err="1"/>
              <a:t>etc</a:t>
            </a:r>
            <a:r>
              <a:rPr lang="en-US" sz="2300" dirty="0"/>
              <a:t>/</a:t>
            </a:r>
            <a:r>
              <a:rPr lang="en-US" sz="2300" dirty="0" err="1"/>
              <a:t>rc.d</a:t>
            </a:r>
            <a:r>
              <a:rPr lang="en-US" sz="2300" dirty="0"/>
              <a:t>/</a:t>
            </a:r>
            <a:r>
              <a:rPr lang="en-US" sz="2300" dirty="0" err="1"/>
              <a:t>rc.local</a:t>
            </a:r>
            <a:r>
              <a:rPr lang="en-US" sz="2300" dirty="0"/>
              <a:t>',  </a:t>
            </a:r>
          </a:p>
          <a:p>
            <a:pPr marL="342900" lvl="1" indent="0">
              <a:spcBef>
                <a:spcPts val="300"/>
              </a:spcBef>
              <a:buNone/>
            </a:pPr>
            <a:r>
              <a:rPr lang="en-US" sz="2300" dirty="0"/>
              <a:t>    </a:t>
            </a:r>
            <a:r>
              <a:rPr lang="en-US" sz="2300" dirty="0" smtClean="0"/>
              <a:t>     ensure </a:t>
            </a:r>
            <a:r>
              <a:rPr lang="en-US" sz="2300" dirty="0"/>
              <a:t>=&gt; present,</a:t>
            </a:r>
          </a:p>
          <a:p>
            <a:pPr marL="342900" lvl="1" indent="0">
              <a:spcBef>
                <a:spcPts val="300"/>
              </a:spcBef>
              <a:buNone/>
            </a:pPr>
            <a:r>
              <a:rPr lang="en-US" sz="2300" dirty="0"/>
              <a:t>    </a:t>
            </a:r>
            <a:r>
              <a:rPr lang="en-US" sz="2300" dirty="0" smtClean="0"/>
              <a:t>     line </a:t>
            </a:r>
            <a:r>
              <a:rPr lang="en-US" sz="2300" dirty="0"/>
              <a:t>=&gt; '/</a:t>
            </a:r>
            <a:r>
              <a:rPr lang="en-US" sz="2300" dirty="0" err="1"/>
              <a:t>usr</a:t>
            </a:r>
            <a:r>
              <a:rPr lang="en-US" sz="2300" dirty="0"/>
              <a:t>/bin/puppet apply /</a:t>
            </a:r>
            <a:r>
              <a:rPr lang="en-US" sz="2300" dirty="0" err="1"/>
              <a:t>etc</a:t>
            </a:r>
            <a:r>
              <a:rPr lang="en-US" sz="2300" dirty="0"/>
              <a:t>/puppet/manifests/</a:t>
            </a:r>
            <a:r>
              <a:rPr lang="en-US" sz="2300" dirty="0" err="1"/>
              <a:t>site.pp</a:t>
            </a:r>
            <a:r>
              <a:rPr lang="en-US" sz="2300" dirty="0"/>
              <a:t>',</a:t>
            </a:r>
          </a:p>
          <a:p>
            <a:pPr marL="342900" lvl="1" indent="0">
              <a:spcBef>
                <a:spcPts val="300"/>
              </a:spcBef>
              <a:buNone/>
            </a:pPr>
            <a:r>
              <a:rPr lang="en-US" sz="2300" dirty="0" smtClean="0"/>
              <a:t>}</a:t>
            </a:r>
          </a:p>
          <a:p>
            <a:pPr marL="342900" lvl="1" indent="0">
              <a:buNone/>
            </a:pPr>
            <a:endParaRPr lang="en-US" dirty="0" smtClean="0"/>
          </a:p>
          <a:p>
            <a:r>
              <a:rPr lang="en-US" sz="2600" dirty="0" smtClean="0"/>
              <a:t>Add a swap file</a:t>
            </a:r>
          </a:p>
          <a:p>
            <a:pPr lvl="1">
              <a:spcBef>
                <a:spcPts val="300"/>
              </a:spcBef>
            </a:pPr>
            <a:r>
              <a:rPr lang="en-US" sz="2300" dirty="0"/>
              <a:t> </a:t>
            </a:r>
            <a:r>
              <a:rPr lang="en-US" sz="2300" dirty="0" err="1"/>
              <a:t>swap_file</a:t>
            </a:r>
            <a:r>
              <a:rPr lang="en-US" sz="2300" dirty="0"/>
              <a:t>::files { 'default':</a:t>
            </a:r>
          </a:p>
          <a:p>
            <a:pPr marL="342900" lvl="1" indent="0">
              <a:spcBef>
                <a:spcPts val="300"/>
              </a:spcBef>
              <a:buNone/>
            </a:pPr>
            <a:r>
              <a:rPr lang="en-US" sz="2300" dirty="0" smtClean="0"/>
              <a:t>      ensure   </a:t>
            </a:r>
            <a:r>
              <a:rPr lang="en-US" sz="2300" dirty="0"/>
              <a:t>=&gt; present</a:t>
            </a:r>
            <a:r>
              <a:rPr lang="en-US" sz="2300" dirty="0" smtClean="0"/>
              <a:t>,</a:t>
            </a:r>
          </a:p>
          <a:p>
            <a:pPr marL="342900" lvl="1" indent="0">
              <a:spcBef>
                <a:spcPts val="300"/>
              </a:spcBef>
              <a:buNone/>
            </a:pPr>
            <a:r>
              <a:rPr lang="en-US" sz="2300" dirty="0"/>
              <a:t> </a:t>
            </a:r>
            <a:r>
              <a:rPr lang="en-US" sz="2300" dirty="0" smtClean="0"/>
              <a:t>   }</a:t>
            </a:r>
          </a:p>
          <a:p>
            <a:pPr marL="342900" lvl="1" indent="0">
              <a:buNone/>
            </a:pPr>
            <a:endParaRPr lang="en-US" dirty="0" smtClean="0"/>
          </a:p>
          <a:p>
            <a:r>
              <a:rPr lang="en-US" sz="2600" dirty="0" smtClean="0"/>
              <a:t>Add </a:t>
            </a:r>
            <a:r>
              <a:rPr lang="en-US" sz="2600" dirty="0"/>
              <a:t>Exec path globally for older module compatibility </a:t>
            </a:r>
            <a:endParaRPr lang="en-US" sz="2600" dirty="0" smtClean="0"/>
          </a:p>
          <a:p>
            <a:pPr lvl="1">
              <a:spcBef>
                <a:spcPts val="300"/>
              </a:spcBef>
            </a:pPr>
            <a:r>
              <a:rPr lang="en-US" sz="2300" dirty="0" smtClean="0"/>
              <a:t>Exec </a:t>
            </a:r>
            <a:r>
              <a:rPr lang="en-US" sz="2300" dirty="0"/>
              <a:t>{ path =&gt; [ "/bin/", "/</a:t>
            </a:r>
            <a:r>
              <a:rPr lang="en-US" sz="2300" dirty="0" err="1"/>
              <a:t>sbin</a:t>
            </a:r>
            <a:r>
              <a:rPr lang="en-US" sz="2300" dirty="0"/>
              <a:t>/" , "/</a:t>
            </a:r>
            <a:r>
              <a:rPr lang="en-US" sz="2300" dirty="0" err="1"/>
              <a:t>usr</a:t>
            </a:r>
            <a:r>
              <a:rPr lang="en-US" sz="2300" dirty="0"/>
              <a:t>/bin/", "/</a:t>
            </a:r>
            <a:r>
              <a:rPr lang="en-US" sz="2300" dirty="0" err="1"/>
              <a:t>usr</a:t>
            </a:r>
            <a:r>
              <a:rPr lang="en-US" sz="2300" dirty="0"/>
              <a:t>/</a:t>
            </a:r>
            <a:r>
              <a:rPr lang="en-US" sz="2300" dirty="0" err="1"/>
              <a:t>sbin</a:t>
            </a:r>
            <a:r>
              <a:rPr lang="en-US" sz="2300" dirty="0"/>
              <a:t>/" ] </a:t>
            </a:r>
            <a:r>
              <a:rPr lang="en-US" sz="2300" dirty="0" smtClean="0"/>
              <a:t>}</a:t>
            </a:r>
            <a:endParaRPr lang="en-US" sz="2300" dirty="0"/>
          </a:p>
          <a:p>
            <a:endParaRPr lang="en-US" dirty="0"/>
          </a:p>
        </p:txBody>
      </p:sp>
      <p:sp>
        <p:nvSpPr>
          <p:cNvPr id="4" name="Content Placeholder 3"/>
          <p:cNvSpPr>
            <a:spLocks noGrp="1"/>
          </p:cNvSpPr>
          <p:nvPr>
            <p:ph sz="half" idx="2"/>
          </p:nvPr>
        </p:nvSpPr>
        <p:spPr>
          <a:xfrm>
            <a:off x="4629150" y="1524000"/>
            <a:ext cx="3886200" cy="4652963"/>
          </a:xfrm>
        </p:spPr>
        <p:txBody>
          <a:bodyPr>
            <a:normAutofit fontScale="62500" lnSpcReduction="20000"/>
          </a:bodyPr>
          <a:lstStyle/>
          <a:p>
            <a:r>
              <a:rPr lang="en-US" sz="2600" dirty="0" smtClean="0"/>
              <a:t>Make </a:t>
            </a:r>
            <a:r>
              <a:rPr lang="en-US" sz="2600" dirty="0" err="1"/>
              <a:t>SELinux</a:t>
            </a:r>
            <a:r>
              <a:rPr lang="en-US" sz="2600" dirty="0"/>
              <a:t> not bother us that much</a:t>
            </a:r>
          </a:p>
          <a:p>
            <a:pPr lvl="1">
              <a:spcBef>
                <a:spcPts val="300"/>
              </a:spcBef>
            </a:pPr>
            <a:r>
              <a:rPr lang="en-US" sz="2600" dirty="0"/>
              <a:t>class { '</a:t>
            </a:r>
            <a:r>
              <a:rPr lang="en-US" sz="2600" dirty="0" err="1"/>
              <a:t>selinux</a:t>
            </a:r>
            <a:r>
              <a:rPr lang="en-US" sz="2600" dirty="0"/>
              <a:t>’:</a:t>
            </a:r>
          </a:p>
          <a:p>
            <a:pPr marL="342900" lvl="1" indent="0">
              <a:spcBef>
                <a:spcPts val="300"/>
              </a:spcBef>
              <a:buNone/>
            </a:pPr>
            <a:r>
              <a:rPr lang="en-US" sz="2600" dirty="0"/>
              <a:t>      mode =&gt; 'permissive’,</a:t>
            </a:r>
          </a:p>
          <a:p>
            <a:pPr marL="342900" lvl="1" indent="0">
              <a:spcBef>
                <a:spcPts val="300"/>
              </a:spcBef>
              <a:buNone/>
            </a:pPr>
            <a:r>
              <a:rPr lang="en-US" sz="2600" dirty="0"/>
              <a:t>   }</a:t>
            </a:r>
          </a:p>
          <a:p>
            <a:endParaRPr lang="en-US" dirty="0" smtClean="0"/>
          </a:p>
          <a:p>
            <a:r>
              <a:rPr lang="en-US" sz="2900" dirty="0" smtClean="0"/>
              <a:t>Add miscellaneous utilities to make this easier.</a:t>
            </a:r>
          </a:p>
          <a:p>
            <a:pPr lvl="1">
              <a:spcBef>
                <a:spcPts val="300"/>
              </a:spcBef>
            </a:pPr>
            <a:r>
              <a:rPr lang="en-US" sz="2600" dirty="0"/>
              <a:t> package { 'bind-</a:t>
            </a:r>
            <a:r>
              <a:rPr lang="en-US" sz="2600" dirty="0" err="1"/>
              <a:t>utils</a:t>
            </a:r>
            <a:r>
              <a:rPr lang="en-US" sz="2600" dirty="0"/>
              <a:t>':</a:t>
            </a:r>
          </a:p>
          <a:p>
            <a:pPr marL="342900" lvl="1" indent="0">
              <a:spcBef>
                <a:spcPts val="300"/>
              </a:spcBef>
              <a:buNone/>
            </a:pPr>
            <a:r>
              <a:rPr lang="en-US" sz="2600" dirty="0" smtClean="0"/>
              <a:t>      </a:t>
            </a:r>
            <a:r>
              <a:rPr lang="en-US" sz="2600" dirty="0"/>
              <a:t>ensure =&gt; present,</a:t>
            </a:r>
          </a:p>
          <a:p>
            <a:pPr marL="342900" lvl="1" indent="0">
              <a:spcBef>
                <a:spcPts val="300"/>
              </a:spcBef>
              <a:buNone/>
            </a:pPr>
            <a:r>
              <a:rPr lang="en-US" sz="2600" dirty="0" smtClean="0"/>
              <a:t>    </a:t>
            </a:r>
            <a:r>
              <a:rPr lang="en-US" sz="2600" dirty="0"/>
              <a:t>}</a:t>
            </a:r>
            <a:endParaRPr lang="en-US" sz="2600" dirty="0" smtClean="0"/>
          </a:p>
          <a:p>
            <a:pPr lvl="1">
              <a:spcBef>
                <a:spcPts val="300"/>
              </a:spcBef>
            </a:pPr>
            <a:r>
              <a:rPr lang="en-US" sz="2600" dirty="0" err="1"/>
              <a:t>w</a:t>
            </a:r>
            <a:r>
              <a:rPr lang="en-US" sz="2600" dirty="0" err="1" smtClean="0"/>
              <a:t>get</a:t>
            </a:r>
            <a:endParaRPr lang="en-US" sz="2600" dirty="0" smtClean="0"/>
          </a:p>
          <a:p>
            <a:pPr lvl="1">
              <a:spcBef>
                <a:spcPts val="300"/>
              </a:spcBef>
            </a:pPr>
            <a:r>
              <a:rPr lang="en-US" sz="2600" dirty="0" err="1"/>
              <a:t>l</a:t>
            </a:r>
            <a:r>
              <a:rPr lang="en-US" sz="2600" dirty="0" err="1" smtClean="0"/>
              <a:t>sof</a:t>
            </a:r>
            <a:endParaRPr lang="en-US" sz="2600" dirty="0" smtClean="0"/>
          </a:p>
          <a:p>
            <a:pPr lvl="1">
              <a:spcBef>
                <a:spcPts val="300"/>
              </a:spcBef>
            </a:pPr>
            <a:r>
              <a:rPr lang="en-US" sz="2600" dirty="0" err="1"/>
              <a:t>m</a:t>
            </a:r>
            <a:r>
              <a:rPr lang="en-US" sz="2600" dirty="0" err="1" smtClean="0"/>
              <a:t>locate</a:t>
            </a:r>
            <a:endParaRPr lang="en-US" sz="2600" dirty="0" smtClean="0"/>
          </a:p>
          <a:p>
            <a:pPr lvl="1">
              <a:spcBef>
                <a:spcPts val="300"/>
              </a:spcBef>
            </a:pPr>
            <a:r>
              <a:rPr lang="en-US" sz="2600" dirty="0" err="1"/>
              <a:t>s</a:t>
            </a:r>
            <a:r>
              <a:rPr lang="en-US" sz="2600" dirty="0" err="1" smtClean="0"/>
              <a:t>trace</a:t>
            </a:r>
            <a:endParaRPr lang="en-US" sz="2600" dirty="0" smtClean="0"/>
          </a:p>
          <a:p>
            <a:pPr lvl="1">
              <a:spcBef>
                <a:spcPts val="300"/>
              </a:spcBef>
            </a:pPr>
            <a:r>
              <a:rPr lang="en-US" sz="2600" dirty="0" smtClean="0"/>
              <a:t>telnet</a:t>
            </a:r>
          </a:p>
          <a:p>
            <a:pPr lvl="1">
              <a:spcBef>
                <a:spcPts val="300"/>
              </a:spcBef>
            </a:pPr>
            <a:r>
              <a:rPr lang="en-US" sz="2600" dirty="0" err="1"/>
              <a:t>n</a:t>
            </a:r>
            <a:r>
              <a:rPr lang="en-US" sz="2600" dirty="0" err="1" smtClean="0"/>
              <a:t>etcat</a:t>
            </a:r>
            <a:endParaRPr lang="en-US" sz="2600" dirty="0" smtClean="0"/>
          </a:p>
          <a:p>
            <a:pPr lvl="1">
              <a:spcBef>
                <a:spcPts val="300"/>
              </a:spcBef>
            </a:pPr>
            <a:r>
              <a:rPr lang="en-US" sz="2600" dirty="0" smtClean="0"/>
              <a:t>screen</a:t>
            </a:r>
          </a:p>
          <a:p>
            <a:pPr>
              <a:spcBef>
                <a:spcPts val="300"/>
              </a:spcBef>
            </a:pPr>
            <a:endParaRPr lang="en-US" sz="2600" dirty="0" smtClean="0"/>
          </a:p>
          <a:p>
            <a:pPr>
              <a:spcBef>
                <a:spcPts val="300"/>
              </a:spcBef>
            </a:pPr>
            <a:r>
              <a:rPr lang="en-US" sz="2600" b="1"/>
              <a:t>p</a:t>
            </a:r>
            <a:r>
              <a:rPr lang="en-US" sz="2600" b="1" smtClean="0"/>
              <a:t>uppet apply</a:t>
            </a:r>
            <a:endParaRPr lang="en-US" sz="2600" b="1" dirty="0" smtClean="0"/>
          </a:p>
        </p:txBody>
      </p:sp>
      <p:sp>
        <p:nvSpPr>
          <p:cNvPr id="7" name="TextBox 6"/>
          <p:cNvSpPr txBox="1"/>
          <p:nvPr/>
        </p:nvSpPr>
        <p:spPr>
          <a:xfrm>
            <a:off x="5715000" y="6245423"/>
            <a:ext cx="3234443" cy="307777"/>
          </a:xfrm>
          <a:prstGeom prst="rect">
            <a:avLst/>
          </a:prstGeom>
          <a:noFill/>
        </p:spPr>
        <p:txBody>
          <a:bodyPr wrap="square" rtlCol="0">
            <a:spAutoFit/>
          </a:bodyPr>
          <a:lstStyle/>
          <a:p>
            <a:pPr algn="r"/>
            <a:r>
              <a:rPr lang="en-US" sz="1400" dirty="0">
                <a:latin typeface="+mj-lt"/>
              </a:rPr>
              <a:t>005-general-system-housekeeping</a:t>
            </a:r>
          </a:p>
        </p:txBody>
      </p:sp>
      <p:pic>
        <p:nvPicPr>
          <p:cNvPr id="8" name="Picture 7"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26</a:t>
            </a:fld>
            <a:endParaRPr lang="en-US" altLang="en-US"/>
          </a:p>
        </p:txBody>
      </p:sp>
    </p:spTree>
    <p:extLst>
      <p:ext uri="{BB962C8B-B14F-4D97-AF65-F5344CB8AC3E}">
        <p14:creationId xmlns:p14="http://schemas.microsoft.com/office/powerpoint/2010/main" val="178727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Puppet firewall prep</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Make directory for new module in puppet</a:t>
            </a:r>
          </a:p>
          <a:p>
            <a:pPr lvl="1"/>
            <a:r>
              <a:rPr lang="en-US" dirty="0" err="1"/>
              <a:t>mkdir</a:t>
            </a:r>
            <a:r>
              <a:rPr lang="en-US" dirty="0"/>
              <a:t> -p /</a:t>
            </a:r>
            <a:r>
              <a:rPr lang="en-US" dirty="0" err="1"/>
              <a:t>etc</a:t>
            </a:r>
            <a:r>
              <a:rPr lang="en-US" dirty="0"/>
              <a:t>/puppet/modules/</a:t>
            </a:r>
            <a:r>
              <a:rPr lang="en-US" dirty="0" err="1"/>
              <a:t>my_fw</a:t>
            </a:r>
            <a:r>
              <a:rPr lang="en-US" dirty="0"/>
              <a:t>/</a:t>
            </a:r>
            <a:r>
              <a:rPr lang="en-US" dirty="0" smtClean="0"/>
              <a:t>manifests</a:t>
            </a:r>
          </a:p>
          <a:p>
            <a:pPr lvl="1"/>
            <a:endParaRPr lang="en-US" dirty="0"/>
          </a:p>
          <a:p>
            <a:pPr lvl="1"/>
            <a:endParaRPr lang="en-US" dirty="0" smtClean="0"/>
          </a:p>
          <a:p>
            <a:r>
              <a:rPr lang="en-US" b="1" dirty="0" smtClean="0"/>
              <a:t>Flush </a:t>
            </a:r>
            <a:r>
              <a:rPr lang="en-US" b="1" dirty="0" err="1" smtClean="0"/>
              <a:t>IPTables</a:t>
            </a:r>
            <a:r>
              <a:rPr lang="en-US" b="1" dirty="0" smtClean="0"/>
              <a:t> </a:t>
            </a:r>
            <a:r>
              <a:rPr lang="en-US" dirty="0" smtClean="0"/>
              <a:t>to prevent </a:t>
            </a:r>
            <a:r>
              <a:rPr lang="en-US" dirty="0" err="1" smtClean="0"/>
              <a:t>ssh</a:t>
            </a:r>
            <a:r>
              <a:rPr lang="en-US" dirty="0" smtClean="0"/>
              <a:t>-blocking race condition</a:t>
            </a:r>
          </a:p>
          <a:p>
            <a:pPr lvl="1"/>
            <a:r>
              <a:rPr lang="en-US" dirty="0" err="1" smtClean="0"/>
              <a:t>iptables</a:t>
            </a:r>
            <a:r>
              <a:rPr lang="en-US" dirty="0" smtClean="0"/>
              <a:t> -F</a:t>
            </a: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TextBox 7"/>
          <p:cNvSpPr txBox="1"/>
          <p:nvPr/>
        </p:nvSpPr>
        <p:spPr>
          <a:xfrm>
            <a:off x="5867400" y="6172200"/>
            <a:ext cx="3234443" cy="307777"/>
          </a:xfrm>
          <a:prstGeom prst="rect">
            <a:avLst/>
          </a:prstGeom>
          <a:noFill/>
        </p:spPr>
        <p:txBody>
          <a:bodyPr wrap="square" rtlCol="0">
            <a:spAutoFit/>
          </a:bodyPr>
          <a:lstStyle/>
          <a:p>
            <a:pPr algn="r"/>
            <a:r>
              <a:rPr lang="en-US" sz="1400" dirty="0">
                <a:latin typeface="+mj-lt"/>
              </a:rPr>
              <a:t>006-puppet-firewall-prep</a:t>
            </a:r>
          </a:p>
        </p:txBody>
      </p:sp>
      <p:sp>
        <p:nvSpPr>
          <p:cNvPr id="10" name="Slide Number Placeholder 9"/>
          <p:cNvSpPr>
            <a:spLocks noGrp="1"/>
          </p:cNvSpPr>
          <p:nvPr>
            <p:ph type="sldNum" sz="quarter" idx="12"/>
          </p:nvPr>
        </p:nvSpPr>
        <p:spPr/>
        <p:txBody>
          <a:bodyPr/>
          <a:lstStyle/>
          <a:p>
            <a:fld id="{186B3722-BBD7-4406-B894-9D88D830D27E}" type="slidenum">
              <a:rPr lang="en-US" altLang="en-US" smtClean="0"/>
              <a:pPr/>
              <a:t>27</a:t>
            </a:fld>
            <a:endParaRPr lang="en-US" altLang="en-US"/>
          </a:p>
        </p:txBody>
      </p:sp>
    </p:spTree>
    <p:extLst>
      <p:ext uri="{BB962C8B-B14F-4D97-AF65-F5344CB8AC3E}">
        <p14:creationId xmlns:p14="http://schemas.microsoft.com/office/powerpoint/2010/main" val="318386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33400" y="1143000"/>
            <a:ext cx="4038600" cy="4724400"/>
          </a:xfrm>
        </p:spPr>
        <p:txBody>
          <a:bodyPr>
            <a:noAutofit/>
          </a:bodyPr>
          <a:lstStyle/>
          <a:p>
            <a:pPr marL="45720" indent="0">
              <a:spcBef>
                <a:spcPts val="0"/>
              </a:spcBef>
              <a:buNone/>
            </a:pPr>
            <a:r>
              <a:rPr lang="en-US" sz="1400" dirty="0" smtClean="0"/>
              <a:t>class </a:t>
            </a:r>
            <a:r>
              <a:rPr lang="en-US" sz="1400" dirty="0" err="1"/>
              <a:t>my_fw</a:t>
            </a:r>
            <a:r>
              <a:rPr lang="en-US" sz="1400" dirty="0"/>
              <a:t> {</a:t>
            </a:r>
          </a:p>
          <a:p>
            <a:pPr marL="45720" indent="0">
              <a:spcBef>
                <a:spcPts val="0"/>
              </a:spcBef>
              <a:buNone/>
            </a:pPr>
            <a:r>
              <a:rPr lang="en-US" sz="1400" dirty="0"/>
              <a:t> </a:t>
            </a:r>
          </a:p>
          <a:p>
            <a:pPr marL="45720" indent="0">
              <a:spcBef>
                <a:spcPts val="0"/>
              </a:spcBef>
              <a:buNone/>
            </a:pPr>
            <a:r>
              <a:rPr lang="en-US" sz="1400" dirty="0"/>
              <a:t>    $ipv4_file = $</a:t>
            </a:r>
            <a:r>
              <a:rPr lang="en-US" sz="1400" dirty="0" err="1"/>
              <a:t>operatingsystem</a:t>
            </a:r>
            <a:r>
              <a:rPr lang="en-US" sz="1400" dirty="0"/>
              <a:t> ? {</a:t>
            </a:r>
          </a:p>
          <a:p>
            <a:pPr marL="45720" indent="0">
              <a:spcBef>
                <a:spcPts val="0"/>
              </a:spcBef>
              <a:buNone/>
            </a:pPr>
            <a:r>
              <a:rPr lang="en-US" sz="1400" dirty="0"/>
              <a:t>        "</a:t>
            </a:r>
            <a:r>
              <a:rPr lang="en-US" sz="1400" dirty="0" err="1"/>
              <a:t>debian</a:t>
            </a:r>
            <a:r>
              <a:rPr lang="en-US" sz="1400" dirty="0"/>
              <a:t>"          =&gt; '/</a:t>
            </a:r>
            <a:r>
              <a:rPr lang="en-US" sz="1400" dirty="0" err="1"/>
              <a:t>etc</a:t>
            </a:r>
            <a:r>
              <a:rPr lang="en-US" sz="1400" dirty="0"/>
              <a:t>/</a:t>
            </a:r>
            <a:r>
              <a:rPr lang="en-US" sz="1400" dirty="0" err="1"/>
              <a:t>iptables</a:t>
            </a:r>
            <a:r>
              <a:rPr lang="en-US" sz="1400" dirty="0"/>
              <a:t>/rules.v4',</a:t>
            </a:r>
          </a:p>
          <a:p>
            <a:pPr marL="45720" indent="0">
              <a:spcBef>
                <a:spcPts val="0"/>
              </a:spcBef>
              <a:buNone/>
            </a:pPr>
            <a:r>
              <a:rPr lang="en-US" sz="1400" dirty="0"/>
              <a:t>        /(</a:t>
            </a:r>
            <a:r>
              <a:rPr lang="en-US" sz="1400" dirty="0" err="1"/>
              <a:t>RedHat|CentOS</a:t>
            </a:r>
            <a:r>
              <a:rPr lang="en-US" sz="1400" dirty="0"/>
              <a:t>)/ =&gt; '/</a:t>
            </a:r>
            <a:r>
              <a:rPr lang="en-US" sz="1400" dirty="0" err="1"/>
              <a:t>etc</a:t>
            </a:r>
            <a:r>
              <a:rPr lang="en-US" sz="1400" dirty="0"/>
              <a:t>/</a:t>
            </a:r>
            <a:r>
              <a:rPr lang="en-US" sz="1400" dirty="0" err="1"/>
              <a:t>sysconfig</a:t>
            </a:r>
            <a:r>
              <a:rPr lang="en-US" sz="1400" dirty="0"/>
              <a:t>/</a:t>
            </a:r>
            <a:r>
              <a:rPr lang="en-US" sz="1400" dirty="0" err="1"/>
              <a:t>iptables</a:t>
            </a:r>
            <a:r>
              <a:rPr lang="en-US" sz="1400" dirty="0"/>
              <a:t>',</a:t>
            </a:r>
          </a:p>
          <a:p>
            <a:pPr marL="45720" indent="0">
              <a:spcBef>
                <a:spcPts val="0"/>
              </a:spcBef>
              <a:buNone/>
            </a:pPr>
            <a:r>
              <a:rPr lang="en-US" sz="1400" dirty="0"/>
              <a:t>    }</a:t>
            </a:r>
          </a:p>
          <a:p>
            <a:pPr marL="45720" indent="0">
              <a:spcBef>
                <a:spcPts val="0"/>
              </a:spcBef>
              <a:buNone/>
            </a:pPr>
            <a:r>
              <a:rPr lang="en-US" sz="1400" dirty="0"/>
              <a:t> </a:t>
            </a:r>
          </a:p>
          <a:p>
            <a:pPr marL="45720" indent="0">
              <a:spcBef>
                <a:spcPts val="0"/>
              </a:spcBef>
              <a:buNone/>
            </a:pPr>
            <a:r>
              <a:rPr lang="en-US" sz="1400" dirty="0"/>
              <a:t>    firewall { "001 accept all </a:t>
            </a:r>
            <a:r>
              <a:rPr lang="en-US" sz="1400" dirty="0" err="1"/>
              <a:t>icmp</a:t>
            </a:r>
            <a:r>
              <a:rPr lang="en-US" sz="1400" dirty="0"/>
              <a:t> requests":</a:t>
            </a:r>
          </a:p>
          <a:p>
            <a:pPr marL="45720" indent="0">
              <a:spcBef>
                <a:spcPts val="0"/>
              </a:spcBef>
              <a:buNone/>
            </a:pPr>
            <a:r>
              <a:rPr lang="en-US" sz="1400" dirty="0"/>
              <a:t>        proto =&gt; '</a:t>
            </a:r>
            <a:r>
              <a:rPr lang="en-US" sz="1400" dirty="0" err="1"/>
              <a:t>icmp</a:t>
            </a:r>
            <a:r>
              <a:rPr lang="en-US" sz="1400" dirty="0"/>
              <a:t>',</a:t>
            </a:r>
          </a:p>
          <a:p>
            <a:pPr marL="45720" indent="0">
              <a:spcBef>
                <a:spcPts val="0"/>
              </a:spcBef>
              <a:buNone/>
            </a:pPr>
            <a:r>
              <a:rPr lang="en-US" sz="1400" dirty="0"/>
              <a:t>        action  =&gt; 'accept',</a:t>
            </a:r>
          </a:p>
          <a:p>
            <a:pPr marL="45720" indent="0">
              <a:spcBef>
                <a:spcPts val="0"/>
              </a:spcBef>
              <a:buNone/>
            </a:pPr>
            <a:r>
              <a:rPr lang="en-US" sz="1400" dirty="0"/>
              <a:t>    }</a:t>
            </a:r>
          </a:p>
          <a:p>
            <a:pPr marL="45720" indent="0">
              <a:spcBef>
                <a:spcPts val="0"/>
              </a:spcBef>
              <a:buNone/>
            </a:pPr>
            <a:r>
              <a:rPr lang="en-US" sz="1400" dirty="0"/>
              <a:t> firewall { '002 INPUT allow loopback </a:t>
            </a:r>
            <a:r>
              <a:rPr lang="en-US" sz="1400" dirty="0" err="1"/>
              <a:t>tcp</a:t>
            </a:r>
            <a:r>
              <a:rPr lang="en-US" sz="1400" dirty="0"/>
              <a:t>':</a:t>
            </a:r>
          </a:p>
          <a:p>
            <a:pPr marL="45720" indent="0">
              <a:spcBef>
                <a:spcPts val="0"/>
              </a:spcBef>
              <a:buNone/>
            </a:pPr>
            <a:r>
              <a:rPr lang="en-US" sz="1400" dirty="0"/>
              <a:t>        </a:t>
            </a:r>
            <a:r>
              <a:rPr lang="en-US" sz="1400" dirty="0" err="1"/>
              <a:t>iniface</a:t>
            </a:r>
            <a:r>
              <a:rPr lang="en-US" sz="1400" dirty="0"/>
              <a:t> =&gt; 'lo',</a:t>
            </a:r>
          </a:p>
          <a:p>
            <a:pPr marL="45720" indent="0">
              <a:spcBef>
                <a:spcPts val="0"/>
              </a:spcBef>
              <a:buNone/>
            </a:pPr>
            <a:r>
              <a:rPr lang="en-US" sz="1400" dirty="0"/>
              <a:t>        chain   =&gt; 'INPUT',</a:t>
            </a:r>
          </a:p>
          <a:p>
            <a:pPr marL="45720" indent="0">
              <a:spcBef>
                <a:spcPts val="0"/>
              </a:spcBef>
              <a:buNone/>
            </a:pPr>
            <a:r>
              <a:rPr lang="en-US" sz="1400" dirty="0"/>
              <a:t>        action    =&gt; 'accept',</a:t>
            </a:r>
          </a:p>
          <a:p>
            <a:pPr marL="45720" indent="0">
              <a:spcBef>
                <a:spcPts val="0"/>
              </a:spcBef>
              <a:buNone/>
            </a:pPr>
            <a:r>
              <a:rPr lang="en-US" sz="1400" dirty="0"/>
              <a:t>        proto =&gt; '</a:t>
            </a:r>
            <a:r>
              <a:rPr lang="en-US" sz="1400" dirty="0" err="1"/>
              <a:t>tcp</a:t>
            </a:r>
            <a:r>
              <a:rPr lang="en-US" sz="1400" dirty="0"/>
              <a:t>',</a:t>
            </a:r>
          </a:p>
          <a:p>
            <a:pPr marL="45720" indent="0">
              <a:spcBef>
                <a:spcPts val="0"/>
              </a:spcBef>
              <a:buNone/>
            </a:pPr>
            <a:r>
              <a:rPr lang="en-US" sz="1400" dirty="0"/>
              <a:t>    </a:t>
            </a:r>
            <a:r>
              <a:rPr lang="en-US" sz="1400" dirty="0" smtClean="0"/>
              <a:t>}</a:t>
            </a:r>
            <a:endParaRPr lang="en-US" sz="1400" dirty="0"/>
          </a:p>
          <a:p>
            <a:pPr marL="45720" indent="0">
              <a:spcBef>
                <a:spcPts val="0"/>
              </a:spcBef>
              <a:buNone/>
            </a:pPr>
            <a:r>
              <a:rPr lang="en-US" sz="1400" dirty="0"/>
              <a:t>    </a:t>
            </a:r>
            <a:r>
              <a:rPr lang="en-US" sz="1600" dirty="0"/>
              <a:t>firewall</a:t>
            </a:r>
            <a:r>
              <a:rPr lang="en-US" sz="1400" dirty="0"/>
              <a:t> { '002 INPUT allow loopback </a:t>
            </a:r>
            <a:r>
              <a:rPr lang="en-US" sz="1400" dirty="0" err="1"/>
              <a:t>udp</a:t>
            </a:r>
            <a:r>
              <a:rPr lang="en-US" sz="1400" dirty="0"/>
              <a:t>':</a:t>
            </a:r>
          </a:p>
          <a:p>
            <a:pPr marL="45720" indent="0">
              <a:spcBef>
                <a:spcPts val="0"/>
              </a:spcBef>
              <a:buNone/>
            </a:pPr>
            <a:r>
              <a:rPr lang="en-US" sz="1400" dirty="0"/>
              <a:t>        </a:t>
            </a:r>
            <a:r>
              <a:rPr lang="en-US" sz="1400" dirty="0" err="1"/>
              <a:t>iniface</a:t>
            </a:r>
            <a:r>
              <a:rPr lang="en-US" sz="1400" dirty="0"/>
              <a:t> =&gt; 'lo',</a:t>
            </a:r>
          </a:p>
          <a:p>
            <a:pPr marL="45720" indent="0">
              <a:spcBef>
                <a:spcPts val="0"/>
              </a:spcBef>
              <a:buNone/>
            </a:pPr>
            <a:r>
              <a:rPr lang="en-US" sz="1400" dirty="0"/>
              <a:t>        chain   =&gt; 'INPUT',</a:t>
            </a:r>
          </a:p>
          <a:p>
            <a:pPr marL="45720" indent="0">
              <a:spcBef>
                <a:spcPts val="0"/>
              </a:spcBef>
              <a:buNone/>
            </a:pPr>
            <a:r>
              <a:rPr lang="en-US" sz="1400" dirty="0"/>
              <a:t>        action    =&gt; 'accept',</a:t>
            </a:r>
          </a:p>
          <a:p>
            <a:pPr marL="45720" indent="0">
              <a:spcBef>
                <a:spcPts val="0"/>
              </a:spcBef>
              <a:buNone/>
            </a:pPr>
            <a:r>
              <a:rPr lang="en-US" sz="1400" dirty="0"/>
              <a:t>        proto =&gt; '</a:t>
            </a:r>
            <a:r>
              <a:rPr lang="en-US" sz="1400" dirty="0" err="1"/>
              <a:t>udp</a:t>
            </a:r>
            <a:r>
              <a:rPr lang="en-US" sz="1400" dirty="0"/>
              <a:t>',</a:t>
            </a:r>
          </a:p>
          <a:p>
            <a:pPr marL="45720" indent="0">
              <a:spcBef>
                <a:spcPts val="0"/>
              </a:spcBef>
              <a:buNone/>
            </a:pPr>
            <a:r>
              <a:rPr lang="en-US" sz="1400" dirty="0"/>
              <a:t>    } </a:t>
            </a:r>
            <a:endParaRPr lang="en-US" sz="1400" dirty="0" smtClean="0"/>
          </a:p>
          <a:p>
            <a:pPr marL="45720" indent="0">
              <a:spcBef>
                <a:spcPts val="0"/>
              </a:spcBef>
              <a:buNone/>
            </a:pPr>
            <a:r>
              <a:rPr lang="en-US" sz="1400" dirty="0"/>
              <a:t>firewall { '000 INPUT allow related and established':</a:t>
            </a:r>
          </a:p>
          <a:p>
            <a:pPr marL="45720" indent="0">
              <a:spcBef>
                <a:spcPts val="0"/>
              </a:spcBef>
              <a:buNone/>
            </a:pPr>
            <a:r>
              <a:rPr lang="en-US" sz="1400" dirty="0"/>
              <a:t>        state =&gt; ['RELATED', 'ESTABLISHED'],</a:t>
            </a:r>
          </a:p>
          <a:p>
            <a:pPr marL="45720" indent="0">
              <a:spcBef>
                <a:spcPts val="0"/>
              </a:spcBef>
              <a:buNone/>
            </a:pPr>
            <a:endParaRPr lang="en-US" sz="1000" dirty="0"/>
          </a:p>
        </p:txBody>
      </p:sp>
      <p:sp>
        <p:nvSpPr>
          <p:cNvPr id="3" name="Content Placeholder 2"/>
          <p:cNvSpPr>
            <a:spLocks noGrp="1"/>
          </p:cNvSpPr>
          <p:nvPr>
            <p:ph sz="half" idx="2"/>
          </p:nvPr>
        </p:nvSpPr>
        <p:spPr>
          <a:xfrm>
            <a:off x="4648200" y="1066800"/>
            <a:ext cx="4038600" cy="5059680"/>
          </a:xfrm>
        </p:spPr>
        <p:txBody>
          <a:bodyPr>
            <a:noAutofit/>
          </a:bodyPr>
          <a:lstStyle/>
          <a:p>
            <a:pPr marL="45720" indent="0">
              <a:spcBef>
                <a:spcPts val="0"/>
              </a:spcBef>
              <a:buNone/>
            </a:pPr>
            <a:r>
              <a:rPr lang="en-US" sz="1400" dirty="0" smtClean="0"/>
              <a:t>action  </a:t>
            </a:r>
            <a:r>
              <a:rPr lang="en-US" sz="1400" dirty="0"/>
              <a:t>=&gt; 'accept',</a:t>
            </a:r>
          </a:p>
          <a:p>
            <a:pPr marL="45720" indent="0">
              <a:spcBef>
                <a:spcPts val="0"/>
              </a:spcBef>
              <a:buNone/>
            </a:pPr>
            <a:r>
              <a:rPr lang="en-US" sz="1400" dirty="0"/>
              <a:t>        proto =&gt; 'all',</a:t>
            </a:r>
          </a:p>
          <a:p>
            <a:pPr marL="45720" indent="0">
              <a:spcBef>
                <a:spcPts val="0"/>
              </a:spcBef>
              <a:buNone/>
            </a:pPr>
            <a:r>
              <a:rPr lang="en-US" sz="1400" dirty="0"/>
              <a:t>    } </a:t>
            </a:r>
          </a:p>
          <a:p>
            <a:pPr marL="45720" indent="0">
              <a:spcBef>
                <a:spcPts val="0"/>
              </a:spcBef>
              <a:buNone/>
            </a:pPr>
            <a:r>
              <a:rPr lang="en-US" sz="1400" dirty="0" smtClean="0"/>
              <a:t>firewall </a:t>
            </a:r>
            <a:r>
              <a:rPr lang="en-US" sz="1400" dirty="0"/>
              <a:t>{ '100 allow </a:t>
            </a:r>
            <a:r>
              <a:rPr lang="en-US" sz="1400" dirty="0" err="1"/>
              <a:t>ssh</a:t>
            </a:r>
            <a:r>
              <a:rPr lang="en-US" sz="1400" dirty="0"/>
              <a:t>':</a:t>
            </a:r>
          </a:p>
          <a:p>
            <a:pPr marL="45720" indent="0">
              <a:spcBef>
                <a:spcPts val="0"/>
              </a:spcBef>
              <a:buNone/>
            </a:pPr>
            <a:r>
              <a:rPr lang="en-US" sz="1400" dirty="0"/>
              <a:t>        state =&gt; ['NEW'],</a:t>
            </a:r>
          </a:p>
          <a:p>
            <a:pPr marL="45720" indent="0">
              <a:spcBef>
                <a:spcPts val="0"/>
              </a:spcBef>
              <a:buNone/>
            </a:pPr>
            <a:r>
              <a:rPr lang="en-US" sz="1400" dirty="0"/>
              <a:t>        </a:t>
            </a:r>
            <a:r>
              <a:rPr lang="en-US" sz="1400" dirty="0" err="1"/>
              <a:t>dport</a:t>
            </a:r>
            <a:r>
              <a:rPr lang="en-US" sz="1400" dirty="0"/>
              <a:t> =&gt; '22',</a:t>
            </a:r>
          </a:p>
          <a:p>
            <a:pPr marL="45720" indent="0">
              <a:spcBef>
                <a:spcPts val="0"/>
              </a:spcBef>
              <a:buNone/>
            </a:pPr>
            <a:r>
              <a:rPr lang="en-US" sz="1400" dirty="0"/>
              <a:t>        proto =&gt; '</a:t>
            </a:r>
            <a:r>
              <a:rPr lang="en-US" sz="1400" dirty="0" err="1"/>
              <a:t>tcp</a:t>
            </a:r>
            <a:r>
              <a:rPr lang="en-US" sz="1400" dirty="0"/>
              <a:t>',</a:t>
            </a:r>
          </a:p>
          <a:p>
            <a:pPr marL="45720" indent="0">
              <a:spcBef>
                <a:spcPts val="0"/>
              </a:spcBef>
              <a:buNone/>
            </a:pPr>
            <a:r>
              <a:rPr lang="en-US" sz="1400" dirty="0"/>
              <a:t>        action  =&gt; 'accept',</a:t>
            </a:r>
          </a:p>
          <a:p>
            <a:pPr marL="45720" indent="0">
              <a:spcBef>
                <a:spcPts val="0"/>
              </a:spcBef>
              <a:buNone/>
            </a:pPr>
            <a:r>
              <a:rPr lang="en-US" sz="1400" dirty="0"/>
              <a:t>    }</a:t>
            </a:r>
          </a:p>
          <a:p>
            <a:pPr marL="45720" indent="0">
              <a:spcBef>
                <a:spcPts val="0"/>
              </a:spcBef>
              <a:buNone/>
            </a:pPr>
            <a:r>
              <a:rPr lang="en-US" sz="1400" dirty="0"/>
              <a:t> </a:t>
            </a:r>
          </a:p>
          <a:p>
            <a:pPr marL="45720" indent="0">
              <a:spcBef>
                <a:spcPts val="0"/>
              </a:spcBef>
              <a:buNone/>
            </a:pPr>
            <a:r>
              <a:rPr lang="en-US" sz="1400" dirty="0"/>
              <a:t>    firewall { "998 deny all other requests":</a:t>
            </a:r>
          </a:p>
          <a:p>
            <a:pPr marL="45720" indent="0">
              <a:spcBef>
                <a:spcPts val="0"/>
              </a:spcBef>
              <a:buNone/>
            </a:pPr>
            <a:r>
              <a:rPr lang="en-US" sz="1400" dirty="0"/>
              <a:t>        action   =&gt; 'reject',</a:t>
            </a:r>
          </a:p>
          <a:p>
            <a:pPr marL="45720" indent="0">
              <a:spcBef>
                <a:spcPts val="0"/>
              </a:spcBef>
              <a:buNone/>
            </a:pPr>
            <a:r>
              <a:rPr lang="en-US" sz="1400" dirty="0"/>
              <a:t>        proto  =&gt; 'all',</a:t>
            </a:r>
          </a:p>
          <a:p>
            <a:pPr marL="45720" indent="0">
              <a:spcBef>
                <a:spcPts val="0"/>
              </a:spcBef>
              <a:buNone/>
            </a:pPr>
            <a:r>
              <a:rPr lang="en-US" sz="1400" dirty="0"/>
              <a:t>        reject =&gt; '</a:t>
            </a:r>
            <a:r>
              <a:rPr lang="en-US" sz="1400" dirty="0" err="1"/>
              <a:t>icmp</a:t>
            </a:r>
            <a:r>
              <a:rPr lang="en-US" sz="1400" dirty="0"/>
              <a:t>-host-prohibited',</a:t>
            </a:r>
          </a:p>
          <a:p>
            <a:pPr marL="45720" indent="0">
              <a:spcBef>
                <a:spcPts val="0"/>
              </a:spcBef>
              <a:buNone/>
            </a:pPr>
            <a:r>
              <a:rPr lang="en-US" sz="1400" dirty="0"/>
              <a:t>    }</a:t>
            </a:r>
          </a:p>
          <a:p>
            <a:pPr marL="45720" indent="0">
              <a:spcBef>
                <a:spcPts val="0"/>
              </a:spcBef>
              <a:buNone/>
            </a:pPr>
            <a:r>
              <a:rPr lang="en-US" sz="1400" dirty="0"/>
              <a:t> </a:t>
            </a:r>
          </a:p>
          <a:p>
            <a:pPr marL="45720" indent="0">
              <a:spcBef>
                <a:spcPts val="0"/>
              </a:spcBef>
              <a:buNone/>
            </a:pPr>
            <a:r>
              <a:rPr lang="en-US" sz="1400" dirty="0"/>
              <a:t>    firewall { "999 deny all other requests":</a:t>
            </a:r>
          </a:p>
          <a:p>
            <a:pPr marL="45720" indent="0">
              <a:spcBef>
                <a:spcPts val="0"/>
              </a:spcBef>
              <a:buNone/>
            </a:pPr>
            <a:r>
              <a:rPr lang="en-US" sz="1400" dirty="0"/>
              <a:t>        chain  =&gt; 'FORWARD',</a:t>
            </a:r>
          </a:p>
          <a:p>
            <a:pPr marL="45720" indent="0">
              <a:spcBef>
                <a:spcPts val="0"/>
              </a:spcBef>
              <a:buNone/>
            </a:pPr>
            <a:r>
              <a:rPr lang="en-US" sz="1400" dirty="0"/>
              <a:t>        action   =&gt; 'reject',</a:t>
            </a:r>
          </a:p>
          <a:p>
            <a:pPr marL="45720" indent="0">
              <a:spcBef>
                <a:spcPts val="0"/>
              </a:spcBef>
              <a:buNone/>
            </a:pPr>
            <a:r>
              <a:rPr lang="en-US" sz="1400" dirty="0"/>
              <a:t>        proto  =&gt; 'all',</a:t>
            </a:r>
          </a:p>
          <a:p>
            <a:pPr marL="45720" indent="0">
              <a:spcBef>
                <a:spcPts val="0"/>
              </a:spcBef>
              <a:buNone/>
            </a:pPr>
            <a:r>
              <a:rPr lang="en-US" sz="1400" dirty="0"/>
              <a:t>        reject =&gt; '</a:t>
            </a:r>
            <a:r>
              <a:rPr lang="en-US" sz="1400" dirty="0" err="1"/>
              <a:t>icmp</a:t>
            </a:r>
            <a:r>
              <a:rPr lang="en-US" sz="1400" dirty="0"/>
              <a:t>-host-prohibited',</a:t>
            </a:r>
          </a:p>
          <a:p>
            <a:pPr marL="45720" indent="0">
              <a:spcBef>
                <a:spcPts val="0"/>
              </a:spcBef>
              <a:buNone/>
            </a:pPr>
            <a:r>
              <a:rPr lang="en-US" sz="1400" dirty="0"/>
              <a:t>    }</a:t>
            </a:r>
          </a:p>
          <a:p>
            <a:pPr marL="45720" indent="0">
              <a:spcBef>
                <a:spcPts val="0"/>
              </a:spcBef>
              <a:buNone/>
            </a:pPr>
            <a:r>
              <a:rPr lang="en-US" sz="1400" dirty="0" smtClean="0"/>
              <a:t>}</a:t>
            </a:r>
            <a:endParaRPr lang="en-US" sz="1400" dirty="0"/>
          </a:p>
          <a:p>
            <a:pPr marL="45720" indent="0">
              <a:spcBef>
                <a:spcPts val="0"/>
              </a:spcBef>
              <a:buNone/>
            </a:pPr>
            <a:r>
              <a:rPr lang="en-US" sz="1400" b="1" dirty="0" smtClean="0"/>
              <a:t>This will all go into:  /</a:t>
            </a:r>
            <a:r>
              <a:rPr lang="en-US" sz="1400" b="1" dirty="0" err="1" smtClean="0"/>
              <a:t>etc</a:t>
            </a:r>
            <a:r>
              <a:rPr lang="en-US" sz="1400" b="1" dirty="0" smtClean="0"/>
              <a:t>/puppet/modules/</a:t>
            </a:r>
            <a:r>
              <a:rPr lang="en-US" sz="1400" b="1" dirty="0" err="1" smtClean="0"/>
              <a:t>my_fw</a:t>
            </a:r>
            <a:r>
              <a:rPr lang="en-US" sz="1400" b="1" dirty="0" smtClean="0"/>
              <a:t>/manifests/</a:t>
            </a:r>
            <a:r>
              <a:rPr lang="en-US" sz="1400" b="1" dirty="0" err="1" smtClean="0"/>
              <a:t>init.pp</a:t>
            </a:r>
            <a:endParaRPr lang="en-US" sz="1400" b="1" dirty="0"/>
          </a:p>
        </p:txBody>
      </p:sp>
      <p:sp>
        <p:nvSpPr>
          <p:cNvPr id="4" name="Title 3"/>
          <p:cNvSpPr>
            <a:spLocks noGrp="1"/>
          </p:cNvSpPr>
          <p:nvPr>
            <p:ph type="title"/>
          </p:nvPr>
        </p:nvSpPr>
        <p:spPr>
          <a:xfrm>
            <a:off x="628650" y="0"/>
            <a:ext cx="7886700" cy="1325563"/>
          </a:xfrm>
        </p:spPr>
        <p:txBody>
          <a:bodyPr/>
          <a:lstStyle/>
          <a:p>
            <a:r>
              <a:rPr lang="en-US" dirty="0" smtClean="0"/>
              <a:t>Basic firewall – part 1</a:t>
            </a: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867400" y="6172200"/>
            <a:ext cx="3234443" cy="307777"/>
          </a:xfrm>
          <a:prstGeom prst="rect">
            <a:avLst/>
          </a:prstGeom>
          <a:noFill/>
        </p:spPr>
        <p:txBody>
          <a:bodyPr wrap="square" rtlCol="0">
            <a:spAutoFit/>
          </a:bodyPr>
          <a:lstStyle/>
          <a:p>
            <a:pPr algn="r"/>
            <a:r>
              <a:rPr lang="en-US" sz="1400" dirty="0" smtClean="0">
                <a:latin typeface="+mj-lt"/>
              </a:rPr>
              <a:t>007-</a:t>
            </a:r>
            <a:r>
              <a:rPr lang="en-US" sz="1400" dirty="0">
                <a:latin typeface="+mj-lt"/>
              </a:rPr>
              <a:t>initpp-for-my_fw-module</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28</a:t>
            </a:fld>
            <a:endParaRPr lang="en-US" altLang="en-US"/>
          </a:p>
        </p:txBody>
      </p:sp>
    </p:spTree>
    <p:extLst>
      <p:ext uri="{BB962C8B-B14F-4D97-AF65-F5344CB8AC3E}">
        <p14:creationId xmlns:p14="http://schemas.microsoft.com/office/powerpoint/2010/main" val="3440558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76400"/>
            <a:ext cx="3886200" cy="4351338"/>
          </a:xfrm>
        </p:spPr>
        <p:txBody>
          <a:bodyPr>
            <a:normAutofit fontScale="77500" lnSpcReduction="20000"/>
          </a:bodyPr>
          <a:lstStyle/>
          <a:p>
            <a:pPr marL="388620" indent="-342900"/>
            <a:r>
              <a:rPr lang="en-US" b="1" dirty="0" smtClean="0"/>
              <a:t>Back to </a:t>
            </a:r>
            <a:r>
              <a:rPr lang="en-US" b="1" dirty="0" err="1" smtClean="0"/>
              <a:t>site.pp</a:t>
            </a:r>
            <a:endParaRPr lang="en-US" b="1" dirty="0" smtClean="0"/>
          </a:p>
          <a:p>
            <a:pPr marL="388620" indent="-342900"/>
            <a:endParaRPr lang="en-US" dirty="0"/>
          </a:p>
          <a:p>
            <a:pPr marL="388620" indent="-342900"/>
            <a:r>
              <a:rPr lang="en-US" dirty="0" smtClean="0"/>
              <a:t>We will set the IPs for the entire cluster here</a:t>
            </a:r>
          </a:p>
          <a:p>
            <a:pPr marL="731520" lvl="1" indent="-342900"/>
            <a:r>
              <a:rPr lang="en-US" dirty="0" smtClean="0"/>
              <a:t>$</a:t>
            </a:r>
            <a:r>
              <a:rPr lang="en-US" dirty="0" err="1"/>
              <a:t>headnodeip</a:t>
            </a:r>
            <a:r>
              <a:rPr lang="en-US" dirty="0" smtClean="0"/>
              <a:t>=’</a:t>
            </a:r>
            <a:r>
              <a:rPr lang="en-US" dirty="0"/>
              <a:t> 172.31.7.24</a:t>
            </a:r>
            <a:r>
              <a:rPr lang="en-US" dirty="0" smtClean="0"/>
              <a:t>’</a:t>
            </a:r>
          </a:p>
          <a:p>
            <a:pPr marL="731520" lvl="1" indent="-342900"/>
            <a:r>
              <a:rPr lang="en-US" dirty="0" smtClean="0"/>
              <a:t>$</a:t>
            </a:r>
            <a:r>
              <a:rPr lang="en-US" dirty="0" err="1" smtClean="0"/>
              <a:t>storagenodeip</a:t>
            </a:r>
            <a:r>
              <a:rPr lang="en-US" dirty="0" smtClean="0"/>
              <a:t>=‘127.0.0.2’</a:t>
            </a:r>
          </a:p>
          <a:p>
            <a:pPr marL="731520" lvl="1" indent="-342900"/>
            <a:r>
              <a:rPr lang="en-US" dirty="0" smtClean="0"/>
              <a:t>$</a:t>
            </a:r>
            <a:r>
              <a:rPr lang="en-US" dirty="0" err="1" smtClean="0"/>
              <a:t>computeoneip</a:t>
            </a:r>
            <a:r>
              <a:rPr lang="en-US" dirty="0" smtClean="0"/>
              <a:t>=‘127.0.0.3’</a:t>
            </a:r>
          </a:p>
          <a:p>
            <a:pPr marL="731520" lvl="1" indent="-342900"/>
            <a:r>
              <a:rPr lang="en-US" dirty="0" smtClean="0"/>
              <a:t>$</a:t>
            </a:r>
            <a:r>
              <a:rPr lang="en-US" dirty="0" err="1" smtClean="0"/>
              <a:t>computetwoip</a:t>
            </a:r>
            <a:r>
              <a:rPr lang="en-US" dirty="0" smtClean="0"/>
              <a:t>=‘127.0.0.4’</a:t>
            </a:r>
          </a:p>
          <a:p>
            <a:pPr marL="731520" lvl="1" indent="-342900"/>
            <a:endParaRPr lang="en-US" dirty="0"/>
          </a:p>
          <a:p>
            <a:pPr marL="388620" indent="-342900"/>
            <a:r>
              <a:rPr lang="en-US" dirty="0" smtClean="0"/>
              <a:t>Firewall Boilerplate</a:t>
            </a:r>
            <a:endParaRPr lang="en-US" dirty="0"/>
          </a:p>
          <a:p>
            <a:pPr marL="674370" lvl="1" indent="-285750"/>
            <a:r>
              <a:rPr lang="en-US" dirty="0" smtClean="0"/>
              <a:t>class </a:t>
            </a:r>
            <a:r>
              <a:rPr lang="en-US" dirty="0" err="1"/>
              <a:t>base_cluster</a:t>
            </a:r>
            <a:r>
              <a:rPr lang="en-US" dirty="0"/>
              <a:t> </a:t>
            </a:r>
            <a:r>
              <a:rPr lang="en-US" dirty="0" smtClean="0"/>
              <a:t>{</a:t>
            </a:r>
            <a:endParaRPr lang="en-US" dirty="0"/>
          </a:p>
          <a:p>
            <a:pPr marL="388620" lvl="1" indent="0">
              <a:buNone/>
            </a:pPr>
            <a:r>
              <a:rPr lang="en-US" dirty="0" smtClean="0"/>
              <a:t>	 </a:t>
            </a:r>
            <a:r>
              <a:rPr lang="en-US" dirty="0"/>
              <a:t>resources { "</a:t>
            </a:r>
            <a:r>
              <a:rPr lang="en-US" dirty="0" smtClean="0"/>
              <a:t>firewall”:</a:t>
            </a:r>
          </a:p>
          <a:p>
            <a:pPr marL="388620" lvl="1" indent="0">
              <a:buNone/>
            </a:pPr>
            <a:r>
              <a:rPr lang="en-US" dirty="0"/>
              <a:t>	</a:t>
            </a:r>
            <a:r>
              <a:rPr lang="en-US" dirty="0" smtClean="0"/>
              <a:t> </a:t>
            </a:r>
            <a:r>
              <a:rPr lang="en-US" dirty="0"/>
              <a:t>purge =&gt; </a:t>
            </a:r>
            <a:r>
              <a:rPr lang="en-US" dirty="0" smtClean="0"/>
              <a:t>true</a:t>
            </a:r>
          </a:p>
          <a:p>
            <a:pPr marL="388620" lvl="1" indent="0">
              <a:buNone/>
            </a:pPr>
            <a:r>
              <a:rPr lang="en-US" dirty="0"/>
              <a:t>	</a:t>
            </a:r>
            <a:r>
              <a:rPr lang="en-US" dirty="0" smtClean="0"/>
              <a:t>}</a:t>
            </a:r>
          </a:p>
          <a:p>
            <a:pPr marL="388620" lvl="1" indent="0">
              <a:buNone/>
            </a:pPr>
            <a:endParaRPr lang="en-US" dirty="0"/>
          </a:p>
          <a:p>
            <a:pPr marL="388620" lvl="1" indent="0">
              <a:buNone/>
            </a:pPr>
            <a:r>
              <a:rPr lang="en-US" dirty="0"/>
              <a:t>	</a:t>
            </a:r>
            <a:r>
              <a:rPr lang="en-US" dirty="0" smtClean="0"/>
              <a:t>class </a:t>
            </a:r>
            <a:r>
              <a:rPr lang="en-US" dirty="0"/>
              <a:t>{ '</a:t>
            </a:r>
            <a:r>
              <a:rPr lang="en-US" dirty="0" err="1" smtClean="0"/>
              <a:t>my_fw</a:t>
            </a:r>
            <a:r>
              <a:rPr lang="en-US" dirty="0" smtClean="0"/>
              <a:t>’: }</a:t>
            </a:r>
          </a:p>
          <a:p>
            <a:pPr marL="388620" lvl="1" indent="0">
              <a:buNone/>
            </a:pPr>
            <a:r>
              <a:rPr lang="en-US" dirty="0"/>
              <a:t> 	</a:t>
            </a:r>
            <a:r>
              <a:rPr lang="en-US" dirty="0" smtClean="0"/>
              <a:t>class </a:t>
            </a:r>
            <a:r>
              <a:rPr lang="en-US" dirty="0"/>
              <a:t>{ 'firewall': </a:t>
            </a:r>
            <a:r>
              <a:rPr lang="en-US" dirty="0" smtClean="0"/>
              <a: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3" name="Content Placeholder 2"/>
          <p:cNvSpPr>
            <a:spLocks noGrp="1"/>
          </p:cNvSpPr>
          <p:nvPr>
            <p:ph sz="half" idx="2"/>
          </p:nvPr>
        </p:nvSpPr>
        <p:spPr>
          <a:xfrm>
            <a:off x="4476750" y="1600200"/>
            <a:ext cx="4038600" cy="4407408"/>
          </a:xfrm>
        </p:spPr>
        <p:txBody>
          <a:bodyPr>
            <a:normAutofit fontScale="77500" lnSpcReduction="20000"/>
          </a:bodyPr>
          <a:lstStyle/>
          <a:p>
            <a:pPr marL="388620" indent="-342900"/>
            <a:r>
              <a:rPr lang="en-US" dirty="0" smtClean="0"/>
              <a:t>Create firewall rule for each machine to allow all machines to communicate freely.</a:t>
            </a:r>
          </a:p>
          <a:p>
            <a:pPr marL="731520" lvl="1" indent="-342900"/>
            <a:r>
              <a:rPr lang="en-US" dirty="0" smtClean="0"/>
              <a:t>firewall </a:t>
            </a:r>
            <a:r>
              <a:rPr lang="en-US" dirty="0"/>
              <a:t>{ '003 INPUT allow head </a:t>
            </a:r>
            <a:r>
              <a:rPr lang="en-US" dirty="0" err="1" smtClean="0"/>
              <a:t>ip</a:t>
            </a:r>
            <a:r>
              <a:rPr lang="en-US" dirty="0" smtClean="0"/>
              <a:t>’:</a:t>
            </a:r>
          </a:p>
          <a:p>
            <a:pPr marL="388620" lvl="1" indent="0">
              <a:buNone/>
            </a:pPr>
            <a:r>
              <a:rPr lang="en-US" dirty="0"/>
              <a:t>	 </a:t>
            </a:r>
            <a:r>
              <a:rPr lang="en-US" dirty="0" smtClean="0"/>
              <a:t>	chain </a:t>
            </a:r>
            <a:r>
              <a:rPr lang="en-US" dirty="0"/>
              <a:t>=&gt; '</a:t>
            </a:r>
            <a:r>
              <a:rPr lang="en-US" dirty="0" smtClean="0"/>
              <a:t>INPUT’,</a:t>
            </a:r>
          </a:p>
          <a:p>
            <a:pPr marL="388620" lvl="1" indent="0">
              <a:buNone/>
            </a:pPr>
            <a:r>
              <a:rPr lang="en-US" dirty="0"/>
              <a:t>	</a:t>
            </a:r>
            <a:r>
              <a:rPr lang="en-US" dirty="0" smtClean="0"/>
              <a:t> 	action </a:t>
            </a:r>
            <a:r>
              <a:rPr lang="en-US" dirty="0"/>
              <a:t>=&gt; '</a:t>
            </a:r>
            <a:r>
              <a:rPr lang="en-US" dirty="0" smtClean="0"/>
              <a:t>accept’,</a:t>
            </a:r>
          </a:p>
          <a:p>
            <a:pPr marL="388620" lvl="1" indent="0">
              <a:buNone/>
            </a:pPr>
            <a:r>
              <a:rPr lang="en-US" dirty="0"/>
              <a:t> </a:t>
            </a:r>
            <a:r>
              <a:rPr lang="en-US" dirty="0" smtClean="0"/>
              <a:t>        	proto </a:t>
            </a:r>
            <a:r>
              <a:rPr lang="en-US" dirty="0"/>
              <a:t>=&gt; '</a:t>
            </a:r>
            <a:r>
              <a:rPr lang="en-US" dirty="0" smtClean="0"/>
              <a:t>all’,</a:t>
            </a:r>
          </a:p>
          <a:p>
            <a:pPr marL="388620" lvl="1" indent="0">
              <a:buNone/>
            </a:pPr>
            <a:r>
              <a:rPr lang="en-US" dirty="0"/>
              <a:t> </a:t>
            </a:r>
            <a:r>
              <a:rPr lang="en-US" dirty="0" smtClean="0"/>
              <a:t>        	source </a:t>
            </a:r>
            <a:r>
              <a:rPr lang="en-US" dirty="0"/>
              <a:t>=&gt; "${</a:t>
            </a:r>
            <a:r>
              <a:rPr lang="en-US" dirty="0" err="1"/>
              <a:t>headnodeip</a:t>
            </a:r>
            <a:r>
              <a:rPr lang="en-US" dirty="0"/>
              <a:t>}/</a:t>
            </a:r>
            <a:r>
              <a:rPr lang="en-US" dirty="0" smtClean="0"/>
              <a:t>32”,</a:t>
            </a:r>
          </a:p>
          <a:p>
            <a:pPr marL="388620" lvl="1" indent="0">
              <a:buNone/>
            </a:pPr>
            <a:r>
              <a:rPr lang="en-US" dirty="0"/>
              <a:t> </a:t>
            </a:r>
            <a:r>
              <a:rPr lang="en-US" dirty="0" smtClean="0"/>
              <a:t>        }</a:t>
            </a:r>
          </a:p>
          <a:p>
            <a:pPr marL="388620" lvl="1" indent="0">
              <a:buNone/>
            </a:pPr>
            <a:r>
              <a:rPr lang="en-US" dirty="0" smtClean="0"/>
              <a:t>… and repeat for the rest of the machines.</a:t>
            </a:r>
          </a:p>
          <a:p>
            <a:pPr marL="45720" indent="0">
              <a:buNone/>
            </a:pPr>
            <a:endParaRPr lang="en-US" dirty="0"/>
          </a:p>
          <a:p>
            <a:pPr marL="388620" indent="-342900"/>
            <a:r>
              <a:rPr lang="en-US" dirty="0" smtClean="0"/>
              <a:t>Allow access to our web SVN tree from anywhere</a:t>
            </a:r>
          </a:p>
          <a:p>
            <a:pPr marL="731520" lvl="1" indent="-342900"/>
            <a:r>
              <a:rPr lang="en-US" dirty="0" smtClean="0"/>
              <a:t>firewall </a:t>
            </a:r>
            <a:r>
              <a:rPr lang="en-US" dirty="0"/>
              <a:t>{ '100 allow https </a:t>
            </a:r>
            <a:r>
              <a:rPr lang="en-US" dirty="0" smtClean="0"/>
              <a:t>access’:</a:t>
            </a:r>
          </a:p>
          <a:p>
            <a:pPr marL="388620" lvl="1" indent="0">
              <a:buNone/>
            </a:pPr>
            <a:r>
              <a:rPr lang="en-US" dirty="0"/>
              <a:t>	</a:t>
            </a:r>
            <a:r>
              <a:rPr lang="en-US" dirty="0" smtClean="0"/>
              <a:t>	state </a:t>
            </a:r>
            <a:r>
              <a:rPr lang="en-US" dirty="0"/>
              <a:t>=&gt; ['NEW']</a:t>
            </a:r>
            <a:r>
              <a:rPr lang="en-US" dirty="0" smtClean="0"/>
              <a:t>,</a:t>
            </a:r>
          </a:p>
          <a:p>
            <a:pPr marL="388620" lvl="1" indent="0">
              <a:buNone/>
            </a:pPr>
            <a:r>
              <a:rPr lang="en-US" dirty="0"/>
              <a:t>	</a:t>
            </a:r>
            <a:r>
              <a:rPr lang="en-US" dirty="0" smtClean="0"/>
              <a:t>	</a:t>
            </a:r>
            <a:r>
              <a:rPr lang="en-US" dirty="0" err="1" smtClean="0"/>
              <a:t>dport</a:t>
            </a:r>
            <a:r>
              <a:rPr lang="en-US" dirty="0" smtClean="0"/>
              <a:t>   </a:t>
            </a:r>
            <a:r>
              <a:rPr lang="en-US" dirty="0"/>
              <a:t>=&gt; 443</a:t>
            </a:r>
            <a:r>
              <a:rPr lang="en-US" dirty="0" smtClean="0"/>
              <a:t>,</a:t>
            </a:r>
          </a:p>
          <a:p>
            <a:pPr marL="388620" lvl="1" indent="0">
              <a:buNone/>
            </a:pPr>
            <a:r>
              <a:rPr lang="en-US" dirty="0"/>
              <a:t>	</a:t>
            </a:r>
            <a:r>
              <a:rPr lang="en-US" dirty="0" smtClean="0"/>
              <a:t>	proto  </a:t>
            </a:r>
            <a:r>
              <a:rPr lang="en-US" dirty="0"/>
              <a:t>=&gt; </a:t>
            </a:r>
            <a:r>
              <a:rPr lang="en-US" dirty="0" err="1"/>
              <a:t>tcp</a:t>
            </a:r>
            <a:r>
              <a:rPr lang="en-US" dirty="0" smtClean="0"/>
              <a:t>,</a:t>
            </a:r>
          </a:p>
          <a:p>
            <a:pPr marL="388620" lvl="1" indent="0">
              <a:buNone/>
            </a:pPr>
            <a:r>
              <a:rPr lang="en-US" dirty="0"/>
              <a:t>	</a:t>
            </a:r>
            <a:r>
              <a:rPr lang="en-US" dirty="0" smtClean="0"/>
              <a:t>	action </a:t>
            </a:r>
            <a:r>
              <a:rPr lang="en-US" dirty="0"/>
              <a:t>=&gt; accept</a:t>
            </a:r>
            <a:r>
              <a:rPr lang="en-US" dirty="0" smtClean="0"/>
              <a:t>,</a:t>
            </a:r>
          </a:p>
          <a:p>
            <a:pPr marL="388620" lvl="1" indent="0">
              <a:buNone/>
            </a:pPr>
            <a:r>
              <a:rPr lang="en-US" dirty="0"/>
              <a:t>	</a:t>
            </a:r>
            <a:r>
              <a:rPr lang="en-US" dirty="0" smtClean="0"/>
              <a:t>}</a:t>
            </a:r>
          </a:p>
          <a:p>
            <a:pPr marL="44450" indent="360363"/>
            <a:r>
              <a:rPr lang="en-US" b="1" dirty="0" err="1" smtClean="0"/>
              <a:t>svn</a:t>
            </a:r>
            <a:r>
              <a:rPr lang="en-US" b="1" dirty="0" smtClean="0"/>
              <a:t> add modules/</a:t>
            </a:r>
            <a:r>
              <a:rPr lang="en-US" b="1" dirty="0" err="1" smtClean="0"/>
              <a:t>my_fw</a:t>
            </a:r>
            <a:endParaRPr lang="en-US" b="1" dirty="0"/>
          </a:p>
          <a:p>
            <a:pPr marL="388620" indent="-342900"/>
            <a:r>
              <a:rPr lang="en-US" b="1" dirty="0" err="1"/>
              <a:t>s</a:t>
            </a:r>
            <a:r>
              <a:rPr lang="en-US" b="1" dirty="0" err="1" smtClean="0"/>
              <a:t>vn</a:t>
            </a:r>
            <a:r>
              <a:rPr lang="en-US" b="1" dirty="0" smtClean="0"/>
              <a:t> ci</a:t>
            </a:r>
            <a:r>
              <a:rPr lang="en-US" dirty="0" smtClean="0"/>
              <a:t> and </a:t>
            </a:r>
            <a:r>
              <a:rPr lang="en-US" b="1" dirty="0" smtClean="0"/>
              <a:t>puppet apply</a:t>
            </a:r>
          </a:p>
          <a:p>
            <a:pPr marL="45720" indent="0">
              <a:buNone/>
            </a:pPr>
            <a:endParaRPr lang="en-US" dirty="0"/>
          </a:p>
        </p:txBody>
      </p:sp>
      <p:sp>
        <p:nvSpPr>
          <p:cNvPr id="4" name="Title 3"/>
          <p:cNvSpPr>
            <a:spLocks noGrp="1"/>
          </p:cNvSpPr>
          <p:nvPr>
            <p:ph type="title"/>
          </p:nvPr>
        </p:nvSpPr>
        <p:spPr/>
        <p:txBody>
          <a:bodyPr/>
          <a:lstStyle/>
          <a:p>
            <a:r>
              <a:rPr lang="en-US" dirty="0" smtClean="0"/>
              <a:t>Basic firewall – part 2</a:t>
            </a: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757157" y="6172200"/>
            <a:ext cx="3234443" cy="523220"/>
          </a:xfrm>
          <a:prstGeom prst="rect">
            <a:avLst/>
          </a:prstGeom>
          <a:noFill/>
        </p:spPr>
        <p:txBody>
          <a:bodyPr wrap="square" rtlCol="0">
            <a:spAutoFit/>
          </a:bodyPr>
          <a:lstStyle/>
          <a:p>
            <a:pPr algn="r"/>
            <a:r>
              <a:rPr lang="en-US" sz="1400" dirty="0" smtClean="0">
                <a:latin typeface="+mj-lt"/>
              </a:rPr>
              <a:t>008-</a:t>
            </a:r>
            <a:r>
              <a:rPr lang="en-US" sz="1400" dirty="0">
                <a:latin typeface="+mj-lt"/>
              </a:rPr>
              <a:t>puppet-firewall </a:t>
            </a:r>
            <a:endParaRPr lang="en-US" sz="1400" dirty="0" smtClean="0">
              <a:latin typeface="+mj-lt"/>
            </a:endParaRPr>
          </a:p>
          <a:p>
            <a:pPr algn="r"/>
            <a:r>
              <a:rPr lang="en-US" sz="1400" dirty="0" smtClean="0">
                <a:latin typeface="+mj-lt"/>
              </a:rPr>
              <a:t>004-svn-commit-and-apply</a:t>
            </a:r>
            <a:endParaRPr lang="en-US" sz="1400" dirty="0">
              <a:latin typeface="+mj-lt"/>
            </a:endParaRP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29</a:t>
            </a:fld>
            <a:endParaRPr lang="en-US" altLang="en-US"/>
          </a:p>
        </p:txBody>
      </p:sp>
    </p:spTree>
    <p:extLst>
      <p:ext uri="{BB962C8B-B14F-4D97-AF65-F5344CB8AC3E}">
        <p14:creationId xmlns:p14="http://schemas.microsoft.com/office/powerpoint/2010/main" val="2713529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92262"/>
            <a:ext cx="8458200" cy="4351338"/>
          </a:xfrm>
        </p:spPr>
        <p:txBody>
          <a:bodyPr>
            <a:normAutofit/>
          </a:bodyPr>
          <a:lstStyle/>
          <a:p>
            <a:r>
              <a:rPr lang="en-US" sz="2400" dirty="0" smtClean="0"/>
              <a:t>Stephen Lien Harrell</a:t>
            </a:r>
          </a:p>
          <a:p>
            <a:pPr lvl="1"/>
            <a:r>
              <a:rPr lang="en-US" sz="2000" dirty="0" smtClean="0"/>
              <a:t>Scientific Applications Analyst in Research Computing at Purdue University</a:t>
            </a:r>
            <a:endParaRPr lang="en-US" sz="2000" dirty="0"/>
          </a:p>
          <a:p>
            <a:pPr lvl="1"/>
            <a:r>
              <a:rPr lang="en-US" sz="2000" dirty="0" smtClean="0"/>
              <a:t>Specialization in imaging and configuration management for moderately large (500-2000 machine) clusters and HPC in undergraduate education.</a:t>
            </a:r>
            <a:endParaRPr lang="en-US" sz="2000" dirty="0"/>
          </a:p>
          <a:p>
            <a:pPr lvl="1"/>
            <a:r>
              <a:rPr lang="en-US" sz="2000" dirty="0" smtClean="0"/>
              <a:t>Teach similar classes to undergraduates at Purdue University</a:t>
            </a:r>
          </a:p>
          <a:p>
            <a:pPr lvl="1"/>
            <a:endParaRPr lang="en-US" sz="2000" dirty="0"/>
          </a:p>
          <a:p>
            <a:r>
              <a:rPr lang="en-US" sz="2400" dirty="0" err="1" smtClean="0"/>
              <a:t>Amiya</a:t>
            </a:r>
            <a:r>
              <a:rPr lang="en-US" sz="2400" dirty="0" smtClean="0"/>
              <a:t> </a:t>
            </a:r>
            <a:r>
              <a:rPr lang="en-US" sz="2400" dirty="0" err="1" smtClean="0"/>
              <a:t>Maji</a:t>
            </a:r>
            <a:endParaRPr lang="en-US" sz="2400" dirty="0" smtClean="0"/>
          </a:p>
          <a:p>
            <a:pPr lvl="1"/>
            <a:r>
              <a:rPr lang="en-US" sz="2000" dirty="0" smtClean="0"/>
              <a:t>Scientific Applications Analyst in Research Computing at Purdue University</a:t>
            </a:r>
          </a:p>
          <a:p>
            <a:pPr lvl="1"/>
            <a:r>
              <a:rPr lang="en-US" sz="2000" dirty="0" smtClean="0"/>
              <a:t>Ph.D., Purdue University</a:t>
            </a:r>
          </a:p>
          <a:p>
            <a:pPr lvl="1"/>
            <a:r>
              <a:rPr lang="en-US" sz="2000" dirty="0" smtClean="0"/>
              <a:t>Expertise: Cloud Computing, Software Reliability</a:t>
            </a:r>
          </a:p>
          <a:p>
            <a:pPr marL="342900" lvl="1" indent="0">
              <a:buNone/>
            </a:pPr>
            <a:endParaRPr lang="en-US" sz="2000" dirty="0" smtClean="0"/>
          </a:p>
          <a:p>
            <a:pPr marL="365760" lvl="1" indent="0">
              <a:buNone/>
            </a:pPr>
            <a:endParaRPr lang="en-US" sz="2000" dirty="0" smtClean="0"/>
          </a:p>
        </p:txBody>
      </p:sp>
      <p:sp>
        <p:nvSpPr>
          <p:cNvPr id="3" name="Title 2"/>
          <p:cNvSpPr>
            <a:spLocks noGrp="1"/>
          </p:cNvSpPr>
          <p:nvPr>
            <p:ph type="title"/>
          </p:nvPr>
        </p:nvSpPr>
        <p:spPr/>
        <p:txBody>
          <a:bodyPr/>
          <a:lstStyle/>
          <a:p>
            <a:r>
              <a:rPr lang="en-US" dirty="0" smtClean="0"/>
              <a:t>Who am I, and why am I here?</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3</a:t>
            </a:fld>
            <a:endParaRPr lang="en-US" altLang="en-US"/>
          </a:p>
        </p:txBody>
      </p:sp>
    </p:spTree>
    <p:extLst>
      <p:ext uri="{BB962C8B-B14F-4D97-AF65-F5344CB8AC3E}">
        <p14:creationId xmlns:p14="http://schemas.microsoft.com/office/powerpoint/2010/main" val="3855790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1325563"/>
          </a:xfrm>
        </p:spPr>
        <p:txBody>
          <a:bodyPr/>
          <a:lstStyle/>
          <a:p>
            <a:r>
              <a:rPr lang="en-US" dirty="0" smtClean="0"/>
              <a:t>Local DNS setup</a:t>
            </a:r>
            <a:endParaRPr lang="en-US" dirty="0"/>
          </a:p>
        </p:txBody>
      </p:sp>
      <p:sp>
        <p:nvSpPr>
          <p:cNvPr id="3" name="Content Placeholder 2"/>
          <p:cNvSpPr>
            <a:spLocks noGrp="1"/>
          </p:cNvSpPr>
          <p:nvPr>
            <p:ph sz="half" idx="1"/>
          </p:nvPr>
        </p:nvSpPr>
        <p:spPr>
          <a:xfrm>
            <a:off x="609600" y="1447800"/>
            <a:ext cx="3905250" cy="4503738"/>
          </a:xfrm>
        </p:spPr>
        <p:txBody>
          <a:bodyPr>
            <a:normAutofit fontScale="70000" lnSpcReduction="20000"/>
          </a:bodyPr>
          <a:lstStyle/>
          <a:p>
            <a:r>
              <a:rPr lang="en-US" dirty="0" smtClean="0"/>
              <a:t>Fix race condition</a:t>
            </a:r>
          </a:p>
          <a:p>
            <a:pPr lvl="1"/>
            <a:r>
              <a:rPr lang="en-US" dirty="0" smtClean="0"/>
              <a:t>Class['</a:t>
            </a:r>
            <a:r>
              <a:rPr lang="en-US" dirty="0" err="1" smtClean="0"/>
              <a:t>dnsmasq</a:t>
            </a:r>
            <a:r>
              <a:rPr lang="en-US" dirty="0" smtClean="0"/>
              <a:t>'] -&gt; Class['</a:t>
            </a:r>
            <a:r>
              <a:rPr lang="en-US" dirty="0" err="1" smtClean="0"/>
              <a:t>resolv_conf</a:t>
            </a:r>
            <a:r>
              <a:rPr lang="en-US" dirty="0" smtClean="0"/>
              <a:t>'] -&gt; Exec['set-hostname-to-</a:t>
            </a:r>
            <a:r>
              <a:rPr lang="en-US" dirty="0" err="1" smtClean="0"/>
              <a:t>dns</a:t>
            </a:r>
            <a:r>
              <a:rPr lang="en-US" dirty="0" smtClean="0"/>
              <a:t>’]</a:t>
            </a:r>
          </a:p>
          <a:p>
            <a:pPr lvl="1"/>
            <a:endParaRPr lang="en-US" dirty="0" smtClean="0"/>
          </a:p>
          <a:p>
            <a:pPr marL="342900" lvl="1" indent="0">
              <a:buNone/>
            </a:pPr>
            <a:endParaRPr lang="en-US" dirty="0" smtClean="0"/>
          </a:p>
          <a:p>
            <a:r>
              <a:rPr lang="en-US" dirty="0" err="1" smtClean="0"/>
              <a:t>DNSMasq</a:t>
            </a:r>
            <a:r>
              <a:rPr lang="en-US" dirty="0" smtClean="0"/>
              <a:t> module boilerplate</a:t>
            </a:r>
          </a:p>
          <a:p>
            <a:pPr lvl="1"/>
            <a:r>
              <a:rPr lang="en-US" dirty="0" smtClean="0"/>
              <a:t>class </a:t>
            </a:r>
            <a:r>
              <a:rPr lang="en-US" dirty="0"/>
              <a:t>{ '</a:t>
            </a:r>
            <a:r>
              <a:rPr lang="en-US" dirty="0" err="1" smtClean="0"/>
              <a:t>dnsmasq</a:t>
            </a:r>
            <a:r>
              <a:rPr lang="en-US" dirty="0" smtClean="0"/>
              <a:t>’:</a:t>
            </a:r>
          </a:p>
          <a:p>
            <a:pPr marL="342900" lvl="1" indent="0">
              <a:buNone/>
            </a:pPr>
            <a:r>
              <a:rPr lang="en-US" dirty="0"/>
              <a:t>	</a:t>
            </a:r>
            <a:r>
              <a:rPr lang="en-US" dirty="0" smtClean="0"/>
              <a:t>interface         </a:t>
            </a:r>
            <a:r>
              <a:rPr lang="en-US" dirty="0"/>
              <a:t>=&gt; '</a:t>
            </a:r>
            <a:r>
              <a:rPr lang="en-US" dirty="0" smtClean="0"/>
              <a:t>lo’,</a:t>
            </a:r>
          </a:p>
          <a:p>
            <a:pPr marL="342900" lvl="1" indent="0">
              <a:buNone/>
            </a:pPr>
            <a:r>
              <a:rPr lang="en-US" dirty="0"/>
              <a:t>	</a:t>
            </a:r>
            <a:r>
              <a:rPr lang="en-US" dirty="0" smtClean="0"/>
              <a:t>…</a:t>
            </a:r>
          </a:p>
          <a:p>
            <a:pPr marL="342900" lvl="1" indent="0">
              <a:buNone/>
            </a:pPr>
            <a:r>
              <a:rPr lang="en-US" dirty="0" smtClean="0"/>
              <a:t>    }</a:t>
            </a:r>
          </a:p>
          <a:p>
            <a:pPr marL="342900" lvl="1" indent="0">
              <a:buNone/>
            </a:pPr>
            <a:endParaRPr lang="en-US" dirty="0" smtClean="0"/>
          </a:p>
          <a:p>
            <a:r>
              <a:rPr lang="en-US" dirty="0" smtClean="0"/>
              <a:t>Set outbound DNS server</a:t>
            </a:r>
          </a:p>
          <a:p>
            <a:pPr lvl="1"/>
            <a:r>
              <a:rPr lang="en-US" dirty="0" err="1" smtClean="0"/>
              <a:t>dnsmasq</a:t>
            </a:r>
            <a:r>
              <a:rPr lang="en-US" dirty="0"/>
              <a:t>::</a:t>
            </a:r>
            <a:r>
              <a:rPr lang="en-US" dirty="0" err="1"/>
              <a:t>dnsserver</a:t>
            </a:r>
            <a:r>
              <a:rPr lang="en-US" dirty="0"/>
              <a:t> { '</a:t>
            </a:r>
            <a:r>
              <a:rPr lang="en-US" dirty="0" err="1" smtClean="0"/>
              <a:t>dns</a:t>
            </a:r>
            <a:r>
              <a:rPr lang="en-US" dirty="0" smtClean="0"/>
              <a:t>’:</a:t>
            </a:r>
          </a:p>
          <a:p>
            <a:pPr marL="342900" lvl="1" indent="0">
              <a:buNone/>
            </a:pPr>
            <a:r>
              <a:rPr lang="en-US" dirty="0"/>
              <a:t>	</a:t>
            </a:r>
            <a:r>
              <a:rPr lang="en-US" dirty="0" err="1" smtClean="0"/>
              <a:t>ip</a:t>
            </a:r>
            <a:r>
              <a:rPr lang="en-US" dirty="0" smtClean="0"/>
              <a:t> </a:t>
            </a:r>
            <a:r>
              <a:rPr lang="en-US" dirty="0"/>
              <a:t>=&gt; '</a:t>
            </a:r>
            <a:r>
              <a:rPr lang="en-US" dirty="0" smtClean="0"/>
              <a:t>8.8.8.8’,</a:t>
            </a:r>
          </a:p>
          <a:p>
            <a:pPr marL="342900" lvl="1" indent="0">
              <a:buNone/>
            </a:pPr>
            <a:r>
              <a:rPr lang="en-US" dirty="0" smtClean="0"/>
              <a:t>      }</a:t>
            </a:r>
          </a:p>
          <a:p>
            <a:pPr marL="0" indent="0">
              <a:buNone/>
            </a:pPr>
            <a:endParaRPr lang="en-US" dirty="0" smtClean="0"/>
          </a:p>
          <a:p>
            <a:r>
              <a:rPr lang="en-US" dirty="0" smtClean="0"/>
              <a:t>Hacky </a:t>
            </a:r>
            <a:r>
              <a:rPr lang="en-US" dirty="0"/>
              <a:t>reverse name </a:t>
            </a:r>
            <a:r>
              <a:rPr lang="en-US" dirty="0" smtClean="0"/>
              <a:t>generation</a:t>
            </a:r>
          </a:p>
          <a:p>
            <a:pPr lvl="1"/>
            <a:r>
              <a:rPr lang="en-US" dirty="0"/>
              <a:t>$</a:t>
            </a:r>
            <a:r>
              <a:rPr lang="en-US" dirty="0" err="1"/>
              <a:t>iparray_head</a:t>
            </a:r>
            <a:r>
              <a:rPr lang="en-US" dirty="0"/>
              <a:t> = split($</a:t>
            </a:r>
            <a:r>
              <a:rPr lang="en-US" dirty="0" err="1"/>
              <a:t>headnodeip</a:t>
            </a:r>
            <a:r>
              <a:rPr lang="en-US" dirty="0"/>
              <a:t>, '[.</a:t>
            </a:r>
            <a:r>
              <a:rPr lang="en-US" dirty="0" smtClean="0"/>
              <a:t>]</a:t>
            </a:r>
          </a:p>
          <a:p>
            <a:pPr lvl="1"/>
            <a:r>
              <a:rPr lang="en-US" dirty="0"/>
              <a:t>$</a:t>
            </a:r>
            <a:r>
              <a:rPr lang="en-US" dirty="0" err="1"/>
              <a:t>headnode_reverse</a:t>
            </a:r>
            <a:r>
              <a:rPr lang="en-US" dirty="0"/>
              <a:t> = join(… ,'')</a:t>
            </a:r>
          </a:p>
          <a:p>
            <a:pPr lvl="1"/>
            <a:endParaRPr lang="en-US" dirty="0" smtClean="0"/>
          </a:p>
          <a:p>
            <a:pPr marL="0" indent="0">
              <a:buNone/>
            </a:pPr>
            <a:endParaRPr lang="en-US" dirty="0"/>
          </a:p>
        </p:txBody>
      </p:sp>
      <p:sp>
        <p:nvSpPr>
          <p:cNvPr id="4" name="Content Placeholder 3"/>
          <p:cNvSpPr>
            <a:spLocks noGrp="1"/>
          </p:cNvSpPr>
          <p:nvPr>
            <p:ph sz="half" idx="2"/>
          </p:nvPr>
        </p:nvSpPr>
        <p:spPr>
          <a:xfrm>
            <a:off x="4629150" y="1447800"/>
            <a:ext cx="3886200" cy="4351338"/>
          </a:xfrm>
        </p:spPr>
        <p:txBody>
          <a:bodyPr>
            <a:normAutofit fontScale="70000" lnSpcReduction="20000"/>
          </a:bodyPr>
          <a:lstStyle/>
          <a:p>
            <a:r>
              <a:rPr lang="en-US" dirty="0"/>
              <a:t>Set forward and reverse for the head node</a:t>
            </a:r>
          </a:p>
          <a:p>
            <a:pPr lvl="1"/>
            <a:r>
              <a:rPr lang="en-US" dirty="0" err="1"/>
              <a:t>dnsmasq</a:t>
            </a:r>
            <a:r>
              <a:rPr lang="en-US" dirty="0"/>
              <a:t>::address { "</a:t>
            </a:r>
            <a:r>
              <a:rPr lang="en-US" dirty="0" err="1"/>
              <a:t>head.cluster</a:t>
            </a:r>
            <a:r>
              <a:rPr lang="en-US" dirty="0"/>
              <a:t>”:</a:t>
            </a:r>
          </a:p>
          <a:p>
            <a:pPr marL="342900" lvl="1" indent="0">
              <a:buNone/>
            </a:pPr>
            <a:r>
              <a:rPr lang="en-US" dirty="0"/>
              <a:t>	</a:t>
            </a:r>
            <a:r>
              <a:rPr lang="en-US" dirty="0" err="1"/>
              <a:t>ip</a:t>
            </a:r>
            <a:r>
              <a:rPr lang="en-US" dirty="0"/>
              <a:t>  =&gt; $</a:t>
            </a:r>
            <a:r>
              <a:rPr lang="en-US" dirty="0" err="1"/>
              <a:t>headnodeip</a:t>
            </a:r>
            <a:r>
              <a:rPr lang="en-US" dirty="0"/>
              <a:t>,</a:t>
            </a:r>
          </a:p>
          <a:p>
            <a:pPr marL="342900" lvl="1" indent="0">
              <a:buNone/>
            </a:pPr>
            <a:r>
              <a:rPr lang="en-US" dirty="0"/>
              <a:t>      }</a:t>
            </a:r>
          </a:p>
          <a:p>
            <a:pPr lvl="1"/>
            <a:r>
              <a:rPr lang="en-US" dirty="0" err="1"/>
              <a:t>dnsmasq</a:t>
            </a:r>
            <a:r>
              <a:rPr lang="en-US" dirty="0"/>
              <a:t>::</a:t>
            </a:r>
            <a:r>
              <a:rPr lang="en-US" dirty="0" err="1"/>
              <a:t>ptr</a:t>
            </a:r>
            <a:r>
              <a:rPr lang="en-US" dirty="0"/>
              <a:t> </a:t>
            </a:r>
            <a:r>
              <a:rPr lang="en-US" dirty="0" smtClean="0"/>
              <a:t>{</a:t>
            </a:r>
            <a:r>
              <a:rPr lang="en-US" dirty="0"/>
              <a:t>$</a:t>
            </a:r>
            <a:r>
              <a:rPr lang="en-US" dirty="0" err="1"/>
              <a:t>headnode_reverse</a:t>
            </a:r>
            <a:r>
              <a:rPr lang="en-US" dirty="0" smtClean="0"/>
              <a:t>: </a:t>
            </a:r>
            <a:endParaRPr lang="en-US" dirty="0"/>
          </a:p>
          <a:p>
            <a:pPr marL="342900" lvl="1" indent="0">
              <a:buNone/>
            </a:pPr>
            <a:r>
              <a:rPr lang="en-US" dirty="0"/>
              <a:t>	value  =&gt; '</a:t>
            </a:r>
            <a:r>
              <a:rPr lang="en-US" dirty="0" err="1"/>
              <a:t>head.cluster</a:t>
            </a:r>
            <a:r>
              <a:rPr lang="en-US" dirty="0"/>
              <a:t>’,</a:t>
            </a:r>
          </a:p>
          <a:p>
            <a:pPr marL="342900" lvl="1" indent="0">
              <a:buNone/>
            </a:pPr>
            <a:r>
              <a:rPr lang="en-US" dirty="0"/>
              <a:t>     </a:t>
            </a:r>
            <a:r>
              <a:rPr lang="en-US" dirty="0" smtClean="0"/>
              <a:t>}</a:t>
            </a:r>
          </a:p>
          <a:p>
            <a:pPr marL="342900" lvl="1" indent="0">
              <a:buNone/>
            </a:pPr>
            <a:endParaRPr lang="en-US" dirty="0"/>
          </a:p>
          <a:p>
            <a:r>
              <a:rPr lang="en-US" dirty="0" smtClean="0"/>
              <a:t>Setup </a:t>
            </a:r>
            <a:r>
              <a:rPr lang="en-US" dirty="0" err="1" smtClean="0"/>
              <a:t>resolv.conf</a:t>
            </a:r>
            <a:r>
              <a:rPr lang="en-US" dirty="0" smtClean="0"/>
              <a:t> to point to </a:t>
            </a:r>
            <a:r>
              <a:rPr lang="en-US" dirty="0" err="1" smtClean="0"/>
              <a:t>dnsmasq</a:t>
            </a:r>
            <a:endParaRPr lang="en-US" dirty="0"/>
          </a:p>
          <a:p>
            <a:pPr lvl="1"/>
            <a:r>
              <a:rPr lang="en-US" dirty="0" smtClean="0"/>
              <a:t>class </a:t>
            </a:r>
            <a:r>
              <a:rPr lang="en-US" dirty="0"/>
              <a:t>{ '</a:t>
            </a:r>
            <a:r>
              <a:rPr lang="en-US" dirty="0" err="1" smtClean="0"/>
              <a:t>resolv_conf</a:t>
            </a:r>
            <a:r>
              <a:rPr lang="en-US" dirty="0" smtClean="0"/>
              <a:t>’:</a:t>
            </a:r>
          </a:p>
          <a:p>
            <a:pPr marL="342900" lvl="1" indent="0">
              <a:buNone/>
            </a:pPr>
            <a:r>
              <a:rPr lang="en-US" dirty="0"/>
              <a:t>	</a:t>
            </a:r>
            <a:r>
              <a:rPr lang="en-US" dirty="0" err="1" smtClean="0"/>
              <a:t>nameservers</a:t>
            </a:r>
            <a:r>
              <a:rPr lang="en-US" dirty="0" smtClean="0"/>
              <a:t> </a:t>
            </a:r>
            <a:r>
              <a:rPr lang="en-US" dirty="0"/>
              <a:t>=&gt; ['</a:t>
            </a:r>
            <a:r>
              <a:rPr lang="en-US" dirty="0" smtClean="0"/>
              <a:t>127.0.0.1’],</a:t>
            </a:r>
          </a:p>
          <a:p>
            <a:pPr marL="342900" lvl="1" indent="0">
              <a:buNone/>
            </a:pPr>
            <a:r>
              <a:rPr lang="en-US" dirty="0"/>
              <a:t>	</a:t>
            </a:r>
            <a:r>
              <a:rPr lang="en-US" dirty="0" err="1" smtClean="0"/>
              <a:t>searchpath</a:t>
            </a:r>
            <a:r>
              <a:rPr lang="en-US" dirty="0" smtClean="0"/>
              <a:t>  </a:t>
            </a:r>
            <a:r>
              <a:rPr lang="en-US" dirty="0"/>
              <a:t>=&gt; ['</a:t>
            </a:r>
            <a:r>
              <a:rPr lang="en-US" dirty="0" smtClean="0"/>
              <a:t>cluster’],</a:t>
            </a:r>
          </a:p>
          <a:p>
            <a:pPr marL="342900" lvl="1" indent="0">
              <a:buNone/>
            </a:pPr>
            <a:r>
              <a:rPr lang="en-US" dirty="0"/>
              <a:t> </a:t>
            </a:r>
            <a:r>
              <a:rPr lang="en-US" dirty="0" smtClean="0"/>
              <a:t>   }</a:t>
            </a:r>
          </a:p>
          <a:p>
            <a:pPr marL="342900" lvl="1" indent="0">
              <a:buNone/>
            </a:pPr>
            <a:endParaRPr lang="en-US" dirty="0" smtClean="0"/>
          </a:p>
          <a:p>
            <a:pPr marL="342900" lvl="1" indent="0">
              <a:buNone/>
            </a:pPr>
            <a:endParaRPr lang="en-US" dirty="0" smtClean="0"/>
          </a:p>
          <a:p>
            <a:r>
              <a:rPr lang="en-US" dirty="0" smtClean="0"/>
              <a:t>Hacky Hostname correction</a:t>
            </a:r>
          </a:p>
          <a:p>
            <a:pPr lvl="1"/>
            <a:r>
              <a:rPr lang="en-US" dirty="0" smtClean="0"/>
              <a:t>"</a:t>
            </a:r>
            <a:r>
              <a:rPr lang="en-US" dirty="0"/>
              <a:t>hostname $(dig +short -x `hostname -I` | </a:t>
            </a:r>
            <a:r>
              <a:rPr lang="en-US" dirty="0" err="1"/>
              <a:t>sed</a:t>
            </a:r>
            <a:r>
              <a:rPr lang="en-US" dirty="0"/>
              <a:t> 's/\.\+$//')",</a:t>
            </a:r>
          </a:p>
          <a:p>
            <a:pPr marL="0" indent="0">
              <a:buNone/>
            </a:pPr>
            <a:r>
              <a:rPr lang="en-US" dirty="0"/>
              <a:t>  </a:t>
            </a:r>
            <a:r>
              <a:rPr lang="en-US" dirty="0" smtClean="0"/>
              <a:t>}</a:t>
            </a:r>
          </a:p>
          <a:p>
            <a:pPr marL="0" indent="0">
              <a:buNone/>
            </a:pPr>
            <a:endParaRPr lang="en-US" dirty="0"/>
          </a:p>
          <a:p>
            <a:r>
              <a:rPr lang="en-US" b="1" dirty="0" err="1"/>
              <a:t>s</a:t>
            </a:r>
            <a:r>
              <a:rPr lang="en-US" b="1" dirty="0" err="1" smtClean="0"/>
              <a:t>vn</a:t>
            </a:r>
            <a:r>
              <a:rPr lang="en-US" b="1" dirty="0" smtClean="0"/>
              <a:t> ci </a:t>
            </a:r>
            <a:r>
              <a:rPr lang="en-US" dirty="0" smtClean="0"/>
              <a:t>and </a:t>
            </a:r>
            <a:r>
              <a:rPr lang="en-US" b="1" dirty="0" smtClean="0"/>
              <a:t>puppet apply</a:t>
            </a:r>
            <a:endParaRPr lang="en-US" b="1"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833357" y="6172200"/>
            <a:ext cx="3234443" cy="523220"/>
          </a:xfrm>
          <a:prstGeom prst="rect">
            <a:avLst/>
          </a:prstGeom>
          <a:noFill/>
        </p:spPr>
        <p:txBody>
          <a:bodyPr wrap="square" rtlCol="0">
            <a:spAutoFit/>
          </a:bodyPr>
          <a:lstStyle/>
          <a:p>
            <a:pPr algn="r"/>
            <a:r>
              <a:rPr lang="en-US" sz="1400" dirty="0" smtClean="0">
                <a:latin typeface="+mj-lt"/>
              </a:rPr>
              <a:t>009-dnsmasq-hostname-setup</a:t>
            </a:r>
          </a:p>
          <a:p>
            <a:pPr algn="r"/>
            <a:r>
              <a:rPr lang="en-US" sz="1400" dirty="0" smtClean="0">
                <a:latin typeface="+mj-lt"/>
              </a:rPr>
              <a:t>004-svn-commit-and-apply</a:t>
            </a:r>
            <a:endParaRPr lang="en-US" sz="1400" dirty="0">
              <a:latin typeface="+mj-lt"/>
            </a:endParaRP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30</a:t>
            </a:fld>
            <a:endParaRPr lang="en-US" altLang="en-US"/>
          </a:p>
        </p:txBody>
      </p:sp>
    </p:spTree>
    <p:extLst>
      <p:ext uri="{BB962C8B-B14F-4D97-AF65-F5344CB8AC3E}">
        <p14:creationId xmlns:p14="http://schemas.microsoft.com/office/powerpoint/2010/main" val="2776973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2037"/>
            <a:ext cx="7886700" cy="1325563"/>
          </a:xfrm>
        </p:spPr>
        <p:txBody>
          <a:bodyPr/>
          <a:lstStyle/>
          <a:p>
            <a:pPr algn="ctr"/>
            <a:r>
              <a:rPr lang="en-US" sz="2800" b="1" dirty="0" smtClean="0"/>
              <a:t>Session 2</a:t>
            </a:r>
            <a:r>
              <a:rPr lang="en-US" b="1" dirty="0" smtClean="0"/>
              <a:t/>
            </a:r>
            <a:br>
              <a:rPr lang="en-US" b="1" dirty="0" smtClean="0"/>
            </a:br>
            <a:r>
              <a:rPr lang="en-US" b="1" dirty="0" smtClean="0"/>
              <a:t>Setup Storage Server</a:t>
            </a:r>
            <a:endParaRPr lang="en-US" b="1" dirty="0"/>
          </a:p>
        </p:txBody>
      </p:sp>
      <p:sp>
        <p:nvSpPr>
          <p:cNvPr id="3" name="Content Placeholder 2"/>
          <p:cNvSpPr>
            <a:spLocks noGrp="1"/>
          </p:cNvSpPr>
          <p:nvPr>
            <p:ph sz="half" idx="1"/>
          </p:nvPr>
        </p:nvSpPr>
        <p:spPr>
          <a:xfrm>
            <a:off x="2286000" y="1752600"/>
            <a:ext cx="3886200" cy="4351338"/>
          </a:xfrm>
        </p:spPr>
        <p:txBody>
          <a:bodyPr/>
          <a:lstStyle/>
          <a:p>
            <a:endParaRPr lang="en-US"/>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CD17FFD6-C17D-4D97-ADC4-8E06914E4138}" type="slidenum">
              <a:rPr lang="en-US" altLang="en-US" smtClean="0"/>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490470"/>
            <a:ext cx="4191001" cy="4453130"/>
          </a:xfrm>
        </p:spPr>
        <p:txBody>
          <a:bodyPr>
            <a:normAutofit fontScale="92500" lnSpcReduction="10000"/>
          </a:bodyPr>
          <a:lstStyle/>
          <a:p>
            <a:r>
              <a:rPr lang="en-US" dirty="0" smtClean="0"/>
              <a:t>Launch new instance from EC2</a:t>
            </a:r>
          </a:p>
          <a:p>
            <a:pPr lvl="1"/>
            <a:r>
              <a:rPr lang="en-US" dirty="0" smtClean="0"/>
              <a:t>Make sure you use the same security group and keys as before</a:t>
            </a:r>
          </a:p>
          <a:p>
            <a:pPr lvl="1"/>
            <a:endParaRPr lang="en-US" dirty="0"/>
          </a:p>
          <a:p>
            <a:r>
              <a:rPr lang="en-US" dirty="0" smtClean="0"/>
              <a:t>Login to the node</a:t>
            </a:r>
          </a:p>
          <a:p>
            <a:endParaRPr lang="en-US" dirty="0"/>
          </a:p>
          <a:p>
            <a:r>
              <a:rPr lang="en-US" dirty="0" smtClean="0"/>
              <a:t>Install Puppet Repository</a:t>
            </a:r>
          </a:p>
          <a:p>
            <a:pPr lvl="1"/>
            <a:r>
              <a:rPr lang="en-US" dirty="0" smtClean="0"/>
              <a:t>yum install -</a:t>
            </a:r>
            <a:r>
              <a:rPr lang="en-US" dirty="0" err="1" smtClean="0"/>
              <a:t>y</a:t>
            </a:r>
            <a:r>
              <a:rPr lang="en-US" dirty="0" err="1" smtClean="0">
                <a:hlinkClick r:id="rId3"/>
              </a:rPr>
              <a:t>http</a:t>
            </a:r>
            <a:r>
              <a:rPr lang="en-US" dirty="0">
                <a:hlinkClick r:id="rId3"/>
              </a:rPr>
              <a:t>://yum.puppetlabs.com/puppetlabs-release-el-6.</a:t>
            </a:r>
            <a:r>
              <a:rPr lang="en-US" dirty="0" smtClean="0">
                <a:hlinkClick r:id="rId3"/>
              </a:rPr>
              <a:t>noarch.rpm</a:t>
            </a:r>
            <a:endParaRPr lang="en-US" dirty="0" smtClean="0"/>
          </a:p>
          <a:p>
            <a:pPr lvl="1"/>
            <a:endParaRPr lang="en-US" dirty="0" smtClean="0"/>
          </a:p>
          <a:p>
            <a:r>
              <a:rPr lang="en-US" dirty="0" smtClean="0"/>
              <a:t>Install puppet, vim and subversion</a:t>
            </a:r>
          </a:p>
          <a:p>
            <a:pPr lvl="1"/>
            <a:r>
              <a:rPr lang="en-US" dirty="0"/>
              <a:t>yum -y install puppet vim </a:t>
            </a:r>
            <a:r>
              <a:rPr lang="en-US" dirty="0" smtClean="0"/>
              <a:t>subversion</a:t>
            </a:r>
          </a:p>
          <a:p>
            <a:pPr lvl="1"/>
            <a:endParaRPr lang="en-US" dirty="0" smtClean="0"/>
          </a:p>
          <a:p>
            <a:r>
              <a:rPr lang="en-US" dirty="0" smtClean="0"/>
              <a:t>Remove </a:t>
            </a:r>
            <a:r>
              <a:rPr lang="en-US" dirty="0"/>
              <a:t>default puppet </a:t>
            </a:r>
            <a:r>
              <a:rPr lang="en-US" dirty="0" err="1" smtClean="0"/>
              <a:t>configs</a:t>
            </a:r>
            <a:endParaRPr lang="en-US" dirty="0" smtClean="0"/>
          </a:p>
          <a:p>
            <a:pPr lvl="1"/>
            <a:r>
              <a:rPr lang="en-US" dirty="0" err="1"/>
              <a:t>rm</a:t>
            </a:r>
            <a:r>
              <a:rPr lang="en-US" dirty="0"/>
              <a:t> -</a:t>
            </a:r>
            <a:r>
              <a:rPr lang="en-US" dirty="0" err="1"/>
              <a:t>rf</a:t>
            </a:r>
            <a:r>
              <a:rPr lang="en-US" dirty="0"/>
              <a:t> /</a:t>
            </a:r>
            <a:r>
              <a:rPr lang="en-US" dirty="0" err="1"/>
              <a:t>etc</a:t>
            </a:r>
            <a:r>
              <a:rPr lang="en-US" dirty="0"/>
              <a:t>/</a:t>
            </a:r>
            <a:r>
              <a:rPr lang="en-US" dirty="0" smtClean="0"/>
              <a:t>puppet</a:t>
            </a:r>
          </a:p>
          <a:p>
            <a:pPr lvl="1"/>
            <a:endParaRPr lang="en-US" dirty="0" smtClean="0"/>
          </a:p>
          <a:p>
            <a:pPr lvl="1"/>
            <a:endParaRPr lang="en-US" dirty="0" smtClean="0"/>
          </a:p>
          <a:p>
            <a:pPr lvl="1"/>
            <a:endParaRPr lang="en-US" dirty="0" smtClean="0"/>
          </a:p>
          <a:p>
            <a:pPr lvl="1"/>
            <a:endParaRPr lang="en-US" dirty="0"/>
          </a:p>
          <a:p>
            <a:endParaRPr lang="en-US" dirty="0"/>
          </a:p>
        </p:txBody>
      </p:sp>
      <p:sp>
        <p:nvSpPr>
          <p:cNvPr id="3" name="Title 2"/>
          <p:cNvSpPr>
            <a:spLocks noGrp="1"/>
          </p:cNvSpPr>
          <p:nvPr>
            <p:ph type="title"/>
          </p:nvPr>
        </p:nvSpPr>
        <p:spPr/>
        <p:txBody>
          <a:bodyPr/>
          <a:lstStyle/>
          <a:p>
            <a:r>
              <a:rPr lang="en-US" dirty="0" smtClean="0"/>
              <a:t>Bootstrapping storage (and compute) node(s)</a:t>
            </a:r>
            <a:endParaRPr lang="en-US" dirty="0"/>
          </a:p>
        </p:txBody>
      </p:sp>
      <p:pic>
        <p:nvPicPr>
          <p:cNvPr id="5" name="Picture 4" descr="purdue.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010-</a:t>
            </a:r>
            <a:r>
              <a:rPr lang="en-US" sz="1400" dirty="0">
                <a:latin typeface="+mj-lt"/>
              </a:rPr>
              <a:t>storage-and-compute-boostrap-commands</a:t>
            </a:r>
          </a:p>
        </p:txBody>
      </p:sp>
      <p:pic>
        <p:nvPicPr>
          <p:cNvPr id="7" name="Picture 6" descr="ITaP 1245.wm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Content Placeholder 3"/>
          <p:cNvSpPr txBox="1">
            <a:spLocks/>
          </p:cNvSpPr>
          <p:nvPr/>
        </p:nvSpPr>
        <p:spPr>
          <a:xfrm>
            <a:off x="4629150" y="1447800"/>
            <a:ext cx="3886200" cy="4351338"/>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checkout puppet </a:t>
            </a:r>
            <a:r>
              <a:rPr lang="en-US" dirty="0" err="1"/>
              <a:t>svn</a:t>
            </a:r>
            <a:r>
              <a:rPr lang="en-US" dirty="0"/>
              <a:t> to /</a:t>
            </a:r>
            <a:r>
              <a:rPr lang="en-US" dirty="0" err="1"/>
              <a:t>etc</a:t>
            </a:r>
            <a:r>
              <a:rPr lang="en-US" dirty="0"/>
              <a:t>/puppet</a:t>
            </a:r>
          </a:p>
          <a:p>
            <a:pPr lvl="1"/>
            <a:r>
              <a:rPr lang="en-US" dirty="0" err="1"/>
              <a:t>svn</a:t>
            </a:r>
            <a:r>
              <a:rPr lang="en-US" dirty="0"/>
              <a:t> co </a:t>
            </a:r>
            <a:r>
              <a:rPr lang="en-US" sz="1400" dirty="0">
                <a:hlinkClick r:id="rId6" invalidUrl="https://LOCAL_HEADNODE_IP/puppet /etc/puppet/"/>
              </a:rPr>
              <a:t>https://LOCAL_HEADNODE_IP/</a:t>
            </a:r>
            <a:r>
              <a:rPr lang="en-US" sz="1400" dirty="0" smtClean="0">
                <a:hlinkClick r:id="rId7" invalidUrl="https://LOCAL_HEADNODE_IP/puppet /etc/puppet/"/>
              </a:rPr>
              <a:t>puppet  </a:t>
            </a:r>
            <a:r>
              <a:rPr lang="en-US" sz="1400" dirty="0">
                <a:hlinkClick r:id="rId8" invalidUrl="https://LOCAL_HEADNODE_IP/puppet /etc/puppet/"/>
              </a:rPr>
              <a:t>/etc/puppet/</a:t>
            </a:r>
            <a:endParaRPr lang="en-US" sz="1400" dirty="0"/>
          </a:p>
          <a:p>
            <a:pPr lvl="1"/>
            <a:endParaRPr lang="en-US" dirty="0"/>
          </a:p>
          <a:p>
            <a:r>
              <a:rPr lang="en-US" dirty="0"/>
              <a:t>Flush </a:t>
            </a:r>
            <a:r>
              <a:rPr lang="en-US" dirty="0" err="1"/>
              <a:t>IPTables</a:t>
            </a:r>
            <a:endParaRPr lang="en-US" dirty="0"/>
          </a:p>
          <a:p>
            <a:pPr lvl="1"/>
            <a:r>
              <a:rPr lang="en-US" dirty="0" err="1"/>
              <a:t>iptables</a:t>
            </a:r>
            <a:r>
              <a:rPr lang="en-US" dirty="0"/>
              <a:t> -F</a:t>
            </a:r>
          </a:p>
          <a:p>
            <a:pPr lvl="1"/>
            <a:endParaRPr lang="en-US" dirty="0"/>
          </a:p>
          <a:p>
            <a:r>
              <a:rPr lang="en-US" dirty="0" smtClean="0"/>
              <a:t>Change </a:t>
            </a:r>
            <a:r>
              <a:rPr lang="en-US" dirty="0" err="1" smtClean="0"/>
              <a:t>ip</a:t>
            </a:r>
            <a:r>
              <a:rPr lang="en-US" dirty="0" smtClean="0"/>
              <a:t> address for the storage/compute node</a:t>
            </a:r>
          </a:p>
          <a:p>
            <a:endParaRPr lang="en-US" dirty="0"/>
          </a:p>
          <a:p>
            <a:r>
              <a:rPr lang="en-US" dirty="0" smtClean="0"/>
              <a:t>Add the short name to the storage/compute node definition</a:t>
            </a:r>
            <a:endParaRPr lang="en-US" dirty="0"/>
          </a:p>
          <a:p>
            <a:pPr marL="0" indent="0">
              <a:buFont typeface="Arial" panose="020B0604020202020204" pitchFamily="34" charset="0"/>
              <a:buNone/>
            </a:pPr>
            <a:endParaRPr lang="en-US" dirty="0" smtClean="0"/>
          </a:p>
          <a:p>
            <a:r>
              <a:rPr lang="en-US" b="1" dirty="0" err="1" smtClean="0"/>
              <a:t>svn</a:t>
            </a:r>
            <a:r>
              <a:rPr lang="en-US" b="1" dirty="0" smtClean="0"/>
              <a:t> ci</a:t>
            </a:r>
            <a:r>
              <a:rPr lang="en-US" dirty="0" smtClean="0"/>
              <a:t> and </a:t>
            </a:r>
            <a:r>
              <a:rPr lang="en-US" b="1" dirty="0" smtClean="0"/>
              <a:t>puppet apply</a:t>
            </a:r>
          </a:p>
          <a:p>
            <a:endParaRPr lang="en-US" dirty="0"/>
          </a:p>
          <a:p>
            <a:r>
              <a:rPr lang="en-US" b="1" dirty="0" smtClean="0"/>
              <a:t>reboot</a:t>
            </a:r>
            <a:endParaRPr lang="en-US" b="1" dirty="0"/>
          </a:p>
        </p:txBody>
      </p:sp>
      <p:sp>
        <p:nvSpPr>
          <p:cNvPr id="10" name="Slide Number Placeholder 9"/>
          <p:cNvSpPr>
            <a:spLocks noGrp="1"/>
          </p:cNvSpPr>
          <p:nvPr>
            <p:ph type="sldNum" sz="quarter" idx="12"/>
          </p:nvPr>
        </p:nvSpPr>
        <p:spPr/>
        <p:txBody>
          <a:bodyPr/>
          <a:lstStyle/>
          <a:p>
            <a:fld id="{186B3722-BBD7-4406-B894-9D88D830D27E}" type="slidenum">
              <a:rPr lang="en-US" altLang="en-US" smtClean="0"/>
              <a:pPr/>
              <a:t>32</a:t>
            </a:fld>
            <a:endParaRPr lang="en-US" altLang="en-US"/>
          </a:p>
        </p:txBody>
      </p:sp>
    </p:spTree>
    <p:extLst>
      <p:ext uri="{BB962C8B-B14F-4D97-AF65-F5344CB8AC3E}">
        <p14:creationId xmlns:p14="http://schemas.microsoft.com/office/powerpoint/2010/main" val="14136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95400"/>
            <a:ext cx="7886700" cy="4351338"/>
          </a:xfrm>
        </p:spPr>
        <p:txBody>
          <a:bodyPr>
            <a:normAutofit fontScale="92500" lnSpcReduction="20000"/>
          </a:bodyPr>
          <a:lstStyle/>
          <a:p>
            <a:pPr marL="388620" indent="-342900"/>
            <a:r>
              <a:rPr lang="en-US" dirty="0" smtClean="0"/>
              <a:t>Create /apps/ directory for shared software</a:t>
            </a:r>
          </a:p>
          <a:p>
            <a:pPr marL="731520" lvl="1" indent="-342900"/>
            <a:r>
              <a:rPr lang="en-US" dirty="0"/>
              <a:t> file { "/</a:t>
            </a:r>
            <a:r>
              <a:rPr lang="en-US" dirty="0" smtClean="0"/>
              <a:t>apps”:</a:t>
            </a:r>
          </a:p>
          <a:p>
            <a:pPr marL="388620" lvl="1" indent="0">
              <a:buNone/>
            </a:pPr>
            <a:r>
              <a:rPr lang="en-US" dirty="0"/>
              <a:t>	</a:t>
            </a:r>
            <a:r>
              <a:rPr lang="en-US" dirty="0" smtClean="0"/>
              <a:t>	ensure </a:t>
            </a:r>
            <a:r>
              <a:rPr lang="en-US" dirty="0"/>
              <a:t>=&gt; "</a:t>
            </a:r>
            <a:r>
              <a:rPr lang="en-US" dirty="0" smtClean="0"/>
              <a:t>directory”,</a:t>
            </a:r>
          </a:p>
          <a:p>
            <a:pPr marL="388620" lvl="1" indent="0">
              <a:buNone/>
            </a:pPr>
            <a:r>
              <a:rPr lang="en-US" dirty="0"/>
              <a:t>	</a:t>
            </a:r>
            <a:r>
              <a:rPr lang="en-US" dirty="0" smtClean="0"/>
              <a:t>   }</a:t>
            </a:r>
          </a:p>
          <a:p>
            <a:pPr marL="388620" indent="-342900"/>
            <a:r>
              <a:rPr lang="en-US" dirty="0" smtClean="0"/>
              <a:t>Create NFS exports for /home and /apps</a:t>
            </a:r>
          </a:p>
          <a:p>
            <a:pPr marL="731520" lvl="1" indent="-342900"/>
            <a:r>
              <a:rPr lang="en-US" dirty="0" smtClean="0"/>
              <a:t>include </a:t>
            </a:r>
            <a:r>
              <a:rPr lang="en-US" dirty="0" err="1"/>
              <a:t>nfs</a:t>
            </a:r>
            <a:r>
              <a:rPr lang="en-US" dirty="0"/>
              <a:t>::</a:t>
            </a:r>
            <a:r>
              <a:rPr lang="en-US" dirty="0" smtClean="0"/>
              <a:t>server</a:t>
            </a:r>
          </a:p>
          <a:p>
            <a:pPr marL="731520" lvl="1" indent="-342900"/>
            <a:r>
              <a:rPr lang="en-US" dirty="0" err="1" smtClean="0"/>
              <a:t>nfs</a:t>
            </a:r>
            <a:r>
              <a:rPr lang="en-US" dirty="0"/>
              <a:t>::server::export{ '/home</a:t>
            </a:r>
            <a:r>
              <a:rPr lang="en-US" dirty="0" smtClean="0"/>
              <a:t>/’:</a:t>
            </a:r>
          </a:p>
          <a:p>
            <a:pPr marL="388620" lvl="1" indent="0">
              <a:buNone/>
            </a:pPr>
            <a:r>
              <a:rPr lang="en-US" dirty="0"/>
              <a:t>	</a:t>
            </a:r>
            <a:r>
              <a:rPr lang="en-US" dirty="0" smtClean="0"/>
              <a:t>	ensure  </a:t>
            </a:r>
            <a:r>
              <a:rPr lang="en-US" dirty="0"/>
              <a:t>=&gt; '</a:t>
            </a:r>
            <a:r>
              <a:rPr lang="en-US" dirty="0" smtClean="0"/>
              <a:t>mounted’,</a:t>
            </a:r>
          </a:p>
          <a:p>
            <a:pPr marL="388620" lvl="1" indent="0">
              <a:buNone/>
            </a:pPr>
            <a:r>
              <a:rPr lang="en-US" dirty="0"/>
              <a:t>	</a:t>
            </a:r>
            <a:r>
              <a:rPr lang="en-US" dirty="0" smtClean="0"/>
              <a:t>	clients </a:t>
            </a:r>
            <a:r>
              <a:rPr lang="en-US" dirty="0"/>
              <a:t>=&gt; '172.31.0.0/16(</a:t>
            </a:r>
            <a:r>
              <a:rPr lang="en-US" dirty="0" err="1"/>
              <a:t>rw,insecure,async,no_root_squash</a:t>
            </a:r>
            <a:r>
              <a:rPr lang="en-US" dirty="0"/>
              <a:t>) </a:t>
            </a:r>
            <a:r>
              <a:rPr lang="en-US" dirty="0" err="1"/>
              <a:t>localhost</a:t>
            </a:r>
            <a:r>
              <a:rPr lang="en-US" dirty="0"/>
              <a:t>(</a:t>
            </a:r>
            <a:r>
              <a:rPr lang="en-US" dirty="0" err="1"/>
              <a:t>rw</a:t>
            </a:r>
            <a:r>
              <a:rPr lang="en-US" dirty="0" smtClean="0"/>
              <a:t>)’,</a:t>
            </a:r>
          </a:p>
          <a:p>
            <a:pPr marL="388620" lvl="1" indent="0">
              <a:buNone/>
            </a:pPr>
            <a:r>
              <a:rPr lang="en-US" dirty="0"/>
              <a:t>	</a:t>
            </a:r>
            <a:r>
              <a:rPr lang="en-US" dirty="0" smtClean="0"/>
              <a:t>}</a:t>
            </a:r>
          </a:p>
          <a:p>
            <a:pPr marL="674370" lvl="1" indent="-285750"/>
            <a:r>
              <a:rPr lang="en-US" dirty="0" err="1" smtClean="0"/>
              <a:t>nfs</a:t>
            </a:r>
            <a:r>
              <a:rPr lang="en-US" dirty="0"/>
              <a:t>::server::export{ '/apps</a:t>
            </a:r>
            <a:r>
              <a:rPr lang="en-US" dirty="0" smtClean="0"/>
              <a:t>/’:</a:t>
            </a:r>
          </a:p>
          <a:p>
            <a:pPr marL="388620" lvl="1" indent="0">
              <a:buNone/>
            </a:pPr>
            <a:r>
              <a:rPr lang="en-US" dirty="0"/>
              <a:t>	</a:t>
            </a:r>
            <a:r>
              <a:rPr lang="en-US" dirty="0" smtClean="0"/>
              <a:t>	ensure  </a:t>
            </a:r>
            <a:r>
              <a:rPr lang="en-US" dirty="0"/>
              <a:t>=&gt; '</a:t>
            </a:r>
            <a:r>
              <a:rPr lang="en-US" dirty="0" smtClean="0"/>
              <a:t>mounted’,</a:t>
            </a:r>
          </a:p>
          <a:p>
            <a:pPr marL="388620" lvl="1" indent="0">
              <a:buNone/>
            </a:pPr>
            <a:r>
              <a:rPr lang="en-US" dirty="0"/>
              <a:t>	</a:t>
            </a:r>
            <a:r>
              <a:rPr lang="en-US" dirty="0" smtClean="0"/>
              <a:t>	clients </a:t>
            </a:r>
            <a:r>
              <a:rPr lang="en-US" dirty="0"/>
              <a:t>=&gt; '172.31.0.0/16(</a:t>
            </a:r>
            <a:r>
              <a:rPr lang="en-US" dirty="0" err="1"/>
              <a:t>rw,insecure,async,no_root_squash</a:t>
            </a:r>
            <a:r>
              <a:rPr lang="en-US" dirty="0"/>
              <a:t>) </a:t>
            </a:r>
            <a:r>
              <a:rPr lang="en-US" dirty="0" err="1"/>
              <a:t>localhost</a:t>
            </a:r>
            <a:r>
              <a:rPr lang="en-US" dirty="0"/>
              <a:t>(</a:t>
            </a:r>
            <a:r>
              <a:rPr lang="en-US" dirty="0" err="1"/>
              <a:t>rw</a:t>
            </a:r>
            <a:r>
              <a:rPr lang="en-US" dirty="0" smtClean="0"/>
              <a:t>)’,</a:t>
            </a:r>
          </a:p>
          <a:p>
            <a:pPr marL="388620" lvl="1" indent="0">
              <a:buNone/>
            </a:pPr>
            <a:r>
              <a:rPr lang="en-US" dirty="0"/>
              <a:t>	</a:t>
            </a:r>
            <a:r>
              <a:rPr lang="en-US" dirty="0" smtClean="0"/>
              <a:t>	require </a:t>
            </a:r>
            <a:r>
              <a:rPr lang="en-US" dirty="0"/>
              <a:t>=&gt; File['/</a:t>
            </a:r>
            <a:r>
              <a:rPr lang="en-US" dirty="0" smtClean="0"/>
              <a:t>apps’]</a:t>
            </a:r>
          </a:p>
          <a:p>
            <a:pPr marL="388620" lvl="1" indent="0">
              <a:buNone/>
            </a:pPr>
            <a:r>
              <a:rPr lang="en-US" dirty="0"/>
              <a:t>	</a:t>
            </a:r>
            <a:r>
              <a:rPr lang="en-US" dirty="0" smtClean="0"/>
              <a:t>}</a:t>
            </a:r>
          </a:p>
          <a:p>
            <a:pPr marL="388620" indent="-342900"/>
            <a:r>
              <a:rPr lang="en-US" b="1" dirty="0" err="1"/>
              <a:t>s</a:t>
            </a:r>
            <a:r>
              <a:rPr lang="en-US" b="1" dirty="0" err="1" smtClean="0"/>
              <a:t>vn</a:t>
            </a:r>
            <a:r>
              <a:rPr lang="en-US" b="1" dirty="0" smtClean="0"/>
              <a:t> </a:t>
            </a:r>
            <a:r>
              <a:rPr lang="en-US" b="1" dirty="0" err="1" smtClean="0"/>
              <a:t>ci</a:t>
            </a:r>
            <a:r>
              <a:rPr lang="en-US" b="1" dirty="0" smtClean="0"/>
              <a:t> </a:t>
            </a:r>
            <a:r>
              <a:rPr lang="en-US" dirty="0" smtClean="0"/>
              <a:t>and</a:t>
            </a:r>
            <a:r>
              <a:rPr lang="en-US" b="1" dirty="0" smtClean="0"/>
              <a:t> puppet apply</a:t>
            </a:r>
          </a:p>
        </p:txBody>
      </p:sp>
      <p:sp>
        <p:nvSpPr>
          <p:cNvPr id="3" name="Title 2"/>
          <p:cNvSpPr>
            <a:spLocks noGrp="1"/>
          </p:cNvSpPr>
          <p:nvPr>
            <p:ph type="title"/>
          </p:nvPr>
        </p:nvSpPr>
        <p:spPr>
          <a:xfrm>
            <a:off x="628650" y="152400"/>
            <a:ext cx="7886700" cy="1325563"/>
          </a:xfrm>
        </p:spPr>
        <p:txBody>
          <a:bodyPr/>
          <a:lstStyle/>
          <a:p>
            <a:r>
              <a:rPr lang="en-US" dirty="0" smtClean="0"/>
              <a:t>NFS Server configuration</a:t>
            </a:r>
            <a:endParaRPr lang="en-US" dirty="0"/>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4953001" y="6172200"/>
            <a:ext cx="4191000" cy="523220"/>
          </a:xfrm>
          <a:prstGeom prst="rect">
            <a:avLst/>
          </a:prstGeom>
          <a:noFill/>
        </p:spPr>
        <p:txBody>
          <a:bodyPr wrap="square" rtlCol="0">
            <a:spAutoFit/>
          </a:bodyPr>
          <a:lstStyle/>
          <a:p>
            <a:pPr algn="r"/>
            <a:r>
              <a:rPr lang="en-US" sz="1400" dirty="0" smtClean="0">
                <a:latin typeface="+mj-lt"/>
              </a:rPr>
              <a:t>011-puppet-nfs-server</a:t>
            </a:r>
          </a:p>
          <a:p>
            <a:pPr algn="r"/>
            <a:r>
              <a:rPr lang="en-US" sz="1400" dirty="0" smtClean="0">
                <a:latin typeface="+mj-lt"/>
              </a:rPr>
              <a:t>004-svn-commit-and-apply</a:t>
            </a:r>
            <a:endParaRPr lang="en-US" sz="1400" dirty="0">
              <a:latin typeface="+mj-lt"/>
            </a:endParaRPr>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33</a:t>
            </a:fld>
            <a:endParaRPr lang="en-US" altLang="en-US"/>
          </a:p>
        </p:txBody>
      </p:sp>
    </p:spTree>
    <p:extLst>
      <p:ext uri="{BB962C8B-B14F-4D97-AF65-F5344CB8AC3E}">
        <p14:creationId xmlns:p14="http://schemas.microsoft.com/office/powerpoint/2010/main" val="707580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NFS mounts on head and compute nodes</a:t>
            </a:r>
            <a:endParaRPr lang="en-US" dirty="0"/>
          </a:p>
        </p:txBody>
      </p:sp>
      <p:sp>
        <p:nvSpPr>
          <p:cNvPr id="3" name="Content Placeholder 2"/>
          <p:cNvSpPr>
            <a:spLocks noGrp="1"/>
          </p:cNvSpPr>
          <p:nvPr>
            <p:ph idx="1"/>
          </p:nvPr>
        </p:nvSpPr>
        <p:spPr>
          <a:xfrm>
            <a:off x="628650" y="1524000"/>
            <a:ext cx="7886700" cy="4351338"/>
          </a:xfrm>
        </p:spPr>
        <p:txBody>
          <a:bodyPr>
            <a:normAutofit fontScale="85000" lnSpcReduction="20000"/>
          </a:bodyPr>
          <a:lstStyle/>
          <a:p>
            <a:r>
              <a:rPr lang="en-US" dirty="0" smtClean="0"/>
              <a:t>Mount /home</a:t>
            </a:r>
          </a:p>
          <a:p>
            <a:pPr lvl="1"/>
            <a:r>
              <a:rPr lang="en-US" dirty="0" smtClean="0"/>
              <a:t> </a:t>
            </a:r>
            <a:r>
              <a:rPr lang="en-US" dirty="0"/>
              <a:t>mounts { 'storage server </a:t>
            </a:r>
            <a:r>
              <a:rPr lang="en-US" dirty="0" smtClean="0"/>
              <a:t>home’:</a:t>
            </a:r>
          </a:p>
          <a:p>
            <a:pPr marL="342900" lvl="1" indent="0">
              <a:buNone/>
            </a:pPr>
            <a:r>
              <a:rPr lang="en-US" dirty="0"/>
              <a:t>	</a:t>
            </a:r>
            <a:r>
              <a:rPr lang="en-US" dirty="0" smtClean="0"/>
              <a:t>ensure </a:t>
            </a:r>
            <a:r>
              <a:rPr lang="en-US" dirty="0"/>
              <a:t>=&gt; present</a:t>
            </a:r>
            <a:r>
              <a:rPr lang="en-US" dirty="0" smtClean="0"/>
              <a:t>,</a:t>
            </a:r>
          </a:p>
          <a:p>
            <a:pPr marL="342900" lvl="1" indent="0">
              <a:buNone/>
            </a:pPr>
            <a:r>
              <a:rPr lang="en-US" dirty="0"/>
              <a:t>	</a:t>
            </a:r>
            <a:r>
              <a:rPr lang="en-US" dirty="0" smtClean="0"/>
              <a:t>source </a:t>
            </a:r>
            <a:r>
              <a:rPr lang="en-US" dirty="0"/>
              <a:t>=&gt; "${</a:t>
            </a:r>
            <a:r>
              <a:rPr lang="en-US" dirty="0" err="1"/>
              <a:t>storagenodeip</a:t>
            </a:r>
            <a:r>
              <a:rPr lang="en-US" dirty="0"/>
              <a:t>}:/</a:t>
            </a:r>
            <a:r>
              <a:rPr lang="en-US" dirty="0" smtClean="0"/>
              <a:t>home”,</a:t>
            </a:r>
          </a:p>
          <a:p>
            <a:pPr marL="342900" lvl="1" indent="0">
              <a:buNone/>
            </a:pPr>
            <a:r>
              <a:rPr lang="en-US" dirty="0"/>
              <a:t>	</a:t>
            </a:r>
            <a:r>
              <a:rPr lang="en-US" dirty="0" err="1" smtClean="0"/>
              <a:t>dest</a:t>
            </a:r>
            <a:r>
              <a:rPr lang="en-US" dirty="0" smtClean="0"/>
              <a:t>   </a:t>
            </a:r>
            <a:r>
              <a:rPr lang="en-US" dirty="0"/>
              <a:t>=&gt; '/</a:t>
            </a:r>
            <a:r>
              <a:rPr lang="en-US" dirty="0" smtClean="0"/>
              <a:t>home’,</a:t>
            </a:r>
          </a:p>
          <a:p>
            <a:pPr marL="342900" lvl="1" indent="0">
              <a:buNone/>
            </a:pPr>
            <a:r>
              <a:rPr lang="en-US" dirty="0"/>
              <a:t>	</a:t>
            </a:r>
            <a:r>
              <a:rPr lang="en-US" dirty="0" smtClean="0"/>
              <a:t>type   </a:t>
            </a:r>
            <a:r>
              <a:rPr lang="en-US" dirty="0"/>
              <a:t>=&gt; '</a:t>
            </a:r>
            <a:r>
              <a:rPr lang="en-US" dirty="0" err="1" smtClean="0"/>
              <a:t>nfs</a:t>
            </a:r>
            <a:r>
              <a:rPr lang="en-US" dirty="0" smtClean="0"/>
              <a:t>’,</a:t>
            </a:r>
          </a:p>
          <a:p>
            <a:pPr marL="342900" lvl="1" indent="0">
              <a:buNone/>
            </a:pPr>
            <a:r>
              <a:rPr lang="en-US" dirty="0"/>
              <a:t>	</a:t>
            </a:r>
            <a:r>
              <a:rPr lang="en-US" dirty="0" smtClean="0"/>
              <a:t>opts   </a:t>
            </a:r>
            <a:r>
              <a:rPr lang="en-US" dirty="0"/>
              <a:t>=&gt; '</a:t>
            </a:r>
            <a:r>
              <a:rPr lang="en-US" dirty="0" err="1"/>
              <a:t>nofail,defaults,vers</a:t>
            </a:r>
            <a:r>
              <a:rPr lang="en-US" dirty="0"/>
              <a:t>=3,rw,</a:t>
            </a:r>
            <a:r>
              <a:rPr lang="en-US" dirty="0" smtClean="0"/>
              <a:t>noatime’,</a:t>
            </a:r>
          </a:p>
          <a:p>
            <a:pPr marL="342900" lvl="1" indent="0">
              <a:buNone/>
            </a:pPr>
            <a:r>
              <a:rPr lang="en-US" dirty="0" smtClean="0"/>
              <a:t>}</a:t>
            </a:r>
            <a:endParaRPr lang="en-US" dirty="0"/>
          </a:p>
          <a:p>
            <a:r>
              <a:rPr lang="en-US" dirty="0" smtClean="0"/>
              <a:t>Mount /apps</a:t>
            </a:r>
          </a:p>
          <a:p>
            <a:pPr lvl="1"/>
            <a:r>
              <a:rPr lang="en-US" dirty="0" smtClean="0"/>
              <a:t>mounts </a:t>
            </a:r>
            <a:r>
              <a:rPr lang="en-US" dirty="0"/>
              <a:t>{ 'storage server </a:t>
            </a:r>
            <a:r>
              <a:rPr lang="en-US" dirty="0" smtClean="0"/>
              <a:t>apps’:</a:t>
            </a:r>
          </a:p>
          <a:p>
            <a:pPr marL="342900" lvl="1" indent="0">
              <a:buNone/>
            </a:pPr>
            <a:r>
              <a:rPr lang="en-US" dirty="0" smtClean="0"/>
              <a:t>	ensure </a:t>
            </a:r>
            <a:r>
              <a:rPr lang="en-US" dirty="0"/>
              <a:t>=&gt; present</a:t>
            </a:r>
            <a:r>
              <a:rPr lang="en-US" dirty="0" smtClean="0"/>
              <a:t>,</a:t>
            </a:r>
          </a:p>
          <a:p>
            <a:pPr marL="342900" lvl="1" indent="0">
              <a:buNone/>
            </a:pPr>
            <a:r>
              <a:rPr lang="en-US" dirty="0"/>
              <a:t>	</a:t>
            </a:r>
            <a:r>
              <a:rPr lang="en-US" dirty="0" smtClean="0"/>
              <a:t>source </a:t>
            </a:r>
            <a:r>
              <a:rPr lang="en-US" dirty="0"/>
              <a:t>=&gt; "${</a:t>
            </a:r>
            <a:r>
              <a:rPr lang="en-US" dirty="0" err="1"/>
              <a:t>storagenodeip</a:t>
            </a:r>
            <a:r>
              <a:rPr lang="en-US" dirty="0"/>
              <a:t>}:/</a:t>
            </a:r>
            <a:r>
              <a:rPr lang="en-US" dirty="0" smtClean="0"/>
              <a:t>apps”,</a:t>
            </a:r>
          </a:p>
          <a:p>
            <a:pPr marL="342900" lvl="1" indent="0">
              <a:buNone/>
            </a:pPr>
            <a:r>
              <a:rPr lang="en-US" dirty="0"/>
              <a:t>	</a:t>
            </a:r>
            <a:r>
              <a:rPr lang="en-US" dirty="0" err="1" smtClean="0"/>
              <a:t>dest</a:t>
            </a:r>
            <a:r>
              <a:rPr lang="en-US" dirty="0" smtClean="0"/>
              <a:t>   </a:t>
            </a:r>
            <a:r>
              <a:rPr lang="en-US" dirty="0"/>
              <a:t>=&gt; '/</a:t>
            </a:r>
            <a:r>
              <a:rPr lang="en-US" dirty="0" smtClean="0"/>
              <a:t>apps’,</a:t>
            </a:r>
          </a:p>
          <a:p>
            <a:pPr marL="342900" lvl="1" indent="0">
              <a:buNone/>
            </a:pPr>
            <a:r>
              <a:rPr lang="en-US" dirty="0"/>
              <a:t>	</a:t>
            </a:r>
            <a:r>
              <a:rPr lang="en-US" dirty="0" smtClean="0"/>
              <a:t>type   </a:t>
            </a:r>
            <a:r>
              <a:rPr lang="en-US" dirty="0"/>
              <a:t>=&gt; '</a:t>
            </a:r>
            <a:r>
              <a:rPr lang="en-US" dirty="0" err="1" smtClean="0"/>
              <a:t>nfs</a:t>
            </a:r>
            <a:r>
              <a:rPr lang="en-US" dirty="0" smtClean="0"/>
              <a:t>’,</a:t>
            </a:r>
          </a:p>
          <a:p>
            <a:pPr marL="342900" lvl="1" indent="0">
              <a:buNone/>
            </a:pPr>
            <a:r>
              <a:rPr lang="en-US" dirty="0"/>
              <a:t>	</a:t>
            </a:r>
            <a:r>
              <a:rPr lang="en-US" dirty="0" smtClean="0"/>
              <a:t>opts   </a:t>
            </a:r>
            <a:r>
              <a:rPr lang="en-US" dirty="0"/>
              <a:t>=&gt; '</a:t>
            </a:r>
            <a:r>
              <a:rPr lang="en-US" dirty="0" err="1"/>
              <a:t>nofail,defaults,vers</a:t>
            </a:r>
            <a:r>
              <a:rPr lang="en-US" dirty="0"/>
              <a:t>=3,rw,</a:t>
            </a:r>
            <a:r>
              <a:rPr lang="en-US" dirty="0" smtClean="0"/>
              <a:t>noatime’,</a:t>
            </a:r>
          </a:p>
          <a:p>
            <a:pPr marL="342900" lvl="1" indent="0">
              <a:buNone/>
            </a:pPr>
            <a:r>
              <a:rPr lang="en-US" dirty="0"/>
              <a:t>	</a:t>
            </a:r>
            <a:r>
              <a:rPr lang="en-US" dirty="0" smtClean="0"/>
              <a:t>require </a:t>
            </a:r>
            <a:r>
              <a:rPr lang="en-US" dirty="0"/>
              <a:t>=&gt; File['/apps']</a:t>
            </a:r>
            <a:r>
              <a:rPr lang="en-US" dirty="0" smtClean="0"/>
              <a:t>,</a:t>
            </a:r>
          </a:p>
          <a:p>
            <a:pPr marL="342900" lvl="1" indent="0">
              <a:buNone/>
            </a:pPr>
            <a:r>
              <a:rPr lang="en-US" dirty="0" smtClean="0"/>
              <a:t>}</a:t>
            </a:r>
          </a:p>
          <a:p>
            <a:r>
              <a:rPr lang="en-US" dirty="0" smtClean="0"/>
              <a:t>Add this for the head node and cluster node classes and puppet apply</a:t>
            </a:r>
          </a:p>
          <a:p>
            <a:pPr marL="0" indent="0">
              <a:buNone/>
            </a:pPr>
            <a:endParaRPr lang="en-US" dirty="0"/>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012-nfs-mounts</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34</a:t>
            </a:fld>
            <a:endParaRPr lang="en-US" altLang="en-US"/>
          </a:p>
        </p:txBody>
      </p:sp>
    </p:spTree>
    <p:extLst>
      <p:ext uri="{BB962C8B-B14F-4D97-AF65-F5344CB8AC3E}">
        <p14:creationId xmlns:p14="http://schemas.microsoft.com/office/powerpoint/2010/main" val="17875645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aggregation </a:t>
            </a:r>
            <a:endParaRPr lang="en-US" dirty="0"/>
          </a:p>
        </p:txBody>
      </p:sp>
      <p:sp>
        <p:nvSpPr>
          <p:cNvPr id="3" name="Content Placeholder 2"/>
          <p:cNvSpPr>
            <a:spLocks noGrp="1"/>
          </p:cNvSpPr>
          <p:nvPr>
            <p:ph sz="half" idx="1"/>
          </p:nvPr>
        </p:nvSpPr>
        <p:spPr>
          <a:xfrm>
            <a:off x="628650" y="1524000"/>
            <a:ext cx="3886200" cy="4351338"/>
          </a:xfrm>
        </p:spPr>
        <p:txBody>
          <a:bodyPr/>
          <a:lstStyle/>
          <a:p>
            <a:r>
              <a:rPr lang="en-US" dirty="0" smtClean="0"/>
              <a:t>Add </a:t>
            </a:r>
            <a:r>
              <a:rPr lang="en-US" dirty="0" err="1" smtClean="0"/>
              <a:t>rsyslog</a:t>
            </a:r>
            <a:r>
              <a:rPr lang="en-US" dirty="0" smtClean="0"/>
              <a:t> server to the head node</a:t>
            </a:r>
          </a:p>
          <a:p>
            <a:pPr lvl="1"/>
            <a:r>
              <a:rPr lang="en-US" dirty="0" smtClean="0"/>
              <a:t>Create directory to hold all of the logs</a:t>
            </a:r>
          </a:p>
          <a:p>
            <a:pPr lvl="2"/>
            <a:r>
              <a:rPr lang="en-US" dirty="0"/>
              <a:t> file {'/</a:t>
            </a:r>
            <a:r>
              <a:rPr lang="en-US" dirty="0" err="1"/>
              <a:t>var</a:t>
            </a:r>
            <a:r>
              <a:rPr lang="en-US" dirty="0"/>
              <a:t>/log/multi</a:t>
            </a:r>
            <a:r>
              <a:rPr lang="en-US" dirty="0" smtClean="0"/>
              <a:t>/’:</a:t>
            </a:r>
          </a:p>
          <a:p>
            <a:pPr marL="685800" lvl="2" indent="0">
              <a:buNone/>
            </a:pPr>
            <a:r>
              <a:rPr lang="en-US" dirty="0" smtClean="0"/>
              <a:t>	ensure </a:t>
            </a:r>
            <a:r>
              <a:rPr lang="en-US" dirty="0"/>
              <a:t>=&gt; '</a:t>
            </a:r>
            <a:r>
              <a:rPr lang="en-US" dirty="0" smtClean="0"/>
              <a:t>directory’,</a:t>
            </a:r>
          </a:p>
          <a:p>
            <a:pPr marL="685800" lvl="2" indent="0">
              <a:buNone/>
            </a:pPr>
            <a:r>
              <a:rPr lang="en-US" dirty="0" smtClean="0"/>
              <a:t>	before </a:t>
            </a:r>
            <a:r>
              <a:rPr lang="en-US" dirty="0"/>
              <a:t>=&gt; Class['</a:t>
            </a:r>
            <a:r>
              <a:rPr lang="en-US" dirty="0" err="1"/>
              <a:t>rsyslog</a:t>
            </a:r>
            <a:r>
              <a:rPr lang="en-US" dirty="0"/>
              <a:t>::server']</a:t>
            </a:r>
            <a:r>
              <a:rPr lang="en-US" dirty="0" smtClean="0"/>
              <a:t>,</a:t>
            </a:r>
          </a:p>
          <a:p>
            <a:pPr marL="685800" lvl="2" indent="0">
              <a:buNone/>
            </a:pPr>
            <a:r>
              <a:rPr lang="en-US" dirty="0" smtClean="0"/>
              <a:t>      }</a:t>
            </a:r>
          </a:p>
          <a:p>
            <a:pPr marL="685800" lvl="2" indent="0">
              <a:buNone/>
            </a:pPr>
            <a:endParaRPr lang="en-US" dirty="0" smtClean="0"/>
          </a:p>
          <a:p>
            <a:pPr lvl="1"/>
            <a:r>
              <a:rPr lang="en-US" dirty="0" smtClean="0"/>
              <a:t>Add </a:t>
            </a:r>
            <a:r>
              <a:rPr lang="en-US" dirty="0" err="1" smtClean="0"/>
              <a:t>rsyslog</a:t>
            </a:r>
            <a:r>
              <a:rPr lang="en-US" dirty="0" smtClean="0"/>
              <a:t> module</a:t>
            </a:r>
          </a:p>
          <a:p>
            <a:pPr lvl="2"/>
            <a:r>
              <a:rPr lang="en-US" dirty="0"/>
              <a:t> class { '</a:t>
            </a:r>
            <a:r>
              <a:rPr lang="en-US" dirty="0" err="1"/>
              <a:t>rsyslog</a:t>
            </a:r>
            <a:r>
              <a:rPr lang="en-US" dirty="0"/>
              <a:t>::server':</a:t>
            </a:r>
          </a:p>
          <a:p>
            <a:pPr marL="685800" lvl="2" indent="0">
              <a:buNone/>
            </a:pPr>
            <a:r>
              <a:rPr lang="en-US" dirty="0" smtClean="0"/>
              <a:t>	</a:t>
            </a:r>
            <a:r>
              <a:rPr lang="en-US" dirty="0" err="1" smtClean="0"/>
              <a:t>server_dir</a:t>
            </a:r>
            <a:r>
              <a:rPr lang="en-US" dirty="0" smtClean="0"/>
              <a:t>  =</a:t>
            </a:r>
            <a:r>
              <a:rPr lang="en-US" dirty="0"/>
              <a:t>&gt; '/</a:t>
            </a:r>
            <a:r>
              <a:rPr lang="en-US" dirty="0" err="1"/>
              <a:t>var</a:t>
            </a:r>
            <a:r>
              <a:rPr lang="en-US" dirty="0"/>
              <a:t>/log/multi/',</a:t>
            </a:r>
          </a:p>
          <a:p>
            <a:pPr marL="685800" lvl="2" indent="0">
              <a:buNone/>
            </a:pPr>
            <a:r>
              <a:rPr lang="en-US" dirty="0" smtClean="0"/>
              <a:t>      }</a:t>
            </a:r>
          </a:p>
          <a:p>
            <a:pPr lvl="1"/>
            <a:endParaRPr lang="en-US" dirty="0" smtClean="0"/>
          </a:p>
          <a:p>
            <a:pPr marL="0" indent="0">
              <a:buNone/>
            </a:pPr>
            <a:endParaRPr lang="en-US" dirty="0" smtClean="0"/>
          </a:p>
          <a:p>
            <a:pPr lvl="2"/>
            <a:endParaRPr lang="en-US" dirty="0"/>
          </a:p>
        </p:txBody>
      </p:sp>
      <p:sp>
        <p:nvSpPr>
          <p:cNvPr id="4" name="Content Placeholder 3"/>
          <p:cNvSpPr>
            <a:spLocks noGrp="1"/>
          </p:cNvSpPr>
          <p:nvPr>
            <p:ph sz="half" idx="2"/>
          </p:nvPr>
        </p:nvSpPr>
        <p:spPr>
          <a:xfrm>
            <a:off x="4629150" y="1524000"/>
            <a:ext cx="3886200" cy="4351338"/>
          </a:xfrm>
        </p:spPr>
        <p:txBody>
          <a:bodyPr/>
          <a:lstStyle/>
          <a:p>
            <a:r>
              <a:rPr lang="en-US" dirty="0" smtClean="0"/>
              <a:t>Add </a:t>
            </a:r>
            <a:r>
              <a:rPr lang="en-US" dirty="0" err="1" smtClean="0"/>
              <a:t>rsyslog</a:t>
            </a:r>
            <a:r>
              <a:rPr lang="en-US" dirty="0" smtClean="0"/>
              <a:t> client to send logs to server</a:t>
            </a:r>
          </a:p>
          <a:p>
            <a:pPr lvl="1"/>
            <a:r>
              <a:rPr lang="en-US" dirty="0"/>
              <a:t> class { '</a:t>
            </a:r>
            <a:r>
              <a:rPr lang="en-US" dirty="0" err="1"/>
              <a:t>rsyslog</a:t>
            </a:r>
            <a:r>
              <a:rPr lang="en-US" dirty="0"/>
              <a:t>::client':</a:t>
            </a:r>
          </a:p>
          <a:p>
            <a:pPr marL="342900" lvl="1" indent="0">
              <a:buNone/>
            </a:pPr>
            <a:r>
              <a:rPr lang="en-US" dirty="0" smtClean="0"/>
              <a:t>	</a:t>
            </a:r>
            <a:r>
              <a:rPr lang="en-US" dirty="0" err="1" smtClean="0"/>
              <a:t>remote_type</a:t>
            </a:r>
            <a:r>
              <a:rPr lang="en-US" dirty="0" smtClean="0"/>
              <a:t>    </a:t>
            </a:r>
            <a:r>
              <a:rPr lang="en-US" dirty="0"/>
              <a:t>=&gt; '</a:t>
            </a:r>
            <a:r>
              <a:rPr lang="en-US" dirty="0" err="1"/>
              <a:t>tcp</a:t>
            </a:r>
            <a:r>
              <a:rPr lang="en-US" dirty="0"/>
              <a:t>',</a:t>
            </a:r>
          </a:p>
          <a:p>
            <a:pPr marL="342900" lvl="1" indent="0">
              <a:buNone/>
            </a:pPr>
            <a:r>
              <a:rPr lang="en-US" dirty="0" smtClean="0"/>
              <a:t>	server         </a:t>
            </a:r>
            <a:r>
              <a:rPr lang="en-US" dirty="0"/>
              <a:t>=&gt; '</a:t>
            </a:r>
            <a:r>
              <a:rPr lang="en-US" dirty="0" err="1"/>
              <a:t>head.cluster</a:t>
            </a:r>
            <a:r>
              <a:rPr lang="en-US" dirty="0"/>
              <a:t>',</a:t>
            </a:r>
          </a:p>
          <a:p>
            <a:pPr marL="342900" lvl="1" indent="0">
              <a:buNone/>
            </a:pPr>
            <a:r>
              <a:rPr lang="en-US" dirty="0" smtClean="0"/>
              <a:t>     }</a:t>
            </a:r>
          </a:p>
          <a:p>
            <a:pPr marL="342900" lvl="1" indent="0">
              <a:buNone/>
            </a:pP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022-</a:t>
            </a:r>
            <a:r>
              <a:rPr lang="en-US" sz="1400" dirty="0">
                <a:latin typeface="+mj-lt"/>
              </a:rPr>
              <a:t>log-aggregation</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35</a:t>
            </a:fld>
            <a:endParaRPr lang="en-US" altLang="en-US"/>
          </a:p>
        </p:txBody>
      </p:sp>
    </p:spTree>
    <p:extLst>
      <p:ext uri="{BB962C8B-B14F-4D97-AF65-F5344CB8AC3E}">
        <p14:creationId xmlns:p14="http://schemas.microsoft.com/office/powerpoint/2010/main" val="794983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209800"/>
            <a:ext cx="7886700" cy="1325563"/>
          </a:xfrm>
        </p:spPr>
        <p:txBody>
          <a:bodyPr/>
          <a:lstStyle/>
          <a:p>
            <a:pPr algn="ctr"/>
            <a:r>
              <a:rPr lang="en-US" sz="2800" b="1" dirty="0" smtClean="0"/>
              <a:t>Session 3</a:t>
            </a:r>
            <a:r>
              <a:rPr lang="en-US" b="1" dirty="0" smtClean="0"/>
              <a:t/>
            </a:r>
            <a:br>
              <a:rPr lang="en-US" b="1" dirty="0" smtClean="0"/>
            </a:br>
            <a:r>
              <a:rPr lang="en-US" b="1" dirty="0" smtClean="0"/>
              <a:t>Setup Compute Nodes</a:t>
            </a:r>
            <a:endParaRPr lang="en-US" b="1" dirty="0"/>
          </a:p>
        </p:txBody>
      </p:sp>
      <p:sp>
        <p:nvSpPr>
          <p:cNvPr id="3" name="Content Placeholder 2"/>
          <p:cNvSpPr>
            <a:spLocks noGrp="1"/>
          </p:cNvSpPr>
          <p:nvPr>
            <p:ph idx="1"/>
          </p:nvPr>
        </p:nvSpPr>
        <p:spPr>
          <a:xfrm>
            <a:off x="2743200" y="1825625"/>
            <a:ext cx="4495800" cy="4351338"/>
          </a:xfrm>
        </p:spPr>
        <p:txBody>
          <a:bodyPr/>
          <a:lstStyle/>
          <a:p>
            <a:endParaRPr lang="en-US" dirty="0"/>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Launch 2 more EC2 machines</a:t>
            </a:r>
          </a:p>
          <a:p>
            <a:pPr marL="0" indent="0">
              <a:buNone/>
            </a:pPr>
            <a:endParaRPr lang="en-US" dirty="0"/>
          </a:p>
          <a:p>
            <a:r>
              <a:rPr lang="en-US" dirty="0"/>
              <a:t>Change the </a:t>
            </a:r>
            <a:r>
              <a:rPr lang="en-US" dirty="0" err="1"/>
              <a:t>ip</a:t>
            </a:r>
            <a:r>
              <a:rPr lang="en-US" dirty="0"/>
              <a:t> addresses for the compute </a:t>
            </a:r>
            <a:r>
              <a:rPr lang="en-US" dirty="0" smtClean="0"/>
              <a:t>nodes on the head node</a:t>
            </a:r>
            <a:endParaRPr lang="en-US" dirty="0"/>
          </a:p>
          <a:p>
            <a:pPr lvl="1"/>
            <a:r>
              <a:rPr lang="en-US" dirty="0"/>
              <a:t>$</a:t>
            </a:r>
            <a:r>
              <a:rPr lang="en-US" dirty="0" err="1"/>
              <a:t>computeoneeip</a:t>
            </a:r>
            <a:r>
              <a:rPr lang="en-US" dirty="0"/>
              <a:t>='</a:t>
            </a:r>
            <a:r>
              <a:rPr lang="en-US" dirty="0" err="1"/>
              <a:t>computenode</a:t>
            </a:r>
            <a:r>
              <a:rPr lang="en-US" dirty="0"/>
              <a:t> </a:t>
            </a:r>
            <a:r>
              <a:rPr lang="en-US" dirty="0" err="1"/>
              <a:t>ip</a:t>
            </a:r>
            <a:r>
              <a:rPr lang="en-US" dirty="0"/>
              <a:t> 1 here’</a:t>
            </a:r>
          </a:p>
          <a:p>
            <a:pPr lvl="1"/>
            <a:r>
              <a:rPr lang="en-US" dirty="0"/>
              <a:t>$</a:t>
            </a:r>
            <a:r>
              <a:rPr lang="en-US" dirty="0" err="1"/>
              <a:t>computetwoeip</a:t>
            </a:r>
            <a:r>
              <a:rPr lang="en-US" dirty="0"/>
              <a:t>='</a:t>
            </a:r>
            <a:r>
              <a:rPr lang="en-US" dirty="0" err="1"/>
              <a:t>computenode</a:t>
            </a:r>
            <a:r>
              <a:rPr lang="en-US" dirty="0"/>
              <a:t> </a:t>
            </a:r>
            <a:r>
              <a:rPr lang="en-US" dirty="0" err="1"/>
              <a:t>ip</a:t>
            </a:r>
            <a:r>
              <a:rPr lang="en-US" dirty="0"/>
              <a:t> 2 here</a:t>
            </a:r>
            <a:r>
              <a:rPr lang="en-US" dirty="0" smtClean="0"/>
              <a:t>’</a:t>
            </a:r>
          </a:p>
          <a:p>
            <a:pPr lvl="1"/>
            <a:r>
              <a:rPr lang="en-US" b="1" dirty="0" err="1" smtClean="0"/>
              <a:t>svn</a:t>
            </a:r>
            <a:r>
              <a:rPr lang="en-US" b="1" dirty="0" smtClean="0"/>
              <a:t> ci and puppet apply on the head node</a:t>
            </a:r>
          </a:p>
          <a:p>
            <a:pPr lvl="1"/>
            <a:r>
              <a:rPr lang="en-US" b="1" dirty="0" err="1"/>
              <a:t>s</a:t>
            </a:r>
            <a:r>
              <a:rPr lang="en-US" b="1" dirty="0" err="1" smtClean="0"/>
              <a:t>vn</a:t>
            </a:r>
            <a:r>
              <a:rPr lang="en-US" b="1" dirty="0" smtClean="0"/>
              <a:t> up and puppet apply on the storage node</a:t>
            </a:r>
            <a:endParaRPr lang="en-US" b="1" dirty="0"/>
          </a:p>
          <a:p>
            <a:pPr marL="0" indent="0">
              <a:buNone/>
            </a:pPr>
            <a:endParaRPr lang="en-US" dirty="0" smtClean="0"/>
          </a:p>
          <a:p>
            <a:r>
              <a:rPr lang="en-US" dirty="0" smtClean="0"/>
              <a:t>Go back to bootstrapping storage slide and bootstrap the two nodes</a:t>
            </a:r>
          </a:p>
        </p:txBody>
      </p:sp>
      <p:sp>
        <p:nvSpPr>
          <p:cNvPr id="3" name="Title 2"/>
          <p:cNvSpPr>
            <a:spLocks noGrp="1"/>
          </p:cNvSpPr>
          <p:nvPr>
            <p:ph type="title"/>
          </p:nvPr>
        </p:nvSpPr>
        <p:spPr/>
        <p:txBody>
          <a:bodyPr/>
          <a:lstStyle/>
          <a:p>
            <a:r>
              <a:rPr lang="en-US" dirty="0" smtClean="0"/>
              <a:t>Bootstrapping compute nodes</a:t>
            </a: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523220"/>
          </a:xfrm>
          <a:prstGeom prst="rect">
            <a:avLst/>
          </a:prstGeom>
          <a:noFill/>
        </p:spPr>
        <p:txBody>
          <a:bodyPr wrap="square" rtlCol="0">
            <a:spAutoFit/>
          </a:bodyPr>
          <a:lstStyle/>
          <a:p>
            <a:pPr algn="r"/>
            <a:r>
              <a:rPr lang="en-US" sz="1400" dirty="0" smtClean="0">
                <a:latin typeface="+mj-lt"/>
              </a:rPr>
              <a:t>013-compute-nodes-firewall</a:t>
            </a:r>
          </a:p>
          <a:p>
            <a:pPr algn="r"/>
            <a:r>
              <a:rPr lang="en-US" sz="1400" dirty="0" smtClean="0">
                <a:latin typeface="+mj-lt"/>
              </a:rPr>
              <a:t>004-svn-commit-and-apply</a:t>
            </a:r>
            <a:endParaRPr lang="en-US" sz="1400" dirty="0">
              <a:latin typeface="+mj-lt"/>
            </a:endParaRPr>
          </a:p>
        </p:txBody>
      </p:sp>
      <p:pic>
        <p:nvPicPr>
          <p:cNvPr id="6" name="Picture 5"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0" name="Slide Number Placeholder 9"/>
          <p:cNvSpPr>
            <a:spLocks noGrp="1"/>
          </p:cNvSpPr>
          <p:nvPr>
            <p:ph type="sldNum" sz="quarter" idx="12"/>
          </p:nvPr>
        </p:nvSpPr>
        <p:spPr/>
        <p:txBody>
          <a:bodyPr/>
          <a:lstStyle/>
          <a:p>
            <a:fld id="{186B3722-BBD7-4406-B894-9D88D830D27E}" type="slidenum">
              <a:rPr lang="en-US" altLang="en-US" smtClean="0"/>
              <a:pPr/>
              <a:t>37</a:t>
            </a:fld>
            <a:endParaRPr lang="en-US" altLang="en-US"/>
          </a:p>
        </p:txBody>
      </p:sp>
    </p:spTree>
    <p:extLst>
      <p:ext uri="{BB962C8B-B14F-4D97-AF65-F5344CB8AC3E}">
        <p14:creationId xmlns:p14="http://schemas.microsoft.com/office/powerpoint/2010/main" val="703712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447800"/>
            <a:ext cx="7886700" cy="4351338"/>
          </a:xfrm>
        </p:spPr>
        <p:txBody>
          <a:bodyPr>
            <a:normAutofit/>
          </a:bodyPr>
          <a:lstStyle/>
          <a:p>
            <a:r>
              <a:rPr lang="en-US" dirty="0" smtClean="0"/>
              <a:t>In an academic or corporate environment you will most likely be using </a:t>
            </a:r>
            <a:r>
              <a:rPr lang="en-US" dirty="0" err="1" smtClean="0"/>
              <a:t>ldap</a:t>
            </a:r>
            <a:r>
              <a:rPr lang="en-US" dirty="0" smtClean="0"/>
              <a:t> or something similar. This method is an easy way around having to setup an </a:t>
            </a:r>
            <a:r>
              <a:rPr lang="en-US" dirty="0" err="1" smtClean="0"/>
              <a:t>ldap</a:t>
            </a:r>
            <a:r>
              <a:rPr lang="en-US" dirty="0" smtClean="0"/>
              <a:t>.</a:t>
            </a:r>
          </a:p>
          <a:p>
            <a:pPr marL="388620" lvl="1" indent="0">
              <a:spcBef>
                <a:spcPts val="300"/>
              </a:spcBef>
              <a:buNone/>
            </a:pPr>
            <a:r>
              <a:rPr lang="en-US" sz="1600" dirty="0"/>
              <a:t> account { </a:t>
            </a:r>
          </a:p>
          <a:p>
            <a:pPr marL="388620" lvl="1" indent="0">
              <a:spcBef>
                <a:spcPts val="300"/>
              </a:spcBef>
              <a:buNone/>
            </a:pPr>
            <a:r>
              <a:rPr lang="en-US" sz="1600" dirty="0"/>
              <a:t>    '</a:t>
            </a:r>
            <a:r>
              <a:rPr lang="en-US" sz="1600" dirty="0" err="1"/>
              <a:t>login_name_here</a:t>
            </a:r>
            <a:r>
              <a:rPr lang="en-US" sz="1600" dirty="0"/>
              <a:t>':</a:t>
            </a:r>
          </a:p>
          <a:p>
            <a:pPr marL="388620" lvl="1" indent="0">
              <a:spcBef>
                <a:spcPts val="300"/>
              </a:spcBef>
              <a:buNone/>
            </a:pPr>
            <a:r>
              <a:rPr lang="en-US" sz="1600" dirty="0"/>
              <a:t>      </a:t>
            </a:r>
            <a:r>
              <a:rPr lang="en-US" sz="1600" dirty="0" err="1"/>
              <a:t>home_dir</a:t>
            </a:r>
            <a:r>
              <a:rPr lang="en-US" sz="1600" dirty="0"/>
              <a:t> =&gt; '/home/</a:t>
            </a:r>
            <a:r>
              <a:rPr lang="en-US" sz="1600" dirty="0" err="1"/>
              <a:t>login_name_here</a:t>
            </a:r>
            <a:r>
              <a:rPr lang="en-US" sz="1600" dirty="0"/>
              <a:t>',</a:t>
            </a:r>
          </a:p>
          <a:p>
            <a:pPr marL="388620" lvl="1" indent="0">
              <a:spcBef>
                <a:spcPts val="300"/>
              </a:spcBef>
              <a:buNone/>
            </a:pPr>
            <a:r>
              <a:rPr lang="en-US" sz="1600" dirty="0"/>
              <a:t>      groups   =&gt; [ 'wheel', 'users' ],</a:t>
            </a:r>
          </a:p>
          <a:p>
            <a:pPr marL="388620" lvl="1" indent="0">
              <a:spcBef>
                <a:spcPts val="300"/>
              </a:spcBef>
              <a:buNone/>
            </a:pPr>
            <a:r>
              <a:rPr lang="en-US" sz="1600" dirty="0" smtClean="0"/>
              <a:t>      comment   </a:t>
            </a:r>
            <a:r>
              <a:rPr lang="en-US" sz="1600" dirty="0"/>
              <a:t>=&gt; 'Full Name',</a:t>
            </a:r>
          </a:p>
          <a:p>
            <a:pPr marL="388620" lvl="1" indent="0">
              <a:spcBef>
                <a:spcPts val="300"/>
              </a:spcBef>
              <a:buNone/>
            </a:pPr>
            <a:r>
              <a:rPr lang="en-US" sz="1600" dirty="0"/>
              <a:t>      </a:t>
            </a:r>
            <a:r>
              <a:rPr lang="en-US" sz="1600" dirty="0" err="1"/>
              <a:t>uid</a:t>
            </a:r>
            <a:r>
              <a:rPr lang="en-US" sz="1600" dirty="0"/>
              <a:t> =&gt; 500,</a:t>
            </a:r>
          </a:p>
          <a:p>
            <a:pPr marL="388620" lvl="1" indent="0">
              <a:spcBef>
                <a:spcPts val="300"/>
              </a:spcBef>
              <a:buNone/>
            </a:pPr>
            <a:r>
              <a:rPr lang="en-US" sz="1600" dirty="0"/>
              <a:t>  </a:t>
            </a:r>
            <a:r>
              <a:rPr lang="en-US" sz="1600" dirty="0" smtClean="0"/>
              <a:t>}</a:t>
            </a:r>
          </a:p>
          <a:p>
            <a:pPr>
              <a:buFont typeface="Wingdings" charset="2"/>
              <a:buChar char="§"/>
            </a:pPr>
            <a:r>
              <a:rPr lang="en-US" dirty="0" smtClean="0"/>
              <a:t>This will allow us to have a UID consistent user everywhere without setting up a full accounting system.</a:t>
            </a:r>
          </a:p>
          <a:p>
            <a:pPr>
              <a:buFont typeface="Wingdings" charset="2"/>
              <a:buChar char="§"/>
            </a:pPr>
            <a:r>
              <a:rPr lang="en-US" b="1" dirty="0" smtClean="0"/>
              <a:t>puppet apply</a:t>
            </a:r>
          </a:p>
          <a:p>
            <a:pPr>
              <a:buFont typeface="Wingdings" charset="2"/>
              <a:buChar char="§"/>
            </a:pPr>
            <a:endParaRPr lang="en-US" dirty="0"/>
          </a:p>
        </p:txBody>
      </p:sp>
      <p:sp>
        <p:nvSpPr>
          <p:cNvPr id="3" name="Title 2"/>
          <p:cNvSpPr>
            <a:spLocks noGrp="1"/>
          </p:cNvSpPr>
          <p:nvPr>
            <p:ph type="title"/>
          </p:nvPr>
        </p:nvSpPr>
        <p:spPr/>
        <p:txBody>
          <a:bodyPr/>
          <a:lstStyle/>
          <a:p>
            <a:r>
              <a:rPr lang="en-US" dirty="0" smtClean="0"/>
              <a:t>Accounts</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5" name="TextBox 4"/>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014-</a:t>
            </a:r>
            <a:r>
              <a:rPr lang="en-US" sz="1400" dirty="0">
                <a:latin typeface="+mj-lt"/>
              </a:rPr>
              <a:t>easy-accounting</a:t>
            </a:r>
          </a:p>
        </p:txBody>
      </p:sp>
      <p:pic>
        <p:nvPicPr>
          <p:cNvPr id="6" name="Picture 5"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Slide Number Placeholder 7"/>
          <p:cNvSpPr>
            <a:spLocks noGrp="1"/>
          </p:cNvSpPr>
          <p:nvPr>
            <p:ph type="sldNum" sz="quarter" idx="12"/>
          </p:nvPr>
        </p:nvSpPr>
        <p:spPr/>
        <p:txBody>
          <a:bodyPr/>
          <a:lstStyle/>
          <a:p>
            <a:fld id="{186B3722-BBD7-4406-B894-9D88D830D27E}" type="slidenum">
              <a:rPr lang="en-US" altLang="en-US" smtClean="0"/>
              <a:pPr/>
              <a:t>38</a:t>
            </a:fld>
            <a:endParaRPr lang="en-US" altLang="en-US"/>
          </a:p>
        </p:txBody>
      </p:sp>
    </p:spTree>
    <p:extLst>
      <p:ext uri="{BB962C8B-B14F-4D97-AF65-F5344CB8AC3E}">
        <p14:creationId xmlns:p14="http://schemas.microsoft.com/office/powerpoint/2010/main" val="3137850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Modules  and </a:t>
            </a:r>
            <a:r>
              <a:rPr lang="en-US" dirty="0" err="1" smtClean="0"/>
              <a:t>OpenMPI</a:t>
            </a:r>
            <a:endParaRPr lang="en-US" dirty="0"/>
          </a:p>
        </p:txBody>
      </p:sp>
      <p:sp>
        <p:nvSpPr>
          <p:cNvPr id="3" name="Content Placeholder 2"/>
          <p:cNvSpPr>
            <a:spLocks noGrp="1"/>
          </p:cNvSpPr>
          <p:nvPr>
            <p:ph sz="half" idx="1"/>
          </p:nvPr>
        </p:nvSpPr>
        <p:spPr>
          <a:xfrm>
            <a:off x="628650" y="1600200"/>
            <a:ext cx="3886200" cy="4351338"/>
          </a:xfrm>
        </p:spPr>
        <p:txBody>
          <a:bodyPr>
            <a:normAutofit fontScale="92500" lnSpcReduction="10000"/>
          </a:bodyPr>
          <a:lstStyle/>
          <a:p>
            <a:r>
              <a:rPr lang="en-US" dirty="0" smtClean="0"/>
              <a:t>Environment modules can provide pluggable software.</a:t>
            </a:r>
          </a:p>
          <a:p>
            <a:endParaRPr lang="en-US" dirty="0" smtClean="0"/>
          </a:p>
          <a:p>
            <a:r>
              <a:rPr lang="en-US" dirty="0" smtClean="0"/>
              <a:t>Install basic Packages</a:t>
            </a:r>
          </a:p>
          <a:p>
            <a:pPr lvl="1"/>
            <a:r>
              <a:rPr lang="en-US" dirty="0"/>
              <a:t> package { 'environment-</a:t>
            </a:r>
            <a:r>
              <a:rPr lang="en-US" dirty="0" smtClean="0"/>
              <a:t>modules’:</a:t>
            </a:r>
          </a:p>
          <a:p>
            <a:pPr marL="342900" lvl="1" indent="0">
              <a:buNone/>
            </a:pPr>
            <a:r>
              <a:rPr lang="en-US" dirty="0" smtClean="0"/>
              <a:t>	ensure </a:t>
            </a:r>
            <a:r>
              <a:rPr lang="en-US" dirty="0"/>
              <a:t>=&gt; present,</a:t>
            </a:r>
          </a:p>
          <a:p>
            <a:pPr marL="342900" lvl="1" indent="0">
              <a:buNone/>
            </a:pPr>
            <a:r>
              <a:rPr lang="en-US" dirty="0" smtClean="0"/>
              <a:t>    }</a:t>
            </a:r>
            <a:endParaRPr lang="en-US" dirty="0"/>
          </a:p>
          <a:p>
            <a:pPr lvl="1"/>
            <a:endParaRPr lang="en-US" dirty="0"/>
          </a:p>
          <a:p>
            <a:pPr marL="342900" lvl="1" indent="0">
              <a:buNone/>
            </a:pPr>
            <a:r>
              <a:rPr lang="en-US" dirty="0" smtClean="0"/>
              <a:t>    package </a:t>
            </a:r>
            <a:r>
              <a:rPr lang="en-US" dirty="0"/>
              <a:t>{ '</a:t>
            </a:r>
            <a:r>
              <a:rPr lang="en-US" dirty="0" err="1"/>
              <a:t>gcc-c</a:t>
            </a:r>
            <a:r>
              <a:rPr lang="en-US" dirty="0"/>
              <a:t>++':</a:t>
            </a:r>
          </a:p>
          <a:p>
            <a:pPr marL="342900" lvl="1" indent="0">
              <a:buNone/>
            </a:pPr>
            <a:r>
              <a:rPr lang="en-US" dirty="0" smtClean="0"/>
              <a:t>	ensure </a:t>
            </a:r>
            <a:r>
              <a:rPr lang="en-US" dirty="0"/>
              <a:t>=&gt; present,</a:t>
            </a:r>
          </a:p>
          <a:p>
            <a:pPr marL="342900" lvl="1" indent="0">
              <a:buNone/>
            </a:pPr>
            <a:r>
              <a:rPr lang="en-US" dirty="0" smtClean="0"/>
              <a:t>    }</a:t>
            </a:r>
          </a:p>
          <a:p>
            <a:pPr marL="342900" lvl="1" indent="0">
              <a:buNone/>
            </a:pPr>
            <a:endParaRPr lang="en-US" dirty="0" smtClean="0"/>
          </a:p>
          <a:p>
            <a:pPr marL="342900" lvl="1" indent="0">
              <a:buNone/>
            </a:pPr>
            <a:r>
              <a:rPr lang="en-US" dirty="0"/>
              <a:t> </a:t>
            </a:r>
            <a:r>
              <a:rPr lang="en-US" dirty="0" smtClean="0"/>
              <a:t>   package </a:t>
            </a:r>
            <a:r>
              <a:rPr lang="en-US" dirty="0"/>
              <a:t>{ '</a:t>
            </a:r>
            <a:r>
              <a:rPr lang="en-US" dirty="0" err="1"/>
              <a:t>gcc-gfortran</a:t>
            </a:r>
            <a:r>
              <a:rPr lang="en-US" dirty="0"/>
              <a:t>':</a:t>
            </a:r>
          </a:p>
          <a:p>
            <a:pPr marL="342900" lvl="1" indent="0">
              <a:buNone/>
            </a:pPr>
            <a:r>
              <a:rPr lang="en-US" dirty="0"/>
              <a:t>    </a:t>
            </a:r>
            <a:r>
              <a:rPr lang="en-US" dirty="0" smtClean="0"/>
              <a:t>    ensure </a:t>
            </a:r>
            <a:r>
              <a:rPr lang="en-US" dirty="0"/>
              <a:t>=&gt; present,</a:t>
            </a:r>
          </a:p>
          <a:p>
            <a:pPr marL="342900" lvl="1" indent="0">
              <a:buNone/>
            </a:pPr>
            <a:r>
              <a:rPr lang="en-US" dirty="0"/>
              <a:t>  </a:t>
            </a:r>
            <a:r>
              <a:rPr lang="en-US" dirty="0" smtClean="0"/>
              <a:t>  }</a:t>
            </a:r>
            <a:endParaRPr lang="en-US" dirty="0"/>
          </a:p>
        </p:txBody>
      </p:sp>
      <p:sp>
        <p:nvSpPr>
          <p:cNvPr id="4" name="Content Placeholder 3"/>
          <p:cNvSpPr>
            <a:spLocks noGrp="1"/>
          </p:cNvSpPr>
          <p:nvPr>
            <p:ph sz="half" idx="2"/>
          </p:nvPr>
        </p:nvSpPr>
        <p:spPr>
          <a:xfrm>
            <a:off x="4629150" y="1600200"/>
            <a:ext cx="3886200" cy="4351338"/>
          </a:xfrm>
        </p:spPr>
        <p:txBody>
          <a:bodyPr>
            <a:normAutofit fontScale="92500" lnSpcReduction="10000"/>
          </a:bodyPr>
          <a:lstStyle/>
          <a:p>
            <a:r>
              <a:rPr lang="en-US" dirty="0" err="1"/>
              <a:t>OpenMPI</a:t>
            </a:r>
            <a:r>
              <a:rPr lang="en-US" dirty="0"/>
              <a:t> Software</a:t>
            </a:r>
          </a:p>
          <a:p>
            <a:pPr lvl="1"/>
            <a:r>
              <a:rPr lang="en-US" dirty="0"/>
              <a:t>cd /apps/</a:t>
            </a:r>
          </a:p>
          <a:p>
            <a:pPr lvl="1"/>
            <a:r>
              <a:rPr lang="en-US" dirty="0" err="1"/>
              <a:t>wget</a:t>
            </a:r>
            <a:r>
              <a:rPr lang="en-US" dirty="0"/>
              <a:t> openmpi-1.7.5.tar.gz</a:t>
            </a:r>
          </a:p>
          <a:p>
            <a:pPr lvl="1"/>
            <a:r>
              <a:rPr lang="en-US" dirty="0"/>
              <a:t>tar </a:t>
            </a:r>
            <a:r>
              <a:rPr lang="en-US" dirty="0" err="1"/>
              <a:t>xfvz</a:t>
            </a:r>
            <a:r>
              <a:rPr lang="en-US" dirty="0"/>
              <a:t> openmpi-1.7.5.tar.gz</a:t>
            </a:r>
          </a:p>
          <a:p>
            <a:pPr lvl="1"/>
            <a:endParaRPr lang="en-US" dirty="0"/>
          </a:p>
          <a:p>
            <a:r>
              <a:rPr lang="en-US" dirty="0" err="1"/>
              <a:t>OpenMPI</a:t>
            </a:r>
            <a:r>
              <a:rPr lang="en-US" dirty="0"/>
              <a:t> Module</a:t>
            </a:r>
          </a:p>
          <a:p>
            <a:pPr lvl="1"/>
            <a:r>
              <a:rPr lang="en-US" dirty="0"/>
              <a:t>Create the directory for the module files</a:t>
            </a:r>
          </a:p>
          <a:p>
            <a:pPr lvl="2"/>
            <a:r>
              <a:rPr lang="en-US" dirty="0"/>
              <a:t> file { "/</a:t>
            </a:r>
            <a:r>
              <a:rPr lang="en-US" dirty="0" err="1"/>
              <a:t>usr</a:t>
            </a:r>
            <a:r>
              <a:rPr lang="en-US" dirty="0"/>
              <a:t>/share/Modules/</a:t>
            </a:r>
            <a:r>
              <a:rPr lang="en-US" dirty="0" err="1"/>
              <a:t>modulefiles</a:t>
            </a:r>
            <a:r>
              <a:rPr lang="en-US" dirty="0"/>
              <a:t>/</a:t>
            </a:r>
            <a:r>
              <a:rPr lang="en-US" dirty="0" err="1"/>
              <a:t>openmpi</a:t>
            </a:r>
            <a:r>
              <a:rPr lang="en-US" dirty="0"/>
              <a:t>”:</a:t>
            </a:r>
          </a:p>
          <a:p>
            <a:pPr marL="685800" lvl="2" indent="0">
              <a:buNone/>
            </a:pPr>
            <a:r>
              <a:rPr lang="en-US" dirty="0"/>
              <a:t>	ensure =&gt; "directory”</a:t>
            </a:r>
          </a:p>
          <a:p>
            <a:pPr marL="685800" lvl="2" indent="0">
              <a:buNone/>
            </a:pPr>
            <a:r>
              <a:rPr lang="en-US" dirty="0"/>
              <a:t>    }</a:t>
            </a:r>
          </a:p>
          <a:p>
            <a:pPr lvl="2"/>
            <a:endParaRPr lang="en-US" dirty="0"/>
          </a:p>
          <a:p>
            <a:endParaRPr lang="en-US" dirty="0" smtClean="0"/>
          </a:p>
          <a:p>
            <a:pPr lvl="2"/>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0" name="TextBox 9"/>
          <p:cNvSpPr txBox="1"/>
          <p:nvPr/>
        </p:nvSpPr>
        <p:spPr>
          <a:xfrm>
            <a:off x="4876800" y="6400800"/>
            <a:ext cx="4191000" cy="307777"/>
          </a:xfrm>
          <a:prstGeom prst="rect">
            <a:avLst/>
          </a:prstGeom>
          <a:noFill/>
        </p:spPr>
        <p:txBody>
          <a:bodyPr wrap="square" rtlCol="0">
            <a:spAutoFit/>
          </a:bodyPr>
          <a:lstStyle/>
          <a:p>
            <a:pPr algn="r"/>
            <a:r>
              <a:rPr lang="en-US" sz="1400" dirty="0" smtClean="0">
                <a:latin typeface="+mj-lt"/>
              </a:rPr>
              <a:t>019-</a:t>
            </a:r>
            <a:r>
              <a:rPr lang="en-US" sz="1400" dirty="0">
                <a:latin typeface="+mj-lt"/>
              </a:rPr>
              <a:t>environment-</a:t>
            </a:r>
            <a:r>
              <a:rPr lang="en-US" sz="1400" dirty="0" smtClean="0">
                <a:latin typeface="+mj-lt"/>
              </a:rPr>
              <a:t>modules</a:t>
            </a:r>
            <a:r>
              <a:rPr lang="en-US" sz="1400" dirty="0">
                <a:latin typeface="+mj-lt"/>
              </a:rPr>
              <a:t>-commands</a:t>
            </a:r>
          </a:p>
        </p:txBody>
      </p:sp>
      <p:sp>
        <p:nvSpPr>
          <p:cNvPr id="12" name="TextBox 11"/>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3" name="Slide Number Placeholder 12"/>
          <p:cNvSpPr>
            <a:spLocks noGrp="1"/>
          </p:cNvSpPr>
          <p:nvPr>
            <p:ph type="sldNum" sz="quarter" idx="12"/>
          </p:nvPr>
        </p:nvSpPr>
        <p:spPr/>
        <p:txBody>
          <a:bodyPr/>
          <a:lstStyle/>
          <a:p>
            <a:fld id="{CD17FFD6-C17D-4D97-ADC4-8E06914E4138}" type="slidenum">
              <a:rPr lang="en-US" altLang="en-US" smtClean="0"/>
              <a:pPr/>
              <a:t>39</a:t>
            </a:fld>
            <a:endParaRPr lang="en-US" altLang="en-US"/>
          </a:p>
        </p:txBody>
      </p:sp>
    </p:spTree>
    <p:extLst>
      <p:ext uri="{BB962C8B-B14F-4D97-AF65-F5344CB8AC3E}">
        <p14:creationId xmlns:p14="http://schemas.microsoft.com/office/powerpoint/2010/main" val="3916374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524000"/>
            <a:ext cx="4038600" cy="4848734"/>
          </a:xfrm>
        </p:spPr>
        <p:txBody>
          <a:bodyPr>
            <a:normAutofit/>
          </a:bodyPr>
          <a:lstStyle/>
          <a:p>
            <a:pPr>
              <a:spcBef>
                <a:spcPts val="1200"/>
              </a:spcBef>
              <a:spcAft>
                <a:spcPts val="600"/>
              </a:spcAft>
            </a:pPr>
            <a:r>
              <a:rPr lang="en-US" sz="2400" dirty="0" smtClean="0"/>
              <a:t>Goals</a:t>
            </a:r>
          </a:p>
          <a:p>
            <a:pPr lvl="1">
              <a:spcBef>
                <a:spcPts val="1200"/>
              </a:spcBef>
            </a:pPr>
            <a:r>
              <a:rPr lang="en-US" sz="2000" dirty="0" smtClean="0"/>
              <a:t>Illuminate the technologies needed to build a scientific computing cluster</a:t>
            </a:r>
          </a:p>
          <a:p>
            <a:pPr lvl="1">
              <a:spcBef>
                <a:spcPts val="1200"/>
              </a:spcBef>
            </a:pPr>
            <a:r>
              <a:rPr lang="en-US" sz="2000" dirty="0" smtClean="0"/>
              <a:t>Show how the technologies fit together</a:t>
            </a:r>
          </a:p>
          <a:p>
            <a:pPr lvl="1">
              <a:spcBef>
                <a:spcPts val="1200"/>
              </a:spcBef>
            </a:pPr>
            <a:r>
              <a:rPr lang="en-US" sz="2000" dirty="0" smtClean="0"/>
              <a:t>Show an iterative and scalable configuration management model</a:t>
            </a:r>
            <a:endParaRPr lang="en-US" sz="2000" dirty="0"/>
          </a:p>
        </p:txBody>
      </p:sp>
      <p:sp>
        <p:nvSpPr>
          <p:cNvPr id="3" name="Content Placeholder 2"/>
          <p:cNvSpPr>
            <a:spLocks noGrp="1"/>
          </p:cNvSpPr>
          <p:nvPr>
            <p:ph sz="half" idx="2"/>
          </p:nvPr>
        </p:nvSpPr>
        <p:spPr>
          <a:xfrm>
            <a:off x="4648200" y="1524000"/>
            <a:ext cx="4038600" cy="4848734"/>
          </a:xfrm>
        </p:spPr>
        <p:txBody>
          <a:bodyPr>
            <a:normAutofit/>
          </a:bodyPr>
          <a:lstStyle/>
          <a:p>
            <a:pPr>
              <a:spcBef>
                <a:spcPts val="1200"/>
              </a:spcBef>
              <a:spcAft>
                <a:spcPts val="600"/>
              </a:spcAft>
            </a:pPr>
            <a:r>
              <a:rPr lang="en-US" sz="2400" dirty="0" smtClean="0"/>
              <a:t>Caveats</a:t>
            </a:r>
          </a:p>
          <a:p>
            <a:pPr lvl="1">
              <a:spcBef>
                <a:spcPts val="1200"/>
              </a:spcBef>
            </a:pPr>
            <a:r>
              <a:rPr lang="en-US" sz="2000" dirty="0" smtClean="0"/>
              <a:t>We have little time for deep dives</a:t>
            </a:r>
          </a:p>
          <a:p>
            <a:pPr lvl="1">
              <a:spcBef>
                <a:spcPts val="1200"/>
              </a:spcBef>
            </a:pPr>
            <a:r>
              <a:rPr lang="en-US" sz="2000" dirty="0" smtClean="0"/>
              <a:t>I will be using simpler technologies in some places than industry standards. </a:t>
            </a:r>
          </a:p>
          <a:p>
            <a:pPr lvl="1">
              <a:spcBef>
                <a:spcPts val="1200"/>
              </a:spcBef>
            </a:pPr>
            <a:r>
              <a:rPr lang="en-US" sz="2000" dirty="0" smtClean="0"/>
              <a:t>Hardened security is out of our scope.</a:t>
            </a:r>
            <a:endParaRPr lang="en-US" sz="2000" dirty="0"/>
          </a:p>
          <a:p>
            <a:pPr lvl="1">
              <a:spcBef>
                <a:spcPts val="1200"/>
              </a:spcBef>
            </a:pPr>
            <a:r>
              <a:rPr lang="en-US" sz="2000" dirty="0" smtClean="0"/>
              <a:t>Our cluster will be built in EC2 which will be different in design and technologies than hardware clusters. </a:t>
            </a:r>
            <a:endParaRPr lang="en-US" sz="2000" dirty="0"/>
          </a:p>
        </p:txBody>
      </p:sp>
      <p:sp>
        <p:nvSpPr>
          <p:cNvPr id="4" name="Title 3"/>
          <p:cNvSpPr>
            <a:spLocks noGrp="1"/>
          </p:cNvSpPr>
          <p:nvPr>
            <p:ph type="title"/>
          </p:nvPr>
        </p:nvSpPr>
        <p:spPr/>
        <p:txBody>
          <a:bodyPr/>
          <a:lstStyle/>
          <a:p>
            <a:r>
              <a:rPr lang="en-US" dirty="0" smtClean="0"/>
              <a:t>Goals and caveats</a:t>
            </a:r>
            <a:endParaRPr lang="en-US" dirty="0"/>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Slide Number Placeholder 7"/>
          <p:cNvSpPr>
            <a:spLocks noGrp="1"/>
          </p:cNvSpPr>
          <p:nvPr>
            <p:ph type="sldNum" sz="quarter" idx="12"/>
          </p:nvPr>
        </p:nvSpPr>
        <p:spPr/>
        <p:txBody>
          <a:bodyPr/>
          <a:lstStyle/>
          <a:p>
            <a:fld id="{CD17FFD6-C17D-4D97-ADC4-8E06914E4138}" type="slidenum">
              <a:rPr lang="en-US" altLang="en-US" smtClean="0"/>
              <a:pPr/>
              <a:t>4</a:t>
            </a:fld>
            <a:endParaRPr lang="en-US" altLang="en-US"/>
          </a:p>
        </p:txBody>
      </p:sp>
    </p:spTree>
    <p:extLst>
      <p:ext uri="{BB962C8B-B14F-4D97-AF65-F5344CB8AC3E}">
        <p14:creationId xmlns:p14="http://schemas.microsoft.com/office/powerpoint/2010/main" val="4054404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OpenMPI</a:t>
            </a:r>
            <a:r>
              <a:rPr lang="en-US" dirty="0" smtClean="0"/>
              <a:t> module</a:t>
            </a:r>
            <a:endParaRPr lang="en-US" dirty="0"/>
          </a:p>
        </p:txBody>
      </p:sp>
      <p:sp>
        <p:nvSpPr>
          <p:cNvPr id="3" name="Content Placeholder 2"/>
          <p:cNvSpPr>
            <a:spLocks noGrp="1"/>
          </p:cNvSpPr>
          <p:nvPr>
            <p:ph sz="half" idx="1"/>
          </p:nvPr>
        </p:nvSpPr>
        <p:spPr>
          <a:xfrm>
            <a:off x="628650" y="1524000"/>
            <a:ext cx="8058150" cy="4351338"/>
          </a:xfrm>
        </p:spPr>
        <p:txBody>
          <a:bodyPr>
            <a:normAutofit lnSpcReduction="10000"/>
          </a:bodyPr>
          <a:lstStyle/>
          <a:p>
            <a:pPr lvl="1"/>
            <a:r>
              <a:rPr lang="en-US" dirty="0"/>
              <a:t>Create the .version file. This file contains the default version for the module.</a:t>
            </a:r>
          </a:p>
          <a:p>
            <a:pPr lvl="2"/>
            <a:r>
              <a:rPr lang="en-US" dirty="0"/>
              <a:t>"#%Module1.0</a:t>
            </a:r>
          </a:p>
          <a:p>
            <a:pPr marL="685800" lvl="2" indent="0">
              <a:buNone/>
            </a:pPr>
            <a:r>
              <a:rPr lang="en-US" dirty="0"/>
              <a:t>      set </a:t>
            </a:r>
            <a:r>
              <a:rPr lang="en-US" dirty="0" err="1"/>
              <a:t>ModulesVersion</a:t>
            </a:r>
            <a:r>
              <a:rPr lang="en-US" dirty="0"/>
              <a:t> \"1.7.5\"”</a:t>
            </a:r>
          </a:p>
          <a:p>
            <a:pPr marL="685800" lvl="2" indent="0">
              <a:buNone/>
            </a:pPr>
            <a:r>
              <a:rPr lang="en-US" dirty="0"/>
              <a:t>    </a:t>
            </a:r>
          </a:p>
          <a:p>
            <a:pPr lvl="1"/>
            <a:r>
              <a:rPr lang="en-US" dirty="0"/>
              <a:t>Create the actual module file</a:t>
            </a:r>
          </a:p>
          <a:p>
            <a:pPr lvl="2"/>
            <a:r>
              <a:rPr lang="en-US" dirty="0"/>
              <a:t>#%Module1.0</a:t>
            </a:r>
          </a:p>
          <a:p>
            <a:pPr marL="685800" lvl="2" indent="0">
              <a:buNone/>
            </a:pPr>
            <a:r>
              <a:rPr lang="en-US" dirty="0"/>
              <a:t>    module-</a:t>
            </a:r>
            <a:r>
              <a:rPr lang="en-US" dirty="0" err="1"/>
              <a:t>whatis</a:t>
            </a:r>
            <a:r>
              <a:rPr lang="en-US" dirty="0"/>
              <a:t>   \"invoke openmpi-1.7.5\"</a:t>
            </a:r>
          </a:p>
          <a:p>
            <a:pPr marL="685800" lvl="2" indent="0">
              <a:buNone/>
            </a:pPr>
            <a:r>
              <a:rPr lang="en-US" dirty="0"/>
              <a:t>    set             version         1.7.5</a:t>
            </a:r>
          </a:p>
          <a:p>
            <a:pPr marL="685800" lvl="2" indent="0">
              <a:buNone/>
            </a:pPr>
            <a:r>
              <a:rPr lang="en-US" dirty="0"/>
              <a:t>    set             app             </a:t>
            </a:r>
            <a:r>
              <a:rPr lang="en-US" dirty="0" err="1"/>
              <a:t>openmpi</a:t>
            </a:r>
            <a:endParaRPr lang="en-US" dirty="0"/>
          </a:p>
          <a:p>
            <a:pPr marL="685800" lvl="2" indent="0">
              <a:buNone/>
            </a:pPr>
            <a:r>
              <a:rPr lang="en-US" dirty="0"/>
              <a:t>    set             </a:t>
            </a:r>
            <a:r>
              <a:rPr lang="en-US" dirty="0" err="1"/>
              <a:t>modroot</a:t>
            </a:r>
            <a:r>
              <a:rPr lang="en-US" dirty="0"/>
              <a:t>         /apps/openmpi-1.7.5/</a:t>
            </a:r>
          </a:p>
          <a:p>
            <a:pPr marL="685800" lvl="2" indent="0">
              <a:buNone/>
            </a:pPr>
            <a:r>
              <a:rPr lang="en-US" dirty="0"/>
              <a:t>   prepend-path    PATH            \$</a:t>
            </a:r>
            <a:r>
              <a:rPr lang="en-US" dirty="0" err="1"/>
              <a:t>modroot</a:t>
            </a:r>
            <a:r>
              <a:rPr lang="en-US" dirty="0"/>
              <a:t>/bin</a:t>
            </a:r>
          </a:p>
          <a:p>
            <a:pPr marL="685800" lvl="2" indent="0">
              <a:buNone/>
            </a:pPr>
            <a:r>
              <a:rPr lang="en-US" dirty="0"/>
              <a:t>   prepend-path    LD_LIBRARY_PATH \$</a:t>
            </a:r>
            <a:r>
              <a:rPr lang="en-US" dirty="0" err="1"/>
              <a:t>modroot</a:t>
            </a:r>
            <a:r>
              <a:rPr lang="en-US" dirty="0"/>
              <a:t>/lib</a:t>
            </a:r>
          </a:p>
          <a:p>
            <a:pPr marL="685800" lvl="2" indent="0">
              <a:buNone/>
            </a:pPr>
            <a:r>
              <a:rPr lang="en-US" dirty="0"/>
              <a:t>   </a:t>
            </a:r>
            <a:r>
              <a:rPr lang="en-US" dirty="0" err="1" smtClean="0"/>
              <a:t>setenv</a:t>
            </a:r>
            <a:r>
              <a:rPr lang="en-US" dirty="0" smtClean="0"/>
              <a:t>          </a:t>
            </a:r>
            <a:r>
              <a:rPr lang="en-US" dirty="0"/>
              <a:t>MPI_HOME        \$</a:t>
            </a:r>
            <a:r>
              <a:rPr lang="en-US" dirty="0" err="1"/>
              <a:t>modroot</a:t>
            </a:r>
            <a:endParaRPr lang="en-US" dirty="0"/>
          </a:p>
          <a:p>
            <a:pPr marL="685800" lvl="2" indent="0">
              <a:buNone/>
            </a:pPr>
            <a:r>
              <a:rPr lang="en-US" dirty="0"/>
              <a:t>   </a:t>
            </a:r>
            <a:r>
              <a:rPr lang="en-US" dirty="0" err="1" smtClean="0"/>
              <a:t>setenv</a:t>
            </a:r>
            <a:r>
              <a:rPr lang="en-US" dirty="0" smtClean="0"/>
              <a:t>          </a:t>
            </a:r>
            <a:r>
              <a:rPr lang="en-US" dirty="0"/>
              <a:t>CC              </a:t>
            </a:r>
            <a:r>
              <a:rPr lang="en-US" dirty="0" err="1"/>
              <a:t>mpicc</a:t>
            </a:r>
            <a:endParaRPr lang="en-US" dirty="0"/>
          </a:p>
          <a:p>
            <a:pPr marL="685800" lvl="2" indent="0">
              <a:buNone/>
            </a:pPr>
            <a:r>
              <a:rPr lang="en-US" dirty="0"/>
              <a:t>   </a:t>
            </a:r>
            <a:r>
              <a:rPr lang="en-US" dirty="0" err="1" smtClean="0"/>
              <a:t>setenv</a:t>
            </a:r>
            <a:r>
              <a:rPr lang="en-US" dirty="0" smtClean="0"/>
              <a:t>          </a:t>
            </a:r>
            <a:r>
              <a:rPr lang="en-US" dirty="0"/>
              <a:t>CXX             </a:t>
            </a:r>
            <a:r>
              <a:rPr lang="en-US" dirty="0" err="1"/>
              <a:t>mpiCC</a:t>
            </a:r>
            <a:endParaRPr lang="en-US" dirty="0"/>
          </a:p>
          <a:p>
            <a:pPr marL="685800" lvl="2" indent="0">
              <a:buNone/>
            </a:pPr>
            <a:r>
              <a:rPr lang="en-US" dirty="0"/>
              <a:t>   </a:t>
            </a:r>
            <a:r>
              <a:rPr lang="en-US" dirty="0" err="1" smtClean="0"/>
              <a:t>setenv</a:t>
            </a:r>
            <a:r>
              <a:rPr lang="en-US" dirty="0" smtClean="0"/>
              <a:t>          </a:t>
            </a:r>
            <a:r>
              <a:rPr lang="en-US" dirty="0"/>
              <a:t>F77             mpif77</a:t>
            </a:r>
          </a:p>
          <a:p>
            <a:pPr marL="685800" lvl="2" indent="0">
              <a:buNone/>
            </a:pPr>
            <a:r>
              <a:rPr lang="en-US" dirty="0"/>
              <a:t>   </a:t>
            </a:r>
            <a:r>
              <a:rPr lang="en-US" dirty="0" err="1" smtClean="0"/>
              <a:t>setenv</a:t>
            </a:r>
            <a:r>
              <a:rPr lang="en-US" dirty="0" smtClean="0"/>
              <a:t>          </a:t>
            </a:r>
            <a:r>
              <a:rPr lang="en-US" dirty="0"/>
              <a:t>FC              mpif90\n"</a:t>
            </a:r>
          </a:p>
          <a:p>
            <a:pPr lvl="2"/>
            <a:endParaRPr lang="en-US" dirty="0" smtClean="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40</a:t>
            </a:fld>
            <a:endParaRPr lang="en-US" altLang="en-US"/>
          </a:p>
        </p:txBody>
      </p:sp>
    </p:spTree>
    <p:extLst>
      <p:ext uri="{BB962C8B-B14F-4D97-AF65-F5344CB8AC3E}">
        <p14:creationId xmlns:p14="http://schemas.microsoft.com/office/powerpoint/2010/main" val="2343449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OpenBLAS</a:t>
            </a:r>
            <a:r>
              <a:rPr lang="en-US" dirty="0" smtClean="0"/>
              <a:t> module</a:t>
            </a:r>
            <a:endParaRPr lang="en-US" dirty="0"/>
          </a:p>
        </p:txBody>
      </p:sp>
      <p:sp>
        <p:nvSpPr>
          <p:cNvPr id="3" name="Content Placeholder 2"/>
          <p:cNvSpPr>
            <a:spLocks noGrp="1"/>
          </p:cNvSpPr>
          <p:nvPr>
            <p:ph sz="half" idx="1"/>
          </p:nvPr>
        </p:nvSpPr>
        <p:spPr>
          <a:xfrm>
            <a:off x="628650" y="1524000"/>
            <a:ext cx="3886200" cy="4351338"/>
          </a:xfrm>
        </p:spPr>
        <p:txBody>
          <a:bodyPr>
            <a:normAutofit/>
          </a:bodyPr>
          <a:lstStyle/>
          <a:p>
            <a:r>
              <a:rPr lang="en-US" dirty="0" err="1" smtClean="0"/>
              <a:t>OpenBLAS</a:t>
            </a:r>
            <a:r>
              <a:rPr lang="en-US" dirty="0" smtClean="0"/>
              <a:t> Software</a:t>
            </a:r>
          </a:p>
          <a:p>
            <a:pPr lvl="1"/>
            <a:r>
              <a:rPr lang="en-US" dirty="0" smtClean="0"/>
              <a:t>cd /apps/</a:t>
            </a:r>
          </a:p>
          <a:p>
            <a:pPr lvl="1"/>
            <a:r>
              <a:rPr lang="en-US" dirty="0" err="1" smtClean="0"/>
              <a:t>wget</a:t>
            </a:r>
            <a:r>
              <a:rPr lang="en-US" dirty="0" smtClean="0"/>
              <a:t> </a:t>
            </a:r>
            <a:r>
              <a:rPr lang="en-US" dirty="0"/>
              <a:t>openblas-0.2.10.</a:t>
            </a:r>
            <a:r>
              <a:rPr lang="en-US" dirty="0" smtClean="0"/>
              <a:t>tar.gz</a:t>
            </a:r>
          </a:p>
          <a:p>
            <a:pPr lvl="1"/>
            <a:r>
              <a:rPr lang="en-US" dirty="0" smtClean="0"/>
              <a:t>tar </a:t>
            </a:r>
            <a:r>
              <a:rPr lang="en-US" dirty="0" err="1" smtClean="0"/>
              <a:t>xfvz</a:t>
            </a:r>
            <a:r>
              <a:rPr lang="en-US" dirty="0" smtClean="0"/>
              <a:t> </a:t>
            </a:r>
            <a:r>
              <a:rPr lang="en-US" dirty="0"/>
              <a:t>openblas-0.2.10.</a:t>
            </a:r>
            <a:r>
              <a:rPr lang="en-US" dirty="0" smtClean="0"/>
              <a:t>tar.gz</a:t>
            </a:r>
          </a:p>
          <a:p>
            <a:pPr lvl="1"/>
            <a:endParaRPr lang="en-US" dirty="0"/>
          </a:p>
          <a:p>
            <a:r>
              <a:rPr lang="en-US" dirty="0" err="1" smtClean="0"/>
              <a:t>OpenBLAS</a:t>
            </a:r>
            <a:r>
              <a:rPr lang="en-US" dirty="0" smtClean="0"/>
              <a:t> Module</a:t>
            </a:r>
            <a:endParaRPr lang="en-US" dirty="0"/>
          </a:p>
          <a:p>
            <a:pPr lvl="1"/>
            <a:r>
              <a:rPr lang="en-US" dirty="0" smtClean="0"/>
              <a:t>Create the directory for the module files</a:t>
            </a:r>
          </a:p>
          <a:p>
            <a:pPr lvl="2"/>
            <a:r>
              <a:rPr lang="en-US" dirty="0"/>
              <a:t> file { "/</a:t>
            </a:r>
            <a:r>
              <a:rPr lang="en-US" dirty="0" err="1"/>
              <a:t>usr</a:t>
            </a:r>
            <a:r>
              <a:rPr lang="en-US" dirty="0"/>
              <a:t>/share/Modules/</a:t>
            </a:r>
            <a:r>
              <a:rPr lang="en-US" dirty="0" err="1"/>
              <a:t>modulefiles</a:t>
            </a:r>
            <a:r>
              <a:rPr lang="en-US" dirty="0" smtClean="0"/>
              <a:t>/</a:t>
            </a:r>
            <a:r>
              <a:rPr lang="en-US" dirty="0" err="1" smtClean="0"/>
              <a:t>openblas</a:t>
            </a:r>
            <a:r>
              <a:rPr lang="en-US" dirty="0" smtClean="0"/>
              <a:t>”:</a:t>
            </a:r>
          </a:p>
          <a:p>
            <a:pPr marL="685800" lvl="2" indent="0">
              <a:buNone/>
            </a:pPr>
            <a:r>
              <a:rPr lang="en-US" dirty="0"/>
              <a:t>	</a:t>
            </a:r>
            <a:r>
              <a:rPr lang="en-US" dirty="0" smtClean="0"/>
              <a:t>ensure </a:t>
            </a:r>
            <a:r>
              <a:rPr lang="en-US" dirty="0"/>
              <a:t>=&gt; "</a:t>
            </a:r>
            <a:r>
              <a:rPr lang="en-US" dirty="0" smtClean="0"/>
              <a:t>directory”</a:t>
            </a:r>
            <a:endParaRPr lang="en-US" dirty="0"/>
          </a:p>
          <a:p>
            <a:pPr marL="685800" lvl="2" indent="0">
              <a:buNone/>
            </a:pPr>
            <a:r>
              <a:rPr lang="en-US" dirty="0" smtClean="0"/>
              <a:t>    }</a:t>
            </a:r>
            <a:endParaRPr lang="en-US" dirty="0"/>
          </a:p>
          <a:p>
            <a:pPr lvl="2"/>
            <a:endParaRPr lang="en-US" dirty="0" smtClean="0"/>
          </a:p>
        </p:txBody>
      </p:sp>
      <p:sp>
        <p:nvSpPr>
          <p:cNvPr id="4" name="Content Placeholder 3"/>
          <p:cNvSpPr>
            <a:spLocks noGrp="1"/>
          </p:cNvSpPr>
          <p:nvPr>
            <p:ph sz="half" idx="2"/>
          </p:nvPr>
        </p:nvSpPr>
        <p:spPr>
          <a:xfrm>
            <a:off x="4629150" y="1524000"/>
            <a:ext cx="3886200" cy="4351338"/>
          </a:xfrm>
        </p:spPr>
        <p:txBody>
          <a:bodyPr>
            <a:normAutofit/>
          </a:bodyPr>
          <a:lstStyle/>
          <a:p>
            <a:pPr lvl="1"/>
            <a:r>
              <a:rPr lang="en-US" dirty="0" smtClean="0"/>
              <a:t>Create the .version file. This file contains the default version for the module.</a:t>
            </a:r>
          </a:p>
          <a:p>
            <a:pPr lvl="2"/>
            <a:r>
              <a:rPr lang="en-US" dirty="0"/>
              <a:t>"#%Module1.0</a:t>
            </a:r>
          </a:p>
          <a:p>
            <a:pPr marL="685800" lvl="2" indent="0">
              <a:buNone/>
            </a:pPr>
            <a:r>
              <a:rPr lang="en-US" dirty="0" smtClean="0"/>
              <a:t>      set </a:t>
            </a:r>
            <a:r>
              <a:rPr lang="en-US" dirty="0" err="1"/>
              <a:t>ModulesVersion</a:t>
            </a:r>
            <a:r>
              <a:rPr lang="en-US" dirty="0"/>
              <a:t> \"0.2.10\</a:t>
            </a:r>
            <a:r>
              <a:rPr lang="en-US" dirty="0" smtClean="0"/>
              <a:t>"”</a:t>
            </a:r>
          </a:p>
          <a:p>
            <a:pPr lvl="1"/>
            <a:r>
              <a:rPr lang="en-US" dirty="0" smtClean="0"/>
              <a:t>Create the actual module file</a:t>
            </a:r>
          </a:p>
          <a:p>
            <a:pPr lvl="2"/>
            <a:r>
              <a:rPr lang="en-US" dirty="0"/>
              <a:t>"#%Module1.0</a:t>
            </a:r>
          </a:p>
          <a:p>
            <a:pPr marL="685800" lvl="2" indent="0">
              <a:buNone/>
            </a:pPr>
            <a:r>
              <a:rPr lang="en-US" dirty="0" smtClean="0"/>
              <a:t>      module</a:t>
            </a:r>
            <a:r>
              <a:rPr lang="en-US" dirty="0"/>
              <a:t>-</a:t>
            </a:r>
            <a:r>
              <a:rPr lang="en-US" dirty="0" err="1"/>
              <a:t>whatis</a:t>
            </a:r>
            <a:r>
              <a:rPr lang="en-US" dirty="0"/>
              <a:t>   \"invoke openblas-0.2.10\"</a:t>
            </a:r>
          </a:p>
          <a:p>
            <a:pPr marL="685800" lvl="2" indent="0">
              <a:buNone/>
            </a:pPr>
            <a:r>
              <a:rPr lang="en-US" dirty="0" smtClean="0"/>
              <a:t>      set             </a:t>
            </a:r>
            <a:r>
              <a:rPr lang="en-US" dirty="0"/>
              <a:t>version         </a:t>
            </a:r>
            <a:r>
              <a:rPr lang="en-US" dirty="0" smtClean="0"/>
              <a:t>0.2.10</a:t>
            </a:r>
          </a:p>
          <a:p>
            <a:pPr marL="685800" lvl="2" indent="0">
              <a:buNone/>
            </a:pPr>
            <a:r>
              <a:rPr lang="en-US" dirty="0"/>
              <a:t> </a:t>
            </a:r>
            <a:r>
              <a:rPr lang="en-US" dirty="0" smtClean="0"/>
              <a:t>     set             </a:t>
            </a:r>
            <a:r>
              <a:rPr lang="en-US" dirty="0"/>
              <a:t>app             </a:t>
            </a:r>
            <a:r>
              <a:rPr lang="en-US" dirty="0" err="1"/>
              <a:t>openblas</a:t>
            </a:r>
            <a:endParaRPr lang="en-US" dirty="0"/>
          </a:p>
          <a:p>
            <a:pPr marL="685800" lvl="2" indent="0">
              <a:buNone/>
            </a:pPr>
            <a:r>
              <a:rPr lang="en-US" dirty="0" smtClean="0"/>
              <a:t>      set             </a:t>
            </a:r>
            <a:r>
              <a:rPr lang="en-US" dirty="0" err="1"/>
              <a:t>modroot</a:t>
            </a:r>
            <a:r>
              <a:rPr lang="en-US" dirty="0"/>
              <a:t>         /apps/openblas-0.2.10/</a:t>
            </a:r>
          </a:p>
          <a:p>
            <a:pPr marL="685800" lvl="2" indent="0">
              <a:buNone/>
            </a:pPr>
            <a:r>
              <a:rPr lang="en-US" dirty="0" smtClean="0"/>
              <a:t>      prepend</a:t>
            </a:r>
            <a:r>
              <a:rPr lang="en-US" dirty="0"/>
              <a:t>-path    PATH            \$</a:t>
            </a:r>
            <a:r>
              <a:rPr lang="en-US" dirty="0" err="1"/>
              <a:t>modroot</a:t>
            </a:r>
            <a:r>
              <a:rPr lang="en-US" dirty="0"/>
              <a:t>/</a:t>
            </a:r>
            <a:r>
              <a:rPr lang="en-US" dirty="0" smtClean="0"/>
              <a:t>bin</a:t>
            </a:r>
          </a:p>
          <a:p>
            <a:pPr marL="685800" lvl="2" indent="0">
              <a:buNone/>
            </a:pPr>
            <a:r>
              <a:rPr lang="en-US" dirty="0"/>
              <a:t> </a:t>
            </a:r>
            <a:r>
              <a:rPr lang="en-US" dirty="0" smtClean="0"/>
              <a:t>     prepend</a:t>
            </a:r>
            <a:r>
              <a:rPr lang="en-US" dirty="0"/>
              <a:t>-path    LD_LIBRARY_PATH \$</a:t>
            </a:r>
            <a:r>
              <a:rPr lang="en-US" dirty="0" err="1"/>
              <a:t>modroot</a:t>
            </a:r>
            <a:r>
              <a:rPr lang="en-US" dirty="0"/>
              <a:t>/lib"</a:t>
            </a:r>
            <a:endParaRPr lang="en-US" dirty="0" smtClean="0"/>
          </a:p>
          <a:p>
            <a:pPr lvl="2"/>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9" name="TextBox 8"/>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sp>
        <p:nvSpPr>
          <p:cNvPr id="10" name="TextBox 9"/>
          <p:cNvSpPr txBox="1"/>
          <p:nvPr/>
        </p:nvSpPr>
        <p:spPr>
          <a:xfrm>
            <a:off x="4876800" y="6400800"/>
            <a:ext cx="4191000" cy="307777"/>
          </a:xfrm>
          <a:prstGeom prst="rect">
            <a:avLst/>
          </a:prstGeom>
          <a:noFill/>
        </p:spPr>
        <p:txBody>
          <a:bodyPr wrap="square" rtlCol="0">
            <a:spAutoFit/>
          </a:bodyPr>
          <a:lstStyle/>
          <a:p>
            <a:pPr algn="r"/>
            <a:r>
              <a:rPr lang="en-US" sz="1400" dirty="0" smtClean="0">
                <a:latin typeface="+mj-lt"/>
              </a:rPr>
              <a:t>019-</a:t>
            </a:r>
            <a:r>
              <a:rPr lang="en-US" sz="1400" dirty="0">
                <a:latin typeface="+mj-lt"/>
              </a:rPr>
              <a:t>environment-</a:t>
            </a:r>
            <a:r>
              <a:rPr lang="en-US" sz="1400" dirty="0" smtClean="0">
                <a:latin typeface="+mj-lt"/>
              </a:rPr>
              <a:t>modules</a:t>
            </a:r>
            <a:r>
              <a:rPr lang="en-US" sz="1400" dirty="0">
                <a:latin typeface="+mj-lt"/>
              </a:rPr>
              <a:t>-commands</a:t>
            </a:r>
          </a:p>
        </p:txBody>
      </p:sp>
      <p:pic>
        <p:nvPicPr>
          <p:cNvPr id="11" name="Picture 10"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3" name="Slide Number Placeholder 12"/>
          <p:cNvSpPr>
            <a:spLocks noGrp="1"/>
          </p:cNvSpPr>
          <p:nvPr>
            <p:ph type="sldNum" sz="quarter" idx="12"/>
          </p:nvPr>
        </p:nvSpPr>
        <p:spPr/>
        <p:txBody>
          <a:bodyPr/>
          <a:lstStyle/>
          <a:p>
            <a:fld id="{CD17FFD6-C17D-4D97-ADC4-8E06914E4138}" type="slidenum">
              <a:rPr lang="en-US" altLang="en-US" smtClean="0"/>
              <a:pPr/>
              <a:t>41</a:t>
            </a:fld>
            <a:endParaRPr lang="en-US" altLang="en-US"/>
          </a:p>
        </p:txBody>
      </p:sp>
    </p:spTree>
    <p:extLst>
      <p:ext uri="{BB962C8B-B14F-4D97-AF65-F5344CB8AC3E}">
        <p14:creationId xmlns:p14="http://schemas.microsoft.com/office/powerpoint/2010/main" val="2862435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1325563"/>
          </a:xfrm>
        </p:spPr>
        <p:txBody>
          <a:bodyPr/>
          <a:lstStyle/>
          <a:p>
            <a:pPr algn="ctr"/>
            <a:r>
              <a:rPr lang="en-US" sz="2800" b="1" dirty="0" smtClean="0"/>
              <a:t>Session 4</a:t>
            </a:r>
            <a:r>
              <a:rPr lang="en-US" b="1" dirty="0" smtClean="0"/>
              <a:t/>
            </a:r>
            <a:br>
              <a:rPr lang="en-US" b="1" dirty="0" smtClean="0"/>
            </a:br>
            <a:r>
              <a:rPr lang="en-US" b="1" dirty="0" smtClean="0"/>
              <a:t>Setup Scheduler</a:t>
            </a:r>
            <a:endParaRPr lang="en-US" b="1" dirty="0"/>
          </a:p>
        </p:txBody>
      </p:sp>
      <p:sp>
        <p:nvSpPr>
          <p:cNvPr id="3" name="Content Placeholder 2"/>
          <p:cNvSpPr>
            <a:spLocks noGrp="1"/>
          </p:cNvSpPr>
          <p:nvPr>
            <p:ph idx="1"/>
          </p:nvPr>
        </p:nvSpPr>
        <p:spPr>
          <a:xfrm>
            <a:off x="2286000" y="1825625"/>
            <a:ext cx="4724400" cy="4351338"/>
          </a:xfrm>
        </p:spPr>
        <p:txBody>
          <a:bodyPr/>
          <a:lstStyle/>
          <a:p>
            <a:endParaRPr lang="en-US" dirty="0"/>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smtClean="0"/>
              <a:t>Setting up torque</a:t>
            </a:r>
            <a:endParaRPr lang="en-US" dirty="0"/>
          </a:p>
        </p:txBody>
      </p:sp>
      <p:sp>
        <p:nvSpPr>
          <p:cNvPr id="3" name="Content Placeholder 2"/>
          <p:cNvSpPr>
            <a:spLocks noGrp="1"/>
          </p:cNvSpPr>
          <p:nvPr>
            <p:ph sz="half" idx="1"/>
          </p:nvPr>
        </p:nvSpPr>
        <p:spPr>
          <a:xfrm>
            <a:off x="304800" y="1066800"/>
            <a:ext cx="4210050" cy="4953000"/>
          </a:xfrm>
        </p:spPr>
        <p:txBody>
          <a:bodyPr>
            <a:noAutofit/>
          </a:bodyPr>
          <a:lstStyle/>
          <a:p>
            <a:r>
              <a:rPr lang="en-US" sz="1400" dirty="0" smtClean="0"/>
              <a:t>Setup torque libs and files across the whole cluster</a:t>
            </a:r>
          </a:p>
          <a:p>
            <a:pPr lvl="1">
              <a:lnSpc>
                <a:spcPct val="80000"/>
              </a:lnSpc>
              <a:spcBef>
                <a:spcPts val="0"/>
              </a:spcBef>
            </a:pPr>
            <a:r>
              <a:rPr lang="en-US" sz="1200" dirty="0"/>
              <a:t> </a:t>
            </a:r>
            <a:r>
              <a:rPr lang="en-US" sz="1300" dirty="0"/>
              <a:t>package { '</a:t>
            </a:r>
            <a:r>
              <a:rPr lang="en-US" sz="1300" dirty="0" smtClean="0"/>
              <a:t>libxml2’:</a:t>
            </a:r>
          </a:p>
          <a:p>
            <a:pPr marL="342900" lvl="1" indent="0">
              <a:lnSpc>
                <a:spcPct val="80000"/>
              </a:lnSpc>
              <a:spcBef>
                <a:spcPts val="0"/>
              </a:spcBef>
              <a:buNone/>
            </a:pPr>
            <a:r>
              <a:rPr lang="en-US" sz="1300" dirty="0" smtClean="0"/>
              <a:t>	ensure </a:t>
            </a:r>
            <a:r>
              <a:rPr lang="en-US" sz="1300" dirty="0"/>
              <a:t>=&gt; present,</a:t>
            </a:r>
          </a:p>
          <a:p>
            <a:pPr marL="342900" lvl="1" indent="0">
              <a:lnSpc>
                <a:spcPct val="80000"/>
              </a:lnSpc>
              <a:spcBef>
                <a:spcPts val="0"/>
              </a:spcBef>
              <a:buNone/>
            </a:pPr>
            <a:r>
              <a:rPr lang="en-US" sz="1300" dirty="0" smtClean="0"/>
              <a:t>     }</a:t>
            </a:r>
          </a:p>
          <a:p>
            <a:pPr marL="342900" lvl="1" indent="0">
              <a:lnSpc>
                <a:spcPct val="80000"/>
              </a:lnSpc>
              <a:spcBef>
                <a:spcPts val="0"/>
              </a:spcBef>
              <a:buNone/>
            </a:pPr>
            <a:r>
              <a:rPr lang="en-US" sz="1300" dirty="0"/>
              <a:t> </a:t>
            </a:r>
            <a:r>
              <a:rPr lang="en-US" sz="1300" dirty="0" smtClean="0"/>
              <a:t>    package </a:t>
            </a:r>
            <a:r>
              <a:rPr lang="en-US" sz="1300" dirty="0"/>
              <a:t>{ 'torque':</a:t>
            </a:r>
          </a:p>
          <a:p>
            <a:pPr marL="342900" lvl="1" indent="0">
              <a:lnSpc>
                <a:spcPct val="80000"/>
              </a:lnSpc>
              <a:spcBef>
                <a:spcPts val="0"/>
              </a:spcBef>
              <a:buNone/>
            </a:pPr>
            <a:r>
              <a:rPr lang="en-US" sz="1300" dirty="0" smtClean="0"/>
              <a:t>	ensure </a:t>
            </a:r>
            <a:r>
              <a:rPr lang="en-US" sz="1300" dirty="0"/>
              <a:t>=&gt; 'installed',</a:t>
            </a:r>
          </a:p>
          <a:p>
            <a:pPr marL="342900" lvl="1" indent="0">
              <a:lnSpc>
                <a:spcPct val="80000"/>
              </a:lnSpc>
              <a:spcBef>
                <a:spcPts val="0"/>
              </a:spcBef>
              <a:buNone/>
            </a:pPr>
            <a:r>
              <a:rPr lang="en-US" sz="1300" dirty="0" smtClean="0"/>
              <a:t>	source </a:t>
            </a:r>
            <a:r>
              <a:rPr lang="en-US" sz="1300" dirty="0"/>
              <a:t>=&gt; </a:t>
            </a:r>
            <a:r>
              <a:rPr lang="en-US" sz="1300" dirty="0" smtClean="0"/>
              <a:t>‘torque</a:t>
            </a:r>
            <a:r>
              <a:rPr lang="en-US" sz="1300" dirty="0"/>
              <a:t>-4.1.7-1.adaptive.el6.x86_64.rpm',</a:t>
            </a:r>
          </a:p>
          <a:p>
            <a:pPr marL="342900" lvl="1" indent="0">
              <a:lnSpc>
                <a:spcPct val="80000"/>
              </a:lnSpc>
              <a:spcBef>
                <a:spcPts val="0"/>
              </a:spcBef>
              <a:buNone/>
            </a:pPr>
            <a:r>
              <a:rPr lang="en-US" sz="1300" dirty="0"/>
              <a:t>	</a:t>
            </a:r>
            <a:r>
              <a:rPr lang="en-US" sz="1300" dirty="0" smtClean="0"/>
              <a:t>provider </a:t>
            </a:r>
            <a:r>
              <a:rPr lang="en-US" sz="1300" dirty="0"/>
              <a:t>=&gt; 'rpm',</a:t>
            </a:r>
          </a:p>
          <a:p>
            <a:pPr marL="342900" lvl="1" indent="0">
              <a:lnSpc>
                <a:spcPct val="80000"/>
              </a:lnSpc>
              <a:spcBef>
                <a:spcPts val="0"/>
              </a:spcBef>
              <a:buNone/>
            </a:pPr>
            <a:r>
              <a:rPr lang="en-US" sz="1300" dirty="0" smtClean="0"/>
              <a:t>     }</a:t>
            </a:r>
          </a:p>
          <a:p>
            <a:pPr marL="342900" lvl="1" indent="0">
              <a:lnSpc>
                <a:spcPct val="80000"/>
              </a:lnSpc>
              <a:spcBef>
                <a:spcPts val="0"/>
              </a:spcBef>
              <a:buNone/>
            </a:pPr>
            <a:r>
              <a:rPr lang="en-US" sz="1300" dirty="0" smtClean="0"/>
              <a:t>     </a:t>
            </a:r>
            <a:r>
              <a:rPr lang="en-US" sz="1300" dirty="0"/>
              <a:t>file { '/</a:t>
            </a:r>
            <a:r>
              <a:rPr lang="en-US" sz="1300" dirty="0" err="1"/>
              <a:t>var</a:t>
            </a:r>
            <a:r>
              <a:rPr lang="en-US" sz="1300" dirty="0"/>
              <a:t>/spool/torque/</a:t>
            </a:r>
            <a:r>
              <a:rPr lang="en-US" sz="1300" dirty="0" err="1"/>
              <a:t>server_name</a:t>
            </a:r>
            <a:r>
              <a:rPr lang="en-US" sz="1300" dirty="0"/>
              <a:t>':</a:t>
            </a:r>
          </a:p>
          <a:p>
            <a:pPr marL="342900" lvl="1" indent="0">
              <a:lnSpc>
                <a:spcPct val="80000"/>
              </a:lnSpc>
              <a:spcBef>
                <a:spcPts val="0"/>
              </a:spcBef>
              <a:buNone/>
            </a:pPr>
            <a:r>
              <a:rPr lang="en-US" sz="1300" dirty="0"/>
              <a:t>    </a:t>
            </a:r>
            <a:r>
              <a:rPr lang="en-US" sz="1300" dirty="0" smtClean="0"/>
              <a:t> 	content </a:t>
            </a:r>
            <a:r>
              <a:rPr lang="en-US" sz="1300" dirty="0"/>
              <a:t>=&gt; "</a:t>
            </a:r>
            <a:r>
              <a:rPr lang="en-US" sz="1300" dirty="0" err="1"/>
              <a:t>head.cluster</a:t>
            </a:r>
            <a:r>
              <a:rPr lang="en-US" sz="1300" dirty="0"/>
              <a:t>\n",</a:t>
            </a:r>
          </a:p>
          <a:p>
            <a:pPr marL="342900" lvl="1" indent="0">
              <a:lnSpc>
                <a:spcPct val="80000"/>
              </a:lnSpc>
              <a:spcBef>
                <a:spcPts val="0"/>
              </a:spcBef>
              <a:buNone/>
            </a:pPr>
            <a:r>
              <a:rPr lang="en-US" sz="1300" dirty="0" smtClean="0"/>
              <a:t>     }</a:t>
            </a:r>
          </a:p>
          <a:p>
            <a:r>
              <a:rPr lang="en-US" sz="1400" dirty="0" smtClean="0"/>
              <a:t>Install </a:t>
            </a:r>
            <a:r>
              <a:rPr lang="en-US" sz="1400" dirty="0"/>
              <a:t>torque server and scheduler </a:t>
            </a:r>
            <a:r>
              <a:rPr lang="en-US" sz="1400" dirty="0" smtClean="0"/>
              <a:t>packages on </a:t>
            </a:r>
            <a:r>
              <a:rPr lang="en-US" sz="1400" dirty="0"/>
              <a:t>head node</a:t>
            </a:r>
          </a:p>
          <a:p>
            <a:pPr lvl="1">
              <a:lnSpc>
                <a:spcPct val="80000"/>
              </a:lnSpc>
              <a:spcBef>
                <a:spcPts val="0"/>
              </a:spcBef>
            </a:pPr>
            <a:r>
              <a:rPr lang="en-US" sz="1200" dirty="0"/>
              <a:t> </a:t>
            </a:r>
            <a:r>
              <a:rPr lang="en-US" sz="1300" dirty="0"/>
              <a:t>package { '</a:t>
            </a:r>
            <a:r>
              <a:rPr lang="en-US" sz="1300" dirty="0" err="1" smtClean="0"/>
              <a:t>maui</a:t>
            </a:r>
            <a:r>
              <a:rPr lang="en-US" sz="1300" dirty="0" smtClean="0"/>
              <a:t>’:</a:t>
            </a:r>
          </a:p>
          <a:p>
            <a:pPr marL="342900" lvl="1" indent="0">
              <a:lnSpc>
                <a:spcPct val="80000"/>
              </a:lnSpc>
              <a:spcBef>
                <a:spcPts val="0"/>
              </a:spcBef>
              <a:buNone/>
            </a:pPr>
            <a:r>
              <a:rPr lang="en-US" sz="1300" dirty="0"/>
              <a:t>	</a:t>
            </a:r>
            <a:r>
              <a:rPr lang="en-US" sz="1300" dirty="0" smtClean="0"/>
              <a:t>ensure </a:t>
            </a:r>
            <a:r>
              <a:rPr lang="en-US" sz="1300" dirty="0"/>
              <a:t>=&gt; 'installed',</a:t>
            </a:r>
          </a:p>
          <a:p>
            <a:pPr marL="342900" lvl="1" indent="0">
              <a:lnSpc>
                <a:spcPct val="80000"/>
              </a:lnSpc>
              <a:spcBef>
                <a:spcPts val="0"/>
              </a:spcBef>
              <a:buNone/>
            </a:pPr>
            <a:r>
              <a:rPr lang="en-US" sz="1300" dirty="0" smtClean="0"/>
              <a:t> 	source </a:t>
            </a:r>
            <a:r>
              <a:rPr lang="en-US" sz="1300" dirty="0"/>
              <a:t>=&gt; </a:t>
            </a:r>
            <a:r>
              <a:rPr lang="en-US" sz="1300" dirty="0" smtClean="0"/>
              <a:t>‘maui</a:t>
            </a:r>
            <a:r>
              <a:rPr lang="en-US" sz="1300" dirty="0"/>
              <a:t>-3.3.1-x86_64-fpmbuild.rpm',</a:t>
            </a:r>
          </a:p>
          <a:p>
            <a:pPr marL="342900" lvl="1" indent="0">
              <a:lnSpc>
                <a:spcPct val="80000"/>
              </a:lnSpc>
              <a:spcBef>
                <a:spcPts val="0"/>
              </a:spcBef>
              <a:buNone/>
            </a:pPr>
            <a:r>
              <a:rPr lang="en-US" sz="1300" dirty="0" smtClean="0"/>
              <a:t>	provider </a:t>
            </a:r>
            <a:r>
              <a:rPr lang="en-US" sz="1300" dirty="0"/>
              <a:t>=&gt; '</a:t>
            </a:r>
            <a:r>
              <a:rPr lang="en-US" sz="1300" dirty="0" smtClean="0"/>
              <a:t>rpm’,</a:t>
            </a:r>
          </a:p>
          <a:p>
            <a:pPr marL="342900" lvl="1" indent="0">
              <a:lnSpc>
                <a:spcPct val="80000"/>
              </a:lnSpc>
              <a:spcBef>
                <a:spcPts val="0"/>
              </a:spcBef>
              <a:buNone/>
            </a:pPr>
            <a:r>
              <a:rPr lang="en-US" sz="1300" dirty="0" smtClean="0"/>
              <a:t>	require </a:t>
            </a:r>
            <a:r>
              <a:rPr lang="en-US" sz="1300" dirty="0"/>
              <a:t>=&gt; Package['torque']</a:t>
            </a:r>
          </a:p>
          <a:p>
            <a:pPr marL="342900" lvl="1" indent="0">
              <a:lnSpc>
                <a:spcPct val="80000"/>
              </a:lnSpc>
              <a:spcBef>
                <a:spcPts val="0"/>
              </a:spcBef>
              <a:buNone/>
            </a:pPr>
            <a:r>
              <a:rPr lang="en-US" sz="1300" dirty="0"/>
              <a:t> </a:t>
            </a:r>
            <a:r>
              <a:rPr lang="en-US" sz="1300" dirty="0" smtClean="0"/>
              <a:t>      }</a:t>
            </a:r>
          </a:p>
          <a:p>
            <a:pPr marL="342900" lvl="1" indent="0">
              <a:lnSpc>
                <a:spcPct val="80000"/>
              </a:lnSpc>
              <a:spcBef>
                <a:spcPts val="0"/>
              </a:spcBef>
              <a:buNone/>
            </a:pPr>
            <a:endParaRPr lang="en-US" sz="1300" dirty="0" smtClean="0"/>
          </a:p>
          <a:p>
            <a:pPr lvl="1">
              <a:lnSpc>
                <a:spcPct val="80000"/>
              </a:lnSpc>
              <a:spcBef>
                <a:spcPts val="0"/>
              </a:spcBef>
            </a:pPr>
            <a:r>
              <a:rPr lang="en-US" sz="1300" dirty="0" smtClean="0"/>
              <a:t>       package { 'torque-server’:</a:t>
            </a:r>
          </a:p>
          <a:p>
            <a:pPr marL="342900" lvl="1" indent="0">
              <a:lnSpc>
                <a:spcPct val="80000"/>
              </a:lnSpc>
              <a:spcBef>
                <a:spcPts val="0"/>
              </a:spcBef>
              <a:buNone/>
            </a:pPr>
            <a:r>
              <a:rPr lang="en-US" sz="1300" dirty="0"/>
              <a:t>	</a:t>
            </a:r>
            <a:r>
              <a:rPr lang="en-US" sz="1300" dirty="0" smtClean="0"/>
              <a:t>ensure </a:t>
            </a:r>
            <a:r>
              <a:rPr lang="en-US" sz="1300" dirty="0"/>
              <a:t>=&gt; '</a:t>
            </a:r>
            <a:r>
              <a:rPr lang="en-US" sz="1300" dirty="0" smtClean="0"/>
              <a:t>installed’,</a:t>
            </a:r>
          </a:p>
          <a:p>
            <a:pPr marL="342900" lvl="1" indent="0">
              <a:lnSpc>
                <a:spcPct val="80000"/>
              </a:lnSpc>
              <a:spcBef>
                <a:spcPts val="0"/>
              </a:spcBef>
              <a:buNone/>
            </a:pPr>
            <a:r>
              <a:rPr lang="en-US" sz="1300" dirty="0"/>
              <a:t>	</a:t>
            </a:r>
            <a:r>
              <a:rPr lang="en-US" sz="1300" dirty="0" smtClean="0"/>
              <a:t>source </a:t>
            </a:r>
            <a:r>
              <a:rPr lang="en-US" sz="1300" dirty="0"/>
              <a:t>=&gt; </a:t>
            </a:r>
            <a:r>
              <a:rPr lang="en-US" sz="1300" dirty="0" smtClean="0"/>
              <a:t>‘torque-server</a:t>
            </a:r>
            <a:r>
              <a:rPr lang="en-US" sz="1300" dirty="0"/>
              <a:t>-4.1.7-1.adaptive.el6.x86_64.rpm',</a:t>
            </a:r>
          </a:p>
          <a:p>
            <a:pPr marL="342900" lvl="1" indent="0">
              <a:lnSpc>
                <a:spcPct val="80000"/>
              </a:lnSpc>
              <a:spcBef>
                <a:spcPts val="0"/>
              </a:spcBef>
              <a:buNone/>
            </a:pPr>
            <a:r>
              <a:rPr lang="en-US" sz="1300" dirty="0" smtClean="0"/>
              <a:t>	provider </a:t>
            </a:r>
            <a:r>
              <a:rPr lang="en-US" sz="1300" dirty="0"/>
              <a:t>=&gt; 'rpm',</a:t>
            </a:r>
          </a:p>
          <a:p>
            <a:pPr marL="342900" lvl="1" indent="0">
              <a:lnSpc>
                <a:spcPct val="80000"/>
              </a:lnSpc>
              <a:spcBef>
                <a:spcPts val="0"/>
              </a:spcBef>
              <a:buNone/>
            </a:pPr>
            <a:r>
              <a:rPr lang="en-US" sz="1300" dirty="0" smtClean="0"/>
              <a:t>	require </a:t>
            </a:r>
            <a:r>
              <a:rPr lang="en-US" sz="1300" dirty="0"/>
              <a:t>=&gt; Package['</a:t>
            </a:r>
            <a:r>
              <a:rPr lang="en-US" sz="1300" dirty="0" smtClean="0"/>
              <a:t>torque’]</a:t>
            </a:r>
          </a:p>
          <a:p>
            <a:pPr marL="342900" lvl="1" indent="0">
              <a:lnSpc>
                <a:spcPct val="80000"/>
              </a:lnSpc>
              <a:spcBef>
                <a:spcPts val="0"/>
              </a:spcBef>
              <a:buNone/>
            </a:pPr>
            <a:r>
              <a:rPr lang="en-US" sz="1300" dirty="0"/>
              <a:t> </a:t>
            </a:r>
            <a:r>
              <a:rPr lang="en-US" sz="1300" dirty="0" smtClean="0"/>
              <a:t>      }</a:t>
            </a:r>
            <a:endParaRPr lang="en-US" sz="1300" dirty="0"/>
          </a:p>
          <a:p>
            <a:pPr marL="0" indent="0">
              <a:buNone/>
            </a:pPr>
            <a:endParaRPr lang="en-US" sz="1400" dirty="0"/>
          </a:p>
        </p:txBody>
      </p:sp>
      <p:sp>
        <p:nvSpPr>
          <p:cNvPr id="4" name="Content Placeholder 3"/>
          <p:cNvSpPr>
            <a:spLocks noGrp="1"/>
          </p:cNvSpPr>
          <p:nvPr>
            <p:ph sz="half" idx="2"/>
          </p:nvPr>
        </p:nvSpPr>
        <p:spPr>
          <a:xfrm>
            <a:off x="4629150" y="1219200"/>
            <a:ext cx="4133850" cy="4805363"/>
          </a:xfrm>
        </p:spPr>
        <p:txBody>
          <a:bodyPr>
            <a:noAutofit/>
          </a:bodyPr>
          <a:lstStyle/>
          <a:p>
            <a:r>
              <a:rPr lang="en-US" sz="1600" dirty="0" smtClean="0"/>
              <a:t>Setup services and </a:t>
            </a:r>
            <a:r>
              <a:rPr lang="en-US" sz="1600" dirty="0" err="1" smtClean="0"/>
              <a:t>config</a:t>
            </a:r>
            <a:r>
              <a:rPr lang="en-US" sz="1600" dirty="0" smtClean="0"/>
              <a:t> files for torque on the head node</a:t>
            </a:r>
          </a:p>
          <a:p>
            <a:pPr lvl="1">
              <a:lnSpc>
                <a:spcPct val="80000"/>
              </a:lnSpc>
              <a:spcBef>
                <a:spcPts val="0"/>
              </a:spcBef>
            </a:pPr>
            <a:r>
              <a:rPr lang="en-US" sz="1300" dirty="0" smtClean="0"/>
              <a:t>service </a:t>
            </a:r>
            <a:r>
              <a:rPr lang="en-US" sz="1300" dirty="0"/>
              <a:t>{ "</a:t>
            </a:r>
            <a:r>
              <a:rPr lang="en-US" sz="1300" dirty="0" err="1"/>
              <a:t>pbs_server</a:t>
            </a:r>
            <a:r>
              <a:rPr lang="en-US" sz="1300" dirty="0"/>
              <a:t>":</a:t>
            </a:r>
          </a:p>
          <a:p>
            <a:pPr marL="342900" lvl="1" indent="0">
              <a:lnSpc>
                <a:spcPct val="80000"/>
              </a:lnSpc>
              <a:spcBef>
                <a:spcPts val="0"/>
              </a:spcBef>
              <a:buNone/>
            </a:pPr>
            <a:r>
              <a:rPr lang="en-US" sz="1300" dirty="0" smtClean="0"/>
              <a:t>	#ensure  </a:t>
            </a:r>
            <a:r>
              <a:rPr lang="en-US" sz="1300" dirty="0"/>
              <a:t>=&gt; "running",</a:t>
            </a:r>
          </a:p>
          <a:p>
            <a:pPr marL="342900" lvl="1" indent="0">
              <a:lnSpc>
                <a:spcPct val="80000"/>
              </a:lnSpc>
              <a:spcBef>
                <a:spcPts val="0"/>
              </a:spcBef>
              <a:buNone/>
            </a:pPr>
            <a:r>
              <a:rPr lang="en-US" sz="1300" dirty="0" smtClean="0"/>
              <a:t>	enable  </a:t>
            </a:r>
            <a:r>
              <a:rPr lang="en-US" sz="1300" dirty="0"/>
              <a:t>=&gt; </a:t>
            </a:r>
            <a:r>
              <a:rPr lang="en-US" sz="1300" dirty="0" smtClean="0"/>
              <a:t>”false”,</a:t>
            </a:r>
          </a:p>
          <a:p>
            <a:pPr marL="342900" lvl="1" indent="0">
              <a:lnSpc>
                <a:spcPct val="80000"/>
              </a:lnSpc>
              <a:spcBef>
                <a:spcPts val="0"/>
              </a:spcBef>
              <a:buNone/>
            </a:pPr>
            <a:r>
              <a:rPr lang="en-US" sz="1300" dirty="0"/>
              <a:t> </a:t>
            </a:r>
            <a:r>
              <a:rPr lang="en-US" sz="1300" dirty="0" smtClean="0"/>
              <a:t>      }</a:t>
            </a:r>
            <a:endParaRPr lang="en-US" sz="1300" dirty="0"/>
          </a:p>
          <a:p>
            <a:pPr lvl="1">
              <a:lnSpc>
                <a:spcPct val="80000"/>
              </a:lnSpc>
              <a:spcBef>
                <a:spcPts val="0"/>
              </a:spcBef>
            </a:pPr>
            <a:r>
              <a:rPr lang="en-US" sz="1300" dirty="0" smtClean="0"/>
              <a:t>service {</a:t>
            </a:r>
            <a:r>
              <a:rPr lang="ro-RO" sz="1300" dirty="0"/>
              <a:t>"maui.d"</a:t>
            </a:r>
            <a:r>
              <a:rPr lang="ro-RO" sz="1300" dirty="0" smtClean="0"/>
              <a:t>:</a:t>
            </a:r>
          </a:p>
          <a:p>
            <a:pPr marL="342900" lvl="1" indent="0">
              <a:lnSpc>
                <a:spcPct val="80000"/>
              </a:lnSpc>
              <a:spcBef>
                <a:spcPts val="0"/>
              </a:spcBef>
              <a:buNone/>
            </a:pPr>
            <a:r>
              <a:rPr lang="en-US" sz="1300" dirty="0"/>
              <a:t>	</a:t>
            </a:r>
            <a:r>
              <a:rPr lang="en-US" sz="1300" dirty="0" smtClean="0"/>
              <a:t>ensure  </a:t>
            </a:r>
            <a:r>
              <a:rPr lang="en-US" sz="1300" dirty="0"/>
              <a:t>=&gt; "running",</a:t>
            </a:r>
          </a:p>
          <a:p>
            <a:pPr marL="342900" lvl="1" indent="0">
              <a:lnSpc>
                <a:spcPct val="80000"/>
              </a:lnSpc>
              <a:spcBef>
                <a:spcPts val="0"/>
              </a:spcBef>
              <a:buNone/>
            </a:pPr>
            <a:r>
              <a:rPr lang="en-US" sz="1300" dirty="0" smtClean="0"/>
              <a:t>	enable  </a:t>
            </a:r>
            <a:r>
              <a:rPr lang="en-US" sz="1300" dirty="0"/>
              <a:t>=&gt; </a:t>
            </a:r>
            <a:r>
              <a:rPr lang="en-US" sz="1300" dirty="0" smtClean="0"/>
              <a:t>”false"</a:t>
            </a:r>
            <a:r>
              <a:rPr lang="en-US" sz="1300" dirty="0"/>
              <a:t>,</a:t>
            </a:r>
          </a:p>
          <a:p>
            <a:pPr marL="342900" lvl="1" indent="0">
              <a:lnSpc>
                <a:spcPct val="80000"/>
              </a:lnSpc>
              <a:spcBef>
                <a:spcPts val="0"/>
              </a:spcBef>
              <a:buNone/>
            </a:pPr>
            <a:r>
              <a:rPr lang="en-US" sz="1300" dirty="0" smtClean="0"/>
              <a:t>       }</a:t>
            </a:r>
            <a:endParaRPr lang="en-US" sz="1300" dirty="0"/>
          </a:p>
          <a:p>
            <a:pPr lvl="1">
              <a:lnSpc>
                <a:spcPct val="80000"/>
              </a:lnSpc>
              <a:spcBef>
                <a:spcPts val="0"/>
              </a:spcBef>
            </a:pPr>
            <a:r>
              <a:rPr lang="en-US" sz="1300" dirty="0" smtClean="0"/>
              <a:t>file </a:t>
            </a:r>
            <a:r>
              <a:rPr lang="en-US" sz="1300" dirty="0"/>
              <a:t>{ '/</a:t>
            </a:r>
            <a:r>
              <a:rPr lang="en-US" sz="1300" dirty="0" err="1"/>
              <a:t>var</a:t>
            </a:r>
            <a:r>
              <a:rPr lang="en-US" sz="1300" dirty="0"/>
              <a:t>/spool/torque/</a:t>
            </a:r>
            <a:r>
              <a:rPr lang="en-US" sz="1300" dirty="0" err="1"/>
              <a:t>server_priv</a:t>
            </a:r>
            <a:r>
              <a:rPr lang="en-US" sz="1300" dirty="0"/>
              <a:t>/nodes':</a:t>
            </a:r>
          </a:p>
          <a:p>
            <a:pPr marL="342900" lvl="1" indent="0">
              <a:lnSpc>
                <a:spcPct val="80000"/>
              </a:lnSpc>
              <a:spcBef>
                <a:spcPts val="0"/>
              </a:spcBef>
              <a:buNone/>
            </a:pPr>
            <a:r>
              <a:rPr lang="en-US" sz="1300" dirty="0" smtClean="0"/>
              <a:t>	content </a:t>
            </a:r>
            <a:r>
              <a:rPr lang="en-US" sz="1300" dirty="0"/>
              <a:t>=&gt; "compute1.cluster </a:t>
            </a:r>
            <a:r>
              <a:rPr lang="en-US" sz="1300" dirty="0" err="1"/>
              <a:t>np</a:t>
            </a:r>
            <a:r>
              <a:rPr lang="en-US" sz="1300" dirty="0"/>
              <a:t>=1\</a:t>
            </a:r>
            <a:r>
              <a:rPr lang="en-US" sz="1300" dirty="0" smtClean="0"/>
              <a:t>n</a:t>
            </a:r>
          </a:p>
          <a:p>
            <a:pPr marL="342900" lvl="1" indent="0">
              <a:lnSpc>
                <a:spcPct val="80000"/>
              </a:lnSpc>
              <a:spcBef>
                <a:spcPts val="0"/>
              </a:spcBef>
              <a:buNone/>
            </a:pPr>
            <a:r>
              <a:rPr lang="en-US" sz="1300" dirty="0"/>
              <a:t>	</a:t>
            </a:r>
            <a:r>
              <a:rPr lang="en-US" sz="1300" dirty="0" smtClean="0"/>
              <a:t>                      compute2</a:t>
            </a:r>
            <a:r>
              <a:rPr lang="en-US" sz="1300" dirty="0"/>
              <a:t>.cluster </a:t>
            </a:r>
            <a:r>
              <a:rPr lang="en-US" sz="1300" dirty="0" err="1"/>
              <a:t>np</a:t>
            </a:r>
            <a:r>
              <a:rPr lang="en-US" sz="1300" dirty="0"/>
              <a:t>=1\</a:t>
            </a:r>
            <a:r>
              <a:rPr lang="en-US" sz="1300" dirty="0" smtClean="0"/>
              <a:t>n”,</a:t>
            </a:r>
          </a:p>
          <a:p>
            <a:pPr marL="342900" lvl="1" indent="0">
              <a:lnSpc>
                <a:spcPct val="80000"/>
              </a:lnSpc>
              <a:spcBef>
                <a:spcPts val="0"/>
              </a:spcBef>
              <a:buNone/>
            </a:pPr>
            <a:r>
              <a:rPr lang="en-US" sz="1300" dirty="0" smtClean="0"/>
              <a:t>       }</a:t>
            </a:r>
            <a:endParaRPr lang="en-US" sz="1300" dirty="0"/>
          </a:p>
          <a:p>
            <a:pPr>
              <a:lnSpc>
                <a:spcPct val="100000"/>
              </a:lnSpc>
              <a:spcBef>
                <a:spcPts val="0"/>
              </a:spcBef>
            </a:pPr>
            <a:r>
              <a:rPr lang="en-US" sz="1600" b="1" dirty="0" smtClean="0"/>
              <a:t>Puppet apply</a:t>
            </a:r>
            <a:endParaRPr lang="en-US" sz="1600" dirty="0" smtClean="0"/>
          </a:p>
          <a:p>
            <a:pPr>
              <a:lnSpc>
                <a:spcPct val="100000"/>
              </a:lnSpc>
              <a:spcBef>
                <a:spcPts val="0"/>
              </a:spcBef>
            </a:pPr>
            <a:r>
              <a:rPr lang="en-US" sz="1600" b="1" dirty="0" smtClean="0"/>
              <a:t>Stop Torque</a:t>
            </a:r>
            <a:r>
              <a:rPr lang="en-US" sz="1600" dirty="0" smtClean="0"/>
              <a:t>: /</a:t>
            </a:r>
            <a:r>
              <a:rPr lang="en-US" sz="1600" dirty="0" err="1"/>
              <a:t>etc</a:t>
            </a:r>
            <a:r>
              <a:rPr lang="en-US" sz="1600" dirty="0"/>
              <a:t>/</a:t>
            </a:r>
            <a:r>
              <a:rPr lang="en-US" sz="1600" dirty="0" err="1"/>
              <a:t>init.d</a:t>
            </a:r>
            <a:r>
              <a:rPr lang="en-US" sz="1600" dirty="0"/>
              <a:t>/</a:t>
            </a:r>
            <a:r>
              <a:rPr lang="en-US" sz="1600" dirty="0" err="1"/>
              <a:t>pbs_server</a:t>
            </a:r>
            <a:r>
              <a:rPr lang="en-US" sz="1600" dirty="0"/>
              <a:t> stop</a:t>
            </a:r>
            <a:endParaRPr lang="en-US" sz="1600" dirty="0" smtClean="0"/>
          </a:p>
          <a:p>
            <a:pPr>
              <a:lnSpc>
                <a:spcPct val="100000"/>
              </a:lnSpc>
              <a:spcBef>
                <a:spcPts val="0"/>
              </a:spcBef>
            </a:pPr>
            <a:r>
              <a:rPr lang="en-US" sz="1600" b="1" dirty="0" smtClean="0"/>
              <a:t>Run the Torque Setup</a:t>
            </a:r>
            <a:r>
              <a:rPr lang="en-US" sz="1600" dirty="0" smtClean="0"/>
              <a:t>:  /</a:t>
            </a:r>
            <a:r>
              <a:rPr lang="en-US" sz="1600" dirty="0" err="1" smtClean="0"/>
              <a:t>usr</a:t>
            </a:r>
            <a:r>
              <a:rPr lang="en-US" sz="1600" dirty="0" smtClean="0"/>
              <a:t>/share/doc/torque-server-4.1.7/</a:t>
            </a:r>
            <a:r>
              <a:rPr lang="en-US" sz="1600" dirty="0" err="1" smtClean="0"/>
              <a:t>torque.setup</a:t>
            </a:r>
            <a:r>
              <a:rPr lang="en-US" sz="1600" dirty="0" smtClean="0"/>
              <a:t>  </a:t>
            </a:r>
          </a:p>
          <a:p>
            <a:pPr>
              <a:lnSpc>
                <a:spcPct val="100000"/>
              </a:lnSpc>
              <a:spcBef>
                <a:spcPts val="0"/>
              </a:spcBef>
            </a:pPr>
            <a:r>
              <a:rPr lang="en-US" sz="1600" dirty="0" smtClean="0"/>
              <a:t>Allow </a:t>
            </a:r>
            <a:r>
              <a:rPr lang="en-US" sz="1600" dirty="0" err="1" smtClean="0"/>
              <a:t>pbsnodes</a:t>
            </a:r>
            <a:r>
              <a:rPr lang="en-US" sz="1600" dirty="0" smtClean="0"/>
              <a:t> to work on the nodes</a:t>
            </a:r>
          </a:p>
          <a:p>
            <a:pPr lvl="1">
              <a:lnSpc>
                <a:spcPct val="100000"/>
              </a:lnSpc>
            </a:pPr>
            <a:r>
              <a:rPr lang="da-DK" sz="1300" dirty="0" smtClean="0"/>
              <a:t>qmgr -c 'set server managers = root@*.cluster'</a:t>
            </a:r>
            <a:endParaRPr lang="en-US" sz="1300" dirty="0" smtClean="0"/>
          </a:p>
          <a:p>
            <a:pPr>
              <a:lnSpc>
                <a:spcPct val="100000"/>
              </a:lnSpc>
              <a:spcBef>
                <a:spcPts val="0"/>
              </a:spcBef>
            </a:pPr>
            <a:r>
              <a:rPr lang="en-US" sz="1600" dirty="0" smtClean="0"/>
              <a:t>Change </a:t>
            </a:r>
            <a:r>
              <a:rPr lang="en-US" sz="1600" dirty="0" err="1" smtClean="0"/>
              <a:t>pbs_server</a:t>
            </a:r>
            <a:r>
              <a:rPr lang="en-US" sz="1600" dirty="0" smtClean="0"/>
              <a:t> and </a:t>
            </a:r>
            <a:r>
              <a:rPr lang="en-US" sz="1600" dirty="0" err="1" smtClean="0"/>
              <a:t>pbs_sched</a:t>
            </a:r>
            <a:r>
              <a:rPr lang="en-US" sz="1600" dirty="0" smtClean="0"/>
              <a:t> stanza to uncomment ensure running</a:t>
            </a:r>
            <a:endParaRPr lang="en-US" sz="1600"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523220"/>
          </a:xfrm>
          <a:prstGeom prst="rect">
            <a:avLst/>
          </a:prstGeom>
          <a:noFill/>
        </p:spPr>
        <p:txBody>
          <a:bodyPr wrap="square" rtlCol="0">
            <a:spAutoFit/>
          </a:bodyPr>
          <a:lstStyle/>
          <a:p>
            <a:pPr algn="r"/>
            <a:r>
              <a:rPr lang="en-US" sz="1400" dirty="0" smtClean="0">
                <a:latin typeface="+mj-lt"/>
              </a:rPr>
              <a:t>015-</a:t>
            </a:r>
            <a:r>
              <a:rPr lang="en-US" sz="1400" dirty="0">
                <a:latin typeface="+mj-lt"/>
              </a:rPr>
              <a:t>setup-torque-</a:t>
            </a:r>
            <a:r>
              <a:rPr lang="en-US" sz="1400" dirty="0" smtClean="0">
                <a:latin typeface="+mj-lt"/>
              </a:rPr>
              <a:t>scheduler</a:t>
            </a:r>
          </a:p>
          <a:p>
            <a:pPr algn="r"/>
            <a:r>
              <a:rPr lang="en-US" sz="1400" dirty="0">
                <a:latin typeface="+mj-lt"/>
              </a:rPr>
              <a:t>016-setup-and-test-torque</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43</a:t>
            </a:fld>
            <a:endParaRPr lang="en-US" altLang="en-US"/>
          </a:p>
        </p:txBody>
      </p:sp>
    </p:spTree>
    <p:extLst>
      <p:ext uri="{BB962C8B-B14F-4D97-AF65-F5344CB8AC3E}">
        <p14:creationId xmlns:p14="http://schemas.microsoft.com/office/powerpoint/2010/main" val="23105460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torque – part 2</a:t>
            </a:r>
            <a:endParaRPr lang="en-US" dirty="0"/>
          </a:p>
        </p:txBody>
      </p:sp>
      <p:sp>
        <p:nvSpPr>
          <p:cNvPr id="3" name="Content Placeholder 2"/>
          <p:cNvSpPr>
            <a:spLocks noGrp="1"/>
          </p:cNvSpPr>
          <p:nvPr>
            <p:ph sz="half" idx="1"/>
          </p:nvPr>
        </p:nvSpPr>
        <p:spPr>
          <a:xfrm>
            <a:off x="628650" y="1447800"/>
            <a:ext cx="7905750" cy="4572000"/>
          </a:xfrm>
        </p:spPr>
        <p:txBody>
          <a:bodyPr>
            <a:normAutofit fontScale="92500" lnSpcReduction="20000"/>
          </a:bodyPr>
          <a:lstStyle/>
          <a:p>
            <a:r>
              <a:rPr lang="en-US" dirty="0" smtClean="0"/>
              <a:t>Setup torque on the compute nodes</a:t>
            </a:r>
          </a:p>
          <a:p>
            <a:pPr lvl="1"/>
            <a:r>
              <a:rPr lang="en-US" dirty="0" smtClean="0"/>
              <a:t>package </a:t>
            </a:r>
            <a:r>
              <a:rPr lang="en-US" dirty="0"/>
              <a:t>{ 'torque-</a:t>
            </a:r>
            <a:r>
              <a:rPr lang="en-US" dirty="0" smtClean="0"/>
              <a:t>client’:</a:t>
            </a:r>
          </a:p>
          <a:p>
            <a:pPr marL="342900" lvl="1" indent="0">
              <a:buNone/>
            </a:pPr>
            <a:r>
              <a:rPr lang="en-US" dirty="0" smtClean="0"/>
              <a:t>	ensure </a:t>
            </a:r>
            <a:r>
              <a:rPr lang="en-US" dirty="0"/>
              <a:t>=&gt; 'installed',</a:t>
            </a:r>
          </a:p>
          <a:p>
            <a:pPr marL="342900" lvl="1" indent="0">
              <a:buNone/>
            </a:pPr>
            <a:r>
              <a:rPr lang="en-US" dirty="0" smtClean="0"/>
              <a:t>	source </a:t>
            </a:r>
            <a:r>
              <a:rPr lang="en-US" dirty="0"/>
              <a:t>=&gt; </a:t>
            </a:r>
            <a:r>
              <a:rPr lang="en-US" dirty="0" smtClean="0"/>
              <a:t>‘torque</a:t>
            </a:r>
            <a:r>
              <a:rPr lang="en-US" dirty="0"/>
              <a:t>-client-4.1.7-1.adaptive.el6.x86_64.rpm',</a:t>
            </a:r>
          </a:p>
          <a:p>
            <a:pPr marL="342900" lvl="1" indent="0">
              <a:buNone/>
            </a:pPr>
            <a:r>
              <a:rPr lang="en-US" dirty="0" smtClean="0"/>
              <a:t>	provider </a:t>
            </a:r>
            <a:r>
              <a:rPr lang="en-US" dirty="0"/>
              <a:t>=&gt; 'rpm',</a:t>
            </a:r>
          </a:p>
          <a:p>
            <a:pPr marL="342900" lvl="1" indent="0">
              <a:buNone/>
            </a:pPr>
            <a:r>
              <a:rPr lang="en-US" dirty="0" smtClean="0"/>
              <a:t>	require </a:t>
            </a:r>
            <a:r>
              <a:rPr lang="en-US" dirty="0"/>
              <a:t>=&gt; Package['torque']</a:t>
            </a:r>
          </a:p>
          <a:p>
            <a:pPr marL="342900" lvl="1" indent="0">
              <a:buNone/>
            </a:pPr>
            <a:r>
              <a:rPr lang="en-US" dirty="0"/>
              <a:t> </a:t>
            </a:r>
            <a:r>
              <a:rPr lang="en-US" dirty="0" smtClean="0"/>
              <a:t>   }</a:t>
            </a:r>
          </a:p>
          <a:p>
            <a:pPr marL="342900" lvl="1" indent="0">
              <a:buNone/>
            </a:pPr>
            <a:r>
              <a:rPr lang="en-US" dirty="0"/>
              <a:t> </a:t>
            </a:r>
            <a:r>
              <a:rPr lang="en-US" dirty="0" smtClean="0"/>
              <a:t>   service </a:t>
            </a:r>
            <a:r>
              <a:rPr lang="en-US" dirty="0"/>
              <a:t>{ "</a:t>
            </a:r>
            <a:r>
              <a:rPr lang="en-US" dirty="0" err="1"/>
              <a:t>pbs_mom</a:t>
            </a:r>
            <a:r>
              <a:rPr lang="en-US" dirty="0"/>
              <a:t>":</a:t>
            </a:r>
          </a:p>
          <a:p>
            <a:pPr marL="342900" lvl="1" indent="0">
              <a:buNone/>
            </a:pPr>
            <a:r>
              <a:rPr lang="en-US" dirty="0" smtClean="0"/>
              <a:t>	ensure  </a:t>
            </a:r>
            <a:r>
              <a:rPr lang="en-US" dirty="0"/>
              <a:t>=&gt; "running",</a:t>
            </a:r>
          </a:p>
          <a:p>
            <a:pPr marL="342900" lvl="1" indent="0">
              <a:buNone/>
            </a:pPr>
            <a:r>
              <a:rPr lang="en-US" dirty="0" smtClean="0"/>
              <a:t>	enable  </a:t>
            </a:r>
            <a:r>
              <a:rPr lang="en-US" dirty="0"/>
              <a:t>=&gt; "</a:t>
            </a:r>
            <a:r>
              <a:rPr lang="en-US" dirty="0" smtClean="0"/>
              <a:t>true”,</a:t>
            </a:r>
          </a:p>
          <a:p>
            <a:pPr marL="342900" lvl="1" indent="0">
              <a:buNone/>
            </a:pPr>
            <a:r>
              <a:rPr lang="en-US" dirty="0"/>
              <a:t>	</a:t>
            </a:r>
            <a:r>
              <a:rPr lang="en-US" dirty="0" smtClean="0"/>
              <a:t>require </a:t>
            </a:r>
            <a:r>
              <a:rPr lang="en-US" dirty="0"/>
              <a:t>=&gt; Package["torque-client"],</a:t>
            </a:r>
          </a:p>
          <a:p>
            <a:pPr marL="342900" lvl="1" indent="0">
              <a:buNone/>
            </a:pPr>
            <a:r>
              <a:rPr lang="en-US" dirty="0" smtClean="0"/>
              <a:t>    }</a:t>
            </a:r>
            <a:endParaRPr lang="en-US" dirty="0"/>
          </a:p>
          <a:p>
            <a:pPr marL="342900" lvl="1" indent="0">
              <a:buNone/>
            </a:pPr>
            <a:r>
              <a:rPr lang="en-US" dirty="0" smtClean="0"/>
              <a:t>    file </a:t>
            </a:r>
            <a:r>
              <a:rPr lang="en-US" dirty="0"/>
              <a:t>{ '/</a:t>
            </a:r>
            <a:r>
              <a:rPr lang="en-US" dirty="0" err="1"/>
              <a:t>var</a:t>
            </a:r>
            <a:r>
              <a:rPr lang="en-US" dirty="0"/>
              <a:t>/spool/torque/</a:t>
            </a:r>
            <a:r>
              <a:rPr lang="en-US" dirty="0" err="1"/>
              <a:t>mom_priv</a:t>
            </a:r>
            <a:r>
              <a:rPr lang="en-US" dirty="0"/>
              <a:t>/</a:t>
            </a:r>
            <a:r>
              <a:rPr lang="en-US" dirty="0" err="1"/>
              <a:t>config</a:t>
            </a:r>
            <a:r>
              <a:rPr lang="en-US" dirty="0"/>
              <a:t>':</a:t>
            </a:r>
          </a:p>
          <a:p>
            <a:pPr marL="342900" lvl="1" indent="0">
              <a:buNone/>
            </a:pPr>
            <a:r>
              <a:rPr lang="en-US" dirty="0" smtClean="0"/>
              <a:t>	content </a:t>
            </a:r>
            <a:r>
              <a:rPr lang="en-US" dirty="0"/>
              <a:t>=&gt; "\$</a:t>
            </a:r>
            <a:r>
              <a:rPr lang="en-US" dirty="0" err="1"/>
              <a:t>pbsserver</a:t>
            </a:r>
            <a:r>
              <a:rPr lang="en-US" dirty="0"/>
              <a:t> </a:t>
            </a:r>
            <a:r>
              <a:rPr lang="en-US" dirty="0" err="1" smtClean="0"/>
              <a:t>head.cluster</a:t>
            </a:r>
            <a:endParaRPr lang="en-US" dirty="0" smtClean="0"/>
          </a:p>
          <a:p>
            <a:pPr marL="342900" lvl="1" indent="0">
              <a:buNone/>
            </a:pPr>
            <a:r>
              <a:rPr lang="en-US" dirty="0"/>
              <a:t>	</a:t>
            </a:r>
            <a:r>
              <a:rPr lang="en-US" dirty="0" smtClean="0"/>
              <a:t>	        \</a:t>
            </a:r>
            <a:r>
              <a:rPr lang="en-US" dirty="0"/>
              <a:t>$</a:t>
            </a:r>
            <a:r>
              <a:rPr lang="en-US" dirty="0" err="1"/>
              <a:t>usecp</a:t>
            </a:r>
            <a:r>
              <a:rPr lang="en-US" dirty="0"/>
              <a:t> *:/home /home\n",</a:t>
            </a:r>
          </a:p>
          <a:p>
            <a:pPr marL="342900" lvl="1" indent="0">
              <a:buNone/>
            </a:pPr>
            <a:r>
              <a:rPr lang="en-US" dirty="0" smtClean="0"/>
              <a:t>	require </a:t>
            </a:r>
            <a:r>
              <a:rPr lang="en-US" dirty="0"/>
              <a:t>=&gt; Package['torque-client']</a:t>
            </a:r>
            <a:r>
              <a:rPr lang="en-US" dirty="0" smtClean="0"/>
              <a:t>,</a:t>
            </a:r>
          </a:p>
          <a:p>
            <a:pPr marL="342900" lvl="1" indent="0">
              <a:buNone/>
            </a:pPr>
            <a:r>
              <a:rPr lang="en-US" dirty="0" smtClean="0"/>
              <a:t>	notify  </a:t>
            </a:r>
            <a:r>
              <a:rPr lang="en-US" dirty="0"/>
              <a:t>=&gt; Service["</a:t>
            </a:r>
            <a:r>
              <a:rPr lang="en-US" dirty="0" err="1" smtClean="0"/>
              <a:t>pbs_mom</a:t>
            </a:r>
            <a:r>
              <a:rPr lang="en-US" dirty="0" smtClean="0"/>
              <a:t>”]</a:t>
            </a:r>
          </a:p>
          <a:p>
            <a:pPr marL="342900" lvl="1" indent="0">
              <a:buNone/>
            </a:pPr>
            <a:r>
              <a:rPr lang="en-US" dirty="0"/>
              <a:t> </a:t>
            </a:r>
            <a:r>
              <a:rPr lang="en-US" dirty="0" smtClean="0"/>
              <a:t>   }</a:t>
            </a:r>
          </a:p>
          <a:p>
            <a:pPr marL="176213" lvl="1" indent="-176213"/>
            <a:r>
              <a:rPr lang="en-US" sz="1900" b="1" dirty="0" err="1" smtClean="0"/>
              <a:t>svn</a:t>
            </a:r>
            <a:r>
              <a:rPr lang="en-US" sz="1900" b="1" dirty="0" smtClean="0"/>
              <a:t> </a:t>
            </a:r>
            <a:r>
              <a:rPr lang="en-US" sz="1900" b="1" dirty="0" err="1" smtClean="0"/>
              <a:t>ci</a:t>
            </a:r>
            <a:r>
              <a:rPr lang="en-US" sz="1900" b="1" dirty="0" smtClean="0"/>
              <a:t> </a:t>
            </a:r>
            <a:r>
              <a:rPr lang="en-US" sz="1900" dirty="0" smtClean="0"/>
              <a:t>on head node and</a:t>
            </a:r>
            <a:r>
              <a:rPr lang="en-US" sz="1900" b="1" dirty="0" smtClean="0"/>
              <a:t> </a:t>
            </a:r>
            <a:r>
              <a:rPr lang="en-US" sz="1900" b="1" dirty="0" err="1" smtClean="0"/>
              <a:t>svn</a:t>
            </a:r>
            <a:r>
              <a:rPr lang="en-US" sz="1900" b="1" dirty="0" smtClean="0"/>
              <a:t> up </a:t>
            </a:r>
            <a:r>
              <a:rPr lang="en-US" sz="1900" dirty="0" smtClean="0"/>
              <a:t>on compute nodes, followed by </a:t>
            </a:r>
            <a:r>
              <a:rPr lang="en-US" sz="1900" b="1" dirty="0" smtClean="0"/>
              <a:t>puppet apply</a:t>
            </a:r>
            <a:endParaRPr lang="en-US" b="1" dirty="0" smtClean="0"/>
          </a:p>
          <a:p>
            <a:pPr marL="342900" lvl="1" indent="0">
              <a:buNone/>
            </a:pPr>
            <a:endParaRPr lang="en-US" dirty="0"/>
          </a:p>
          <a:p>
            <a:pPr marL="0" indent="0">
              <a:buNone/>
            </a:pPr>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523220"/>
          </a:xfrm>
          <a:prstGeom prst="rect">
            <a:avLst/>
          </a:prstGeom>
          <a:noFill/>
        </p:spPr>
        <p:txBody>
          <a:bodyPr wrap="square" rtlCol="0">
            <a:spAutoFit/>
          </a:bodyPr>
          <a:lstStyle/>
          <a:p>
            <a:pPr algn="r"/>
            <a:r>
              <a:rPr lang="en-US" sz="1400" dirty="0" smtClean="0">
                <a:latin typeface="+mj-lt"/>
              </a:rPr>
              <a:t>015-setup-torque-scheduler</a:t>
            </a:r>
          </a:p>
          <a:p>
            <a:pPr algn="r"/>
            <a:r>
              <a:rPr lang="en-US" sz="1400" dirty="0" smtClean="0">
                <a:latin typeface="+mj-lt"/>
              </a:rPr>
              <a:t>004-svn-commit-and-apply</a:t>
            </a:r>
            <a:endParaRPr lang="en-US" sz="1400" dirty="0">
              <a:latin typeface="+mj-lt"/>
            </a:endParaRP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44</a:t>
            </a:fld>
            <a:endParaRPr lang="en-US" altLang="en-US"/>
          </a:p>
        </p:txBody>
      </p:sp>
    </p:spTree>
    <p:extLst>
      <p:ext uri="{BB962C8B-B14F-4D97-AF65-F5344CB8AC3E}">
        <p14:creationId xmlns:p14="http://schemas.microsoft.com/office/powerpoint/2010/main" val="2185414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torque</a:t>
            </a:r>
            <a:endParaRPr lang="en-US" dirty="0"/>
          </a:p>
        </p:txBody>
      </p:sp>
      <p:sp>
        <p:nvSpPr>
          <p:cNvPr id="3" name="Content Placeholder 2"/>
          <p:cNvSpPr>
            <a:spLocks noGrp="1"/>
          </p:cNvSpPr>
          <p:nvPr>
            <p:ph sz="half" idx="1"/>
          </p:nvPr>
        </p:nvSpPr>
        <p:spPr>
          <a:xfrm>
            <a:off x="628650" y="1600200"/>
            <a:ext cx="3886200" cy="4351338"/>
          </a:xfrm>
        </p:spPr>
        <p:txBody>
          <a:bodyPr/>
          <a:lstStyle/>
          <a:p>
            <a:r>
              <a:rPr lang="en-US" dirty="0" smtClean="0"/>
              <a:t>Make sure that our compute nodes are free</a:t>
            </a:r>
          </a:p>
          <a:p>
            <a:pPr lvl="1"/>
            <a:r>
              <a:rPr lang="en-US" dirty="0" err="1"/>
              <a:t>p</a:t>
            </a:r>
            <a:r>
              <a:rPr lang="en-US" dirty="0" err="1" smtClean="0"/>
              <a:t>bsnodes</a:t>
            </a:r>
            <a:r>
              <a:rPr lang="en-US" dirty="0" smtClean="0"/>
              <a:t> -a</a:t>
            </a:r>
          </a:p>
          <a:p>
            <a:endParaRPr lang="en-US" dirty="0"/>
          </a:p>
          <a:p>
            <a:r>
              <a:rPr lang="en-US" dirty="0" smtClean="0"/>
              <a:t>Start an interactive job</a:t>
            </a:r>
          </a:p>
          <a:p>
            <a:pPr lvl="1"/>
            <a:r>
              <a:rPr lang="en-US" dirty="0" err="1"/>
              <a:t>s</a:t>
            </a:r>
            <a:r>
              <a:rPr lang="en-US" dirty="0" err="1" smtClean="0"/>
              <a:t>u</a:t>
            </a:r>
            <a:r>
              <a:rPr lang="en-US" dirty="0" smtClean="0"/>
              <a:t> </a:t>
            </a:r>
            <a:r>
              <a:rPr lang="en-US" dirty="0" err="1" smtClean="0"/>
              <a:t>login_user</a:t>
            </a:r>
            <a:endParaRPr lang="en-US" dirty="0" smtClean="0"/>
          </a:p>
          <a:p>
            <a:pPr lvl="1"/>
            <a:r>
              <a:rPr lang="en-US" dirty="0" err="1"/>
              <a:t>qsub</a:t>
            </a:r>
            <a:r>
              <a:rPr lang="en-US" dirty="0"/>
              <a:t> </a:t>
            </a:r>
            <a:r>
              <a:rPr lang="en-US" dirty="0" smtClean="0"/>
              <a:t>–I</a:t>
            </a:r>
          </a:p>
          <a:p>
            <a:pPr lvl="1"/>
            <a:endParaRPr lang="en-US" dirty="0"/>
          </a:p>
          <a:p>
            <a:r>
              <a:rPr lang="en-US" dirty="0" smtClean="0"/>
              <a:t>Start an interactive job with two nodes</a:t>
            </a:r>
          </a:p>
          <a:p>
            <a:pPr lvl="1"/>
            <a:r>
              <a:rPr lang="en-US" dirty="0" err="1"/>
              <a:t>qsub</a:t>
            </a:r>
            <a:r>
              <a:rPr lang="en-US" dirty="0"/>
              <a:t> -I -l nodes=2</a:t>
            </a:r>
          </a:p>
          <a:p>
            <a:pPr marL="342900" lvl="1" indent="0">
              <a:buNone/>
            </a:pPr>
            <a:endParaRPr lang="en-US" dirty="0" smtClean="0"/>
          </a:p>
          <a:p>
            <a:pPr marL="342900" lvl="1" indent="0">
              <a:buNone/>
            </a:pPr>
            <a:endParaRPr lang="en-US" dirty="0"/>
          </a:p>
        </p:txBody>
      </p:sp>
      <p:sp>
        <p:nvSpPr>
          <p:cNvPr id="4" name="Content Placeholder 3"/>
          <p:cNvSpPr>
            <a:spLocks noGrp="1"/>
          </p:cNvSpPr>
          <p:nvPr>
            <p:ph sz="half" idx="2"/>
          </p:nvPr>
        </p:nvSpPr>
        <p:spPr>
          <a:xfrm>
            <a:off x="4629150" y="1600200"/>
            <a:ext cx="3886200" cy="4351338"/>
          </a:xfrm>
        </p:spPr>
        <p:txBody>
          <a:bodyPr/>
          <a:lstStyle/>
          <a:p>
            <a:r>
              <a:rPr lang="en-US" dirty="0" smtClean="0"/>
              <a:t>Getting Debug Information</a:t>
            </a:r>
          </a:p>
          <a:p>
            <a:pPr lvl="1"/>
            <a:r>
              <a:rPr lang="en-US" dirty="0" smtClean="0"/>
              <a:t>Show all jobs</a:t>
            </a:r>
          </a:p>
          <a:p>
            <a:pPr lvl="2"/>
            <a:r>
              <a:rPr lang="en-US" dirty="0" err="1" smtClean="0"/>
              <a:t>qstat</a:t>
            </a:r>
            <a:r>
              <a:rPr lang="en-US" dirty="0" smtClean="0"/>
              <a:t> –a</a:t>
            </a:r>
          </a:p>
          <a:p>
            <a:pPr lvl="2"/>
            <a:endParaRPr lang="en-US" dirty="0"/>
          </a:p>
          <a:p>
            <a:pPr lvl="1"/>
            <a:r>
              <a:rPr lang="en-US" dirty="0" smtClean="0"/>
              <a:t>Get information about specific job</a:t>
            </a:r>
          </a:p>
          <a:p>
            <a:pPr lvl="2"/>
            <a:r>
              <a:rPr lang="en-US" dirty="0" err="1" smtClean="0"/>
              <a:t>qstat</a:t>
            </a:r>
            <a:r>
              <a:rPr lang="en-US" dirty="0" smtClean="0"/>
              <a:t> {</a:t>
            </a:r>
            <a:r>
              <a:rPr lang="en-US" dirty="0" err="1" smtClean="0"/>
              <a:t>jobid</a:t>
            </a:r>
            <a:r>
              <a:rPr lang="en-US" dirty="0"/>
              <a:t>}</a:t>
            </a:r>
            <a:endParaRPr lang="en-US" dirty="0" smtClean="0"/>
          </a:p>
          <a:p>
            <a:pPr lvl="2"/>
            <a:r>
              <a:rPr lang="en-US" dirty="0" err="1" smtClean="0"/>
              <a:t>tracejob</a:t>
            </a:r>
            <a:r>
              <a:rPr lang="en-US" dirty="0" smtClean="0"/>
              <a:t> {</a:t>
            </a:r>
            <a:r>
              <a:rPr lang="en-US" dirty="0" err="1" smtClean="0"/>
              <a:t>jobid</a:t>
            </a:r>
            <a:r>
              <a:rPr lang="en-US" dirty="0" smtClean="0"/>
              <a:t>}</a:t>
            </a:r>
          </a:p>
          <a:p>
            <a:pPr lvl="2"/>
            <a:endParaRPr lang="en-US" dirty="0" smtClean="0"/>
          </a:p>
          <a:p>
            <a:pPr lvl="1"/>
            <a:r>
              <a:rPr lang="en-US" dirty="0" smtClean="0"/>
              <a:t>Show downed nodes</a:t>
            </a:r>
          </a:p>
          <a:p>
            <a:pPr lvl="2"/>
            <a:r>
              <a:rPr lang="en-US" dirty="0" err="1"/>
              <a:t>p</a:t>
            </a:r>
            <a:r>
              <a:rPr lang="en-US" dirty="0" err="1" smtClean="0"/>
              <a:t>bsnodes</a:t>
            </a:r>
            <a:r>
              <a:rPr lang="en-US" dirty="0" smtClean="0"/>
              <a:t> –</a:t>
            </a:r>
            <a:r>
              <a:rPr lang="en-US" dirty="0" err="1" smtClean="0"/>
              <a:t>ln</a:t>
            </a:r>
            <a:endParaRPr lang="en-US" dirty="0" smtClean="0"/>
          </a:p>
          <a:p>
            <a:pPr lvl="2"/>
            <a:endParaRPr lang="en-US" dirty="0"/>
          </a:p>
          <a:p>
            <a:pPr lvl="1"/>
            <a:r>
              <a:rPr lang="en-US" dirty="0" smtClean="0"/>
              <a:t>Important logs to check</a:t>
            </a:r>
          </a:p>
          <a:p>
            <a:pPr lvl="2"/>
            <a:r>
              <a:rPr lang="en-US" dirty="0"/>
              <a:t>/</a:t>
            </a:r>
            <a:r>
              <a:rPr lang="en-US" dirty="0" err="1"/>
              <a:t>var</a:t>
            </a:r>
            <a:r>
              <a:rPr lang="en-US" dirty="0"/>
              <a:t>/spool/torque/</a:t>
            </a:r>
            <a:r>
              <a:rPr lang="en-US" dirty="0" err="1" smtClean="0"/>
              <a:t>server_logs</a:t>
            </a:r>
            <a:r>
              <a:rPr lang="en-US" dirty="0" smtClean="0"/>
              <a:t>/*</a:t>
            </a:r>
            <a:endParaRPr lang="en-US" dirty="0"/>
          </a:p>
          <a:p>
            <a:pPr lvl="2"/>
            <a:r>
              <a:rPr lang="en-US" dirty="0"/>
              <a:t>/</a:t>
            </a:r>
            <a:r>
              <a:rPr lang="en-US" dirty="0" err="1"/>
              <a:t>var</a:t>
            </a:r>
            <a:r>
              <a:rPr lang="en-US" dirty="0"/>
              <a:t>/spool/torque/</a:t>
            </a:r>
            <a:r>
              <a:rPr lang="en-US" dirty="0" err="1" smtClean="0"/>
              <a:t>mom_logs</a:t>
            </a:r>
            <a:r>
              <a:rPr lang="en-US" dirty="0" smtClean="0"/>
              <a:t>/*</a:t>
            </a:r>
            <a:endParaRPr lang="en-US" dirty="0"/>
          </a:p>
          <a:p>
            <a:pPr marL="685800" lvl="2" indent="0">
              <a:buNone/>
            </a:pPr>
            <a:endParaRPr lang="en-US" dirty="0" smtClean="0"/>
          </a:p>
          <a:p>
            <a:pPr lvl="2"/>
            <a:endParaRPr lang="en-US" dirty="0"/>
          </a:p>
          <a:p>
            <a:pPr lvl="1"/>
            <a:endParaRPr lang="en-US" dirty="0" smtClean="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523220"/>
          </a:xfrm>
          <a:prstGeom prst="rect">
            <a:avLst/>
          </a:prstGeom>
          <a:noFill/>
        </p:spPr>
        <p:txBody>
          <a:bodyPr wrap="square" rtlCol="0">
            <a:spAutoFit/>
          </a:bodyPr>
          <a:lstStyle/>
          <a:p>
            <a:pPr algn="r"/>
            <a:r>
              <a:rPr lang="en-US" sz="1400" dirty="0">
                <a:latin typeface="+mj-lt"/>
              </a:rPr>
              <a:t>016-setup-and-test-torque</a:t>
            </a:r>
          </a:p>
          <a:p>
            <a:pPr algn="r"/>
            <a:endParaRPr lang="en-US" sz="1400" dirty="0">
              <a:latin typeface="+mj-lt"/>
            </a:endParaRP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45</a:t>
            </a:fld>
            <a:endParaRPr lang="en-US" altLang="en-US"/>
          </a:p>
        </p:txBody>
      </p:sp>
    </p:spTree>
    <p:extLst>
      <p:ext uri="{BB962C8B-B14F-4D97-AF65-F5344CB8AC3E}">
        <p14:creationId xmlns:p14="http://schemas.microsoft.com/office/powerpoint/2010/main" val="7260377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Health Checks</a:t>
            </a:r>
            <a:endParaRPr lang="en-US" dirty="0"/>
          </a:p>
        </p:txBody>
      </p:sp>
      <p:sp>
        <p:nvSpPr>
          <p:cNvPr id="3" name="Content Placeholder 2"/>
          <p:cNvSpPr>
            <a:spLocks noGrp="1"/>
          </p:cNvSpPr>
          <p:nvPr>
            <p:ph sz="half" idx="1"/>
          </p:nvPr>
        </p:nvSpPr>
        <p:spPr>
          <a:xfrm>
            <a:off x="628650" y="1447800"/>
            <a:ext cx="3886200" cy="4351338"/>
          </a:xfrm>
        </p:spPr>
        <p:txBody>
          <a:bodyPr>
            <a:normAutofit fontScale="85000" lnSpcReduction="10000"/>
          </a:bodyPr>
          <a:lstStyle/>
          <a:p>
            <a:r>
              <a:rPr lang="en-US" dirty="0" smtClean="0"/>
              <a:t>Install the NHC package</a:t>
            </a:r>
          </a:p>
          <a:p>
            <a:pPr lvl="1"/>
            <a:r>
              <a:rPr lang="en-US" dirty="0"/>
              <a:t> package { '</a:t>
            </a:r>
            <a:r>
              <a:rPr lang="en-US" dirty="0" err="1"/>
              <a:t>warewulf-nhc</a:t>
            </a:r>
            <a:r>
              <a:rPr lang="en-US" dirty="0"/>
              <a:t>':</a:t>
            </a:r>
          </a:p>
          <a:p>
            <a:pPr marL="342900" lvl="1" indent="0">
              <a:buNone/>
            </a:pPr>
            <a:r>
              <a:rPr lang="en-US" dirty="0" smtClean="0"/>
              <a:t>	ensure </a:t>
            </a:r>
            <a:r>
              <a:rPr lang="en-US" dirty="0"/>
              <a:t>=&gt; 'installed',</a:t>
            </a:r>
          </a:p>
          <a:p>
            <a:pPr marL="342900" lvl="1" indent="0">
              <a:buNone/>
            </a:pPr>
            <a:r>
              <a:rPr lang="en-US" dirty="0" smtClean="0"/>
              <a:t>	source </a:t>
            </a:r>
            <a:r>
              <a:rPr lang="en-US" dirty="0"/>
              <a:t>=&gt; 'http://</a:t>
            </a:r>
            <a:r>
              <a:rPr lang="en-US" dirty="0" err="1"/>
              <a:t>warewulf.lbl.gov</a:t>
            </a:r>
            <a:r>
              <a:rPr lang="en-US" dirty="0"/>
              <a:t>/downloads/repo/rhel6/warewulf-nhc-1.3-1.el6.noarch.rpm',</a:t>
            </a:r>
          </a:p>
          <a:p>
            <a:pPr marL="342900" lvl="1" indent="0">
              <a:buNone/>
            </a:pPr>
            <a:r>
              <a:rPr lang="en-US" dirty="0" smtClean="0"/>
              <a:t>	provider </a:t>
            </a:r>
            <a:r>
              <a:rPr lang="en-US" dirty="0"/>
              <a:t>=&gt; 'rpm',</a:t>
            </a:r>
          </a:p>
          <a:p>
            <a:pPr marL="342900" lvl="1" indent="0">
              <a:buNone/>
            </a:pPr>
            <a:r>
              <a:rPr lang="en-US" dirty="0" smtClean="0"/>
              <a:t>     }</a:t>
            </a:r>
          </a:p>
          <a:p>
            <a:pPr marL="0" indent="0">
              <a:buNone/>
            </a:pPr>
            <a:endParaRPr lang="en-US" dirty="0"/>
          </a:p>
          <a:p>
            <a:r>
              <a:rPr lang="en-US" dirty="0"/>
              <a:t>R</a:t>
            </a:r>
            <a:r>
              <a:rPr lang="en-US" dirty="0" smtClean="0"/>
              <a:t>un the health check at </a:t>
            </a:r>
            <a:r>
              <a:rPr lang="en-US" dirty="0" err="1" smtClean="0"/>
              <a:t>jobstart</a:t>
            </a:r>
            <a:r>
              <a:rPr lang="en-US" dirty="0" smtClean="0"/>
              <a:t> and offline the node if problems</a:t>
            </a:r>
          </a:p>
          <a:p>
            <a:pPr lvl="1"/>
            <a:r>
              <a:rPr lang="en-US" dirty="0"/>
              <a:t>\$</a:t>
            </a:r>
            <a:r>
              <a:rPr lang="en-US" dirty="0" err="1"/>
              <a:t>node_check_script</a:t>
            </a:r>
            <a:r>
              <a:rPr lang="en-US" dirty="0"/>
              <a:t> /</a:t>
            </a:r>
            <a:r>
              <a:rPr lang="en-US" dirty="0" err="1"/>
              <a:t>usr</a:t>
            </a:r>
            <a:r>
              <a:rPr lang="en-US" dirty="0"/>
              <a:t>/</a:t>
            </a:r>
            <a:r>
              <a:rPr lang="en-US" dirty="0" err="1"/>
              <a:t>sbin</a:t>
            </a:r>
            <a:r>
              <a:rPr lang="en-US" dirty="0"/>
              <a:t>/</a:t>
            </a:r>
            <a:r>
              <a:rPr lang="en-US" dirty="0" err="1"/>
              <a:t>nhc</a:t>
            </a:r>
            <a:endParaRPr lang="en-US" dirty="0"/>
          </a:p>
          <a:p>
            <a:pPr lvl="1"/>
            <a:r>
              <a:rPr lang="en-US" dirty="0"/>
              <a:t>\$</a:t>
            </a:r>
            <a:r>
              <a:rPr lang="en-US" dirty="0" err="1"/>
              <a:t>node_check_interval</a:t>
            </a:r>
            <a:r>
              <a:rPr lang="en-US" dirty="0"/>
              <a:t> </a:t>
            </a:r>
            <a:r>
              <a:rPr lang="en-US" dirty="0" err="1"/>
              <a:t>jobstart</a:t>
            </a:r>
            <a:endParaRPr lang="en-US" dirty="0"/>
          </a:p>
          <a:p>
            <a:pPr lvl="1"/>
            <a:r>
              <a:rPr lang="en-US" dirty="0"/>
              <a:t>\$</a:t>
            </a:r>
            <a:r>
              <a:rPr lang="en-US" dirty="0" err="1"/>
              <a:t>down_on_error</a:t>
            </a:r>
            <a:r>
              <a:rPr lang="en-US" dirty="0"/>
              <a:t> </a:t>
            </a:r>
            <a:r>
              <a:rPr lang="en-US" dirty="0" smtClean="0"/>
              <a:t>0\n”</a:t>
            </a:r>
          </a:p>
          <a:p>
            <a:pPr lvl="1"/>
            <a:endParaRPr lang="en-US" b="1" dirty="0">
              <a:sym typeface="Wingdings"/>
            </a:endParaRPr>
          </a:p>
          <a:p>
            <a:pPr marL="171450" lvl="1">
              <a:spcBef>
                <a:spcPts val="750"/>
              </a:spcBef>
            </a:pPr>
            <a:r>
              <a:rPr lang="en-US" dirty="0" smtClean="0"/>
              <a:t>Add these lines to the existing </a:t>
            </a:r>
            <a:r>
              <a:rPr lang="en-US" dirty="0" err="1" smtClean="0"/>
              <a:t>mom_config</a:t>
            </a:r>
            <a:r>
              <a:rPr lang="en-US" dirty="0" smtClean="0"/>
              <a:t> file.  Watch for the “, file contents terminator.</a:t>
            </a:r>
            <a:endParaRPr lang="en-US" dirty="0"/>
          </a:p>
          <a:p>
            <a:pPr lvl="1"/>
            <a:endParaRPr lang="en-US" dirty="0" smtClean="0"/>
          </a:p>
          <a:p>
            <a:pPr lvl="1"/>
            <a:endParaRPr lang="en-US" dirty="0"/>
          </a:p>
        </p:txBody>
      </p:sp>
      <p:sp>
        <p:nvSpPr>
          <p:cNvPr id="4" name="Content Placeholder 3"/>
          <p:cNvSpPr>
            <a:spLocks noGrp="1"/>
          </p:cNvSpPr>
          <p:nvPr>
            <p:ph sz="half" idx="2"/>
          </p:nvPr>
        </p:nvSpPr>
        <p:spPr>
          <a:xfrm>
            <a:off x="4629150" y="1371600"/>
            <a:ext cx="3886200" cy="4351338"/>
          </a:xfrm>
        </p:spPr>
        <p:txBody>
          <a:bodyPr>
            <a:normAutofit fontScale="85000" lnSpcReduction="10000"/>
          </a:bodyPr>
          <a:lstStyle/>
          <a:p>
            <a:r>
              <a:rPr lang="en-US" dirty="0" smtClean="0"/>
              <a:t>Set the checks </a:t>
            </a:r>
          </a:p>
          <a:p>
            <a:pPr lvl="1"/>
            <a:r>
              <a:rPr lang="en-US" dirty="0" smtClean="0"/>
              <a:t>Check if / is mounted</a:t>
            </a:r>
          </a:p>
          <a:p>
            <a:pPr lvl="2"/>
            <a:r>
              <a:rPr lang="en-US" dirty="0"/>
              <a:t>/./ || </a:t>
            </a:r>
            <a:r>
              <a:rPr lang="en-US" dirty="0" err="1"/>
              <a:t>check_fs_mount_rw</a:t>
            </a:r>
            <a:r>
              <a:rPr lang="en-US" dirty="0"/>
              <a:t> </a:t>
            </a:r>
            <a:r>
              <a:rPr lang="en-US" dirty="0" smtClean="0"/>
              <a:t>/</a:t>
            </a:r>
          </a:p>
          <a:p>
            <a:pPr lvl="2"/>
            <a:r>
              <a:rPr lang="en-US" dirty="0" err="1"/>
              <a:t>check_fs_mount_rw</a:t>
            </a:r>
            <a:r>
              <a:rPr lang="en-US" dirty="0"/>
              <a:t> /</a:t>
            </a:r>
            <a:r>
              <a:rPr lang="en-US" dirty="0" smtClean="0"/>
              <a:t>apps</a:t>
            </a:r>
          </a:p>
          <a:p>
            <a:pPr lvl="1"/>
            <a:r>
              <a:rPr lang="en-US" dirty="0" smtClean="0"/>
              <a:t>Check if SSH is running</a:t>
            </a:r>
            <a:endParaRPr lang="en-US" dirty="0"/>
          </a:p>
          <a:p>
            <a:pPr lvl="2"/>
            <a:r>
              <a:rPr lang="en-US" dirty="0"/>
              <a:t> *  || </a:t>
            </a:r>
            <a:r>
              <a:rPr lang="en-US" dirty="0" err="1"/>
              <a:t>check_ps_daemon</a:t>
            </a:r>
            <a:r>
              <a:rPr lang="en-US" dirty="0"/>
              <a:t> </a:t>
            </a:r>
            <a:r>
              <a:rPr lang="en-US" dirty="0" err="1"/>
              <a:t>sshd</a:t>
            </a:r>
            <a:r>
              <a:rPr lang="en-US" dirty="0"/>
              <a:t> root\</a:t>
            </a:r>
            <a:r>
              <a:rPr lang="en-US" dirty="0" smtClean="0"/>
              <a:t>n</a:t>
            </a:r>
          </a:p>
          <a:p>
            <a:pPr lvl="1"/>
            <a:r>
              <a:rPr lang="en-US" dirty="0" smtClean="0"/>
              <a:t>Check if there is the correct amount of physical memory</a:t>
            </a:r>
            <a:endParaRPr lang="en-US" dirty="0"/>
          </a:p>
          <a:p>
            <a:pPr lvl="2"/>
            <a:r>
              <a:rPr lang="en-US" dirty="0"/>
              <a:t> *  || </a:t>
            </a:r>
            <a:r>
              <a:rPr lang="en-US" dirty="0" err="1"/>
              <a:t>check_hw_physmem</a:t>
            </a:r>
            <a:r>
              <a:rPr lang="en-US" dirty="0"/>
              <a:t> 1024 1073741824\</a:t>
            </a:r>
            <a:r>
              <a:rPr lang="en-US" dirty="0" smtClean="0"/>
              <a:t>n</a:t>
            </a:r>
          </a:p>
          <a:p>
            <a:pPr lvl="1"/>
            <a:r>
              <a:rPr lang="en-US" dirty="0" smtClean="0"/>
              <a:t>Check if there is any free</a:t>
            </a:r>
            <a:endParaRPr lang="en-US" dirty="0"/>
          </a:p>
          <a:p>
            <a:pPr lvl="2"/>
            <a:r>
              <a:rPr lang="en-US" dirty="0"/>
              <a:t> *  || </a:t>
            </a:r>
            <a:r>
              <a:rPr lang="en-US" dirty="0" err="1"/>
              <a:t>check_hw_physmem_free</a:t>
            </a:r>
            <a:r>
              <a:rPr lang="en-US" dirty="0"/>
              <a:t> 1\</a:t>
            </a:r>
            <a:r>
              <a:rPr lang="en-US" dirty="0" smtClean="0"/>
              <a:t>n”</a:t>
            </a:r>
          </a:p>
          <a:p>
            <a:pPr lvl="2"/>
            <a:endParaRPr lang="en-US" dirty="0"/>
          </a:p>
          <a:p>
            <a:r>
              <a:rPr lang="en-US" dirty="0" smtClean="0"/>
              <a:t>Are there any other checks that could be important for job starts?</a:t>
            </a:r>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017-</a:t>
            </a:r>
            <a:r>
              <a:rPr lang="en-US" sz="1400" dirty="0">
                <a:latin typeface="+mj-lt"/>
              </a:rPr>
              <a:t>node-health-checks</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46</a:t>
            </a:fld>
            <a:endParaRPr lang="en-US" altLang="en-US"/>
          </a:p>
        </p:txBody>
      </p:sp>
    </p:spTree>
    <p:extLst>
      <p:ext uri="{BB962C8B-B14F-4D97-AF65-F5344CB8AC3E}">
        <p14:creationId xmlns:p14="http://schemas.microsoft.com/office/powerpoint/2010/main" val="1804691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Node Health Checks</a:t>
            </a:r>
            <a:endParaRPr lang="en-US" dirty="0"/>
          </a:p>
        </p:txBody>
      </p:sp>
      <p:sp>
        <p:nvSpPr>
          <p:cNvPr id="3" name="Content Placeholder 2"/>
          <p:cNvSpPr>
            <a:spLocks noGrp="1"/>
          </p:cNvSpPr>
          <p:nvPr>
            <p:ph idx="1"/>
          </p:nvPr>
        </p:nvSpPr>
        <p:spPr/>
        <p:txBody>
          <a:bodyPr/>
          <a:lstStyle/>
          <a:p>
            <a:r>
              <a:rPr lang="en-US" dirty="0" smtClean="0"/>
              <a:t>Check to make sure both nodes are up and test a 2 node job</a:t>
            </a:r>
          </a:p>
          <a:p>
            <a:pPr lvl="1"/>
            <a:r>
              <a:rPr lang="en-US" dirty="0" err="1" smtClean="0"/>
              <a:t>qsub</a:t>
            </a:r>
            <a:r>
              <a:rPr lang="en-US" dirty="0" smtClean="0"/>
              <a:t> </a:t>
            </a:r>
            <a:r>
              <a:rPr lang="en-US" dirty="0"/>
              <a:t>-I -l nodes=2</a:t>
            </a:r>
          </a:p>
          <a:p>
            <a:pPr marL="685800" lvl="2" indent="0">
              <a:buNone/>
            </a:pPr>
            <a:endParaRPr lang="en-US" dirty="0" smtClean="0"/>
          </a:p>
          <a:p>
            <a:pPr marL="685800" lvl="2" indent="0">
              <a:buNone/>
            </a:pPr>
            <a:endParaRPr lang="en-US" dirty="0"/>
          </a:p>
          <a:p>
            <a:pPr marL="685800" lvl="2" indent="0">
              <a:buNone/>
            </a:pPr>
            <a:endParaRPr lang="en-US" dirty="0"/>
          </a:p>
          <a:p>
            <a:r>
              <a:rPr lang="en-US" dirty="0" err="1" smtClean="0"/>
              <a:t>Unmount</a:t>
            </a:r>
            <a:r>
              <a:rPr lang="en-US" dirty="0" smtClean="0"/>
              <a:t> /apps on compute1.cluster</a:t>
            </a:r>
          </a:p>
          <a:p>
            <a:pPr lvl="1"/>
            <a:r>
              <a:rPr lang="en-US" dirty="0" err="1" smtClean="0"/>
              <a:t>umount</a:t>
            </a:r>
            <a:r>
              <a:rPr lang="en-US" dirty="0" smtClean="0"/>
              <a:t> /apps</a:t>
            </a:r>
          </a:p>
          <a:p>
            <a:pPr lvl="1"/>
            <a:endParaRPr lang="en-US" dirty="0" smtClean="0"/>
          </a:p>
          <a:p>
            <a:pPr marL="342900" lvl="1" indent="0">
              <a:buNone/>
            </a:pPr>
            <a:endParaRPr lang="en-US" dirty="0"/>
          </a:p>
          <a:p>
            <a:r>
              <a:rPr lang="en-US" dirty="0" smtClean="0"/>
              <a:t>Wait for the node too offline itself (should take 45 seconds or less)</a:t>
            </a:r>
          </a:p>
          <a:p>
            <a:pPr lvl="1"/>
            <a:r>
              <a:rPr lang="en-US" dirty="0" err="1"/>
              <a:t>p</a:t>
            </a:r>
            <a:r>
              <a:rPr lang="en-US" dirty="0" err="1" smtClean="0"/>
              <a:t>bsnodes</a:t>
            </a:r>
            <a:r>
              <a:rPr lang="en-US" dirty="0" smtClean="0"/>
              <a:t> –a</a:t>
            </a:r>
          </a:p>
          <a:p>
            <a:pPr marL="342900" lvl="1" indent="0">
              <a:buNone/>
            </a:pPr>
            <a:endParaRPr lang="en-US" dirty="0" smtClean="0"/>
          </a:p>
          <a:p>
            <a:pPr marL="342900" lvl="1" indent="0">
              <a:buNone/>
            </a:pPr>
            <a:endParaRPr lang="en-US" dirty="0"/>
          </a:p>
        </p:txBody>
      </p:sp>
      <p:sp>
        <p:nvSpPr>
          <p:cNvPr id="4" name="Slide Number Placeholder 3"/>
          <p:cNvSpPr>
            <a:spLocks noGrp="1"/>
          </p:cNvSpPr>
          <p:nvPr>
            <p:ph type="sldNum" sz="quarter" idx="12"/>
          </p:nvPr>
        </p:nvSpPr>
        <p:spPr/>
        <p:txBody>
          <a:bodyPr/>
          <a:lstStyle/>
          <a:p>
            <a:fld id="{186B3722-BBD7-4406-B894-9D88D830D27E}" type="slidenum">
              <a:rPr lang="en-US" altLang="en-US" smtClean="0"/>
              <a:pPr/>
              <a:t>47</a:t>
            </a:fld>
            <a:endParaRPr lang="en-US" altLang="en-US"/>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017A-test-node</a:t>
            </a:r>
            <a:r>
              <a:rPr lang="en-US" sz="1400" dirty="0">
                <a:latin typeface="+mj-lt"/>
              </a:rPr>
              <a:t>-health-checks</a:t>
            </a:r>
          </a:p>
        </p:txBody>
      </p:sp>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580777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33600"/>
            <a:ext cx="7886700" cy="1325563"/>
          </a:xfrm>
        </p:spPr>
        <p:txBody>
          <a:bodyPr/>
          <a:lstStyle/>
          <a:p>
            <a:pPr algn="ctr"/>
            <a:r>
              <a:rPr lang="en-US" sz="2800" b="1" dirty="0" smtClean="0"/>
              <a:t>Session 5</a:t>
            </a:r>
            <a:r>
              <a:rPr lang="en-US" b="1" dirty="0" smtClean="0"/>
              <a:t/>
            </a:r>
            <a:br>
              <a:rPr lang="en-US" b="1" dirty="0" smtClean="0"/>
            </a:br>
            <a:r>
              <a:rPr lang="en-US" b="1" dirty="0" smtClean="0"/>
              <a:t>Run Applications</a:t>
            </a:r>
            <a:endParaRPr lang="en-US" b="1" dirty="0"/>
          </a:p>
        </p:txBody>
      </p:sp>
      <p:sp>
        <p:nvSpPr>
          <p:cNvPr id="4" name="Content Placeholder 3"/>
          <p:cNvSpPr>
            <a:spLocks noGrp="1"/>
          </p:cNvSpPr>
          <p:nvPr>
            <p:ph sz="half" idx="2"/>
          </p:nvPr>
        </p:nvSpPr>
        <p:spPr>
          <a:xfrm>
            <a:off x="2514600" y="1825625"/>
            <a:ext cx="3886200" cy="4351338"/>
          </a:xfrm>
        </p:spPr>
        <p:txBody>
          <a:bodyPr/>
          <a:lstStyle/>
          <a:p>
            <a:endParaRPr lang="en-US"/>
          </a:p>
        </p:txBody>
      </p:sp>
      <p:pic>
        <p:nvPicPr>
          <p:cNvPr id="5" name="Picture 4"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Slide Number Placeholder 7"/>
          <p:cNvSpPr>
            <a:spLocks noGrp="1"/>
          </p:cNvSpPr>
          <p:nvPr>
            <p:ph type="sldNum" sz="quarter" idx="12"/>
          </p:nvPr>
        </p:nvSpPr>
        <p:spPr/>
        <p:txBody>
          <a:bodyPr/>
          <a:lstStyle/>
          <a:p>
            <a:fld id="{CD17FFD6-C17D-4D97-ADC4-8E06914E4138}" type="slidenum">
              <a:rPr lang="en-US" altLang="en-US" smtClean="0"/>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and running MPI pi calculator</a:t>
            </a:r>
            <a:br>
              <a:rPr lang="en-US" dirty="0" smtClean="0"/>
            </a:br>
            <a:r>
              <a:rPr lang="en-US" sz="2800" dirty="0" smtClean="0"/>
              <a:t>module and </a:t>
            </a:r>
            <a:r>
              <a:rPr lang="en-US" sz="2800" dirty="0" err="1" smtClean="0"/>
              <a:t>qsub</a:t>
            </a:r>
            <a:r>
              <a:rPr lang="en-US" sz="2800" dirty="0" smtClean="0"/>
              <a:t> commands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Change user on head node to login user</a:t>
            </a:r>
          </a:p>
          <a:p>
            <a:pPr lvl="1"/>
            <a:r>
              <a:rPr lang="en-US" dirty="0" err="1" smtClean="0"/>
              <a:t>su</a:t>
            </a:r>
            <a:r>
              <a:rPr lang="en-US" dirty="0" smtClean="0"/>
              <a:t> </a:t>
            </a:r>
            <a:r>
              <a:rPr lang="en-US" dirty="0" err="1" smtClean="0"/>
              <a:t>login_user</a:t>
            </a:r>
            <a:endParaRPr lang="en-US" dirty="0" smtClean="0"/>
          </a:p>
          <a:p>
            <a:pPr lvl="1"/>
            <a:endParaRPr lang="en-US" dirty="0"/>
          </a:p>
          <a:p>
            <a:r>
              <a:rPr lang="en-US" dirty="0" smtClean="0"/>
              <a:t>Start an interactive job</a:t>
            </a:r>
          </a:p>
          <a:p>
            <a:pPr lvl="1"/>
            <a:r>
              <a:rPr lang="en-US" dirty="0" err="1"/>
              <a:t>qsub</a:t>
            </a:r>
            <a:r>
              <a:rPr lang="en-US" dirty="0"/>
              <a:t> -I -l nodes=2</a:t>
            </a:r>
          </a:p>
          <a:p>
            <a:pPr marL="0" indent="0">
              <a:buNone/>
            </a:pPr>
            <a:endParaRPr lang="en-US" dirty="0" smtClean="0"/>
          </a:p>
          <a:p>
            <a:r>
              <a:rPr lang="en-US" dirty="0" smtClean="0"/>
              <a:t>Generate </a:t>
            </a:r>
            <a:r>
              <a:rPr lang="en-US" dirty="0" err="1" smtClean="0"/>
              <a:t>ssh</a:t>
            </a:r>
            <a:r>
              <a:rPr lang="en-US" dirty="0" smtClean="0"/>
              <a:t> keys and authorize them</a:t>
            </a:r>
          </a:p>
          <a:p>
            <a:pPr lvl="1"/>
            <a:r>
              <a:rPr lang="en-US" dirty="0" err="1" smtClean="0"/>
              <a:t>ssh-keygen</a:t>
            </a:r>
            <a:endParaRPr lang="en-US" dirty="0" smtClean="0"/>
          </a:p>
          <a:p>
            <a:pPr lvl="1"/>
            <a:r>
              <a:rPr lang="en-US" dirty="0" err="1"/>
              <a:t>cp</a:t>
            </a:r>
            <a:r>
              <a:rPr lang="en-US" dirty="0"/>
              <a:t> ~/.</a:t>
            </a:r>
            <a:r>
              <a:rPr lang="en-US" dirty="0" err="1"/>
              <a:t>ssh</a:t>
            </a:r>
            <a:r>
              <a:rPr lang="en-US" dirty="0"/>
              <a:t>/</a:t>
            </a:r>
            <a:r>
              <a:rPr lang="en-US" dirty="0" err="1"/>
              <a:t>id_rsa.pub</a:t>
            </a:r>
            <a:r>
              <a:rPr lang="en-US" dirty="0"/>
              <a:t> ~/.</a:t>
            </a:r>
            <a:r>
              <a:rPr lang="en-US" dirty="0" err="1"/>
              <a:t>ssh</a:t>
            </a:r>
            <a:r>
              <a:rPr lang="en-US" dirty="0"/>
              <a:t>/</a:t>
            </a:r>
            <a:r>
              <a:rPr lang="en-US" dirty="0" err="1"/>
              <a:t>authorized_keys</a:t>
            </a:r>
            <a:endParaRPr lang="en-US" dirty="0" smtClean="0"/>
          </a:p>
          <a:p>
            <a:pPr marL="0" indent="0">
              <a:buNone/>
            </a:pPr>
            <a:endParaRPr lang="en-US" dirty="0"/>
          </a:p>
          <a:p>
            <a:r>
              <a:rPr lang="en-US" dirty="0" smtClean="0"/>
              <a:t>Get the MPI pi calculator</a:t>
            </a:r>
          </a:p>
          <a:p>
            <a:pPr lvl="1"/>
            <a:r>
              <a:rPr lang="en-US" dirty="0" err="1" smtClean="0"/>
              <a:t>wget</a:t>
            </a:r>
            <a:r>
              <a:rPr lang="en-US" dirty="0" smtClean="0"/>
              <a:t> </a:t>
            </a:r>
            <a:r>
              <a:rPr lang="en-US" dirty="0" err="1" smtClean="0"/>
              <a:t>pi.c</a:t>
            </a:r>
            <a:endParaRPr lang="en-US" dirty="0" smtClean="0"/>
          </a:p>
          <a:p>
            <a:pPr lvl="1"/>
            <a:endParaRPr lang="en-US" dirty="0" smtClean="0"/>
          </a:p>
          <a:p>
            <a:pPr marL="342900" lvl="1" indent="0">
              <a:buNone/>
            </a:pPr>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List available </a:t>
            </a:r>
            <a:r>
              <a:rPr lang="en-US" dirty="0" err="1"/>
              <a:t>modues</a:t>
            </a:r>
            <a:endParaRPr lang="en-US" dirty="0"/>
          </a:p>
          <a:p>
            <a:pPr lvl="1"/>
            <a:r>
              <a:rPr lang="en-US" dirty="0"/>
              <a:t>module avail</a:t>
            </a:r>
          </a:p>
          <a:p>
            <a:endParaRPr lang="en-US" dirty="0" smtClean="0"/>
          </a:p>
          <a:p>
            <a:r>
              <a:rPr lang="en-US" dirty="0" smtClean="0"/>
              <a:t>Load </a:t>
            </a:r>
            <a:r>
              <a:rPr lang="en-US" dirty="0"/>
              <a:t>the </a:t>
            </a:r>
            <a:r>
              <a:rPr lang="en-US" dirty="0" err="1"/>
              <a:t>mpi</a:t>
            </a:r>
            <a:r>
              <a:rPr lang="en-US" dirty="0"/>
              <a:t> module</a:t>
            </a:r>
          </a:p>
          <a:p>
            <a:pPr lvl="1"/>
            <a:r>
              <a:rPr lang="en-US" dirty="0"/>
              <a:t>module load </a:t>
            </a:r>
            <a:r>
              <a:rPr lang="en-US" dirty="0" err="1"/>
              <a:t>openmpi</a:t>
            </a:r>
            <a:endParaRPr lang="en-US" dirty="0"/>
          </a:p>
          <a:p>
            <a:pPr lvl="1"/>
            <a:endParaRPr lang="en-US" dirty="0"/>
          </a:p>
          <a:p>
            <a:r>
              <a:rPr lang="en-US" dirty="0"/>
              <a:t>Compile the program</a:t>
            </a:r>
          </a:p>
          <a:p>
            <a:pPr lvl="1"/>
            <a:r>
              <a:rPr lang="en-US" dirty="0" err="1"/>
              <a:t>mpicc</a:t>
            </a:r>
            <a:r>
              <a:rPr lang="en-US" dirty="0"/>
              <a:t> </a:t>
            </a:r>
            <a:r>
              <a:rPr lang="en-US" dirty="0" err="1"/>
              <a:t>pi.c</a:t>
            </a:r>
            <a:r>
              <a:rPr lang="en-US" dirty="0"/>
              <a:t> -o pi</a:t>
            </a:r>
          </a:p>
          <a:p>
            <a:endParaRPr lang="en-US" dirty="0" smtClean="0"/>
          </a:p>
          <a:p>
            <a:r>
              <a:rPr lang="en-US" dirty="0" smtClean="0"/>
              <a:t>Test pi single threaded</a:t>
            </a:r>
          </a:p>
          <a:p>
            <a:pPr lvl="1"/>
            <a:r>
              <a:rPr lang="en-US" dirty="0" smtClean="0"/>
              <a:t>./pi</a:t>
            </a:r>
          </a:p>
          <a:p>
            <a:pPr marL="342900" lvl="1" indent="0">
              <a:buNone/>
            </a:pPr>
            <a:endParaRPr lang="en-US" dirty="0"/>
          </a:p>
          <a:p>
            <a:r>
              <a:rPr lang="en-US" dirty="0" smtClean="0"/>
              <a:t>Run </a:t>
            </a:r>
            <a:r>
              <a:rPr lang="en-US" dirty="0" err="1" smtClean="0"/>
              <a:t>mpiexec</a:t>
            </a:r>
            <a:r>
              <a:rPr lang="en-US" dirty="0" smtClean="0"/>
              <a:t> to execute pi across two nodes</a:t>
            </a:r>
          </a:p>
          <a:p>
            <a:pPr lvl="1"/>
            <a:r>
              <a:rPr lang="en-US" dirty="0" err="1"/>
              <a:t>mpiexec</a:t>
            </a:r>
            <a:r>
              <a:rPr lang="en-US" dirty="0"/>
              <a:t> -prefix /apps/openmpi-1.7.5/ -</a:t>
            </a:r>
            <a:r>
              <a:rPr lang="en-US" dirty="0" err="1"/>
              <a:t>machinefile</a:t>
            </a:r>
            <a:r>
              <a:rPr lang="en-US" dirty="0"/>
              <a:t> $PBS_NODEFILE /home</a:t>
            </a:r>
            <a:r>
              <a:rPr lang="en-US" dirty="0" smtClean="0"/>
              <a:t>/</a:t>
            </a:r>
            <a:r>
              <a:rPr lang="en-US" dirty="0" err="1" smtClean="0"/>
              <a:t>login_user</a:t>
            </a:r>
            <a:r>
              <a:rPr lang="en-US" dirty="0" smtClean="0"/>
              <a:t>/</a:t>
            </a:r>
            <a:r>
              <a:rPr lang="en-US" dirty="0"/>
              <a:t>pi</a:t>
            </a:r>
          </a:p>
          <a:p>
            <a:pPr lvl="1"/>
            <a:endParaRPr lang="en-US" dirty="0" smtClean="0"/>
          </a:p>
          <a:p>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9" name="TextBox 8"/>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020-</a:t>
            </a:r>
            <a:r>
              <a:rPr lang="en-US" sz="1400" dirty="0">
                <a:latin typeface="+mj-lt"/>
              </a:rPr>
              <a:t>MPI-pi-calculator</a:t>
            </a:r>
          </a:p>
        </p:txBody>
      </p:sp>
      <p:pic>
        <p:nvPicPr>
          <p:cNvPr id="8" name="Picture 7"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49</a:t>
            </a:fld>
            <a:endParaRPr lang="en-US" altLang="en-US"/>
          </a:p>
        </p:txBody>
      </p:sp>
    </p:spTree>
    <p:extLst>
      <p:ext uri="{BB962C8B-B14F-4D97-AF65-F5344CB8AC3E}">
        <p14:creationId xmlns:p14="http://schemas.microsoft.com/office/powerpoint/2010/main" val="269167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4000"/>
            <a:ext cx="7886700" cy="4351338"/>
          </a:xfrm>
        </p:spPr>
        <p:txBody>
          <a:bodyPr/>
          <a:lstStyle/>
          <a:p>
            <a:endParaRPr lang="en-US" dirty="0" smtClean="0"/>
          </a:p>
          <a:p>
            <a:endParaRPr lang="en-US" dirty="0"/>
          </a:p>
          <a:p>
            <a:r>
              <a:rPr lang="en-US" dirty="0" smtClean="0"/>
              <a:t>You must have a laptop or computing device that has an internet connection, </a:t>
            </a:r>
            <a:r>
              <a:rPr lang="en-US" dirty="0" err="1" smtClean="0"/>
              <a:t>ssh</a:t>
            </a:r>
            <a:r>
              <a:rPr lang="en-US" dirty="0" smtClean="0"/>
              <a:t> terminal and a modern browser.</a:t>
            </a:r>
          </a:p>
          <a:p>
            <a:endParaRPr lang="en-US" dirty="0"/>
          </a:p>
          <a:p>
            <a:r>
              <a:rPr lang="en-US" dirty="0" smtClean="0"/>
              <a:t>You must have an Amazon Web Services (AWS) account.</a:t>
            </a:r>
          </a:p>
          <a:p>
            <a:endParaRPr lang="en-US" dirty="0"/>
          </a:p>
          <a:p>
            <a:endParaRPr lang="en-US" dirty="0"/>
          </a:p>
        </p:txBody>
      </p:sp>
      <p:sp>
        <p:nvSpPr>
          <p:cNvPr id="3" name="Title 2"/>
          <p:cNvSpPr>
            <a:spLocks noGrp="1"/>
          </p:cNvSpPr>
          <p:nvPr>
            <p:ph type="title"/>
          </p:nvPr>
        </p:nvSpPr>
        <p:spPr/>
        <p:txBody>
          <a:bodyPr/>
          <a:lstStyle/>
          <a:p>
            <a:r>
              <a:rPr lang="en-US" dirty="0"/>
              <a:t>P</a:t>
            </a:r>
            <a:r>
              <a:rPr lang="en-US" dirty="0" smtClean="0"/>
              <a:t>rerequisites</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5</a:t>
            </a:fld>
            <a:endParaRPr lang="en-US" altLang="en-US"/>
          </a:p>
        </p:txBody>
      </p:sp>
    </p:spTree>
    <p:extLst>
      <p:ext uri="{BB962C8B-B14F-4D97-AF65-F5344CB8AC3E}">
        <p14:creationId xmlns:p14="http://schemas.microsoft.com/office/powerpoint/2010/main" val="815870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HPL</a:t>
            </a:r>
            <a:endParaRPr lang="en-US" dirty="0"/>
          </a:p>
        </p:txBody>
      </p:sp>
      <p:sp>
        <p:nvSpPr>
          <p:cNvPr id="3" name="Content Placeholder 2"/>
          <p:cNvSpPr>
            <a:spLocks noGrp="1"/>
          </p:cNvSpPr>
          <p:nvPr>
            <p:ph sz="half" idx="1"/>
          </p:nvPr>
        </p:nvSpPr>
        <p:spPr>
          <a:xfrm>
            <a:off x="628650" y="1524000"/>
            <a:ext cx="3886200" cy="4351338"/>
          </a:xfrm>
        </p:spPr>
        <p:txBody>
          <a:bodyPr>
            <a:normAutofit lnSpcReduction="10000"/>
          </a:bodyPr>
          <a:lstStyle/>
          <a:p>
            <a:r>
              <a:rPr lang="en-US" dirty="0" smtClean="0"/>
              <a:t>Remaining in the interactive job</a:t>
            </a:r>
          </a:p>
          <a:p>
            <a:endParaRPr lang="en-US" dirty="0" smtClean="0"/>
          </a:p>
          <a:p>
            <a:r>
              <a:rPr lang="en-US" dirty="0" smtClean="0"/>
              <a:t>Download HPL</a:t>
            </a:r>
          </a:p>
          <a:p>
            <a:pPr lvl="1"/>
            <a:r>
              <a:rPr lang="en-US" dirty="0" err="1" smtClean="0"/>
              <a:t>wget</a:t>
            </a:r>
            <a:r>
              <a:rPr lang="en-US" dirty="0" smtClean="0"/>
              <a:t> </a:t>
            </a:r>
            <a:r>
              <a:rPr lang="hu-HU" dirty="0" smtClean="0"/>
              <a:t>hpl</a:t>
            </a:r>
            <a:r>
              <a:rPr lang="hu-HU" dirty="0"/>
              <a:t>-2.1.tar.gz </a:t>
            </a:r>
            <a:endParaRPr lang="hu-HU" dirty="0" smtClean="0"/>
          </a:p>
          <a:p>
            <a:pPr lvl="1"/>
            <a:r>
              <a:rPr lang="en-US" dirty="0" smtClean="0"/>
              <a:t>tar </a:t>
            </a:r>
            <a:r>
              <a:rPr lang="en-US" dirty="0" err="1" smtClean="0"/>
              <a:t>xfvz</a:t>
            </a:r>
            <a:r>
              <a:rPr lang="en-US" dirty="0" smtClean="0"/>
              <a:t> hpl-2.1.tar.gz</a:t>
            </a:r>
          </a:p>
          <a:p>
            <a:pPr lvl="1"/>
            <a:r>
              <a:rPr lang="en-US" dirty="0" smtClean="0"/>
              <a:t>mv hpl-2.1 </a:t>
            </a:r>
            <a:r>
              <a:rPr lang="en-US" dirty="0" err="1" smtClean="0"/>
              <a:t>hpl</a:t>
            </a:r>
            <a:endParaRPr lang="en-US" dirty="0" smtClean="0"/>
          </a:p>
          <a:p>
            <a:pPr lvl="1"/>
            <a:endParaRPr lang="en-US" dirty="0" smtClean="0"/>
          </a:p>
          <a:p>
            <a:r>
              <a:rPr lang="en-US" dirty="0" smtClean="0"/>
              <a:t>Load </a:t>
            </a:r>
            <a:r>
              <a:rPr lang="en-US" dirty="0" err="1" smtClean="0"/>
              <a:t>openmpi</a:t>
            </a:r>
            <a:r>
              <a:rPr lang="en-US" dirty="0" smtClean="0"/>
              <a:t> module</a:t>
            </a:r>
          </a:p>
          <a:p>
            <a:pPr lvl="1"/>
            <a:r>
              <a:rPr lang="en-US" dirty="0" smtClean="0"/>
              <a:t>module load </a:t>
            </a:r>
            <a:r>
              <a:rPr lang="en-US" dirty="0" err="1" smtClean="0"/>
              <a:t>openmpi</a:t>
            </a:r>
            <a:endParaRPr lang="en-US" dirty="0" smtClean="0"/>
          </a:p>
          <a:p>
            <a:pPr lvl="1"/>
            <a:endParaRPr lang="en-US" dirty="0"/>
          </a:p>
          <a:p>
            <a:endParaRPr lang="en-US" dirty="0" smtClean="0"/>
          </a:p>
          <a:p>
            <a:pPr lvl="1"/>
            <a:endParaRPr lang="cs-CZ" dirty="0"/>
          </a:p>
          <a:p>
            <a:pPr lvl="1"/>
            <a:endParaRPr lang="en-US" dirty="0" smtClean="0"/>
          </a:p>
          <a:p>
            <a:endParaRPr lang="en-US" dirty="0" smtClean="0"/>
          </a:p>
          <a:p>
            <a:pPr lvl="1"/>
            <a:endParaRPr lang="en-US" dirty="0"/>
          </a:p>
          <a:p>
            <a:endParaRPr lang="en-US" dirty="0"/>
          </a:p>
        </p:txBody>
      </p:sp>
      <p:sp>
        <p:nvSpPr>
          <p:cNvPr id="4" name="Content Placeholder 3"/>
          <p:cNvSpPr>
            <a:spLocks noGrp="1"/>
          </p:cNvSpPr>
          <p:nvPr>
            <p:ph sz="half" idx="2"/>
          </p:nvPr>
        </p:nvSpPr>
        <p:spPr>
          <a:xfrm>
            <a:off x="4629150" y="1524000"/>
            <a:ext cx="3886200" cy="4351338"/>
          </a:xfrm>
        </p:spPr>
        <p:txBody>
          <a:bodyPr>
            <a:normAutofit lnSpcReduction="10000"/>
          </a:bodyPr>
          <a:lstStyle/>
          <a:p>
            <a:r>
              <a:rPr lang="en-US" dirty="0"/>
              <a:t>Grab a working </a:t>
            </a:r>
            <a:r>
              <a:rPr lang="en-US" dirty="0" err="1"/>
              <a:t>makefile</a:t>
            </a:r>
            <a:endParaRPr lang="en-US" dirty="0"/>
          </a:p>
          <a:p>
            <a:pPr lvl="1"/>
            <a:r>
              <a:rPr lang="en-US" dirty="0"/>
              <a:t>cd </a:t>
            </a:r>
            <a:r>
              <a:rPr lang="en-US" dirty="0" err="1"/>
              <a:t>hpl</a:t>
            </a:r>
            <a:endParaRPr lang="en-US" dirty="0"/>
          </a:p>
          <a:p>
            <a:pPr lvl="1"/>
            <a:r>
              <a:rPr lang="en-US" dirty="0" err="1"/>
              <a:t>cp</a:t>
            </a:r>
            <a:r>
              <a:rPr lang="en-US" dirty="0"/>
              <a:t> setup/</a:t>
            </a:r>
            <a:r>
              <a:rPr lang="en-US" dirty="0" err="1"/>
              <a:t>Make.Linux_PII_CBLAS_gm</a:t>
            </a:r>
            <a:r>
              <a:rPr lang="en-US" dirty="0"/>
              <a:t> .</a:t>
            </a:r>
            <a:r>
              <a:rPr lang="en-US" dirty="0" smtClean="0"/>
              <a:t>/</a:t>
            </a:r>
          </a:p>
          <a:p>
            <a:endParaRPr lang="en-US" dirty="0"/>
          </a:p>
          <a:p>
            <a:r>
              <a:rPr lang="en-US" dirty="0" smtClean="0"/>
              <a:t>Edit </a:t>
            </a:r>
            <a:r>
              <a:rPr lang="en-US" dirty="0"/>
              <a:t>the </a:t>
            </a:r>
            <a:r>
              <a:rPr lang="en-US" dirty="0" err="1"/>
              <a:t>makefile</a:t>
            </a:r>
            <a:r>
              <a:rPr lang="en-US" dirty="0"/>
              <a:t> and set the correct </a:t>
            </a:r>
            <a:r>
              <a:rPr lang="en-US" dirty="0" err="1"/>
              <a:t>LAdir</a:t>
            </a:r>
            <a:r>
              <a:rPr lang="en-US" dirty="0"/>
              <a:t> and </a:t>
            </a:r>
            <a:r>
              <a:rPr lang="en-US" dirty="0" err="1" smtClean="0"/>
              <a:t>LAlib</a:t>
            </a:r>
            <a:r>
              <a:rPr lang="en-US" dirty="0" smtClean="0"/>
              <a:t> paths</a:t>
            </a:r>
            <a:endParaRPr lang="en-US" dirty="0"/>
          </a:p>
          <a:p>
            <a:pPr lvl="1"/>
            <a:r>
              <a:rPr lang="en-US" dirty="0" err="1" smtClean="0"/>
              <a:t>LAdir</a:t>
            </a:r>
            <a:r>
              <a:rPr lang="en-US" dirty="0" smtClean="0"/>
              <a:t> </a:t>
            </a:r>
            <a:r>
              <a:rPr lang="en-US" dirty="0"/>
              <a:t>= /apps/</a:t>
            </a:r>
            <a:r>
              <a:rPr lang="cs-CZ" dirty="0"/>
              <a:t>openblas-0.2.10/lib</a:t>
            </a:r>
            <a:r>
              <a:rPr lang="cs-CZ" dirty="0" smtClean="0"/>
              <a:t>/</a:t>
            </a:r>
            <a:endParaRPr lang="en-US" dirty="0" smtClean="0"/>
          </a:p>
          <a:p>
            <a:pPr lvl="1"/>
            <a:r>
              <a:rPr lang="en-US" dirty="0" err="1" smtClean="0"/>
              <a:t>LAlib</a:t>
            </a:r>
            <a:r>
              <a:rPr lang="en-US" dirty="0" smtClean="0"/>
              <a:t>  = </a:t>
            </a:r>
            <a:r>
              <a:rPr lang="en-US" dirty="0"/>
              <a:t>$(</a:t>
            </a:r>
            <a:r>
              <a:rPr lang="en-US" dirty="0" err="1"/>
              <a:t>LAdir</a:t>
            </a:r>
            <a:r>
              <a:rPr lang="en-US" dirty="0"/>
              <a:t>)</a:t>
            </a:r>
            <a:r>
              <a:rPr lang="en-US" dirty="0" smtClean="0"/>
              <a:t>/</a:t>
            </a:r>
            <a:r>
              <a:rPr lang="en-US" dirty="0" err="1"/>
              <a:t>libopenblas.a</a:t>
            </a:r>
            <a:r>
              <a:rPr lang="en-US" dirty="0"/>
              <a:t> </a:t>
            </a:r>
            <a:endParaRPr lang="en-US" dirty="0" smtClean="0"/>
          </a:p>
          <a:p>
            <a:pPr lvl="1"/>
            <a:endParaRPr lang="en-US" dirty="0" smtClean="0"/>
          </a:p>
          <a:p>
            <a:r>
              <a:rPr lang="en-US" dirty="0" smtClean="0"/>
              <a:t>Compile HPL</a:t>
            </a:r>
          </a:p>
          <a:p>
            <a:pPr lvl="1"/>
            <a:r>
              <a:rPr lang="en-US" dirty="0" smtClean="0"/>
              <a:t>make arch=</a:t>
            </a:r>
            <a:r>
              <a:rPr lang="en-US" dirty="0" err="1" smtClean="0"/>
              <a:t>Linux_PII_CBLAS_gm</a:t>
            </a:r>
            <a:endParaRPr lang="en-US" dirty="0" smtClean="0"/>
          </a:p>
          <a:p>
            <a:pPr lvl="1"/>
            <a:endParaRPr lang="en-US" dirty="0"/>
          </a:p>
          <a:p>
            <a:pPr lvl="1"/>
            <a:endParaRPr lang="en-US" dirty="0" smtClean="0"/>
          </a:p>
          <a:p>
            <a:pPr lvl="1"/>
            <a:endParaRPr lang="en-US" dirty="0"/>
          </a:p>
          <a:p>
            <a:endParaRPr lang="en-US" dirty="0"/>
          </a:p>
        </p:txBody>
      </p:sp>
      <p:pic>
        <p:nvPicPr>
          <p:cNvPr id="7" name="Picture 6"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021-</a:t>
            </a:r>
            <a:r>
              <a:rPr lang="en-US" sz="1400" dirty="0">
                <a:latin typeface="+mj-lt"/>
              </a:rPr>
              <a:t>HPL</a:t>
            </a:r>
          </a:p>
        </p:txBody>
      </p:sp>
      <p:pic>
        <p:nvPicPr>
          <p:cNvPr id="9" name="Picture 8"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50</a:t>
            </a:fld>
            <a:endParaRPr lang="en-US" altLang="en-US"/>
          </a:p>
        </p:txBody>
      </p:sp>
    </p:spTree>
    <p:extLst>
      <p:ext uri="{BB962C8B-B14F-4D97-AF65-F5344CB8AC3E}">
        <p14:creationId xmlns:p14="http://schemas.microsoft.com/office/powerpoint/2010/main" val="22320908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HPL</a:t>
            </a:r>
            <a:endParaRPr lang="en-US" dirty="0"/>
          </a:p>
        </p:txBody>
      </p:sp>
      <p:sp>
        <p:nvSpPr>
          <p:cNvPr id="3" name="Content Placeholder 2"/>
          <p:cNvSpPr>
            <a:spLocks noGrp="1"/>
          </p:cNvSpPr>
          <p:nvPr>
            <p:ph sz="half" idx="1"/>
          </p:nvPr>
        </p:nvSpPr>
        <p:spPr/>
        <p:txBody>
          <a:bodyPr>
            <a:normAutofit/>
          </a:bodyPr>
          <a:lstStyle/>
          <a:p>
            <a:r>
              <a:rPr lang="en-US" dirty="0"/>
              <a:t>Modify </a:t>
            </a:r>
            <a:r>
              <a:rPr lang="en-US" dirty="0" err="1"/>
              <a:t>HPL.dat</a:t>
            </a:r>
            <a:endParaRPr lang="en-US" dirty="0"/>
          </a:p>
          <a:p>
            <a:pPr lvl="1"/>
            <a:r>
              <a:rPr lang="en-US" dirty="0"/>
              <a:t>cd bin/</a:t>
            </a:r>
            <a:r>
              <a:rPr lang="en-US" dirty="0" err="1"/>
              <a:t>Linux_PII_CBLAS_gm</a:t>
            </a:r>
            <a:endParaRPr lang="en-US" dirty="0"/>
          </a:p>
          <a:p>
            <a:pPr lvl="1"/>
            <a:r>
              <a:rPr lang="en-US" dirty="0" smtClean="0"/>
              <a:t>Edit </a:t>
            </a:r>
            <a:r>
              <a:rPr lang="en-US" dirty="0" err="1" smtClean="0"/>
              <a:t>HPL.dat</a:t>
            </a:r>
            <a:endParaRPr lang="en-US" dirty="0" smtClean="0"/>
          </a:p>
          <a:p>
            <a:pPr lvl="1"/>
            <a:r>
              <a:rPr lang="en-US" dirty="0" smtClean="0"/>
              <a:t>Modify the Ps and Qs</a:t>
            </a:r>
          </a:p>
          <a:p>
            <a:pPr lvl="2"/>
            <a:r>
              <a:rPr lang="en-US" dirty="0" smtClean="0"/>
              <a:t>1 1 1       </a:t>
            </a:r>
            <a:r>
              <a:rPr lang="en-US" dirty="0"/>
              <a:t>Ps</a:t>
            </a:r>
          </a:p>
          <a:p>
            <a:pPr lvl="2"/>
            <a:r>
              <a:rPr lang="en-US" dirty="0" smtClean="0"/>
              <a:t>1 1 1       </a:t>
            </a:r>
            <a:r>
              <a:rPr lang="en-US" dirty="0"/>
              <a:t>Qs</a:t>
            </a:r>
          </a:p>
          <a:p>
            <a:pPr marL="685800" lvl="2" indent="0">
              <a:buNone/>
            </a:pPr>
            <a:endParaRPr lang="en-US" dirty="0"/>
          </a:p>
          <a:p>
            <a:r>
              <a:rPr lang="en-US" dirty="0" smtClean="0"/>
              <a:t>HPL tuning</a:t>
            </a:r>
          </a:p>
          <a:p>
            <a:pPr lvl="1"/>
            <a:r>
              <a:rPr lang="en-US" dirty="0">
                <a:hlinkClick r:id="rId3"/>
              </a:rPr>
              <a:t>http://</a:t>
            </a:r>
            <a:r>
              <a:rPr lang="en-US" dirty="0" err="1">
                <a:hlinkClick r:id="rId3"/>
              </a:rPr>
              <a:t>www.netlib.org</a:t>
            </a:r>
            <a:r>
              <a:rPr lang="en-US" dirty="0">
                <a:hlinkClick r:id="rId3"/>
              </a:rPr>
              <a:t>/benchmark/</a:t>
            </a:r>
            <a:r>
              <a:rPr lang="en-US" dirty="0" err="1">
                <a:hlinkClick r:id="rId3"/>
              </a:rPr>
              <a:t>hpl</a:t>
            </a:r>
            <a:r>
              <a:rPr lang="en-US" dirty="0">
                <a:hlinkClick r:id="rId3"/>
              </a:rPr>
              <a:t>/</a:t>
            </a:r>
            <a:r>
              <a:rPr lang="en-US" dirty="0" err="1">
                <a:hlinkClick r:id="rId3"/>
              </a:rPr>
              <a:t>tuning.html</a:t>
            </a:r>
            <a:endParaRPr lang="en-US" dirty="0" smtClean="0"/>
          </a:p>
          <a:p>
            <a:pPr lvl="1"/>
            <a:endParaRPr lang="en-US" dirty="0" smtClean="0"/>
          </a:p>
          <a:p>
            <a:endParaRPr lang="en-US" dirty="0" smtClean="0"/>
          </a:p>
          <a:p>
            <a:pPr lvl="1"/>
            <a:endParaRPr lang="en-US" dirty="0"/>
          </a:p>
          <a:p>
            <a:endParaRPr lang="en-US" dirty="0"/>
          </a:p>
        </p:txBody>
      </p:sp>
      <p:sp>
        <p:nvSpPr>
          <p:cNvPr id="4" name="Content Placeholder 3"/>
          <p:cNvSpPr>
            <a:spLocks noGrp="1"/>
          </p:cNvSpPr>
          <p:nvPr>
            <p:ph sz="half" idx="2"/>
          </p:nvPr>
        </p:nvSpPr>
        <p:spPr/>
        <p:txBody>
          <a:bodyPr>
            <a:normAutofit/>
          </a:bodyPr>
          <a:lstStyle/>
          <a:p>
            <a:r>
              <a:rPr lang="en-US" dirty="0" smtClean="0"/>
              <a:t>Execute </a:t>
            </a:r>
            <a:r>
              <a:rPr lang="en-US" dirty="0" err="1" smtClean="0"/>
              <a:t>hpl</a:t>
            </a:r>
            <a:endParaRPr lang="en-US" dirty="0" smtClean="0"/>
          </a:p>
          <a:p>
            <a:pPr lvl="1"/>
            <a:r>
              <a:rPr lang="en-US" dirty="0" err="1"/>
              <a:t>mpiexec</a:t>
            </a:r>
            <a:r>
              <a:rPr lang="en-US" dirty="0"/>
              <a:t> -prefix /apps/openmpi-1.7.5/ -</a:t>
            </a:r>
            <a:r>
              <a:rPr lang="en-US" dirty="0" err="1"/>
              <a:t>np</a:t>
            </a:r>
            <a:r>
              <a:rPr lang="en-US" dirty="0"/>
              <a:t> 2 -</a:t>
            </a:r>
            <a:r>
              <a:rPr lang="en-US" dirty="0" err="1"/>
              <a:t>machinefile</a:t>
            </a:r>
            <a:r>
              <a:rPr lang="en-US" dirty="0"/>
              <a:t> $PBS_NODEFILE /home/</a:t>
            </a:r>
            <a:r>
              <a:rPr lang="en-US" dirty="0" err="1"/>
              <a:t>sharrell</a:t>
            </a:r>
            <a:r>
              <a:rPr lang="en-US" dirty="0"/>
              <a:t>/</a:t>
            </a:r>
            <a:r>
              <a:rPr lang="en-US" dirty="0" err="1"/>
              <a:t>hpl</a:t>
            </a:r>
            <a:r>
              <a:rPr lang="en-US" dirty="0"/>
              <a:t>/bin/</a:t>
            </a:r>
            <a:r>
              <a:rPr lang="en-US" dirty="0" err="1"/>
              <a:t>Linux_PII_CBLAS_gm</a:t>
            </a:r>
            <a:r>
              <a:rPr lang="en-US" dirty="0"/>
              <a:t>/</a:t>
            </a:r>
            <a:r>
              <a:rPr lang="en-US" dirty="0" err="1" smtClean="0"/>
              <a:t>xhpl</a:t>
            </a:r>
            <a:endParaRPr lang="en-US" dirty="0" smtClean="0"/>
          </a:p>
          <a:p>
            <a:pPr lvl="1"/>
            <a:endParaRPr lang="en-US" dirty="0"/>
          </a:p>
          <a:p>
            <a:r>
              <a:rPr lang="en-US" dirty="0" smtClean="0"/>
              <a:t>Marvel at the speed of our cluster in comparison to the top 500.</a:t>
            </a:r>
          </a:p>
          <a:p>
            <a:pPr lvl="1"/>
            <a:r>
              <a:rPr lang="en-US" dirty="0">
                <a:hlinkClick r:id="rId4"/>
              </a:rPr>
              <a:t>http://www.top500.org/lists/2014/06/</a:t>
            </a:r>
            <a:endParaRPr lang="en-US" dirty="0"/>
          </a:p>
          <a:p>
            <a:endParaRPr lang="en-US" dirty="0"/>
          </a:p>
        </p:txBody>
      </p:sp>
      <p:pic>
        <p:nvPicPr>
          <p:cNvPr id="7" name="Picture 6" descr="purdue.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876800" y="6172200"/>
            <a:ext cx="4191000" cy="307777"/>
          </a:xfrm>
          <a:prstGeom prst="rect">
            <a:avLst/>
          </a:prstGeom>
          <a:noFill/>
        </p:spPr>
        <p:txBody>
          <a:bodyPr wrap="square" rtlCol="0">
            <a:spAutoFit/>
          </a:bodyPr>
          <a:lstStyle/>
          <a:p>
            <a:pPr algn="r"/>
            <a:r>
              <a:rPr lang="en-US" sz="1400" dirty="0" smtClean="0">
                <a:latin typeface="+mj-lt"/>
              </a:rPr>
              <a:t>021-</a:t>
            </a:r>
            <a:r>
              <a:rPr lang="en-US" sz="1400" dirty="0">
                <a:latin typeface="+mj-lt"/>
              </a:rPr>
              <a:t>HPL</a:t>
            </a:r>
          </a:p>
        </p:txBody>
      </p:sp>
      <p:pic>
        <p:nvPicPr>
          <p:cNvPr id="9" name="Picture 8" descr="ITaP 1245.wm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CD17FFD6-C17D-4D97-ADC4-8E06914E4138}" type="slidenum">
              <a:rPr lang="en-US" altLang="en-US" smtClean="0"/>
              <a:pPr/>
              <a:t>51</a:t>
            </a:fld>
            <a:endParaRPr lang="en-US" altLang="en-US"/>
          </a:p>
        </p:txBody>
      </p:sp>
    </p:spTree>
    <p:extLst>
      <p:ext uri="{BB962C8B-B14F-4D97-AF65-F5344CB8AC3E}">
        <p14:creationId xmlns:p14="http://schemas.microsoft.com/office/powerpoint/2010/main" val="3764542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normAutofit/>
          </a:bodyPr>
          <a:lstStyle/>
          <a:p>
            <a:pPr algn="ctr"/>
            <a:r>
              <a:rPr lang="en-US" sz="2800" b="1" dirty="0" smtClean="0"/>
              <a:t>Session 6</a:t>
            </a:r>
            <a:r>
              <a:rPr lang="en-US" b="1" dirty="0" smtClean="0"/>
              <a:t/>
            </a:r>
            <a:br>
              <a:rPr lang="en-US" b="1" dirty="0" smtClean="0"/>
            </a:br>
            <a:r>
              <a:rPr lang="en-US" b="1" dirty="0" smtClean="0"/>
              <a:t>Monitoring: Ganglia and </a:t>
            </a:r>
            <a:r>
              <a:rPr lang="en-US" b="1" dirty="0" err="1" smtClean="0"/>
              <a:t>Nagios</a:t>
            </a:r>
            <a:endParaRPr lang="en-US" b="1" dirty="0"/>
          </a:p>
        </p:txBody>
      </p:sp>
      <p:sp>
        <p:nvSpPr>
          <p:cNvPr id="3" name="Content Placeholder 2"/>
          <p:cNvSpPr>
            <a:spLocks noGrp="1"/>
          </p:cNvSpPr>
          <p:nvPr>
            <p:ph idx="1"/>
          </p:nvPr>
        </p:nvSpPr>
        <p:spPr>
          <a:xfrm>
            <a:off x="2362200" y="1825625"/>
            <a:ext cx="4419600" cy="4351338"/>
          </a:xfrm>
        </p:spPr>
        <p:txBody>
          <a:bodyPr/>
          <a:lstStyle/>
          <a:p>
            <a:endParaRPr lang="en-US" dirty="0"/>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3"/>
          </a:xfrm>
        </p:spPr>
        <p:txBody>
          <a:bodyPr/>
          <a:lstStyle/>
          <a:p>
            <a:r>
              <a:rPr lang="en-US" dirty="0" smtClean="0"/>
              <a:t>Ganglia monitoring framework</a:t>
            </a:r>
            <a:endParaRPr lang="en-US" dirty="0"/>
          </a:p>
        </p:txBody>
      </p:sp>
      <p:sp>
        <p:nvSpPr>
          <p:cNvPr id="3" name="Content Placeholder 2"/>
          <p:cNvSpPr>
            <a:spLocks noGrp="1"/>
          </p:cNvSpPr>
          <p:nvPr>
            <p:ph idx="1"/>
          </p:nvPr>
        </p:nvSpPr>
        <p:spPr>
          <a:xfrm>
            <a:off x="628650" y="1371600"/>
            <a:ext cx="7886700" cy="4805363"/>
          </a:xfrm>
        </p:spPr>
        <p:txBody>
          <a:bodyPr/>
          <a:lstStyle/>
          <a:p>
            <a:r>
              <a:rPr lang="en-US" dirty="0" smtClean="0"/>
              <a:t>Allows monitoring a wide variety of utilization metrics from the hosts</a:t>
            </a:r>
          </a:p>
          <a:p>
            <a:r>
              <a:rPr lang="en-US" dirty="0" smtClean="0"/>
              <a:t>Consists of three components</a:t>
            </a:r>
          </a:p>
          <a:p>
            <a:pPr lvl="1"/>
            <a:r>
              <a:rPr lang="en-US" dirty="0" smtClean="0"/>
              <a:t>Ganglia Monitoring Daemon (</a:t>
            </a:r>
            <a:r>
              <a:rPr lang="en-US" b="1" dirty="0" err="1" smtClean="0"/>
              <a:t>gmond</a:t>
            </a:r>
            <a:r>
              <a:rPr lang="en-US" dirty="0" smtClean="0"/>
              <a:t>)</a:t>
            </a:r>
          </a:p>
          <a:p>
            <a:pPr lvl="2"/>
            <a:r>
              <a:rPr lang="en-US" sz="1600" dirty="0" smtClean="0"/>
              <a:t>Run on all nodes</a:t>
            </a:r>
          </a:p>
          <a:p>
            <a:pPr lvl="2"/>
            <a:r>
              <a:rPr lang="en-US" sz="1600" dirty="0" smtClean="0"/>
              <a:t>Collects various metrics</a:t>
            </a:r>
          </a:p>
          <a:p>
            <a:pPr lvl="1"/>
            <a:r>
              <a:rPr lang="en-US" dirty="0" smtClean="0"/>
              <a:t>Ganglia Metadata Daemon (</a:t>
            </a:r>
            <a:r>
              <a:rPr lang="en-US" b="1" dirty="0" err="1" smtClean="0"/>
              <a:t>gmetad</a:t>
            </a:r>
            <a:r>
              <a:rPr lang="en-US" dirty="0" smtClean="0"/>
              <a:t>)</a:t>
            </a:r>
          </a:p>
          <a:p>
            <a:pPr lvl="2"/>
            <a:r>
              <a:rPr lang="en-US" sz="1600" dirty="0" smtClean="0"/>
              <a:t>Runs on head node</a:t>
            </a:r>
          </a:p>
          <a:p>
            <a:pPr lvl="2"/>
            <a:r>
              <a:rPr lang="en-US" sz="1600" dirty="0" smtClean="0"/>
              <a:t>Keeps a RRD of metrics</a:t>
            </a:r>
          </a:p>
          <a:p>
            <a:pPr lvl="1"/>
            <a:r>
              <a:rPr lang="en-US" dirty="0" smtClean="0"/>
              <a:t>Ganglia Web Interface </a:t>
            </a:r>
          </a:p>
          <a:p>
            <a:pPr lvl="2"/>
            <a:r>
              <a:rPr lang="en-US" sz="1600" dirty="0" smtClean="0"/>
              <a:t>Runs on head node</a:t>
            </a:r>
          </a:p>
          <a:p>
            <a:pPr lvl="2"/>
            <a:r>
              <a:rPr lang="en-US" sz="1600" dirty="0" smtClean="0"/>
              <a:t>Queries </a:t>
            </a:r>
            <a:r>
              <a:rPr lang="en-US" sz="1600" dirty="0" err="1" smtClean="0"/>
              <a:t>gmetad</a:t>
            </a:r>
            <a:r>
              <a:rPr lang="en-US" sz="1600" dirty="0" smtClean="0"/>
              <a:t> and plots metrics</a:t>
            </a:r>
          </a:p>
          <a:p>
            <a:r>
              <a:rPr lang="en-US" dirty="0" smtClean="0"/>
              <a:t>We shall use EPEL binaries (RPM) for Ganglia/</a:t>
            </a:r>
            <a:r>
              <a:rPr lang="en-US" dirty="0" err="1" smtClean="0"/>
              <a:t>Nagios</a:t>
            </a:r>
            <a:endParaRPr lang="en-US" dirty="0" smtClean="0"/>
          </a:p>
          <a:p>
            <a:pPr lvl="1"/>
            <a:r>
              <a:rPr lang="en-US" dirty="0" smtClean="0"/>
              <a:t>Simplifies some of the configuration steps</a:t>
            </a:r>
          </a:p>
          <a:p>
            <a:r>
              <a:rPr lang="en-US" dirty="0" smtClean="0"/>
              <a:t>We shall use predefined </a:t>
            </a:r>
            <a:r>
              <a:rPr lang="en-US" dirty="0" err="1" smtClean="0"/>
              <a:t>config</a:t>
            </a:r>
            <a:r>
              <a:rPr lang="en-US" dirty="0" smtClean="0"/>
              <a:t> files for </a:t>
            </a:r>
            <a:r>
              <a:rPr lang="en-US" dirty="0" err="1" smtClean="0"/>
              <a:t>gmond</a:t>
            </a:r>
            <a:r>
              <a:rPr lang="en-US" dirty="0" smtClean="0"/>
              <a:t> and </a:t>
            </a:r>
            <a:r>
              <a:rPr lang="en-US" dirty="0" err="1" smtClean="0"/>
              <a:t>gmetad</a:t>
            </a:r>
            <a:r>
              <a:rPr lang="en-US" dirty="0" smtClean="0"/>
              <a:t>. </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smtClean="0"/>
              <a:t>Ganglia - components</a:t>
            </a:r>
            <a:endParaRPr lang="en-US" dirty="0"/>
          </a:p>
        </p:txBody>
      </p:sp>
      <p:grpSp>
        <p:nvGrpSpPr>
          <p:cNvPr id="3" name="Group 7"/>
          <p:cNvGrpSpPr/>
          <p:nvPr/>
        </p:nvGrpSpPr>
        <p:grpSpPr>
          <a:xfrm>
            <a:off x="6324600" y="2209800"/>
            <a:ext cx="2286000" cy="1938992"/>
            <a:chOff x="838200" y="2590800"/>
            <a:chExt cx="2286000" cy="1938992"/>
          </a:xfrm>
        </p:grpSpPr>
        <p:sp>
          <p:nvSpPr>
            <p:cNvPr id="4" name="TextBox 3"/>
            <p:cNvSpPr txBox="1"/>
            <p:nvPr/>
          </p:nvSpPr>
          <p:spPr>
            <a:xfrm>
              <a:off x="838200" y="2590800"/>
              <a:ext cx="2286000" cy="1938992"/>
            </a:xfrm>
            <a:prstGeom prst="rect">
              <a:avLst/>
            </a:prstGeom>
            <a:noFill/>
            <a:ln w="25400">
              <a:solidFill>
                <a:schemeClr val="tx1"/>
              </a:solidFill>
            </a:ln>
          </p:spPr>
          <p:txBody>
            <a:bodyPr wrap="square" rtlCol="0">
              <a:spAutoFit/>
            </a:bodyPr>
            <a:lstStyle/>
            <a:p>
              <a:pPr algn="ctr"/>
              <a:r>
                <a:rPr lang="en-US" dirty="0" smtClean="0"/>
                <a:t>compute1</a:t>
              </a:r>
              <a:r>
                <a:rPr lang="en-US" sz="2400" dirty="0" smtClean="0"/>
                <a:t>.cluster</a:t>
              </a:r>
            </a:p>
            <a:p>
              <a:endParaRPr lang="en-US" sz="2400" dirty="0" smtClean="0"/>
            </a:p>
            <a:p>
              <a:endParaRPr lang="en-US" sz="2400" dirty="0"/>
            </a:p>
            <a:p>
              <a:endParaRPr lang="en-US" sz="2400" dirty="0" smtClean="0"/>
            </a:p>
            <a:p>
              <a:endParaRPr lang="en-US" sz="2400" dirty="0"/>
            </a:p>
          </p:txBody>
        </p:sp>
        <p:grpSp>
          <p:nvGrpSpPr>
            <p:cNvPr id="7" name="Group 6"/>
            <p:cNvGrpSpPr/>
            <p:nvPr/>
          </p:nvGrpSpPr>
          <p:grpSpPr>
            <a:xfrm>
              <a:off x="1143000" y="3505200"/>
              <a:ext cx="1676400" cy="762000"/>
              <a:chOff x="4724400" y="2667000"/>
              <a:chExt cx="1676400" cy="762000"/>
            </a:xfrm>
          </p:grpSpPr>
          <p:sp>
            <p:nvSpPr>
              <p:cNvPr id="5" name="Oval 4"/>
              <p:cNvSpPr/>
              <p:nvPr/>
            </p:nvSpPr>
            <p:spPr>
              <a:xfrm>
                <a:off x="4953000" y="2667000"/>
                <a:ext cx="1219200" cy="762000"/>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24400" y="2819400"/>
                <a:ext cx="1676400" cy="400110"/>
              </a:xfrm>
              <a:prstGeom prst="rect">
                <a:avLst/>
              </a:prstGeom>
              <a:noFill/>
            </p:spPr>
            <p:txBody>
              <a:bodyPr wrap="square" rtlCol="0">
                <a:spAutoFit/>
              </a:bodyPr>
              <a:lstStyle/>
              <a:p>
                <a:pPr algn="ctr"/>
                <a:r>
                  <a:rPr lang="en-US" sz="2000" dirty="0" err="1" smtClean="0"/>
                  <a:t>gmond</a:t>
                </a:r>
                <a:endParaRPr lang="en-US" sz="2000" dirty="0"/>
              </a:p>
            </p:txBody>
          </p:sp>
        </p:grpSp>
      </p:grpSp>
      <p:grpSp>
        <p:nvGrpSpPr>
          <p:cNvPr id="8" name="Group 8"/>
          <p:cNvGrpSpPr/>
          <p:nvPr/>
        </p:nvGrpSpPr>
        <p:grpSpPr>
          <a:xfrm>
            <a:off x="3581400" y="3810000"/>
            <a:ext cx="2286000" cy="1938992"/>
            <a:chOff x="838200" y="2590800"/>
            <a:chExt cx="2286000" cy="1938992"/>
          </a:xfrm>
        </p:grpSpPr>
        <p:sp>
          <p:nvSpPr>
            <p:cNvPr id="10" name="TextBox 9"/>
            <p:cNvSpPr txBox="1"/>
            <p:nvPr/>
          </p:nvSpPr>
          <p:spPr>
            <a:xfrm>
              <a:off x="838200" y="2590800"/>
              <a:ext cx="2286000" cy="1938992"/>
            </a:xfrm>
            <a:prstGeom prst="rect">
              <a:avLst/>
            </a:prstGeom>
            <a:noFill/>
            <a:ln w="25400">
              <a:solidFill>
                <a:schemeClr val="tx1"/>
              </a:solidFill>
            </a:ln>
          </p:spPr>
          <p:txBody>
            <a:bodyPr wrap="square" rtlCol="0">
              <a:spAutoFit/>
            </a:bodyPr>
            <a:lstStyle/>
            <a:p>
              <a:pPr algn="ctr"/>
              <a:r>
                <a:rPr lang="en-US" dirty="0" smtClean="0"/>
                <a:t>compute2</a:t>
              </a:r>
              <a:r>
                <a:rPr lang="en-US" sz="2400" dirty="0" smtClean="0"/>
                <a:t>.cluster</a:t>
              </a:r>
            </a:p>
            <a:p>
              <a:endParaRPr lang="en-US" sz="2400" dirty="0" smtClean="0"/>
            </a:p>
            <a:p>
              <a:endParaRPr lang="en-US" sz="2400" dirty="0"/>
            </a:p>
            <a:p>
              <a:endParaRPr lang="en-US" sz="2400" dirty="0" smtClean="0"/>
            </a:p>
            <a:p>
              <a:endParaRPr lang="en-US" sz="2400" dirty="0"/>
            </a:p>
          </p:txBody>
        </p:sp>
        <p:grpSp>
          <p:nvGrpSpPr>
            <p:cNvPr id="9" name="Group 6"/>
            <p:cNvGrpSpPr/>
            <p:nvPr/>
          </p:nvGrpSpPr>
          <p:grpSpPr>
            <a:xfrm>
              <a:off x="1143000" y="3505200"/>
              <a:ext cx="1676400" cy="762000"/>
              <a:chOff x="4724400" y="2667000"/>
              <a:chExt cx="1676400" cy="762000"/>
            </a:xfrm>
          </p:grpSpPr>
          <p:sp>
            <p:nvSpPr>
              <p:cNvPr id="12" name="Oval 4"/>
              <p:cNvSpPr/>
              <p:nvPr/>
            </p:nvSpPr>
            <p:spPr>
              <a:xfrm>
                <a:off x="4953000" y="2667000"/>
                <a:ext cx="1219200" cy="762000"/>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24400" y="2819400"/>
                <a:ext cx="1676400" cy="400110"/>
              </a:xfrm>
              <a:prstGeom prst="rect">
                <a:avLst/>
              </a:prstGeom>
              <a:noFill/>
            </p:spPr>
            <p:txBody>
              <a:bodyPr wrap="square" rtlCol="0">
                <a:spAutoFit/>
              </a:bodyPr>
              <a:lstStyle/>
              <a:p>
                <a:pPr algn="ctr"/>
                <a:r>
                  <a:rPr lang="en-US" sz="2000" dirty="0" err="1" smtClean="0"/>
                  <a:t>gmond</a:t>
                </a:r>
                <a:endParaRPr lang="en-US" sz="2000" dirty="0"/>
              </a:p>
            </p:txBody>
          </p:sp>
        </p:grpSp>
      </p:grpSp>
      <p:grpSp>
        <p:nvGrpSpPr>
          <p:cNvPr id="11" name="Group 13"/>
          <p:cNvGrpSpPr/>
          <p:nvPr/>
        </p:nvGrpSpPr>
        <p:grpSpPr>
          <a:xfrm>
            <a:off x="3581400" y="1295400"/>
            <a:ext cx="2286000" cy="1938992"/>
            <a:chOff x="838200" y="2590800"/>
            <a:chExt cx="2286000" cy="1938992"/>
          </a:xfrm>
        </p:grpSpPr>
        <p:sp>
          <p:nvSpPr>
            <p:cNvPr id="15" name="TextBox 14"/>
            <p:cNvSpPr txBox="1"/>
            <p:nvPr/>
          </p:nvSpPr>
          <p:spPr>
            <a:xfrm>
              <a:off x="838200" y="2590800"/>
              <a:ext cx="2286000" cy="1938992"/>
            </a:xfrm>
            <a:prstGeom prst="rect">
              <a:avLst/>
            </a:prstGeom>
            <a:noFill/>
            <a:ln w="25400">
              <a:solidFill>
                <a:schemeClr val="tx1"/>
              </a:solidFill>
            </a:ln>
          </p:spPr>
          <p:txBody>
            <a:bodyPr wrap="square" rtlCol="0">
              <a:spAutoFit/>
            </a:bodyPr>
            <a:lstStyle/>
            <a:p>
              <a:pPr algn="ctr"/>
              <a:r>
                <a:rPr lang="en-US" sz="2400" dirty="0" err="1"/>
                <a:t>s</a:t>
              </a:r>
              <a:r>
                <a:rPr lang="en-US" sz="2400" dirty="0" err="1" smtClean="0"/>
                <a:t>torage.cluster</a:t>
              </a:r>
              <a:endParaRPr lang="en-US" sz="2400" dirty="0" smtClean="0"/>
            </a:p>
            <a:p>
              <a:endParaRPr lang="en-US" sz="2400" dirty="0" smtClean="0"/>
            </a:p>
            <a:p>
              <a:endParaRPr lang="en-US" sz="2400" dirty="0"/>
            </a:p>
            <a:p>
              <a:endParaRPr lang="en-US" sz="2400" dirty="0" smtClean="0"/>
            </a:p>
            <a:p>
              <a:endParaRPr lang="en-US" sz="2400" dirty="0"/>
            </a:p>
          </p:txBody>
        </p:sp>
        <p:grpSp>
          <p:nvGrpSpPr>
            <p:cNvPr id="14" name="Group 6"/>
            <p:cNvGrpSpPr/>
            <p:nvPr/>
          </p:nvGrpSpPr>
          <p:grpSpPr>
            <a:xfrm>
              <a:off x="1143000" y="3505200"/>
              <a:ext cx="1676400" cy="762000"/>
              <a:chOff x="4724400" y="2667000"/>
              <a:chExt cx="1676400" cy="762000"/>
            </a:xfrm>
          </p:grpSpPr>
          <p:sp>
            <p:nvSpPr>
              <p:cNvPr id="17" name="Oval 4"/>
              <p:cNvSpPr/>
              <p:nvPr/>
            </p:nvSpPr>
            <p:spPr>
              <a:xfrm>
                <a:off x="4953000" y="2667000"/>
                <a:ext cx="1219200" cy="762000"/>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24400" y="2819400"/>
                <a:ext cx="1676400" cy="400110"/>
              </a:xfrm>
              <a:prstGeom prst="rect">
                <a:avLst/>
              </a:prstGeom>
              <a:noFill/>
            </p:spPr>
            <p:txBody>
              <a:bodyPr wrap="square" rtlCol="0">
                <a:spAutoFit/>
              </a:bodyPr>
              <a:lstStyle/>
              <a:p>
                <a:pPr algn="ctr"/>
                <a:r>
                  <a:rPr lang="en-US" sz="2000" dirty="0" err="1" smtClean="0"/>
                  <a:t>gmond</a:t>
                </a:r>
                <a:endParaRPr lang="en-US" sz="2000" dirty="0"/>
              </a:p>
            </p:txBody>
          </p:sp>
        </p:grpSp>
      </p:grpSp>
      <p:grpSp>
        <p:nvGrpSpPr>
          <p:cNvPr id="16" name="Group 18"/>
          <p:cNvGrpSpPr/>
          <p:nvPr/>
        </p:nvGrpSpPr>
        <p:grpSpPr>
          <a:xfrm>
            <a:off x="685800" y="2590800"/>
            <a:ext cx="2286000" cy="3416320"/>
            <a:chOff x="838200" y="2590800"/>
            <a:chExt cx="2286000" cy="3416320"/>
          </a:xfrm>
        </p:grpSpPr>
        <p:sp>
          <p:nvSpPr>
            <p:cNvPr id="20" name="TextBox 19"/>
            <p:cNvSpPr txBox="1"/>
            <p:nvPr/>
          </p:nvSpPr>
          <p:spPr>
            <a:xfrm>
              <a:off x="838200" y="2590800"/>
              <a:ext cx="2286000" cy="3416320"/>
            </a:xfrm>
            <a:prstGeom prst="rect">
              <a:avLst/>
            </a:prstGeom>
            <a:noFill/>
            <a:ln w="25400">
              <a:solidFill>
                <a:schemeClr val="tx1"/>
              </a:solidFill>
            </a:ln>
          </p:spPr>
          <p:txBody>
            <a:bodyPr wrap="square" rtlCol="0">
              <a:spAutoFit/>
            </a:bodyPr>
            <a:lstStyle/>
            <a:p>
              <a:pPr algn="ctr"/>
              <a:r>
                <a:rPr lang="en-US" sz="2400" dirty="0" err="1" smtClean="0"/>
                <a:t>head.cluster</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endParaRPr lang="en-US" sz="2400" dirty="0" smtClean="0"/>
            </a:p>
            <a:p>
              <a:endParaRPr lang="en-US" sz="2400" dirty="0"/>
            </a:p>
            <a:p>
              <a:endParaRPr lang="en-US" sz="2400" dirty="0" smtClean="0"/>
            </a:p>
            <a:p>
              <a:endParaRPr lang="en-US" sz="2400" dirty="0"/>
            </a:p>
          </p:txBody>
        </p:sp>
        <p:grpSp>
          <p:nvGrpSpPr>
            <p:cNvPr id="19" name="Group 6"/>
            <p:cNvGrpSpPr/>
            <p:nvPr/>
          </p:nvGrpSpPr>
          <p:grpSpPr>
            <a:xfrm>
              <a:off x="1143000" y="3124200"/>
              <a:ext cx="1676400" cy="762000"/>
              <a:chOff x="4724400" y="2286000"/>
              <a:chExt cx="1676400" cy="762000"/>
            </a:xfrm>
          </p:grpSpPr>
          <p:sp>
            <p:nvSpPr>
              <p:cNvPr id="22" name="Oval 4"/>
              <p:cNvSpPr/>
              <p:nvPr/>
            </p:nvSpPr>
            <p:spPr>
              <a:xfrm>
                <a:off x="4953000" y="2286000"/>
                <a:ext cx="1219200" cy="762000"/>
              </a:xfrm>
              <a:prstGeom prst="ellipse">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724400" y="2438400"/>
                <a:ext cx="1676400" cy="400110"/>
              </a:xfrm>
              <a:prstGeom prst="rect">
                <a:avLst/>
              </a:prstGeom>
              <a:noFill/>
            </p:spPr>
            <p:txBody>
              <a:bodyPr wrap="square" rtlCol="0">
                <a:spAutoFit/>
              </a:bodyPr>
              <a:lstStyle/>
              <a:p>
                <a:pPr algn="ctr"/>
                <a:r>
                  <a:rPr lang="en-US" sz="2000" dirty="0" err="1" smtClean="0"/>
                  <a:t>gmond</a:t>
                </a:r>
                <a:endParaRPr lang="en-US" sz="2000" dirty="0"/>
              </a:p>
            </p:txBody>
          </p:sp>
        </p:grpSp>
      </p:grpSp>
      <p:sp>
        <p:nvSpPr>
          <p:cNvPr id="24" name="Oval 4"/>
          <p:cNvSpPr/>
          <p:nvPr/>
        </p:nvSpPr>
        <p:spPr>
          <a:xfrm>
            <a:off x="1219200" y="4114800"/>
            <a:ext cx="1219200" cy="762000"/>
          </a:xfrm>
          <a:prstGeom prst="ellipse">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90600" y="4267200"/>
            <a:ext cx="1676400" cy="400110"/>
          </a:xfrm>
          <a:prstGeom prst="rect">
            <a:avLst/>
          </a:prstGeom>
          <a:noFill/>
        </p:spPr>
        <p:txBody>
          <a:bodyPr wrap="square" rtlCol="0">
            <a:spAutoFit/>
          </a:bodyPr>
          <a:lstStyle/>
          <a:p>
            <a:pPr algn="ctr"/>
            <a:r>
              <a:rPr lang="en-US" sz="2000" dirty="0" err="1" smtClean="0"/>
              <a:t>gmetad</a:t>
            </a:r>
            <a:endParaRPr lang="en-US" sz="2000" dirty="0"/>
          </a:p>
        </p:txBody>
      </p:sp>
      <p:sp>
        <p:nvSpPr>
          <p:cNvPr id="26" name="Oval 4"/>
          <p:cNvSpPr/>
          <p:nvPr/>
        </p:nvSpPr>
        <p:spPr>
          <a:xfrm>
            <a:off x="1066800" y="5029200"/>
            <a:ext cx="1447800" cy="762000"/>
          </a:xfrm>
          <a:prstGeom prst="ellipse">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990600" y="5181600"/>
            <a:ext cx="1676400" cy="400110"/>
          </a:xfrm>
          <a:prstGeom prst="rect">
            <a:avLst/>
          </a:prstGeom>
          <a:noFill/>
        </p:spPr>
        <p:txBody>
          <a:bodyPr wrap="square" rtlCol="0">
            <a:spAutoFit/>
          </a:bodyPr>
          <a:lstStyle/>
          <a:p>
            <a:pPr algn="ctr"/>
            <a:r>
              <a:rPr lang="en-US" sz="2000" dirty="0" smtClean="0"/>
              <a:t>ganglia-web</a:t>
            </a:r>
            <a:endParaRPr lang="en-US" sz="2000" dirty="0"/>
          </a:p>
        </p:txBody>
      </p:sp>
      <p:cxnSp>
        <p:nvCxnSpPr>
          <p:cNvPr id="29" name="Straight Arrow Connector 28"/>
          <p:cNvCxnSpPr/>
          <p:nvPr/>
        </p:nvCxnSpPr>
        <p:spPr>
          <a:xfrm flipH="1">
            <a:off x="2438400" y="3505200"/>
            <a:ext cx="44196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2286000" y="3733800"/>
            <a:ext cx="1828800" cy="12954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362200" y="2590800"/>
            <a:ext cx="1752600" cy="685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806971" y="3487711"/>
            <a:ext cx="502170" cy="956872"/>
          </a:xfrm>
          <a:custGeom>
            <a:avLst/>
            <a:gdLst>
              <a:gd name="connsiteX0" fmla="*/ 422222 w 502170"/>
              <a:gd name="connsiteY0" fmla="*/ 0 h 956872"/>
              <a:gd name="connsiteX1" fmla="*/ 62459 w 502170"/>
              <a:gd name="connsiteY1" fmla="*/ 239843 h 956872"/>
              <a:gd name="connsiteX2" fmla="*/ 62459 w 502170"/>
              <a:gd name="connsiteY2" fmla="*/ 659568 h 956872"/>
              <a:gd name="connsiteX3" fmla="*/ 437213 w 502170"/>
              <a:gd name="connsiteY3" fmla="*/ 914400 h 956872"/>
              <a:gd name="connsiteX4" fmla="*/ 452203 w 502170"/>
              <a:gd name="connsiteY4" fmla="*/ 914400 h 956872"/>
              <a:gd name="connsiteX5" fmla="*/ 437213 w 502170"/>
              <a:gd name="connsiteY5" fmla="*/ 929391 h 95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170" h="956872">
                <a:moveTo>
                  <a:pt x="422222" y="0"/>
                </a:moveTo>
                <a:cubicBezTo>
                  <a:pt x="272320" y="64957"/>
                  <a:pt x="122419" y="129915"/>
                  <a:pt x="62459" y="239843"/>
                </a:cubicBezTo>
                <a:cubicBezTo>
                  <a:pt x="2499" y="349771"/>
                  <a:pt x="0" y="547142"/>
                  <a:pt x="62459" y="659568"/>
                </a:cubicBezTo>
                <a:cubicBezTo>
                  <a:pt x="124918" y="771994"/>
                  <a:pt x="372256" y="871928"/>
                  <a:pt x="437213" y="914400"/>
                </a:cubicBezTo>
                <a:cubicBezTo>
                  <a:pt x="502170" y="956872"/>
                  <a:pt x="452203" y="911902"/>
                  <a:pt x="452203" y="914400"/>
                </a:cubicBezTo>
                <a:cubicBezTo>
                  <a:pt x="452203" y="916898"/>
                  <a:pt x="444708" y="923144"/>
                  <a:pt x="437213" y="929391"/>
                </a:cubicBezTo>
              </a:path>
            </a:pathLst>
          </a:cu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415915" y="4407108"/>
            <a:ext cx="389744" cy="879423"/>
          </a:xfrm>
          <a:custGeom>
            <a:avLst/>
            <a:gdLst>
              <a:gd name="connsiteX0" fmla="*/ 72452 w 389744"/>
              <a:gd name="connsiteY0" fmla="*/ 879423 h 879423"/>
              <a:gd name="connsiteX1" fmla="*/ 387246 w 389744"/>
              <a:gd name="connsiteY1" fmla="*/ 489679 h 879423"/>
              <a:gd name="connsiteX2" fmla="*/ 57462 w 389744"/>
              <a:gd name="connsiteY2" fmla="*/ 69954 h 879423"/>
              <a:gd name="connsiteX3" fmla="*/ 42472 w 389744"/>
              <a:gd name="connsiteY3" fmla="*/ 69954 h 879423"/>
            </a:gdLst>
            <a:ahLst/>
            <a:cxnLst>
              <a:cxn ang="0">
                <a:pos x="connsiteX0" y="connsiteY0"/>
              </a:cxn>
              <a:cxn ang="0">
                <a:pos x="connsiteX1" y="connsiteY1"/>
              </a:cxn>
              <a:cxn ang="0">
                <a:pos x="connsiteX2" y="connsiteY2"/>
              </a:cxn>
              <a:cxn ang="0">
                <a:pos x="connsiteX3" y="connsiteY3"/>
              </a:cxn>
            </a:cxnLst>
            <a:rect l="l" t="t" r="r" b="b"/>
            <a:pathLst>
              <a:path w="389744" h="879423">
                <a:moveTo>
                  <a:pt x="72452" y="879423"/>
                </a:moveTo>
                <a:cubicBezTo>
                  <a:pt x="231098" y="752007"/>
                  <a:pt x="389744" y="624591"/>
                  <a:pt x="387246" y="489679"/>
                </a:cubicBezTo>
                <a:cubicBezTo>
                  <a:pt x="384748" y="354768"/>
                  <a:pt x="114924" y="139908"/>
                  <a:pt x="57462" y="69954"/>
                </a:cubicBezTo>
                <a:cubicBezTo>
                  <a:pt x="0" y="0"/>
                  <a:pt x="21236" y="34977"/>
                  <a:pt x="42472" y="69954"/>
                </a:cubicBezTo>
              </a:path>
            </a:pathLst>
          </a:cu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31"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33" name="Picture 32"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34" name="Slide Number Placeholder 33"/>
          <p:cNvSpPr>
            <a:spLocks noGrp="1"/>
          </p:cNvSpPr>
          <p:nvPr>
            <p:ph type="sldNum" sz="quarter" idx="12"/>
          </p:nvPr>
        </p:nvSpPr>
        <p:spPr/>
        <p:txBody>
          <a:bodyPr/>
          <a:lstStyle/>
          <a:p>
            <a:fld id="{186B3722-BBD7-4406-B894-9D88D830D27E}" type="slidenum">
              <a:rPr lang="en-US" altLang="en-US" smtClean="0"/>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smtClean="0"/>
              <a:t>Ganglia - preparation</a:t>
            </a:r>
            <a:endParaRPr lang="en-US" dirty="0"/>
          </a:p>
        </p:txBody>
      </p:sp>
      <p:sp>
        <p:nvSpPr>
          <p:cNvPr id="3" name="Content Placeholder 2"/>
          <p:cNvSpPr>
            <a:spLocks noGrp="1"/>
          </p:cNvSpPr>
          <p:nvPr>
            <p:ph idx="1"/>
          </p:nvPr>
        </p:nvSpPr>
        <p:spPr>
          <a:xfrm>
            <a:off x="628650" y="1295400"/>
            <a:ext cx="7886700" cy="4881563"/>
          </a:xfrm>
        </p:spPr>
        <p:txBody>
          <a:bodyPr>
            <a:normAutofit/>
          </a:bodyPr>
          <a:lstStyle/>
          <a:p>
            <a:r>
              <a:rPr lang="en-US" sz="2400" dirty="0" smtClean="0"/>
              <a:t>We make puppet changes in </a:t>
            </a:r>
            <a:r>
              <a:rPr lang="en-US" sz="2400" dirty="0" err="1" smtClean="0"/>
              <a:t>head_node</a:t>
            </a:r>
            <a:endParaRPr lang="en-US" sz="2400" dirty="0" smtClean="0"/>
          </a:p>
          <a:p>
            <a:r>
              <a:rPr lang="en-US" sz="2400" dirty="0" smtClean="0"/>
              <a:t>Create a custom directory for Ganglia </a:t>
            </a:r>
            <a:r>
              <a:rPr lang="en-US" sz="2400" dirty="0" err="1" smtClean="0"/>
              <a:t>configs</a:t>
            </a:r>
            <a:r>
              <a:rPr lang="en-US" sz="2400" dirty="0" smtClean="0"/>
              <a:t> in Puppet</a:t>
            </a:r>
          </a:p>
          <a:p>
            <a:pPr lvl="1"/>
            <a:r>
              <a:rPr lang="en-US" sz="2000" dirty="0" err="1" smtClean="0"/>
              <a:t>mkdir</a:t>
            </a:r>
            <a:r>
              <a:rPr lang="en-US" sz="2000" dirty="0" smtClean="0"/>
              <a:t> -p /etc/puppet/modules/</a:t>
            </a:r>
            <a:r>
              <a:rPr lang="en-US" sz="2000" dirty="0" err="1" smtClean="0"/>
              <a:t>my_configs</a:t>
            </a:r>
            <a:r>
              <a:rPr lang="en-US" sz="2000" dirty="0" smtClean="0"/>
              <a:t>/files</a:t>
            </a:r>
          </a:p>
          <a:p>
            <a:pPr lvl="1"/>
            <a:r>
              <a:rPr lang="en-US" sz="2000" dirty="0" smtClean="0"/>
              <a:t>Call this $CONFDIR</a:t>
            </a:r>
          </a:p>
          <a:p>
            <a:pPr>
              <a:spcBef>
                <a:spcPts val="0"/>
              </a:spcBef>
            </a:pPr>
            <a:r>
              <a:rPr lang="en-US" sz="2400" dirty="0" smtClean="0"/>
              <a:t>Create custom </a:t>
            </a:r>
            <a:r>
              <a:rPr lang="en-US" sz="2400" dirty="0" err="1" smtClean="0"/>
              <a:t>configs</a:t>
            </a:r>
            <a:r>
              <a:rPr lang="en-US" sz="2400" dirty="0" smtClean="0"/>
              <a:t> for </a:t>
            </a:r>
            <a:r>
              <a:rPr lang="en-US" sz="2400" dirty="0" err="1" smtClean="0"/>
              <a:t>gmond</a:t>
            </a:r>
            <a:r>
              <a:rPr lang="en-US" sz="2400" dirty="0" smtClean="0"/>
              <a:t> and </a:t>
            </a:r>
            <a:r>
              <a:rPr lang="en-US" sz="2400" dirty="0" err="1" smtClean="0"/>
              <a:t>gmetad</a:t>
            </a:r>
            <a:endParaRPr lang="en-US" sz="2400" dirty="0" smtClean="0"/>
          </a:p>
          <a:p>
            <a:pPr lvl="1">
              <a:spcBef>
                <a:spcPts val="0"/>
              </a:spcBef>
            </a:pPr>
            <a:r>
              <a:rPr lang="en-US" dirty="0" err="1" smtClean="0"/>
              <a:t>wget</a:t>
            </a:r>
            <a:r>
              <a:rPr lang="en-US" dirty="0" smtClean="0"/>
              <a:t> http://web.rcac.purdue.edu/~sharrell/buildacluster/023A-gmond-server-conf</a:t>
            </a:r>
          </a:p>
          <a:p>
            <a:pPr lvl="1">
              <a:spcBef>
                <a:spcPts val="0"/>
              </a:spcBef>
            </a:pPr>
            <a:r>
              <a:rPr lang="en-US" dirty="0" smtClean="0"/>
              <a:t>Download the other two files (023B, 023C) from website </a:t>
            </a:r>
          </a:p>
          <a:p>
            <a:pPr lvl="1"/>
            <a:r>
              <a:rPr lang="en-US" sz="2000" dirty="0" smtClean="0"/>
              <a:t>cp “023A-gmond-server-conf”  “$CONFDIR/</a:t>
            </a:r>
            <a:r>
              <a:rPr lang="en-US" sz="2000" dirty="0" err="1" smtClean="0"/>
              <a:t>gmond-server.conf</a:t>
            </a:r>
            <a:r>
              <a:rPr lang="en-US" sz="2000" dirty="0" smtClean="0"/>
              <a:t>”</a:t>
            </a:r>
          </a:p>
          <a:p>
            <a:pPr lvl="1"/>
            <a:r>
              <a:rPr lang="en-US" sz="2000" dirty="0" smtClean="0"/>
              <a:t>cp “023B-gmond-client-conf”  “$CONDIR/</a:t>
            </a:r>
            <a:r>
              <a:rPr lang="en-US" sz="2000" dirty="0" err="1" smtClean="0"/>
              <a:t>gmond-client.conf</a:t>
            </a:r>
            <a:r>
              <a:rPr lang="en-US" sz="2000" dirty="0" smtClean="0"/>
              <a:t>”</a:t>
            </a:r>
          </a:p>
          <a:p>
            <a:pPr lvl="1"/>
            <a:r>
              <a:rPr lang="en-US" sz="2000" dirty="0" smtClean="0"/>
              <a:t>cp “023C-gmetad-server-conf”  “$CONFDIR/</a:t>
            </a:r>
            <a:r>
              <a:rPr lang="en-US" sz="2000" dirty="0" err="1" smtClean="0"/>
              <a:t>gmetad-server.conf</a:t>
            </a:r>
            <a:r>
              <a:rPr lang="en-US" sz="2000" dirty="0" smtClean="0"/>
              <a:t>”</a:t>
            </a:r>
          </a:p>
          <a:p>
            <a:pPr>
              <a:spcBef>
                <a:spcPts val="0"/>
              </a:spcBef>
            </a:pPr>
            <a:r>
              <a:rPr lang="en-US" sz="2400" b="1" dirty="0" err="1" smtClean="0"/>
              <a:t>svn</a:t>
            </a:r>
            <a:r>
              <a:rPr lang="en-US" sz="2400" b="1" dirty="0" smtClean="0"/>
              <a:t> add</a:t>
            </a:r>
            <a:r>
              <a:rPr lang="en-US" sz="2400" dirty="0" smtClean="0"/>
              <a:t> modules/</a:t>
            </a:r>
            <a:r>
              <a:rPr lang="en-US" sz="2400" dirty="0" err="1" smtClean="0"/>
              <a:t>my_configs</a:t>
            </a:r>
            <a:endParaRPr lang="en-US" sz="2400" dirty="0" smtClean="0"/>
          </a:p>
          <a:p>
            <a:pPr>
              <a:spcBef>
                <a:spcPts val="0"/>
              </a:spcBef>
            </a:pPr>
            <a:r>
              <a:rPr lang="en-US" sz="2400" b="1" dirty="0" err="1" smtClean="0"/>
              <a:t>svn</a:t>
            </a:r>
            <a:r>
              <a:rPr lang="en-US" sz="2400" b="1" dirty="0" smtClean="0"/>
              <a:t> </a:t>
            </a:r>
            <a:r>
              <a:rPr lang="en-US" sz="2400" b="1" dirty="0" err="1" smtClean="0"/>
              <a:t>ci</a:t>
            </a:r>
            <a:endParaRPr lang="en-US" sz="2400" b="1" dirty="0" smtClean="0"/>
          </a:p>
          <a:p>
            <a:endParaRPr lang="en-US" sz="2400" dirty="0"/>
          </a:p>
        </p:txBody>
      </p:sp>
      <p:sp>
        <p:nvSpPr>
          <p:cNvPr id="5" name="TextBox 4"/>
          <p:cNvSpPr txBox="1"/>
          <p:nvPr/>
        </p:nvSpPr>
        <p:spPr>
          <a:xfrm>
            <a:off x="5410200" y="6172200"/>
            <a:ext cx="3657600" cy="523220"/>
          </a:xfrm>
          <a:prstGeom prst="rect">
            <a:avLst/>
          </a:prstGeom>
          <a:noFill/>
        </p:spPr>
        <p:txBody>
          <a:bodyPr wrap="square" rtlCol="0">
            <a:spAutoFit/>
          </a:bodyPr>
          <a:lstStyle/>
          <a:p>
            <a:pPr algn="r"/>
            <a:r>
              <a:rPr lang="en-US" sz="1400" dirty="0" smtClean="0">
                <a:latin typeface="+mj-lt"/>
              </a:rPr>
              <a:t>023-ganglia-prep</a:t>
            </a:r>
          </a:p>
          <a:p>
            <a:pPr algn="r"/>
            <a:r>
              <a:rPr lang="en-US" sz="1400" dirty="0" smtClean="0">
                <a:latin typeface="+mj-lt"/>
              </a:rPr>
              <a:t>0023*-conf</a:t>
            </a:r>
            <a:endParaRPr lang="en-US" sz="1400" dirty="0">
              <a:latin typeface="+mj-lt"/>
            </a:endParaRPr>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Ganglia – </a:t>
            </a:r>
            <a:r>
              <a:rPr lang="en-US" dirty="0" err="1" smtClean="0"/>
              <a:t>base_cluster</a:t>
            </a:r>
            <a:endParaRPr lang="en-US" dirty="0"/>
          </a:p>
        </p:txBody>
      </p:sp>
      <p:sp>
        <p:nvSpPr>
          <p:cNvPr id="3" name="Content Placeholder 2"/>
          <p:cNvSpPr>
            <a:spLocks noGrp="1"/>
          </p:cNvSpPr>
          <p:nvPr>
            <p:ph idx="1"/>
          </p:nvPr>
        </p:nvSpPr>
        <p:spPr>
          <a:xfrm>
            <a:off x="628650" y="1214437"/>
            <a:ext cx="7886700" cy="4881563"/>
          </a:xfrm>
        </p:spPr>
        <p:txBody>
          <a:bodyPr>
            <a:normAutofit fontScale="92500" lnSpcReduction="20000"/>
          </a:bodyPr>
          <a:lstStyle/>
          <a:p>
            <a:pPr>
              <a:spcBef>
                <a:spcPts val="1200"/>
              </a:spcBef>
            </a:pPr>
            <a:r>
              <a:rPr lang="en-US" dirty="0" smtClean="0"/>
              <a:t>Edit in class </a:t>
            </a:r>
            <a:r>
              <a:rPr lang="en-US" dirty="0" err="1" smtClean="0"/>
              <a:t>base_cluster</a:t>
            </a:r>
            <a:r>
              <a:rPr lang="en-US" dirty="0" smtClean="0"/>
              <a:t> { … }</a:t>
            </a:r>
          </a:p>
          <a:p>
            <a:pPr>
              <a:spcBef>
                <a:spcPts val="1200"/>
              </a:spcBef>
            </a:pPr>
            <a:r>
              <a:rPr lang="en-US" dirty="0" smtClean="0"/>
              <a:t>Setup EPEL repositories</a:t>
            </a:r>
          </a:p>
          <a:p>
            <a:pPr lvl="1">
              <a:spcBef>
                <a:spcPts val="0"/>
              </a:spcBef>
              <a:buNone/>
            </a:pPr>
            <a:r>
              <a:rPr lang="en-US" dirty="0" smtClean="0"/>
              <a:t>  </a:t>
            </a:r>
          </a:p>
          <a:p>
            <a:pPr lvl="1">
              <a:spcBef>
                <a:spcPts val="0"/>
              </a:spcBef>
              <a:buNone/>
            </a:pPr>
            <a:r>
              <a:rPr lang="en-US" dirty="0" smtClean="0"/>
              <a:t>package { '</a:t>
            </a:r>
            <a:r>
              <a:rPr lang="en-US" dirty="0" err="1" smtClean="0"/>
              <a:t>epel-release.noarch</a:t>
            </a:r>
            <a:r>
              <a:rPr lang="en-US" dirty="0" smtClean="0"/>
              <a:t>':</a:t>
            </a:r>
          </a:p>
          <a:p>
            <a:pPr lvl="1">
              <a:spcBef>
                <a:spcPts val="0"/>
              </a:spcBef>
              <a:buNone/>
            </a:pPr>
            <a:r>
              <a:rPr lang="en-US" dirty="0" smtClean="0"/>
              <a:t>    ensure =&gt; 'present',</a:t>
            </a:r>
          </a:p>
          <a:p>
            <a:pPr lvl="1">
              <a:spcBef>
                <a:spcPts val="0"/>
              </a:spcBef>
              <a:buNone/>
            </a:pPr>
            <a:r>
              <a:rPr lang="en-US" dirty="0" smtClean="0"/>
              <a:t>  }</a:t>
            </a:r>
          </a:p>
          <a:p>
            <a:pPr>
              <a:spcBef>
                <a:spcPts val="1200"/>
              </a:spcBef>
            </a:pPr>
            <a:r>
              <a:rPr lang="en-US" dirty="0" smtClean="0"/>
              <a:t>Install Ganglia base package and </a:t>
            </a:r>
            <a:r>
              <a:rPr lang="en-US" dirty="0" err="1" smtClean="0"/>
              <a:t>Gmond</a:t>
            </a:r>
            <a:endParaRPr lang="en-US" dirty="0" smtClean="0"/>
          </a:p>
          <a:p>
            <a:pPr lvl="1">
              <a:spcBef>
                <a:spcPts val="0"/>
              </a:spcBef>
              <a:buNone/>
            </a:pPr>
            <a:endParaRPr lang="en-US" dirty="0" smtClean="0"/>
          </a:p>
          <a:p>
            <a:pPr lvl="1">
              <a:spcBef>
                <a:spcPts val="0"/>
              </a:spcBef>
              <a:buNone/>
            </a:pPr>
            <a:r>
              <a:rPr lang="en-US" dirty="0" smtClean="0"/>
              <a:t>package { 'ganglia':</a:t>
            </a:r>
          </a:p>
          <a:p>
            <a:pPr lvl="1">
              <a:spcBef>
                <a:spcPts val="0"/>
              </a:spcBef>
              <a:buNone/>
            </a:pPr>
            <a:r>
              <a:rPr lang="en-US" dirty="0" smtClean="0"/>
              <a:t>    ensure =&gt; 'present',</a:t>
            </a:r>
          </a:p>
          <a:p>
            <a:pPr lvl="1">
              <a:spcBef>
                <a:spcPts val="0"/>
              </a:spcBef>
              <a:buNone/>
            </a:pPr>
            <a:r>
              <a:rPr lang="en-US" dirty="0" smtClean="0"/>
              <a:t>    require =&gt; Package['</a:t>
            </a:r>
            <a:r>
              <a:rPr lang="en-US" dirty="0" err="1" smtClean="0"/>
              <a:t>epel-release.noarch</a:t>
            </a:r>
            <a:r>
              <a:rPr lang="en-US" dirty="0" smtClean="0"/>
              <a:t>']</a:t>
            </a:r>
          </a:p>
          <a:p>
            <a:pPr lvl="1">
              <a:spcBef>
                <a:spcPts val="0"/>
              </a:spcBef>
              <a:buNone/>
            </a:pPr>
            <a:r>
              <a:rPr lang="en-US" dirty="0" smtClean="0"/>
              <a:t>  }</a:t>
            </a:r>
          </a:p>
          <a:p>
            <a:pPr lvl="1">
              <a:spcBef>
                <a:spcPts val="0"/>
              </a:spcBef>
              <a:buNone/>
            </a:pPr>
            <a:r>
              <a:rPr lang="en-US" dirty="0" smtClean="0"/>
              <a:t>  package { 'ganglia-</a:t>
            </a:r>
            <a:r>
              <a:rPr lang="en-US" dirty="0" err="1" smtClean="0"/>
              <a:t>gmond</a:t>
            </a:r>
            <a:r>
              <a:rPr lang="en-US" dirty="0" smtClean="0"/>
              <a:t>':</a:t>
            </a:r>
          </a:p>
          <a:p>
            <a:pPr lvl="1">
              <a:spcBef>
                <a:spcPts val="0"/>
              </a:spcBef>
              <a:buNone/>
            </a:pPr>
            <a:r>
              <a:rPr lang="en-US" dirty="0" smtClean="0"/>
              <a:t>    ensure =&gt; 'present',</a:t>
            </a:r>
          </a:p>
          <a:p>
            <a:pPr lvl="1">
              <a:spcBef>
                <a:spcPts val="0"/>
              </a:spcBef>
              <a:buNone/>
            </a:pPr>
            <a:r>
              <a:rPr lang="en-US" dirty="0" smtClean="0"/>
              <a:t>    require =&gt; Package['</a:t>
            </a:r>
            <a:r>
              <a:rPr lang="en-US" dirty="0" err="1" smtClean="0"/>
              <a:t>epel-release.noarch</a:t>
            </a:r>
            <a:r>
              <a:rPr lang="en-US" dirty="0" smtClean="0"/>
              <a:t>', 'ganglia']</a:t>
            </a:r>
          </a:p>
          <a:p>
            <a:pPr lvl="1">
              <a:spcBef>
                <a:spcPts val="0"/>
              </a:spcBef>
              <a:buNone/>
            </a:pPr>
            <a:r>
              <a:rPr lang="en-US" dirty="0" smtClean="0"/>
              <a:t>  }</a:t>
            </a:r>
          </a:p>
          <a:p>
            <a:pPr>
              <a:spcBef>
                <a:spcPts val="1200"/>
              </a:spcBef>
            </a:pPr>
            <a:r>
              <a:rPr lang="en-US" dirty="0" smtClean="0"/>
              <a:t>Create service </a:t>
            </a:r>
            <a:r>
              <a:rPr lang="en-US" dirty="0" err="1" smtClean="0"/>
              <a:t>gmond</a:t>
            </a:r>
            <a:endParaRPr lang="en-US" dirty="0" smtClean="0"/>
          </a:p>
          <a:p>
            <a:pPr lvl="1">
              <a:spcBef>
                <a:spcPts val="0"/>
              </a:spcBef>
              <a:buNone/>
            </a:pPr>
            <a:endParaRPr lang="en-US" dirty="0" smtClean="0"/>
          </a:p>
          <a:p>
            <a:pPr lvl="1">
              <a:spcBef>
                <a:spcPts val="0"/>
              </a:spcBef>
              <a:buNone/>
            </a:pPr>
            <a:r>
              <a:rPr lang="en-US" dirty="0" smtClean="0"/>
              <a:t>  service { "</a:t>
            </a:r>
            <a:r>
              <a:rPr lang="en-US" dirty="0" err="1" smtClean="0"/>
              <a:t>gmond</a:t>
            </a:r>
            <a:r>
              <a:rPr lang="en-US" dirty="0" smtClean="0"/>
              <a:t>":</a:t>
            </a:r>
          </a:p>
          <a:p>
            <a:pPr lvl="1">
              <a:spcBef>
                <a:spcPts val="0"/>
              </a:spcBef>
              <a:buNone/>
            </a:pPr>
            <a:r>
              <a:rPr lang="en-US" dirty="0" smtClean="0"/>
              <a:t>    ensure  =&gt; "running",</a:t>
            </a:r>
          </a:p>
          <a:p>
            <a:pPr lvl="1">
              <a:spcBef>
                <a:spcPts val="0"/>
              </a:spcBef>
              <a:buNone/>
            </a:pPr>
            <a:r>
              <a:rPr lang="en-US" dirty="0" smtClean="0"/>
              <a:t>    enable  =&gt; "true",</a:t>
            </a:r>
          </a:p>
          <a:p>
            <a:pPr lvl="1">
              <a:spcBef>
                <a:spcPts val="0"/>
              </a:spcBef>
              <a:buNone/>
            </a:pPr>
            <a:r>
              <a:rPr lang="en-US" dirty="0" smtClean="0"/>
              <a:t>    require =&gt; [Package['ganglia-</a:t>
            </a:r>
            <a:r>
              <a:rPr lang="en-US" dirty="0" err="1" smtClean="0"/>
              <a:t>gmond</a:t>
            </a:r>
            <a:r>
              <a:rPr lang="en-US" dirty="0" smtClean="0"/>
              <a:t>'], File['/etc/ganglia/</a:t>
            </a:r>
            <a:r>
              <a:rPr lang="en-US" dirty="0" err="1" smtClean="0"/>
              <a:t>gmond.conf</a:t>
            </a:r>
            <a:r>
              <a:rPr lang="en-US" dirty="0" smtClean="0"/>
              <a:t>']],</a:t>
            </a:r>
          </a:p>
          <a:p>
            <a:pPr lvl="1">
              <a:spcBef>
                <a:spcPts val="0"/>
              </a:spcBef>
              <a:buNone/>
            </a:pPr>
            <a:r>
              <a:rPr lang="en-US" dirty="0" smtClean="0"/>
              <a:t>  }</a:t>
            </a:r>
          </a:p>
          <a:p>
            <a:pPr>
              <a:spcBef>
                <a:spcPts val="0"/>
              </a:spcBef>
            </a:pPr>
            <a:endParaRPr lang="en-US" dirty="0" smtClean="0"/>
          </a:p>
        </p:txBody>
      </p:sp>
      <p:sp>
        <p:nvSpPr>
          <p:cNvPr id="4" name="TextBox 3"/>
          <p:cNvSpPr txBox="1"/>
          <p:nvPr/>
        </p:nvSpPr>
        <p:spPr>
          <a:xfrm>
            <a:off x="6858000" y="6172200"/>
            <a:ext cx="2209800" cy="307777"/>
          </a:xfrm>
          <a:prstGeom prst="rect">
            <a:avLst/>
          </a:prstGeom>
          <a:noFill/>
        </p:spPr>
        <p:txBody>
          <a:bodyPr wrap="square" rtlCol="0">
            <a:spAutoFit/>
          </a:bodyPr>
          <a:lstStyle/>
          <a:p>
            <a:pPr algn="r"/>
            <a:r>
              <a:rPr lang="en-US" sz="1400" dirty="0" smtClean="0">
                <a:latin typeface="+mj-lt"/>
              </a:rPr>
              <a:t>24-ganglia-base-cluster</a:t>
            </a:r>
            <a:endParaRPr lang="en-US" sz="1400" dirty="0">
              <a:latin typeface="+mj-lt"/>
            </a:endParaRPr>
          </a:p>
        </p:txBody>
      </p:sp>
      <p:pic>
        <p:nvPicPr>
          <p:cNvPr id="5" name="Picture 4"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Slide Number Placeholder 7"/>
          <p:cNvSpPr>
            <a:spLocks noGrp="1"/>
          </p:cNvSpPr>
          <p:nvPr>
            <p:ph type="sldNum" sz="quarter" idx="12"/>
          </p:nvPr>
        </p:nvSpPr>
        <p:spPr/>
        <p:txBody>
          <a:bodyPr/>
          <a:lstStyle/>
          <a:p>
            <a:fld id="{186B3722-BBD7-4406-B894-9D88D830D27E}" type="slidenum">
              <a:rPr lang="en-US" altLang="en-US" smtClean="0"/>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037"/>
            <a:ext cx="7886700" cy="1325563"/>
          </a:xfrm>
        </p:spPr>
        <p:txBody>
          <a:bodyPr/>
          <a:lstStyle/>
          <a:p>
            <a:r>
              <a:rPr lang="en-US" dirty="0" smtClean="0"/>
              <a:t>Ganglia – </a:t>
            </a:r>
            <a:r>
              <a:rPr lang="en-US" dirty="0" err="1" smtClean="0"/>
              <a:t>head_node</a:t>
            </a:r>
            <a:endParaRPr lang="en-US" dirty="0"/>
          </a:p>
        </p:txBody>
      </p:sp>
      <p:sp>
        <p:nvSpPr>
          <p:cNvPr id="3" name="Content Placeholder 2"/>
          <p:cNvSpPr>
            <a:spLocks noGrp="1"/>
          </p:cNvSpPr>
          <p:nvPr>
            <p:ph idx="1"/>
          </p:nvPr>
        </p:nvSpPr>
        <p:spPr>
          <a:xfrm>
            <a:off x="628650" y="990600"/>
            <a:ext cx="4019550" cy="4957763"/>
          </a:xfrm>
        </p:spPr>
        <p:txBody>
          <a:bodyPr>
            <a:noAutofit/>
          </a:bodyPr>
          <a:lstStyle/>
          <a:p>
            <a:pPr>
              <a:spcBef>
                <a:spcPts val="0"/>
              </a:spcBef>
            </a:pPr>
            <a:r>
              <a:rPr lang="en-US" sz="1600" dirty="0" smtClean="0"/>
              <a:t>Edit in class </a:t>
            </a:r>
            <a:r>
              <a:rPr lang="en-US" sz="1600" dirty="0" err="1" smtClean="0"/>
              <a:t>head_node</a:t>
            </a:r>
            <a:r>
              <a:rPr lang="en-US" sz="1600" dirty="0" smtClean="0"/>
              <a:t> { … }</a:t>
            </a:r>
          </a:p>
          <a:p>
            <a:pPr>
              <a:spcBef>
                <a:spcPts val="0"/>
              </a:spcBef>
            </a:pPr>
            <a:r>
              <a:rPr lang="en-US" sz="1600" dirty="0" smtClean="0"/>
              <a:t>Install </a:t>
            </a:r>
            <a:r>
              <a:rPr lang="en-US" sz="1600" dirty="0" err="1" smtClean="0"/>
              <a:t>gmetad</a:t>
            </a:r>
            <a:r>
              <a:rPr lang="en-US" sz="1600" dirty="0" smtClean="0"/>
              <a:t> and ganglia-web</a:t>
            </a:r>
          </a:p>
          <a:p>
            <a:pPr lvl="1">
              <a:spcBef>
                <a:spcPts val="0"/>
              </a:spcBef>
              <a:buNone/>
            </a:pPr>
            <a:r>
              <a:rPr lang="en-US" sz="1400" dirty="0" smtClean="0"/>
              <a:t>package { 'ganglia-</a:t>
            </a:r>
            <a:r>
              <a:rPr lang="en-US" sz="1400" dirty="0" err="1" smtClean="0"/>
              <a:t>gmetad</a:t>
            </a:r>
            <a:r>
              <a:rPr lang="en-US" sz="1400" dirty="0" smtClean="0"/>
              <a:t>':</a:t>
            </a:r>
          </a:p>
          <a:p>
            <a:pPr lvl="1">
              <a:spcBef>
                <a:spcPts val="0"/>
              </a:spcBef>
              <a:buNone/>
            </a:pPr>
            <a:r>
              <a:rPr lang="en-US" sz="1400" dirty="0" smtClean="0"/>
              <a:t>    ensure =&gt; 'present',</a:t>
            </a:r>
          </a:p>
          <a:p>
            <a:pPr lvl="1">
              <a:spcBef>
                <a:spcPts val="0"/>
              </a:spcBef>
              <a:buNone/>
            </a:pPr>
            <a:r>
              <a:rPr lang="en-US" sz="1400" dirty="0" smtClean="0"/>
              <a:t>    require =&gt; Package['</a:t>
            </a:r>
            <a:r>
              <a:rPr lang="en-US" sz="1400" dirty="0" err="1" smtClean="0"/>
              <a:t>epel-release.noarch</a:t>
            </a:r>
            <a:r>
              <a:rPr lang="en-US" sz="1400" dirty="0" smtClean="0"/>
              <a:t>', 'ganglia']</a:t>
            </a:r>
          </a:p>
          <a:p>
            <a:pPr lvl="1">
              <a:spcBef>
                <a:spcPts val="0"/>
              </a:spcBef>
              <a:buNone/>
            </a:pPr>
            <a:r>
              <a:rPr lang="en-US" sz="1400" dirty="0" smtClean="0"/>
              <a:t>  }</a:t>
            </a:r>
          </a:p>
          <a:p>
            <a:pPr lvl="1">
              <a:spcBef>
                <a:spcPts val="0"/>
              </a:spcBef>
              <a:buNone/>
            </a:pPr>
            <a:r>
              <a:rPr lang="en-US" sz="1400" dirty="0" smtClean="0"/>
              <a:t>  package { 'ganglia-web':</a:t>
            </a:r>
          </a:p>
          <a:p>
            <a:pPr lvl="1">
              <a:spcBef>
                <a:spcPts val="0"/>
              </a:spcBef>
              <a:buNone/>
            </a:pPr>
            <a:r>
              <a:rPr lang="en-US" sz="1400" dirty="0" smtClean="0"/>
              <a:t>    ensure =&gt; 'present',</a:t>
            </a:r>
          </a:p>
          <a:p>
            <a:pPr lvl="1">
              <a:spcBef>
                <a:spcPts val="0"/>
              </a:spcBef>
              <a:buNone/>
            </a:pPr>
            <a:r>
              <a:rPr lang="en-US" sz="1400" dirty="0" smtClean="0"/>
              <a:t>    require =&gt; Package['</a:t>
            </a:r>
            <a:r>
              <a:rPr lang="en-US" sz="1400" dirty="0" err="1" smtClean="0"/>
              <a:t>epel-release.noarch</a:t>
            </a:r>
            <a:r>
              <a:rPr lang="en-US" sz="1400" dirty="0" smtClean="0"/>
              <a:t>', 'ganglia']</a:t>
            </a:r>
          </a:p>
          <a:p>
            <a:pPr lvl="1">
              <a:spcBef>
                <a:spcPts val="0"/>
              </a:spcBef>
              <a:buNone/>
            </a:pPr>
            <a:r>
              <a:rPr lang="en-US" sz="1400" dirty="0" smtClean="0"/>
              <a:t>  }</a:t>
            </a:r>
          </a:p>
          <a:p>
            <a:pPr>
              <a:spcBef>
                <a:spcPts val="0"/>
              </a:spcBef>
            </a:pPr>
            <a:r>
              <a:rPr lang="en-US" sz="1600" dirty="0" smtClean="0"/>
              <a:t>Edit Apache </a:t>
            </a:r>
            <a:r>
              <a:rPr lang="en-US" sz="1600" dirty="0" err="1" smtClean="0"/>
              <a:t>configs</a:t>
            </a:r>
            <a:r>
              <a:rPr lang="en-US" sz="1600" dirty="0" smtClean="0"/>
              <a:t> so that we can see Ganglia UI</a:t>
            </a:r>
          </a:p>
          <a:p>
            <a:pPr lvl="1">
              <a:spcBef>
                <a:spcPts val="0"/>
              </a:spcBef>
              <a:buNone/>
            </a:pPr>
            <a:r>
              <a:rPr lang="en-US" sz="1400" dirty="0" smtClean="0"/>
              <a:t> # default </a:t>
            </a:r>
            <a:r>
              <a:rPr lang="en-US" sz="1400" dirty="0" err="1" smtClean="0"/>
              <a:t>ganglia.conf</a:t>
            </a:r>
            <a:r>
              <a:rPr lang="en-US" sz="1400" dirty="0" smtClean="0"/>
              <a:t> is too restrictive. let's change it.</a:t>
            </a:r>
          </a:p>
          <a:p>
            <a:pPr lvl="1">
              <a:spcBef>
                <a:spcPts val="0"/>
              </a:spcBef>
              <a:buNone/>
            </a:pPr>
            <a:r>
              <a:rPr lang="en-US" sz="1400" dirty="0" smtClean="0"/>
              <a:t>  file { '/etc/</a:t>
            </a:r>
            <a:r>
              <a:rPr lang="en-US" sz="1400" dirty="0" err="1" smtClean="0"/>
              <a:t>httpd</a:t>
            </a:r>
            <a:r>
              <a:rPr lang="en-US" sz="1400" dirty="0" smtClean="0"/>
              <a:t>/</a:t>
            </a:r>
            <a:r>
              <a:rPr lang="en-US" sz="1400" dirty="0" err="1" smtClean="0"/>
              <a:t>conf.d</a:t>
            </a:r>
            <a:r>
              <a:rPr lang="en-US" sz="1400" dirty="0" smtClean="0"/>
              <a:t>/</a:t>
            </a:r>
            <a:r>
              <a:rPr lang="en-US" sz="1400" dirty="0" err="1" smtClean="0"/>
              <a:t>ganglia.conf</a:t>
            </a:r>
            <a:r>
              <a:rPr lang="en-US" sz="1400" dirty="0" smtClean="0"/>
              <a:t>':</a:t>
            </a:r>
          </a:p>
          <a:p>
            <a:pPr lvl="1">
              <a:spcBef>
                <a:spcPts val="0"/>
              </a:spcBef>
              <a:buNone/>
            </a:pPr>
            <a:r>
              <a:rPr lang="en-US" sz="1400" dirty="0" smtClean="0"/>
              <a:t>    ensure  =&gt; file,</a:t>
            </a:r>
          </a:p>
          <a:p>
            <a:pPr lvl="1">
              <a:spcBef>
                <a:spcPts val="0"/>
              </a:spcBef>
              <a:buNone/>
            </a:pPr>
            <a:r>
              <a:rPr lang="en-US" sz="1400" dirty="0" smtClean="0"/>
              <a:t>    content =&gt; '</a:t>
            </a:r>
          </a:p>
          <a:p>
            <a:pPr lvl="1">
              <a:spcBef>
                <a:spcPts val="0"/>
              </a:spcBef>
              <a:buNone/>
            </a:pPr>
            <a:r>
              <a:rPr lang="en-US" sz="1400" dirty="0" smtClean="0"/>
              <a:t>                Alias /ganglia /</a:t>
            </a:r>
            <a:r>
              <a:rPr lang="en-US" sz="1400" dirty="0" err="1" smtClean="0"/>
              <a:t>usr</a:t>
            </a:r>
            <a:r>
              <a:rPr lang="en-US" sz="1400" dirty="0" smtClean="0"/>
              <a:t>/share/ganglia</a:t>
            </a:r>
          </a:p>
          <a:p>
            <a:pPr lvl="1">
              <a:spcBef>
                <a:spcPts val="0"/>
              </a:spcBef>
              <a:buNone/>
            </a:pPr>
            <a:r>
              <a:rPr lang="en-US" sz="1400" dirty="0" smtClean="0"/>
              <a:t>                &lt;Location /ganglia&gt;</a:t>
            </a:r>
          </a:p>
          <a:p>
            <a:pPr lvl="1">
              <a:spcBef>
                <a:spcPts val="0"/>
              </a:spcBef>
              <a:buNone/>
            </a:pPr>
            <a:r>
              <a:rPr lang="en-US" sz="1400" dirty="0" smtClean="0"/>
              <a:t>                   Allow from all</a:t>
            </a:r>
          </a:p>
          <a:p>
            <a:pPr lvl="1">
              <a:spcBef>
                <a:spcPts val="0"/>
              </a:spcBef>
              <a:buNone/>
            </a:pPr>
            <a:r>
              <a:rPr lang="en-US" sz="1400" dirty="0" smtClean="0"/>
              <a:t>                &lt;/Location&gt;',</a:t>
            </a:r>
          </a:p>
          <a:p>
            <a:pPr lvl="1">
              <a:spcBef>
                <a:spcPts val="0"/>
              </a:spcBef>
              <a:buNone/>
            </a:pPr>
            <a:r>
              <a:rPr lang="en-US" sz="1400" dirty="0" smtClean="0"/>
              <a:t>    require =&gt; Package['ganglia-web'],</a:t>
            </a:r>
          </a:p>
          <a:p>
            <a:pPr lvl="1">
              <a:spcBef>
                <a:spcPts val="0"/>
              </a:spcBef>
              <a:buNone/>
            </a:pPr>
            <a:r>
              <a:rPr lang="en-US" sz="1400" dirty="0" smtClean="0"/>
              <a:t>    notify =&gt; Service['</a:t>
            </a:r>
            <a:r>
              <a:rPr lang="en-US" sz="1400" dirty="0" err="1" smtClean="0"/>
              <a:t>httpd</a:t>
            </a:r>
            <a:r>
              <a:rPr lang="en-US" sz="1400" dirty="0" smtClean="0"/>
              <a:t>'],</a:t>
            </a:r>
          </a:p>
          <a:p>
            <a:pPr lvl="1">
              <a:spcBef>
                <a:spcPts val="0"/>
              </a:spcBef>
              <a:buNone/>
            </a:pPr>
            <a:r>
              <a:rPr lang="en-US" sz="1400" dirty="0" smtClean="0"/>
              <a:t>  }</a:t>
            </a:r>
            <a:endParaRPr lang="en-US" sz="1600" dirty="0" smtClean="0"/>
          </a:p>
        </p:txBody>
      </p:sp>
      <p:sp>
        <p:nvSpPr>
          <p:cNvPr id="4" name="Content Placeholder 2"/>
          <p:cNvSpPr txBox="1">
            <a:spLocks/>
          </p:cNvSpPr>
          <p:nvPr/>
        </p:nvSpPr>
        <p:spPr>
          <a:xfrm>
            <a:off x="4667250" y="1062037"/>
            <a:ext cx="4476750" cy="4957763"/>
          </a:xfrm>
          <a:prstGeom prst="rect">
            <a:avLst/>
          </a:prstGeom>
        </p:spPr>
        <p:txBody>
          <a:bodyPr vert="horz" lIns="91440" tIns="45720" rIns="91440" bIns="45720" rtlCol="0">
            <a:noAutofit/>
          </a:bodyPr>
          <a:lstStyle/>
          <a:p>
            <a:pPr marL="228600" indent="-228600">
              <a:spcBef>
                <a:spcPts val="0"/>
              </a:spcBef>
              <a:buFont typeface="Arial" pitchFamily="34" charset="0"/>
              <a:buChar char="•"/>
            </a:pPr>
            <a:r>
              <a:rPr lang="en-US" sz="1800" dirty="0" smtClean="0">
                <a:latin typeface="+mn-lt"/>
              </a:rPr>
              <a:t>Now to configure </a:t>
            </a:r>
            <a:r>
              <a:rPr lang="en-US" sz="1800" dirty="0" err="1" smtClean="0">
                <a:latin typeface="+mn-lt"/>
              </a:rPr>
              <a:t>gmond</a:t>
            </a:r>
            <a:r>
              <a:rPr lang="en-US" sz="1800" dirty="0" smtClean="0">
                <a:latin typeface="+mn-lt"/>
              </a:rPr>
              <a:t> and </a:t>
            </a:r>
            <a:r>
              <a:rPr lang="en-US" sz="1800" dirty="0" err="1" smtClean="0">
                <a:latin typeface="+mn-lt"/>
              </a:rPr>
              <a:t>gmetad</a:t>
            </a:r>
            <a:endParaRPr lang="en-US" sz="1800" dirty="0" smtClean="0">
              <a:latin typeface="+mn-lt"/>
            </a:endParaRPr>
          </a:p>
          <a:p>
            <a:pPr marL="685800" lvl="1" indent="-228600">
              <a:spcBef>
                <a:spcPts val="0"/>
              </a:spcBef>
              <a:buFont typeface="Arial" pitchFamily="34" charset="0"/>
              <a:buChar char="•"/>
            </a:pPr>
            <a:r>
              <a:rPr lang="en-US" sz="1400" dirty="0" smtClean="0">
                <a:latin typeface="+mn-lt"/>
              </a:rPr>
              <a:t>What’s in the </a:t>
            </a:r>
            <a:r>
              <a:rPr lang="en-US" sz="1400" dirty="0" err="1" smtClean="0">
                <a:latin typeface="+mn-lt"/>
              </a:rPr>
              <a:t>config</a:t>
            </a:r>
            <a:r>
              <a:rPr lang="en-US" sz="1400" dirty="0" smtClean="0">
                <a:latin typeface="+mn-lt"/>
              </a:rPr>
              <a:t> files?</a:t>
            </a:r>
          </a:p>
          <a:p>
            <a:pPr marL="228600" indent="-228600">
              <a:buFont typeface="Arial" pitchFamily="34" charset="0"/>
              <a:buChar char="•"/>
            </a:pPr>
            <a:r>
              <a:rPr lang="en-US" sz="1600" dirty="0" smtClean="0">
                <a:latin typeface="+mn-lt"/>
              </a:rPr>
              <a:t>Create </a:t>
            </a:r>
            <a:r>
              <a:rPr lang="en-US" sz="1600" dirty="0" err="1" smtClean="0">
                <a:latin typeface="+mn-lt"/>
              </a:rPr>
              <a:t>gmond</a:t>
            </a:r>
            <a:r>
              <a:rPr lang="en-US" sz="1600" dirty="0" smtClean="0">
                <a:latin typeface="+mn-lt"/>
              </a:rPr>
              <a:t> </a:t>
            </a:r>
            <a:r>
              <a:rPr lang="en-US" sz="1600" dirty="0" err="1" smtClean="0">
                <a:latin typeface="+mn-lt"/>
              </a:rPr>
              <a:t>config</a:t>
            </a:r>
            <a:endParaRPr lang="en-US" sz="1600" dirty="0" smtClean="0">
              <a:latin typeface="+mn-lt"/>
            </a:endParaRPr>
          </a:p>
          <a:p>
            <a:pPr lvl="1"/>
            <a:r>
              <a:rPr lang="en-US" sz="1400" dirty="0" smtClean="0"/>
              <a:t>file { '/etc/ganglia/</a:t>
            </a:r>
            <a:r>
              <a:rPr lang="en-US" sz="1400" dirty="0" err="1" smtClean="0"/>
              <a:t>gmond.conf</a:t>
            </a:r>
            <a:r>
              <a:rPr lang="en-US" sz="1400" dirty="0" smtClean="0"/>
              <a:t>':</a:t>
            </a:r>
          </a:p>
          <a:p>
            <a:pPr lvl="1"/>
            <a:r>
              <a:rPr lang="en-US" sz="1400" dirty="0" smtClean="0"/>
              <a:t>    ensure =&gt; file,</a:t>
            </a:r>
          </a:p>
          <a:p>
            <a:pPr lvl="1"/>
            <a:r>
              <a:rPr lang="en-US" sz="1400" dirty="0" smtClean="0"/>
              <a:t>    owner  =&gt; 'root',</a:t>
            </a:r>
          </a:p>
          <a:p>
            <a:pPr lvl="1"/>
            <a:r>
              <a:rPr lang="en-US" sz="1400" dirty="0" smtClean="0"/>
              <a:t>    group  =&gt; 'root',</a:t>
            </a:r>
          </a:p>
          <a:p>
            <a:pPr lvl="1"/>
            <a:r>
              <a:rPr lang="en-US" sz="1400" dirty="0" smtClean="0"/>
              <a:t>    mode   =&gt; '0644',</a:t>
            </a:r>
          </a:p>
          <a:p>
            <a:pPr lvl="1"/>
            <a:r>
              <a:rPr lang="en-US" sz="1400" dirty="0" smtClean="0"/>
              <a:t>    source =&gt; 'puppet:///modules/my_configs/gmond-server.conf',</a:t>
            </a:r>
          </a:p>
          <a:p>
            <a:pPr lvl="1"/>
            <a:r>
              <a:rPr lang="en-US" sz="1400" dirty="0" smtClean="0"/>
              <a:t>    require =&gt; Package['ganglia-</a:t>
            </a:r>
            <a:r>
              <a:rPr lang="en-US" sz="1400" dirty="0" err="1" smtClean="0"/>
              <a:t>gmond</a:t>
            </a:r>
            <a:r>
              <a:rPr lang="en-US" sz="1400" dirty="0" smtClean="0"/>
              <a:t>'],</a:t>
            </a:r>
          </a:p>
          <a:p>
            <a:pPr lvl="1"/>
            <a:r>
              <a:rPr lang="en-US" sz="1400" dirty="0" smtClean="0"/>
              <a:t>    notify =&gt; Service['</a:t>
            </a:r>
            <a:r>
              <a:rPr lang="en-US" sz="1400" dirty="0" err="1" smtClean="0"/>
              <a:t>gmond</a:t>
            </a:r>
            <a:r>
              <a:rPr lang="en-US" sz="1400" dirty="0" smtClean="0"/>
              <a:t>'],</a:t>
            </a:r>
          </a:p>
          <a:p>
            <a:pPr lvl="1"/>
            <a:r>
              <a:rPr lang="en-US" sz="1400" dirty="0" smtClean="0"/>
              <a:t>  }</a:t>
            </a:r>
          </a:p>
          <a:p>
            <a:pPr marL="228600" indent="-228600">
              <a:buFont typeface="Arial" pitchFamily="34" charset="0"/>
              <a:buChar char="•"/>
            </a:pPr>
            <a:r>
              <a:rPr lang="en-US" sz="1600" dirty="0" smtClean="0">
                <a:latin typeface="+mn-lt"/>
              </a:rPr>
              <a:t>Similar for </a:t>
            </a:r>
            <a:r>
              <a:rPr lang="en-US" sz="1600" dirty="0" err="1" smtClean="0">
                <a:latin typeface="+mn-lt"/>
              </a:rPr>
              <a:t>gmetad</a:t>
            </a:r>
            <a:r>
              <a:rPr lang="en-US" sz="1600" dirty="0" smtClean="0">
                <a:latin typeface="+mn-lt"/>
              </a:rPr>
              <a:t> </a:t>
            </a:r>
            <a:r>
              <a:rPr lang="en-US" sz="1600" dirty="0" err="1" smtClean="0">
                <a:latin typeface="+mn-lt"/>
              </a:rPr>
              <a:t>config</a:t>
            </a:r>
            <a:endParaRPr lang="en-US" sz="1600" dirty="0" smtClean="0">
              <a:latin typeface="+mn-lt"/>
            </a:endParaRPr>
          </a:p>
          <a:p>
            <a:pPr marL="228600" indent="-228600">
              <a:buFont typeface="Arial" pitchFamily="34" charset="0"/>
              <a:buChar char="•"/>
            </a:pPr>
            <a:r>
              <a:rPr lang="en-US" sz="1600" dirty="0" smtClean="0">
                <a:latin typeface="+mn-lt"/>
              </a:rPr>
              <a:t>Create service </a:t>
            </a:r>
            <a:r>
              <a:rPr lang="en-US" sz="1600" dirty="0" err="1" smtClean="0">
                <a:latin typeface="+mn-lt"/>
              </a:rPr>
              <a:t>gmetad</a:t>
            </a:r>
            <a:endParaRPr lang="en-US" sz="1600" dirty="0" smtClean="0">
              <a:latin typeface="+mn-lt"/>
            </a:endParaRPr>
          </a:p>
          <a:p>
            <a:pPr marL="685800" lvl="1" indent="-228600"/>
            <a:r>
              <a:rPr lang="en-US" sz="1400" dirty="0" smtClean="0">
                <a:latin typeface="+mn-lt"/>
              </a:rPr>
              <a:t>service { "</a:t>
            </a:r>
            <a:r>
              <a:rPr lang="en-US" sz="1400" dirty="0" err="1" smtClean="0">
                <a:latin typeface="+mn-lt"/>
              </a:rPr>
              <a:t>gmetad</a:t>
            </a:r>
            <a:r>
              <a:rPr lang="en-US" sz="1400" dirty="0" smtClean="0">
                <a:latin typeface="+mn-lt"/>
              </a:rPr>
              <a:t>":</a:t>
            </a:r>
          </a:p>
          <a:p>
            <a:pPr lvl="1"/>
            <a:r>
              <a:rPr lang="en-US" sz="1400" dirty="0" smtClean="0">
                <a:latin typeface="+mn-lt"/>
              </a:rPr>
              <a:t>    ensure  =&gt; "running",</a:t>
            </a:r>
          </a:p>
          <a:p>
            <a:pPr lvl="1"/>
            <a:r>
              <a:rPr lang="en-US" sz="1400" dirty="0" smtClean="0">
                <a:latin typeface="+mn-lt"/>
              </a:rPr>
              <a:t>    enable  =&gt; "true",</a:t>
            </a:r>
          </a:p>
          <a:p>
            <a:pPr lvl="1"/>
            <a:r>
              <a:rPr lang="en-US" sz="1400" dirty="0" smtClean="0">
                <a:latin typeface="+mn-lt"/>
              </a:rPr>
              <a:t>    require =&gt; [Package["ganglia-</a:t>
            </a:r>
            <a:r>
              <a:rPr lang="en-US" sz="1400" dirty="0" err="1" smtClean="0">
                <a:latin typeface="+mn-lt"/>
              </a:rPr>
              <a:t>gmetad</a:t>
            </a:r>
            <a:r>
              <a:rPr lang="en-US" sz="1400" dirty="0" smtClean="0">
                <a:latin typeface="+mn-lt"/>
              </a:rPr>
              <a:t>"], Service["</a:t>
            </a:r>
            <a:r>
              <a:rPr lang="en-US" sz="1400" dirty="0" err="1" smtClean="0">
                <a:latin typeface="+mn-lt"/>
              </a:rPr>
              <a:t>gmond</a:t>
            </a:r>
            <a:r>
              <a:rPr lang="en-US" sz="1400" dirty="0" smtClean="0">
                <a:latin typeface="+mn-lt"/>
              </a:rPr>
              <a:t>"]],</a:t>
            </a:r>
          </a:p>
          <a:p>
            <a:pPr lvl="1"/>
            <a:r>
              <a:rPr lang="en-US" sz="1400" dirty="0" smtClean="0">
                <a:latin typeface="+mn-lt"/>
              </a:rPr>
              <a:t>  }</a:t>
            </a:r>
          </a:p>
          <a:p>
            <a:r>
              <a:rPr lang="en-US" sz="1600" dirty="0" smtClean="0">
                <a:latin typeface="+mn-lt"/>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6477000" y="6172200"/>
            <a:ext cx="2590800" cy="307777"/>
          </a:xfrm>
          <a:prstGeom prst="rect">
            <a:avLst/>
          </a:prstGeom>
          <a:noFill/>
        </p:spPr>
        <p:txBody>
          <a:bodyPr wrap="square" rtlCol="0">
            <a:spAutoFit/>
          </a:bodyPr>
          <a:lstStyle/>
          <a:p>
            <a:pPr algn="r"/>
            <a:r>
              <a:rPr lang="en-US" sz="1400" dirty="0" smtClean="0">
                <a:latin typeface="+mj-lt"/>
              </a:rPr>
              <a:t>025-ganglia-head-node</a:t>
            </a:r>
            <a:endParaRPr lang="en-US" sz="1400" dirty="0">
              <a:latin typeface="+mj-lt"/>
            </a:endParaRPr>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smtClean="0"/>
              <a:t>Ganglia – storage and compute</a:t>
            </a:r>
            <a:endParaRPr lang="en-US" dirty="0"/>
          </a:p>
        </p:txBody>
      </p:sp>
      <p:sp>
        <p:nvSpPr>
          <p:cNvPr id="3" name="Content Placeholder 2"/>
          <p:cNvSpPr>
            <a:spLocks noGrp="1"/>
          </p:cNvSpPr>
          <p:nvPr>
            <p:ph idx="1"/>
          </p:nvPr>
        </p:nvSpPr>
        <p:spPr>
          <a:xfrm>
            <a:off x="685800" y="1143000"/>
            <a:ext cx="6858000" cy="4957763"/>
          </a:xfrm>
        </p:spPr>
        <p:txBody>
          <a:bodyPr>
            <a:normAutofit lnSpcReduction="10000"/>
          </a:bodyPr>
          <a:lstStyle/>
          <a:p>
            <a:pPr>
              <a:spcBef>
                <a:spcPts val="1200"/>
              </a:spcBef>
            </a:pPr>
            <a:r>
              <a:rPr lang="en-US" dirty="0" smtClean="0"/>
              <a:t>Configure </a:t>
            </a:r>
            <a:r>
              <a:rPr lang="en-US" dirty="0" err="1" smtClean="0"/>
              <a:t>gmond</a:t>
            </a:r>
            <a:r>
              <a:rPr lang="en-US" dirty="0" smtClean="0"/>
              <a:t> on storage and compute nodes</a:t>
            </a:r>
          </a:p>
          <a:p>
            <a:pPr>
              <a:spcBef>
                <a:spcPts val="1200"/>
              </a:spcBef>
            </a:pPr>
            <a:r>
              <a:rPr lang="en-US" dirty="0" smtClean="0"/>
              <a:t>Edit classes </a:t>
            </a:r>
            <a:r>
              <a:rPr lang="en-US" dirty="0" err="1" smtClean="0"/>
              <a:t>storage_node</a:t>
            </a:r>
            <a:r>
              <a:rPr lang="en-US" dirty="0" smtClean="0"/>
              <a:t> { … } and </a:t>
            </a:r>
            <a:r>
              <a:rPr lang="en-US" dirty="0" err="1" smtClean="0"/>
              <a:t>compute_node</a:t>
            </a:r>
            <a:r>
              <a:rPr lang="en-US" dirty="0" smtClean="0"/>
              <a:t> { … }</a:t>
            </a:r>
          </a:p>
          <a:p>
            <a:pPr lvl="1">
              <a:spcBef>
                <a:spcPts val="0"/>
              </a:spcBef>
              <a:buNone/>
            </a:pPr>
            <a:endParaRPr lang="en-US" dirty="0" smtClean="0"/>
          </a:p>
          <a:p>
            <a:pPr lvl="1">
              <a:spcBef>
                <a:spcPts val="0"/>
              </a:spcBef>
              <a:buNone/>
            </a:pPr>
            <a:r>
              <a:rPr lang="en-US" dirty="0" smtClean="0"/>
              <a:t>### BEGIN GANGLIA</a:t>
            </a:r>
          </a:p>
          <a:p>
            <a:pPr lvl="1">
              <a:spcBef>
                <a:spcPts val="0"/>
              </a:spcBef>
              <a:buNone/>
            </a:pPr>
            <a:r>
              <a:rPr lang="en-US" dirty="0" smtClean="0"/>
              <a:t>  file { '/etc/ganglia/</a:t>
            </a:r>
            <a:r>
              <a:rPr lang="en-US" dirty="0" err="1" smtClean="0"/>
              <a:t>gmond.conf</a:t>
            </a:r>
            <a:r>
              <a:rPr lang="en-US" dirty="0" smtClean="0"/>
              <a:t>':</a:t>
            </a:r>
          </a:p>
          <a:p>
            <a:pPr lvl="1">
              <a:spcBef>
                <a:spcPts val="0"/>
              </a:spcBef>
              <a:buNone/>
            </a:pPr>
            <a:r>
              <a:rPr lang="en-US" dirty="0" smtClean="0"/>
              <a:t>    ensure =&gt; file,</a:t>
            </a:r>
          </a:p>
          <a:p>
            <a:pPr lvl="1">
              <a:spcBef>
                <a:spcPts val="0"/>
              </a:spcBef>
              <a:buNone/>
            </a:pPr>
            <a:r>
              <a:rPr lang="en-US" dirty="0" smtClean="0"/>
              <a:t>    owner  =&gt; 'root',</a:t>
            </a:r>
          </a:p>
          <a:p>
            <a:pPr lvl="1">
              <a:spcBef>
                <a:spcPts val="0"/>
              </a:spcBef>
              <a:buNone/>
            </a:pPr>
            <a:r>
              <a:rPr lang="en-US" dirty="0" smtClean="0"/>
              <a:t>    group  =&gt; 'root',</a:t>
            </a:r>
          </a:p>
          <a:p>
            <a:pPr lvl="1">
              <a:spcBef>
                <a:spcPts val="0"/>
              </a:spcBef>
              <a:buNone/>
            </a:pPr>
            <a:r>
              <a:rPr lang="en-US" dirty="0" smtClean="0"/>
              <a:t>    mode   =&gt; '0644',</a:t>
            </a:r>
          </a:p>
          <a:p>
            <a:pPr lvl="1">
              <a:spcBef>
                <a:spcPts val="0"/>
              </a:spcBef>
              <a:buNone/>
            </a:pPr>
            <a:r>
              <a:rPr lang="en-US" dirty="0" smtClean="0"/>
              <a:t>    source =&gt; 'puppet:///modules/my_configs/gmond-client.conf',</a:t>
            </a:r>
          </a:p>
          <a:p>
            <a:pPr lvl="1">
              <a:spcBef>
                <a:spcPts val="0"/>
              </a:spcBef>
              <a:buNone/>
            </a:pPr>
            <a:r>
              <a:rPr lang="en-US" dirty="0" smtClean="0"/>
              <a:t>    require =&gt; Package['ganglia-</a:t>
            </a:r>
            <a:r>
              <a:rPr lang="en-US" dirty="0" err="1" smtClean="0"/>
              <a:t>gmond</a:t>
            </a:r>
            <a:r>
              <a:rPr lang="en-US" dirty="0" smtClean="0"/>
              <a:t>'],</a:t>
            </a:r>
          </a:p>
          <a:p>
            <a:pPr lvl="1">
              <a:spcBef>
                <a:spcPts val="0"/>
              </a:spcBef>
              <a:buNone/>
            </a:pPr>
            <a:r>
              <a:rPr lang="en-US" dirty="0" smtClean="0"/>
              <a:t>    notify =&gt; Service['</a:t>
            </a:r>
            <a:r>
              <a:rPr lang="en-US" dirty="0" err="1" smtClean="0"/>
              <a:t>gmond</a:t>
            </a:r>
            <a:r>
              <a:rPr lang="en-US" dirty="0" smtClean="0"/>
              <a:t>'],</a:t>
            </a:r>
          </a:p>
          <a:p>
            <a:pPr lvl="1">
              <a:spcBef>
                <a:spcPts val="0"/>
              </a:spcBef>
              <a:buNone/>
            </a:pPr>
            <a:r>
              <a:rPr lang="en-US" dirty="0" smtClean="0"/>
              <a:t>  }</a:t>
            </a:r>
          </a:p>
          <a:p>
            <a:pPr lvl="1">
              <a:spcBef>
                <a:spcPts val="0"/>
              </a:spcBef>
              <a:buNone/>
            </a:pPr>
            <a:r>
              <a:rPr lang="en-US" dirty="0" smtClean="0"/>
              <a:t>### END</a:t>
            </a:r>
          </a:p>
          <a:p>
            <a:pPr lvl="1">
              <a:spcBef>
                <a:spcPts val="0"/>
              </a:spcBef>
              <a:buNone/>
            </a:pPr>
            <a:r>
              <a:rPr lang="en-US" dirty="0" smtClean="0"/>
              <a:t>}</a:t>
            </a:r>
            <a:endParaRPr lang="en-US" sz="1800" dirty="0" smtClean="0"/>
          </a:p>
          <a:p>
            <a:pPr lvl="0">
              <a:spcBef>
                <a:spcPts val="0"/>
              </a:spcBef>
              <a:defRPr/>
            </a:pPr>
            <a:r>
              <a:rPr lang="en-US" sz="2000" dirty="0" smtClean="0"/>
              <a:t>To see Ganglia in action visit:</a:t>
            </a:r>
          </a:p>
          <a:p>
            <a:pPr marL="628650" lvl="1">
              <a:spcBef>
                <a:spcPts val="0"/>
              </a:spcBef>
            </a:pPr>
            <a:r>
              <a:rPr lang="en-US" sz="2000" dirty="0" smtClean="0"/>
              <a:t>https://headnode-public-ip/ganglia</a:t>
            </a:r>
          </a:p>
          <a:p>
            <a:pPr lvl="0">
              <a:spcBef>
                <a:spcPts val="0"/>
              </a:spcBef>
              <a:defRPr/>
            </a:pPr>
            <a:r>
              <a:rPr lang="en-US" sz="1800" b="1" dirty="0" err="1" smtClean="0"/>
              <a:t>svn</a:t>
            </a:r>
            <a:r>
              <a:rPr lang="en-US" sz="1800" b="1" dirty="0" smtClean="0"/>
              <a:t> </a:t>
            </a:r>
            <a:r>
              <a:rPr lang="en-US" sz="1800" b="1" dirty="0" err="1" smtClean="0"/>
              <a:t>ci</a:t>
            </a:r>
            <a:r>
              <a:rPr lang="en-US" sz="1800" dirty="0" smtClean="0"/>
              <a:t> and </a:t>
            </a:r>
            <a:r>
              <a:rPr lang="en-US" sz="1800" b="1" dirty="0" smtClean="0"/>
              <a:t>puppet apply</a:t>
            </a:r>
            <a:r>
              <a:rPr lang="en-US" sz="1800" dirty="0" smtClean="0"/>
              <a:t> on </a:t>
            </a:r>
            <a:r>
              <a:rPr lang="en-US" sz="1800" dirty="0" err="1" smtClean="0"/>
              <a:t>head_node</a:t>
            </a:r>
            <a:endParaRPr lang="en-US" sz="1800" dirty="0" smtClean="0"/>
          </a:p>
          <a:p>
            <a:pPr lvl="0">
              <a:spcBef>
                <a:spcPts val="0"/>
              </a:spcBef>
              <a:defRPr/>
            </a:pPr>
            <a:r>
              <a:rPr lang="en-US" sz="1800" b="1" dirty="0" err="1" smtClean="0"/>
              <a:t>svn</a:t>
            </a:r>
            <a:r>
              <a:rPr lang="en-US" sz="1800" b="1" dirty="0" smtClean="0"/>
              <a:t> up </a:t>
            </a:r>
            <a:r>
              <a:rPr lang="en-US" sz="1800" dirty="0" smtClean="0"/>
              <a:t>and </a:t>
            </a:r>
            <a:r>
              <a:rPr lang="en-US" sz="1800" b="1" dirty="0" smtClean="0"/>
              <a:t>puppet apply </a:t>
            </a:r>
            <a:r>
              <a:rPr lang="en-US" sz="1800" dirty="0" smtClean="0"/>
              <a:t>on all other nodes</a:t>
            </a:r>
          </a:p>
          <a:p>
            <a:pPr>
              <a:spcBef>
                <a:spcPts val="0"/>
              </a:spcBef>
            </a:pPr>
            <a:endParaRPr lang="en-US" dirty="0"/>
          </a:p>
        </p:txBody>
      </p:sp>
      <p:sp>
        <p:nvSpPr>
          <p:cNvPr id="4" name="Content Placeholder 2"/>
          <p:cNvSpPr txBox="1">
            <a:spLocks/>
          </p:cNvSpPr>
          <p:nvPr/>
        </p:nvSpPr>
        <p:spPr>
          <a:xfrm>
            <a:off x="4743450" y="2286000"/>
            <a:ext cx="4400550" cy="4957763"/>
          </a:xfrm>
          <a:prstGeom prst="rect">
            <a:avLst/>
          </a:prstGeom>
        </p:spPr>
        <p:txBody>
          <a:bodyPr vert="horz" lIns="91440" tIns="45720" rIns="91440" bIns="45720" rtlCol="0">
            <a:noAutofit/>
          </a:bodyPr>
          <a:lstStyle/>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638800" y="6172200"/>
            <a:ext cx="3429000" cy="307777"/>
          </a:xfrm>
          <a:prstGeom prst="rect">
            <a:avLst/>
          </a:prstGeom>
          <a:noFill/>
        </p:spPr>
        <p:txBody>
          <a:bodyPr wrap="square" rtlCol="0">
            <a:spAutoFit/>
          </a:bodyPr>
          <a:lstStyle/>
          <a:p>
            <a:pPr algn="r"/>
            <a:r>
              <a:rPr lang="en-US" sz="1400" dirty="0" smtClean="0">
                <a:latin typeface="+mj-lt"/>
              </a:rPr>
              <a:t>026-ganglia-storage-compute-nodes</a:t>
            </a:r>
            <a:endParaRPr lang="en-US" sz="1400" dirty="0">
              <a:latin typeface="+mj-lt"/>
            </a:endParaRPr>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037"/>
            <a:ext cx="7886700" cy="1325563"/>
          </a:xfrm>
        </p:spPr>
        <p:txBody>
          <a:bodyPr/>
          <a:lstStyle/>
          <a:p>
            <a:r>
              <a:rPr lang="en-US" dirty="0" err="1" smtClean="0"/>
              <a:t>Nagios</a:t>
            </a:r>
            <a:endParaRPr lang="en-US" dirty="0"/>
          </a:p>
        </p:txBody>
      </p:sp>
      <p:sp>
        <p:nvSpPr>
          <p:cNvPr id="3" name="Content Placeholder 2"/>
          <p:cNvSpPr>
            <a:spLocks noGrp="1"/>
          </p:cNvSpPr>
          <p:nvPr>
            <p:ph idx="1"/>
          </p:nvPr>
        </p:nvSpPr>
        <p:spPr>
          <a:xfrm>
            <a:off x="628650" y="1143000"/>
            <a:ext cx="7886700" cy="4652963"/>
          </a:xfrm>
        </p:spPr>
        <p:txBody>
          <a:bodyPr/>
          <a:lstStyle/>
          <a:p>
            <a:r>
              <a:rPr lang="en-US" dirty="0" smtClean="0"/>
              <a:t>Open source infrastructure monitoring software</a:t>
            </a:r>
          </a:p>
          <a:p>
            <a:r>
              <a:rPr lang="en-US" dirty="0" smtClean="0"/>
              <a:t>Allows you to monitor state of host, network, services and create alerts</a:t>
            </a:r>
          </a:p>
          <a:p>
            <a:r>
              <a:rPr lang="en-US" dirty="0" smtClean="0"/>
              <a:t>We shall set up </a:t>
            </a:r>
            <a:r>
              <a:rPr lang="en-US" dirty="0" err="1" smtClean="0"/>
              <a:t>Nagios</a:t>
            </a:r>
            <a:r>
              <a:rPr lang="en-US" dirty="0" smtClean="0"/>
              <a:t> on head node and create two simple checks</a:t>
            </a:r>
          </a:p>
          <a:p>
            <a:pPr lvl="1"/>
            <a:r>
              <a:rPr lang="en-US" dirty="0" smtClean="0"/>
              <a:t>ping check</a:t>
            </a:r>
          </a:p>
          <a:p>
            <a:pPr lvl="1"/>
            <a:r>
              <a:rPr lang="en-US" dirty="0" err="1" smtClean="0"/>
              <a:t>ssh</a:t>
            </a:r>
            <a:r>
              <a:rPr lang="en-US" dirty="0" smtClean="0"/>
              <a:t> check</a:t>
            </a:r>
          </a:p>
          <a:p>
            <a:r>
              <a:rPr lang="en-US" dirty="0" smtClean="0"/>
              <a:t>Enable all ICMP in AWS Security policy so that we can ping hosts</a:t>
            </a:r>
          </a:p>
          <a:p>
            <a:endParaRPr lang="en-US" dirty="0" smtClean="0"/>
          </a:p>
        </p:txBody>
      </p:sp>
      <p:pic>
        <p:nvPicPr>
          <p:cNvPr id="5" name="Picture 4"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Slide Number Placeholder 7"/>
          <p:cNvSpPr>
            <a:spLocks noGrp="1"/>
          </p:cNvSpPr>
          <p:nvPr>
            <p:ph type="sldNum" sz="quarter" idx="12"/>
          </p:nvPr>
        </p:nvSpPr>
        <p:spPr/>
        <p:txBody>
          <a:bodyPr/>
          <a:lstStyle/>
          <a:p>
            <a:fld id="{186B3722-BBD7-4406-B894-9D88D830D27E}" type="slidenum">
              <a:rPr lang="en-US" altLang="en-US" smtClean="0"/>
              <a:pPr/>
              <a:t>59</a:t>
            </a:fld>
            <a:endParaRPr lang="en-US" altLang="en-US"/>
          </a:p>
        </p:txBody>
      </p:sp>
      <p:pic>
        <p:nvPicPr>
          <p:cNvPr id="4" name="Picture 2"/>
          <p:cNvPicPr>
            <a:picLocks noChangeAspect="1" noChangeArrowheads="1"/>
          </p:cNvPicPr>
          <p:nvPr/>
        </p:nvPicPr>
        <p:blipFill>
          <a:blip r:embed="rId4" cstate="print"/>
          <a:srcRect l="15813" t="38542" r="16252" b="25000"/>
          <a:stretch>
            <a:fillRect/>
          </a:stretch>
        </p:blipFill>
        <p:spPr bwMode="auto">
          <a:xfrm>
            <a:off x="914400" y="3657600"/>
            <a:ext cx="7696200" cy="23221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list for setting up our cluster</a:t>
            </a:r>
            <a:endParaRPr lang="en-US" dirty="0"/>
          </a:p>
        </p:txBody>
      </p:sp>
      <p:sp>
        <p:nvSpPr>
          <p:cNvPr id="3" name="Content Placeholder 2"/>
          <p:cNvSpPr>
            <a:spLocks noGrp="1"/>
          </p:cNvSpPr>
          <p:nvPr>
            <p:ph idx="1"/>
          </p:nvPr>
        </p:nvSpPr>
        <p:spPr>
          <a:xfrm>
            <a:off x="628650" y="1516062"/>
            <a:ext cx="7886700" cy="4351338"/>
          </a:xfrm>
        </p:spPr>
        <p:txBody>
          <a:bodyPr>
            <a:normAutofit fontScale="92500" lnSpcReduction="10000"/>
          </a:bodyPr>
          <a:lstStyle/>
          <a:p>
            <a:r>
              <a:rPr lang="en-US" dirty="0" smtClean="0"/>
              <a:t>Spin up machines in EC2</a:t>
            </a:r>
          </a:p>
          <a:p>
            <a:r>
              <a:rPr lang="en-US" dirty="0" smtClean="0"/>
              <a:t>Bootstrap Puppet</a:t>
            </a:r>
          </a:p>
          <a:p>
            <a:r>
              <a:rPr lang="en-US" dirty="0" smtClean="0"/>
              <a:t>Firewalls</a:t>
            </a:r>
          </a:p>
          <a:p>
            <a:r>
              <a:rPr lang="en-US" dirty="0" smtClean="0"/>
              <a:t>DNS</a:t>
            </a:r>
          </a:p>
          <a:p>
            <a:r>
              <a:rPr lang="en-US" dirty="0" smtClean="0"/>
              <a:t>Shared Storage</a:t>
            </a:r>
          </a:p>
          <a:p>
            <a:r>
              <a:rPr lang="en-US" dirty="0"/>
              <a:t>Log aggregation</a:t>
            </a:r>
          </a:p>
          <a:p>
            <a:r>
              <a:rPr lang="en-US" dirty="0"/>
              <a:t>Environment </a:t>
            </a:r>
            <a:r>
              <a:rPr lang="en-US" dirty="0" smtClean="0"/>
              <a:t>Modules</a:t>
            </a:r>
          </a:p>
          <a:p>
            <a:r>
              <a:rPr lang="en-US" dirty="0" smtClean="0"/>
              <a:t>Accounts</a:t>
            </a:r>
          </a:p>
          <a:p>
            <a:r>
              <a:rPr lang="en-US" dirty="0" smtClean="0"/>
              <a:t>Scheduler and Resource Manager</a:t>
            </a:r>
          </a:p>
          <a:p>
            <a:r>
              <a:rPr lang="en-US" dirty="0" smtClean="0"/>
              <a:t>Node Health Checks</a:t>
            </a:r>
          </a:p>
          <a:p>
            <a:r>
              <a:rPr lang="en-US" dirty="0" smtClean="0"/>
              <a:t>Run MPI pi calculator and HPL benchmark</a:t>
            </a:r>
          </a:p>
          <a:p>
            <a:r>
              <a:rPr lang="en-US" dirty="0"/>
              <a:t>Ganglia</a:t>
            </a:r>
          </a:p>
          <a:p>
            <a:r>
              <a:rPr lang="en-US" dirty="0" err="1"/>
              <a:t>Nagios</a:t>
            </a:r>
            <a:endParaRPr lang="en-US" dirty="0"/>
          </a:p>
          <a:p>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6</a:t>
            </a:fld>
            <a:endParaRPr lang="en-US" altLang="en-US"/>
          </a:p>
        </p:txBody>
      </p:sp>
    </p:spTree>
    <p:extLst>
      <p:ext uri="{BB962C8B-B14F-4D97-AF65-F5344CB8AC3E}">
        <p14:creationId xmlns:p14="http://schemas.microsoft.com/office/powerpoint/2010/main" val="1358438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err="1" smtClean="0"/>
              <a:t>Nagios</a:t>
            </a:r>
            <a:r>
              <a:rPr lang="en-US" dirty="0" smtClean="0"/>
              <a:t> </a:t>
            </a:r>
            <a:r>
              <a:rPr lang="en-US" dirty="0" err="1" smtClean="0"/>
              <a:t>head_node</a:t>
            </a:r>
            <a:endParaRPr lang="en-US" dirty="0"/>
          </a:p>
        </p:txBody>
      </p:sp>
      <p:sp>
        <p:nvSpPr>
          <p:cNvPr id="3" name="Content Placeholder 2"/>
          <p:cNvSpPr>
            <a:spLocks noGrp="1"/>
          </p:cNvSpPr>
          <p:nvPr>
            <p:ph idx="1"/>
          </p:nvPr>
        </p:nvSpPr>
        <p:spPr>
          <a:xfrm>
            <a:off x="457200" y="1219200"/>
            <a:ext cx="4019550" cy="4957763"/>
          </a:xfrm>
        </p:spPr>
        <p:txBody>
          <a:bodyPr>
            <a:normAutofit fontScale="85000" lnSpcReduction="20000"/>
          </a:bodyPr>
          <a:lstStyle/>
          <a:p>
            <a:r>
              <a:rPr lang="en-US" dirty="0" smtClean="0"/>
              <a:t>Edit in class </a:t>
            </a:r>
            <a:r>
              <a:rPr lang="en-US" dirty="0" err="1" smtClean="0"/>
              <a:t>head_node</a:t>
            </a:r>
            <a:r>
              <a:rPr lang="en-US" dirty="0" smtClean="0"/>
              <a:t> { … }</a:t>
            </a:r>
          </a:p>
          <a:p>
            <a:r>
              <a:rPr lang="en-US" dirty="0" smtClean="0"/>
              <a:t>Install </a:t>
            </a:r>
            <a:r>
              <a:rPr lang="en-US" dirty="0" err="1" smtClean="0"/>
              <a:t>Nagios</a:t>
            </a:r>
            <a:r>
              <a:rPr lang="en-US" dirty="0" smtClean="0"/>
              <a:t> base packages and </a:t>
            </a:r>
            <a:r>
              <a:rPr lang="en-US" dirty="0" err="1" smtClean="0"/>
              <a:t>plugins</a:t>
            </a:r>
            <a:endParaRPr lang="en-US" dirty="0" smtClean="0"/>
          </a:p>
          <a:p>
            <a:pPr lvl="1">
              <a:buNone/>
            </a:pPr>
            <a:r>
              <a:rPr lang="en-US" dirty="0" smtClean="0"/>
              <a:t>package { ['</a:t>
            </a:r>
            <a:r>
              <a:rPr lang="en-US" dirty="0" err="1" smtClean="0"/>
              <a:t>nagios</a:t>
            </a:r>
            <a:r>
              <a:rPr lang="en-US" dirty="0" smtClean="0"/>
              <a:t>-common', '</a:t>
            </a:r>
            <a:r>
              <a:rPr lang="en-US" dirty="0" err="1" smtClean="0"/>
              <a:t>nagios</a:t>
            </a:r>
            <a:r>
              <a:rPr lang="en-US" dirty="0" smtClean="0"/>
              <a:t>', '</a:t>
            </a:r>
            <a:r>
              <a:rPr lang="en-US" dirty="0" err="1" smtClean="0"/>
              <a:t>nagios-plugins</a:t>
            </a:r>
            <a:r>
              <a:rPr lang="en-US" dirty="0" smtClean="0"/>
              <a:t>']:</a:t>
            </a:r>
          </a:p>
          <a:p>
            <a:pPr lvl="1">
              <a:buNone/>
            </a:pPr>
            <a:r>
              <a:rPr lang="en-US" dirty="0" smtClean="0"/>
              <a:t>    ensure =&gt; 'present',</a:t>
            </a:r>
          </a:p>
          <a:p>
            <a:pPr lvl="1">
              <a:buNone/>
            </a:pPr>
            <a:r>
              <a:rPr lang="en-US" dirty="0" smtClean="0"/>
              <a:t>    require =&gt; Package['</a:t>
            </a:r>
            <a:r>
              <a:rPr lang="en-US" dirty="0" err="1" smtClean="0"/>
              <a:t>epel-release.noarch</a:t>
            </a:r>
            <a:r>
              <a:rPr lang="en-US" dirty="0" smtClean="0"/>
              <a:t>'],</a:t>
            </a:r>
          </a:p>
          <a:p>
            <a:pPr lvl="1">
              <a:buNone/>
            </a:pPr>
            <a:r>
              <a:rPr lang="en-US" dirty="0" smtClean="0"/>
              <a:t>  }</a:t>
            </a:r>
          </a:p>
          <a:p>
            <a:pPr lvl="1">
              <a:buNone/>
            </a:pPr>
            <a:r>
              <a:rPr lang="en-US" dirty="0" smtClean="0"/>
              <a:t>  package { ['</a:t>
            </a:r>
            <a:r>
              <a:rPr lang="en-US" dirty="0" err="1" smtClean="0"/>
              <a:t>nagios-plugins-ssh</a:t>
            </a:r>
            <a:r>
              <a:rPr lang="en-US" dirty="0" smtClean="0"/>
              <a:t>', '</a:t>
            </a:r>
            <a:r>
              <a:rPr lang="en-US" dirty="0" err="1" smtClean="0"/>
              <a:t>nagios</a:t>
            </a:r>
            <a:r>
              <a:rPr lang="en-US" dirty="0" smtClean="0"/>
              <a:t>-</a:t>
            </a:r>
            <a:r>
              <a:rPr lang="en-US" dirty="0" err="1" smtClean="0"/>
              <a:t>plugins</a:t>
            </a:r>
            <a:r>
              <a:rPr lang="en-US" dirty="0" smtClean="0"/>
              <a:t>-ping']:</a:t>
            </a:r>
          </a:p>
          <a:p>
            <a:pPr lvl="1">
              <a:buNone/>
            </a:pPr>
            <a:r>
              <a:rPr lang="en-US" dirty="0" smtClean="0"/>
              <a:t>    ensure =&gt; 'present',</a:t>
            </a:r>
          </a:p>
          <a:p>
            <a:pPr lvl="1">
              <a:buNone/>
            </a:pPr>
            <a:r>
              <a:rPr lang="en-US" dirty="0" smtClean="0"/>
              <a:t>    require =&gt; Package['</a:t>
            </a:r>
            <a:r>
              <a:rPr lang="en-US" dirty="0" err="1" smtClean="0"/>
              <a:t>nagios-plugins</a:t>
            </a:r>
            <a:r>
              <a:rPr lang="en-US" dirty="0" smtClean="0"/>
              <a:t>'],</a:t>
            </a:r>
          </a:p>
          <a:p>
            <a:pPr lvl="1">
              <a:buNone/>
            </a:pPr>
            <a:r>
              <a:rPr lang="en-US" dirty="0" smtClean="0"/>
              <a:t>  }</a:t>
            </a:r>
          </a:p>
          <a:p>
            <a:r>
              <a:rPr lang="en-US" dirty="0" smtClean="0"/>
              <a:t>Remove the default </a:t>
            </a:r>
            <a:r>
              <a:rPr lang="en-US" dirty="0" err="1" smtClean="0"/>
              <a:t>localhost</a:t>
            </a:r>
            <a:r>
              <a:rPr lang="en-US" dirty="0" smtClean="0"/>
              <a:t> </a:t>
            </a:r>
            <a:r>
              <a:rPr lang="en-US" dirty="0" err="1" smtClean="0"/>
              <a:t>config</a:t>
            </a:r>
            <a:r>
              <a:rPr lang="en-US" dirty="0" smtClean="0"/>
              <a:t> that was created</a:t>
            </a:r>
          </a:p>
          <a:p>
            <a:pPr lvl="1">
              <a:buNone/>
            </a:pPr>
            <a:r>
              <a:rPr lang="en-US" dirty="0" smtClean="0"/>
              <a:t>exec { '</a:t>
            </a:r>
            <a:r>
              <a:rPr lang="en-US" dirty="0" err="1" smtClean="0"/>
              <a:t>remove_locahost_conf</a:t>
            </a:r>
            <a:r>
              <a:rPr lang="en-US" dirty="0" smtClean="0"/>
              <a:t>':</a:t>
            </a:r>
          </a:p>
          <a:p>
            <a:pPr lvl="1">
              <a:buNone/>
            </a:pPr>
            <a:r>
              <a:rPr lang="en-US" dirty="0" smtClean="0"/>
              <a:t>    command =&gt; '</a:t>
            </a:r>
            <a:r>
              <a:rPr lang="en-US" dirty="0" err="1" smtClean="0"/>
              <a:t>mv</a:t>
            </a:r>
            <a:r>
              <a:rPr lang="en-US" dirty="0" smtClean="0"/>
              <a:t> /etc/</a:t>
            </a:r>
            <a:r>
              <a:rPr lang="en-US" dirty="0" err="1" smtClean="0"/>
              <a:t>nagios</a:t>
            </a:r>
            <a:r>
              <a:rPr lang="en-US" dirty="0" smtClean="0"/>
              <a:t>/objects/localhost.cfg /etc/</a:t>
            </a:r>
            <a:r>
              <a:rPr lang="en-US" dirty="0" err="1" smtClean="0"/>
              <a:t>nagios</a:t>
            </a:r>
            <a:r>
              <a:rPr lang="en-US" dirty="0" smtClean="0"/>
              <a:t>/objects/</a:t>
            </a:r>
            <a:r>
              <a:rPr lang="en-US" dirty="0" err="1" smtClean="0"/>
              <a:t>localhost.cfg.orig</a:t>
            </a:r>
            <a:r>
              <a:rPr lang="en-US" dirty="0" smtClean="0"/>
              <a:t>; touch /etc/</a:t>
            </a:r>
            <a:r>
              <a:rPr lang="en-US" dirty="0" err="1" smtClean="0"/>
              <a:t>nagios</a:t>
            </a:r>
            <a:r>
              <a:rPr lang="en-US" dirty="0" smtClean="0"/>
              <a:t>/objects/localhost.cfg',</a:t>
            </a:r>
          </a:p>
          <a:p>
            <a:pPr lvl="1">
              <a:buNone/>
            </a:pPr>
            <a:r>
              <a:rPr lang="en-US" dirty="0" smtClean="0"/>
              <a:t>    require =&gt; Package['</a:t>
            </a:r>
            <a:r>
              <a:rPr lang="en-US" dirty="0" err="1" smtClean="0"/>
              <a:t>nagios</a:t>
            </a:r>
            <a:r>
              <a:rPr lang="en-US" dirty="0" smtClean="0"/>
              <a:t>'],</a:t>
            </a:r>
          </a:p>
          <a:p>
            <a:pPr lvl="1">
              <a:buNone/>
            </a:pPr>
            <a:r>
              <a:rPr lang="en-US" dirty="0" smtClean="0"/>
              <a:t>  }</a:t>
            </a:r>
            <a:endParaRPr lang="en-US" dirty="0"/>
          </a:p>
        </p:txBody>
      </p:sp>
      <p:sp>
        <p:nvSpPr>
          <p:cNvPr id="4" name="Content Placeholder 2"/>
          <p:cNvSpPr txBox="1">
            <a:spLocks/>
          </p:cNvSpPr>
          <p:nvPr/>
        </p:nvSpPr>
        <p:spPr>
          <a:xfrm>
            <a:off x="4591050" y="1138237"/>
            <a:ext cx="4019550" cy="4957763"/>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419600" y="1066800"/>
            <a:ext cx="4248150" cy="4957763"/>
          </a:xfrm>
          <a:prstGeom prst="rect">
            <a:avLst/>
          </a:prstGeom>
        </p:spPr>
        <p:txBody>
          <a:bodyPr vert="horz" lIns="91440" tIns="45720" rIns="91440" bIns="45720" rtlCol="0">
            <a:normAutofit fontScale="92500" lnSpcReduction="10000"/>
          </a:bodyPr>
          <a:lstStyle/>
          <a:p>
            <a:pPr marL="176213" indent="-176213">
              <a:buFont typeface="Arial" pitchFamily="34" charset="0"/>
              <a:buChar char="•"/>
            </a:pPr>
            <a:r>
              <a:rPr lang="en-US" sz="1600" dirty="0" smtClean="0">
                <a:latin typeface="Calibri (body)"/>
              </a:rPr>
              <a:t>Now define our own set of hosts that we shall monitor</a:t>
            </a:r>
          </a:p>
          <a:p>
            <a:pPr marL="633413" lvl="1" indent="-176213"/>
            <a:r>
              <a:rPr lang="en-US" sz="1600" dirty="0" smtClean="0">
                <a:latin typeface="Calibri (body)"/>
              </a:rPr>
              <a:t>	file { '/etc/</a:t>
            </a:r>
            <a:r>
              <a:rPr lang="en-US" sz="1600" dirty="0" err="1" smtClean="0">
                <a:latin typeface="Calibri (body)"/>
              </a:rPr>
              <a:t>nagios</a:t>
            </a:r>
            <a:r>
              <a:rPr lang="en-US" sz="1600" dirty="0" smtClean="0">
                <a:latin typeface="Calibri (body)"/>
              </a:rPr>
              <a:t>/</a:t>
            </a:r>
            <a:r>
              <a:rPr lang="en-US" sz="1600" dirty="0" err="1" smtClean="0">
                <a:latin typeface="Calibri (body)"/>
              </a:rPr>
              <a:t>conf.d</a:t>
            </a:r>
            <a:r>
              <a:rPr lang="en-US" sz="1600" dirty="0" smtClean="0">
                <a:latin typeface="Calibri (body)"/>
              </a:rPr>
              <a:t>/hosts.cfg':</a:t>
            </a:r>
          </a:p>
          <a:p>
            <a:pPr lvl="1"/>
            <a:r>
              <a:rPr lang="en-US" sz="1800" dirty="0" smtClean="0">
                <a:latin typeface="Calibri (body)"/>
              </a:rPr>
              <a:t>   </a:t>
            </a:r>
            <a:r>
              <a:rPr lang="en-US" sz="1500" dirty="0" smtClean="0">
                <a:latin typeface="Calibri (body)"/>
              </a:rPr>
              <a:t>ensure =&gt; file,</a:t>
            </a:r>
          </a:p>
          <a:p>
            <a:pPr lvl="1"/>
            <a:r>
              <a:rPr lang="en-US" sz="1500" dirty="0" smtClean="0">
                <a:latin typeface="Calibri (body)"/>
              </a:rPr>
              <a:t>    content =&gt; "</a:t>
            </a:r>
          </a:p>
          <a:p>
            <a:pPr lvl="1"/>
            <a:r>
              <a:rPr lang="en-US" sz="1500" dirty="0" smtClean="0">
                <a:latin typeface="Calibri (body)"/>
              </a:rPr>
              <a:t>                define host{</a:t>
            </a:r>
          </a:p>
          <a:p>
            <a:pPr lvl="1"/>
            <a:r>
              <a:rPr lang="en-US" sz="1500" dirty="0" smtClean="0">
                <a:latin typeface="Calibri (body)"/>
              </a:rPr>
              <a:t>                        use     </a:t>
            </a:r>
            <a:r>
              <a:rPr lang="en-US" sz="1500" dirty="0" err="1" smtClean="0">
                <a:latin typeface="Calibri (body)"/>
              </a:rPr>
              <a:t>linux</a:t>
            </a:r>
            <a:r>
              <a:rPr lang="en-US" sz="1500" dirty="0" smtClean="0">
                <a:latin typeface="Calibri (body)"/>
              </a:rPr>
              <a:t>-server</a:t>
            </a:r>
          </a:p>
          <a:p>
            <a:pPr lvl="1"/>
            <a:r>
              <a:rPr lang="en-US" sz="1500" dirty="0" smtClean="0">
                <a:latin typeface="Calibri (body)"/>
              </a:rPr>
              <a:t>                        </a:t>
            </a:r>
            <a:r>
              <a:rPr lang="en-US" sz="1500" dirty="0" err="1" smtClean="0">
                <a:latin typeface="Calibri (body)"/>
              </a:rPr>
              <a:t>host_name</a:t>
            </a:r>
            <a:r>
              <a:rPr lang="en-US" sz="1500" dirty="0" smtClean="0">
                <a:latin typeface="Calibri (body)"/>
              </a:rPr>
              <a:t> </a:t>
            </a:r>
            <a:r>
              <a:rPr lang="en-US" sz="1500" dirty="0" err="1" smtClean="0">
                <a:latin typeface="Calibri (body)"/>
              </a:rPr>
              <a:t>head.cluster</a:t>
            </a:r>
            <a:endParaRPr lang="en-US" sz="1500" dirty="0" smtClean="0">
              <a:latin typeface="Calibri (body)"/>
            </a:endParaRPr>
          </a:p>
          <a:p>
            <a:pPr lvl="1"/>
            <a:r>
              <a:rPr lang="en-US" sz="1500" dirty="0" smtClean="0">
                <a:latin typeface="Calibri (body)"/>
              </a:rPr>
              <a:t>                        alias   head</a:t>
            </a:r>
          </a:p>
          <a:p>
            <a:pPr lvl="1"/>
            <a:r>
              <a:rPr lang="en-US" sz="1500" dirty="0" smtClean="0">
                <a:latin typeface="Calibri (body)"/>
              </a:rPr>
              <a:t>                        address ${</a:t>
            </a:r>
            <a:r>
              <a:rPr lang="en-US" sz="1500" dirty="0" err="1" smtClean="0">
                <a:latin typeface="Calibri (body)"/>
              </a:rPr>
              <a:t>headnodeip</a:t>
            </a:r>
            <a:r>
              <a:rPr lang="en-US" sz="1500" dirty="0" smtClean="0">
                <a:latin typeface="Calibri (body)"/>
              </a:rPr>
              <a:t>}</a:t>
            </a:r>
          </a:p>
          <a:p>
            <a:pPr lvl="1"/>
            <a:r>
              <a:rPr lang="en-US" sz="1500" dirty="0" smtClean="0">
                <a:latin typeface="Calibri (body)"/>
              </a:rPr>
              <a:t>                }</a:t>
            </a:r>
          </a:p>
          <a:p>
            <a:pPr lvl="1"/>
            <a:r>
              <a:rPr lang="en-US" sz="1500" dirty="0" smtClean="0">
                <a:latin typeface="Calibri (body)"/>
              </a:rPr>
              <a:t>	…. . # Add other nodes here</a:t>
            </a:r>
          </a:p>
          <a:p>
            <a:pPr lvl="1"/>
            <a:r>
              <a:rPr lang="en-US" sz="1500" dirty="0" smtClean="0">
                <a:latin typeface="Calibri (body)"/>
              </a:rPr>
              <a:t>	…..</a:t>
            </a:r>
          </a:p>
          <a:p>
            <a:pPr marL="176213" lvl="1" indent="-176213">
              <a:buFont typeface="Arial" pitchFamily="34" charset="0"/>
              <a:buChar char="•"/>
            </a:pPr>
            <a:r>
              <a:rPr lang="en-US" sz="1600" dirty="0" smtClean="0">
                <a:latin typeface="Calibri (body)"/>
              </a:rPr>
              <a:t>Define a </a:t>
            </a:r>
            <a:r>
              <a:rPr lang="en-US" sz="1600" dirty="0" err="1" smtClean="0">
                <a:latin typeface="Calibri (body)"/>
              </a:rPr>
              <a:t>hostgroup</a:t>
            </a:r>
            <a:r>
              <a:rPr lang="en-US" sz="1600" dirty="0" smtClean="0">
                <a:latin typeface="Calibri (body)"/>
              </a:rPr>
              <a:t> for setting up checks easily (in hosts.cfg)</a:t>
            </a:r>
            <a:endParaRPr lang="en-US" sz="1500" dirty="0" smtClean="0">
              <a:latin typeface="Calibri (body)"/>
            </a:endParaRPr>
          </a:p>
          <a:p>
            <a:pPr lvl="1"/>
            <a:r>
              <a:rPr lang="en-US" sz="1500" dirty="0" smtClean="0">
                <a:latin typeface="Calibri (body)"/>
              </a:rPr>
              <a:t>    define </a:t>
            </a:r>
            <a:r>
              <a:rPr lang="en-US" sz="1500" dirty="0" err="1" smtClean="0">
                <a:latin typeface="Calibri (body)"/>
              </a:rPr>
              <a:t>hostgroup</a:t>
            </a:r>
            <a:r>
              <a:rPr lang="en-US" sz="1500" dirty="0" smtClean="0">
                <a:latin typeface="Calibri (body)"/>
              </a:rPr>
              <a:t>{</a:t>
            </a:r>
          </a:p>
          <a:p>
            <a:pPr lvl="1"/>
            <a:r>
              <a:rPr lang="en-US" sz="1500" dirty="0" smtClean="0">
                <a:latin typeface="Calibri (body)"/>
              </a:rPr>
              <a:t>         </a:t>
            </a:r>
            <a:r>
              <a:rPr lang="en-US" sz="1500" dirty="0" err="1" smtClean="0">
                <a:latin typeface="Calibri (body)"/>
              </a:rPr>
              <a:t>hostgroup_name</a:t>
            </a:r>
            <a:r>
              <a:rPr lang="en-US" sz="1500" dirty="0" smtClean="0">
                <a:latin typeface="Calibri (body)"/>
              </a:rPr>
              <a:t>  </a:t>
            </a:r>
            <a:r>
              <a:rPr lang="en-US" sz="1500" dirty="0" err="1" smtClean="0">
                <a:latin typeface="Calibri (body)"/>
              </a:rPr>
              <a:t>linux</a:t>
            </a:r>
            <a:r>
              <a:rPr lang="en-US" sz="1500" dirty="0" smtClean="0">
                <a:latin typeface="Calibri (body)"/>
              </a:rPr>
              <a:t>-servers</a:t>
            </a:r>
          </a:p>
          <a:p>
            <a:pPr lvl="1"/>
            <a:r>
              <a:rPr lang="en-US" sz="1500" dirty="0" smtClean="0">
                <a:latin typeface="Calibri (body)"/>
              </a:rPr>
              <a:t>         alias Linux Servers</a:t>
            </a:r>
          </a:p>
          <a:p>
            <a:pPr marL="862013" lvl="1" indent="-404813"/>
            <a:r>
              <a:rPr lang="en-US" sz="1500" dirty="0" smtClean="0">
                <a:latin typeface="Calibri (body)"/>
              </a:rPr>
              <a:t>         members </a:t>
            </a:r>
            <a:r>
              <a:rPr lang="en-US" sz="1500" dirty="0" err="1" smtClean="0">
                <a:latin typeface="Calibri (body)"/>
              </a:rPr>
              <a:t>head.cluster</a:t>
            </a:r>
            <a:r>
              <a:rPr lang="en-US" sz="1500" dirty="0" smtClean="0">
                <a:latin typeface="Calibri (body)"/>
              </a:rPr>
              <a:t>, </a:t>
            </a:r>
            <a:r>
              <a:rPr lang="en-US" sz="1500" dirty="0" err="1" smtClean="0">
                <a:latin typeface="Calibri (body)"/>
              </a:rPr>
              <a:t>storage.cluster</a:t>
            </a:r>
            <a:r>
              <a:rPr lang="en-US" sz="1500" dirty="0" smtClean="0">
                <a:latin typeface="Calibri (body)"/>
              </a:rPr>
              <a:t>, compute1.cluster, …..</a:t>
            </a:r>
          </a:p>
          <a:p>
            <a:pPr lvl="1"/>
            <a:r>
              <a:rPr lang="en-US" sz="1500" dirty="0" smtClean="0">
                <a:latin typeface="Calibri (body)"/>
              </a:rPr>
              <a:t>     }",</a:t>
            </a:r>
          </a:p>
          <a:p>
            <a:pPr lvl="1"/>
            <a:r>
              <a:rPr lang="en-US" sz="1500" dirty="0" smtClean="0">
                <a:latin typeface="Calibri (body)"/>
              </a:rPr>
              <a:t>    require =&gt; Package['</a:t>
            </a:r>
            <a:r>
              <a:rPr lang="en-US" sz="1500" dirty="0" err="1" smtClean="0">
                <a:latin typeface="Calibri (body)"/>
              </a:rPr>
              <a:t>nagios</a:t>
            </a:r>
            <a:r>
              <a:rPr lang="en-US" sz="1500" dirty="0" smtClean="0">
                <a:latin typeface="Calibri (body)"/>
              </a:rPr>
              <a:t>'],</a:t>
            </a:r>
          </a:p>
          <a:p>
            <a:pPr lvl="1"/>
            <a:r>
              <a:rPr lang="en-US" sz="1500" dirty="0" smtClean="0">
                <a:latin typeface="Calibri (body)"/>
              </a:rPr>
              <a:t>    notify =&gt; Service['</a:t>
            </a:r>
            <a:r>
              <a:rPr lang="en-US" sz="1500" dirty="0" err="1" smtClean="0">
                <a:latin typeface="Calibri (body)"/>
              </a:rPr>
              <a:t>nagios</a:t>
            </a:r>
            <a:r>
              <a:rPr lang="en-US" sz="1500" dirty="0" smtClean="0">
                <a:latin typeface="Calibri (body)"/>
              </a:rPr>
              <a:t>'],</a:t>
            </a:r>
          </a:p>
          <a:p>
            <a:pPr lvl="1"/>
            <a:r>
              <a:rPr lang="en-US" sz="1800" dirty="0" smtClean="0">
                <a:latin typeface="Calibri (body)"/>
              </a:rPr>
              <a:t>  </a:t>
            </a:r>
            <a:r>
              <a:rPr lang="en-US" sz="1600" dirty="0" smtClean="0">
                <a:latin typeface="Calibri (body)"/>
              </a:rPr>
              <a:t>}  #end </a:t>
            </a:r>
            <a:r>
              <a:rPr lang="en-US" sz="1600" dirty="0" err="1" smtClean="0">
                <a:latin typeface="Calibri (body)"/>
              </a:rPr>
              <a:t>file_hosts_cfg</a:t>
            </a:r>
            <a:endParaRPr lang="en-US" sz="1600" dirty="0" smtClean="0">
              <a:latin typeface="Calibri (body)"/>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Calibri (body)"/>
            </a:endParaRPr>
          </a:p>
        </p:txBody>
      </p:sp>
      <p:sp>
        <p:nvSpPr>
          <p:cNvPr id="7" name="TextBox 6"/>
          <p:cNvSpPr txBox="1"/>
          <p:nvPr/>
        </p:nvSpPr>
        <p:spPr>
          <a:xfrm>
            <a:off x="6019800" y="6172200"/>
            <a:ext cx="3048000" cy="307777"/>
          </a:xfrm>
          <a:prstGeom prst="rect">
            <a:avLst/>
          </a:prstGeom>
          <a:noFill/>
        </p:spPr>
        <p:txBody>
          <a:bodyPr wrap="square" rtlCol="0">
            <a:spAutoFit/>
          </a:bodyPr>
          <a:lstStyle/>
          <a:p>
            <a:pPr algn="r"/>
            <a:r>
              <a:rPr lang="en-US" sz="1400" dirty="0" smtClean="0">
                <a:latin typeface="+mj-lt"/>
              </a:rPr>
              <a:t>027-nagios</a:t>
            </a:r>
            <a:endParaRPr lang="en-US" sz="1400" dirty="0">
              <a:latin typeface="+mj-lt"/>
            </a:endParaRPr>
          </a:p>
        </p:txBody>
      </p:sp>
      <p:pic>
        <p:nvPicPr>
          <p:cNvPr id="8" name="Picture 7"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9" name="Picture 8"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11" name="Slide Number Placeholder 10"/>
          <p:cNvSpPr>
            <a:spLocks noGrp="1"/>
          </p:cNvSpPr>
          <p:nvPr>
            <p:ph type="sldNum" sz="quarter" idx="12"/>
          </p:nvPr>
        </p:nvSpPr>
        <p:spPr/>
        <p:txBody>
          <a:bodyPr/>
          <a:lstStyle/>
          <a:p>
            <a:fld id="{186B3722-BBD7-4406-B894-9D88D830D27E}" type="slidenum">
              <a:rPr lang="en-US" altLang="en-US" smtClean="0"/>
              <a:pPr/>
              <a:t>60</a:t>
            </a:fld>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err="1" smtClean="0"/>
              <a:t>Nagios</a:t>
            </a:r>
            <a:r>
              <a:rPr lang="en-US" dirty="0" smtClean="0"/>
              <a:t> – service </a:t>
            </a:r>
            <a:r>
              <a:rPr lang="en-US" dirty="0" err="1" smtClean="0"/>
              <a:t>configs</a:t>
            </a:r>
            <a:endParaRPr lang="en-US" dirty="0"/>
          </a:p>
        </p:txBody>
      </p:sp>
      <p:sp>
        <p:nvSpPr>
          <p:cNvPr id="3" name="Content Placeholder 2"/>
          <p:cNvSpPr>
            <a:spLocks noGrp="1"/>
          </p:cNvSpPr>
          <p:nvPr>
            <p:ph idx="1"/>
          </p:nvPr>
        </p:nvSpPr>
        <p:spPr>
          <a:xfrm>
            <a:off x="304800" y="1219200"/>
            <a:ext cx="4248150" cy="4881563"/>
          </a:xfrm>
        </p:spPr>
        <p:txBody>
          <a:bodyPr>
            <a:normAutofit/>
          </a:bodyPr>
          <a:lstStyle/>
          <a:p>
            <a:pPr>
              <a:spcBef>
                <a:spcPts val="0"/>
              </a:spcBef>
            </a:pPr>
            <a:r>
              <a:rPr lang="en-US" sz="1600" dirty="0" smtClean="0"/>
              <a:t>Now create checks that we want: ping and </a:t>
            </a:r>
            <a:r>
              <a:rPr lang="en-US" sz="1600" dirty="0" err="1" smtClean="0"/>
              <a:t>ssh</a:t>
            </a:r>
            <a:endParaRPr lang="en-US" sz="1600" dirty="0" smtClean="0"/>
          </a:p>
          <a:p>
            <a:pPr>
              <a:spcBef>
                <a:spcPts val="0"/>
              </a:spcBef>
              <a:buNone/>
            </a:pPr>
            <a:r>
              <a:rPr lang="en-US" sz="1600" dirty="0" smtClean="0"/>
              <a:t>	     </a:t>
            </a:r>
            <a:r>
              <a:rPr lang="en-US" sz="1500" dirty="0" smtClean="0"/>
              <a:t>file { '/etc/</a:t>
            </a:r>
            <a:r>
              <a:rPr lang="en-US" sz="1500" dirty="0" err="1" smtClean="0"/>
              <a:t>nagios</a:t>
            </a:r>
            <a:r>
              <a:rPr lang="en-US" sz="1500" dirty="0" smtClean="0"/>
              <a:t>/</a:t>
            </a:r>
            <a:r>
              <a:rPr lang="en-US" sz="1500" dirty="0" err="1" smtClean="0"/>
              <a:t>conf.d</a:t>
            </a:r>
            <a:r>
              <a:rPr lang="en-US" sz="1500" dirty="0" smtClean="0"/>
              <a:t>/services.cfg':</a:t>
            </a:r>
          </a:p>
          <a:p>
            <a:pPr lvl="1">
              <a:spcBef>
                <a:spcPts val="0"/>
              </a:spcBef>
              <a:buNone/>
            </a:pPr>
            <a:r>
              <a:rPr lang="en-US" sz="1400" dirty="0" smtClean="0"/>
              <a:t>    ensure =&gt; file,</a:t>
            </a:r>
          </a:p>
          <a:p>
            <a:pPr lvl="1">
              <a:spcBef>
                <a:spcPts val="0"/>
              </a:spcBef>
              <a:buNone/>
            </a:pPr>
            <a:r>
              <a:rPr lang="en-US" sz="1400" dirty="0" smtClean="0"/>
              <a:t>    content =&gt; "</a:t>
            </a:r>
          </a:p>
          <a:p>
            <a:pPr lvl="1">
              <a:spcBef>
                <a:spcPts val="0"/>
              </a:spcBef>
              <a:buNone/>
            </a:pPr>
            <a:r>
              <a:rPr lang="en-US" sz="1400" dirty="0" smtClean="0"/>
              <a:t>                define service{</a:t>
            </a:r>
          </a:p>
          <a:p>
            <a:pPr lvl="1">
              <a:spcBef>
                <a:spcPts val="0"/>
              </a:spcBef>
              <a:buNone/>
            </a:pPr>
            <a:r>
              <a:rPr lang="en-US" sz="1400" dirty="0" smtClean="0"/>
              <a:t>                        use             local-service</a:t>
            </a:r>
          </a:p>
          <a:p>
            <a:pPr lvl="1">
              <a:spcBef>
                <a:spcPts val="0"/>
              </a:spcBef>
              <a:buNone/>
            </a:pPr>
            <a:r>
              <a:rPr lang="en-US" sz="1400" dirty="0" smtClean="0"/>
              <a:t>                        </a:t>
            </a:r>
            <a:r>
              <a:rPr lang="en-US" sz="1400" dirty="0" err="1" smtClean="0"/>
              <a:t>hostgroup_name</a:t>
            </a:r>
            <a:r>
              <a:rPr lang="en-US" sz="1400" dirty="0" smtClean="0"/>
              <a:t>  </a:t>
            </a:r>
            <a:r>
              <a:rPr lang="en-US" sz="1400" dirty="0" err="1" smtClean="0"/>
              <a:t>linux</a:t>
            </a:r>
            <a:r>
              <a:rPr lang="en-US" sz="1400" dirty="0" smtClean="0"/>
              <a:t>-servers</a:t>
            </a:r>
          </a:p>
          <a:p>
            <a:pPr lvl="1">
              <a:spcBef>
                <a:spcPts val="0"/>
              </a:spcBef>
              <a:buNone/>
            </a:pPr>
            <a:r>
              <a:rPr lang="en-US" sz="1400" dirty="0" smtClean="0"/>
              <a:t>                        </a:t>
            </a:r>
            <a:r>
              <a:rPr lang="en-US" sz="1400" dirty="0" err="1" smtClean="0"/>
              <a:t>service_description</a:t>
            </a:r>
            <a:r>
              <a:rPr lang="en-US" sz="1400" dirty="0" smtClean="0"/>
              <a:t> PING</a:t>
            </a:r>
          </a:p>
          <a:p>
            <a:pPr lvl="1">
              <a:spcBef>
                <a:spcPts val="0"/>
              </a:spcBef>
              <a:buNone/>
            </a:pPr>
            <a:r>
              <a:rPr lang="en-US" sz="1400" dirty="0" smtClean="0"/>
              <a:t>                        </a:t>
            </a:r>
            <a:r>
              <a:rPr lang="en-US" sz="1400" dirty="0" err="1" smtClean="0"/>
              <a:t>check_command</a:t>
            </a:r>
            <a:r>
              <a:rPr lang="en-US" sz="1400" dirty="0" smtClean="0"/>
              <a:t>   check_ping!100.0,20%!500.0,60%</a:t>
            </a:r>
          </a:p>
          <a:p>
            <a:pPr lvl="1">
              <a:spcBef>
                <a:spcPts val="0"/>
              </a:spcBef>
              <a:buNone/>
            </a:pPr>
            <a:r>
              <a:rPr lang="en-US" sz="1400" dirty="0" smtClean="0"/>
              <a:t>                }</a:t>
            </a:r>
          </a:p>
          <a:p>
            <a:pPr lvl="1">
              <a:spcBef>
                <a:spcPts val="0"/>
              </a:spcBef>
              <a:buNone/>
            </a:pPr>
            <a:r>
              <a:rPr lang="en-US" sz="1400" dirty="0" smtClean="0"/>
              <a:t>                define service{</a:t>
            </a:r>
          </a:p>
          <a:p>
            <a:pPr lvl="1">
              <a:spcBef>
                <a:spcPts val="0"/>
              </a:spcBef>
              <a:buNone/>
            </a:pPr>
            <a:r>
              <a:rPr lang="en-US" sz="1400" dirty="0" smtClean="0"/>
              <a:t>                        use             local-service</a:t>
            </a:r>
          </a:p>
          <a:p>
            <a:pPr lvl="1">
              <a:spcBef>
                <a:spcPts val="0"/>
              </a:spcBef>
              <a:buNone/>
            </a:pPr>
            <a:r>
              <a:rPr lang="en-US" sz="1400" dirty="0" smtClean="0"/>
              <a:t>                        </a:t>
            </a:r>
            <a:r>
              <a:rPr lang="en-US" sz="1400" dirty="0" err="1" smtClean="0"/>
              <a:t>hostgroup_name</a:t>
            </a:r>
            <a:r>
              <a:rPr lang="en-US" sz="1400" dirty="0" smtClean="0"/>
              <a:t>  </a:t>
            </a:r>
            <a:r>
              <a:rPr lang="en-US" sz="1400" dirty="0" err="1" smtClean="0"/>
              <a:t>linux</a:t>
            </a:r>
            <a:r>
              <a:rPr lang="en-US" sz="1400" dirty="0" smtClean="0"/>
              <a:t>-servers</a:t>
            </a:r>
          </a:p>
          <a:p>
            <a:pPr lvl="1">
              <a:spcBef>
                <a:spcPts val="0"/>
              </a:spcBef>
              <a:buNone/>
            </a:pPr>
            <a:r>
              <a:rPr lang="en-US" sz="1400" dirty="0" smtClean="0"/>
              <a:t>                        </a:t>
            </a:r>
            <a:r>
              <a:rPr lang="en-US" sz="1400" dirty="0" err="1" smtClean="0"/>
              <a:t>service_description</a:t>
            </a:r>
            <a:r>
              <a:rPr lang="en-US" sz="1400" dirty="0" smtClean="0"/>
              <a:t> SSH</a:t>
            </a:r>
          </a:p>
          <a:p>
            <a:pPr lvl="1">
              <a:spcBef>
                <a:spcPts val="0"/>
              </a:spcBef>
              <a:buNone/>
            </a:pPr>
            <a:r>
              <a:rPr lang="en-US" sz="1400" dirty="0" smtClean="0"/>
              <a:t>                        </a:t>
            </a:r>
            <a:r>
              <a:rPr lang="en-US" sz="1400" dirty="0" err="1" smtClean="0"/>
              <a:t>check_command</a:t>
            </a:r>
            <a:r>
              <a:rPr lang="en-US" sz="1400" dirty="0" smtClean="0"/>
              <a:t>   </a:t>
            </a:r>
            <a:r>
              <a:rPr lang="en-US" sz="1400" dirty="0" err="1" smtClean="0"/>
              <a:t>check_ssh</a:t>
            </a:r>
            <a:endParaRPr lang="en-US" sz="1400" dirty="0" smtClean="0"/>
          </a:p>
          <a:p>
            <a:pPr lvl="1">
              <a:spcBef>
                <a:spcPts val="0"/>
              </a:spcBef>
              <a:buNone/>
            </a:pPr>
            <a:r>
              <a:rPr lang="en-US" sz="1400" dirty="0" smtClean="0"/>
              <a:t>                        </a:t>
            </a:r>
            <a:r>
              <a:rPr lang="en-US" sz="1400" dirty="0" err="1" smtClean="0"/>
              <a:t>notifications_enabled</a:t>
            </a:r>
            <a:r>
              <a:rPr lang="en-US" sz="1400" dirty="0" smtClean="0"/>
              <a:t> 0</a:t>
            </a:r>
          </a:p>
          <a:p>
            <a:pPr lvl="1">
              <a:spcBef>
                <a:spcPts val="0"/>
              </a:spcBef>
              <a:buNone/>
            </a:pPr>
            <a:r>
              <a:rPr lang="en-US" sz="1400" dirty="0" smtClean="0"/>
              <a:t>                }",</a:t>
            </a:r>
          </a:p>
          <a:p>
            <a:pPr lvl="1">
              <a:spcBef>
                <a:spcPts val="0"/>
              </a:spcBef>
              <a:buNone/>
            </a:pPr>
            <a:r>
              <a:rPr lang="en-US" sz="1400" dirty="0" smtClean="0"/>
              <a:t>    require =&gt; [Package['</a:t>
            </a:r>
            <a:r>
              <a:rPr lang="en-US" sz="1400" dirty="0" err="1" smtClean="0"/>
              <a:t>nagios</a:t>
            </a:r>
            <a:r>
              <a:rPr lang="en-US" sz="1400" dirty="0" smtClean="0"/>
              <a:t>'], File['/etc/</a:t>
            </a:r>
            <a:r>
              <a:rPr lang="en-US" sz="1400" dirty="0" err="1" smtClean="0"/>
              <a:t>nagios</a:t>
            </a:r>
            <a:r>
              <a:rPr lang="en-US" sz="1400" dirty="0" smtClean="0"/>
              <a:t>/</a:t>
            </a:r>
            <a:r>
              <a:rPr lang="en-US" sz="1400" dirty="0" err="1" smtClean="0"/>
              <a:t>conf.d</a:t>
            </a:r>
            <a:r>
              <a:rPr lang="en-US" sz="1400" dirty="0" smtClean="0"/>
              <a:t>/hosts.cfg']],</a:t>
            </a:r>
          </a:p>
          <a:p>
            <a:pPr lvl="1">
              <a:spcBef>
                <a:spcPts val="0"/>
              </a:spcBef>
              <a:buNone/>
            </a:pPr>
            <a:r>
              <a:rPr lang="en-US" sz="1400" dirty="0" smtClean="0"/>
              <a:t>    notify =&gt; Service['</a:t>
            </a:r>
            <a:r>
              <a:rPr lang="en-US" sz="1400" dirty="0" err="1" smtClean="0"/>
              <a:t>nagios</a:t>
            </a:r>
            <a:r>
              <a:rPr lang="en-US" sz="1400" dirty="0" smtClean="0"/>
              <a:t>'],</a:t>
            </a:r>
          </a:p>
          <a:p>
            <a:pPr lvl="1">
              <a:spcBef>
                <a:spcPts val="0"/>
              </a:spcBef>
              <a:buNone/>
            </a:pPr>
            <a:r>
              <a:rPr lang="en-US" sz="1400" dirty="0" smtClean="0"/>
              <a:t>  }</a:t>
            </a:r>
          </a:p>
          <a:p>
            <a:pPr lvl="1">
              <a:spcBef>
                <a:spcPts val="0"/>
              </a:spcBef>
              <a:buNone/>
            </a:pPr>
            <a:endParaRPr lang="en-US" sz="1400" dirty="0"/>
          </a:p>
        </p:txBody>
      </p:sp>
      <p:sp>
        <p:nvSpPr>
          <p:cNvPr id="4" name="Content Placeholder 2"/>
          <p:cNvSpPr txBox="1">
            <a:spLocks/>
          </p:cNvSpPr>
          <p:nvPr/>
        </p:nvSpPr>
        <p:spPr>
          <a:xfrm>
            <a:off x="4667250" y="1219200"/>
            <a:ext cx="4248150" cy="4957763"/>
          </a:xfrm>
          <a:prstGeom prst="rect">
            <a:avLst/>
          </a:prstGeom>
        </p:spPr>
        <p:txBody>
          <a:bodyPr vert="horz" lIns="91440" tIns="45720" rIns="91440" bIns="45720" rtlCol="0">
            <a:normAutofit/>
          </a:bodyPr>
          <a:lstStyle/>
          <a:p>
            <a:pPr marL="228600" indent="-228600">
              <a:buFont typeface="Arial" pitchFamily="34" charset="0"/>
              <a:buChar char="•"/>
            </a:pPr>
            <a:r>
              <a:rPr lang="en-US" sz="1600" dirty="0" smtClean="0">
                <a:latin typeface="+mn-lt"/>
              </a:rPr>
              <a:t>Create the </a:t>
            </a:r>
            <a:r>
              <a:rPr lang="en-US" sz="1600" dirty="0" err="1" smtClean="0">
                <a:latin typeface="+mn-lt"/>
              </a:rPr>
              <a:t>nagios</a:t>
            </a:r>
            <a:r>
              <a:rPr lang="en-US" sz="1600" dirty="0" smtClean="0">
                <a:latin typeface="+mn-lt"/>
              </a:rPr>
              <a:t> service</a:t>
            </a:r>
          </a:p>
          <a:p>
            <a:pPr marL="228600" indent="-228600"/>
            <a:r>
              <a:rPr lang="en-US" sz="1600" dirty="0" smtClean="0">
                <a:latin typeface="+mn-lt"/>
              </a:rPr>
              <a:t>	    </a:t>
            </a:r>
            <a:r>
              <a:rPr lang="en-US" sz="1500" dirty="0" smtClean="0">
                <a:latin typeface="+mn-lt"/>
              </a:rPr>
              <a:t>service { "</a:t>
            </a:r>
            <a:r>
              <a:rPr lang="en-US" sz="1500" dirty="0" err="1" smtClean="0">
                <a:latin typeface="+mn-lt"/>
              </a:rPr>
              <a:t>nagios</a:t>
            </a:r>
            <a:r>
              <a:rPr lang="en-US" sz="1500" dirty="0" smtClean="0">
                <a:latin typeface="+mn-lt"/>
              </a:rPr>
              <a:t>":</a:t>
            </a:r>
          </a:p>
          <a:p>
            <a:pPr lvl="1"/>
            <a:r>
              <a:rPr lang="en-US" sz="1400" dirty="0" smtClean="0">
                <a:latin typeface="+mn-lt"/>
              </a:rPr>
              <a:t>    ensure  =&gt; "running",</a:t>
            </a:r>
          </a:p>
          <a:p>
            <a:pPr lvl="1"/>
            <a:r>
              <a:rPr lang="en-US" sz="1400" dirty="0" smtClean="0">
                <a:latin typeface="+mn-lt"/>
              </a:rPr>
              <a:t>    enable  =&gt; "true",</a:t>
            </a:r>
          </a:p>
          <a:p>
            <a:pPr lvl="1"/>
            <a:r>
              <a:rPr lang="en-US" sz="1400" dirty="0" smtClean="0">
                <a:latin typeface="+mn-lt"/>
              </a:rPr>
              <a:t>    require =&gt; [Package["</a:t>
            </a:r>
            <a:r>
              <a:rPr lang="en-US" sz="1400" dirty="0" err="1" smtClean="0">
                <a:latin typeface="+mn-lt"/>
              </a:rPr>
              <a:t>nagios</a:t>
            </a:r>
            <a:r>
              <a:rPr lang="en-US" sz="1400" dirty="0" smtClean="0">
                <a:latin typeface="+mn-lt"/>
              </a:rPr>
              <a:t>"], File['/etc/</a:t>
            </a:r>
            <a:r>
              <a:rPr lang="en-US" sz="1400" dirty="0" err="1" smtClean="0">
                <a:latin typeface="+mn-lt"/>
              </a:rPr>
              <a:t>nagios</a:t>
            </a:r>
            <a:r>
              <a:rPr lang="en-US" sz="1400" dirty="0" smtClean="0">
                <a:latin typeface="+mn-lt"/>
              </a:rPr>
              <a:t>/</a:t>
            </a:r>
            <a:r>
              <a:rPr lang="en-US" sz="1400" dirty="0" err="1" smtClean="0">
                <a:latin typeface="+mn-lt"/>
              </a:rPr>
              <a:t>conf.d</a:t>
            </a:r>
            <a:r>
              <a:rPr lang="en-US" sz="1400" dirty="0" smtClean="0">
                <a:latin typeface="+mn-lt"/>
              </a:rPr>
              <a:t>/services.cfg']],</a:t>
            </a:r>
          </a:p>
          <a:p>
            <a:pPr lvl="1"/>
            <a:r>
              <a:rPr lang="en-US" sz="1400" dirty="0" smtClean="0">
                <a:latin typeface="+mn-lt"/>
              </a:rPr>
              <a:t>  }</a:t>
            </a:r>
          </a:p>
          <a:p>
            <a:pPr marL="514350" marR="0" lvl="1"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1" indent="-228600" algn="l" defTabSz="685800" rtl="0" eaLnBrk="1" fontAlgn="auto" latinLnBrk="0" hangingPunct="1">
              <a:lnSpc>
                <a:spcPct val="90000"/>
              </a:lnSpc>
              <a:spcBef>
                <a:spcPts val="0"/>
              </a:spcBef>
              <a:spcAft>
                <a:spcPts val="0"/>
              </a:spcAft>
              <a:buClrTx/>
              <a:buSzTx/>
              <a:buFont typeface="Arial" pitchFamily="34" charset="0"/>
              <a:buChar char="•"/>
              <a:tabLst/>
              <a:defRPr/>
            </a:pPr>
            <a:r>
              <a:rPr lang="en-US" sz="1800" dirty="0" smtClean="0">
                <a:latin typeface="+mn-lt"/>
              </a:rPr>
              <a:t>Check status by browsing the </a:t>
            </a:r>
            <a:r>
              <a:rPr lang="en-US" sz="1800" dirty="0" err="1" smtClean="0">
                <a:latin typeface="+mn-lt"/>
              </a:rPr>
              <a:t>Nagios</a:t>
            </a:r>
            <a:r>
              <a:rPr lang="en-US" sz="1800" dirty="0" smtClean="0">
                <a:latin typeface="+mn-lt"/>
              </a:rPr>
              <a:t> UI.</a:t>
            </a:r>
          </a:p>
          <a:p>
            <a:pPr marL="685800" lvl="2" indent="-228600" defTabSz="685800" fontAlgn="auto">
              <a:lnSpc>
                <a:spcPct val="90000"/>
              </a:lnSpc>
              <a:spcBef>
                <a:spcPts val="0"/>
              </a:spcBef>
              <a:spcAft>
                <a:spcPts val="0"/>
              </a:spcAft>
              <a:buFont typeface="Arial" pitchFamily="34" charset="0"/>
              <a:buChar cha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https://headnode-public-IP/nagios</a:t>
            </a:r>
          </a:p>
          <a:p>
            <a:pPr marL="228600" marR="0" lvl="1" indent="-228600" algn="l" defTabSz="6858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Default username/password are </a:t>
            </a:r>
          </a:p>
          <a:p>
            <a:pPr marL="685800" lvl="2" indent="-228600" defTabSz="685800" fontAlgn="auto">
              <a:lnSpc>
                <a:spcPct val="90000"/>
              </a:lnSpc>
              <a:spcBef>
                <a:spcPts val="0"/>
              </a:spcBef>
              <a:spcAft>
                <a:spcPts val="0"/>
              </a:spcAft>
              <a:buFont typeface="Arial" pitchFamily="34" charset="0"/>
              <a:buChar char="•"/>
            </a:pPr>
            <a:r>
              <a:rPr lang="en-US" sz="1800" dirty="0" err="1" smtClean="0">
                <a:latin typeface="+mn-lt"/>
              </a:rPr>
              <a:t>nagiosadmin</a:t>
            </a:r>
            <a:r>
              <a:rPr lang="en-US" sz="1800" dirty="0" smtClean="0">
                <a:latin typeface="+mn-lt"/>
              </a:rPr>
              <a:t>/</a:t>
            </a:r>
            <a:r>
              <a:rPr lang="en-US" sz="1800" dirty="0" err="1" smtClean="0">
                <a:latin typeface="+mn-lt"/>
              </a:rPr>
              <a:t>nagiosadmin</a:t>
            </a:r>
            <a:endParaRPr lang="en-US" sz="1800" dirty="0" smtClean="0">
              <a:latin typeface="+mn-lt"/>
            </a:endParaRPr>
          </a:p>
          <a:p>
            <a:pPr marL="228600" marR="0" lvl="1" indent="-228600" algn="l" defTabSz="6858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“Hosts” in left panel and view current node status</a:t>
            </a:r>
          </a:p>
          <a:p>
            <a:pPr marL="228600" marR="0" lvl="1" indent="-228600" algn="l" defTabSz="685800" rtl="0" eaLnBrk="1" fontAlgn="auto" latinLnBrk="0" hangingPunct="1">
              <a:lnSpc>
                <a:spcPct val="90000"/>
              </a:lnSpc>
              <a:spcBef>
                <a:spcPts val="0"/>
              </a:spcBef>
              <a:spcAft>
                <a:spcPts val="0"/>
              </a:spcAft>
              <a:buClrTx/>
              <a:buSzTx/>
              <a:buFont typeface="Arial" pitchFamily="34" charset="0"/>
              <a:buChar char="•"/>
              <a:tabLst/>
              <a:defRPr/>
            </a:pPr>
            <a:r>
              <a:rPr lang="en-US" sz="1800" dirty="0" smtClean="0">
                <a:latin typeface="+mn-lt"/>
              </a:rPr>
              <a:t>For advanced </a:t>
            </a:r>
            <a:r>
              <a:rPr lang="en-US" sz="1800" dirty="0" err="1" smtClean="0">
                <a:latin typeface="+mn-lt"/>
              </a:rPr>
              <a:t>Nagios</a:t>
            </a:r>
            <a:r>
              <a:rPr lang="en-US" sz="1800" dirty="0" smtClean="0">
                <a:latin typeface="+mn-lt"/>
              </a:rPr>
              <a:t> monitoring use NRPE </a:t>
            </a:r>
            <a:r>
              <a:rPr lang="en-US" sz="1800" dirty="0" err="1" smtClean="0">
                <a:latin typeface="+mn-lt"/>
              </a:rPr>
              <a:t>plugins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7086600" y="6172200"/>
            <a:ext cx="1981200" cy="307777"/>
          </a:xfrm>
          <a:prstGeom prst="rect">
            <a:avLst/>
          </a:prstGeom>
          <a:noFill/>
        </p:spPr>
        <p:txBody>
          <a:bodyPr wrap="square" rtlCol="0">
            <a:spAutoFit/>
          </a:bodyPr>
          <a:lstStyle/>
          <a:p>
            <a:pPr algn="r"/>
            <a:r>
              <a:rPr lang="en-US" sz="1400" dirty="0" smtClean="0">
                <a:latin typeface="+mj-lt"/>
              </a:rPr>
              <a:t>027-nagios</a:t>
            </a:r>
            <a:endParaRPr lang="en-US" sz="1400" dirty="0">
              <a:latin typeface="+mj-lt"/>
            </a:endParaRPr>
          </a:p>
        </p:txBody>
      </p:sp>
      <p:pic>
        <p:nvPicPr>
          <p:cNvPr id="6" name="Picture 5"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lstStyle/>
          <a:p>
            <a:r>
              <a:rPr lang="en-US" dirty="0" smtClean="0"/>
              <a:t>We </a:t>
            </a:r>
            <a:r>
              <a:rPr lang="en-US" smtClean="0"/>
              <a:t>have learned</a:t>
            </a:r>
            <a:r>
              <a:rPr lang="en-US" dirty="0" smtClean="0"/>
              <a:t>!</a:t>
            </a:r>
            <a:endParaRPr lang="en-US" dirty="0"/>
          </a:p>
        </p:txBody>
      </p:sp>
      <p:sp>
        <p:nvSpPr>
          <p:cNvPr id="3" name="Content Placeholder 2"/>
          <p:cNvSpPr>
            <a:spLocks noGrp="1"/>
          </p:cNvSpPr>
          <p:nvPr>
            <p:ph idx="1"/>
          </p:nvPr>
        </p:nvSpPr>
        <p:spPr>
          <a:xfrm>
            <a:off x="628650" y="1295400"/>
            <a:ext cx="7886700" cy="4351338"/>
          </a:xfrm>
        </p:spPr>
        <p:txBody>
          <a:bodyPr>
            <a:normAutofit lnSpcReduction="10000"/>
          </a:bodyPr>
          <a:lstStyle/>
          <a:p>
            <a:r>
              <a:rPr lang="en-US" dirty="0" smtClean="0"/>
              <a:t>Creating and Using EC2 Instances</a:t>
            </a:r>
          </a:p>
          <a:p>
            <a:r>
              <a:rPr lang="en-US" dirty="0" smtClean="0"/>
              <a:t>Basic Puppet Use</a:t>
            </a:r>
          </a:p>
          <a:p>
            <a:r>
              <a:rPr lang="en-US" dirty="0" smtClean="0"/>
              <a:t>Firewall Configuration</a:t>
            </a:r>
          </a:p>
          <a:p>
            <a:r>
              <a:rPr lang="en-US" dirty="0" smtClean="0"/>
              <a:t>Local DNS Setup</a:t>
            </a:r>
          </a:p>
          <a:p>
            <a:r>
              <a:rPr lang="en-US" dirty="0" smtClean="0"/>
              <a:t>Shared Storage</a:t>
            </a:r>
          </a:p>
          <a:p>
            <a:r>
              <a:rPr lang="en-US" dirty="0" smtClean="0"/>
              <a:t>Install and Configure Torque and Maui</a:t>
            </a:r>
          </a:p>
          <a:p>
            <a:r>
              <a:rPr lang="en-US" dirty="0" smtClean="0"/>
              <a:t>Environment Modules</a:t>
            </a:r>
          </a:p>
          <a:p>
            <a:r>
              <a:rPr lang="en-US" dirty="0" smtClean="0"/>
              <a:t>Node Health Checks</a:t>
            </a:r>
          </a:p>
          <a:p>
            <a:r>
              <a:rPr lang="en-US" dirty="0" smtClean="0"/>
              <a:t>Log Aggregation</a:t>
            </a:r>
          </a:p>
          <a:p>
            <a:r>
              <a:rPr lang="en-US" dirty="0" smtClean="0"/>
              <a:t>Ganglia</a:t>
            </a:r>
          </a:p>
          <a:p>
            <a:r>
              <a:rPr lang="en-US" dirty="0" err="1" smtClean="0"/>
              <a:t>Nagios</a:t>
            </a:r>
            <a:endParaRPr lang="en-US" dirty="0" smtClean="0"/>
          </a:p>
          <a:p>
            <a:r>
              <a:rPr lang="en-US" dirty="0" smtClean="0"/>
              <a:t>Run MPI pi calculator and HPL benchmark</a:t>
            </a:r>
            <a:endParaRPr lang="en-US" dirty="0"/>
          </a:p>
        </p:txBody>
      </p:sp>
      <p:pic>
        <p:nvPicPr>
          <p:cNvPr id="4" name="Picture 3" descr="purdu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62</a:t>
            </a:fld>
            <a:endParaRPr lang="en-US" altLang="en-US"/>
          </a:p>
        </p:txBody>
      </p:sp>
    </p:spTree>
    <p:extLst>
      <p:ext uri="{BB962C8B-B14F-4D97-AF65-F5344CB8AC3E}">
        <p14:creationId xmlns:p14="http://schemas.microsoft.com/office/powerpoint/2010/main" val="13584383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Comments? </a:t>
            </a:r>
            <a:endParaRPr lang="en-US" dirty="0"/>
          </a:p>
        </p:txBody>
      </p:sp>
      <p:sp>
        <p:nvSpPr>
          <p:cNvPr id="3" name="Content Placeholder 2"/>
          <p:cNvSpPr>
            <a:spLocks noGrp="1"/>
          </p:cNvSpPr>
          <p:nvPr>
            <p:ph idx="1"/>
          </p:nvPr>
        </p:nvSpPr>
        <p:spPr>
          <a:xfrm>
            <a:off x="628650" y="1295400"/>
            <a:ext cx="7886700" cy="4351338"/>
          </a:xfrm>
        </p:spPr>
        <p:txBody>
          <a:bodyPr/>
          <a:lstStyle/>
          <a:p>
            <a:endParaRPr lang="en-US" dirty="0" smtClean="0"/>
          </a:p>
          <a:p>
            <a:endParaRPr lang="en-US" dirty="0" smtClean="0"/>
          </a:p>
          <a:p>
            <a:r>
              <a:rPr lang="en-US" dirty="0" smtClean="0"/>
              <a:t>Contact:</a:t>
            </a:r>
          </a:p>
          <a:p>
            <a:pPr lvl="1"/>
            <a:r>
              <a:rPr lang="en-US" dirty="0" smtClean="0"/>
              <a:t>Stephen Lien Harrell – </a:t>
            </a:r>
            <a:r>
              <a:rPr lang="en-US" dirty="0" smtClean="0">
                <a:hlinkClick r:id="rId2"/>
              </a:rPr>
              <a:t>SLH@purdue.edu</a:t>
            </a:r>
            <a:endParaRPr lang="en-US" dirty="0" smtClean="0"/>
          </a:p>
          <a:p>
            <a:pPr lvl="1"/>
            <a:r>
              <a:rPr lang="en-US" dirty="0" err="1" smtClean="0"/>
              <a:t>Amiya</a:t>
            </a:r>
            <a:r>
              <a:rPr lang="en-US" dirty="0" smtClean="0"/>
              <a:t> </a:t>
            </a:r>
            <a:r>
              <a:rPr lang="en-US" dirty="0" err="1" smtClean="0"/>
              <a:t>Maji</a:t>
            </a:r>
            <a:r>
              <a:rPr lang="en-US" dirty="0" smtClean="0"/>
              <a:t> – </a:t>
            </a:r>
            <a:r>
              <a:rPr lang="en-US" dirty="0" smtClean="0">
                <a:hlinkClick r:id="rId3"/>
              </a:rPr>
              <a:t>amaji@purdue.edu</a:t>
            </a:r>
            <a:r>
              <a:rPr lang="en-US" dirty="0" smtClean="0"/>
              <a:t> </a:t>
            </a:r>
          </a:p>
          <a:p>
            <a:pPr lvl="1"/>
            <a:endParaRPr lang="en-US" dirty="0"/>
          </a:p>
          <a:p>
            <a:pPr lvl="1"/>
            <a:endParaRPr lang="en-US" dirty="0" smtClean="0"/>
          </a:p>
          <a:p>
            <a:pPr marL="342900" lvl="1" indent="0">
              <a:buNone/>
            </a:pPr>
            <a:endParaRPr lang="en-US" dirty="0"/>
          </a:p>
          <a:p>
            <a:r>
              <a:rPr lang="en-US" sz="3600" dirty="0" smtClean="0"/>
              <a:t>Don</a:t>
            </a:r>
            <a:r>
              <a:rPr lang="fr-FR" sz="3600" dirty="0" smtClean="0"/>
              <a:t>’</a:t>
            </a:r>
            <a:r>
              <a:rPr lang="en-US" sz="3600" dirty="0" smtClean="0"/>
              <a:t>t forget to shutdown your EC2 instances!!!</a:t>
            </a:r>
          </a:p>
          <a:p>
            <a:pPr lvl="1"/>
            <a:endParaRPr lang="en-US" dirty="0"/>
          </a:p>
          <a:p>
            <a:pPr lvl="1"/>
            <a:endParaRPr lang="en-US" dirty="0"/>
          </a:p>
        </p:txBody>
      </p:sp>
      <p:pic>
        <p:nvPicPr>
          <p:cNvPr id="6" name="Picture 5" descr="purdue.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Slide Number Placeholder 8"/>
          <p:cNvSpPr>
            <a:spLocks noGrp="1"/>
          </p:cNvSpPr>
          <p:nvPr>
            <p:ph type="sldNum" sz="quarter" idx="12"/>
          </p:nvPr>
        </p:nvSpPr>
        <p:spPr/>
        <p:txBody>
          <a:bodyPr/>
          <a:lstStyle/>
          <a:p>
            <a:fld id="{186B3722-BBD7-4406-B894-9D88D830D27E}" type="slidenum">
              <a:rPr lang="en-US" altLang="en-US" smtClean="0"/>
              <a:pPr/>
              <a:t>63</a:t>
            </a:fld>
            <a:endParaRPr lang="en-US" altLang="en-US"/>
          </a:p>
        </p:txBody>
      </p:sp>
    </p:spTree>
    <p:extLst>
      <p:ext uri="{BB962C8B-B14F-4D97-AF65-F5344CB8AC3E}">
        <p14:creationId xmlns:p14="http://schemas.microsoft.com/office/powerpoint/2010/main" val="9991980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3048000"/>
            <a:ext cx="7886700" cy="4351338"/>
          </a:xfrm>
        </p:spPr>
        <p:txBody>
          <a:bodyPr/>
          <a:lstStyle/>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Slide Number Placeholder 4"/>
          <p:cNvSpPr>
            <a:spLocks noGrp="1"/>
          </p:cNvSpPr>
          <p:nvPr>
            <p:ph type="sldNum" sz="quarter" idx="12"/>
          </p:nvPr>
        </p:nvSpPr>
        <p:spPr/>
        <p:txBody>
          <a:bodyPr/>
          <a:lstStyle/>
          <a:p>
            <a:fld id="{293DC675-4120-4B3E-91B4-D08D44E3A4E1}" type="slidenum">
              <a:rPr lang="en-US" altLang="en-US" smtClean="0"/>
              <a:pPr/>
              <a:t>64</a:t>
            </a:fld>
            <a:endParaRPr lang="en-US" altLang="en-US"/>
          </a:p>
        </p:txBody>
      </p:sp>
      <p:pic>
        <p:nvPicPr>
          <p:cNvPr id="6" name="Picture 5" descr="purdu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Rectangle 1"/>
          <p:cNvSpPr>
            <a:spLocks noChangeArrowheads="1"/>
          </p:cNvSpPr>
          <p:nvPr/>
        </p:nvSpPr>
        <p:spPr bwMode="auto">
          <a:xfrm>
            <a:off x="1219200" y="1548515"/>
            <a:ext cx="7010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hlinkClick r:id="rId4"/>
              </a:rPr>
              <a:t>  </a:t>
            </a:r>
            <a:r>
              <a:rPr kumimoji="0" lang="x-none" altLang="x-none" sz="1800" b="0" i="0" u="sng" strike="noStrike" cap="none" normalizeH="0" baseline="0" dirty="0">
                <a:ln>
                  <a:noFill/>
                </a:ln>
                <a:effectLst/>
                <a:latin typeface="Arial" charset="0"/>
              </a:rPr>
              <a:t/>
            </a:r>
            <a:br>
              <a:rPr kumimoji="0" lang="x-none" altLang="x-none" sz="1800" b="0" i="0" u="sng" strike="noStrike" cap="none" normalizeH="0" baseline="0" dirty="0">
                <a:ln>
                  <a:noFill/>
                </a:ln>
                <a:effectLst/>
                <a:latin typeface="Arial" charset="0"/>
              </a:rPr>
            </a:br>
            <a:r>
              <a:rPr kumimoji="0" lang="x-none" altLang="x-none" sz="1800" i="0" strike="noStrike" cap="none" normalizeH="0" baseline="0" dirty="0">
                <a:ln>
                  <a:noFill/>
                </a:ln>
                <a:effectLst/>
                <a:latin typeface="Arial" charset="0"/>
              </a:rPr>
              <a:t>This work is licensed under a</a:t>
            </a:r>
            <a:r>
              <a:rPr kumimoji="0" lang="x-none" altLang="x-none" sz="1800" b="0" i="0" u="none" strike="noStrike" cap="none" normalizeH="0" baseline="0" dirty="0">
                <a:ln>
                  <a:noFill/>
                </a:ln>
                <a:solidFill>
                  <a:srgbClr val="049CCF"/>
                </a:solidFill>
                <a:effectLst/>
                <a:latin typeface="Arial" charset="0"/>
              </a:rPr>
              <a:t> </a:t>
            </a:r>
            <a:endParaRPr kumimoji="0" lang="en-US" altLang="x-none" sz="1800" b="0" i="0" u="none" strike="noStrike" cap="none" normalizeH="0" baseline="0" dirty="0" smtClean="0">
              <a:ln>
                <a:noFill/>
              </a:ln>
              <a:solidFill>
                <a:srgbClr val="049CCF"/>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smtClean="0">
                <a:ln>
                  <a:noFill/>
                </a:ln>
                <a:solidFill>
                  <a:srgbClr val="049CCF"/>
                </a:solidFill>
                <a:effectLst/>
                <a:latin typeface="Arial" charset="0"/>
                <a:hlinkClick r:id="rId4"/>
              </a:rPr>
              <a:t>Creative </a:t>
            </a:r>
            <a:r>
              <a:rPr kumimoji="0" lang="x-none" altLang="x-none" sz="1800" b="0" i="0" u="none" strike="noStrike" cap="none" normalizeH="0" baseline="0" dirty="0">
                <a:ln>
                  <a:noFill/>
                </a:ln>
                <a:solidFill>
                  <a:srgbClr val="049CCF"/>
                </a:solidFill>
                <a:effectLst/>
                <a:latin typeface="Arial" charset="0"/>
                <a:hlinkClick r:id="rId4"/>
              </a:rPr>
              <a:t>Commons Attribution 4.0 International License</a:t>
            </a:r>
            <a:r>
              <a:rPr kumimoji="0" lang="x-none" altLang="x-none" sz="1800" b="0" i="0" strike="noStrike" cap="none" normalizeH="0" baseline="0" dirty="0" smtClean="0">
                <a:ln>
                  <a:noFill/>
                </a:ln>
                <a:effectLst/>
                <a:latin typeface="Arial" charset="0"/>
              </a:rPr>
              <a:t>.</a:t>
            </a:r>
            <a:endParaRPr kumimoji="0" lang="en-US" altLang="x-none" sz="1800" b="0" i="0" strike="noStrike" cap="none" normalizeH="0" baseline="0" dirty="0" smtClean="0">
              <a:ln>
                <a:noFill/>
              </a:ln>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x-none" sz="1800" u="sng" dirty="0" smtClean="0">
              <a:solidFill>
                <a:srgbClr val="049CCF"/>
              </a:solidFill>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x-none" sz="1800" dirty="0" smtClean="0">
                <a:latin typeface="Arial" charset="0"/>
              </a:rPr>
              <a:t>This work created by Stephen Harrell and </a:t>
            </a:r>
            <a:r>
              <a:rPr lang="en-US" altLang="x-none" sz="1800" dirty="0" smtClean="0">
                <a:latin typeface="Arial" charset="0"/>
              </a:rPr>
              <a:t>Amiya </a:t>
            </a:r>
            <a:r>
              <a:rPr lang="en-US" altLang="x-none" sz="1800" dirty="0" err="1" smtClean="0">
                <a:latin typeface="Arial" charset="0"/>
              </a:rPr>
              <a:t>Maji</a:t>
            </a:r>
            <a:r>
              <a:rPr lang="en-US" altLang="x-none" sz="1800" dirty="0" smtClean="0">
                <a:latin typeface="Arial" charset="0"/>
              </a:rPr>
              <a:t> </a:t>
            </a:r>
            <a:r>
              <a:rPr lang="en-US" altLang="x-none" sz="1800" dirty="0" smtClean="0">
                <a:latin typeface="Arial" charset="0"/>
              </a:rPr>
              <a:t>at Purdue University</a:t>
            </a:r>
            <a:endParaRPr lang="en-US" altLang="x-none" sz="1800"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rgbClr val="049CCF"/>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rPr>
              <a:t/>
            </a:r>
            <a:br>
              <a:rPr kumimoji="0" lang="x-none" altLang="x-none" sz="1800" b="0" i="0" u="none" strike="noStrike" cap="none" normalizeH="0" baseline="0" dirty="0">
                <a:ln>
                  <a:noFill/>
                </a:ln>
                <a:solidFill>
                  <a:srgbClr val="049CCF"/>
                </a:solidFill>
                <a:effectLst/>
                <a:latin typeface="Arial" charset="0"/>
              </a:rPr>
            </a:br>
            <a:endParaRPr kumimoji="0" lang="x-none" altLang="x-none" sz="1800" b="0" i="0" u="none" strike="noStrike" cap="none" normalizeH="0" baseline="0" dirty="0">
              <a:ln>
                <a:noFill/>
              </a:ln>
              <a:solidFill>
                <a:srgbClr val="049CCF"/>
              </a:solidFill>
              <a:effectLst/>
              <a:latin typeface="Arial" charset="0"/>
            </a:endParaRPr>
          </a:p>
        </p:txBody>
      </p:sp>
      <p:pic>
        <p:nvPicPr>
          <p:cNvPr id="1026" name="Picture 2" descr="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53023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7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Timeline of sessions</a:t>
            </a:r>
            <a:endParaRPr lang="en-US" dirty="0"/>
          </a:p>
        </p:txBody>
      </p:sp>
      <p:sp>
        <p:nvSpPr>
          <p:cNvPr id="3" name="Content Placeholder 2"/>
          <p:cNvSpPr>
            <a:spLocks noGrp="1"/>
          </p:cNvSpPr>
          <p:nvPr>
            <p:ph idx="1"/>
          </p:nvPr>
        </p:nvSpPr>
        <p:spPr>
          <a:xfrm>
            <a:off x="4038600" y="1825625"/>
            <a:ext cx="4476750" cy="4351338"/>
          </a:xfrm>
        </p:spPr>
        <p:txBody>
          <a:bodyPr/>
          <a:lstStyle/>
          <a:p>
            <a:r>
              <a:rPr lang="en-US" dirty="0" smtClean="0"/>
              <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3126177"/>
              </p:ext>
            </p:extLst>
          </p:nvPr>
        </p:nvGraphicFramePr>
        <p:xfrm>
          <a:off x="1981200" y="1143002"/>
          <a:ext cx="6324600" cy="4876800"/>
        </p:xfrm>
        <a:graphic>
          <a:graphicData uri="http://schemas.openxmlformats.org/drawingml/2006/table">
            <a:tbl>
              <a:tblPr firstRow="1" bandRow="1">
                <a:tableStyleId>{5C22544A-7EE6-4342-B048-85BDC9FD1C3A}</a:tableStyleId>
              </a:tblPr>
              <a:tblGrid>
                <a:gridCol w="6324600"/>
              </a:tblGrid>
              <a:tr h="812800">
                <a:tc>
                  <a:txBody>
                    <a:bodyPr/>
                    <a:lstStyle/>
                    <a:p>
                      <a:r>
                        <a:rPr lang="en-US" sz="2000" b="1" dirty="0" smtClean="0">
                          <a:solidFill>
                            <a:schemeClr val="tx1"/>
                          </a:solidFill>
                        </a:rPr>
                        <a:t>Mon,</a:t>
                      </a:r>
                      <a:r>
                        <a:rPr lang="en-US" sz="2000" b="1" baseline="0" dirty="0" smtClean="0">
                          <a:solidFill>
                            <a:schemeClr val="tx1"/>
                          </a:solidFill>
                        </a:rPr>
                        <a:t> </a:t>
                      </a:r>
                      <a:r>
                        <a:rPr lang="en-US" sz="2000" b="1" dirty="0" smtClean="0">
                          <a:solidFill>
                            <a:schemeClr val="tx1"/>
                          </a:solidFill>
                        </a:rPr>
                        <a:t>18 May,</a:t>
                      </a:r>
                      <a:r>
                        <a:rPr lang="en-US" sz="2000" b="1" baseline="0" dirty="0" smtClean="0">
                          <a:solidFill>
                            <a:schemeClr val="tx1"/>
                          </a:solidFill>
                        </a:rPr>
                        <a:t> 3:30-5:30pm</a:t>
                      </a:r>
                    </a:p>
                    <a:p>
                      <a:r>
                        <a:rPr lang="en-US" sz="2000" b="0" baseline="0" dirty="0" smtClean="0">
                          <a:solidFill>
                            <a:schemeClr val="tx1"/>
                          </a:solidFill>
                        </a:rPr>
                        <a:t>EC2 Intro, Create Head Node, Puppet Repo, Firewall, DNS</a:t>
                      </a:r>
                      <a:endParaRPr lang="en-US" sz="2000" b="0" dirty="0">
                        <a:solidFill>
                          <a:schemeClr val="tx1"/>
                        </a:solidFill>
                      </a:endParaRPr>
                    </a:p>
                  </a:txBody>
                  <a:tcPr>
                    <a:solidFill>
                      <a:schemeClr val="accent1">
                        <a:lumMod val="40000"/>
                        <a:lumOff val="60000"/>
                      </a:schemeClr>
                    </a:solidFill>
                  </a:tcPr>
                </a:tc>
              </a:tr>
              <a:tr h="812800">
                <a:tc>
                  <a:txBody>
                    <a:bodyPr/>
                    <a:lstStyle/>
                    <a:p>
                      <a:r>
                        <a:rPr lang="en-US" sz="2000" b="1" dirty="0" smtClean="0"/>
                        <a:t>Tue, 19 May,</a:t>
                      </a:r>
                      <a:r>
                        <a:rPr lang="en-US" sz="2000" b="1" baseline="0" dirty="0" smtClean="0"/>
                        <a:t> 11:00am-12:00pm</a:t>
                      </a:r>
                    </a:p>
                    <a:p>
                      <a:r>
                        <a:rPr lang="en-US" sz="2000" baseline="0" dirty="0" smtClean="0"/>
                        <a:t>Create Storage Server, NFS Mounts, Log Aggregation</a:t>
                      </a:r>
                      <a:endParaRPr lang="en-US" sz="2000" dirty="0"/>
                    </a:p>
                  </a:txBody>
                  <a:tcPr>
                    <a:solidFill>
                      <a:schemeClr val="accent4">
                        <a:lumMod val="40000"/>
                        <a:lumOff val="60000"/>
                      </a:schemeClr>
                    </a:solidFill>
                  </a:tcPr>
                </a:tc>
              </a:tr>
              <a:tr h="812800">
                <a:tc>
                  <a:txBody>
                    <a:bodyPr/>
                    <a:lstStyle/>
                    <a:p>
                      <a:r>
                        <a:rPr lang="en-US" sz="2000" b="1" dirty="0" smtClean="0"/>
                        <a:t>Tue, 19 May, 3:30pm-4:30pm</a:t>
                      </a:r>
                    </a:p>
                    <a:p>
                      <a:r>
                        <a:rPr lang="en-US" sz="2000" dirty="0" smtClean="0"/>
                        <a:t>Bootstrap Compute Nodes with Environment Modules</a:t>
                      </a:r>
                      <a:endParaRPr lang="en-US" sz="2000" dirty="0"/>
                    </a:p>
                  </a:txBody>
                  <a:tcPr>
                    <a:solidFill>
                      <a:schemeClr val="accent4">
                        <a:lumMod val="40000"/>
                        <a:lumOff val="60000"/>
                      </a:schemeClr>
                    </a:solidFill>
                  </a:tcPr>
                </a:tc>
              </a:tr>
              <a:tr h="812800">
                <a:tc>
                  <a:txBody>
                    <a:bodyPr/>
                    <a:lstStyle/>
                    <a:p>
                      <a:r>
                        <a:rPr lang="en-US" sz="2000" b="1" dirty="0" smtClean="0"/>
                        <a:t>Wed, 20 May, 11:00am-12:00pm</a:t>
                      </a:r>
                    </a:p>
                    <a:p>
                      <a:r>
                        <a:rPr lang="en-US" sz="2000" dirty="0" smtClean="0"/>
                        <a:t>Install Torque/Maui,</a:t>
                      </a:r>
                      <a:r>
                        <a:rPr lang="en-US" sz="2000" baseline="0" dirty="0" smtClean="0"/>
                        <a:t> Test Torque, NHC</a:t>
                      </a:r>
                      <a:endParaRPr lang="en-US" sz="2000" dirty="0"/>
                    </a:p>
                  </a:txBody>
                  <a:tcPr>
                    <a:solidFill>
                      <a:schemeClr val="accent6">
                        <a:lumMod val="40000"/>
                        <a:lumOff val="60000"/>
                      </a:schemeClr>
                    </a:solidFill>
                  </a:tcPr>
                </a:tc>
              </a:tr>
              <a:tr h="812800">
                <a:tc>
                  <a:txBody>
                    <a:bodyPr/>
                    <a:lstStyle/>
                    <a:p>
                      <a:r>
                        <a:rPr lang="en-US" sz="2000" b="1" dirty="0" smtClean="0"/>
                        <a:t>Wed, 20 </a:t>
                      </a:r>
                      <a:r>
                        <a:rPr lang="en-US" sz="2000" b="1" baseline="0" dirty="0" smtClean="0"/>
                        <a:t> May, 2:00pm-3:00pm</a:t>
                      </a:r>
                    </a:p>
                    <a:p>
                      <a:r>
                        <a:rPr lang="en-US" sz="2000" baseline="0" dirty="0" smtClean="0"/>
                        <a:t>Compile and Run Applications (HPL and Pi calculator)</a:t>
                      </a:r>
                      <a:endParaRPr lang="en-US" sz="2000" dirty="0"/>
                    </a:p>
                  </a:txBody>
                  <a:tcPr>
                    <a:solidFill>
                      <a:schemeClr val="accent6">
                        <a:lumMod val="40000"/>
                        <a:lumOff val="60000"/>
                      </a:schemeClr>
                    </a:solidFill>
                  </a:tcPr>
                </a:tc>
              </a:tr>
              <a:tr h="812800">
                <a:tc>
                  <a:txBody>
                    <a:bodyPr/>
                    <a:lstStyle/>
                    <a:p>
                      <a:r>
                        <a:rPr lang="en-US" sz="2000" b="1" dirty="0" smtClean="0"/>
                        <a:t>Wed</a:t>
                      </a:r>
                      <a:r>
                        <a:rPr lang="en-US" sz="2000" b="1" baseline="0" dirty="0" smtClean="0"/>
                        <a:t>, 20 May, 4:30pm-5:30pm</a:t>
                      </a:r>
                    </a:p>
                    <a:p>
                      <a:r>
                        <a:rPr lang="en-US" sz="2000" baseline="0" dirty="0" smtClean="0"/>
                        <a:t>Monitoring: Ganglia and </a:t>
                      </a:r>
                      <a:r>
                        <a:rPr lang="en-US" sz="2000" baseline="0" dirty="0" err="1" smtClean="0"/>
                        <a:t>Nagios</a:t>
                      </a:r>
                      <a:endParaRPr lang="en-US" sz="2000" dirty="0"/>
                    </a:p>
                  </a:txBody>
                  <a:tcPr>
                    <a:solidFill>
                      <a:schemeClr val="accent6">
                        <a:lumMod val="40000"/>
                        <a:lumOff val="60000"/>
                      </a:schemeClr>
                    </a:solidFill>
                  </a:tcPr>
                </a:tc>
              </a:tr>
            </a:tbl>
          </a:graphicData>
        </a:graphic>
      </p:graphicFrame>
      <p:pic>
        <p:nvPicPr>
          <p:cNvPr id="5" name="Picture 4"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graphicFrame>
        <p:nvGraphicFramePr>
          <p:cNvPr id="7" name="Table 6"/>
          <p:cNvGraphicFramePr>
            <a:graphicFrameLocks noGrp="1"/>
          </p:cNvGraphicFramePr>
          <p:nvPr/>
        </p:nvGraphicFramePr>
        <p:xfrm>
          <a:off x="838200" y="1143000"/>
          <a:ext cx="1066800" cy="4876800"/>
        </p:xfrm>
        <a:graphic>
          <a:graphicData uri="http://schemas.openxmlformats.org/drawingml/2006/table">
            <a:tbl>
              <a:tblPr firstRow="1" bandRow="1">
                <a:tableStyleId>{5C22544A-7EE6-4342-B048-85BDC9FD1C3A}</a:tableStyleId>
              </a:tblPr>
              <a:tblGrid>
                <a:gridCol w="1066800"/>
              </a:tblGrid>
              <a:tr h="812800">
                <a:tc>
                  <a:txBody>
                    <a:bodyPr/>
                    <a:lstStyle/>
                    <a:p>
                      <a:pPr algn="ctr">
                        <a:spcBef>
                          <a:spcPts val="1200"/>
                        </a:spcBef>
                      </a:pPr>
                      <a:r>
                        <a:rPr lang="en-US" sz="3200" b="0" dirty="0" smtClean="0">
                          <a:solidFill>
                            <a:schemeClr val="tx1"/>
                          </a:solidFill>
                        </a:rPr>
                        <a:t>1</a:t>
                      </a:r>
                      <a:endParaRPr lang="en-US" sz="3200" b="0" dirty="0">
                        <a:solidFill>
                          <a:schemeClr val="tx1"/>
                        </a:solidFill>
                      </a:endParaRPr>
                    </a:p>
                  </a:txBody>
                  <a:tcPr anchor="ctr">
                    <a:solidFill>
                      <a:schemeClr val="accent1">
                        <a:lumMod val="40000"/>
                        <a:lumOff val="60000"/>
                      </a:schemeClr>
                    </a:solidFill>
                  </a:tcPr>
                </a:tc>
              </a:tr>
              <a:tr h="812800">
                <a:tc>
                  <a:txBody>
                    <a:bodyPr/>
                    <a:lstStyle/>
                    <a:p>
                      <a:pPr algn="ctr">
                        <a:spcBef>
                          <a:spcPts val="1200"/>
                        </a:spcBef>
                      </a:pPr>
                      <a:r>
                        <a:rPr lang="en-US" sz="3200" b="0" dirty="0" smtClean="0"/>
                        <a:t>2</a:t>
                      </a:r>
                      <a:endParaRPr lang="en-US" sz="3200" b="0" dirty="0"/>
                    </a:p>
                  </a:txBody>
                  <a:tcPr anchor="ctr">
                    <a:solidFill>
                      <a:schemeClr val="accent4">
                        <a:lumMod val="40000"/>
                        <a:lumOff val="60000"/>
                      </a:schemeClr>
                    </a:solidFill>
                  </a:tcPr>
                </a:tc>
              </a:tr>
              <a:tr h="812800">
                <a:tc>
                  <a:txBody>
                    <a:bodyPr/>
                    <a:lstStyle/>
                    <a:p>
                      <a:pPr algn="ctr">
                        <a:spcBef>
                          <a:spcPts val="1200"/>
                        </a:spcBef>
                      </a:pPr>
                      <a:r>
                        <a:rPr lang="en-US" sz="3200" b="0" dirty="0" smtClean="0"/>
                        <a:t>3</a:t>
                      </a:r>
                      <a:endParaRPr lang="en-US" sz="3200" b="0" dirty="0"/>
                    </a:p>
                  </a:txBody>
                  <a:tcPr anchor="ctr">
                    <a:solidFill>
                      <a:schemeClr val="accent4">
                        <a:lumMod val="40000"/>
                        <a:lumOff val="60000"/>
                      </a:schemeClr>
                    </a:solidFill>
                  </a:tcPr>
                </a:tc>
              </a:tr>
              <a:tr h="812800">
                <a:tc>
                  <a:txBody>
                    <a:bodyPr/>
                    <a:lstStyle/>
                    <a:p>
                      <a:pPr algn="ctr">
                        <a:spcBef>
                          <a:spcPts val="1200"/>
                        </a:spcBef>
                      </a:pPr>
                      <a:r>
                        <a:rPr lang="en-US" sz="3200" b="0" dirty="0" smtClean="0"/>
                        <a:t>4</a:t>
                      </a:r>
                      <a:endParaRPr lang="en-US" sz="3200" b="0" dirty="0"/>
                    </a:p>
                  </a:txBody>
                  <a:tcPr anchor="ctr">
                    <a:solidFill>
                      <a:schemeClr val="accent6">
                        <a:lumMod val="40000"/>
                        <a:lumOff val="60000"/>
                      </a:schemeClr>
                    </a:solidFill>
                  </a:tcPr>
                </a:tc>
              </a:tr>
              <a:tr h="812800">
                <a:tc>
                  <a:txBody>
                    <a:bodyPr/>
                    <a:lstStyle/>
                    <a:p>
                      <a:pPr algn="ctr">
                        <a:spcBef>
                          <a:spcPts val="1200"/>
                        </a:spcBef>
                      </a:pPr>
                      <a:r>
                        <a:rPr lang="en-US" sz="3200" b="0" dirty="0" smtClean="0"/>
                        <a:t>5</a:t>
                      </a:r>
                      <a:endParaRPr lang="en-US" sz="3200" b="0" dirty="0"/>
                    </a:p>
                  </a:txBody>
                  <a:tcPr anchor="ctr">
                    <a:solidFill>
                      <a:schemeClr val="accent6">
                        <a:lumMod val="40000"/>
                        <a:lumOff val="60000"/>
                      </a:schemeClr>
                    </a:solidFill>
                  </a:tcPr>
                </a:tc>
              </a:tr>
              <a:tr h="812800">
                <a:tc>
                  <a:txBody>
                    <a:bodyPr/>
                    <a:lstStyle/>
                    <a:p>
                      <a:pPr algn="ctr">
                        <a:spcBef>
                          <a:spcPts val="1200"/>
                        </a:spcBef>
                      </a:pPr>
                      <a:r>
                        <a:rPr lang="en-US" sz="3200" b="0" dirty="0" smtClean="0"/>
                        <a:t>6</a:t>
                      </a:r>
                      <a:endParaRPr lang="en-US" sz="3200" b="0" dirty="0"/>
                    </a:p>
                  </a:txBody>
                  <a:tcPr anchor="ctr">
                    <a:solidFill>
                      <a:schemeClr val="accent6">
                        <a:lumMod val="40000"/>
                        <a:lumOff val="60000"/>
                      </a:schemeClr>
                    </a:solidFill>
                  </a:tcPr>
                </a:tc>
              </a:tr>
            </a:tbl>
          </a:graphicData>
        </a:graphic>
      </p:graphicFrame>
      <p:sp>
        <p:nvSpPr>
          <p:cNvPr id="9" name="Slide Number Placeholder 8"/>
          <p:cNvSpPr>
            <a:spLocks noGrp="1"/>
          </p:cNvSpPr>
          <p:nvPr>
            <p:ph type="sldNum" sz="quarter" idx="12"/>
          </p:nvPr>
        </p:nvSpPr>
        <p:spPr/>
        <p:txBody>
          <a:bodyPr/>
          <a:lstStyle/>
          <a:p>
            <a:fld id="{186B3722-BBD7-4406-B894-9D88D830D27E}"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4000"/>
            <a:ext cx="7886700" cy="4198938"/>
          </a:xfrm>
        </p:spPr>
        <p:txBody>
          <a:bodyPr>
            <a:noAutofit/>
          </a:bodyPr>
          <a:lstStyle/>
          <a:p>
            <a:pPr>
              <a:spcBef>
                <a:spcPts val="1200"/>
              </a:spcBef>
            </a:pPr>
            <a:r>
              <a:rPr lang="en-US" sz="2400" dirty="0" smtClean="0"/>
              <a:t>I have created snippets of code and commands to help us move along quickly</a:t>
            </a:r>
          </a:p>
          <a:p>
            <a:pPr>
              <a:spcBef>
                <a:spcPts val="1200"/>
              </a:spcBef>
            </a:pPr>
            <a:r>
              <a:rPr lang="en-US" sz="2400" dirty="0" smtClean="0"/>
              <a:t>Each slide will be tagged with the snippet name we will be working with.</a:t>
            </a:r>
            <a:endParaRPr lang="en-US" sz="2400" dirty="0"/>
          </a:p>
          <a:p>
            <a:pPr>
              <a:spcBef>
                <a:spcPts val="1200"/>
              </a:spcBef>
            </a:pPr>
            <a:r>
              <a:rPr lang="en-US" sz="2400" dirty="0" smtClean="0"/>
              <a:t>The snippets will be available at </a:t>
            </a:r>
          </a:p>
          <a:p>
            <a:pPr lvl="1"/>
            <a:r>
              <a:rPr lang="en-US" sz="2000" dirty="0">
                <a:hlinkClick r:id="rId3"/>
              </a:rPr>
              <a:t>http:</a:t>
            </a:r>
            <a:r>
              <a:rPr lang="en-US" sz="2000" dirty="0" smtClean="0">
                <a:hlinkClick r:id="rId3"/>
              </a:rPr>
              <a:t>//web.rcac.purdue.edu/~sharrell/buildacluster/</a:t>
            </a:r>
            <a:endParaRPr lang="en-US" sz="2000" dirty="0" smtClean="0"/>
          </a:p>
          <a:p>
            <a:pPr>
              <a:spcBef>
                <a:spcPts val="1200"/>
              </a:spcBef>
            </a:pPr>
            <a:r>
              <a:rPr lang="en-US" sz="2400" dirty="0" smtClean="0"/>
              <a:t>These slides are intentionally incomplete without these snippets.</a:t>
            </a:r>
          </a:p>
          <a:p>
            <a:pPr lvl="1"/>
            <a:endParaRPr lang="en-US" sz="2000" dirty="0"/>
          </a:p>
          <a:p>
            <a:pPr lvl="1"/>
            <a:endParaRPr lang="en-US" sz="2000" dirty="0" smtClean="0"/>
          </a:p>
          <a:p>
            <a:pPr marL="365760" lvl="1" indent="0">
              <a:buNone/>
            </a:pPr>
            <a:endParaRPr lang="en-US" sz="2000" dirty="0" smtClean="0"/>
          </a:p>
        </p:txBody>
      </p:sp>
      <p:sp>
        <p:nvSpPr>
          <p:cNvPr id="3" name="Title 2"/>
          <p:cNvSpPr>
            <a:spLocks noGrp="1"/>
          </p:cNvSpPr>
          <p:nvPr>
            <p:ph type="title"/>
          </p:nvPr>
        </p:nvSpPr>
        <p:spPr/>
        <p:txBody>
          <a:bodyPr/>
          <a:lstStyle/>
          <a:p>
            <a:r>
              <a:rPr lang="en-US" dirty="0" smtClean="0"/>
              <a:t>Files for the worksho</a:t>
            </a:r>
            <a:r>
              <a:rPr lang="en-US" dirty="0"/>
              <a:t>p</a:t>
            </a:r>
          </a:p>
        </p:txBody>
      </p:sp>
      <p:pic>
        <p:nvPicPr>
          <p:cNvPr id="4" name="Picture 3" descr="purdue.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6" name="TextBox 5"/>
          <p:cNvSpPr txBox="1"/>
          <p:nvPr/>
        </p:nvSpPr>
        <p:spPr>
          <a:xfrm>
            <a:off x="5909557" y="6172200"/>
            <a:ext cx="3234443" cy="307777"/>
          </a:xfrm>
          <a:prstGeom prst="rect">
            <a:avLst/>
          </a:prstGeom>
          <a:noFill/>
        </p:spPr>
        <p:txBody>
          <a:bodyPr wrap="square" rtlCol="0">
            <a:spAutoFit/>
          </a:bodyPr>
          <a:lstStyle/>
          <a:p>
            <a:pPr algn="r"/>
            <a:r>
              <a:rPr lang="en-US" sz="1400" dirty="0" smtClean="0">
                <a:latin typeface="+mj-lt"/>
              </a:rPr>
              <a:t>999-example-snippet</a:t>
            </a:r>
            <a:endParaRPr lang="en-US" sz="1400" dirty="0">
              <a:latin typeface="+mj-lt"/>
            </a:endParaRPr>
          </a:p>
        </p:txBody>
      </p:sp>
      <p:sp>
        <p:nvSpPr>
          <p:cNvPr id="8" name="Slide Number Placeholder 7"/>
          <p:cNvSpPr>
            <a:spLocks noGrp="1"/>
          </p:cNvSpPr>
          <p:nvPr>
            <p:ph type="sldNum" sz="quarter" idx="12"/>
          </p:nvPr>
        </p:nvSpPr>
        <p:spPr/>
        <p:txBody>
          <a:bodyPr/>
          <a:lstStyle/>
          <a:p>
            <a:fld id="{186B3722-BBD7-4406-B894-9D88D830D27E}" type="slidenum">
              <a:rPr lang="en-US" altLang="en-US" smtClean="0"/>
              <a:pPr/>
              <a:t>8</a:t>
            </a:fld>
            <a:endParaRPr lang="en-US" altLang="en-US"/>
          </a:p>
        </p:txBody>
      </p:sp>
    </p:spTree>
    <p:extLst>
      <p:ext uri="{BB962C8B-B14F-4D97-AF65-F5344CB8AC3E}">
        <p14:creationId xmlns:p14="http://schemas.microsoft.com/office/powerpoint/2010/main" val="1787785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325563"/>
          </a:xfrm>
        </p:spPr>
        <p:txBody>
          <a:bodyPr/>
          <a:lstStyle/>
          <a:p>
            <a:pPr algn="ctr"/>
            <a:r>
              <a:rPr lang="en-US" sz="2800" b="1" dirty="0" smtClean="0"/>
              <a:t>Session 1</a:t>
            </a:r>
            <a:r>
              <a:rPr lang="en-US" b="1" dirty="0" smtClean="0"/>
              <a:t> </a:t>
            </a:r>
            <a:br>
              <a:rPr lang="en-US" b="1" dirty="0" smtClean="0"/>
            </a:br>
            <a:r>
              <a:rPr lang="en-US" b="1" dirty="0" smtClean="0"/>
              <a:t>AWS</a:t>
            </a:r>
            <a:endParaRPr lang="en-US" b="1" dirty="0"/>
          </a:p>
        </p:txBody>
      </p:sp>
      <p:sp>
        <p:nvSpPr>
          <p:cNvPr id="3" name="Content Placeholder 2"/>
          <p:cNvSpPr>
            <a:spLocks noGrp="1"/>
          </p:cNvSpPr>
          <p:nvPr>
            <p:ph idx="1"/>
          </p:nvPr>
        </p:nvSpPr>
        <p:spPr>
          <a:xfrm>
            <a:off x="2590800" y="1825625"/>
            <a:ext cx="5334000" cy="4351338"/>
          </a:xfrm>
        </p:spPr>
        <p:txBody>
          <a:bodyPr/>
          <a:lstStyle/>
          <a:p>
            <a:endParaRPr lang="en-US" dirty="0"/>
          </a:p>
        </p:txBody>
      </p:sp>
      <p:pic>
        <p:nvPicPr>
          <p:cNvPr id="4" name="Picture 3" descr="purdue.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7" name="Slide Number Placeholder 6"/>
          <p:cNvSpPr>
            <a:spLocks noGrp="1"/>
          </p:cNvSpPr>
          <p:nvPr>
            <p:ph type="sldNum" sz="quarter" idx="12"/>
          </p:nvPr>
        </p:nvSpPr>
        <p:spPr/>
        <p:txBody>
          <a:bodyPr/>
          <a:lstStyle/>
          <a:p>
            <a:fld id="{186B3722-BBD7-4406-B894-9D88D830D27E}" type="slidenum">
              <a:rPr lang="en-US" altLang="en-US" smtClean="0"/>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6180</TotalTime>
  <Words>11459</Words>
  <Application>Microsoft Macintosh PowerPoint</Application>
  <PresentationFormat>On-screen Show (4:3)</PresentationFormat>
  <Paragraphs>2856</Paragraphs>
  <Slides>64</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(body)</vt:lpstr>
      <vt:lpstr>Calibri Light</vt:lpstr>
      <vt:lpstr>Times</vt:lpstr>
      <vt:lpstr>Times New Roman</vt:lpstr>
      <vt:lpstr>Wingdings</vt:lpstr>
      <vt:lpstr>Office Theme</vt:lpstr>
      <vt:lpstr>Build-A-Cluster Workshop  </vt:lpstr>
      <vt:lpstr>What are we doing here anyway?</vt:lpstr>
      <vt:lpstr>Who am I, and why am I here?</vt:lpstr>
      <vt:lpstr>Goals and caveats</vt:lpstr>
      <vt:lpstr>Prerequisites</vt:lpstr>
      <vt:lpstr>Task list for setting up our cluster</vt:lpstr>
      <vt:lpstr>Timeline of sessions</vt:lpstr>
      <vt:lpstr>Files for the workshop</vt:lpstr>
      <vt:lpstr>Session 1  AWS</vt:lpstr>
      <vt:lpstr>Getting started with EC2</vt:lpstr>
      <vt:lpstr>Getting started with EC2 – part 2</vt:lpstr>
      <vt:lpstr>Getting started with EC2 – part 3</vt:lpstr>
      <vt:lpstr>Getting started with EC2 – part 4</vt:lpstr>
      <vt:lpstr>Getting started with EC2 – part 5</vt:lpstr>
      <vt:lpstr>Session 1 Setup Head Node</vt:lpstr>
      <vt:lpstr>Puppet</vt:lpstr>
      <vt:lpstr>SVN and Puppet primer</vt:lpstr>
      <vt:lpstr>Bootstrapping puppet – part 1</vt:lpstr>
      <vt:lpstr>Bootstrapping puppet – part 2</vt:lpstr>
      <vt:lpstr>Bootstrapping puppet – part 3</vt:lpstr>
      <vt:lpstr>Bootstrapping puppet – part 4</vt:lpstr>
      <vt:lpstr>Puppet layout – part 1</vt:lpstr>
      <vt:lpstr>Puppet layout – part 2</vt:lpstr>
      <vt:lpstr>Puppet subversion repository deployed by puppet – Part 1</vt:lpstr>
      <vt:lpstr>Puppet subversion repository deployed by puppet – Part 2</vt:lpstr>
      <vt:lpstr>General system housekeeping </vt:lpstr>
      <vt:lpstr>Puppet firewall prep</vt:lpstr>
      <vt:lpstr>Basic firewall – part 1</vt:lpstr>
      <vt:lpstr>Basic firewall – part 2</vt:lpstr>
      <vt:lpstr>Local DNS setup</vt:lpstr>
      <vt:lpstr>Session 2 Setup Storage Server</vt:lpstr>
      <vt:lpstr>Bootstrapping storage (and compute) node(s)</vt:lpstr>
      <vt:lpstr>NFS Server configuration</vt:lpstr>
      <vt:lpstr>NFS mounts on head and compute nodes</vt:lpstr>
      <vt:lpstr>Log aggregation </vt:lpstr>
      <vt:lpstr>Session 3 Setup Compute Nodes</vt:lpstr>
      <vt:lpstr>Bootstrapping compute nodes</vt:lpstr>
      <vt:lpstr>Accounts</vt:lpstr>
      <vt:lpstr>Environment Modules  and OpenMPI</vt:lpstr>
      <vt:lpstr>OpenMPI module</vt:lpstr>
      <vt:lpstr>OpenBLAS module</vt:lpstr>
      <vt:lpstr>Session 4 Setup Scheduler</vt:lpstr>
      <vt:lpstr>Setting up torque</vt:lpstr>
      <vt:lpstr>Setting up torque – part 2</vt:lpstr>
      <vt:lpstr>Testing torque</vt:lpstr>
      <vt:lpstr>Node Health Checks</vt:lpstr>
      <vt:lpstr>Testing Node Health Checks</vt:lpstr>
      <vt:lpstr>Session 5 Run Applications</vt:lpstr>
      <vt:lpstr>Compiling and running MPI pi calculator module and qsub commands</vt:lpstr>
      <vt:lpstr>Compiling HPL</vt:lpstr>
      <vt:lpstr>Running HPL</vt:lpstr>
      <vt:lpstr>Session 6 Monitoring: Ganglia and Nagios</vt:lpstr>
      <vt:lpstr>Ganglia monitoring framework</vt:lpstr>
      <vt:lpstr>Ganglia - components</vt:lpstr>
      <vt:lpstr>Ganglia - preparation</vt:lpstr>
      <vt:lpstr>Ganglia – base_cluster</vt:lpstr>
      <vt:lpstr>Ganglia – head_node</vt:lpstr>
      <vt:lpstr>Ganglia – storage and compute</vt:lpstr>
      <vt:lpstr>Nagios</vt:lpstr>
      <vt:lpstr>Nagios head_node</vt:lpstr>
      <vt:lpstr>Nagios – service configs</vt:lpstr>
      <vt:lpstr>We have learned!</vt:lpstr>
      <vt:lpstr>Questions? Comments? </vt:lpstr>
      <vt:lpstr>PowerPoint Presentation</vt:lpstr>
    </vt:vector>
  </TitlesOfParts>
  <Manager/>
  <Company>Purdue</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Clusters Institute: Build-A-Cluster</dc:title>
  <dc:subject/>
  <dc:creator>Stephen Lien Harrell</dc:creator>
  <cp:keywords/>
  <dc:description/>
  <cp:lastModifiedBy>Stephen L Harrell</cp:lastModifiedBy>
  <cp:revision>543</cp:revision>
  <cp:lastPrinted>2001-09-24T19:21:29Z</cp:lastPrinted>
  <dcterms:created xsi:type="dcterms:W3CDTF">2014-06-26T20:22:13Z</dcterms:created>
  <dcterms:modified xsi:type="dcterms:W3CDTF">2016-12-13T21:19:01Z</dcterms:modified>
  <cp:category/>
</cp:coreProperties>
</file>