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8" r:id="rId10"/>
    <p:sldId id="270" r:id="rId11"/>
    <p:sldId id="263" r:id="rId12"/>
    <p:sldId id="264" r:id="rId13"/>
    <p:sldId id="265" r:id="rId14"/>
    <p:sldId id="266" r:id="rId15"/>
    <p:sldId id="267" r:id="rId1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804F-6124-2192-8548-6BF58C77D5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81E0C63-9EFC-6E0F-A186-8FD47555C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1CE39FF9-BB00-F2E1-0EB2-A70BC1AB67EF}"/>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5" name="Footer Placeholder 4">
            <a:extLst>
              <a:ext uri="{FF2B5EF4-FFF2-40B4-BE49-F238E27FC236}">
                <a16:creationId xmlns:a16="http://schemas.microsoft.com/office/drawing/2014/main" id="{403F358C-4B55-8E0F-0B5F-4918C3BA53A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823D5B1-1ED9-775A-3C43-BCE0B563DB8A}"/>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377837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D73C-002B-5B0A-2561-B3548BC3827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8F3319B-3FA4-CC00-27DE-45C5D1FB2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1C73BD2-39DE-2487-F2D4-C3C6C6228BD4}"/>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5" name="Footer Placeholder 4">
            <a:extLst>
              <a:ext uri="{FF2B5EF4-FFF2-40B4-BE49-F238E27FC236}">
                <a16:creationId xmlns:a16="http://schemas.microsoft.com/office/drawing/2014/main" id="{DC8D4218-C60B-4E1D-0DF9-C62DE7B8FC8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8C66CC7-75F1-EEF4-CD02-8D3E868B497D}"/>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362587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CB762-6D36-3DD6-C83D-2F87A83B79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C4F03F8-0E8D-CCB4-7189-97F73CFB6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C13CED2-5C98-11EA-32A2-9700BCC0AC4C}"/>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5" name="Footer Placeholder 4">
            <a:extLst>
              <a:ext uri="{FF2B5EF4-FFF2-40B4-BE49-F238E27FC236}">
                <a16:creationId xmlns:a16="http://schemas.microsoft.com/office/drawing/2014/main" id="{91A91A95-28A3-1C7A-B45F-EADEF7A272B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CC83E76-ACF1-523E-9D55-B2CE8F6A0AA1}"/>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400269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3B82-057E-4990-AE9E-4A904C2B0987}"/>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89D86B15-BF16-8E91-6EE6-43C11B506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03811C1-2357-38DF-DED0-5B7FA647CFC1}"/>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5" name="Footer Placeholder 4">
            <a:extLst>
              <a:ext uri="{FF2B5EF4-FFF2-40B4-BE49-F238E27FC236}">
                <a16:creationId xmlns:a16="http://schemas.microsoft.com/office/drawing/2014/main" id="{7D3A1280-1808-C3F7-0D53-77472182AA3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95BC10F-2CF7-CF8E-45C4-1C6A07F2334E}"/>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178979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E74A-0794-27B9-D596-5DFCF19993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E512C9A5-EF12-F600-10C6-BCA570C52C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12B04C-D215-0618-A167-A817034F4D92}"/>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5" name="Footer Placeholder 4">
            <a:extLst>
              <a:ext uri="{FF2B5EF4-FFF2-40B4-BE49-F238E27FC236}">
                <a16:creationId xmlns:a16="http://schemas.microsoft.com/office/drawing/2014/main" id="{0074751B-0897-5F2B-5CEF-74E5A59517C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2AD6D8F-032D-4685-52F0-E0E072839FFD}"/>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125102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4BBA-9FCB-47E9-1F6E-D5A6CC27615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0BB83A0E-DE62-3927-FB44-5C07185273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C6A570FA-6FCE-D0F2-0822-278CE3069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47D225C-416E-F8F2-E022-45AC854CCA62}"/>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6" name="Footer Placeholder 5">
            <a:extLst>
              <a:ext uri="{FF2B5EF4-FFF2-40B4-BE49-F238E27FC236}">
                <a16:creationId xmlns:a16="http://schemas.microsoft.com/office/drawing/2014/main" id="{8B01A667-F71C-EF4D-BD2A-4D751711B60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8C78FCD-4D31-C890-2D8F-9C6002DD25E6}"/>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287757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E9DA-58B0-3159-D595-9D056AD94C4E}"/>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929CF66-77A7-F9F8-E128-1C9E335CE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03A03A-45B9-02A7-83A7-297AEDCC50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3B1F1B25-79E4-E0F1-0726-067C076CA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288947-C6B1-A730-BB53-3ED3BDA285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B0D77E72-6E08-6823-161E-2946732E9FB5}"/>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8" name="Footer Placeholder 7">
            <a:extLst>
              <a:ext uri="{FF2B5EF4-FFF2-40B4-BE49-F238E27FC236}">
                <a16:creationId xmlns:a16="http://schemas.microsoft.com/office/drawing/2014/main" id="{917FBA03-4FA1-F075-1BEF-5059CA39D62C}"/>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3516FA92-0C05-281D-2CB3-C42CF2890016}"/>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182312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2B16-E424-ECA7-17CC-157ECFA5763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332CEB9-F630-14AA-77F9-EEABFC36CC86}"/>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4" name="Footer Placeholder 3">
            <a:extLst>
              <a:ext uri="{FF2B5EF4-FFF2-40B4-BE49-F238E27FC236}">
                <a16:creationId xmlns:a16="http://schemas.microsoft.com/office/drawing/2014/main" id="{72CF3858-AB51-D80A-74CA-BFA8E16F524C}"/>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7B7F219A-BEE2-7045-F547-8BEAB14E487B}"/>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76097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77858-23BE-BF90-809F-9FEAE96DB951}"/>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3" name="Footer Placeholder 2">
            <a:extLst>
              <a:ext uri="{FF2B5EF4-FFF2-40B4-BE49-F238E27FC236}">
                <a16:creationId xmlns:a16="http://schemas.microsoft.com/office/drawing/2014/main" id="{B17D13D8-36C6-9887-5046-C1F9E71FD739}"/>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C251D41F-0D2C-05B0-5939-25E07EF2788A}"/>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234433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F698-E12B-32B0-31BE-D5137A0F7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3E3D303E-0174-8C87-C594-0EBD98CCD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7210F23E-7EB3-4A00-A3B2-A0D8AACF9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A721D-D265-1FBE-0028-8731F9DE3523}"/>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6" name="Footer Placeholder 5">
            <a:extLst>
              <a:ext uri="{FF2B5EF4-FFF2-40B4-BE49-F238E27FC236}">
                <a16:creationId xmlns:a16="http://schemas.microsoft.com/office/drawing/2014/main" id="{62F3C479-B2EC-791A-67BD-4F5A17C7952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7152B9B-8295-B553-79A7-4EB84F54A881}"/>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355137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C2DE-55B6-5E51-01DF-52D6F21C4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D4E789B9-9214-4E8B-3CDC-0536375203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2D039111-BF60-7A7C-FC24-38DA8AD67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1F6EC-2C68-7817-A979-A9238AC5910E}"/>
              </a:ext>
            </a:extLst>
          </p:cNvPr>
          <p:cNvSpPr>
            <a:spLocks noGrp="1"/>
          </p:cNvSpPr>
          <p:nvPr>
            <p:ph type="dt" sz="half" idx="10"/>
          </p:nvPr>
        </p:nvSpPr>
        <p:spPr/>
        <p:txBody>
          <a:bodyPr/>
          <a:lstStyle/>
          <a:p>
            <a:fld id="{4C362D70-1D7C-47E6-8652-EE32A0776683}" type="datetimeFigureOut">
              <a:rPr lang="en-KE" smtClean="0"/>
              <a:t>09/12/2024</a:t>
            </a:fld>
            <a:endParaRPr lang="en-KE"/>
          </a:p>
        </p:txBody>
      </p:sp>
      <p:sp>
        <p:nvSpPr>
          <p:cNvPr id="6" name="Footer Placeholder 5">
            <a:extLst>
              <a:ext uri="{FF2B5EF4-FFF2-40B4-BE49-F238E27FC236}">
                <a16:creationId xmlns:a16="http://schemas.microsoft.com/office/drawing/2014/main" id="{3FD9ECAD-7D90-5312-1A98-E65256C2D3B1}"/>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6D20D50-2875-27F6-F36F-C3D0FFE7B18C}"/>
              </a:ext>
            </a:extLst>
          </p:cNvPr>
          <p:cNvSpPr>
            <a:spLocks noGrp="1"/>
          </p:cNvSpPr>
          <p:nvPr>
            <p:ph type="sldNum" sz="quarter" idx="12"/>
          </p:nvPr>
        </p:nvSpPr>
        <p:spPr/>
        <p:txBody>
          <a:bodyPr/>
          <a:lstStyle/>
          <a:p>
            <a:fld id="{5AECB791-DA77-4A03-BBC1-C76E3881FFB6}" type="slidenum">
              <a:rPr lang="en-KE" smtClean="0"/>
              <a:t>‹#›</a:t>
            </a:fld>
            <a:endParaRPr lang="en-KE"/>
          </a:p>
        </p:txBody>
      </p:sp>
    </p:spTree>
    <p:extLst>
      <p:ext uri="{BB962C8B-B14F-4D97-AF65-F5344CB8AC3E}">
        <p14:creationId xmlns:p14="http://schemas.microsoft.com/office/powerpoint/2010/main" val="407054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590ADE-B563-E575-56D3-1DE285BD0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7E3D084-BE73-47FB-CE0B-CC4DB79C5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FE53C84-33E6-70A6-D2C4-3D025593A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362D70-1D7C-47E6-8652-EE32A0776683}" type="datetimeFigureOut">
              <a:rPr lang="en-KE" smtClean="0"/>
              <a:t>09/12/2024</a:t>
            </a:fld>
            <a:endParaRPr lang="en-KE"/>
          </a:p>
        </p:txBody>
      </p:sp>
      <p:sp>
        <p:nvSpPr>
          <p:cNvPr id="5" name="Footer Placeholder 4">
            <a:extLst>
              <a:ext uri="{FF2B5EF4-FFF2-40B4-BE49-F238E27FC236}">
                <a16:creationId xmlns:a16="http://schemas.microsoft.com/office/drawing/2014/main" id="{E0A3F95F-3BD7-5070-927B-3FBBA6257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E"/>
          </a:p>
        </p:txBody>
      </p:sp>
      <p:sp>
        <p:nvSpPr>
          <p:cNvPr id="6" name="Slide Number Placeholder 5">
            <a:extLst>
              <a:ext uri="{FF2B5EF4-FFF2-40B4-BE49-F238E27FC236}">
                <a16:creationId xmlns:a16="http://schemas.microsoft.com/office/drawing/2014/main" id="{5E0BC240-CD16-E8E7-DF2D-B40E42F8D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CB791-DA77-4A03-BBC1-C76E3881FFB6}" type="slidenum">
              <a:rPr lang="en-KE" smtClean="0"/>
              <a:t>‹#›</a:t>
            </a:fld>
            <a:endParaRPr lang="en-KE"/>
          </a:p>
        </p:txBody>
      </p:sp>
    </p:spTree>
    <p:extLst>
      <p:ext uri="{BB962C8B-B14F-4D97-AF65-F5344CB8AC3E}">
        <p14:creationId xmlns:p14="http://schemas.microsoft.com/office/powerpoint/2010/main" val="4121935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30D8D6-19EC-DDB0-CFE8-21A58F30A42E}"/>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effectLst/>
              </a:rPr>
              <a:t>Predictive Analytics for operational wells in Tanzania</a:t>
            </a:r>
            <a:br>
              <a:rPr lang="en-US" sz="4800" b="0">
                <a:solidFill>
                  <a:srgbClr val="FFFFFF"/>
                </a:solidFill>
                <a:effectLst/>
                <a:latin typeface="Consolas" panose="020B0609020204030204" pitchFamily="49" charset="0"/>
              </a:rPr>
            </a:br>
            <a:endParaRPr lang="en-KE" sz="4800">
              <a:solidFill>
                <a:srgbClr val="FFFFFF"/>
              </a:solidFill>
            </a:endParaRPr>
          </a:p>
        </p:txBody>
      </p:sp>
      <p:sp>
        <p:nvSpPr>
          <p:cNvPr id="3" name="Subtitle 2">
            <a:extLst>
              <a:ext uri="{FF2B5EF4-FFF2-40B4-BE49-F238E27FC236}">
                <a16:creationId xmlns:a16="http://schemas.microsoft.com/office/drawing/2014/main" id="{8FE6A89F-A573-0CD9-273F-5ED23FF2BB22}"/>
              </a:ext>
            </a:extLst>
          </p:cNvPr>
          <p:cNvSpPr>
            <a:spLocks noGrp="1"/>
          </p:cNvSpPr>
          <p:nvPr>
            <p:ph type="subTitle" idx="1"/>
          </p:nvPr>
        </p:nvSpPr>
        <p:spPr>
          <a:xfrm>
            <a:off x="1350682" y="4511040"/>
            <a:ext cx="10005951" cy="1818042"/>
          </a:xfrm>
        </p:spPr>
        <p:txBody>
          <a:bodyPr anchor="ctr">
            <a:normAutofit/>
          </a:bodyPr>
          <a:lstStyle/>
          <a:p>
            <a:pPr algn="l"/>
            <a:r>
              <a:rPr lang="en-US" b="0" dirty="0" err="1">
                <a:effectLst/>
              </a:rPr>
              <a:t>DrivenData</a:t>
            </a:r>
            <a:r>
              <a:rPr lang="en-US" b="0" dirty="0">
                <a:effectLst/>
              </a:rPr>
              <a:t>. (2015). Pump it Up: Data Mining the Water Table. Retrieved [December 3 2024] from https://www.drivendata.org/competitions/7/pump-it-up-data-mining-the-water-table.</a:t>
            </a:r>
          </a:p>
          <a:p>
            <a:pPr algn="l"/>
            <a:endParaRPr lang="en-KE" dirty="0"/>
          </a:p>
        </p:txBody>
      </p:sp>
    </p:spTree>
    <p:extLst>
      <p:ext uri="{BB962C8B-B14F-4D97-AF65-F5344CB8AC3E}">
        <p14:creationId xmlns:p14="http://schemas.microsoft.com/office/powerpoint/2010/main" val="383995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0D5F1F-4335-1744-8FD7-086498ECF4C9}"/>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Logistic Regression with robust scaler and target encoding</a:t>
            </a:r>
            <a:br>
              <a:rPr lang="en-KE" sz="4000">
                <a:solidFill>
                  <a:srgbClr val="FFFFFF"/>
                </a:solidFill>
              </a:rPr>
            </a:br>
            <a:endParaRPr lang="en-KE" sz="4000">
              <a:solidFill>
                <a:srgbClr val="FFFFFF"/>
              </a:solidFill>
            </a:endParaRPr>
          </a:p>
        </p:txBody>
      </p:sp>
      <p:sp>
        <p:nvSpPr>
          <p:cNvPr id="3" name="Content Placeholder 2">
            <a:extLst>
              <a:ext uri="{FF2B5EF4-FFF2-40B4-BE49-F238E27FC236}">
                <a16:creationId xmlns:a16="http://schemas.microsoft.com/office/drawing/2014/main" id="{7BFBC4C5-77DA-2C4C-905F-D754EFF80A42}"/>
              </a:ext>
            </a:extLst>
          </p:cNvPr>
          <p:cNvSpPr>
            <a:spLocks noGrp="1"/>
          </p:cNvSpPr>
          <p:nvPr>
            <p:ph idx="1"/>
          </p:nvPr>
        </p:nvSpPr>
        <p:spPr>
          <a:xfrm>
            <a:off x="6503158" y="649480"/>
            <a:ext cx="4862447" cy="5546047"/>
          </a:xfrm>
        </p:spPr>
        <p:txBody>
          <a:bodyPr anchor="ctr">
            <a:normAutofit/>
          </a:bodyPr>
          <a:lstStyle/>
          <a:p>
            <a:r>
              <a:rPr lang="en-US" sz="2000" b="1" i="1"/>
              <a:t>F1 Score: </a:t>
            </a:r>
            <a:r>
              <a:rPr lang="en-US" sz="2000"/>
              <a:t>0.8077</a:t>
            </a:r>
          </a:p>
          <a:p>
            <a:r>
              <a:rPr lang="en-US" sz="2000" b="1" i="1"/>
              <a:t>ROC AUC Mean:</a:t>
            </a:r>
            <a:r>
              <a:rPr lang="en-US" sz="2000"/>
              <a:t>0.8250</a:t>
            </a:r>
          </a:p>
          <a:p>
            <a:r>
              <a:rPr lang="en-US" sz="2000" b="1" i="1"/>
              <a:t>ROC AUC std: </a:t>
            </a:r>
            <a:r>
              <a:rPr lang="en-US" sz="2000"/>
              <a:t>0.0043</a:t>
            </a:r>
          </a:p>
          <a:p>
            <a:r>
              <a:rPr lang="en-US" sz="2000" b="1" i="1"/>
              <a:t>Summary : </a:t>
            </a:r>
            <a:r>
              <a:rPr lang="en-US" sz="2000"/>
              <a:t>This model performed worse than the previous models with a wore F1 score and ROC mean. It showed that target encoding made the model performed worse than One Hot encoding. It also was more inconsistent in performance with a worse ROC AUC std </a:t>
            </a:r>
            <a:endParaRPr lang="en-KE" sz="2000"/>
          </a:p>
          <a:p>
            <a:endParaRPr lang="en-KE" sz="2000"/>
          </a:p>
        </p:txBody>
      </p:sp>
    </p:spTree>
    <p:extLst>
      <p:ext uri="{BB962C8B-B14F-4D97-AF65-F5344CB8AC3E}">
        <p14:creationId xmlns:p14="http://schemas.microsoft.com/office/powerpoint/2010/main" val="186593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C24BE338-1160-99BA-5586-DE6EC666A48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Logistic Regression with Robust Scaler and One Hot Encoding</a:t>
            </a:r>
            <a:br>
              <a:rPr lang="en-KE" sz="4000">
                <a:solidFill>
                  <a:srgbClr val="FFFFFF"/>
                </a:solidFill>
              </a:rPr>
            </a:br>
            <a:endParaRPr lang="en-KE" sz="4000">
              <a:solidFill>
                <a:srgbClr val="FFFFFF"/>
              </a:solidFill>
            </a:endParaRPr>
          </a:p>
        </p:txBody>
      </p:sp>
      <p:sp>
        <p:nvSpPr>
          <p:cNvPr id="6" name="Content Placeholder 5">
            <a:extLst>
              <a:ext uri="{FF2B5EF4-FFF2-40B4-BE49-F238E27FC236}">
                <a16:creationId xmlns:a16="http://schemas.microsoft.com/office/drawing/2014/main" id="{BFD2A53C-D23E-02A7-5F63-42CC7DA6414C}"/>
              </a:ext>
            </a:extLst>
          </p:cNvPr>
          <p:cNvSpPr>
            <a:spLocks noGrp="1"/>
          </p:cNvSpPr>
          <p:nvPr>
            <p:ph idx="1"/>
          </p:nvPr>
        </p:nvSpPr>
        <p:spPr>
          <a:xfrm>
            <a:off x="6503158" y="649480"/>
            <a:ext cx="4862447" cy="5546047"/>
          </a:xfrm>
        </p:spPr>
        <p:txBody>
          <a:bodyPr anchor="ctr">
            <a:normAutofit/>
          </a:bodyPr>
          <a:lstStyle/>
          <a:p>
            <a:r>
              <a:rPr lang="en-US" sz="2000" b="1" i="1"/>
              <a:t>F1 Score: </a:t>
            </a:r>
            <a:r>
              <a:rPr lang="en-US" sz="2000"/>
              <a:t>0.8196</a:t>
            </a:r>
          </a:p>
          <a:p>
            <a:r>
              <a:rPr lang="en-US" sz="2000" b="1" i="1"/>
              <a:t>ROC AUC Mean: </a:t>
            </a:r>
            <a:r>
              <a:rPr lang="en-US" sz="2000"/>
              <a:t>0.8479</a:t>
            </a:r>
          </a:p>
          <a:p>
            <a:r>
              <a:rPr lang="en-US" sz="2000" b="1" i="1"/>
              <a:t>ROC AUC std: </a:t>
            </a:r>
            <a:r>
              <a:rPr lang="en-US" sz="2000"/>
              <a:t>0.0028</a:t>
            </a:r>
          </a:p>
          <a:p>
            <a:r>
              <a:rPr lang="en-US" sz="2000" b="1" i="1"/>
              <a:t>Summary : </a:t>
            </a:r>
            <a:r>
              <a:rPr lang="en-US" sz="2000"/>
              <a:t>This  model showed similar performance with other linear regression models with one hot encoding further showing the strength of using one hot encoding for our categorical performance</a:t>
            </a:r>
            <a:endParaRPr lang="en-KE" sz="2000"/>
          </a:p>
        </p:txBody>
      </p:sp>
    </p:spTree>
    <p:extLst>
      <p:ext uri="{BB962C8B-B14F-4D97-AF65-F5344CB8AC3E}">
        <p14:creationId xmlns:p14="http://schemas.microsoft.com/office/powerpoint/2010/main" val="254922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B3473B4-6BFD-6573-4053-8678B5DE78C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Decision Tree with Robust Scaler and One Hot Encoding</a:t>
            </a:r>
            <a:endParaRPr lang="en-KE" sz="4000">
              <a:solidFill>
                <a:srgbClr val="FFFFFF"/>
              </a:solidFill>
            </a:endParaRPr>
          </a:p>
        </p:txBody>
      </p:sp>
      <p:sp>
        <p:nvSpPr>
          <p:cNvPr id="10" name="Content Placeholder 9">
            <a:extLst>
              <a:ext uri="{FF2B5EF4-FFF2-40B4-BE49-F238E27FC236}">
                <a16:creationId xmlns:a16="http://schemas.microsoft.com/office/drawing/2014/main" id="{FDA02EFB-21C4-FF2D-71A9-AA468CD59BC0}"/>
              </a:ext>
            </a:extLst>
          </p:cNvPr>
          <p:cNvSpPr>
            <a:spLocks noGrp="1"/>
          </p:cNvSpPr>
          <p:nvPr>
            <p:ph idx="1"/>
          </p:nvPr>
        </p:nvSpPr>
        <p:spPr>
          <a:xfrm>
            <a:off x="6503158" y="649480"/>
            <a:ext cx="4862447" cy="5546047"/>
          </a:xfrm>
        </p:spPr>
        <p:txBody>
          <a:bodyPr anchor="ctr">
            <a:normAutofit/>
          </a:bodyPr>
          <a:lstStyle/>
          <a:p>
            <a:r>
              <a:rPr lang="en-US" sz="2000" b="1" i="1"/>
              <a:t>F1 Score: </a:t>
            </a:r>
            <a:r>
              <a:rPr lang="en-US" sz="2000"/>
              <a:t>0.8218</a:t>
            </a:r>
          </a:p>
          <a:p>
            <a:r>
              <a:rPr lang="en-US" sz="2000" b="1" i="1"/>
              <a:t>ROC AUC Mean:</a:t>
            </a:r>
            <a:r>
              <a:rPr lang="en-US" sz="2000"/>
              <a:t>0.8179</a:t>
            </a:r>
          </a:p>
          <a:p>
            <a:r>
              <a:rPr lang="en-US" sz="2000" b="1" i="1"/>
              <a:t>ROC AUC std: </a:t>
            </a:r>
            <a:r>
              <a:rPr lang="en-US" sz="2000"/>
              <a:t>0.0051</a:t>
            </a:r>
          </a:p>
          <a:p>
            <a:r>
              <a:rPr lang="en-US" sz="2000" b="1" i="1"/>
              <a:t>Summary : </a:t>
            </a:r>
            <a:r>
              <a:rPr lang="en-US" sz="2000"/>
              <a:t>This  model showed the worst performance among our other models with the worse ROC AUC scores compared to other. The model also showed the least consistency on each fold</a:t>
            </a:r>
            <a:endParaRPr lang="en-KE" sz="2000"/>
          </a:p>
        </p:txBody>
      </p:sp>
    </p:spTree>
    <p:extLst>
      <p:ext uri="{BB962C8B-B14F-4D97-AF65-F5344CB8AC3E}">
        <p14:creationId xmlns:p14="http://schemas.microsoft.com/office/powerpoint/2010/main" val="1622715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A0D9-9777-F92C-3928-936E133BC345}"/>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Model Choice</a:t>
            </a:r>
            <a:endParaRPr lang="en-KE" sz="4000">
              <a:solidFill>
                <a:srgbClr val="FFFFFF"/>
              </a:solidFill>
            </a:endParaRPr>
          </a:p>
        </p:txBody>
      </p:sp>
      <p:sp>
        <p:nvSpPr>
          <p:cNvPr id="3" name="Content Placeholder 2">
            <a:extLst>
              <a:ext uri="{FF2B5EF4-FFF2-40B4-BE49-F238E27FC236}">
                <a16:creationId xmlns:a16="http://schemas.microsoft.com/office/drawing/2014/main" id="{3E5B8EAE-4C92-E4FC-8243-63B000F86B9F}"/>
              </a:ext>
            </a:extLst>
          </p:cNvPr>
          <p:cNvSpPr>
            <a:spLocks noGrp="1"/>
          </p:cNvSpPr>
          <p:nvPr>
            <p:ph idx="1"/>
          </p:nvPr>
        </p:nvSpPr>
        <p:spPr>
          <a:xfrm>
            <a:off x="6503158" y="649480"/>
            <a:ext cx="4862447" cy="5546047"/>
          </a:xfrm>
        </p:spPr>
        <p:txBody>
          <a:bodyPr anchor="ctr">
            <a:normAutofit/>
          </a:bodyPr>
          <a:lstStyle/>
          <a:p>
            <a:r>
              <a:rPr lang="en-US" sz="2000"/>
              <a:t>From the above analysis of model performance, we have witnessed that logistic regression have performed better than the decision tree model. </a:t>
            </a:r>
          </a:p>
          <a:p>
            <a:r>
              <a:rPr lang="en-US" sz="2000"/>
              <a:t>One Hot Encoding has proved to be the preferred encoding to deal with categorical columns. It improved the model scoring of model that used them.</a:t>
            </a:r>
          </a:p>
          <a:p>
            <a:r>
              <a:rPr lang="en-US" sz="2000"/>
              <a:t>Choice of scaling showed no effect on our model metric scoring though robust scaling improved the runtime of our model.</a:t>
            </a:r>
          </a:p>
          <a:p>
            <a:r>
              <a:rPr lang="en-US" sz="2000"/>
              <a:t>Therefore, the choice of model from my analysis will be the logistic regression with Robust Scaler and One Hot Encoding</a:t>
            </a:r>
            <a:endParaRPr lang="en-KE" sz="2000"/>
          </a:p>
        </p:txBody>
      </p:sp>
    </p:spTree>
    <p:extLst>
      <p:ext uri="{BB962C8B-B14F-4D97-AF65-F5344CB8AC3E}">
        <p14:creationId xmlns:p14="http://schemas.microsoft.com/office/powerpoint/2010/main" val="295065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F7B0DF-1357-C5ED-4C99-E84508C9C74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Recommendations</a:t>
            </a:r>
            <a:endParaRPr lang="en-KE" sz="4000">
              <a:solidFill>
                <a:srgbClr val="FFFFFF"/>
              </a:solidFill>
            </a:endParaRPr>
          </a:p>
        </p:txBody>
      </p:sp>
      <p:sp>
        <p:nvSpPr>
          <p:cNvPr id="3" name="Content Placeholder 2">
            <a:extLst>
              <a:ext uri="{FF2B5EF4-FFF2-40B4-BE49-F238E27FC236}">
                <a16:creationId xmlns:a16="http://schemas.microsoft.com/office/drawing/2014/main" id="{F009E266-24D6-053A-445B-7D64DFD483A7}"/>
              </a:ext>
            </a:extLst>
          </p:cNvPr>
          <p:cNvSpPr>
            <a:spLocks noGrp="1"/>
          </p:cNvSpPr>
          <p:nvPr>
            <p:ph idx="1"/>
          </p:nvPr>
        </p:nvSpPr>
        <p:spPr>
          <a:xfrm>
            <a:off x="6503158" y="649480"/>
            <a:ext cx="4862447" cy="5546047"/>
          </a:xfrm>
        </p:spPr>
        <p:txBody>
          <a:bodyPr anchor="ctr">
            <a:normAutofit/>
          </a:bodyPr>
          <a:lstStyle/>
          <a:p>
            <a:pPr marL="0" indent="0">
              <a:buNone/>
            </a:pPr>
            <a:r>
              <a:rPr lang="en-US" sz="2000"/>
              <a:t>1. Payment: Based on the findings it is recommended to priotise building wells that have a payment transaction. This ensures that scheme managers have money they can use to maintain wells in Tanzania</a:t>
            </a:r>
          </a:p>
          <a:p>
            <a:pPr marL="0" indent="0">
              <a:buNone/>
            </a:pPr>
            <a:r>
              <a:rPr lang="en-US" sz="2000"/>
              <a:t>2. Improved data collection: The dataset had a lot errors that were noticed in data cleaning. This can affect the model accuracy so improvement in data collection might improve the accuracy of the model</a:t>
            </a:r>
          </a:p>
          <a:p>
            <a:pPr marL="0" indent="0">
              <a:buNone/>
            </a:pPr>
            <a:r>
              <a:rPr lang="en-US" sz="2000"/>
              <a:t>3.Integration of external factors: Further information such as climate of the area  would have been useful in our analysis</a:t>
            </a:r>
            <a:endParaRPr lang="en-KE" sz="2000"/>
          </a:p>
        </p:txBody>
      </p:sp>
    </p:spTree>
    <p:extLst>
      <p:ext uri="{BB962C8B-B14F-4D97-AF65-F5344CB8AC3E}">
        <p14:creationId xmlns:p14="http://schemas.microsoft.com/office/powerpoint/2010/main" val="168581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BA83B68F-D1F3-A18B-AB2F-D854283BFBBA}"/>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193446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670AF3-90E5-78CA-D48F-36D2BD22F3D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Business Overview</a:t>
            </a:r>
            <a:endParaRPr lang="en-KE" sz="4000">
              <a:solidFill>
                <a:srgbClr val="FFFFFF"/>
              </a:solidFill>
            </a:endParaRPr>
          </a:p>
        </p:txBody>
      </p:sp>
      <p:sp>
        <p:nvSpPr>
          <p:cNvPr id="3" name="Content Placeholder 2">
            <a:extLst>
              <a:ext uri="{FF2B5EF4-FFF2-40B4-BE49-F238E27FC236}">
                <a16:creationId xmlns:a16="http://schemas.microsoft.com/office/drawing/2014/main" id="{5AFC1C93-DBFE-7184-9557-BDA2E4EA95F8}"/>
              </a:ext>
            </a:extLst>
          </p:cNvPr>
          <p:cNvSpPr>
            <a:spLocks noGrp="1"/>
          </p:cNvSpPr>
          <p:nvPr>
            <p:ph idx="1"/>
          </p:nvPr>
        </p:nvSpPr>
        <p:spPr>
          <a:xfrm>
            <a:off x="6503158" y="649480"/>
            <a:ext cx="4862447" cy="5546047"/>
          </a:xfrm>
        </p:spPr>
        <p:txBody>
          <a:bodyPr anchor="ctr">
            <a:normAutofit/>
          </a:bodyPr>
          <a:lstStyle/>
          <a:p>
            <a:r>
              <a:rPr lang="en-US" sz="2000" b="0">
                <a:effectLst/>
              </a:rPr>
              <a:t>Shortly after gaining independence, the Government of Tanzania initiated a policy aimed at providing free potable water to all rural inhabitants by 1991. This policy, consolidated in 1971, placed the responsibility of developing, operating, and maintaining water supply systems on the government, with no cost recovery. Many projects were funded by donors, particularly from Sweden, during the 1970s. This project has led to the building of many waterpoints to the day our dataset was collected. Some of these waterpoints are still functional while others are functional but in need of repair while others have lost their functionality</a:t>
            </a:r>
          </a:p>
          <a:p>
            <a:endParaRPr lang="en-KE" sz="2000"/>
          </a:p>
        </p:txBody>
      </p:sp>
    </p:spTree>
    <p:extLst>
      <p:ext uri="{BB962C8B-B14F-4D97-AF65-F5344CB8AC3E}">
        <p14:creationId xmlns:p14="http://schemas.microsoft.com/office/powerpoint/2010/main" val="64265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E74F01-9356-16BB-0264-124170C5C674}"/>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effectLst/>
              </a:rPr>
              <a:t>Objectives</a:t>
            </a:r>
            <a:br>
              <a:rPr lang="en-US" sz="4000" b="0">
                <a:solidFill>
                  <a:srgbClr val="FFFFFF"/>
                </a:solidFill>
                <a:effectLst/>
                <a:latin typeface="Consolas" panose="020B0609020204030204" pitchFamily="49" charset="0"/>
              </a:rPr>
            </a:br>
            <a:endParaRPr lang="en-KE" sz="4000">
              <a:solidFill>
                <a:srgbClr val="FFFFFF"/>
              </a:solidFill>
            </a:endParaRPr>
          </a:p>
        </p:txBody>
      </p:sp>
      <p:sp>
        <p:nvSpPr>
          <p:cNvPr id="3" name="Content Placeholder 2">
            <a:extLst>
              <a:ext uri="{FF2B5EF4-FFF2-40B4-BE49-F238E27FC236}">
                <a16:creationId xmlns:a16="http://schemas.microsoft.com/office/drawing/2014/main" id="{BDE1799F-11B5-C639-8E87-397D03F0C5C4}"/>
              </a:ext>
            </a:extLst>
          </p:cNvPr>
          <p:cNvSpPr>
            <a:spLocks noGrp="1"/>
          </p:cNvSpPr>
          <p:nvPr>
            <p:ph idx="1"/>
          </p:nvPr>
        </p:nvSpPr>
        <p:spPr>
          <a:xfrm>
            <a:off x="6503158" y="649480"/>
            <a:ext cx="4862447" cy="5546047"/>
          </a:xfrm>
        </p:spPr>
        <p:txBody>
          <a:bodyPr anchor="ctr">
            <a:normAutofit/>
          </a:bodyPr>
          <a:lstStyle/>
          <a:p>
            <a:r>
              <a:rPr lang="en-US" sz="2000" b="0" dirty="0">
                <a:effectLst/>
              </a:rPr>
              <a:t>The primary objective of this project is to build a model that can predict if a waterpoint is either functional or nonfunctional given a set of independent variables. This information can be used by the Tanzanian Government or other stakeholders in identifying which waterpoints might need repair based on their characteristic</a:t>
            </a:r>
          </a:p>
          <a:p>
            <a:endParaRPr lang="en-KE" sz="2000" dirty="0"/>
          </a:p>
        </p:txBody>
      </p:sp>
    </p:spTree>
    <p:extLst>
      <p:ext uri="{BB962C8B-B14F-4D97-AF65-F5344CB8AC3E}">
        <p14:creationId xmlns:p14="http://schemas.microsoft.com/office/powerpoint/2010/main" val="214537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CBD36-FB6A-F5FE-1FB1-E85D7474721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Extraction type vs status group</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0100BA08-6B6D-D9B8-A246-658D9ECA3D6F}"/>
              </a:ext>
            </a:extLst>
          </p:cNvPr>
          <p:cNvSpPr>
            <a:spLocks noGrp="1"/>
          </p:cNvSpPr>
          <p:nvPr>
            <p:ph type="body" sz="half" idx="2"/>
          </p:nvPr>
        </p:nvSpPr>
        <p:spPr>
          <a:xfrm>
            <a:off x="4581727" y="649480"/>
            <a:ext cx="3025303" cy="5546047"/>
          </a:xfrm>
        </p:spPr>
        <p:txBody>
          <a:bodyPr vert="horz" lIns="91440" tIns="45720" rIns="91440" bIns="45720" rtlCol="0" anchor="ctr">
            <a:normAutofit/>
          </a:bodyPr>
          <a:lstStyle/>
          <a:p>
            <a:pPr indent="-228600">
              <a:buFont typeface="Arial" panose="020B0604020202020204" pitchFamily="34" charset="0"/>
              <a:buChar char="•"/>
            </a:pPr>
            <a:r>
              <a:rPr lang="en-US" sz="2000" b="0">
                <a:effectLst/>
              </a:rPr>
              <a:t>The figure shows that water points that used gravity as a way to extract water had the most functioning wells. This indicates that pumps that used gravity </a:t>
            </a:r>
          </a:p>
          <a:p>
            <a:pPr indent="-228600">
              <a:buFont typeface="Arial" panose="020B0604020202020204" pitchFamily="34" charset="0"/>
              <a:buChar char="•"/>
            </a:pPr>
            <a:endParaRPr lang="en-US" sz="2000"/>
          </a:p>
        </p:txBody>
      </p:sp>
      <p:pic>
        <p:nvPicPr>
          <p:cNvPr id="6" name="Picture Placeholder 5" descr="A screen shot of a graph&#10;&#10;Description automatically generated">
            <a:extLst>
              <a:ext uri="{FF2B5EF4-FFF2-40B4-BE49-F238E27FC236}">
                <a16:creationId xmlns:a16="http://schemas.microsoft.com/office/drawing/2014/main" id="{936CA2CF-7728-7742-77FA-71E3651A345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466360" y="473654"/>
            <a:ext cx="2902059" cy="5922571"/>
          </a:xfrm>
          <a:prstGeom prst="rect">
            <a:avLst/>
          </a:prstGeom>
        </p:spPr>
      </p:pic>
    </p:spTree>
    <p:extLst>
      <p:ext uri="{BB962C8B-B14F-4D97-AF65-F5344CB8AC3E}">
        <p14:creationId xmlns:p14="http://schemas.microsoft.com/office/powerpoint/2010/main" val="98146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5ACA0-25AA-39B7-D623-F30AF8AA407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Water type group vs status group</a:t>
            </a:r>
          </a:p>
        </p:txBody>
      </p:sp>
      <p:sp>
        <p:nvSpPr>
          <p:cNvPr id="4" name="Text Placeholder 3">
            <a:extLst>
              <a:ext uri="{FF2B5EF4-FFF2-40B4-BE49-F238E27FC236}">
                <a16:creationId xmlns:a16="http://schemas.microsoft.com/office/drawing/2014/main" id="{49FDC31A-E501-D40F-E7EC-005D8431B8F9}"/>
              </a:ext>
            </a:extLst>
          </p:cNvPr>
          <p:cNvSpPr>
            <a:spLocks noGrp="1"/>
          </p:cNvSpPr>
          <p:nvPr>
            <p:ph type="body" sz="half" idx="2"/>
          </p:nvPr>
        </p:nvSpPr>
        <p:spPr>
          <a:xfrm>
            <a:off x="4581727" y="649480"/>
            <a:ext cx="3025303" cy="5546047"/>
          </a:xfrm>
        </p:spPr>
        <p:txBody>
          <a:bodyPr vert="horz" lIns="91440" tIns="45720" rIns="91440" bIns="45720" rtlCol="0" anchor="ctr">
            <a:normAutofit/>
          </a:bodyPr>
          <a:lstStyle/>
          <a:p>
            <a:pPr indent="-228600">
              <a:buFont typeface="Arial" panose="020B0604020202020204" pitchFamily="34" charset="0"/>
              <a:buChar char="•"/>
            </a:pPr>
            <a:r>
              <a:rPr lang="en-US" sz="2000"/>
              <a:t>The above figure shows that simple pumps are the most common pumps found in Tanzania</a:t>
            </a:r>
          </a:p>
          <a:p>
            <a:pPr indent="-228600">
              <a:buFont typeface="Arial" panose="020B0604020202020204" pitchFamily="34" charset="0"/>
              <a:buChar char="•"/>
            </a:pPr>
            <a:endParaRPr lang="en-US" sz="2000"/>
          </a:p>
        </p:txBody>
      </p:sp>
      <p:pic>
        <p:nvPicPr>
          <p:cNvPr id="6" name="Picture Placeholder 5" descr="A screenshot of a graph&#10;&#10;Description automatically generated">
            <a:extLst>
              <a:ext uri="{FF2B5EF4-FFF2-40B4-BE49-F238E27FC236}">
                <a16:creationId xmlns:a16="http://schemas.microsoft.com/office/drawing/2014/main" id="{A0073841-A03C-CE46-9842-CDF3FE0F38A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495973" y="473654"/>
            <a:ext cx="2842834" cy="5922571"/>
          </a:xfrm>
          <a:prstGeom prst="rect">
            <a:avLst/>
          </a:prstGeom>
        </p:spPr>
      </p:pic>
    </p:spTree>
    <p:extLst>
      <p:ext uri="{BB962C8B-B14F-4D97-AF65-F5344CB8AC3E}">
        <p14:creationId xmlns:p14="http://schemas.microsoft.com/office/powerpoint/2010/main" val="33190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DB0B8-5A0D-C8AA-CBCE-AA5313169DE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a:solidFill>
                  <a:srgbClr val="FFFFFF"/>
                </a:solidFill>
              </a:rPr>
              <a:t>Payment type vs status group</a:t>
            </a:r>
          </a:p>
        </p:txBody>
      </p:sp>
      <p:sp>
        <p:nvSpPr>
          <p:cNvPr id="4" name="Text Placeholder 3">
            <a:extLst>
              <a:ext uri="{FF2B5EF4-FFF2-40B4-BE49-F238E27FC236}">
                <a16:creationId xmlns:a16="http://schemas.microsoft.com/office/drawing/2014/main" id="{69ED64E5-684D-3326-AB35-34F2818DC2AA}"/>
              </a:ext>
            </a:extLst>
          </p:cNvPr>
          <p:cNvSpPr>
            <a:spLocks noGrp="1"/>
          </p:cNvSpPr>
          <p:nvPr>
            <p:ph type="body" sz="half" idx="2"/>
          </p:nvPr>
        </p:nvSpPr>
        <p:spPr>
          <a:xfrm>
            <a:off x="4581727" y="649480"/>
            <a:ext cx="3025303" cy="5546047"/>
          </a:xfrm>
        </p:spPr>
        <p:txBody>
          <a:bodyPr vert="horz" lIns="91440" tIns="45720" rIns="91440" bIns="45720" rtlCol="0" anchor="ctr">
            <a:normAutofit/>
          </a:bodyPr>
          <a:lstStyle/>
          <a:p>
            <a:pPr indent="-228600">
              <a:buFont typeface="Arial" panose="020B0604020202020204" pitchFamily="34" charset="0"/>
              <a:buChar char="•"/>
            </a:pPr>
            <a:r>
              <a:rPr lang="en-US" sz="2000"/>
              <a:t>The figure shows that most wells users don't have to pay to use the water point, but coincidentally most nonfunctional wells were used by users who did not have to pay. This means that those who managed the water points may have lacked funds to repair their wells leading to the wells they managed to cease from functioning</a:t>
            </a:r>
          </a:p>
        </p:txBody>
      </p:sp>
      <p:pic>
        <p:nvPicPr>
          <p:cNvPr id="6" name="Picture Placeholder 5" descr="A graph of different colored lines&#10;&#10;Description automatically generated with medium confidence">
            <a:extLst>
              <a:ext uri="{FF2B5EF4-FFF2-40B4-BE49-F238E27FC236}">
                <a16:creationId xmlns:a16="http://schemas.microsoft.com/office/drawing/2014/main" id="{406F7224-7E9F-70A7-A5B6-A8D467E8852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698" r="-2" b="12307"/>
          <a:stretch/>
        </p:blipFill>
        <p:spPr>
          <a:xfrm>
            <a:off x="8109502" y="10"/>
            <a:ext cx="4082498" cy="6857990"/>
          </a:xfrm>
          <a:prstGeom prst="rect">
            <a:avLst/>
          </a:prstGeom>
        </p:spPr>
      </p:pic>
    </p:spTree>
    <p:extLst>
      <p:ext uri="{BB962C8B-B14F-4D97-AF65-F5344CB8AC3E}">
        <p14:creationId xmlns:p14="http://schemas.microsoft.com/office/powerpoint/2010/main" val="385807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91EB5C58-3AF8-D03E-CB31-EA8EEF6D2FD6}"/>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Model Performance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36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094810-592B-76F9-FDED-E67ECD8B469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Logistic Regression with Standard Scaler and One Hot Encoding</a:t>
            </a:r>
            <a:br>
              <a:rPr lang="en-KE" sz="4000">
                <a:solidFill>
                  <a:srgbClr val="FFFFFF"/>
                </a:solidFill>
              </a:rPr>
            </a:br>
            <a:endParaRPr lang="en-KE" sz="4000">
              <a:solidFill>
                <a:srgbClr val="FFFFFF"/>
              </a:solidFill>
            </a:endParaRPr>
          </a:p>
        </p:txBody>
      </p:sp>
      <p:sp>
        <p:nvSpPr>
          <p:cNvPr id="3" name="Content Placeholder 2">
            <a:extLst>
              <a:ext uri="{FF2B5EF4-FFF2-40B4-BE49-F238E27FC236}">
                <a16:creationId xmlns:a16="http://schemas.microsoft.com/office/drawing/2014/main" id="{26D946AD-4CCE-63C1-FBA3-C7D449B11956}"/>
              </a:ext>
            </a:extLst>
          </p:cNvPr>
          <p:cNvSpPr>
            <a:spLocks noGrp="1"/>
          </p:cNvSpPr>
          <p:nvPr>
            <p:ph idx="1"/>
          </p:nvPr>
        </p:nvSpPr>
        <p:spPr>
          <a:xfrm>
            <a:off x="6503158" y="649480"/>
            <a:ext cx="4862447" cy="5546047"/>
          </a:xfrm>
        </p:spPr>
        <p:txBody>
          <a:bodyPr anchor="ctr">
            <a:normAutofit/>
          </a:bodyPr>
          <a:lstStyle/>
          <a:p>
            <a:r>
              <a:rPr lang="en-US" sz="2000" b="1" i="1"/>
              <a:t>F1 Score: </a:t>
            </a:r>
            <a:r>
              <a:rPr lang="en-US" sz="2000"/>
              <a:t>0.8195</a:t>
            </a:r>
          </a:p>
          <a:p>
            <a:r>
              <a:rPr lang="en-US" sz="2000" b="1" i="1"/>
              <a:t>ROC AUC Mean:</a:t>
            </a:r>
            <a:r>
              <a:rPr lang="en-US" sz="2000"/>
              <a:t>0.8474</a:t>
            </a:r>
          </a:p>
          <a:p>
            <a:r>
              <a:rPr lang="en-US" sz="2000" b="1" i="1"/>
              <a:t>ROC AUC std: </a:t>
            </a:r>
            <a:r>
              <a:rPr lang="en-US" sz="2000"/>
              <a:t>0.0029</a:t>
            </a:r>
          </a:p>
          <a:p>
            <a:r>
              <a:rPr lang="en-US" sz="2000" b="1" i="1"/>
              <a:t>Summary : </a:t>
            </a:r>
            <a:r>
              <a:rPr lang="en-US" sz="2000"/>
              <a:t>This model showed good performance with a stable ROC AUC score showing consistent results across different folds</a:t>
            </a:r>
            <a:endParaRPr lang="en-KE" sz="2000"/>
          </a:p>
        </p:txBody>
      </p:sp>
    </p:spTree>
    <p:extLst>
      <p:ext uri="{BB962C8B-B14F-4D97-AF65-F5344CB8AC3E}">
        <p14:creationId xmlns:p14="http://schemas.microsoft.com/office/powerpoint/2010/main" val="257204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50EC88C-4A4D-185D-3C52-DFA4C56664C9}"/>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Logistic Regression with Min Max Scaler and One Hot Encoding</a:t>
            </a:r>
            <a:br>
              <a:rPr lang="en-KE" sz="4000">
                <a:solidFill>
                  <a:srgbClr val="FFFFFF"/>
                </a:solidFill>
              </a:rPr>
            </a:br>
            <a:endParaRPr lang="en-KE" sz="4000">
              <a:solidFill>
                <a:srgbClr val="FFFFFF"/>
              </a:solidFill>
            </a:endParaRPr>
          </a:p>
        </p:txBody>
      </p:sp>
      <p:sp>
        <p:nvSpPr>
          <p:cNvPr id="8" name="Content Placeholder 7">
            <a:extLst>
              <a:ext uri="{FF2B5EF4-FFF2-40B4-BE49-F238E27FC236}">
                <a16:creationId xmlns:a16="http://schemas.microsoft.com/office/drawing/2014/main" id="{0C0F65C5-6345-F035-A846-303E7F991288}"/>
              </a:ext>
            </a:extLst>
          </p:cNvPr>
          <p:cNvSpPr>
            <a:spLocks noGrp="1"/>
          </p:cNvSpPr>
          <p:nvPr>
            <p:ph idx="1"/>
          </p:nvPr>
        </p:nvSpPr>
        <p:spPr>
          <a:xfrm>
            <a:off x="6503158" y="649480"/>
            <a:ext cx="4862447" cy="5546047"/>
          </a:xfrm>
        </p:spPr>
        <p:txBody>
          <a:bodyPr anchor="ctr">
            <a:normAutofit/>
          </a:bodyPr>
          <a:lstStyle/>
          <a:p>
            <a:r>
              <a:rPr lang="en-US" sz="2000" b="1" i="1"/>
              <a:t>F1 Score : </a:t>
            </a:r>
            <a:r>
              <a:rPr lang="en-US" sz="2000"/>
              <a:t>0.8195</a:t>
            </a:r>
          </a:p>
          <a:p>
            <a:r>
              <a:rPr lang="en-US" sz="2000" b="1" i="1"/>
              <a:t>ROC AUC Mean: </a:t>
            </a:r>
            <a:r>
              <a:rPr lang="en-US" sz="2000"/>
              <a:t>0.8478</a:t>
            </a:r>
          </a:p>
          <a:p>
            <a:r>
              <a:rPr lang="en-US" sz="2000" b="1" i="1"/>
              <a:t>ROC AUC std : </a:t>
            </a:r>
            <a:r>
              <a:rPr lang="en-US" sz="2000"/>
              <a:t>0.0027</a:t>
            </a:r>
          </a:p>
          <a:p>
            <a:r>
              <a:rPr lang="en-US" sz="2000" b="1" i="1"/>
              <a:t>Summary : </a:t>
            </a:r>
            <a:r>
              <a:rPr lang="en-US" sz="2000"/>
              <a:t>This model showed a similar performance with the previous with almost identical ROC AUC scores but was more consistent across different folds</a:t>
            </a:r>
            <a:endParaRPr lang="en-KE" sz="2000"/>
          </a:p>
          <a:p>
            <a:endParaRPr lang="en-KE" sz="2000"/>
          </a:p>
        </p:txBody>
      </p:sp>
    </p:spTree>
    <p:extLst>
      <p:ext uri="{BB962C8B-B14F-4D97-AF65-F5344CB8AC3E}">
        <p14:creationId xmlns:p14="http://schemas.microsoft.com/office/powerpoint/2010/main" val="352803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TotalTime>
  <Words>793</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Consolas</vt:lpstr>
      <vt:lpstr>Office Theme</vt:lpstr>
      <vt:lpstr>Predictive Analytics for operational wells in Tanzania </vt:lpstr>
      <vt:lpstr>Business Overview</vt:lpstr>
      <vt:lpstr>Objectives </vt:lpstr>
      <vt:lpstr>Extraction type vs status group </vt:lpstr>
      <vt:lpstr>Water type group vs status group</vt:lpstr>
      <vt:lpstr>Payment type vs status group</vt:lpstr>
      <vt:lpstr>Model Performance</vt:lpstr>
      <vt:lpstr>Logistic Regression with Standard Scaler and One Hot Encoding </vt:lpstr>
      <vt:lpstr>Logistic Regression with Min Max Scaler and One Hot Encoding </vt:lpstr>
      <vt:lpstr>Logistic Regression with robust scaler and target encoding </vt:lpstr>
      <vt:lpstr>Logistic Regression with Robust Scaler and One Hot Encoding </vt:lpstr>
      <vt:lpstr>Decision Tree with Robust Scaler and One Hot Encoding</vt:lpstr>
      <vt:lpstr>Model Choice</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thiga</dc:creator>
  <cp:lastModifiedBy>stephen thiga</cp:lastModifiedBy>
  <cp:revision>1</cp:revision>
  <dcterms:created xsi:type="dcterms:W3CDTF">2024-12-08T22:16:24Z</dcterms:created>
  <dcterms:modified xsi:type="dcterms:W3CDTF">2024-12-08T22:58:42Z</dcterms:modified>
</cp:coreProperties>
</file>