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86" r:id="rId4"/>
  </p:sldMasterIdLst>
  <p:notesMasterIdLst>
    <p:notesMasterId r:id="rId35"/>
  </p:notesMasterIdLst>
  <p:sldIdLst>
    <p:sldId id="256" r:id="rId5"/>
    <p:sldId id="270" r:id="rId6"/>
    <p:sldId id="280" r:id="rId7"/>
    <p:sldId id="281" r:id="rId8"/>
    <p:sldId id="286" r:id="rId9"/>
    <p:sldId id="287" r:id="rId10"/>
    <p:sldId id="288" r:id="rId11"/>
    <p:sldId id="289" r:id="rId12"/>
    <p:sldId id="257" r:id="rId13"/>
    <p:sldId id="277" r:id="rId14"/>
    <p:sldId id="282" r:id="rId15"/>
    <p:sldId id="283" r:id="rId16"/>
    <p:sldId id="278" r:id="rId17"/>
    <p:sldId id="291" r:id="rId18"/>
    <p:sldId id="276" r:id="rId19"/>
    <p:sldId id="279" r:id="rId20"/>
    <p:sldId id="290" r:id="rId21"/>
    <p:sldId id="258" r:id="rId22"/>
    <p:sldId id="259" r:id="rId23"/>
    <p:sldId id="260" r:id="rId24"/>
    <p:sldId id="271" r:id="rId25"/>
    <p:sldId id="261" r:id="rId26"/>
    <p:sldId id="284" r:id="rId27"/>
    <p:sldId id="264" r:id="rId28"/>
    <p:sldId id="285" r:id="rId29"/>
    <p:sldId id="265" r:id="rId30"/>
    <p:sldId id="266" r:id="rId31"/>
    <p:sldId id="267" r:id="rId32"/>
    <p:sldId id="272" r:id="rId33"/>
    <p:sldId id="27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63ED4-6668-453D-BCFE-ED6B8BC3BD17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BB06C-8D5A-4E17-A648-FD8A6802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in the last </a:t>
            </a:r>
            <a:r>
              <a:rPr lang="en-US" dirty="0" err="1" smtClean="0"/>
              <a:t>fitXY</a:t>
            </a:r>
            <a:r>
              <a:rPr lang="en-US" baseline="0" dirty="0" smtClean="0"/>
              <a:t> – the image is distorted. There is a property called </a:t>
            </a:r>
            <a:r>
              <a:rPr lang="en-US" baseline="0" dirty="0" err="1" smtClean="0"/>
              <a:t>adjustViewBounds</a:t>
            </a:r>
            <a:r>
              <a:rPr lang="en-US" baseline="0" dirty="0" smtClean="0"/>
              <a:t>. Set it to true and aspect ration will be maintained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BB06C-8D5A-4E17-A648-FD8A6802AB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9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4091" y="2794000"/>
            <a:ext cx="8058909" cy="1295400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7200" b="0" spc="-267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4088" y="4845344"/>
            <a:ext cx="5020764" cy="920456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300" spc="-67" baseline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  <a:lvl2pPr marL="60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228601"/>
            <a:ext cx="7690114" cy="1384995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4700" b="1" i="1" u="none" strike="noStrike" kern="1200" cap="none" spc="-85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1218887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837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165BED-CDD3-4B2A-83F6-11C25FEBBF93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D01F9B-9CD7-4CF1-9FBC-BBFFD525DE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1" y="2130430"/>
            <a:ext cx="777204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59" y="3886200"/>
            <a:ext cx="64000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9FE5D-84EF-4169-B1FF-C007F858B4BD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1DFB-5793-4FF1-88AA-7EB82AFC4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E434-3095-4C52-A9B5-4572A68A6805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5CF60-8359-4F80-A6D5-1F957F5FB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00" y="4406905"/>
            <a:ext cx="777204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00" y="2906713"/>
            <a:ext cx="777204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6035-0851-4D2A-9724-2EC33180634B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BBBC-B5C6-4907-8978-C2275A7EC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20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65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361A0-B942-4F89-B92E-DD1D8F6C9DEB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FC105-0AE9-4175-BA8A-2B4B5D6E0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19" y="1535113"/>
            <a:ext cx="40396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174875"/>
            <a:ext cx="40396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47" y="1535113"/>
            <a:ext cx="4042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47" y="2174875"/>
            <a:ext cx="4042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8D1EE-F8DA-4BCF-A745-E927D64189D1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2FA2B-C02A-419D-BD5E-FEFE22444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37B36-B55B-436A-B9CF-F3B99A3DF562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20645-CD83-4BA0-BF56-47C9EFB21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A6B1-E957-4C1C-A209-B0EFFC098C4B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F4473-79A5-466A-832E-B8FCC290F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8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0" y="273050"/>
            <a:ext cx="300830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87" y="273055"/>
            <a:ext cx="511149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0" y="1435103"/>
            <a:ext cx="300830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DAA6D-E708-4B03-AA15-18B39A4D9F14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2B5-B14A-4968-9651-3178172F6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2304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58" y="4800600"/>
            <a:ext cx="5486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58" y="612775"/>
            <a:ext cx="54866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58" y="5367338"/>
            <a:ext cx="5486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9173-3F77-4825-AF84-A9DE23AB6A1C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D8B8-227A-4462-957A-F9368865B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9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3D1D-FA12-40A1-8A58-0587F13EB292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DE3F3-7359-40EA-8AB4-3AFE73B0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0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38" y="274643"/>
            <a:ext cx="205674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20" y="274643"/>
            <a:ext cx="60582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F6C1-9508-46BB-B8EB-FC3C7632DA27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263D-2243-4089-8902-730D5744E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3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5BED-CDD3-4B2A-83F6-11C25FEBBF93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1F9B-9CD7-4CF1-9FBC-BBFFD525D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6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9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3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0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850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70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871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35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601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31AE-E5D7-4A0E-AAAA-4D3F8329463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7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74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8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216625" y="182116"/>
            <a:ext cx="1614469" cy="5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27230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705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7945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>
            <a:spLocks/>
          </p:cNvSpPr>
          <p:nvPr/>
        </p:nvSpPr>
        <p:spPr>
          <a:xfrm>
            <a:off x="95275" y="6400804"/>
            <a:ext cx="2132964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6DABA-E178-49C8-B135-4378B6D3DD69}" type="slidenum"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8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6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marL="460375" indent="-4603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4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319" y="274638"/>
            <a:ext cx="82293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319" y="1600203"/>
            <a:ext cx="82293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D27D15-CB02-415C-BDA2-081D4F3E2320}" type="datetimeFigureOut">
              <a:rPr lang="en-US"/>
              <a:pPr>
                <a:defRPr/>
              </a:pPr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63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717" y="6356353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20C3F7-E717-42F9-B905-2A0C4C0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white rectang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5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0"/>
            <a:ext cx="8363937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30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1pPr>
      <a:lvl2pPr marL="384175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8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2pPr>
      <a:lvl3pPr marL="760413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3pPr>
      <a:lvl4pPr marL="1093788" indent="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4pPr>
      <a:lvl5pPr marL="14255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31AE-E5D7-4A0E-AAAA-4D3F83294635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8F29-96AF-4910-80D0-83CB568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6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664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 3617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431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3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219200" y="2604135"/>
            <a:ext cx="1219200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View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505200" y="2819400"/>
            <a:ext cx="19812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Adapter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553200" y="2057400"/>
            <a:ext cx="1143000" cy="2171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Data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553200" y="2400300"/>
            <a:ext cx="1143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53200" y="2705100"/>
            <a:ext cx="1143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53200" y="3009900"/>
            <a:ext cx="1143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3314700"/>
            <a:ext cx="1143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3200" y="3619500"/>
            <a:ext cx="1143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53200" y="3924300"/>
            <a:ext cx="1143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 bwMode="auto">
          <a:xfrm>
            <a:off x="4362450" y="3429000"/>
            <a:ext cx="274320" cy="685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Flowchart: Terminator 16"/>
          <p:cNvSpPr/>
          <p:nvPr/>
        </p:nvSpPr>
        <p:spPr bwMode="auto">
          <a:xfrm>
            <a:off x="3886200" y="4114800"/>
            <a:ext cx="1219200" cy="363244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Layout</a:t>
            </a: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18" name="Left Arrow 17"/>
          <p:cNvSpPr/>
          <p:nvPr/>
        </p:nvSpPr>
        <p:spPr bwMode="auto">
          <a:xfrm>
            <a:off x="2416206" y="2979862"/>
            <a:ext cx="1088994" cy="27432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5486400" y="2962275"/>
            <a:ext cx="1066800" cy="2743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1400" y="4572000"/>
            <a:ext cx="22860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Defines the common user interface for each element of the data</a:t>
            </a:r>
          </a:p>
        </p:txBody>
      </p:sp>
      <p:sp>
        <p:nvSpPr>
          <p:cNvPr id="21" name="Double Brace 20"/>
          <p:cNvSpPr/>
          <p:nvPr/>
        </p:nvSpPr>
        <p:spPr>
          <a:xfrm>
            <a:off x="934374" y="3784862"/>
            <a:ext cx="1788851" cy="138636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AutoComplete</a:t>
            </a:r>
          </a:p>
          <a:p>
            <a:pPr algn="ctr"/>
            <a:r>
              <a:rPr lang="en-US" sz="1600" dirty="0" smtClean="0"/>
              <a:t>Spinner</a:t>
            </a:r>
          </a:p>
          <a:p>
            <a:pPr algn="ctr"/>
            <a:r>
              <a:rPr lang="en-US" sz="1600" dirty="0" err="1" smtClean="0"/>
              <a:t>ListView</a:t>
            </a:r>
            <a:endParaRPr lang="en-US" sz="16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1323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398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Simplest adapter that encapsulates a Java array or </a:t>
            </a:r>
            <a:r>
              <a:rPr lang="en-US" dirty="0" err="1" smtClean="0"/>
              <a:t>java.util.List</a:t>
            </a:r>
            <a:endParaRPr lang="en-US" dirty="0" smtClean="0"/>
          </a:p>
          <a:p>
            <a:r>
              <a:rPr lang="en-US" dirty="0" smtClean="0"/>
              <a:t>Adapter typically takes three arguments</a:t>
            </a:r>
          </a:p>
          <a:p>
            <a:pPr lvl="1"/>
            <a:r>
              <a:rPr lang="en-US" dirty="0" smtClean="0"/>
              <a:t>Context – just pass the current activity instance</a:t>
            </a:r>
          </a:p>
          <a:p>
            <a:pPr lvl="1"/>
            <a:r>
              <a:rPr lang="en-US" dirty="0" err="1" smtClean="0"/>
              <a:t>ResourceID</a:t>
            </a:r>
            <a:r>
              <a:rPr lang="en-US" dirty="0" smtClean="0"/>
              <a:t> – View to use to display a single data item – can be built-in resource ID</a:t>
            </a:r>
          </a:p>
          <a:p>
            <a:pPr lvl="1"/>
            <a:r>
              <a:rPr lang="en-US" dirty="0" smtClean="0"/>
              <a:t>Array or List of items to display</a:t>
            </a:r>
          </a:p>
          <a:p>
            <a:r>
              <a:rPr lang="en-US" dirty="0" smtClean="0"/>
              <a:t>Default implementation calls the </a:t>
            </a:r>
            <a:r>
              <a:rPr lang="en-US" dirty="0" err="1" smtClean="0"/>
              <a:t>toString</a:t>
            </a:r>
            <a:r>
              <a:rPr lang="en-US" dirty="0" smtClean="0"/>
              <a:t>() method on each item to set the </a:t>
            </a:r>
            <a:r>
              <a:rPr lang="en-US" dirty="0" err="1" smtClean="0"/>
              <a:t>ResourceID’s</a:t>
            </a:r>
            <a:r>
              <a:rPr lang="en-US" dirty="0" smtClean="0"/>
              <a:t> 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57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564600"/>
          </a:xfrm>
        </p:spPr>
        <p:txBody>
          <a:bodyPr/>
          <a:lstStyle/>
          <a:p>
            <a:r>
              <a:rPr lang="en-US" dirty="0" smtClean="0"/>
              <a:t>Example Usage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Notice the second argument is spelt out as </a:t>
            </a:r>
            <a:r>
              <a:rPr lang="en-US" i="1" dirty="0" smtClean="0"/>
              <a:t>“android.R.layout.simple_list_item_1” </a:t>
            </a:r>
          </a:p>
          <a:p>
            <a:r>
              <a:rPr lang="en-US" dirty="0" smtClean="0"/>
              <a:t>It refers to a </a:t>
            </a:r>
            <a:r>
              <a:rPr lang="en-US" dirty="0" err="1" smtClean="0"/>
              <a:t>TextView</a:t>
            </a:r>
            <a:r>
              <a:rPr lang="en-US" dirty="0" smtClean="0"/>
              <a:t> layout that is already defined in the system – hence the prefix </a:t>
            </a:r>
            <a:r>
              <a:rPr lang="en-US" dirty="0" err="1" smtClean="0"/>
              <a:t>android.R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6570663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2174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AutoCompleteTextView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70646"/>
          </a:xfrm>
        </p:spPr>
        <p:txBody>
          <a:bodyPr/>
          <a:lstStyle/>
          <a:p>
            <a:r>
              <a:rPr lang="en-US" dirty="0" smtClean="0"/>
              <a:t>Provides the auto complete functionality for a text view</a:t>
            </a:r>
          </a:p>
          <a:p>
            <a:r>
              <a:rPr lang="en-US" dirty="0" smtClean="0"/>
              <a:t>As the user types in the text view the control can display suggestions for selection</a:t>
            </a:r>
          </a:p>
          <a:p>
            <a:r>
              <a:rPr lang="en-US" dirty="0" smtClean="0"/>
              <a:t>Property </a:t>
            </a:r>
            <a:r>
              <a:rPr lang="en-US" dirty="0" err="1" smtClean="0"/>
              <a:t>android:completionThreshold</a:t>
            </a:r>
            <a:r>
              <a:rPr lang="en-US" dirty="0" smtClean="0"/>
              <a:t> indicates the minimum number of characters to be entered for list filtering</a:t>
            </a:r>
          </a:p>
          <a:p>
            <a:r>
              <a:rPr lang="en-US" dirty="0" smtClean="0"/>
              <a:t>To provide the list of suggestions you make use of an adapter that encapsulates an </a:t>
            </a:r>
            <a:r>
              <a:rPr lang="en-US" dirty="0" err="1" smtClean="0"/>
              <a:t>arraylist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9711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AutoCompleteTextView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696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58947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198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Allows for selection of one item from a 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to select from a short list of choices</a:t>
            </a:r>
          </a:p>
          <a:p>
            <a:r>
              <a:rPr lang="en-US" dirty="0" smtClean="0"/>
              <a:t>Populating a spinner involves an adapter </a:t>
            </a:r>
          </a:p>
          <a:p>
            <a:r>
              <a:rPr lang="en-US" dirty="0" smtClean="0"/>
              <a:t>Common for the adapter to get the list of choices from a resource file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15" y="2057400"/>
            <a:ext cx="12192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0361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990601"/>
            <a:ext cx="8363938" cy="56388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ArrayAdapter</a:t>
            </a:r>
            <a:r>
              <a:rPr lang="en-US" dirty="0"/>
              <a:t> can be used to populate a spinner with data from a string resource </a:t>
            </a:r>
            <a:r>
              <a:rPr lang="en-US" dirty="0" smtClean="0"/>
              <a:t>file</a:t>
            </a:r>
          </a:p>
          <a:p>
            <a:r>
              <a:rPr lang="en-US" dirty="0" err="1" smtClean="0"/>
              <a:t>ArrayAdapter</a:t>
            </a:r>
            <a:r>
              <a:rPr lang="en-US" dirty="0" smtClean="0"/>
              <a:t> has a static method </a:t>
            </a:r>
            <a:r>
              <a:rPr lang="en-US" dirty="0" err="1" smtClean="0"/>
              <a:t>createFromResource</a:t>
            </a:r>
            <a:r>
              <a:rPr lang="en-US" dirty="0" smtClean="0"/>
              <a:t>() that can be used to create an </a:t>
            </a:r>
            <a:r>
              <a:rPr lang="en-US" dirty="0" err="1" smtClean="0"/>
              <a:t>ArrayAdapter</a:t>
            </a:r>
            <a:r>
              <a:rPr lang="en-US" dirty="0" smtClean="0"/>
              <a:t> from the string-array resource</a:t>
            </a:r>
          </a:p>
          <a:p>
            <a:r>
              <a:rPr lang="en-US" dirty="0" smtClean="0"/>
              <a:t>Spinner uses two views – one for the normal mode and the other for pop-up list mode</a:t>
            </a:r>
          </a:p>
          <a:p>
            <a:r>
              <a:rPr lang="en-US" dirty="0" smtClean="0"/>
              <a:t>Attribute prompt on the spinner is used to set the prompt at the top of the 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834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3" y="4041374"/>
            <a:ext cx="29527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66825"/>
            <a:ext cx="56483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endCxn id="4098" idx="0"/>
          </p:cNvCxnSpPr>
          <p:nvPr/>
        </p:nvCxnSpPr>
        <p:spPr>
          <a:xfrm flipH="1">
            <a:off x="1830788" y="2047875"/>
            <a:ext cx="2055412" cy="19934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4338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66800"/>
            <a:ext cx="8562214" cy="5562600"/>
          </a:xfrm>
        </p:spPr>
        <p:txBody>
          <a:bodyPr/>
          <a:lstStyle/>
          <a:p>
            <a:r>
              <a:rPr lang="en-US" dirty="0" smtClean="0"/>
              <a:t>A common </a:t>
            </a:r>
            <a:r>
              <a:rPr lang="en-US" dirty="0" err="1" smtClean="0"/>
              <a:t>AdapterView</a:t>
            </a:r>
            <a:r>
              <a:rPr lang="en-US" dirty="0" smtClean="0"/>
              <a:t> to display a list of items</a:t>
            </a:r>
          </a:p>
          <a:p>
            <a:r>
              <a:rPr lang="en-US" dirty="0" smtClean="0"/>
              <a:t>Displays a scrollable list of items</a:t>
            </a:r>
          </a:p>
          <a:p>
            <a:r>
              <a:rPr lang="en-US" dirty="0" smtClean="0"/>
              <a:t>Items are retrieved via Adapters</a:t>
            </a:r>
          </a:p>
          <a:p>
            <a:r>
              <a:rPr lang="en-US" dirty="0" smtClean="0"/>
              <a:t>There is a conversation that happens between the </a:t>
            </a:r>
            <a:r>
              <a:rPr lang="en-US" dirty="0" err="1" smtClean="0"/>
              <a:t>ListView</a:t>
            </a:r>
            <a:r>
              <a:rPr lang="en-US" dirty="0" smtClean="0"/>
              <a:t> and the </a:t>
            </a:r>
            <a:r>
              <a:rPr lang="en-US" dirty="0" err="1" smtClean="0"/>
              <a:t>ArrayAdapter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93450" y="4517850"/>
            <a:ext cx="1066800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ListView</a:t>
            </a: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17850" y="4517850"/>
            <a:ext cx="1066800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Array Adapter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60250" y="482265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57400" y="4517850"/>
            <a:ext cx="23984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How many items?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60250" y="520365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97322" y="4895873"/>
            <a:ext cx="858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60250" y="550845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45310" y="5218295"/>
            <a:ext cx="2362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Give me view for 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60250" y="581325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45310" y="5538649"/>
            <a:ext cx="19819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Here you go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6437050" y="5372182"/>
            <a:ext cx="228600" cy="5934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94250" y="5279850"/>
            <a:ext cx="20574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Conversation continues for as many items as required</a:t>
            </a:r>
          </a:p>
        </p:txBody>
      </p:sp>
    </p:spTree>
    <p:extLst>
      <p:ext uri="{BB962C8B-B14F-4D97-AF65-F5344CB8AC3E}">
        <p14:creationId xmlns:p14="http://schemas.microsoft.com/office/powerpoint/2010/main" val="319393570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28503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1" y="5353050"/>
            <a:ext cx="694213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77847" y="3973497"/>
            <a:ext cx="315833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Data Source (an array)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4900" y="3973497"/>
            <a:ext cx="322341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Layout resource for each item of the data</a:t>
            </a:r>
          </a:p>
        </p:txBody>
      </p:sp>
      <p:sp>
        <p:nvSpPr>
          <p:cNvPr id="7" name="Up Arrow 6"/>
          <p:cNvSpPr/>
          <p:nvPr/>
        </p:nvSpPr>
        <p:spPr bwMode="auto">
          <a:xfrm>
            <a:off x="6858000" y="2743200"/>
            <a:ext cx="457200" cy="12192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Up Arrow 7"/>
          <p:cNvSpPr/>
          <p:nvPr/>
        </p:nvSpPr>
        <p:spPr bwMode="auto">
          <a:xfrm>
            <a:off x="2514600" y="2743200"/>
            <a:ext cx="457200" cy="12192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40386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Create an Adapter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6477000"/>
            <a:ext cx="5715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Assign an Adapter with the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ListView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08924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369331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ImageView</a:t>
            </a:r>
          </a:p>
          <a:p>
            <a:r>
              <a:rPr lang="en-US" dirty="0" smtClean="0"/>
              <a:t>Adapters</a:t>
            </a:r>
          </a:p>
          <a:p>
            <a:r>
              <a:rPr lang="en-US" dirty="0" smtClean="0"/>
              <a:t>AutoComplete</a:t>
            </a:r>
          </a:p>
          <a:p>
            <a:r>
              <a:rPr lang="en-US" dirty="0" smtClean="0"/>
              <a:t>Spinner</a:t>
            </a:r>
          </a:p>
          <a:p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ListActivity</a:t>
            </a:r>
            <a:endParaRPr lang="en-US" dirty="0" smtClean="0"/>
          </a:p>
          <a:p>
            <a:r>
              <a:rPr lang="en-US" dirty="0" err="1" smtClean="0"/>
              <a:t>ActionBar</a:t>
            </a:r>
            <a:r>
              <a:rPr lang="en-US" dirty="0" smtClean="0"/>
              <a:t> &amp; Menus</a:t>
            </a:r>
          </a:p>
        </p:txBody>
      </p:sp>
    </p:spTree>
    <p:extLst>
      <p:ext uri="{BB962C8B-B14F-4D97-AF65-F5344CB8AC3E}">
        <p14:creationId xmlns:p14="http://schemas.microsoft.com/office/powerpoint/2010/main" val="13361333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367623"/>
          </a:xfrm>
        </p:spPr>
        <p:txBody>
          <a:bodyPr/>
          <a:lstStyle/>
          <a:p>
            <a:r>
              <a:rPr lang="en-US" dirty="0" smtClean="0"/>
              <a:t>An activity that hosts a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smtClean="0"/>
              <a:t>Has a default layout that consists of a single, full screen list</a:t>
            </a:r>
          </a:p>
          <a:p>
            <a:r>
              <a:rPr lang="en-US" dirty="0" smtClean="0"/>
              <a:t>No need to call </a:t>
            </a:r>
            <a:r>
              <a:rPr lang="en-US" dirty="0" err="1" smtClean="0"/>
              <a:t>setContentView</a:t>
            </a:r>
            <a:r>
              <a:rPr lang="en-US" dirty="0" smtClean="0"/>
              <a:t> in the activity’s </a:t>
            </a:r>
            <a:r>
              <a:rPr lang="en-US" dirty="0" err="1" smtClean="0"/>
              <a:t>onCreate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setListAdapter</a:t>
            </a:r>
            <a:r>
              <a:rPr lang="en-US" dirty="0" smtClean="0"/>
              <a:t>() method in the </a:t>
            </a:r>
            <a:r>
              <a:rPr lang="en-US" dirty="0" err="1" smtClean="0"/>
              <a:t>onCreate</a:t>
            </a:r>
            <a:r>
              <a:rPr lang="en-US" dirty="0" smtClean="0"/>
              <a:t> method to associate the adapter</a:t>
            </a:r>
          </a:p>
          <a:p>
            <a:r>
              <a:rPr lang="en-US" dirty="0" err="1" smtClean="0"/>
              <a:t>onListItemClick</a:t>
            </a:r>
            <a:r>
              <a:rPr lang="en-US" dirty="0" smtClean="0"/>
              <a:t>() will be called when an item is selected in the </a:t>
            </a:r>
            <a:r>
              <a:rPr lang="en-US" dirty="0" err="1" smtClean="0"/>
              <a:t>ListView</a:t>
            </a:r>
            <a:r>
              <a:rPr lang="en-US" dirty="0" smtClean="0"/>
              <a:t> passing in the ordinal position of the clicked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2512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691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Android project you create has an </a:t>
            </a:r>
            <a:r>
              <a:rPr lang="en-US" dirty="0" err="1" smtClean="0"/>
              <a:t>onCreateOptionsMenu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It inflates (XML -&gt; Java Objects) the menu items defined in menu resource file (main.xml)</a:t>
            </a:r>
          </a:p>
          <a:p>
            <a:r>
              <a:rPr lang="en-US" dirty="0" smtClean="0"/>
              <a:t>Menu is rendered as an Action Bar on devices that support action bar</a:t>
            </a:r>
          </a:p>
          <a:p>
            <a:r>
              <a:rPr lang="en-US" dirty="0" smtClean="0"/>
              <a:t>On devices that do not support the action bar, the items are rendered as menu items</a:t>
            </a:r>
          </a:p>
          <a:p>
            <a:r>
              <a:rPr lang="en-US" dirty="0" smtClean="0"/>
              <a:t>Since in this class we cover Android API 14 and above, we will cover Action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5969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3676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Added to the Android in 3.0 (API level 11)</a:t>
            </a:r>
          </a:p>
          <a:p>
            <a:r>
              <a:rPr lang="en-US" dirty="0" smtClean="0"/>
              <a:t>Navigation panel at the top of every activity</a:t>
            </a:r>
          </a:p>
          <a:p>
            <a:r>
              <a:rPr lang="en-US" dirty="0" smtClean="0"/>
              <a:t>Provides a consistent framework for navigation, branding and performing key actions at each activity level</a:t>
            </a:r>
          </a:p>
          <a:p>
            <a:r>
              <a:rPr lang="en-US" dirty="0" smtClean="0"/>
              <a:t>Any activity can make use of the Action Bar</a:t>
            </a:r>
          </a:p>
          <a:p>
            <a:r>
              <a:rPr lang="en-US" dirty="0" smtClean="0"/>
              <a:t>Enabled by default in any activity that uses the </a:t>
            </a:r>
            <a:r>
              <a:rPr lang="en-US" dirty="0" err="1" smtClean="0"/>
              <a:t>Theme.Holo</a:t>
            </a:r>
            <a:r>
              <a:rPr lang="en-US" dirty="0" smtClean="0"/>
              <a:t> and has a minimum SDK of 11 or higher</a:t>
            </a:r>
          </a:p>
          <a:p>
            <a:r>
              <a:rPr lang="en-US" dirty="0" smtClean="0"/>
              <a:t>Can be hidden and shown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2039958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Bars…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31337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4876800" y="1143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876800" y="14478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876800" y="6303143"/>
            <a:ext cx="609600" cy="3143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3697" y="1110734"/>
            <a:ext cx="1447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Status Bar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3045" y="1461700"/>
            <a:ext cx="15891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Action Bar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3697" y="6298763"/>
            <a:ext cx="18177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System Bar</a:t>
            </a:r>
          </a:p>
        </p:txBody>
      </p:sp>
    </p:spTree>
    <p:extLst>
      <p:ext uri="{BB962C8B-B14F-4D97-AF65-F5344CB8AC3E}">
        <p14:creationId xmlns:p14="http://schemas.microsoft.com/office/powerpoint/2010/main" val="37903258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6867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Up Arrow 4"/>
          <p:cNvSpPr/>
          <p:nvPr/>
        </p:nvSpPr>
        <p:spPr bwMode="auto">
          <a:xfrm>
            <a:off x="838200" y="2514600"/>
            <a:ext cx="457200" cy="6858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240719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App </a:t>
            </a:r>
            <a:r>
              <a:rPr lang="en-US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i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con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Up Arrow 8"/>
          <p:cNvSpPr/>
          <p:nvPr/>
        </p:nvSpPr>
        <p:spPr bwMode="auto">
          <a:xfrm>
            <a:off x="2438400" y="2554919"/>
            <a:ext cx="457200" cy="6858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1150" y="3240719"/>
            <a:ext cx="18650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View Control</a:t>
            </a:r>
          </a:p>
        </p:txBody>
      </p:sp>
      <p:sp>
        <p:nvSpPr>
          <p:cNvPr id="13" name="Up Arrow 12"/>
          <p:cNvSpPr/>
          <p:nvPr/>
        </p:nvSpPr>
        <p:spPr bwMode="auto">
          <a:xfrm>
            <a:off x="4724400" y="2554919"/>
            <a:ext cx="457200" cy="6858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Up Arrow 13"/>
          <p:cNvSpPr/>
          <p:nvPr/>
        </p:nvSpPr>
        <p:spPr bwMode="auto">
          <a:xfrm>
            <a:off x="6858000" y="2554919"/>
            <a:ext cx="457200" cy="6858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9075" y="3252387"/>
            <a:ext cx="18650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Action Button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2675" y="3280869"/>
            <a:ext cx="18650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Action Overflow</a:t>
            </a:r>
          </a:p>
        </p:txBody>
      </p:sp>
    </p:spTree>
    <p:extLst>
      <p:ext uri="{BB962C8B-B14F-4D97-AF65-F5344CB8AC3E}">
        <p14:creationId xmlns:p14="http://schemas.microsoft.com/office/powerpoint/2010/main" val="38960595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69135"/>
          </a:xfrm>
        </p:spPr>
        <p:txBody>
          <a:bodyPr/>
          <a:lstStyle/>
          <a:p>
            <a:r>
              <a:rPr lang="en-US" dirty="0" smtClean="0"/>
              <a:t>Right most icon on the action bar is called the (action) overflow button</a:t>
            </a:r>
          </a:p>
          <a:p>
            <a:r>
              <a:rPr lang="en-US" dirty="0" smtClean="0"/>
              <a:t>Important action items can be configured to display directly on the action bar instead of being hidden in the overflow menu</a:t>
            </a:r>
          </a:p>
          <a:p>
            <a:r>
              <a:rPr lang="en-US" dirty="0" smtClean="0"/>
              <a:t>Action item shown on the action bar is called an action button</a:t>
            </a:r>
          </a:p>
          <a:p>
            <a:r>
              <a:rPr lang="en-US" dirty="0" smtClean="0"/>
              <a:t>Action button can have an icon, title or both</a:t>
            </a:r>
          </a:p>
          <a:p>
            <a:r>
              <a:rPr lang="en-US" dirty="0" smtClean="0"/>
              <a:t>Icons for action bar are available </a:t>
            </a:r>
            <a:r>
              <a:rPr lang="en-US" dirty="0"/>
              <a:t>from Google </a:t>
            </a:r>
            <a:r>
              <a:rPr lang="en-US" sz="1800" dirty="0"/>
              <a:t>https://developer.android.com/design/downloads/index.html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5341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Action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1857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Action Bar can be split to display a separate bar at the bottom</a:t>
            </a:r>
          </a:p>
          <a:p>
            <a:r>
              <a:rPr lang="en-US" dirty="0" smtClean="0"/>
              <a:t>This allows for action items to be displayed at the bottom where running on a narrow screen</a:t>
            </a:r>
          </a:p>
          <a:p>
            <a:r>
              <a:rPr lang="en-US" dirty="0" smtClean="0"/>
              <a:t>To split the action bar, add </a:t>
            </a:r>
            <a:r>
              <a:rPr lang="en-US" dirty="0" err="1" smtClean="0"/>
              <a:t>uiOptions</a:t>
            </a:r>
            <a:r>
              <a:rPr lang="en-US" dirty="0" smtClean="0"/>
              <a:t>=“</a:t>
            </a:r>
            <a:r>
              <a:rPr lang="en-US" dirty="0" err="1" smtClean="0"/>
              <a:t>splitActionBarWhenNarrow</a:t>
            </a:r>
            <a:r>
              <a:rPr lang="en-US" dirty="0" smtClean="0"/>
              <a:t>” attribute to activity or the application in manifest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9728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8863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Override the </a:t>
            </a:r>
            <a:r>
              <a:rPr lang="en-US" dirty="0" err="1" smtClean="0"/>
              <a:t>onCreateOptionsMenu</a:t>
            </a:r>
            <a:r>
              <a:rPr lang="en-US" dirty="0" smtClean="0"/>
              <a:t> callback method in the Activity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790416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35361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Menu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691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Menus can be constructed in code but its best practice to define them as XML resources</a:t>
            </a:r>
          </a:p>
          <a:p>
            <a:r>
              <a:rPr lang="en-US" dirty="0" smtClean="0"/>
              <a:t>Menu resources are stored as XML files in res/menu folder</a:t>
            </a:r>
          </a:p>
          <a:p>
            <a:r>
              <a:rPr lang="en-US" dirty="0" smtClean="0"/>
              <a:t>Each menu hierarchy must be created as a separate file</a:t>
            </a:r>
          </a:p>
          <a:p>
            <a:r>
              <a:rPr lang="en-US" dirty="0" smtClean="0"/>
              <a:t>Each menu hierarchy starts with a root note menu and a series of item tags</a:t>
            </a:r>
          </a:p>
          <a:p>
            <a:r>
              <a:rPr lang="en-US" dirty="0" smtClean="0"/>
              <a:t>Item tags define the menu item with text, icon, short cut and action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2627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Menus in XML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3246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2494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66800"/>
            <a:ext cx="8363938" cy="6254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Displays images</a:t>
            </a:r>
          </a:p>
          <a:p>
            <a:r>
              <a:rPr lang="en-US" dirty="0" smtClean="0"/>
              <a:t>Images packaged with the app are placed in one of the res/</a:t>
            </a:r>
            <a:r>
              <a:rPr lang="en-US" dirty="0" err="1" smtClean="0"/>
              <a:t>drawable</a:t>
            </a:r>
            <a:r>
              <a:rPr lang="en-US" dirty="0" smtClean="0"/>
              <a:t> folders and the </a:t>
            </a:r>
            <a:r>
              <a:rPr lang="en-US" dirty="0" err="1" smtClean="0"/>
              <a:t>src</a:t>
            </a:r>
            <a:r>
              <a:rPr lang="en-US" dirty="0" smtClean="0"/>
              <a:t> property is used to assign it</a:t>
            </a:r>
          </a:p>
          <a:p>
            <a:r>
              <a:rPr lang="en-US" dirty="0" smtClean="0"/>
              <a:t>Folders use device-configuration scheme to provide different versions of each image for </a:t>
            </a:r>
            <a:r>
              <a:rPr lang="en-US" dirty="0" err="1" smtClean="0"/>
              <a:t>drawable-mdpi</a:t>
            </a:r>
            <a:r>
              <a:rPr lang="en-US" dirty="0" smtClean="0"/>
              <a:t>, </a:t>
            </a:r>
            <a:r>
              <a:rPr lang="en-US" dirty="0" err="1" smtClean="0"/>
              <a:t>drawable-hdpi</a:t>
            </a:r>
            <a:r>
              <a:rPr lang="en-US" dirty="0" smtClean="0"/>
              <a:t>, </a:t>
            </a:r>
            <a:r>
              <a:rPr lang="en-US" dirty="0" err="1" smtClean="0"/>
              <a:t>drawable-xhdpi</a:t>
            </a:r>
            <a:endParaRPr lang="en-US" dirty="0" smtClean="0"/>
          </a:p>
          <a:p>
            <a:r>
              <a:rPr lang="en-US" dirty="0" smtClean="0"/>
              <a:t>Each folder represents resolutions of the device</a:t>
            </a:r>
          </a:p>
          <a:p>
            <a:r>
              <a:rPr lang="en-US" dirty="0" err="1" smtClean="0"/>
              <a:t>ScaleType</a:t>
            </a:r>
            <a:r>
              <a:rPr lang="en-US" dirty="0" smtClean="0"/>
              <a:t> property enables different effects to the image. </a:t>
            </a:r>
            <a:r>
              <a:rPr lang="en-US" dirty="0" err="1" smtClean="0"/>
              <a:t>Eg</a:t>
            </a:r>
            <a:r>
              <a:rPr lang="en-US" dirty="0" smtClean="0"/>
              <a:t>: center, </a:t>
            </a:r>
            <a:r>
              <a:rPr lang="en-US" dirty="0" err="1" smtClean="0"/>
              <a:t>fitCenter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4026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Menu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66800"/>
            <a:ext cx="8363938" cy="4222052"/>
          </a:xfrm>
        </p:spPr>
        <p:txBody>
          <a:bodyPr/>
          <a:lstStyle/>
          <a:p>
            <a:r>
              <a:rPr lang="en-US" dirty="0" smtClean="0"/>
              <a:t>Each item contains id, </a:t>
            </a:r>
            <a:r>
              <a:rPr lang="en-US" dirty="0" err="1" smtClean="0"/>
              <a:t>showAsAction</a:t>
            </a:r>
            <a:r>
              <a:rPr lang="en-US" dirty="0" smtClean="0"/>
              <a:t>, title and other attributes</a:t>
            </a:r>
          </a:p>
          <a:p>
            <a:r>
              <a:rPr lang="en-US" dirty="0" smtClean="0"/>
              <a:t>If there are too many items, some items can be accessed via the overflow menu option (shown as 3 vertical dots icon)</a:t>
            </a:r>
          </a:p>
          <a:p>
            <a:r>
              <a:rPr lang="en-US" dirty="0" err="1" smtClean="0"/>
              <a:t>showAsAction</a:t>
            </a:r>
            <a:r>
              <a:rPr lang="en-US" dirty="0" smtClean="0"/>
              <a:t> attribute determines how to show the menu items in action bar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51950"/>
              </p:ext>
            </p:extLst>
          </p:nvPr>
        </p:nvGraphicFramePr>
        <p:xfrm>
          <a:off x="990600" y="4724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Never show the</a:t>
                      </a:r>
                      <a:r>
                        <a:rPr lang="en-US" baseline="0" dirty="0" smtClean="0"/>
                        <a:t> item in action bar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ifRoom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</a:t>
                      </a:r>
                      <a:r>
                        <a:rPr lang="en-US" baseline="0" dirty="0" smtClean="0"/>
                        <a:t> when there is room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withText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with text.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</a:t>
                      </a:r>
                      <a:r>
                        <a:rPr lang="en-US" baseline="0" dirty="0" smtClean="0"/>
                        <a:t> always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7583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3742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 necessary to include image for every resolution</a:t>
            </a:r>
          </a:p>
          <a:p>
            <a:r>
              <a:rPr lang="en-US" dirty="0" smtClean="0"/>
              <a:t>Android displays the best match and performs scaling (but sometimes this may not be exact as you want it to be)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nodpi</a:t>
            </a:r>
            <a:r>
              <a:rPr lang="en-US" dirty="0" smtClean="0"/>
              <a:t> suffix to let Android know that you do not want images to be scaled to match the screen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1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31448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ScaleType</a:t>
            </a:r>
            <a:r>
              <a:rPr lang="en-US" dirty="0" smtClean="0"/>
              <a:t> </a:t>
            </a:r>
            <a:r>
              <a:rPr lang="en-US" smtClean="0"/>
              <a:t>attribute </a:t>
            </a:r>
            <a:r>
              <a:rPr lang="en-US" smtClean="0"/>
              <a:t>determines </a:t>
            </a:r>
            <a:r>
              <a:rPr lang="en-US" dirty="0" smtClean="0"/>
              <a:t>how the images are scaled to fit in the layout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Setting the </a:t>
            </a:r>
            <a:r>
              <a:rPr lang="en-US" dirty="0" err="1" smtClean="0"/>
              <a:t>scaleType</a:t>
            </a:r>
            <a:r>
              <a:rPr lang="en-US" dirty="0" smtClean="0"/>
              <a:t>=“center” makes the image centered in the view regardless of the size of 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54292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3926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 Scale Type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49053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0894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56124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create images for different densities, it is typical to create an extra high density image and use a tool to generate the image for other densities</a:t>
            </a:r>
          </a:p>
          <a:p>
            <a:r>
              <a:rPr lang="en-US" dirty="0" smtClean="0"/>
              <a:t>Tools to create images are Photoshop and Illustrator for vector graphics</a:t>
            </a:r>
          </a:p>
          <a:p>
            <a:r>
              <a:rPr lang="en-US" dirty="0" smtClean="0"/>
              <a:t>One such tool is called Final Android Resizer</a:t>
            </a:r>
          </a:p>
          <a:p>
            <a:r>
              <a:rPr lang="en-US" dirty="0" smtClean="0"/>
              <a:t>Another online tool is called </a:t>
            </a:r>
            <a:r>
              <a:rPr lang="en-US" dirty="0" err="1" smtClean="0"/>
              <a:t>AndroidAssetStudio</a:t>
            </a:r>
            <a:r>
              <a:rPr lang="en-US" dirty="0"/>
              <a:t> </a:t>
            </a:r>
            <a:r>
              <a:rPr lang="en-US" sz="2000" dirty="0"/>
              <a:t>(https://</a:t>
            </a:r>
            <a:r>
              <a:rPr lang="en-US" sz="2000" dirty="0" smtClean="0"/>
              <a:t>romannurik.github.io/AndroidAssetStudio/index.html)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855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8259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Size of the </a:t>
            </a:r>
            <a:r>
              <a:rPr lang="en-US" dirty="0" err="1" smtClean="0"/>
              <a:t>ImageView</a:t>
            </a:r>
            <a:r>
              <a:rPr lang="en-US" dirty="0" smtClean="0"/>
              <a:t> is by default determined by the graphics dimensions</a:t>
            </a:r>
          </a:p>
          <a:p>
            <a:r>
              <a:rPr lang="en-US" dirty="0" smtClean="0"/>
              <a:t>Specific minimum and maximum height/widths can be specified using the following attributes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does not however preserve the aspect ratio. To allow for that set the </a:t>
            </a:r>
            <a:r>
              <a:rPr lang="en-US" dirty="0" err="1" smtClean="0"/>
              <a:t>adjustViewBounds</a:t>
            </a:r>
            <a:r>
              <a:rPr lang="en-US" dirty="0" smtClean="0"/>
              <a:t> property to true as well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29000"/>
            <a:ext cx="30670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7381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3676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 a common interface to the data model</a:t>
            </a:r>
          </a:p>
          <a:p>
            <a:r>
              <a:rPr lang="en-US" dirty="0" smtClean="0"/>
              <a:t>Special classes that act as a bridge between data and the certain types of views</a:t>
            </a:r>
          </a:p>
          <a:p>
            <a:r>
              <a:rPr lang="en-US" dirty="0" smtClean="0"/>
              <a:t>Adapters pull content from a source such as an array, database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Adapters convert each item data into a view that is displayed in the list</a:t>
            </a:r>
          </a:p>
          <a:p>
            <a:r>
              <a:rPr lang="en-US" dirty="0" smtClean="0"/>
              <a:t>Views that are sub-classes of </a:t>
            </a:r>
            <a:r>
              <a:rPr lang="en-US" dirty="0" err="1" smtClean="0"/>
              <a:t>AdapterView</a:t>
            </a:r>
            <a:r>
              <a:rPr lang="en-US" dirty="0" smtClean="0"/>
              <a:t> use an adapter to bind to its layout</a:t>
            </a:r>
          </a:p>
          <a:p>
            <a:r>
              <a:rPr lang="en-US" dirty="0" smtClean="0"/>
              <a:t>Common Adapter – </a:t>
            </a:r>
            <a:r>
              <a:rPr lang="en-US" dirty="0" err="1" smtClean="0"/>
              <a:t>ArrayAdapter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961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PTheme">
  <a:themeElements>
    <a:clrScheme name="Custom 15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B3BAEB"/>
      </a:hlink>
      <a:folHlink>
        <a:srgbClr val="6BBBE3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 with Consolas font for code slides">
  <a:themeElements>
    <a:clrScheme name="5-10136_SharePoint_Conference_v01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2C3BAA"/>
      </a:hlink>
      <a:folHlink>
        <a:srgbClr val="1D739C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PPTheme</Template>
  <TotalTime>2396</TotalTime>
  <Words>1257</Words>
  <Application>Microsoft Office PowerPoint</Application>
  <PresentationFormat>On-screen Show (4:3)</PresentationFormat>
  <Paragraphs>167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PPTheme</vt:lpstr>
      <vt:lpstr>Custom Design</vt:lpstr>
      <vt:lpstr>White with Consolas font for code slides</vt:lpstr>
      <vt:lpstr>Office Theme</vt:lpstr>
      <vt:lpstr>COMP 3617</vt:lpstr>
      <vt:lpstr>Agenda</vt:lpstr>
      <vt:lpstr>Image View</vt:lpstr>
      <vt:lpstr>Image View</vt:lpstr>
      <vt:lpstr>Image View</vt:lpstr>
      <vt:lpstr>Image View Scale Type</vt:lpstr>
      <vt:lpstr>Image View</vt:lpstr>
      <vt:lpstr>Image View</vt:lpstr>
      <vt:lpstr>Adapters</vt:lpstr>
      <vt:lpstr>Adapters</vt:lpstr>
      <vt:lpstr>Array Adapter</vt:lpstr>
      <vt:lpstr>Array Adapter</vt:lpstr>
      <vt:lpstr>AutoCompleteTextView</vt:lpstr>
      <vt:lpstr>AutoCompleteTextView</vt:lpstr>
      <vt:lpstr>Spinner</vt:lpstr>
      <vt:lpstr>Spinner</vt:lpstr>
      <vt:lpstr>Spinner</vt:lpstr>
      <vt:lpstr>ListView</vt:lpstr>
      <vt:lpstr>ListView and ArrayAdapter</vt:lpstr>
      <vt:lpstr>List Activity</vt:lpstr>
      <vt:lpstr>Options Menu</vt:lpstr>
      <vt:lpstr>Action Bar</vt:lpstr>
      <vt:lpstr>Different Bars…</vt:lpstr>
      <vt:lpstr>Action Bar</vt:lpstr>
      <vt:lpstr>Action Bar</vt:lpstr>
      <vt:lpstr>Split Action Bar</vt:lpstr>
      <vt:lpstr>Creating a Menu</vt:lpstr>
      <vt:lpstr>Defining Menu in XML</vt:lpstr>
      <vt:lpstr>Defining Menus in XML</vt:lpstr>
      <vt:lpstr>Menu Item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3617</dc:title>
  <dc:creator>IUnknown</dc:creator>
  <cp:lastModifiedBy>IUnknown</cp:lastModifiedBy>
  <cp:revision>71</cp:revision>
  <dcterms:created xsi:type="dcterms:W3CDTF">2013-10-10T04:24:15Z</dcterms:created>
  <dcterms:modified xsi:type="dcterms:W3CDTF">2015-05-26T16:15:11Z</dcterms:modified>
</cp:coreProperties>
</file>