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375bda5e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375bda5e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166e863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66e863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375bda5e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375bda5e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3a38b484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3a38b484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375bda5e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375bda5e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3a38b484d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3a38b484d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375bda5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375bda5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375bda5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375bda5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375bda5e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375bda5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375bda5e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375bda5e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375bda5e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375bda5e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375bda5e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375bda5e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375bda5e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375bda5e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stefanfiott.com/data-science/instacart-market-basket-analysi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FFFFFF"/>
                </a:solidFill>
              </a:rPr>
              <a:t>Instacart Market Basket Analysis</a:t>
            </a:r>
            <a:endParaRPr sz="4400">
              <a:solidFill>
                <a:srgbClr val="FFFFFF"/>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Stephen Parvaresh</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KNN To Determine Product Reorder</a:t>
            </a:r>
            <a:endParaRPr>
              <a:solidFill>
                <a:srgbClr val="FFFFFF"/>
              </a:solidFill>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I used KNN to determine if a product is reordered. I used the KNN model because it is a simple, supervised learning algorithm </a:t>
            </a:r>
            <a:r>
              <a:rPr lang="en" sz="1600">
                <a:solidFill>
                  <a:srgbClr val="FFFFFF"/>
                </a:solidFill>
              </a:rPr>
              <a:t>that relies on labeled input data to learn a function that produces an appropriate output when given new unlabeled data.</a:t>
            </a:r>
            <a:endParaRPr sz="1600">
              <a:solidFill>
                <a:srgbClr val="FFFFFF"/>
              </a:solidFill>
            </a:endParaRPr>
          </a:p>
          <a:p>
            <a:pPr indent="0" lvl="0" marL="0" rtl="0" algn="l">
              <a:spcBef>
                <a:spcPts val="1600"/>
              </a:spcBef>
              <a:spcAft>
                <a:spcPts val="0"/>
              </a:spcAft>
              <a:buNone/>
            </a:pPr>
            <a:r>
              <a:rPr lang="en" sz="1600">
                <a:solidFill>
                  <a:srgbClr val="FFFFFF"/>
                </a:solidFill>
              </a:rPr>
              <a:t> I ran a for loop that would run all n values between 1 and 30 to find the best value. </a:t>
            </a:r>
            <a:endParaRPr sz="1600">
              <a:solidFill>
                <a:srgbClr val="FFFFFF"/>
              </a:solidFill>
            </a:endParaRPr>
          </a:p>
          <a:p>
            <a:pPr indent="0" lvl="0" marL="0" rtl="0" algn="l">
              <a:spcBef>
                <a:spcPts val="1600"/>
              </a:spcBef>
              <a:spcAft>
                <a:spcPts val="0"/>
              </a:spcAft>
              <a:buNone/>
            </a:pPr>
            <a:r>
              <a:rPr lang="en" sz="1600">
                <a:solidFill>
                  <a:srgbClr val="FFFFFF"/>
                </a:solidFill>
              </a:rPr>
              <a:t>Selecting all columns gave the best results, but the highest accuracy score for determining if a product was reordered at all by all users was 0.560 with an n value of 29 , which is not very good. </a:t>
            </a:r>
            <a:endParaRPr sz="1600">
              <a:solidFill>
                <a:srgbClr val="FFFFFF"/>
              </a:solidFill>
            </a:endParaRPr>
          </a:p>
          <a:p>
            <a:pPr indent="0" lvl="0" marL="0" rtl="0" algn="l">
              <a:spcBef>
                <a:spcPts val="1600"/>
              </a:spcBef>
              <a:spcAft>
                <a:spcPts val="1600"/>
              </a:spcAft>
              <a:buNone/>
            </a:pPr>
            <a:r>
              <a:rPr lang="en" sz="1600">
                <a:solidFill>
                  <a:srgbClr val="FFFFFF"/>
                </a:solidFill>
              </a:rPr>
              <a:t>I could have run for higher n values, but the graph showed a gradual </a:t>
            </a:r>
            <a:r>
              <a:rPr lang="en" sz="1600">
                <a:solidFill>
                  <a:srgbClr val="FFFFFF"/>
                </a:solidFill>
              </a:rPr>
              <a:t>plateauing</a:t>
            </a:r>
            <a:r>
              <a:rPr lang="en" sz="1600">
                <a:solidFill>
                  <a:srgbClr val="FFFFFF"/>
                </a:solidFill>
              </a:rPr>
              <a:t>, so I was not going to do better than 0.57 at most.  </a:t>
            </a:r>
            <a:endParaRPr sz="16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FFFFFF"/>
                </a:solidFill>
              </a:rPr>
              <a:t>Random Forest Model to Determine if a Product is Reordered</a:t>
            </a:r>
            <a:endParaRPr sz="2400">
              <a:solidFill>
                <a:srgbClr val="FFFFFF"/>
              </a:solidFill>
            </a:endParaRPr>
          </a:p>
          <a:p>
            <a:pPr indent="0" lvl="0" marL="0" rtl="0" algn="l">
              <a:spcBef>
                <a:spcPts val="0"/>
              </a:spcBef>
              <a:spcAft>
                <a:spcPts val="0"/>
              </a:spcAft>
              <a:buNone/>
            </a:pPr>
            <a:r>
              <a:t/>
            </a:r>
            <a:endParaRPr>
              <a:solidFill>
                <a:srgbClr val="FFFFFF"/>
              </a:solidFill>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rPr>
              <a:t>I decided to use a Random Forest model to predict an individual’s likeliness to reorder a product bec</a:t>
            </a:r>
            <a:r>
              <a:rPr lang="en" sz="1400">
                <a:solidFill>
                  <a:srgbClr val="FFFFFF"/>
                </a:solidFill>
              </a:rPr>
              <a:t>ause Random Forests use Decision Trees, Bagging, and Bootstrapping to </a:t>
            </a:r>
            <a:r>
              <a:rPr lang="en" sz="1400">
                <a:solidFill>
                  <a:srgbClr val="FFFFFF"/>
                </a:solidFill>
              </a:rPr>
              <a:t>split the data into smaller data groups based on the features of the data until we have a small enough set of data that only has data points under one label.</a:t>
            </a:r>
            <a:endParaRPr sz="1400">
              <a:solidFill>
                <a:srgbClr val="FFFFFF"/>
              </a:solidFill>
            </a:endParaRPr>
          </a:p>
          <a:p>
            <a:pPr indent="0" lvl="0" marL="0" rtl="0" algn="l">
              <a:spcBef>
                <a:spcPts val="1600"/>
              </a:spcBef>
              <a:spcAft>
                <a:spcPts val="0"/>
              </a:spcAft>
              <a:buNone/>
            </a:pPr>
            <a:r>
              <a:rPr lang="en" sz="1400">
                <a:solidFill>
                  <a:srgbClr val="FFFFFF"/>
                </a:solidFill>
              </a:rPr>
              <a:t>Random Forests are great with highly dimensional data, make quick predictions, and robust with non-linear data, and have low bias. </a:t>
            </a:r>
            <a:endParaRPr sz="1400">
              <a:solidFill>
                <a:srgbClr val="FFFFFF"/>
              </a:solidFill>
            </a:endParaRPr>
          </a:p>
          <a:p>
            <a:pPr indent="0" lvl="0" marL="0" rtl="0" algn="l">
              <a:spcBef>
                <a:spcPts val="1600"/>
              </a:spcBef>
              <a:spcAft>
                <a:spcPts val="0"/>
              </a:spcAft>
              <a:buNone/>
            </a:pPr>
            <a:r>
              <a:rPr lang="en" sz="1400">
                <a:solidFill>
                  <a:srgbClr val="FFFFFF"/>
                </a:solidFill>
              </a:rPr>
              <a:t>The Random Forest Model I created, I used a random sample of 1% of the data due to computing limitations. </a:t>
            </a:r>
            <a:endParaRPr sz="1400">
              <a:solidFill>
                <a:srgbClr val="FFFFFF"/>
              </a:solidFill>
            </a:endParaRPr>
          </a:p>
          <a:p>
            <a:pPr indent="0" lvl="0" marL="0" rtl="0" algn="l">
              <a:spcBef>
                <a:spcPts val="1600"/>
              </a:spcBef>
              <a:spcAft>
                <a:spcPts val="0"/>
              </a:spcAft>
              <a:buNone/>
            </a:pPr>
            <a:r>
              <a:rPr lang="en" sz="1400">
                <a:solidFill>
                  <a:srgbClr val="FFFFFF"/>
                </a:solidFill>
              </a:rPr>
              <a:t>I then trained my model using all numerical columns, with my y-value being products reordered. I used an n_estimators value of 500, which I felt would be a robust enough number of trees in the forest, but small enough to run on my machine.  </a:t>
            </a:r>
            <a:endParaRPr sz="1400">
              <a:solidFill>
                <a:srgbClr val="FFFFFF"/>
              </a:solidFill>
            </a:endParaRPr>
          </a:p>
          <a:p>
            <a:pPr indent="0" lvl="0" marL="0" rtl="0" algn="l">
              <a:spcBef>
                <a:spcPts val="1600"/>
              </a:spcBef>
              <a:spcAft>
                <a:spcPts val="1600"/>
              </a:spcAft>
              <a:buNone/>
            </a:pPr>
            <a:r>
              <a:rPr lang="en" sz="1400">
                <a:solidFill>
                  <a:srgbClr val="FFFFFF"/>
                </a:solidFill>
              </a:rPr>
              <a:t>Using the BaggingRegression, my best accuracy for determining if a product was reordered was 42.5%.</a:t>
            </a:r>
            <a:endParaRPr sz="14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Random Forest Model Based on Other Analysis</a:t>
            </a:r>
            <a:endParaRPr sz="2400">
              <a:solidFill>
                <a:srgbClr val="FFFFFF"/>
              </a:solidFill>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Next, I found a </a:t>
            </a:r>
            <a:r>
              <a:rPr lang="en" sz="1600" u="sng">
                <a:solidFill>
                  <a:srgbClr val="FFFFFF"/>
                </a:solidFill>
                <a:hlinkClick r:id="rId3"/>
              </a:rPr>
              <a:t>Kaggle competition submission</a:t>
            </a:r>
            <a:r>
              <a:rPr lang="en" sz="1600">
                <a:solidFill>
                  <a:srgbClr val="FFFFFF"/>
                </a:solidFill>
              </a:rPr>
              <a:t> and used their model, with a few modifications, to see if I could get a better accuracy on my previous scores. </a:t>
            </a:r>
            <a:endParaRPr sz="1600">
              <a:solidFill>
                <a:srgbClr val="FFFFFF"/>
              </a:solidFill>
            </a:endParaRPr>
          </a:p>
          <a:p>
            <a:pPr indent="0" lvl="0" marL="0" rtl="0" algn="l">
              <a:spcBef>
                <a:spcPts val="1600"/>
              </a:spcBef>
              <a:spcAft>
                <a:spcPts val="1600"/>
              </a:spcAft>
              <a:buNone/>
            </a:pPr>
            <a:r>
              <a:rPr lang="en" sz="1600">
                <a:solidFill>
                  <a:srgbClr val="FFFFFF"/>
                </a:solidFill>
              </a:rPr>
              <a:t>First, I created DataFrames that ‘flattened’ the time series data to use less processing power. This recommendation came from my coworkers, and I don’t understand processing enough to know why this works. I changed the train data variables from the ones that the original Kaggle participant used, and changed some of the groupings (i.e. I grouped the order ID by user ID to determine the number of priors by each customer. This helped in the model by narrowing each user to their orders. I also grouped maximum cart size by order IDs to determine the number of products each order had, which would help determine if product was dependent on the size of the cart.)</a:t>
            </a:r>
            <a:endParaRPr sz="16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FFFFFF"/>
                </a:solidFill>
              </a:rPr>
              <a:t>Random Forest Model Based on Other Analysis Cont.</a:t>
            </a:r>
            <a:endParaRPr sz="2400">
              <a:solidFill>
                <a:srgbClr val="FFFFFF"/>
              </a:solidFill>
            </a:endParaRPr>
          </a:p>
          <a:p>
            <a:pPr indent="0" lvl="0" marL="0" rtl="0" algn="l">
              <a:spcBef>
                <a:spcPts val="0"/>
              </a:spcBef>
              <a:spcAft>
                <a:spcPts val="0"/>
              </a:spcAft>
              <a:buNone/>
            </a:pPr>
            <a:r>
              <a:t/>
            </a:r>
            <a:endParaRPr>
              <a:solidFill>
                <a:srgbClr val="FFFFFF"/>
              </a:solidFill>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FFFFF"/>
                </a:solidFill>
              </a:rPr>
              <a:t>I then determined the best probability threshold to use, 0.6, using ClassifierPropThresholds from sklearn. </a:t>
            </a:r>
            <a:endParaRPr sz="1600">
              <a:solidFill>
                <a:srgbClr val="FFFFFF"/>
              </a:solidFill>
            </a:endParaRPr>
          </a:p>
          <a:p>
            <a:pPr indent="0" lvl="0" marL="0" rtl="0" algn="l">
              <a:spcBef>
                <a:spcPts val="1600"/>
              </a:spcBef>
              <a:spcAft>
                <a:spcPts val="1600"/>
              </a:spcAft>
              <a:buNone/>
            </a:pPr>
            <a:r>
              <a:rPr lang="en" sz="1600">
                <a:solidFill>
                  <a:srgbClr val="FFFFFF"/>
                </a:solidFill>
              </a:rPr>
              <a:t>I then used that probability threshold and loaded the Random Forest model fitted on all the training data to evaluate the F1-measure performance on the validation set.</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Results</a:t>
            </a:r>
            <a:endParaRPr>
              <a:solidFill>
                <a:srgbClr val="FFFFFF"/>
              </a:solidFill>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From my rudimentary Random Forest model, I obtained an accuracy of 42.4% predicting whether a product would be reordered based on previous orders. </a:t>
            </a:r>
            <a:endParaRPr>
              <a:solidFill>
                <a:srgbClr val="FFFFFF"/>
              </a:solidFill>
            </a:endParaRPr>
          </a:p>
          <a:p>
            <a:pPr indent="0" lvl="0" marL="0" rtl="0" algn="l">
              <a:spcBef>
                <a:spcPts val="1600"/>
              </a:spcBef>
              <a:spcAft>
                <a:spcPts val="0"/>
              </a:spcAft>
              <a:buNone/>
            </a:pPr>
            <a:r>
              <a:rPr lang="en">
                <a:solidFill>
                  <a:srgbClr val="FFFFFF"/>
                </a:solidFill>
              </a:rPr>
              <a:t>From the other model found on Kaggle, the best mean F1-score achieved using the fitted random forest model was 36.2%, which isn’t great, but this was a very simply model.</a:t>
            </a:r>
            <a:endParaRPr>
              <a:solidFill>
                <a:srgbClr val="FFFFFF"/>
              </a:solidFill>
            </a:endParaRPr>
          </a:p>
          <a:p>
            <a:pPr indent="0" lvl="0" marL="0" rtl="0" algn="l">
              <a:spcBef>
                <a:spcPts val="1600"/>
              </a:spcBef>
              <a:spcAft>
                <a:spcPts val="1600"/>
              </a:spcAft>
              <a:buNone/>
            </a:pPr>
            <a:r>
              <a:rPr lang="en">
                <a:solidFill>
                  <a:srgbClr val="FFFFFF"/>
                </a:solidFill>
              </a:rPr>
              <a:t>So, this model can predict the probability of a product being reordered by a customer 36.2% of the time. Further tweaking could be used to better fit the data, grouping different variables together to get better results.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rPr>
              <a:t>Preliminary EDA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First I looked at the dataframes and found that days_since_prior_orders had a plethora of zeros, probably because those instances were first-time orders. To mitigate this, I found the maximum days since prior orders (30) and filled all the nans with 31, because I was only interested in the data month-to-month. </a:t>
            </a:r>
            <a:endParaRPr>
              <a:solidFill>
                <a:srgbClr val="FFFFFF"/>
              </a:solidFill>
            </a:endParaRPr>
          </a:p>
          <a:p>
            <a:pPr indent="0" lvl="0" marL="0" rtl="0" algn="l">
              <a:spcBef>
                <a:spcPts val="1600"/>
              </a:spcBef>
              <a:spcAft>
                <a:spcPts val="1600"/>
              </a:spcAft>
              <a:buClr>
                <a:schemeClr val="dk1"/>
              </a:buClr>
              <a:buSzPts val="1100"/>
              <a:buFont typeface="Arial"/>
              <a:buNone/>
            </a:pPr>
            <a:r>
              <a:rPr lang="en">
                <a:solidFill>
                  <a:srgbClr val="FFFFFF"/>
                </a:solidFill>
              </a:rPr>
              <a:t>This was the only data cleaning that needed to be done.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Preliminary EDA Cont. </a:t>
            </a:r>
            <a:endParaRPr>
              <a:solidFill>
                <a:srgbClr val="FFFFFF"/>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First, I looked at the effect of day of the week, and time of the week has on when people ordered. </a:t>
            </a:r>
            <a:endParaRPr>
              <a:solidFill>
                <a:srgbClr val="FFFFFF"/>
              </a:solidFill>
            </a:endParaRPr>
          </a:p>
        </p:txBody>
      </p:sp>
      <p:pic>
        <p:nvPicPr>
          <p:cNvPr id="68" name="Google Shape;68;p15"/>
          <p:cNvPicPr preferRelativeResize="0"/>
          <p:nvPr/>
        </p:nvPicPr>
        <p:blipFill>
          <a:blip r:embed="rId3">
            <a:alphaModFix/>
          </a:blip>
          <a:stretch>
            <a:fillRect/>
          </a:stretch>
        </p:blipFill>
        <p:spPr>
          <a:xfrm>
            <a:off x="2542444" y="2026025"/>
            <a:ext cx="3206651" cy="2542851"/>
          </a:xfrm>
          <a:prstGeom prst="rect">
            <a:avLst/>
          </a:prstGeom>
          <a:noFill/>
          <a:ln>
            <a:noFill/>
          </a:ln>
        </p:spPr>
      </p:pic>
      <p:pic>
        <p:nvPicPr>
          <p:cNvPr id="69" name="Google Shape;69;p15"/>
          <p:cNvPicPr preferRelativeResize="0"/>
          <p:nvPr/>
        </p:nvPicPr>
        <p:blipFill>
          <a:blip r:embed="rId4">
            <a:alphaModFix/>
          </a:blip>
          <a:stretch>
            <a:fillRect/>
          </a:stretch>
        </p:blipFill>
        <p:spPr>
          <a:xfrm>
            <a:off x="5749106" y="2026025"/>
            <a:ext cx="3224545" cy="2542850"/>
          </a:xfrm>
          <a:prstGeom prst="rect">
            <a:avLst/>
          </a:prstGeom>
          <a:noFill/>
          <a:ln>
            <a:noFill/>
          </a:ln>
        </p:spPr>
      </p:pic>
      <p:sp>
        <p:nvSpPr>
          <p:cNvPr id="70" name="Google Shape;70;p15"/>
          <p:cNvSpPr txBox="1"/>
          <p:nvPr/>
        </p:nvSpPr>
        <p:spPr>
          <a:xfrm>
            <a:off x="507250" y="2571750"/>
            <a:ext cx="2035200" cy="19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We can see that Saturday and Sunday are the most popular days to order, and most shopping happens between 7am and 8pm.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Preliminary EDA Cont.</a:t>
            </a:r>
            <a:endParaRPr>
              <a:solidFill>
                <a:srgbClr val="FFFFFF"/>
              </a:solidFil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We can see that based on the days since prior orders that most people ordered either once per week or once per month,</a:t>
            </a:r>
            <a:endParaRPr>
              <a:solidFill>
                <a:srgbClr val="FFFFFF"/>
              </a:solidFill>
            </a:endParaRPr>
          </a:p>
          <a:p>
            <a:pPr indent="0" lvl="0" marL="0" rtl="0" algn="l">
              <a:lnSpc>
                <a:spcPct val="100000"/>
              </a:lnSpc>
              <a:spcBef>
                <a:spcPts val="0"/>
              </a:spcBef>
              <a:spcAft>
                <a:spcPts val="0"/>
              </a:spcAft>
              <a:buNone/>
            </a:pPr>
            <a:r>
              <a:rPr lang="en">
                <a:solidFill>
                  <a:srgbClr val="FFFFFF"/>
                </a:solidFill>
              </a:rPr>
              <a:t>with peaks at 14 and 21. </a:t>
            </a:r>
            <a:endParaRPr>
              <a:solidFill>
                <a:srgbClr val="FFFFFF"/>
              </a:solidFill>
            </a:endParaRPr>
          </a:p>
        </p:txBody>
      </p:sp>
      <p:pic>
        <p:nvPicPr>
          <p:cNvPr id="77" name="Google Shape;77;p16"/>
          <p:cNvPicPr preferRelativeResize="0"/>
          <p:nvPr/>
        </p:nvPicPr>
        <p:blipFill>
          <a:blip r:embed="rId3">
            <a:alphaModFix/>
          </a:blip>
          <a:stretch>
            <a:fillRect/>
          </a:stretch>
        </p:blipFill>
        <p:spPr>
          <a:xfrm>
            <a:off x="4663021" y="1608125"/>
            <a:ext cx="3806549" cy="305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rPr>
              <a:t>Preliminary EDA Cont.</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Next, by taking the ratio between ordered and reordered, we can see that 59% of products are reordered.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lnSpc>
                <a:spcPct val="100000"/>
              </a:lnSpc>
              <a:spcBef>
                <a:spcPts val="1600"/>
              </a:spcBef>
              <a:spcAft>
                <a:spcPts val="0"/>
              </a:spcAft>
              <a:buNone/>
            </a:pPr>
            <a:r>
              <a:rPr lang="en">
                <a:solidFill>
                  <a:srgbClr val="FFFFFF"/>
                </a:solidFill>
              </a:rPr>
              <a:t>And we can see that most orders contained</a:t>
            </a:r>
            <a:endParaRPr>
              <a:solidFill>
                <a:srgbClr val="FFFFFF"/>
              </a:solidFill>
            </a:endParaRPr>
          </a:p>
          <a:p>
            <a:pPr indent="0" lvl="0" marL="0" rtl="0" algn="l">
              <a:lnSpc>
                <a:spcPct val="100000"/>
              </a:lnSpc>
              <a:spcBef>
                <a:spcPts val="0"/>
              </a:spcBef>
              <a:spcAft>
                <a:spcPts val="0"/>
              </a:spcAft>
              <a:buNone/>
            </a:pPr>
            <a:r>
              <a:rPr lang="en">
                <a:solidFill>
                  <a:srgbClr val="FFFFFF"/>
                </a:solidFill>
              </a:rPr>
              <a:t>5 products. </a:t>
            </a:r>
            <a:r>
              <a:rPr lang="en">
                <a:solidFill>
                  <a:srgbClr val="FFFFFF"/>
                </a:solidFill>
              </a:rPr>
              <a:t>This was done by</a:t>
            </a:r>
            <a:endParaRPr>
              <a:solidFill>
                <a:srgbClr val="FFFFFF"/>
              </a:solidFill>
            </a:endParaRPr>
          </a:p>
          <a:p>
            <a:pPr indent="0" lvl="0" marL="0" rtl="0" algn="l">
              <a:lnSpc>
                <a:spcPct val="100000"/>
              </a:lnSpc>
              <a:spcBef>
                <a:spcPts val="0"/>
              </a:spcBef>
              <a:spcAft>
                <a:spcPts val="0"/>
              </a:spcAft>
              <a:buClr>
                <a:schemeClr val="dk1"/>
              </a:buClr>
              <a:buSzPts val="1100"/>
              <a:buFont typeface="Arial"/>
              <a:buNone/>
            </a:pPr>
            <a:r>
              <a:rPr lang="en">
                <a:solidFill>
                  <a:srgbClr val="FFFFFF"/>
                </a:solidFill>
              </a:rPr>
              <a:t>grouping the maximum add_to_cart_order </a:t>
            </a:r>
            <a:endParaRPr>
              <a:solidFill>
                <a:srgbClr val="FFFFFF"/>
              </a:solidFill>
            </a:endParaRPr>
          </a:p>
          <a:p>
            <a:pPr indent="0" lvl="0" marL="0" rtl="0" algn="l">
              <a:lnSpc>
                <a:spcPct val="100000"/>
              </a:lnSpc>
              <a:spcBef>
                <a:spcPts val="0"/>
              </a:spcBef>
              <a:spcAft>
                <a:spcPts val="0"/>
              </a:spcAft>
              <a:buClr>
                <a:schemeClr val="dk1"/>
              </a:buClr>
              <a:buSzPts val="1100"/>
              <a:buFont typeface="Arial"/>
              <a:buNone/>
            </a:pPr>
            <a:r>
              <a:rPr lang="en">
                <a:solidFill>
                  <a:srgbClr val="FFFFFF"/>
                </a:solidFill>
              </a:rPr>
              <a:t>by order_id, with the counts being the </a:t>
            </a:r>
            <a:endParaRPr>
              <a:solidFill>
                <a:srgbClr val="FFFFFF"/>
              </a:solidFill>
            </a:endParaRPr>
          </a:p>
          <a:p>
            <a:pPr indent="0" lvl="0" marL="0" rtl="0" algn="l">
              <a:lnSpc>
                <a:spcPct val="100000"/>
              </a:lnSpc>
              <a:spcBef>
                <a:spcPts val="0"/>
              </a:spcBef>
              <a:spcAft>
                <a:spcPts val="0"/>
              </a:spcAft>
              <a:buClr>
                <a:schemeClr val="dk1"/>
              </a:buClr>
              <a:buSzPts val="1100"/>
              <a:buFont typeface="Arial"/>
              <a:buNone/>
            </a:pPr>
            <a:r>
              <a:rPr lang="en">
                <a:solidFill>
                  <a:srgbClr val="FFFFFF"/>
                </a:solidFill>
              </a:rPr>
              <a:t>Add_to_cart_order value counts. </a:t>
            </a:r>
            <a:endParaRPr>
              <a:solidFill>
                <a:srgbClr val="FFFFFF"/>
              </a:solidFill>
            </a:endParaRPr>
          </a:p>
        </p:txBody>
      </p:sp>
      <p:pic>
        <p:nvPicPr>
          <p:cNvPr id="84" name="Google Shape;84;p17"/>
          <p:cNvPicPr preferRelativeResize="0"/>
          <p:nvPr/>
        </p:nvPicPr>
        <p:blipFill>
          <a:blip r:embed="rId3">
            <a:alphaModFix/>
          </a:blip>
          <a:stretch>
            <a:fillRect/>
          </a:stretch>
        </p:blipFill>
        <p:spPr>
          <a:xfrm>
            <a:off x="4685079" y="1829775"/>
            <a:ext cx="4147224" cy="3240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Preliminary EDA Cont.</a:t>
            </a:r>
            <a:endParaRPr>
              <a:solidFill>
                <a:srgbClr val="FFFFFF"/>
              </a:solidFill>
            </a:endParaRPr>
          </a:p>
        </p:txBody>
      </p:sp>
      <p:sp>
        <p:nvSpPr>
          <p:cNvPr id="90" name="Google Shape;90;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rPr>
              <a:t>The most popular products were produce, 6 of the top 10 being organic. For this, I grouped order_id by product_id and found the value counts of product_id.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91" name="Google Shape;91;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FFFFFF"/>
                </a:solidFill>
              </a:rPr>
              <a:t>Further, produce is the most shopped department, followed by dairy and eggs.</a:t>
            </a:r>
            <a:r>
              <a:rPr lang="en">
                <a:solidFill>
                  <a:srgbClr val="FFFFFF"/>
                </a:solidFill>
              </a:rPr>
              <a:t> </a:t>
            </a:r>
            <a:endParaRPr>
              <a:solidFill>
                <a:srgbClr val="FFFFFF"/>
              </a:solidFill>
            </a:endParaRPr>
          </a:p>
        </p:txBody>
      </p:sp>
      <p:pic>
        <p:nvPicPr>
          <p:cNvPr id="92" name="Google Shape;92;p18"/>
          <p:cNvPicPr preferRelativeResize="0"/>
          <p:nvPr/>
        </p:nvPicPr>
        <p:blipFill>
          <a:blip r:embed="rId3">
            <a:alphaModFix/>
          </a:blip>
          <a:stretch>
            <a:fillRect/>
          </a:stretch>
        </p:blipFill>
        <p:spPr>
          <a:xfrm>
            <a:off x="311701" y="2260175"/>
            <a:ext cx="3327776" cy="2883325"/>
          </a:xfrm>
          <a:prstGeom prst="rect">
            <a:avLst/>
          </a:prstGeom>
          <a:noFill/>
          <a:ln>
            <a:noFill/>
          </a:ln>
        </p:spPr>
      </p:pic>
      <p:pic>
        <p:nvPicPr>
          <p:cNvPr id="93" name="Google Shape;93;p18"/>
          <p:cNvPicPr preferRelativeResize="0"/>
          <p:nvPr/>
        </p:nvPicPr>
        <p:blipFill>
          <a:blip r:embed="rId4">
            <a:alphaModFix/>
          </a:blip>
          <a:stretch>
            <a:fillRect/>
          </a:stretch>
        </p:blipFill>
        <p:spPr>
          <a:xfrm>
            <a:off x="5992811" y="2167675"/>
            <a:ext cx="2839487" cy="288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rPr>
              <a:t>Preliminary EDA Cont.</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This set of graphs shows the most important aisles in each</a:t>
            </a:r>
            <a:endParaRPr>
              <a:solidFill>
                <a:srgbClr val="FFFFFF"/>
              </a:solidFill>
            </a:endParaRPr>
          </a:p>
          <a:p>
            <a:pPr indent="0" lvl="0" marL="0" rtl="0" algn="l">
              <a:lnSpc>
                <a:spcPct val="100000"/>
              </a:lnSpc>
              <a:spcBef>
                <a:spcPts val="0"/>
              </a:spcBef>
              <a:spcAft>
                <a:spcPts val="0"/>
              </a:spcAft>
              <a:buNone/>
            </a:pPr>
            <a:r>
              <a:rPr lang="en">
                <a:solidFill>
                  <a:srgbClr val="FFFFFF"/>
                </a:solidFill>
              </a:rPr>
              <a:t>department. </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lang="en">
                <a:solidFill>
                  <a:srgbClr val="FFFFFF"/>
                </a:solidFill>
              </a:rPr>
              <a:t>These were created by merging the products and</a:t>
            </a:r>
            <a:endParaRPr>
              <a:solidFill>
                <a:srgbClr val="FFFFFF"/>
              </a:solidFill>
            </a:endParaRPr>
          </a:p>
          <a:p>
            <a:pPr indent="0" lvl="0" marL="0" rtl="0" algn="l">
              <a:lnSpc>
                <a:spcPct val="100000"/>
              </a:lnSpc>
              <a:spcBef>
                <a:spcPts val="0"/>
              </a:spcBef>
              <a:spcAft>
                <a:spcPts val="0"/>
              </a:spcAft>
              <a:buNone/>
            </a:pPr>
            <a:r>
              <a:rPr lang="en">
                <a:solidFill>
                  <a:srgbClr val="FFFFFF"/>
                </a:solidFill>
              </a:rPr>
              <a:t>departments dataframes and grouping department and aisle</a:t>
            </a:r>
            <a:endParaRPr>
              <a:solidFill>
                <a:srgbClr val="FFFFFF"/>
              </a:solidFill>
            </a:endParaRPr>
          </a:p>
          <a:p>
            <a:pPr indent="0" lvl="0" marL="0" rtl="0" algn="l">
              <a:lnSpc>
                <a:spcPct val="100000"/>
              </a:lnSpc>
              <a:spcBef>
                <a:spcPts val="0"/>
              </a:spcBef>
              <a:spcAft>
                <a:spcPts val="0"/>
              </a:spcAft>
              <a:buNone/>
            </a:pPr>
            <a:r>
              <a:rPr lang="en">
                <a:solidFill>
                  <a:srgbClr val="FFFFFF"/>
                </a:solidFill>
              </a:rPr>
              <a:t>by product ID, and finding the total number of products. </a:t>
            </a:r>
            <a:endParaRPr>
              <a:solidFill>
                <a:srgbClr val="FFFFFF"/>
              </a:solidFill>
            </a:endParaRPr>
          </a:p>
        </p:txBody>
      </p:sp>
      <p:pic>
        <p:nvPicPr>
          <p:cNvPr id="100" name="Google Shape;100;p19"/>
          <p:cNvPicPr preferRelativeResize="0"/>
          <p:nvPr/>
        </p:nvPicPr>
        <p:blipFill>
          <a:blip r:embed="rId3">
            <a:alphaModFix/>
          </a:blip>
          <a:stretch>
            <a:fillRect/>
          </a:stretch>
        </p:blipFill>
        <p:spPr>
          <a:xfrm>
            <a:off x="6558645" y="0"/>
            <a:ext cx="2273660"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rPr>
              <a:t>Preliminary EDA Cont.</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This shows the ratio between the order</a:t>
            </a:r>
            <a:endParaRPr>
              <a:solidFill>
                <a:srgbClr val="FFFFFF"/>
              </a:solidFill>
            </a:endParaRPr>
          </a:p>
          <a:p>
            <a:pPr indent="0" lvl="0" marL="0" rtl="0" algn="l">
              <a:lnSpc>
                <a:spcPct val="100000"/>
              </a:lnSpc>
              <a:spcBef>
                <a:spcPts val="0"/>
              </a:spcBef>
              <a:spcAft>
                <a:spcPts val="0"/>
              </a:spcAft>
              <a:buNone/>
            </a:pPr>
            <a:r>
              <a:rPr lang="en">
                <a:solidFill>
                  <a:srgbClr val="FFFFFF"/>
                </a:solidFill>
              </a:rPr>
              <a:t>products were added to the cart and </a:t>
            </a:r>
            <a:endParaRPr>
              <a:solidFill>
                <a:srgbClr val="FFFFFF"/>
              </a:solidFill>
            </a:endParaRPr>
          </a:p>
          <a:p>
            <a:pPr indent="0" lvl="0" marL="0" rtl="0" algn="l">
              <a:lnSpc>
                <a:spcPct val="100000"/>
              </a:lnSpc>
              <a:spcBef>
                <a:spcPts val="0"/>
              </a:spcBef>
              <a:spcAft>
                <a:spcPts val="0"/>
              </a:spcAft>
              <a:buNone/>
            </a:pPr>
            <a:r>
              <a:rPr lang="en">
                <a:solidFill>
                  <a:srgbClr val="FFFFFF"/>
                </a:solidFill>
              </a:rPr>
              <a:t>the amount they were reordered. </a:t>
            </a:r>
            <a:endParaRPr>
              <a:solidFill>
                <a:srgbClr val="FFFFFF"/>
              </a:solidFill>
            </a:endParaRPr>
          </a:p>
          <a:p>
            <a:pPr indent="0" lvl="0" marL="0" rtl="0" algn="l">
              <a:lnSpc>
                <a:spcPct val="100000"/>
              </a:lnSpc>
              <a:spcBef>
                <a:spcPts val="0"/>
              </a:spcBef>
              <a:spcAft>
                <a:spcPts val="0"/>
              </a:spcAft>
              <a:buNone/>
            </a:pPr>
            <a:r>
              <a:rPr lang="en">
                <a:solidFill>
                  <a:srgbClr val="FFFFFF"/>
                </a:solidFill>
              </a:rPr>
              <a:t>It’s visible that items that were added</a:t>
            </a:r>
            <a:endParaRPr>
              <a:solidFill>
                <a:srgbClr val="FFFFFF"/>
              </a:solidFill>
            </a:endParaRPr>
          </a:p>
          <a:p>
            <a:pPr indent="0" lvl="0" marL="0" rtl="0" algn="l">
              <a:lnSpc>
                <a:spcPct val="100000"/>
              </a:lnSpc>
              <a:spcBef>
                <a:spcPts val="0"/>
              </a:spcBef>
              <a:spcAft>
                <a:spcPts val="0"/>
              </a:spcAft>
              <a:buNone/>
            </a:pPr>
            <a:r>
              <a:rPr lang="en">
                <a:solidFill>
                  <a:srgbClr val="FFFFFF"/>
                </a:solidFill>
              </a:rPr>
              <a:t>first (produce) were the most often</a:t>
            </a:r>
            <a:endParaRPr>
              <a:solidFill>
                <a:srgbClr val="FFFFFF"/>
              </a:solidFill>
            </a:endParaRPr>
          </a:p>
          <a:p>
            <a:pPr indent="0" lvl="0" marL="0" rtl="0" algn="l">
              <a:lnSpc>
                <a:spcPct val="100000"/>
              </a:lnSpc>
              <a:spcBef>
                <a:spcPts val="0"/>
              </a:spcBef>
              <a:spcAft>
                <a:spcPts val="0"/>
              </a:spcAft>
              <a:buNone/>
            </a:pPr>
            <a:r>
              <a:rPr lang="en">
                <a:solidFill>
                  <a:srgbClr val="FFFFFF"/>
                </a:solidFill>
              </a:rPr>
              <a:t>reordered. </a:t>
            </a:r>
            <a:endParaRPr>
              <a:solidFill>
                <a:srgbClr val="FFFFFF"/>
              </a:solidFill>
            </a:endParaRPr>
          </a:p>
          <a:p>
            <a:pPr indent="0" lvl="0" marL="0" rtl="0" algn="l">
              <a:lnSpc>
                <a:spcPct val="100000"/>
              </a:lnSpc>
              <a:spcBef>
                <a:spcPts val="0"/>
              </a:spcBef>
              <a:spcAft>
                <a:spcPts val="0"/>
              </a:spcAft>
              <a:buNone/>
            </a:pPr>
            <a:r>
              <a:rPr lang="en">
                <a:solidFill>
                  <a:srgbClr val="FFFFFF"/>
                </a:solidFill>
              </a:rPr>
              <a:t>For this I found the ratio between</a:t>
            </a:r>
            <a:endParaRPr>
              <a:solidFill>
                <a:srgbClr val="FFFFFF"/>
              </a:solidFill>
            </a:endParaRPr>
          </a:p>
          <a:p>
            <a:pPr indent="0" lvl="0" marL="0" rtl="0" algn="l">
              <a:lnSpc>
                <a:spcPct val="100000"/>
              </a:lnSpc>
              <a:spcBef>
                <a:spcPts val="0"/>
              </a:spcBef>
              <a:spcAft>
                <a:spcPts val="0"/>
              </a:spcAft>
              <a:buNone/>
            </a:pPr>
            <a:r>
              <a:rPr lang="en">
                <a:solidFill>
                  <a:srgbClr val="FFFFFF"/>
                </a:solidFill>
              </a:rPr>
              <a:t>the add_to_cart_order and reordered</a:t>
            </a:r>
            <a:endParaRPr>
              <a:solidFill>
                <a:srgbClr val="FFFFFF"/>
              </a:solidFill>
            </a:endParaRPr>
          </a:p>
          <a:p>
            <a:pPr indent="0" lvl="0" marL="0" rtl="0" algn="l">
              <a:lnSpc>
                <a:spcPct val="100000"/>
              </a:lnSpc>
              <a:spcBef>
                <a:spcPts val="0"/>
              </a:spcBef>
              <a:spcAft>
                <a:spcPts val="0"/>
              </a:spcAft>
              <a:buNone/>
            </a:pPr>
            <a:r>
              <a:rPr lang="en">
                <a:solidFill>
                  <a:srgbClr val="FFFFFF"/>
                </a:solidFill>
              </a:rPr>
              <a:t>of products. </a:t>
            </a:r>
            <a:endParaRPr>
              <a:solidFill>
                <a:srgbClr val="FFFFFF"/>
              </a:solidFill>
            </a:endParaRPr>
          </a:p>
        </p:txBody>
      </p:sp>
      <p:pic>
        <p:nvPicPr>
          <p:cNvPr id="107" name="Google Shape;107;p20"/>
          <p:cNvPicPr preferRelativeResize="0"/>
          <p:nvPr/>
        </p:nvPicPr>
        <p:blipFill>
          <a:blip r:embed="rId3">
            <a:alphaModFix/>
          </a:blip>
          <a:stretch>
            <a:fillRect/>
          </a:stretch>
        </p:blipFill>
        <p:spPr>
          <a:xfrm>
            <a:off x="4403875" y="1152475"/>
            <a:ext cx="4428424" cy="353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rPr>
              <a:t>Preliminary EDA Cont.</a:t>
            </a:r>
            <a:endParaRPr>
              <a:solidFill>
                <a:srgbClr val="FFFFFF"/>
              </a:solidFill>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These graphs show the day of the week and hour</a:t>
            </a:r>
            <a:endParaRPr>
              <a:solidFill>
                <a:srgbClr val="FFFFFF"/>
              </a:solidFill>
            </a:endParaRPr>
          </a:p>
          <a:p>
            <a:pPr indent="0" lvl="0" marL="0" rtl="0" algn="l">
              <a:lnSpc>
                <a:spcPct val="100000"/>
              </a:lnSpc>
              <a:spcBef>
                <a:spcPts val="0"/>
              </a:spcBef>
              <a:spcAft>
                <a:spcPts val="0"/>
              </a:spcAft>
              <a:buNone/>
            </a:pPr>
            <a:r>
              <a:rPr lang="en">
                <a:solidFill>
                  <a:srgbClr val="FFFFFF"/>
                </a:solidFill>
              </a:rPr>
              <a:t>of the day products were reordered. </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lang="en">
                <a:solidFill>
                  <a:srgbClr val="FFFFFF"/>
                </a:solidFill>
              </a:rPr>
              <a:t>Saturday and Thursday are the most commonly </a:t>
            </a:r>
            <a:endParaRPr>
              <a:solidFill>
                <a:srgbClr val="FFFFFF"/>
              </a:solidFill>
            </a:endParaRPr>
          </a:p>
          <a:p>
            <a:pPr indent="0" lvl="0" marL="0" rtl="0" algn="l">
              <a:lnSpc>
                <a:spcPct val="100000"/>
              </a:lnSpc>
              <a:spcBef>
                <a:spcPts val="0"/>
              </a:spcBef>
              <a:spcAft>
                <a:spcPts val="0"/>
              </a:spcAft>
              <a:buNone/>
            </a:pPr>
            <a:r>
              <a:rPr lang="en">
                <a:solidFill>
                  <a:srgbClr val="FFFFFF"/>
                </a:solidFill>
              </a:rPr>
              <a:t>reordered days, and the morning are the most</a:t>
            </a:r>
            <a:endParaRPr>
              <a:solidFill>
                <a:srgbClr val="FFFFFF"/>
              </a:solidFill>
            </a:endParaRPr>
          </a:p>
          <a:p>
            <a:pPr indent="0" lvl="0" marL="0" rtl="0" algn="l">
              <a:lnSpc>
                <a:spcPct val="100000"/>
              </a:lnSpc>
              <a:spcBef>
                <a:spcPts val="0"/>
              </a:spcBef>
              <a:spcAft>
                <a:spcPts val="0"/>
              </a:spcAft>
              <a:buNone/>
            </a:pPr>
            <a:r>
              <a:rPr lang="en">
                <a:solidFill>
                  <a:srgbClr val="FFFFFF"/>
                </a:solidFill>
              </a:rPr>
              <a:t>commonly reordered hours. </a:t>
            </a:r>
            <a:endParaRPr>
              <a:solidFill>
                <a:srgbClr val="FFFFFF"/>
              </a:solidFill>
            </a:endParaRPr>
          </a:p>
        </p:txBody>
      </p:sp>
      <p:pic>
        <p:nvPicPr>
          <p:cNvPr id="114" name="Google Shape;114;p21"/>
          <p:cNvPicPr preferRelativeResize="0"/>
          <p:nvPr/>
        </p:nvPicPr>
        <p:blipFill>
          <a:blip r:embed="rId3">
            <a:alphaModFix/>
          </a:blip>
          <a:stretch>
            <a:fillRect/>
          </a:stretch>
        </p:blipFill>
        <p:spPr>
          <a:xfrm>
            <a:off x="5836999" y="2636575"/>
            <a:ext cx="2995301" cy="2376351"/>
          </a:xfrm>
          <a:prstGeom prst="rect">
            <a:avLst/>
          </a:prstGeom>
          <a:noFill/>
          <a:ln>
            <a:noFill/>
          </a:ln>
        </p:spPr>
      </p:pic>
      <p:pic>
        <p:nvPicPr>
          <p:cNvPr id="115" name="Google Shape;115;p21"/>
          <p:cNvPicPr preferRelativeResize="0"/>
          <p:nvPr/>
        </p:nvPicPr>
        <p:blipFill>
          <a:blip r:embed="rId4">
            <a:alphaModFix/>
          </a:blip>
          <a:stretch>
            <a:fillRect/>
          </a:stretch>
        </p:blipFill>
        <p:spPr>
          <a:xfrm>
            <a:off x="5837000" y="275491"/>
            <a:ext cx="2995301" cy="23610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