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drawingml.chart+xml" PartName="/ppt/charts/chart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9143850" cy="6857875"/>
  <p:defaultTextStyle>
    <a:defPPr lvl="0">
      <a:defRPr lang="zh-CN"/>
    </a:defPPr>
    <a:lvl1pPr defTabSz="914400" eaLnBrk="1" hangingPunct="1" indent="0" latinLnBrk="0" lvl="0" marL="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defTabSz="914400" eaLnBrk="1" hangingPunct="1" indent="0" latinLnBrk="0" lvl="1" marL="4572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defTabSz="914400" eaLnBrk="1" hangingPunct="1" indent="0" latinLnBrk="0" lvl="2" marL="9144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defTabSz="914400" eaLnBrk="1" hangingPunct="1" indent="0" latinLnBrk="0" lvl="3" marL="13716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defTabSz="914400" eaLnBrk="1" hangingPunct="1" indent="0" latinLnBrk="0" lvl="4" marL="18288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defTabSz="914400" eaLnBrk="1" hangingPunct="1" indent="0" latinLnBrk="0" lvl="5" marL="22860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defTabSz="914400" eaLnBrk="1" hangingPunct="1" indent="0" latinLnBrk="0" lvl="6" marL="27432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defTabSz="914400" eaLnBrk="1" hangingPunct="1" indent="0" latinLnBrk="0" lvl="7" marL="32004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defTabSz="914400" eaLnBrk="1" hangingPunct="1" indent="0" latinLnBrk="0" lvl="8" marL="32004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600" b="1" i="0" u="none" strike="noStrike" cap="all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r>
              <a:rPr lang="zh-CN" sz="1600" b="1" i="0" u="none" strike="noStrike" cap="all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Employee</a:t>
            </a:r>
            <a:r>
              <a:rPr lang="zh-CN" sz="1600" b="1" i="0" u="none" strike="noStrike" cap="all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rPr>
              <a:t> Performance Analysis</a:t>
            </a:r>
          </a:p>
        </c:rich>
      </c:tx>
      <c:layout/>
      <c:overlay val="0"/>
      <c:spPr>
        <a:noFill/>
        <a:ln>
          <a:noFill/>
        </a:ln>
      </c:spPr>
    </c:title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HIGH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00" b="0" i="0" u="none" strike="noStrike" baseline="0">
                    <a:solidFill>
                      <a:srgbClr val="80808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22.0</c:v>
                </c:pt>
                <c:pt idx="1">
                  <c:v>26.0</c:v>
                </c:pt>
                <c:pt idx="2">
                  <c:v>17.0</c:v>
                </c:pt>
                <c:pt idx="3">
                  <c:v>17.0</c:v>
                </c:pt>
                <c:pt idx="4">
                  <c:v>24.0</c:v>
                </c:pt>
                <c:pt idx="5">
                  <c:v>17.0</c:v>
                </c:pt>
                <c:pt idx="6">
                  <c:v>22.0</c:v>
                </c:pt>
                <c:pt idx="7">
                  <c:v>32.0</c:v>
                </c:pt>
                <c:pt idx="8">
                  <c:v>22.0</c:v>
                </c:pt>
                <c:pt idx="9">
                  <c:v>16.0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00" b="0" i="0" u="none" strike="noStrike" baseline="0">
                    <a:solidFill>
                      <a:srgbClr val="80808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trendline>
            <c:spPr>
              <a:ln w="12700">
                <a:solidFill>
                  <a:srgbClr val="C0504D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35.0</c:v>
                </c:pt>
                <c:pt idx="1">
                  <c:v>40.0</c:v>
                </c:pt>
                <c:pt idx="2">
                  <c:v>43.0</c:v>
                </c:pt>
                <c:pt idx="3">
                  <c:v>37.0</c:v>
                </c:pt>
                <c:pt idx="4">
                  <c:v>40.0</c:v>
                </c:pt>
                <c:pt idx="5">
                  <c:v>41.0</c:v>
                </c:pt>
                <c:pt idx="6">
                  <c:v>45.0</c:v>
                </c:pt>
                <c:pt idx="7">
                  <c:v>40.0</c:v>
                </c:pt>
                <c:pt idx="8">
                  <c:v>43.0</c:v>
                </c:pt>
                <c:pt idx="9">
                  <c:v>38.0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00" b="0" i="0" u="none" strike="noStrike" baseline="0">
                    <a:solidFill>
                      <a:srgbClr val="80808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trendline>
            <c:spPr>
              <a:ln w="12700">
                <a:solidFill>
                  <a:srgbClr val="9BBB59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83.0</c:v>
                </c:pt>
                <c:pt idx="1">
                  <c:v>70.0</c:v>
                </c:pt>
                <c:pt idx="2">
                  <c:v>81.0</c:v>
                </c:pt>
                <c:pt idx="3">
                  <c:v>91.0</c:v>
                </c:pt>
                <c:pt idx="4">
                  <c:v>75.0</c:v>
                </c:pt>
                <c:pt idx="5">
                  <c:v>69.0</c:v>
                </c:pt>
                <c:pt idx="6">
                  <c:v>76.0</c:v>
                </c:pt>
                <c:pt idx="7">
                  <c:v>79.0</c:v>
                </c:pt>
                <c:pt idx="8">
                  <c:v>73.0</c:v>
                </c:pt>
                <c:pt idx="9">
                  <c:v>87.0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</c:spPr>
            <c:txPr>
              <a:bodyPr rot="-5400000" vert="horz"/>
              <a:lstStyle/>
              <a:p>
                <a:pPr>
                  <a:defRPr sz="800" b="0" i="0" u="none" strike="noStrike" baseline="0">
                    <a:solidFill>
                      <a:srgbClr val="808080"/>
                    </a:solidFill>
                    <a:latin typeface="Droid Sans"/>
                    <a:ea typeface="Droid Sans"/>
                    <a:cs typeface="Lucida Sans"/>
                  </a:defRPr>
                </a:pPr>
                <a:endParaRPr lang="zh-CN"/>
              </a:p>
            </c:txPr>
            <c:numFmt formatCode="General" sourceLinked="0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trendline>
            <c:spPr>
              <a:ln w="12700">
                <a:solidFill>
                  <a:srgbClr val="8064A2"/>
                </a:solidFill>
                <a:prstDash val="sysDash"/>
              </a:ln>
            </c:spPr>
            <c:trendlineType val="exp"/>
            <c:dispRSqr val="0"/>
            <c:dispEq val="0"/>
          </c:trendline>
          <c:cat>
            <c:strLit>
              <c:ptCount val="10"/>
              <c:pt idx="0">
                <c:v>BPC</c:v>
              </c:pt>
              <c:pt idx="1">
                <c:v>CCDR</c:v>
              </c:pt>
              <c:pt idx="2">
                <c:v>EW</c:v>
              </c:pt>
              <c:pt idx="3">
                <c:v>MSC</c:v>
              </c:pt>
              <c:pt idx="4">
                <c:v>NEL</c:v>
              </c:pt>
              <c:pt idx="5">
                <c:v>PL</c:v>
              </c:pt>
              <c:pt idx="6">
                <c:v>PYZ</c:v>
              </c:pt>
              <c:pt idx="7">
                <c:v>SVG</c:v>
              </c:pt>
              <c:pt idx="8">
                <c:v>TNS</c:v>
              </c:pt>
              <c:pt idx="9">
                <c:v>WBL</c:v>
              </c:pt>
            </c:strLit>
          </c:cat>
          <c:val>
            <c:numRef>
              <c:f/>
              <c:numCache>
                <c:formatCode>General</c:formatCode>
                <c:ptCount val="10"/>
                <c:pt idx="0">
                  <c:v>10.0</c:v>
                </c:pt>
                <c:pt idx="1">
                  <c:v>9.0</c:v>
                </c:pt>
                <c:pt idx="2">
                  <c:v>13.0</c:v>
                </c:pt>
                <c:pt idx="3">
                  <c:v>12.0</c:v>
                </c:pt>
                <c:pt idx="4">
                  <c:v>15.0</c:v>
                </c:pt>
                <c:pt idx="5">
                  <c:v>16.0</c:v>
                </c:pt>
                <c:pt idx="6">
                  <c:v>14.0</c:v>
                </c:pt>
                <c:pt idx="7">
                  <c:v>16.0</c:v>
                </c:pt>
                <c:pt idx="8">
                  <c:v>12.0</c:v>
                </c:pt>
                <c:pt idx="9">
                  <c:v>15.0</c:v>
                </c:pt>
              </c:numCache>
            </c:numRef>
          </c:val>
        </c:ser>
        <c:overlap val="-90"/>
        <c:gapWidth val="444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0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800" b="0" i="0" u="none" strike="noStrike" cap="all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txPr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9/9/2024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79714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243424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462332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777195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89809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476561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385663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111503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535033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23161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505055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271256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948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907882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643187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281766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707394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619595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1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1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11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1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0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106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7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8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91862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92076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50607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160511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92417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88941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00323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388766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62314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9/9/2024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6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7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"/>
          <p:cNvGrpSpPr/>
          <p:nvPr/>
        </p:nvGrpSpPr>
        <p:grpSpPr>
          <a:xfrm>
            <a:off x="876298" y="990599"/>
            <a:ext cx="1743051" cy="1333491"/>
            <a:chOff x="876298" y="990599"/>
            <a:chExt cx="1743051" cy="1333491"/>
          </a:xfrm>
        </p:grpSpPr>
        <p:sp>
          <p:nvSpPr>
            <p:cNvPr id="174" name="Google Shape;174;p1"/>
            <p:cNvSpPr/>
            <p:nvPr/>
          </p:nvSpPr>
          <p:spPr>
            <a:xfrm>
              <a:off x="876298" y="1266824"/>
              <a:ext cx="1228716" cy="1057266"/>
            </a:xfrm>
            <a:custGeom>
              <a:rect b="b" l="l" r="r" t="t"/>
              <a:pathLst>
                <a:path extrusionOk="0" h="21600" w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</p:sp>
        <p:sp>
          <p:nvSpPr>
            <p:cNvPr id="175" name="Google Shape;175;p1"/>
            <p:cNvSpPr/>
            <p:nvPr/>
          </p:nvSpPr>
          <p:spPr>
            <a:xfrm>
              <a:off x="1971673" y="990599"/>
              <a:ext cx="647676" cy="561978"/>
            </a:xfrm>
            <a:custGeom>
              <a:rect b="b" l="l" r="r" t="t"/>
              <a:pathLst>
                <a:path extrusionOk="0" h="21600" w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</p:sp>
      </p:grpSp>
      <p:sp>
        <p:nvSpPr>
          <p:cNvPr id="176" name="Google Shape;176;p1"/>
          <p:cNvSpPr/>
          <p:nvPr/>
        </p:nvSpPr>
        <p:spPr>
          <a:xfrm>
            <a:off x="3752849" y="1190625"/>
            <a:ext cx="1666872" cy="1438290"/>
          </a:xfrm>
          <a:custGeom>
            <a:rect b="b" l="l" r="r" t="t"/>
            <a:pathLst>
              <a:path extrusionOk="0" h="21600" w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</p:sp>
      <p:sp>
        <p:nvSpPr>
          <p:cNvPr id="177" name="Google Shape;177;p1"/>
          <p:cNvSpPr/>
          <p:nvPr/>
        </p:nvSpPr>
        <p:spPr>
          <a:xfrm>
            <a:off x="3800474" y="5229225"/>
            <a:ext cx="723924" cy="619110"/>
          </a:xfrm>
          <a:custGeom>
            <a:rect b="b" l="l" r="r" t="t"/>
            <a:pathLst>
              <a:path extrusionOk="0" h="21600" w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78" name="Google Shape;178;p1"/>
          <p:cNvSpPr txBox="1"/>
          <p:nvPr>
            <p:ph idx="4294967295" type="ctrTitle"/>
          </p:nvPr>
        </p:nvSpPr>
        <p:spPr>
          <a:xfrm>
            <a:off x="-828675" y="19665"/>
            <a:ext cx="99822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 </a:t>
            </a:r>
            <a:br>
              <a:rPr b="1" i="0" lang="en-US" sz="3200" u="none" cap="none" strike="noStrike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3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9" name="Google Shape;17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"/>
          <p:cNvSpPr txBox="1"/>
          <p:nvPr>
            <p:ph idx="7" type="sldNum"/>
          </p:nvPr>
        </p:nvSpPr>
        <p:spPr>
          <a:xfrm>
            <a:off x="11353418" y="6473336"/>
            <a:ext cx="1512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1771641" y="3070483"/>
            <a:ext cx="8610600" cy="19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STEPHEN RAJ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 221303103623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(unm130322130213623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 B.COM (COMMERCE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 : Dr. Ambedkar Govt. Arts College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9" name="矩形"/>
          <p:cNvSpPr>
            <a:spLocks/>
          </p:cNvSpPr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1" name="矩形"/>
          <p:cNvSpPr>
            <a:spLocks/>
          </p:cNvSpPr>
          <p:nvPr/>
        </p:nvSpPr>
        <p:spPr>
          <a:xfrm rot="0">
            <a:off x="1743075" y="1752599"/>
            <a:ext cx="5800725" cy="258532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collection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Edunet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dashboard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Kaggle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 collection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1)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Fillter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cleaning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arenR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Identified missing value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 level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1)Through grads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66589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8" name="图表"/>
          <p:cNvGraphicFramePr/>
          <p:nvPr/>
        </p:nvGraphicFramePr>
        <p:xfrm>
          <a:off x="1143000" y="2057400"/>
          <a:ext cx="7239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55568407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70" name="矩形"/>
          <p:cNvSpPr>
            <a:spLocks/>
          </p:cNvSpPr>
          <p:nvPr/>
        </p:nvSpPr>
        <p:spPr>
          <a:xfrm rot="0">
            <a:off x="914400" y="1524000"/>
            <a:ext cx="7086600" cy="6463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conclusion over all PL ,PYZ , and SVG are well performed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Than others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031271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04420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51927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9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0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3" name="曲线"/>
          <p:cNvSpPr>
            <a:spLocks/>
          </p:cNvSpPr>
          <p:nvPr/>
        </p:nvSpPr>
        <p:spPr>
          <a:xfrm rot="0">
            <a:off x="848820" y="1600200"/>
            <a:ext cx="314325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5" name="文本框"/>
          <p:cNvSpPr>
            <a:spLocks noGrp="1"/>
          </p:cNvSpPr>
          <p:nvPr>
            <p:ph type="title"/>
          </p:nvPr>
        </p:nvSpPr>
        <p:spPr>
          <a:xfrm rot="0">
            <a:off x="0" y="574675"/>
            <a:ext cx="5637213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0" i="0" u="none" strike="noStrike" kern="0" cap="none" spc="-20" baseline="0">
                <a:latin typeface="Calibri" pitchFamily="0" charset="0"/>
                <a:ea typeface="宋体" pitchFamily="0" charset="0"/>
                <a:cs typeface="Lucida Sans"/>
              </a:rPr>
              <a:t>P</a:t>
            </a:r>
            <a:r>
              <a:rPr lang="en-US" altLang="zh-CN" sz="4250" b="0" i="0" u="none" strike="noStrike" kern="0" cap="none" spc="15" baseline="0">
                <a:latin typeface="Calibri" pitchFamily="0" charset="0"/>
                <a:ea typeface="宋体" pitchFamily="0" charset="0"/>
                <a:cs typeface="Lucida Sans"/>
              </a:rPr>
              <a:t>ROB</a:t>
            </a:r>
            <a:r>
              <a:rPr lang="en-US" altLang="zh-CN" sz="4250" b="0" i="0" u="none" strike="noStrike" kern="0" cap="none" spc="55" baseline="0">
                <a:latin typeface="Calibri" pitchFamily="0" charset="0"/>
                <a:ea typeface="宋体" pitchFamily="0" charset="0"/>
                <a:cs typeface="Lucida Sans"/>
              </a:rPr>
              <a:t>L</a:t>
            </a:r>
            <a:r>
              <a:rPr lang="en-US" altLang="zh-CN" sz="4250" b="0" i="0" u="none" strike="noStrike" kern="0" cap="none" spc="-20" baseline="0">
                <a:latin typeface="Calibri" pitchFamily="0" charset="0"/>
                <a:ea typeface="宋体" pitchFamily="0" charset="0"/>
                <a:cs typeface="Lucida Sans"/>
              </a:rPr>
              <a:t>E</a:t>
            </a:r>
            <a:r>
              <a:rPr lang="en-US" altLang="zh-CN" sz="4250" b="0" i="0" u="none" strike="noStrike" kern="0" cap="none" spc="20" baseline="0">
                <a:latin typeface="Calibri" pitchFamily="0" charset="0"/>
                <a:ea typeface="宋体" pitchFamily="0" charset="0"/>
                <a:cs typeface="Lucida Sans"/>
              </a:rPr>
              <a:t>M</a:t>
            </a:r>
            <a:r>
              <a:rPr lang="en-US" altLang="zh-CN" sz="425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	</a:t>
            </a:r>
            <a:r>
              <a:rPr lang="en-US" altLang="zh-CN" sz="4250" b="0" i="0" u="none" strike="noStrike" kern="0" cap="none" spc="10" baseline="0">
                <a:latin typeface="Calibri" pitchFamily="0" charset="0"/>
                <a:ea typeface="宋体" pitchFamily="0" charset="0"/>
                <a:cs typeface="Lucida Sans"/>
              </a:rPr>
              <a:t>S</a:t>
            </a:r>
            <a:r>
              <a:rPr lang="en-US" altLang="zh-CN" sz="4250" b="0" i="0" u="none" strike="noStrike" kern="0" cap="none" spc="-370" baseline="0">
                <a:latin typeface="Calibri" pitchFamily="0" charset="0"/>
                <a:ea typeface="宋体" pitchFamily="0" charset="0"/>
                <a:cs typeface="Lucida Sans"/>
              </a:rPr>
              <a:t>T</a:t>
            </a:r>
            <a:r>
              <a:rPr lang="en-US" altLang="zh-CN" sz="4250" b="0" i="0" u="none" strike="noStrike" kern="0" cap="none" spc="-375" baseline="0">
                <a:latin typeface="Calibri" pitchFamily="0" charset="0"/>
                <a:ea typeface="宋体" pitchFamily="0" charset="0"/>
                <a:cs typeface="Lucida Sans"/>
              </a:rPr>
              <a:t>A</a:t>
            </a:r>
            <a:r>
              <a:rPr lang="en-US" altLang="zh-CN" sz="4250" b="0" i="0" u="none" strike="noStrike" kern="0" cap="none" spc="15" baseline="0">
                <a:latin typeface="Calibri" pitchFamily="0" charset="0"/>
                <a:ea typeface="宋体" pitchFamily="0" charset="0"/>
                <a:cs typeface="Lucida Sans"/>
              </a:rPr>
              <a:t>T</a:t>
            </a:r>
            <a:r>
              <a:rPr lang="en-US" altLang="zh-CN" sz="4250" b="0" i="0" u="none" strike="noStrike" kern="0" cap="none" spc="-10" baseline="0">
                <a:latin typeface="Calibri" pitchFamily="0" charset="0"/>
                <a:ea typeface="宋体" pitchFamily="0" charset="0"/>
                <a:cs typeface="Lucida Sans"/>
              </a:rPr>
              <a:t>E</a:t>
            </a:r>
            <a:r>
              <a:rPr lang="en-US" altLang="zh-CN" sz="4250" b="0" i="0" u="none" strike="noStrike" kern="0" cap="none" spc="-20" baseline="0">
                <a:latin typeface="Calibri" pitchFamily="0" charset="0"/>
                <a:ea typeface="宋体" pitchFamily="0" charset="0"/>
                <a:cs typeface="Lucida Sans"/>
              </a:rPr>
              <a:t>ME</a:t>
            </a:r>
            <a:r>
              <a:rPr lang="en-US" altLang="zh-CN" sz="4250" b="0" i="0" u="none" strike="noStrike" kern="0" cap="none" spc="10" baseline="0">
                <a:latin typeface="Calibri" pitchFamily="0" charset="0"/>
                <a:ea typeface="宋体" pitchFamily="0" charset="0"/>
                <a:cs typeface="Lucida Sans"/>
              </a:rPr>
              <a:t>NT</a:t>
            </a:r>
            <a:endParaRPr lang="zh-CN" altLang="en-US" sz="425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pic>
        <p:nvPicPr>
          <p:cNvPr id="12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7" name="矩形"/>
          <p:cNvSpPr>
            <a:spLocks/>
          </p:cNvSpPr>
          <p:nvPr/>
        </p:nvSpPr>
        <p:spPr>
          <a:xfrm rot="0">
            <a:off x="1981200" y="2525762"/>
            <a:ext cx="5334000" cy="2225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Companies analyze employee performance for many reasons , including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1: Feedback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2: Goal setting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3: Career development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4: Company growth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reflecation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22649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386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    OVERVIEW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1295399" y="2057400"/>
            <a:ext cx="6400800" cy="891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 data analysis  as a project which I have done is able to show members in company in gender wise and there grade in a graph view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619018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6" name="矩形"/>
          <p:cNvSpPr>
            <a:spLocks/>
          </p:cNvSpPr>
          <p:nvPr/>
        </p:nvSpPr>
        <p:spPr>
          <a:xfrm rot="0">
            <a:off x="687162" y="2438652"/>
            <a:ext cx="7924800" cy="1158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1:Employee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2:Employer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3:software company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4:Industries . etc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672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矩形"/>
          <p:cNvSpPr>
            <a:spLocks/>
          </p:cNvSpPr>
          <p:nvPr/>
        </p:nvSpPr>
        <p:spPr>
          <a:xfrm rot="0">
            <a:off x="3276600" y="2244090"/>
            <a:ext cx="6400800" cy="175432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1:Conditional formatting- missing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2:Filter-remove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3:Formula-performance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4:Pivot-summary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5:Graph-data visualization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07116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 rot="0">
            <a:off x="685800" y="1604010"/>
            <a:ext cx="5943599" cy="258532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1:Employee=-Kaggle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2:26-features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3:9-features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4:Emp id- Num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5:Name-text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6:Emp type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7:Performance level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8:Gender-Male,Female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9:Employee rating- Num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58752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1981200" y="2951946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1981200" y="1966053"/>
            <a:ext cx="6019799" cy="6463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.Performance level =IFS(Z8&gt;=5,”VERY HIGH”,Z8&gt;=4,”HIGH”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     Z8&gt;=3,”MED”,TRUE,”LOW”)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843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