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4" r:id="rId4"/>
    <p:sldId id="262" r:id="rId5"/>
    <p:sldId id="259" r:id="rId6"/>
    <p:sldId id="258" r:id="rId7"/>
    <p:sldId id="260" r:id="rId8"/>
    <p:sldId id="263" r:id="rId9"/>
    <p:sldId id="261" r:id="rId10"/>
    <p:sldId id="265" r:id="rId11"/>
    <p:sldId id="322" r:id="rId12"/>
    <p:sldId id="291" r:id="rId13"/>
    <p:sldId id="324" r:id="rId14"/>
    <p:sldId id="326" r:id="rId15"/>
    <p:sldId id="283" r:id="rId16"/>
    <p:sldId id="312" r:id="rId17"/>
    <p:sldId id="311" r:id="rId18"/>
    <p:sldId id="309" r:id="rId19"/>
    <p:sldId id="275" r:id="rId20"/>
    <p:sldId id="277" r:id="rId21"/>
    <p:sldId id="32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18"/>
    <p:restoredTop sz="94712"/>
  </p:normalViewPr>
  <p:slideViewPr>
    <p:cSldViewPr snapToGrid="0" snapToObjects="1">
      <p:cViewPr varScale="1">
        <p:scale>
          <a:sx n="83" d="100"/>
          <a:sy n="83" d="100"/>
        </p:scale>
        <p:origin x="232"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0FAE8-3BA3-0840-9223-A1954F68BF7D}"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A6FF0-C64E-A749-A2A0-E7F17EBB312B}" type="slidenum">
              <a:rPr lang="en-US" smtClean="0"/>
              <a:t>‹#›</a:t>
            </a:fld>
            <a:endParaRPr lang="en-US"/>
          </a:p>
        </p:txBody>
      </p:sp>
    </p:spTree>
    <p:extLst>
      <p:ext uri="{BB962C8B-B14F-4D97-AF65-F5344CB8AC3E}">
        <p14:creationId xmlns:p14="http://schemas.microsoft.com/office/powerpoint/2010/main" val="149725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48173-7545-48C7-AE91-3644A74AC4DC}" type="slidenum">
              <a:rPr lang="en-US"/>
              <a:pPr/>
              <a:t>12</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s-UY"/>
          </a:p>
        </p:txBody>
      </p:sp>
    </p:spTree>
    <p:extLst>
      <p:ext uri="{BB962C8B-B14F-4D97-AF65-F5344CB8AC3E}">
        <p14:creationId xmlns:p14="http://schemas.microsoft.com/office/powerpoint/2010/main" val="361942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B4C34-D922-5D47-ACD3-D8B8F6EA75EA}" type="slidenum">
              <a:rPr lang="en-US"/>
              <a:pPr/>
              <a:t>19</a:t>
            </a:fld>
            <a:endParaRPr lang="en-US"/>
          </a:p>
        </p:txBody>
      </p:sp>
      <p:sp>
        <p:nvSpPr>
          <p:cNvPr id="2560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normAutofit fontScale="92500" lnSpcReduction="10000"/>
          </a:bodyPr>
          <a:lstStyle/>
          <a:p>
            <a:r>
              <a:rPr lang="en-US"/>
              <a:t> *  Editorial</a:t>
            </a:r>
          </a:p>
          <a:p>
            <a:endParaRPr lang="en-US"/>
          </a:p>
          <a:p>
            <a:r>
              <a:rPr lang="en-US"/>
              <a:t>A new genetic variant of Chlamydia trachomatis</a:t>
            </a:r>
          </a:p>
          <a:p>
            <a:endParaRPr lang="en-US"/>
          </a:p>
          <a:p>
            <a:r>
              <a:rPr lang="en-US"/>
              <a:t>   1. Björn Herrmann</a:t>
            </a:r>
          </a:p>
          <a:p>
            <a:endParaRPr lang="en-US"/>
          </a:p>
          <a:p>
            <a:r>
              <a:rPr lang="en-US"/>
              <a:t>   1. Correspondence to:  Björn Herrmann  Department of Clinical Microbiology, Uppsala University Hospital, S-751 85 Uppsala, Sweden; bjorn.herrmann@medsci.uu.se</a:t>
            </a:r>
          </a:p>
          <a:p>
            <a:endParaRPr lang="en-US"/>
          </a:p>
          <a:p>
            <a:r>
              <a:rPr lang="en-US"/>
              <a:t>    * Chlamydia trachomatis</a:t>
            </a:r>
          </a:p>
          <a:p>
            <a:r>
              <a:rPr lang="en-US"/>
              <a:t>    * Sweden</a:t>
            </a:r>
          </a:p>
          <a:p>
            <a:endParaRPr lang="en-US"/>
          </a:p>
          <a:p>
            <a:r>
              <a:rPr lang="en-US"/>
              <a:t>A thrilling story in Sweden, with global impact</a:t>
            </a:r>
          </a:p>
          <a:p>
            <a:endParaRPr lang="en-US"/>
          </a:p>
          <a:p>
            <a:r>
              <a:rPr lang="en-US"/>
              <a:t>A new variant of Chlamydia trachomatis was discovered in Sweden in 2006. This variant contains a mutant sequence that cannot be detected with either the Abbott m2000 (Abbott Diagnostics, Chicago, IL, USA) or Cobas Amplicor/TaqMan48 (Roche Diagnostics, Basel, Switzerland) systems. 1 The first description reported that the new variant constituted 13% of all detected chlamydia infections (from mid-September to October 2006) in the county of Halland (south west of Sweden). It soon became apparent that the proportion was higher and that the new variant had spread widely in Sweden. We now know that in the counties that have used the Abbott or Roche test systems during the past year or so the new variant accounts for 20% to 65% of all detected chlamydia cases. In local areas, as many as 78% of all cases have been found to have the mutation (Britta Loré, personal communication). </a:t>
            </a:r>
          </a:p>
        </p:txBody>
      </p:sp>
    </p:spTree>
    <p:extLst>
      <p:ext uri="{BB962C8B-B14F-4D97-AF65-F5344CB8AC3E}">
        <p14:creationId xmlns:p14="http://schemas.microsoft.com/office/powerpoint/2010/main" val="38238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2512-FAAA-1640-81E7-E143C1EAFE7E}" type="slidenum">
              <a:rPr lang="en-US"/>
              <a:pPr/>
              <a:t>20</a:t>
            </a:fld>
            <a:endParaRPr lang="en-US"/>
          </a:p>
        </p:txBody>
      </p:sp>
      <p:sp>
        <p:nvSpPr>
          <p:cNvPr id="26009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60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3929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39B7F2-6F62-9141-885B-1AA824DF13D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51873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36112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46201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76327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9B7F2-6F62-9141-885B-1AA824DF13D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7619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39B7F2-6F62-9141-885B-1AA824DF13D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67270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39B7F2-6F62-9141-885B-1AA824DF13D0}" type="datetimeFigureOut">
              <a:rPr lang="en-US" smtClean="0"/>
              <a:t>4/6/21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83979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39B7F2-6F62-9141-885B-1AA824DF13D0}"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8973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9B7F2-6F62-9141-885B-1AA824DF13D0}" type="datetimeFigureOut">
              <a:rPr lang="en-US" smtClean="0"/>
              <a:t>4/6/21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78538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39B7F2-6F62-9141-885B-1AA824DF13D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46197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39B7F2-6F62-9141-885B-1AA824DF13D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201148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9B7F2-6F62-9141-885B-1AA824DF13D0}" type="datetimeFigureOut">
              <a:rPr lang="en-US" smtClean="0"/>
              <a:t>4/6/21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72E43-8C5C-4840-9D71-C563846140E1}" type="slidenum">
              <a:rPr lang="en-US" smtClean="0"/>
              <a:t>‹#›</a:t>
            </a:fld>
            <a:endParaRPr lang="en-US"/>
          </a:p>
        </p:txBody>
      </p:sp>
    </p:spTree>
    <p:extLst>
      <p:ext uri="{BB962C8B-B14F-4D97-AF65-F5344CB8AC3E}">
        <p14:creationId xmlns:p14="http://schemas.microsoft.com/office/powerpoint/2010/main" val="68055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Pathogen Genomics:</a:t>
            </a:r>
            <a:br>
              <a:rPr lang="en-US" dirty="0"/>
            </a:br>
            <a:r>
              <a:rPr lang="en-US" dirty="0"/>
              <a:t>Introduction to genome sequencing and analysis</a:t>
            </a:r>
          </a:p>
        </p:txBody>
      </p:sp>
      <p:sp>
        <p:nvSpPr>
          <p:cNvPr id="3" name="Subtitle 2"/>
          <p:cNvSpPr>
            <a:spLocks noGrp="1"/>
          </p:cNvSpPr>
          <p:nvPr>
            <p:ph type="subTitle" idx="1"/>
          </p:nvPr>
        </p:nvSpPr>
        <p:spPr>
          <a:xfrm>
            <a:off x="1524000" y="3602037"/>
            <a:ext cx="9144000" cy="2767765"/>
          </a:xfrm>
        </p:spPr>
        <p:txBody>
          <a:bodyPr>
            <a:normAutofit/>
          </a:bodyPr>
          <a:lstStyle/>
          <a:p>
            <a:endParaRPr lang="en-US" dirty="0"/>
          </a:p>
          <a:p>
            <a:r>
              <a:rPr lang="en-US" dirty="0"/>
              <a:t>Adam Reid &amp; Steve Doyle </a:t>
            </a:r>
          </a:p>
          <a:p>
            <a:r>
              <a:rPr lang="en-US" dirty="0" err="1"/>
              <a:t>Wellcome</a:t>
            </a:r>
            <a:r>
              <a:rPr lang="en-US" dirty="0"/>
              <a:t> Sanger Institute/LSHTM</a:t>
            </a:r>
          </a:p>
          <a:p>
            <a:endParaRPr lang="en-US" dirty="0"/>
          </a:p>
          <a:p>
            <a:r>
              <a:rPr lang="en-US" dirty="0"/>
              <a:t>LSHTM Pathogen Genomics 2021</a:t>
            </a:r>
          </a:p>
        </p:txBody>
      </p:sp>
    </p:spTree>
    <p:extLst>
      <p:ext uri="{BB962C8B-B14F-4D97-AF65-F5344CB8AC3E}">
        <p14:creationId xmlns:p14="http://schemas.microsoft.com/office/powerpoint/2010/main" val="61569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do in the </a:t>
            </a:r>
            <a:r>
              <a:rPr lang="en-US" dirty="0" err="1"/>
              <a:t>practicals</a:t>
            </a:r>
            <a:r>
              <a:rPr lang="en-US" dirty="0"/>
              <a:t>?</a:t>
            </a:r>
          </a:p>
        </p:txBody>
      </p:sp>
      <p:sp>
        <p:nvSpPr>
          <p:cNvPr id="3" name="Content Placeholder 2"/>
          <p:cNvSpPr>
            <a:spLocks noGrp="1"/>
          </p:cNvSpPr>
          <p:nvPr>
            <p:ph idx="1"/>
          </p:nvPr>
        </p:nvSpPr>
        <p:spPr/>
        <p:txBody>
          <a:bodyPr/>
          <a:lstStyle/>
          <a:p>
            <a:r>
              <a:rPr lang="en-US" dirty="0"/>
              <a:t>Get familiar with the Virtual Machine</a:t>
            </a:r>
          </a:p>
          <a:p>
            <a:r>
              <a:rPr lang="en-US" dirty="0"/>
              <a:t>Computer practical 1: Use Artemis to get familiar with looking at genomes (morning)</a:t>
            </a:r>
          </a:p>
          <a:p>
            <a:r>
              <a:rPr lang="en-US" dirty="0"/>
              <a:t>Computer practical 2: Map short-read genome sequencing data to identify differences between closely related bacteria (afternoon)</a:t>
            </a:r>
          </a:p>
        </p:txBody>
      </p:sp>
    </p:spTree>
    <p:extLst>
      <p:ext uri="{BB962C8B-B14F-4D97-AF65-F5344CB8AC3E}">
        <p14:creationId xmlns:p14="http://schemas.microsoft.com/office/powerpoint/2010/main" val="68117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2279576" y="404664"/>
            <a:ext cx="1466850" cy="933450"/>
          </a:xfrm>
          <a:prstGeom prst="rect">
            <a:avLst/>
          </a:prstGeom>
          <a:noFill/>
          <a:ln w="9525">
            <a:noFill/>
            <a:miter lim="800000"/>
            <a:headEnd/>
            <a:tailEnd/>
          </a:ln>
        </p:spPr>
      </p:pic>
      <p:sp>
        <p:nvSpPr>
          <p:cNvPr id="16" name="Title 15"/>
          <p:cNvSpPr>
            <a:spLocks noGrp="1"/>
          </p:cNvSpPr>
          <p:nvPr>
            <p:ph type="title"/>
          </p:nvPr>
        </p:nvSpPr>
        <p:spPr>
          <a:xfrm>
            <a:off x="4946073" y="299889"/>
            <a:ext cx="6234545" cy="1143000"/>
          </a:xfrm>
        </p:spPr>
        <p:txBody>
          <a:bodyPr>
            <a:noAutofit/>
          </a:bodyPr>
          <a:lstStyle/>
          <a:p>
            <a:r>
              <a:rPr lang="en-US" sz="4000" b="1" dirty="0"/>
              <a:t>Genome browser </a:t>
            </a:r>
            <a:br>
              <a:rPr lang="en-US" sz="4000" b="1" dirty="0"/>
            </a:br>
            <a:r>
              <a:rPr lang="en-US" sz="4000" b="1" dirty="0"/>
              <a:t>and annotation tool</a:t>
            </a:r>
          </a:p>
        </p:txBody>
      </p:sp>
      <p:sp>
        <p:nvSpPr>
          <p:cNvPr id="9" name="Content Placeholder 8"/>
          <p:cNvSpPr>
            <a:spLocks noGrp="1"/>
          </p:cNvSpPr>
          <p:nvPr>
            <p:ph sz="half" idx="1"/>
          </p:nvPr>
        </p:nvSpPr>
        <p:spPr/>
        <p:txBody>
          <a:bodyPr/>
          <a:lstStyle/>
          <a:p>
            <a:r>
              <a:rPr lang="en-US" sz="1800" dirty="0">
                <a:solidFill>
                  <a:srgbClr val="000000"/>
                </a:solidFill>
                <a:latin typeface="Century Gothic" panose="020B0502020202020204" pitchFamily="34" charset="0"/>
              </a:rPr>
              <a:t>visualization of sequence</a:t>
            </a:r>
          </a:p>
          <a:p>
            <a:pPr lvl="1"/>
            <a:r>
              <a:rPr lang="en-US" sz="1400" dirty="0">
                <a:solidFill>
                  <a:srgbClr val="000000"/>
                </a:solidFill>
                <a:latin typeface="Century Gothic" panose="020B0502020202020204" pitchFamily="34" charset="0"/>
              </a:rPr>
              <a:t>DNA</a:t>
            </a:r>
          </a:p>
          <a:p>
            <a:pPr lvl="1"/>
            <a:r>
              <a:rPr lang="en-US" sz="1400" dirty="0">
                <a:solidFill>
                  <a:srgbClr val="000000"/>
                </a:solidFill>
                <a:latin typeface="Century Gothic" panose="020B0502020202020204" pitchFamily="34" charset="0"/>
              </a:rPr>
              <a:t>six frame translation</a:t>
            </a:r>
          </a:p>
          <a:p>
            <a:pPr lvl="1"/>
            <a:r>
              <a:rPr lang="en-US" sz="1400" dirty="0">
                <a:solidFill>
                  <a:srgbClr val="000000"/>
                </a:solidFill>
                <a:latin typeface="Century Gothic" panose="020B0502020202020204" pitchFamily="34" charset="0"/>
              </a:rPr>
              <a:t>Panoramic and sequence view</a:t>
            </a:r>
          </a:p>
          <a:p>
            <a:r>
              <a:rPr lang="en-US" sz="1800" dirty="0">
                <a:solidFill>
                  <a:srgbClr val="000000"/>
                </a:solidFill>
                <a:latin typeface="Century Gothic" panose="020B0502020202020204" pitchFamily="34" charset="0"/>
              </a:rPr>
              <a:t>Annotation</a:t>
            </a:r>
          </a:p>
          <a:p>
            <a:pPr lvl="1"/>
            <a:r>
              <a:rPr lang="en-US" sz="1400" dirty="0">
                <a:solidFill>
                  <a:srgbClr val="000000"/>
                </a:solidFill>
                <a:latin typeface="Century Gothic" panose="020B0502020202020204" pitchFamily="34" charset="0"/>
              </a:rPr>
              <a:t>Features </a:t>
            </a:r>
          </a:p>
          <a:p>
            <a:pPr lvl="1"/>
            <a:r>
              <a:rPr lang="en-US" sz="1400" dirty="0">
                <a:solidFill>
                  <a:srgbClr val="000000"/>
                </a:solidFill>
                <a:latin typeface="Century Gothic" panose="020B0502020202020204" pitchFamily="34" charset="0"/>
              </a:rPr>
              <a:t>Mapped and listed</a:t>
            </a:r>
          </a:p>
          <a:p>
            <a:pPr lvl="1"/>
            <a:r>
              <a:rPr lang="en-US" sz="1400" dirty="0">
                <a:solidFill>
                  <a:srgbClr val="000000"/>
                </a:solidFill>
                <a:latin typeface="Century Gothic" panose="020B0502020202020204" pitchFamily="34" charset="0"/>
              </a:rPr>
              <a:t>Editable </a:t>
            </a:r>
          </a:p>
          <a:p>
            <a:pPr lvl="1"/>
            <a:r>
              <a:rPr lang="en-US" sz="1400" dirty="0">
                <a:solidFill>
                  <a:srgbClr val="000000"/>
                </a:solidFill>
                <a:latin typeface="Century Gothic" panose="020B0502020202020204" pitchFamily="34" charset="0"/>
              </a:rPr>
              <a:t>In layers (entry)</a:t>
            </a:r>
          </a:p>
          <a:p>
            <a:r>
              <a:rPr lang="en-US" sz="1800" dirty="0">
                <a:solidFill>
                  <a:srgbClr val="000000"/>
                </a:solidFill>
                <a:latin typeface="Century Gothic" panose="020B0502020202020204" pitchFamily="34" charset="0"/>
              </a:rPr>
              <a:t>perform and view analysis</a:t>
            </a:r>
          </a:p>
          <a:p>
            <a:pPr lvl="1"/>
            <a:r>
              <a:rPr lang="en-US" sz="1400" dirty="0">
                <a:solidFill>
                  <a:srgbClr val="000000"/>
                </a:solidFill>
                <a:latin typeface="Century Gothic" panose="020B0502020202020204" pitchFamily="34" charset="0"/>
              </a:rPr>
              <a:t>basic analysis</a:t>
            </a:r>
          </a:p>
          <a:p>
            <a:pPr lvl="1"/>
            <a:r>
              <a:rPr lang="en-US" sz="1400" dirty="0">
                <a:solidFill>
                  <a:srgbClr val="000000"/>
                </a:solidFill>
                <a:latin typeface="Century Gothic" panose="020B0502020202020204" pitchFamily="34" charset="0"/>
              </a:rPr>
              <a:t>Basic stats &amp; index can be plotted</a:t>
            </a:r>
          </a:p>
          <a:p>
            <a:pPr lvl="1"/>
            <a:r>
              <a:rPr lang="en-US" sz="1400" dirty="0">
                <a:solidFill>
                  <a:srgbClr val="000000"/>
                </a:solidFill>
                <a:latin typeface="Century Gothic" panose="020B0502020202020204" pitchFamily="34" charset="0"/>
              </a:rPr>
              <a:t>import and view the results of other searches/analysis</a:t>
            </a:r>
          </a:p>
          <a:p>
            <a:pPr lvl="1"/>
            <a:r>
              <a:rPr lang="en-US" sz="1400" dirty="0">
                <a:solidFill>
                  <a:srgbClr val="000000"/>
                </a:solidFill>
                <a:latin typeface="Century Gothic" panose="020B0502020202020204" pitchFamily="34" charset="0"/>
              </a:rPr>
              <a:t>Different lines of evidence can be seen together</a:t>
            </a:r>
            <a:br>
              <a:rPr lang="en-US" sz="1400" dirty="0">
                <a:latin typeface="Century Gothic" panose="020B0502020202020204" pitchFamily="34" charset="0"/>
              </a:rPr>
            </a:br>
            <a:endParaRPr lang="es-UY" sz="1400" dirty="0">
              <a:latin typeface="Century Gothic" panose="020B0502020202020204" pitchFamily="34" charset="0"/>
            </a:endParaRPr>
          </a:p>
        </p:txBody>
      </p:sp>
      <p:pic>
        <p:nvPicPr>
          <p:cNvPr id="15" name="Picture 4" descr="art_dna_tab"/>
          <p:cNvPicPr preferRelativeResize="0">
            <a:picLocks noGrp="1" noChangeAspect="1" noChangeArrowheads="1"/>
          </p:cNvPicPr>
          <p:nvPr>
            <p:ph sz="half" idx="2"/>
          </p:nvPr>
        </p:nvPicPr>
        <p:blipFill>
          <a:blip r:embed="rId3" cstate="print"/>
          <a:stretch>
            <a:fillRect/>
          </a:stretch>
        </p:blipFill>
        <p:spPr bwMode="auto">
          <a:xfrm>
            <a:off x="6172200" y="2299347"/>
            <a:ext cx="4038600" cy="3127671"/>
          </a:xfrm>
          <a:prstGeom prst="rect">
            <a:avLst/>
          </a:prstGeom>
          <a:noFill/>
        </p:spPr>
      </p:pic>
    </p:spTree>
    <p:extLst>
      <p:ext uri="{BB962C8B-B14F-4D97-AF65-F5344CB8AC3E}">
        <p14:creationId xmlns:p14="http://schemas.microsoft.com/office/powerpoint/2010/main" val="85660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elix"/>
          <p:cNvPicPr>
            <a:picLocks noChangeAspect="1" noChangeArrowheads="1"/>
          </p:cNvPicPr>
          <p:nvPr/>
        </p:nvPicPr>
        <p:blipFill>
          <a:blip r:embed="rId3" cstate="print"/>
          <a:srcRect/>
          <a:stretch>
            <a:fillRect/>
          </a:stretch>
        </p:blipFill>
        <p:spPr bwMode="auto">
          <a:xfrm>
            <a:off x="1905001" y="132735"/>
            <a:ext cx="454025" cy="419100"/>
          </a:xfrm>
          <a:prstGeom prst="rect">
            <a:avLst/>
          </a:prstGeom>
          <a:noFill/>
        </p:spPr>
      </p:pic>
      <p:sp>
        <p:nvSpPr>
          <p:cNvPr id="21507" name="Text Box 3"/>
          <p:cNvSpPr txBox="1">
            <a:spLocks noChangeArrowheads="1"/>
          </p:cNvSpPr>
          <p:nvPr/>
        </p:nvSpPr>
        <p:spPr bwMode="auto">
          <a:xfrm>
            <a:off x="5231750" y="132735"/>
            <a:ext cx="2826400" cy="769441"/>
          </a:xfrm>
          <a:prstGeom prst="rect">
            <a:avLst/>
          </a:prstGeom>
          <a:noFill/>
          <a:ln w="9525">
            <a:noFill/>
            <a:miter lim="800000"/>
            <a:headEnd/>
            <a:tailEnd/>
          </a:ln>
          <a:effectLst/>
        </p:spPr>
        <p:txBody>
          <a:bodyPr wrap="square">
            <a:spAutoFit/>
          </a:bodyPr>
          <a:lstStyle/>
          <a:p>
            <a:r>
              <a:rPr lang="en-US" sz="4400" dirty="0">
                <a:latin typeface="+mj-lt"/>
                <a:cs typeface="Arial" charset="0"/>
              </a:rPr>
              <a:t>Artemis</a:t>
            </a:r>
            <a:r>
              <a:rPr lang="en-US" dirty="0">
                <a:latin typeface="Helvetica" pitchFamily="8" charset="0"/>
                <a:cs typeface="Arial" charset="0"/>
              </a:rPr>
              <a:t> </a:t>
            </a:r>
          </a:p>
        </p:txBody>
      </p:sp>
      <p:pic>
        <p:nvPicPr>
          <p:cNvPr id="21508" name="Picture 4" descr="art_dna_tab"/>
          <p:cNvPicPr preferRelativeResize="0">
            <a:picLocks noChangeAspect="1" noChangeArrowheads="1"/>
          </p:cNvPicPr>
          <p:nvPr/>
        </p:nvPicPr>
        <p:blipFill>
          <a:blip r:embed="rId4" cstate="print"/>
          <a:srcRect/>
          <a:stretch>
            <a:fillRect/>
          </a:stretch>
        </p:blipFill>
        <p:spPr bwMode="auto">
          <a:xfrm>
            <a:off x="3556001" y="1143000"/>
            <a:ext cx="6227763" cy="5227638"/>
          </a:xfrm>
          <a:prstGeom prst="rect">
            <a:avLst/>
          </a:prstGeom>
          <a:noFill/>
        </p:spPr>
      </p:pic>
      <p:grpSp>
        <p:nvGrpSpPr>
          <p:cNvPr id="2" name="Group 5"/>
          <p:cNvGrpSpPr>
            <a:grpSpLocks/>
          </p:cNvGrpSpPr>
          <p:nvPr/>
        </p:nvGrpSpPr>
        <p:grpSpPr bwMode="auto">
          <a:xfrm>
            <a:off x="7264400" y="3810000"/>
            <a:ext cx="3556000" cy="1208088"/>
            <a:chOff x="3552" y="2400"/>
            <a:chExt cx="2240" cy="761"/>
          </a:xfrm>
        </p:grpSpPr>
        <p:sp>
          <p:nvSpPr>
            <p:cNvPr id="21510" name="Line 6"/>
            <p:cNvSpPr>
              <a:spLocks noChangeAspect="1" noChangeShapeType="1"/>
            </p:cNvSpPr>
            <p:nvPr/>
          </p:nvSpPr>
          <p:spPr bwMode="auto">
            <a:xfrm rot="-222542" flipH="1" flipV="1">
              <a:off x="3552" y="2400"/>
              <a:ext cx="1620" cy="497"/>
            </a:xfrm>
            <a:prstGeom prst="line">
              <a:avLst/>
            </a:prstGeom>
            <a:noFill/>
            <a:ln w="19050">
              <a:solidFill>
                <a:schemeClr val="tx1"/>
              </a:solidFill>
              <a:round/>
              <a:headEnd/>
              <a:tailEnd type="triangle" w="med" len="med"/>
            </a:ln>
            <a:effectLst/>
          </p:spPr>
          <p:txBody>
            <a:bodyPr/>
            <a:lstStyle/>
            <a:p>
              <a:endParaRPr lang="es-UY"/>
            </a:p>
          </p:txBody>
        </p:sp>
        <p:sp>
          <p:nvSpPr>
            <p:cNvPr id="21511" name="Line 7"/>
            <p:cNvSpPr>
              <a:spLocks noChangeAspect="1" noChangeShapeType="1"/>
            </p:cNvSpPr>
            <p:nvPr/>
          </p:nvSpPr>
          <p:spPr bwMode="auto">
            <a:xfrm flipH="1">
              <a:off x="4052" y="2972"/>
              <a:ext cx="1145" cy="189"/>
            </a:xfrm>
            <a:prstGeom prst="line">
              <a:avLst/>
            </a:prstGeom>
            <a:noFill/>
            <a:ln w="19050">
              <a:solidFill>
                <a:schemeClr val="tx1"/>
              </a:solidFill>
              <a:round/>
              <a:headEnd/>
              <a:tailEnd type="triangle" w="med" len="med"/>
            </a:ln>
            <a:effectLst/>
          </p:spPr>
          <p:txBody>
            <a:bodyPr/>
            <a:lstStyle/>
            <a:p>
              <a:endParaRPr lang="es-UY"/>
            </a:p>
          </p:txBody>
        </p:sp>
        <p:sp>
          <p:nvSpPr>
            <p:cNvPr id="21512" name="Text Box 8"/>
            <p:cNvSpPr txBox="1">
              <a:spLocks noChangeArrowheads="1"/>
            </p:cNvSpPr>
            <p:nvPr/>
          </p:nvSpPr>
          <p:spPr bwMode="auto">
            <a:xfrm>
              <a:off x="5168" y="2816"/>
              <a:ext cx="624" cy="212"/>
            </a:xfrm>
            <a:prstGeom prst="rect">
              <a:avLst/>
            </a:prstGeom>
            <a:noFill/>
            <a:ln w="9525">
              <a:noFill/>
              <a:miter lim="800000"/>
              <a:headEnd/>
              <a:tailEnd/>
            </a:ln>
            <a:effectLst/>
          </p:spPr>
          <p:txBody>
            <a:bodyPr>
              <a:spAutoFit/>
            </a:bodyPr>
            <a:lstStyle/>
            <a:p>
              <a:pPr eaLnBrk="1" hangingPunct="1"/>
              <a:r>
                <a:rPr lang="en-GB" sz="1600">
                  <a:solidFill>
                    <a:schemeClr val="accent2"/>
                  </a:solidFill>
                  <a:cs typeface="Arial" charset="0"/>
                </a:rPr>
                <a:t>Sliders</a:t>
              </a:r>
            </a:p>
          </p:txBody>
        </p:sp>
      </p:grpSp>
      <p:grpSp>
        <p:nvGrpSpPr>
          <p:cNvPr id="3" name="Group 9"/>
          <p:cNvGrpSpPr>
            <a:grpSpLocks/>
          </p:cNvGrpSpPr>
          <p:nvPr/>
        </p:nvGrpSpPr>
        <p:grpSpPr bwMode="auto">
          <a:xfrm>
            <a:off x="9677400" y="2895601"/>
            <a:ext cx="1143000" cy="2384425"/>
            <a:chOff x="5072" y="1824"/>
            <a:chExt cx="720" cy="1502"/>
          </a:xfrm>
        </p:grpSpPr>
        <p:sp>
          <p:nvSpPr>
            <p:cNvPr id="21514" name="Line 10"/>
            <p:cNvSpPr>
              <a:spLocks noChangeAspect="1" noChangeShapeType="1"/>
            </p:cNvSpPr>
            <p:nvPr/>
          </p:nvSpPr>
          <p:spPr bwMode="auto">
            <a:xfrm flipH="1" flipV="1">
              <a:off x="5072" y="1824"/>
              <a:ext cx="325" cy="208"/>
            </a:xfrm>
            <a:prstGeom prst="line">
              <a:avLst/>
            </a:prstGeom>
            <a:noFill/>
            <a:ln w="19050">
              <a:solidFill>
                <a:schemeClr val="tx1"/>
              </a:solidFill>
              <a:round/>
              <a:headEnd/>
              <a:tailEnd type="triangle" w="med" len="med"/>
            </a:ln>
            <a:effectLst/>
          </p:spPr>
          <p:txBody>
            <a:bodyPr/>
            <a:lstStyle/>
            <a:p>
              <a:endParaRPr lang="es-UY"/>
            </a:p>
          </p:txBody>
        </p:sp>
        <p:sp>
          <p:nvSpPr>
            <p:cNvPr id="21515" name="Line 11"/>
            <p:cNvSpPr>
              <a:spLocks noChangeAspect="1" noChangeShapeType="1"/>
            </p:cNvSpPr>
            <p:nvPr/>
          </p:nvSpPr>
          <p:spPr bwMode="auto">
            <a:xfrm flipH="1">
              <a:off x="5087" y="2204"/>
              <a:ext cx="337" cy="536"/>
            </a:xfrm>
            <a:prstGeom prst="line">
              <a:avLst/>
            </a:prstGeom>
            <a:noFill/>
            <a:ln w="19050">
              <a:solidFill>
                <a:schemeClr val="tx1"/>
              </a:solidFill>
              <a:round/>
              <a:headEnd/>
              <a:tailEnd type="triangle" w="med" len="med"/>
            </a:ln>
            <a:effectLst/>
          </p:spPr>
          <p:txBody>
            <a:bodyPr/>
            <a:lstStyle/>
            <a:p>
              <a:endParaRPr lang="es-UY"/>
            </a:p>
          </p:txBody>
        </p:sp>
        <p:sp>
          <p:nvSpPr>
            <p:cNvPr id="21516" name="Line 12"/>
            <p:cNvSpPr>
              <a:spLocks noChangeAspect="1" noChangeShapeType="1"/>
            </p:cNvSpPr>
            <p:nvPr/>
          </p:nvSpPr>
          <p:spPr bwMode="auto">
            <a:xfrm rot="18313660" flipH="1">
              <a:off x="4727" y="2629"/>
              <a:ext cx="1149" cy="246"/>
            </a:xfrm>
            <a:prstGeom prst="line">
              <a:avLst/>
            </a:prstGeom>
            <a:noFill/>
            <a:ln w="19050">
              <a:solidFill>
                <a:schemeClr val="tx1"/>
              </a:solidFill>
              <a:round/>
              <a:headEnd/>
              <a:tailEnd type="triangle" w="med" len="med"/>
            </a:ln>
            <a:effectLst/>
          </p:spPr>
          <p:txBody>
            <a:bodyPr/>
            <a:lstStyle/>
            <a:p>
              <a:endParaRPr lang="es-UY"/>
            </a:p>
          </p:txBody>
        </p:sp>
        <p:sp>
          <p:nvSpPr>
            <p:cNvPr id="21517" name="Text Box 13"/>
            <p:cNvSpPr txBox="1">
              <a:spLocks noChangeArrowheads="1"/>
            </p:cNvSpPr>
            <p:nvPr/>
          </p:nvSpPr>
          <p:spPr bwMode="auto">
            <a:xfrm>
              <a:off x="5168" y="2016"/>
              <a:ext cx="624" cy="212"/>
            </a:xfrm>
            <a:prstGeom prst="rect">
              <a:avLst/>
            </a:prstGeom>
            <a:noFill/>
            <a:ln w="9525">
              <a:noFill/>
              <a:miter lim="800000"/>
              <a:headEnd/>
              <a:tailEnd/>
            </a:ln>
            <a:effectLst/>
          </p:spPr>
          <p:txBody>
            <a:bodyPr>
              <a:spAutoFit/>
            </a:bodyPr>
            <a:lstStyle/>
            <a:p>
              <a:pPr eaLnBrk="1" hangingPunct="1"/>
              <a:r>
                <a:rPr lang="en-GB" sz="1600">
                  <a:solidFill>
                    <a:schemeClr val="accent2"/>
                  </a:solidFill>
                  <a:cs typeface="Arial" charset="0"/>
                </a:rPr>
                <a:t>Sliders</a:t>
              </a:r>
            </a:p>
          </p:txBody>
        </p:sp>
      </p:grpSp>
      <p:grpSp>
        <p:nvGrpSpPr>
          <p:cNvPr id="4" name="Group 14"/>
          <p:cNvGrpSpPr>
            <a:grpSpLocks/>
          </p:cNvGrpSpPr>
          <p:nvPr/>
        </p:nvGrpSpPr>
        <p:grpSpPr bwMode="auto">
          <a:xfrm>
            <a:off x="1557338" y="1231902"/>
            <a:ext cx="1935162" cy="338138"/>
            <a:chOff x="8" y="776"/>
            <a:chExt cx="1219" cy="213"/>
          </a:xfrm>
        </p:grpSpPr>
        <p:sp>
          <p:nvSpPr>
            <p:cNvPr id="21519" name="AutoShape 15"/>
            <p:cNvSpPr>
              <a:spLocks noChangeAspect="1"/>
            </p:cNvSpPr>
            <p:nvPr/>
          </p:nvSpPr>
          <p:spPr bwMode="auto">
            <a:xfrm>
              <a:off x="1146" y="813"/>
              <a:ext cx="81" cy="145"/>
            </a:xfrm>
            <a:prstGeom prst="leftBrace">
              <a:avLst>
                <a:gd name="adj1" fmla="val 14918"/>
                <a:gd name="adj2" fmla="val 50000"/>
              </a:avLst>
            </a:prstGeom>
            <a:noFill/>
            <a:ln w="19050">
              <a:solidFill>
                <a:schemeClr val="tx1"/>
              </a:solidFill>
              <a:round/>
              <a:headEnd/>
              <a:tailEnd/>
            </a:ln>
            <a:effectLst/>
          </p:spPr>
          <p:txBody>
            <a:bodyPr wrap="none" anchor="ctr"/>
            <a:lstStyle/>
            <a:p>
              <a:endParaRPr lang="es-UY"/>
            </a:p>
          </p:txBody>
        </p:sp>
        <p:sp>
          <p:nvSpPr>
            <p:cNvPr id="21520" name="Text Box 16"/>
            <p:cNvSpPr txBox="1">
              <a:spLocks noChangeArrowheads="1"/>
            </p:cNvSpPr>
            <p:nvPr/>
          </p:nvSpPr>
          <p:spPr bwMode="auto">
            <a:xfrm>
              <a:off x="8" y="776"/>
              <a:ext cx="1103" cy="213"/>
            </a:xfrm>
            <a:prstGeom prst="rect">
              <a:avLst/>
            </a:prstGeom>
            <a:noFill/>
            <a:ln w="19050">
              <a:noFill/>
              <a:miter lim="800000"/>
              <a:headEnd/>
              <a:tailEnd/>
            </a:ln>
            <a:effectLst/>
          </p:spPr>
          <p:txBody>
            <a:bodyPr wrap="none">
              <a:spAutoFit/>
            </a:bodyPr>
            <a:lstStyle/>
            <a:p>
              <a:pPr eaLnBrk="1" hangingPunct="1"/>
              <a:r>
                <a:rPr lang="en-GB" sz="1600">
                  <a:solidFill>
                    <a:srgbClr val="FF0000"/>
                  </a:solidFill>
                  <a:cs typeface="Arial" charset="0"/>
                </a:rPr>
                <a:t>Drop Down Menus</a:t>
              </a:r>
            </a:p>
          </p:txBody>
        </p:sp>
      </p:grpSp>
      <p:grpSp>
        <p:nvGrpSpPr>
          <p:cNvPr id="5" name="Group 17"/>
          <p:cNvGrpSpPr>
            <a:grpSpLocks/>
          </p:cNvGrpSpPr>
          <p:nvPr/>
        </p:nvGrpSpPr>
        <p:grpSpPr bwMode="auto">
          <a:xfrm>
            <a:off x="1557338" y="1530352"/>
            <a:ext cx="1947862" cy="376238"/>
            <a:chOff x="0" y="964"/>
            <a:chExt cx="1227" cy="237"/>
          </a:xfrm>
        </p:grpSpPr>
        <p:sp>
          <p:nvSpPr>
            <p:cNvPr id="21522" name="AutoShape 18"/>
            <p:cNvSpPr>
              <a:spLocks noChangeAspect="1"/>
            </p:cNvSpPr>
            <p:nvPr/>
          </p:nvSpPr>
          <p:spPr bwMode="auto">
            <a:xfrm>
              <a:off x="1146" y="964"/>
              <a:ext cx="81" cy="236"/>
            </a:xfrm>
            <a:prstGeom prst="leftBrace">
              <a:avLst>
                <a:gd name="adj1" fmla="val 24280"/>
                <a:gd name="adj2" fmla="val 50000"/>
              </a:avLst>
            </a:prstGeom>
            <a:noFill/>
            <a:ln w="19050">
              <a:solidFill>
                <a:schemeClr val="tx1"/>
              </a:solidFill>
              <a:round/>
              <a:headEnd/>
              <a:tailEnd/>
            </a:ln>
            <a:effectLst/>
          </p:spPr>
          <p:txBody>
            <a:bodyPr wrap="none" anchor="ctr"/>
            <a:lstStyle/>
            <a:p>
              <a:endParaRPr lang="es-UY"/>
            </a:p>
          </p:txBody>
        </p:sp>
        <p:sp>
          <p:nvSpPr>
            <p:cNvPr id="21523" name="Text Box 19"/>
            <p:cNvSpPr txBox="1">
              <a:spLocks noChangeArrowheads="1"/>
            </p:cNvSpPr>
            <p:nvPr/>
          </p:nvSpPr>
          <p:spPr bwMode="auto">
            <a:xfrm>
              <a:off x="0" y="988"/>
              <a:ext cx="1028" cy="213"/>
            </a:xfrm>
            <a:prstGeom prst="rect">
              <a:avLst/>
            </a:prstGeom>
            <a:noFill/>
            <a:ln w="19050">
              <a:noFill/>
              <a:miter lim="800000"/>
              <a:headEnd/>
              <a:tailEnd/>
            </a:ln>
            <a:effectLst/>
          </p:spPr>
          <p:txBody>
            <a:bodyPr wrap="none">
              <a:spAutoFit/>
            </a:bodyPr>
            <a:lstStyle/>
            <a:p>
              <a:pPr eaLnBrk="1" hangingPunct="1"/>
              <a:r>
                <a:rPr lang="en-GB" sz="1600">
                  <a:solidFill>
                    <a:srgbClr val="FF0000"/>
                  </a:solidFill>
                  <a:cs typeface="Arial" charset="0"/>
                </a:rPr>
                <a:t>Entry Button Line</a:t>
              </a:r>
            </a:p>
          </p:txBody>
        </p:sp>
      </p:grpSp>
      <p:grpSp>
        <p:nvGrpSpPr>
          <p:cNvPr id="6" name="Group 20"/>
          <p:cNvGrpSpPr>
            <a:grpSpLocks/>
          </p:cNvGrpSpPr>
          <p:nvPr/>
        </p:nvGrpSpPr>
        <p:grpSpPr bwMode="auto">
          <a:xfrm>
            <a:off x="1557338" y="1905000"/>
            <a:ext cx="1947862" cy="1911350"/>
            <a:chOff x="0" y="1200"/>
            <a:chExt cx="1227" cy="1204"/>
          </a:xfrm>
        </p:grpSpPr>
        <p:sp>
          <p:nvSpPr>
            <p:cNvPr id="21525" name="AutoShape 21"/>
            <p:cNvSpPr>
              <a:spLocks noChangeAspect="1"/>
            </p:cNvSpPr>
            <p:nvPr/>
          </p:nvSpPr>
          <p:spPr bwMode="auto">
            <a:xfrm>
              <a:off x="1146" y="1200"/>
              <a:ext cx="81" cy="1204"/>
            </a:xfrm>
            <a:prstGeom prst="leftBrace">
              <a:avLst>
                <a:gd name="adj1" fmla="val 123868"/>
                <a:gd name="adj2" fmla="val 50000"/>
              </a:avLst>
            </a:prstGeom>
            <a:noFill/>
            <a:ln w="19050">
              <a:solidFill>
                <a:schemeClr val="tx1"/>
              </a:solidFill>
              <a:round/>
              <a:headEnd/>
              <a:tailEnd/>
            </a:ln>
            <a:effectLst/>
          </p:spPr>
          <p:txBody>
            <a:bodyPr wrap="none" anchor="ctr"/>
            <a:lstStyle/>
            <a:p>
              <a:endParaRPr lang="es-UY"/>
            </a:p>
          </p:txBody>
        </p:sp>
        <p:sp>
          <p:nvSpPr>
            <p:cNvPr id="21526" name="Text Box 22"/>
            <p:cNvSpPr txBox="1">
              <a:spLocks noChangeArrowheads="1"/>
            </p:cNvSpPr>
            <p:nvPr/>
          </p:nvSpPr>
          <p:spPr bwMode="auto">
            <a:xfrm>
              <a:off x="0" y="1660"/>
              <a:ext cx="1056" cy="366"/>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Main Sequence View Panel</a:t>
              </a:r>
            </a:p>
          </p:txBody>
        </p:sp>
      </p:grpSp>
      <p:grpSp>
        <p:nvGrpSpPr>
          <p:cNvPr id="7" name="Group 23"/>
          <p:cNvGrpSpPr>
            <a:grpSpLocks/>
          </p:cNvGrpSpPr>
          <p:nvPr/>
        </p:nvGrpSpPr>
        <p:grpSpPr bwMode="auto">
          <a:xfrm>
            <a:off x="1557338" y="3937001"/>
            <a:ext cx="1947862" cy="1019175"/>
            <a:chOff x="0" y="2480"/>
            <a:chExt cx="1227" cy="642"/>
          </a:xfrm>
        </p:grpSpPr>
        <p:sp>
          <p:nvSpPr>
            <p:cNvPr id="21528" name="AutoShape 24"/>
            <p:cNvSpPr>
              <a:spLocks noChangeAspect="1"/>
            </p:cNvSpPr>
            <p:nvPr/>
          </p:nvSpPr>
          <p:spPr bwMode="auto">
            <a:xfrm>
              <a:off x="1146" y="2480"/>
              <a:ext cx="81" cy="642"/>
            </a:xfrm>
            <a:prstGeom prst="leftBrace">
              <a:avLst>
                <a:gd name="adj1" fmla="val 66049"/>
                <a:gd name="adj2" fmla="val 50000"/>
              </a:avLst>
            </a:prstGeom>
            <a:noFill/>
            <a:ln w="19050">
              <a:solidFill>
                <a:schemeClr val="tx1"/>
              </a:solidFill>
              <a:round/>
              <a:headEnd/>
              <a:tailEnd/>
            </a:ln>
            <a:effectLst/>
          </p:spPr>
          <p:txBody>
            <a:bodyPr wrap="none" anchor="ctr"/>
            <a:lstStyle/>
            <a:p>
              <a:endParaRPr lang="es-UY"/>
            </a:p>
          </p:txBody>
        </p:sp>
        <p:sp>
          <p:nvSpPr>
            <p:cNvPr id="21529" name="Text Box 25"/>
            <p:cNvSpPr txBox="1">
              <a:spLocks noChangeArrowheads="1"/>
            </p:cNvSpPr>
            <p:nvPr/>
          </p:nvSpPr>
          <p:spPr bwMode="auto">
            <a:xfrm>
              <a:off x="0" y="2544"/>
              <a:ext cx="1056" cy="520"/>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Magnified Sequence View Panel</a:t>
              </a:r>
            </a:p>
          </p:txBody>
        </p:sp>
      </p:grpSp>
      <p:grpSp>
        <p:nvGrpSpPr>
          <p:cNvPr id="8" name="Group 26"/>
          <p:cNvGrpSpPr>
            <a:grpSpLocks/>
          </p:cNvGrpSpPr>
          <p:nvPr/>
        </p:nvGrpSpPr>
        <p:grpSpPr bwMode="auto">
          <a:xfrm>
            <a:off x="1557338" y="5076825"/>
            <a:ext cx="1947862" cy="1258888"/>
            <a:chOff x="0" y="3198"/>
            <a:chExt cx="1227" cy="793"/>
          </a:xfrm>
        </p:grpSpPr>
        <p:sp>
          <p:nvSpPr>
            <p:cNvPr id="21531" name="AutoShape 27"/>
            <p:cNvSpPr>
              <a:spLocks noChangeAspect="1"/>
            </p:cNvSpPr>
            <p:nvPr/>
          </p:nvSpPr>
          <p:spPr bwMode="auto">
            <a:xfrm>
              <a:off x="1146" y="3198"/>
              <a:ext cx="81" cy="793"/>
            </a:xfrm>
            <a:prstGeom prst="leftBrace">
              <a:avLst>
                <a:gd name="adj1" fmla="val 81584"/>
                <a:gd name="adj2" fmla="val 50000"/>
              </a:avLst>
            </a:prstGeom>
            <a:noFill/>
            <a:ln w="19050">
              <a:solidFill>
                <a:schemeClr val="tx1"/>
              </a:solidFill>
              <a:round/>
              <a:headEnd/>
              <a:tailEnd/>
            </a:ln>
            <a:effectLst/>
          </p:spPr>
          <p:txBody>
            <a:bodyPr wrap="none" anchor="ctr"/>
            <a:lstStyle/>
            <a:p>
              <a:endParaRPr lang="es-UY"/>
            </a:p>
          </p:txBody>
        </p:sp>
        <p:sp>
          <p:nvSpPr>
            <p:cNvPr id="21532" name="Text Box 28"/>
            <p:cNvSpPr txBox="1">
              <a:spLocks noChangeArrowheads="1"/>
            </p:cNvSpPr>
            <p:nvPr/>
          </p:nvSpPr>
          <p:spPr bwMode="auto">
            <a:xfrm>
              <a:off x="0" y="3460"/>
              <a:ext cx="1056" cy="212"/>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Feature Menu</a:t>
              </a:r>
            </a:p>
          </p:txBody>
        </p:sp>
      </p:grpSp>
      <p:grpSp>
        <p:nvGrpSpPr>
          <p:cNvPr id="9" name="Group 29"/>
          <p:cNvGrpSpPr>
            <a:grpSpLocks/>
          </p:cNvGrpSpPr>
          <p:nvPr/>
        </p:nvGrpSpPr>
        <p:grpSpPr bwMode="auto">
          <a:xfrm>
            <a:off x="1557338" y="1231902"/>
            <a:ext cx="1935162" cy="338138"/>
            <a:chOff x="8" y="776"/>
            <a:chExt cx="1219" cy="213"/>
          </a:xfrm>
        </p:grpSpPr>
        <p:sp>
          <p:nvSpPr>
            <p:cNvPr id="21534" name="AutoShape 30"/>
            <p:cNvSpPr>
              <a:spLocks noChangeAspect="1"/>
            </p:cNvSpPr>
            <p:nvPr/>
          </p:nvSpPr>
          <p:spPr bwMode="auto">
            <a:xfrm>
              <a:off x="1146" y="813"/>
              <a:ext cx="81" cy="145"/>
            </a:xfrm>
            <a:prstGeom prst="leftBrace">
              <a:avLst>
                <a:gd name="adj1" fmla="val 14918"/>
                <a:gd name="adj2" fmla="val 50000"/>
              </a:avLst>
            </a:prstGeom>
            <a:noFill/>
            <a:ln w="19050">
              <a:solidFill>
                <a:schemeClr val="tx1"/>
              </a:solidFill>
              <a:round/>
              <a:headEnd/>
              <a:tailEnd/>
            </a:ln>
            <a:effectLst/>
          </p:spPr>
          <p:txBody>
            <a:bodyPr wrap="none" anchor="ctr"/>
            <a:lstStyle/>
            <a:p>
              <a:endParaRPr lang="es-UY"/>
            </a:p>
          </p:txBody>
        </p:sp>
        <p:sp>
          <p:nvSpPr>
            <p:cNvPr id="21535" name="Text Box 31"/>
            <p:cNvSpPr txBox="1">
              <a:spLocks noChangeArrowheads="1"/>
            </p:cNvSpPr>
            <p:nvPr/>
          </p:nvSpPr>
          <p:spPr bwMode="auto">
            <a:xfrm>
              <a:off x="8" y="776"/>
              <a:ext cx="1103" cy="213"/>
            </a:xfrm>
            <a:prstGeom prst="rect">
              <a:avLst/>
            </a:prstGeom>
            <a:noFill/>
            <a:ln w="19050">
              <a:noFill/>
              <a:miter lim="800000"/>
              <a:headEnd/>
              <a:tailEnd/>
            </a:ln>
            <a:effectLst/>
          </p:spPr>
          <p:txBody>
            <a:bodyPr wrap="none">
              <a:spAutoFit/>
            </a:bodyPr>
            <a:lstStyle/>
            <a:p>
              <a:pPr eaLnBrk="1" hangingPunct="1"/>
              <a:r>
                <a:rPr lang="en-GB" sz="1600" dirty="0">
                  <a:solidFill>
                    <a:schemeClr val="accent2"/>
                  </a:solidFill>
                  <a:cs typeface="Arial" charset="0"/>
                </a:rPr>
                <a:t>Drop Down Menus</a:t>
              </a:r>
            </a:p>
          </p:txBody>
        </p:sp>
      </p:grpSp>
      <p:grpSp>
        <p:nvGrpSpPr>
          <p:cNvPr id="10" name="Group 32"/>
          <p:cNvGrpSpPr>
            <a:grpSpLocks/>
          </p:cNvGrpSpPr>
          <p:nvPr/>
        </p:nvGrpSpPr>
        <p:grpSpPr bwMode="auto">
          <a:xfrm>
            <a:off x="1557338" y="1530352"/>
            <a:ext cx="1947862" cy="376238"/>
            <a:chOff x="0" y="964"/>
            <a:chExt cx="1227" cy="237"/>
          </a:xfrm>
        </p:grpSpPr>
        <p:sp>
          <p:nvSpPr>
            <p:cNvPr id="21537" name="AutoShape 33"/>
            <p:cNvSpPr>
              <a:spLocks noChangeAspect="1"/>
            </p:cNvSpPr>
            <p:nvPr/>
          </p:nvSpPr>
          <p:spPr bwMode="auto">
            <a:xfrm>
              <a:off x="1146" y="964"/>
              <a:ext cx="81" cy="236"/>
            </a:xfrm>
            <a:prstGeom prst="leftBrace">
              <a:avLst>
                <a:gd name="adj1" fmla="val 24280"/>
                <a:gd name="adj2" fmla="val 50000"/>
              </a:avLst>
            </a:prstGeom>
            <a:noFill/>
            <a:ln w="19050">
              <a:solidFill>
                <a:schemeClr val="tx1"/>
              </a:solidFill>
              <a:round/>
              <a:headEnd/>
              <a:tailEnd/>
            </a:ln>
            <a:effectLst/>
          </p:spPr>
          <p:txBody>
            <a:bodyPr wrap="none" anchor="ctr"/>
            <a:lstStyle/>
            <a:p>
              <a:endParaRPr lang="es-UY"/>
            </a:p>
          </p:txBody>
        </p:sp>
        <p:sp>
          <p:nvSpPr>
            <p:cNvPr id="21538" name="Text Box 34"/>
            <p:cNvSpPr txBox="1">
              <a:spLocks noChangeArrowheads="1"/>
            </p:cNvSpPr>
            <p:nvPr/>
          </p:nvSpPr>
          <p:spPr bwMode="auto">
            <a:xfrm>
              <a:off x="0" y="988"/>
              <a:ext cx="1028" cy="213"/>
            </a:xfrm>
            <a:prstGeom prst="rect">
              <a:avLst/>
            </a:prstGeom>
            <a:noFill/>
            <a:ln w="19050">
              <a:noFill/>
              <a:miter lim="800000"/>
              <a:headEnd/>
              <a:tailEnd/>
            </a:ln>
            <a:effectLst/>
          </p:spPr>
          <p:txBody>
            <a:bodyPr wrap="none">
              <a:spAutoFit/>
            </a:bodyPr>
            <a:lstStyle/>
            <a:p>
              <a:pPr eaLnBrk="1" hangingPunct="1"/>
              <a:r>
                <a:rPr lang="en-GB" sz="1600">
                  <a:solidFill>
                    <a:schemeClr val="accent2"/>
                  </a:solidFill>
                  <a:cs typeface="Arial" charset="0"/>
                </a:rPr>
                <a:t>Entry Button Line</a:t>
              </a:r>
            </a:p>
          </p:txBody>
        </p:sp>
      </p:grpSp>
      <p:grpSp>
        <p:nvGrpSpPr>
          <p:cNvPr id="11" name="Group 35"/>
          <p:cNvGrpSpPr>
            <a:grpSpLocks/>
          </p:cNvGrpSpPr>
          <p:nvPr/>
        </p:nvGrpSpPr>
        <p:grpSpPr bwMode="auto">
          <a:xfrm>
            <a:off x="1557338" y="1905000"/>
            <a:ext cx="1947862" cy="1911350"/>
            <a:chOff x="0" y="1200"/>
            <a:chExt cx="1227" cy="1204"/>
          </a:xfrm>
        </p:grpSpPr>
        <p:sp>
          <p:nvSpPr>
            <p:cNvPr id="21540" name="AutoShape 36"/>
            <p:cNvSpPr>
              <a:spLocks noChangeAspect="1"/>
            </p:cNvSpPr>
            <p:nvPr/>
          </p:nvSpPr>
          <p:spPr bwMode="auto">
            <a:xfrm>
              <a:off x="1146" y="1200"/>
              <a:ext cx="81" cy="1204"/>
            </a:xfrm>
            <a:prstGeom prst="leftBrace">
              <a:avLst>
                <a:gd name="adj1" fmla="val 123868"/>
                <a:gd name="adj2" fmla="val 50000"/>
              </a:avLst>
            </a:prstGeom>
            <a:noFill/>
            <a:ln w="19050">
              <a:solidFill>
                <a:schemeClr val="tx1"/>
              </a:solidFill>
              <a:round/>
              <a:headEnd/>
              <a:tailEnd/>
            </a:ln>
            <a:effectLst/>
          </p:spPr>
          <p:txBody>
            <a:bodyPr wrap="none" anchor="ctr"/>
            <a:lstStyle/>
            <a:p>
              <a:endParaRPr lang="es-UY"/>
            </a:p>
          </p:txBody>
        </p:sp>
        <p:sp>
          <p:nvSpPr>
            <p:cNvPr id="21541" name="Text Box 37"/>
            <p:cNvSpPr txBox="1">
              <a:spLocks noChangeArrowheads="1"/>
            </p:cNvSpPr>
            <p:nvPr/>
          </p:nvSpPr>
          <p:spPr bwMode="auto">
            <a:xfrm>
              <a:off x="0" y="1660"/>
              <a:ext cx="1056" cy="366"/>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Main Sequence View Panel</a:t>
              </a:r>
            </a:p>
          </p:txBody>
        </p:sp>
      </p:grpSp>
      <p:grpSp>
        <p:nvGrpSpPr>
          <p:cNvPr id="12" name="Group 38"/>
          <p:cNvGrpSpPr>
            <a:grpSpLocks/>
          </p:cNvGrpSpPr>
          <p:nvPr/>
        </p:nvGrpSpPr>
        <p:grpSpPr bwMode="auto">
          <a:xfrm>
            <a:off x="1557338" y="3937001"/>
            <a:ext cx="1947862" cy="1019175"/>
            <a:chOff x="0" y="2480"/>
            <a:chExt cx="1227" cy="642"/>
          </a:xfrm>
        </p:grpSpPr>
        <p:sp>
          <p:nvSpPr>
            <p:cNvPr id="21543" name="AutoShape 39"/>
            <p:cNvSpPr>
              <a:spLocks noChangeAspect="1"/>
            </p:cNvSpPr>
            <p:nvPr/>
          </p:nvSpPr>
          <p:spPr bwMode="auto">
            <a:xfrm>
              <a:off x="1146" y="2480"/>
              <a:ext cx="81" cy="642"/>
            </a:xfrm>
            <a:prstGeom prst="leftBrace">
              <a:avLst>
                <a:gd name="adj1" fmla="val 66049"/>
                <a:gd name="adj2" fmla="val 50000"/>
              </a:avLst>
            </a:prstGeom>
            <a:noFill/>
            <a:ln w="19050">
              <a:solidFill>
                <a:schemeClr val="tx1"/>
              </a:solidFill>
              <a:round/>
              <a:headEnd/>
              <a:tailEnd/>
            </a:ln>
            <a:effectLst/>
          </p:spPr>
          <p:txBody>
            <a:bodyPr wrap="none" anchor="ctr"/>
            <a:lstStyle/>
            <a:p>
              <a:endParaRPr lang="es-UY"/>
            </a:p>
          </p:txBody>
        </p:sp>
        <p:sp>
          <p:nvSpPr>
            <p:cNvPr id="21544" name="Text Box 40"/>
            <p:cNvSpPr txBox="1">
              <a:spLocks noChangeArrowheads="1"/>
            </p:cNvSpPr>
            <p:nvPr/>
          </p:nvSpPr>
          <p:spPr bwMode="auto">
            <a:xfrm>
              <a:off x="0" y="2544"/>
              <a:ext cx="1056" cy="520"/>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Magnified Sequence View Panel</a:t>
              </a:r>
            </a:p>
          </p:txBody>
        </p:sp>
      </p:grpSp>
      <p:grpSp>
        <p:nvGrpSpPr>
          <p:cNvPr id="13" name="Group 41"/>
          <p:cNvGrpSpPr>
            <a:grpSpLocks/>
          </p:cNvGrpSpPr>
          <p:nvPr/>
        </p:nvGrpSpPr>
        <p:grpSpPr bwMode="auto">
          <a:xfrm>
            <a:off x="1557338" y="5076825"/>
            <a:ext cx="1947862" cy="1258888"/>
            <a:chOff x="0" y="3198"/>
            <a:chExt cx="1227" cy="793"/>
          </a:xfrm>
        </p:grpSpPr>
        <p:sp>
          <p:nvSpPr>
            <p:cNvPr id="21546" name="AutoShape 42"/>
            <p:cNvSpPr>
              <a:spLocks noChangeAspect="1"/>
            </p:cNvSpPr>
            <p:nvPr/>
          </p:nvSpPr>
          <p:spPr bwMode="auto">
            <a:xfrm>
              <a:off x="1146" y="3198"/>
              <a:ext cx="81" cy="793"/>
            </a:xfrm>
            <a:prstGeom prst="leftBrace">
              <a:avLst>
                <a:gd name="adj1" fmla="val 81584"/>
                <a:gd name="adj2" fmla="val 50000"/>
              </a:avLst>
            </a:prstGeom>
            <a:noFill/>
            <a:ln w="19050">
              <a:solidFill>
                <a:schemeClr val="tx1"/>
              </a:solidFill>
              <a:round/>
              <a:headEnd/>
              <a:tailEnd/>
            </a:ln>
            <a:effectLst/>
          </p:spPr>
          <p:txBody>
            <a:bodyPr wrap="none" anchor="ctr"/>
            <a:lstStyle/>
            <a:p>
              <a:endParaRPr lang="es-UY"/>
            </a:p>
          </p:txBody>
        </p:sp>
        <p:sp>
          <p:nvSpPr>
            <p:cNvPr id="21547" name="Text Box 43"/>
            <p:cNvSpPr txBox="1">
              <a:spLocks noChangeArrowheads="1"/>
            </p:cNvSpPr>
            <p:nvPr/>
          </p:nvSpPr>
          <p:spPr bwMode="auto">
            <a:xfrm>
              <a:off x="0" y="3460"/>
              <a:ext cx="1056" cy="212"/>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Feature Menu</a:t>
              </a:r>
            </a:p>
          </p:txBody>
        </p:sp>
      </p:grpSp>
    </p:spTree>
    <p:extLst>
      <p:ext uri="{BB962C8B-B14F-4D97-AF65-F5344CB8AC3E}">
        <p14:creationId xmlns:p14="http://schemas.microsoft.com/office/powerpoint/2010/main" val="2896491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7"/>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7569" y="1628800"/>
            <a:ext cx="7896225" cy="4248150"/>
          </a:xfrm>
          <a:prstGeom prst="rect">
            <a:avLst/>
          </a:prstGeom>
        </p:spPr>
      </p:pic>
      <p:sp>
        <p:nvSpPr>
          <p:cNvPr id="3" name="Rectangle 5"/>
          <p:cNvSpPr txBox="1">
            <a:spLocks noChangeArrowheads="1"/>
          </p:cNvSpPr>
          <p:nvPr/>
        </p:nvSpPr>
        <p:spPr>
          <a:xfrm>
            <a:off x="1981200"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ES_tradnl" sz="3200" b="1" kern="0" dirty="0" err="1">
                <a:solidFill>
                  <a:schemeClr val="tx1"/>
                </a:solidFill>
              </a:rPr>
              <a:t>Viewing</a:t>
            </a:r>
            <a:r>
              <a:rPr lang="es-ES_tradnl" sz="3200" b="1" kern="0" dirty="0">
                <a:solidFill>
                  <a:schemeClr val="tx1"/>
                </a:solidFill>
              </a:rPr>
              <a:t> </a:t>
            </a:r>
            <a:r>
              <a:rPr lang="es-ES_tradnl" sz="3200" b="1" kern="0" dirty="0" err="1">
                <a:solidFill>
                  <a:schemeClr val="tx1"/>
                </a:solidFill>
              </a:rPr>
              <a:t>mapped</a:t>
            </a:r>
            <a:r>
              <a:rPr lang="es-ES_tradnl" sz="3200" b="1" kern="0" dirty="0">
                <a:solidFill>
                  <a:schemeClr val="tx1"/>
                </a:solidFill>
              </a:rPr>
              <a:t> </a:t>
            </a:r>
            <a:r>
              <a:rPr lang="es-ES_tradnl" sz="3200" b="1" kern="0" dirty="0" err="1">
                <a:solidFill>
                  <a:schemeClr val="tx1"/>
                </a:solidFill>
              </a:rPr>
              <a:t>reads</a:t>
            </a:r>
            <a:r>
              <a:rPr lang="es-ES_tradnl" sz="3200" b="1" kern="0" dirty="0">
                <a:solidFill>
                  <a:schemeClr val="tx1"/>
                </a:solidFill>
              </a:rPr>
              <a:t> in Artemis</a:t>
            </a:r>
            <a:endParaRPr lang="es-MX" sz="3200" b="1" kern="0" dirty="0">
              <a:solidFill>
                <a:schemeClr val="tx1"/>
              </a:solidFill>
            </a:endParaRPr>
          </a:p>
        </p:txBody>
      </p:sp>
      <p:sp>
        <p:nvSpPr>
          <p:cNvPr id="4" name="Rectangle 3"/>
          <p:cNvSpPr/>
          <p:nvPr/>
        </p:nvSpPr>
        <p:spPr>
          <a:xfrm>
            <a:off x="5231905" y="6093296"/>
            <a:ext cx="3086101" cy="341632"/>
          </a:xfrm>
          <a:prstGeom prst="rect">
            <a:avLst/>
          </a:prstGeom>
        </p:spPr>
        <p:txBody>
          <a:bodyPr wrap="none">
            <a:spAutoFit/>
          </a:bodyPr>
          <a:lstStyle/>
          <a:p>
            <a:pPr>
              <a:lnSpc>
                <a:spcPct val="90000"/>
              </a:lnSpc>
              <a:spcBef>
                <a:spcPts val="600"/>
              </a:spcBef>
              <a:buFont typeface="Arial Unicode MS" panose="020B0604020202020204" pitchFamily="34" charset="-128"/>
              <a:buChar char="•"/>
            </a:pPr>
            <a:r>
              <a:rPr lang="en-GB" altLang="es-UY" dirty="0">
                <a:solidFill>
                  <a:srgbClr val="000000"/>
                </a:solidFill>
                <a:latin typeface="Arial Unicode MS" panose="020B0604020202020204" pitchFamily="34" charset="-128"/>
              </a:rPr>
              <a:t>  we will see it on Module 4 </a:t>
            </a:r>
          </a:p>
        </p:txBody>
      </p:sp>
    </p:spTree>
    <p:extLst>
      <p:ext uri="{BB962C8B-B14F-4D97-AF65-F5344CB8AC3E}">
        <p14:creationId xmlns:p14="http://schemas.microsoft.com/office/powerpoint/2010/main" val="204900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981200"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ES_tradnl" b="1" kern="0" dirty="0" err="1">
                <a:solidFill>
                  <a:schemeClr val="tx1"/>
                </a:solidFill>
              </a:rPr>
              <a:t>Viewing</a:t>
            </a:r>
            <a:r>
              <a:rPr lang="es-ES_tradnl" b="1" kern="0" dirty="0">
                <a:solidFill>
                  <a:schemeClr val="tx1"/>
                </a:solidFill>
              </a:rPr>
              <a:t> </a:t>
            </a:r>
            <a:r>
              <a:rPr lang="es-ES_tradnl" b="1" kern="0" dirty="0" err="1">
                <a:solidFill>
                  <a:schemeClr val="tx1"/>
                </a:solidFill>
              </a:rPr>
              <a:t>mapped</a:t>
            </a:r>
            <a:r>
              <a:rPr lang="es-ES_tradnl" b="1" kern="0" dirty="0">
                <a:solidFill>
                  <a:schemeClr val="tx1"/>
                </a:solidFill>
              </a:rPr>
              <a:t> </a:t>
            </a:r>
            <a:r>
              <a:rPr lang="es-ES_tradnl" b="1" kern="0" dirty="0" err="1">
                <a:solidFill>
                  <a:schemeClr val="tx1"/>
                </a:solidFill>
              </a:rPr>
              <a:t>reads</a:t>
            </a:r>
            <a:r>
              <a:rPr lang="es-ES_tradnl" b="1" kern="0" dirty="0">
                <a:solidFill>
                  <a:schemeClr val="tx1"/>
                </a:solidFill>
              </a:rPr>
              <a:t> in Artemis</a:t>
            </a:r>
            <a:endParaRPr lang="es-MX" b="1" kern="0" dirty="0">
              <a:solidFill>
                <a:schemeClr val="tx1"/>
              </a:solidFill>
            </a:endParaRPr>
          </a:p>
        </p:txBody>
      </p:sp>
      <p:sp>
        <p:nvSpPr>
          <p:cNvPr id="5" name="Text Placeholder 4"/>
          <p:cNvSpPr>
            <a:spLocks noGrp="1"/>
          </p:cNvSpPr>
          <p:nvPr>
            <p:ph type="body" idx="1"/>
          </p:nvPr>
        </p:nvSpPr>
        <p:spPr>
          <a:xfrm>
            <a:off x="1981200" y="1513397"/>
            <a:ext cx="3635230" cy="823912"/>
          </a:xfrm>
        </p:spPr>
        <p:txBody>
          <a:bodyPr/>
          <a:lstStyle/>
          <a:p>
            <a:r>
              <a:rPr lang="en-US" sz="1600" b="0" dirty="0">
                <a:latin typeface="Century Gothic" panose="020B0502020202020204" pitchFamily="34" charset="0"/>
              </a:rPr>
              <a:t>Single nucleotide variants (SNVs)</a:t>
            </a:r>
            <a:endParaRPr lang="es-UY" sz="1600" b="0" dirty="0">
              <a:latin typeface="Century Gothic" panose="020B0502020202020204" pitchFamily="34" charset="0"/>
            </a:endParaRPr>
          </a:p>
        </p:txBody>
      </p:sp>
      <p:pic>
        <p:nvPicPr>
          <p:cNvPr id="10" name="Content Placeholder 9"/>
          <p:cNvPicPr>
            <a:picLocks noGrp="1" noChangeAspect="1"/>
          </p:cNvPicPr>
          <p:nvPr>
            <p:ph sz="half" idx="2"/>
          </p:nvPr>
        </p:nvPicPr>
        <p:blipFill>
          <a:blip r:embed="rId2"/>
          <a:stretch>
            <a:fillRect/>
          </a:stretch>
        </p:blipFill>
        <p:spPr>
          <a:xfrm>
            <a:off x="1981200" y="2497758"/>
            <a:ext cx="4040188" cy="3307506"/>
          </a:xfrm>
          <a:prstGeom prst="rect">
            <a:avLst/>
          </a:prstGeom>
        </p:spPr>
      </p:pic>
      <p:sp>
        <p:nvSpPr>
          <p:cNvPr id="7" name="Text Placeholder 6"/>
          <p:cNvSpPr>
            <a:spLocks noGrp="1"/>
          </p:cNvSpPr>
          <p:nvPr>
            <p:ph type="body" sz="quarter" idx="3"/>
          </p:nvPr>
        </p:nvSpPr>
        <p:spPr>
          <a:xfrm>
            <a:off x="6172200" y="1796554"/>
            <a:ext cx="2500745" cy="528405"/>
          </a:xfrm>
        </p:spPr>
        <p:txBody>
          <a:bodyPr/>
          <a:lstStyle/>
          <a:p>
            <a:r>
              <a:rPr lang="es-UY" sz="1600" b="0" dirty="0">
                <a:latin typeface="Century Gothic" panose="020B0502020202020204" pitchFamily="34" charset="0"/>
              </a:rPr>
              <a:t>RNAseq data  </a:t>
            </a:r>
          </a:p>
        </p:txBody>
      </p:sp>
      <p:pic>
        <p:nvPicPr>
          <p:cNvPr id="9" name="Content Placeholder 8"/>
          <p:cNvPicPr>
            <a:picLocks noGrp="1" noChangeAspect="1"/>
          </p:cNvPicPr>
          <p:nvPr>
            <p:ph sz="quarter" idx="4"/>
          </p:nvPr>
        </p:nvPicPr>
        <p:blipFill>
          <a:blip r:embed="rId3"/>
          <a:stretch>
            <a:fillRect/>
          </a:stretch>
        </p:blipFill>
        <p:spPr>
          <a:xfrm>
            <a:off x="6196013" y="2497758"/>
            <a:ext cx="4041775" cy="3523391"/>
          </a:xfrm>
          <a:prstGeom prst="rect">
            <a:avLst/>
          </a:prstGeom>
        </p:spPr>
      </p:pic>
      <p:sp>
        <p:nvSpPr>
          <p:cNvPr id="11" name="Rectangle 10"/>
          <p:cNvSpPr/>
          <p:nvPr/>
        </p:nvSpPr>
        <p:spPr>
          <a:xfrm>
            <a:off x="4871864" y="6126163"/>
            <a:ext cx="4572000" cy="646331"/>
          </a:xfrm>
          <a:prstGeom prst="rect">
            <a:avLst/>
          </a:prstGeom>
        </p:spPr>
        <p:txBody>
          <a:bodyPr>
            <a:spAutoFit/>
          </a:bodyPr>
          <a:lstStyle/>
          <a:p>
            <a:r>
              <a:rPr lang="en-US" dirty="0"/>
              <a:t>Illumina data (bam files)</a:t>
            </a:r>
            <a:br>
              <a:rPr lang="en-US" dirty="0"/>
            </a:br>
            <a:endParaRPr lang="es-UY" dirty="0"/>
          </a:p>
        </p:txBody>
      </p:sp>
    </p:spTree>
    <p:extLst>
      <p:ext uri="{BB962C8B-B14F-4D97-AF65-F5344CB8AC3E}">
        <p14:creationId xmlns:p14="http://schemas.microsoft.com/office/powerpoint/2010/main" val="234934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Times New Roman" pitchFamily="-52" charset="0"/>
                <a:cs typeface="Times New Roman" pitchFamily="-52" charset="0"/>
              </a:rPr>
              <a:t>Resequencing and mapping </a:t>
            </a:r>
            <a:endParaRPr lang="en-US" dirty="0"/>
          </a:p>
        </p:txBody>
      </p:sp>
      <p:sp>
        <p:nvSpPr>
          <p:cNvPr id="3" name="Content Placeholder 2"/>
          <p:cNvSpPr>
            <a:spLocks noGrp="1"/>
          </p:cNvSpPr>
          <p:nvPr>
            <p:ph idx="1"/>
          </p:nvPr>
        </p:nvSpPr>
        <p:spPr/>
        <p:txBody>
          <a:bodyPr>
            <a:normAutofit/>
          </a:bodyPr>
          <a:lstStyle/>
          <a:p>
            <a:r>
              <a:rPr lang="en-GB" dirty="0">
                <a:latin typeface="Times New Roman"/>
                <a:ea typeface="Times New Roman" pitchFamily="-52" charset="0"/>
                <a:cs typeface="Times New Roman" pitchFamily="-52" charset="0"/>
              </a:rPr>
              <a:t>Aims to capture information on:</a:t>
            </a:r>
          </a:p>
          <a:p>
            <a:pPr lvl="1"/>
            <a:r>
              <a:rPr lang="en-GB" dirty="0">
                <a:latin typeface="Times New Roman"/>
                <a:ea typeface="Times New Roman" pitchFamily="-52" charset="0"/>
                <a:cs typeface="Times New Roman" pitchFamily="-52" charset="0"/>
              </a:rPr>
              <a:t>Single Nucleotide Variants (SNVs/SNPs), </a:t>
            </a:r>
          </a:p>
          <a:p>
            <a:pPr lvl="1"/>
            <a:r>
              <a:rPr lang="en-GB" u="sng" dirty="0">
                <a:latin typeface="Times New Roman"/>
                <a:ea typeface="Times New Roman" pitchFamily="-52" charset="0"/>
                <a:cs typeface="Times New Roman" pitchFamily="-52" charset="0"/>
              </a:rPr>
              <a:t>in</a:t>
            </a:r>
            <a:r>
              <a:rPr lang="en-GB" dirty="0">
                <a:latin typeface="Times New Roman"/>
                <a:ea typeface="Times New Roman" pitchFamily="-52" charset="0"/>
                <a:cs typeface="Times New Roman" pitchFamily="-52" charset="0"/>
              </a:rPr>
              <a:t>sertions and </a:t>
            </a:r>
            <a:r>
              <a:rPr lang="en-GB" u="sng" dirty="0">
                <a:latin typeface="Times New Roman"/>
                <a:ea typeface="Times New Roman" pitchFamily="-52" charset="0"/>
                <a:cs typeface="Times New Roman" pitchFamily="-52" charset="0"/>
              </a:rPr>
              <a:t>del</a:t>
            </a:r>
            <a:r>
              <a:rPr lang="en-GB" dirty="0">
                <a:latin typeface="Times New Roman"/>
                <a:ea typeface="Times New Roman" pitchFamily="-52" charset="0"/>
                <a:cs typeface="Times New Roman" pitchFamily="-52" charset="0"/>
              </a:rPr>
              <a:t>etions (indels) </a:t>
            </a:r>
          </a:p>
          <a:p>
            <a:pPr lvl="1"/>
            <a:r>
              <a:rPr lang="en-GB" dirty="0">
                <a:latin typeface="Times New Roman"/>
                <a:ea typeface="Times New Roman" pitchFamily="-52" charset="0"/>
                <a:cs typeface="Times New Roman" pitchFamily="-52" charset="0"/>
              </a:rPr>
              <a:t>Copy Number Variants (CNVs) between individuals of a species.</a:t>
            </a:r>
          </a:p>
          <a:p>
            <a:endParaRPr lang="en-US" dirty="0">
              <a:latin typeface="Times New Roman"/>
            </a:endParaRPr>
          </a:p>
          <a:p>
            <a:r>
              <a:rPr lang="en-US" dirty="0">
                <a:latin typeface="Times New Roman"/>
              </a:rPr>
              <a:t>As sequences diverge from the reference, mapping becomes progressively less effective</a:t>
            </a:r>
          </a:p>
          <a:p>
            <a:endParaRPr lang="en-US" dirty="0">
              <a:latin typeface="Times New Roman"/>
            </a:endParaRPr>
          </a:p>
        </p:txBody>
      </p:sp>
    </p:spTree>
    <p:extLst>
      <p:ext uri="{BB962C8B-B14F-4D97-AF65-F5344CB8AC3E}">
        <p14:creationId xmlns:p14="http://schemas.microsoft.com/office/powerpoint/2010/main" val="295726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FE4ED-0F37-9049-AE2A-D3F2A474B4E9}"/>
              </a:ext>
            </a:extLst>
          </p:cNvPr>
          <p:cNvSpPr txBox="1"/>
          <p:nvPr/>
        </p:nvSpPr>
        <p:spPr>
          <a:xfrm>
            <a:off x="3886797" y="414341"/>
            <a:ext cx="5103961" cy="646331"/>
          </a:xfrm>
          <a:prstGeom prst="rect">
            <a:avLst/>
          </a:prstGeom>
          <a:noFill/>
        </p:spPr>
        <p:txBody>
          <a:bodyPr wrap="none" rtlCol="0">
            <a:spAutoFit/>
          </a:bodyPr>
          <a:lstStyle/>
          <a:p>
            <a:r>
              <a:rPr lang="en-US" sz="3600" dirty="0"/>
              <a:t>Gene presence / absence</a:t>
            </a:r>
          </a:p>
        </p:txBody>
      </p:sp>
      <p:pic>
        <p:nvPicPr>
          <p:cNvPr id="5" name="Picture 4">
            <a:extLst>
              <a:ext uri="{FF2B5EF4-FFF2-40B4-BE49-F238E27FC236}">
                <a16:creationId xmlns:a16="http://schemas.microsoft.com/office/drawing/2014/main" id="{202BF91E-DC9F-2A4D-BEFA-CA87AA379233}"/>
              </a:ext>
            </a:extLst>
          </p:cNvPr>
          <p:cNvPicPr>
            <a:picLocks noChangeAspect="1"/>
          </p:cNvPicPr>
          <p:nvPr/>
        </p:nvPicPr>
        <p:blipFill>
          <a:blip r:embed="rId2"/>
          <a:stretch>
            <a:fillRect/>
          </a:stretch>
        </p:blipFill>
        <p:spPr>
          <a:xfrm>
            <a:off x="1524000" y="1435178"/>
            <a:ext cx="9144000" cy="4673445"/>
          </a:xfrm>
          <a:prstGeom prst="rect">
            <a:avLst/>
          </a:prstGeom>
        </p:spPr>
      </p:pic>
    </p:spTree>
    <p:extLst>
      <p:ext uri="{BB962C8B-B14F-4D97-AF65-F5344CB8AC3E}">
        <p14:creationId xmlns:p14="http://schemas.microsoft.com/office/powerpoint/2010/main" val="174966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2D919-A980-6B45-B081-3548BE83A267}"/>
              </a:ext>
            </a:extLst>
          </p:cNvPr>
          <p:cNvPicPr/>
          <p:nvPr/>
        </p:nvPicPr>
        <p:blipFill>
          <a:blip r:embed="rId2"/>
          <a:stretch>
            <a:fillRect/>
          </a:stretch>
        </p:blipFill>
        <p:spPr>
          <a:xfrm>
            <a:off x="3281363" y="4086541"/>
            <a:ext cx="5943600" cy="2399665"/>
          </a:xfrm>
          <a:prstGeom prst="rect">
            <a:avLst/>
          </a:prstGeom>
        </p:spPr>
      </p:pic>
      <p:pic>
        <p:nvPicPr>
          <p:cNvPr id="3" name="Picture 2">
            <a:extLst>
              <a:ext uri="{FF2B5EF4-FFF2-40B4-BE49-F238E27FC236}">
                <a16:creationId xmlns:a16="http://schemas.microsoft.com/office/drawing/2014/main" id="{5E77A228-4EC7-124B-90BF-82FCA677CC91}"/>
              </a:ext>
            </a:extLst>
          </p:cNvPr>
          <p:cNvPicPr/>
          <p:nvPr/>
        </p:nvPicPr>
        <p:blipFill>
          <a:blip r:embed="rId3"/>
          <a:stretch>
            <a:fillRect/>
          </a:stretch>
        </p:blipFill>
        <p:spPr>
          <a:xfrm>
            <a:off x="3395663" y="328616"/>
            <a:ext cx="5943600" cy="4039235"/>
          </a:xfrm>
          <a:prstGeom prst="rect">
            <a:avLst/>
          </a:prstGeom>
        </p:spPr>
      </p:pic>
      <p:sp>
        <p:nvSpPr>
          <p:cNvPr id="4" name="TextBox 3">
            <a:extLst>
              <a:ext uri="{FF2B5EF4-FFF2-40B4-BE49-F238E27FC236}">
                <a16:creationId xmlns:a16="http://schemas.microsoft.com/office/drawing/2014/main" id="{AA9FE4ED-0F37-9049-AE2A-D3F2A474B4E9}"/>
              </a:ext>
            </a:extLst>
          </p:cNvPr>
          <p:cNvSpPr txBox="1"/>
          <p:nvPr/>
        </p:nvSpPr>
        <p:spPr>
          <a:xfrm>
            <a:off x="4258272" y="171454"/>
            <a:ext cx="4467441" cy="646331"/>
          </a:xfrm>
          <a:prstGeom prst="rect">
            <a:avLst/>
          </a:prstGeom>
          <a:noFill/>
        </p:spPr>
        <p:txBody>
          <a:bodyPr wrap="none" rtlCol="0">
            <a:spAutoFit/>
          </a:bodyPr>
          <a:lstStyle/>
          <a:p>
            <a:r>
              <a:rPr lang="en-US" sz="3600" dirty="0"/>
              <a:t>Copy number variation</a:t>
            </a:r>
          </a:p>
        </p:txBody>
      </p:sp>
    </p:spTree>
    <p:extLst>
      <p:ext uri="{BB962C8B-B14F-4D97-AF65-F5344CB8AC3E}">
        <p14:creationId xmlns:p14="http://schemas.microsoft.com/office/powerpoint/2010/main" val="42810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08541-C64D-1546-9936-1693ECB6CF8E}"/>
              </a:ext>
            </a:extLst>
          </p:cNvPr>
          <p:cNvPicPr>
            <a:picLocks noChangeAspect="1"/>
          </p:cNvPicPr>
          <p:nvPr/>
        </p:nvPicPr>
        <p:blipFill>
          <a:blip r:embed="rId2"/>
          <a:stretch>
            <a:fillRect/>
          </a:stretch>
        </p:blipFill>
        <p:spPr>
          <a:xfrm>
            <a:off x="1619250" y="69850"/>
            <a:ext cx="8953500" cy="6718300"/>
          </a:xfrm>
          <a:prstGeom prst="rect">
            <a:avLst/>
          </a:prstGeom>
        </p:spPr>
      </p:pic>
    </p:spTree>
    <p:extLst>
      <p:ext uri="{BB962C8B-B14F-4D97-AF65-F5344CB8AC3E}">
        <p14:creationId xmlns:p14="http://schemas.microsoft.com/office/powerpoint/2010/main" val="352956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Sweden"/>
          <p:cNvPicPr>
            <a:picLocks noChangeAspect="1" noChangeArrowheads="1"/>
          </p:cNvPicPr>
          <p:nvPr/>
        </p:nvPicPr>
        <p:blipFill>
          <a:blip r:embed="rId3"/>
          <a:srcRect/>
          <a:stretch>
            <a:fillRect/>
          </a:stretch>
        </p:blipFill>
        <p:spPr bwMode="auto">
          <a:xfrm>
            <a:off x="2413000" y="1104900"/>
            <a:ext cx="4140200" cy="3887788"/>
          </a:xfrm>
          <a:prstGeom prst="rect">
            <a:avLst/>
          </a:prstGeom>
          <a:noFill/>
          <a:ln w="9525">
            <a:solidFill>
              <a:schemeClr val="tx1"/>
            </a:solidFill>
            <a:miter lim="800000"/>
            <a:headEnd/>
            <a:tailEnd/>
          </a:ln>
        </p:spPr>
      </p:pic>
      <p:sp>
        <p:nvSpPr>
          <p:cNvPr id="254979" name="Rectangle 3"/>
          <p:cNvSpPr>
            <a:spLocks noChangeArrowheads="1"/>
          </p:cNvSpPr>
          <p:nvPr/>
        </p:nvSpPr>
        <p:spPr bwMode="auto">
          <a:xfrm>
            <a:off x="2209800" y="0"/>
            <a:ext cx="7772400" cy="1143000"/>
          </a:xfrm>
          <a:prstGeom prst="rect">
            <a:avLst/>
          </a:prstGeom>
          <a:noFill/>
          <a:ln w="9525">
            <a:noFill/>
            <a:miter lim="800000"/>
            <a:headEnd/>
            <a:tailEnd/>
          </a:ln>
        </p:spPr>
        <p:txBody>
          <a:bodyPr anchor="ctr">
            <a:prstTxWarp prst="textNoShape">
              <a:avLst/>
            </a:prstTxWarp>
          </a:bodyPr>
          <a:lstStyle/>
          <a:p>
            <a:pPr algn="ctr" eaLnBrk="1" hangingPunct="1"/>
            <a:r>
              <a:rPr lang="en-US" sz="2800">
                <a:solidFill>
                  <a:schemeClr val="tx2"/>
                </a:solidFill>
              </a:rPr>
              <a:t>The Swedish Story</a:t>
            </a:r>
          </a:p>
        </p:txBody>
      </p:sp>
      <p:sp>
        <p:nvSpPr>
          <p:cNvPr id="254980" name="Rectangle 4"/>
          <p:cNvSpPr>
            <a:spLocks noChangeArrowheads="1"/>
          </p:cNvSpPr>
          <p:nvPr/>
        </p:nvSpPr>
        <p:spPr bwMode="auto">
          <a:xfrm>
            <a:off x="6681789" y="1108075"/>
            <a:ext cx="3743325" cy="381635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800" dirty="0"/>
              <a:t>Prior to 2006, C. </a:t>
            </a:r>
            <a:r>
              <a:rPr lang="en-US" sz="2800" i="1" dirty="0"/>
              <a:t>trachomatis</a:t>
            </a:r>
            <a:r>
              <a:rPr lang="en-US" sz="2800" dirty="0"/>
              <a:t> in Sweden was following the same pattern as in the UK</a:t>
            </a:r>
          </a:p>
          <a:p>
            <a:pPr marL="342900" indent="-342900">
              <a:spcBef>
                <a:spcPct val="20000"/>
              </a:spcBef>
              <a:buFontTx/>
              <a:buChar char="•"/>
            </a:pPr>
            <a:r>
              <a:rPr lang="en-US" sz="2800" dirty="0"/>
              <a:t>In 2006, across Sweden there was a reported drop in cases</a:t>
            </a:r>
          </a:p>
        </p:txBody>
      </p:sp>
    </p:spTree>
    <p:extLst>
      <p:ext uri="{BB962C8B-B14F-4D97-AF65-F5344CB8AC3E}">
        <p14:creationId xmlns:p14="http://schemas.microsoft.com/office/powerpoint/2010/main" val="357147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the point of a genome sequence?</a:t>
            </a:r>
          </a:p>
          <a:p>
            <a:r>
              <a:rPr lang="en-US" dirty="0"/>
              <a:t>Genome sequencing technologies</a:t>
            </a:r>
          </a:p>
          <a:p>
            <a:r>
              <a:rPr lang="en-US" dirty="0"/>
              <a:t>Sequence data files</a:t>
            </a:r>
          </a:p>
          <a:p>
            <a:r>
              <a:rPr lang="en-US" dirty="0"/>
              <a:t>Viewing genomes</a:t>
            </a:r>
          </a:p>
          <a:p>
            <a:r>
              <a:rPr lang="en-US" dirty="0"/>
              <a:t>Computer practical 1: Viewing genome sequences</a:t>
            </a:r>
          </a:p>
          <a:p>
            <a:r>
              <a:rPr lang="en-US" dirty="0"/>
              <a:t>Computer practical 2: Analysis of sequence variants</a:t>
            </a:r>
            <a:br>
              <a:rPr lang="en-US" dirty="0"/>
            </a:br>
            <a:endParaRPr lang="en-US" dirty="0"/>
          </a:p>
        </p:txBody>
      </p:sp>
    </p:spTree>
    <p:extLst>
      <p:ext uri="{BB962C8B-B14F-4D97-AF65-F5344CB8AC3E}">
        <p14:creationId xmlns:p14="http://schemas.microsoft.com/office/powerpoint/2010/main" val="193392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2209800" y="0"/>
            <a:ext cx="7772400" cy="1143000"/>
          </a:xfrm>
        </p:spPr>
        <p:txBody>
          <a:bodyPr/>
          <a:lstStyle/>
          <a:p>
            <a:r>
              <a:rPr lang="en-US"/>
              <a:t>The Swedish story</a:t>
            </a:r>
            <a:endParaRPr lang="en-GB"/>
          </a:p>
        </p:txBody>
      </p:sp>
      <p:sp>
        <p:nvSpPr>
          <p:cNvPr id="259075" name="Rectangle 3"/>
          <p:cNvSpPr>
            <a:spLocks noGrp="1" noChangeArrowheads="1"/>
          </p:cNvSpPr>
          <p:nvPr>
            <p:ph type="body" idx="1"/>
          </p:nvPr>
        </p:nvSpPr>
        <p:spPr>
          <a:xfrm>
            <a:off x="983673" y="1349375"/>
            <a:ext cx="10335491" cy="4977328"/>
          </a:xfrm>
        </p:spPr>
        <p:txBody>
          <a:bodyPr>
            <a:normAutofit/>
          </a:bodyPr>
          <a:lstStyle/>
          <a:p>
            <a:pPr>
              <a:lnSpc>
                <a:spcPct val="90000"/>
              </a:lnSpc>
            </a:pPr>
            <a:r>
              <a:rPr lang="en-US" dirty="0"/>
              <a:t>It was noticed that counties using the NAATs (Abbott / Roche) diagnostic system showed a drop in </a:t>
            </a:r>
            <a:r>
              <a:rPr lang="en-US" i="1" dirty="0"/>
              <a:t>C. trachomatis</a:t>
            </a:r>
            <a:r>
              <a:rPr lang="en-US" dirty="0"/>
              <a:t> cases in 2006</a:t>
            </a:r>
          </a:p>
          <a:p>
            <a:pPr>
              <a:lnSpc>
                <a:spcPct val="90000"/>
              </a:lnSpc>
            </a:pPr>
            <a:r>
              <a:rPr lang="en-US" dirty="0"/>
              <a:t>Counties using other diagnostic methods (</a:t>
            </a:r>
            <a:r>
              <a:rPr lang="en-US" dirty="0" err="1"/>
              <a:t>BecktonDickinson</a:t>
            </a:r>
            <a:r>
              <a:rPr lang="en-US" dirty="0"/>
              <a:t>) still showed an increase in cases, in line with that of previous years</a:t>
            </a:r>
          </a:p>
          <a:p>
            <a:pPr>
              <a:lnSpc>
                <a:spcPct val="90000"/>
              </a:lnSpc>
            </a:pPr>
            <a:r>
              <a:rPr lang="en-US" dirty="0"/>
              <a:t>The obvious conclusion was that the NAATs was missing a subset of infections</a:t>
            </a:r>
          </a:p>
          <a:p>
            <a:pPr>
              <a:lnSpc>
                <a:spcPct val="90000"/>
              </a:lnSpc>
            </a:pPr>
            <a:endParaRPr lang="en-US" dirty="0"/>
          </a:p>
          <a:p>
            <a:pPr>
              <a:lnSpc>
                <a:spcPct val="90000"/>
              </a:lnSpc>
            </a:pPr>
            <a:r>
              <a:rPr lang="en-US" dirty="0"/>
              <a:t>Why?</a:t>
            </a:r>
          </a:p>
          <a:p>
            <a:pPr lvl="1"/>
            <a:r>
              <a:rPr lang="en-US" dirty="0"/>
              <a:t>Let’s find out using the awesome power of genomic sequencing!!!!</a:t>
            </a:r>
          </a:p>
        </p:txBody>
      </p:sp>
      <p:sp>
        <p:nvSpPr>
          <p:cNvPr id="259076" name="Rectangle 4"/>
          <p:cNvSpPr>
            <a:spLocks noChangeArrowheads="1"/>
          </p:cNvSpPr>
          <p:nvPr/>
        </p:nvSpPr>
        <p:spPr bwMode="auto">
          <a:xfrm>
            <a:off x="12239625" y="5229225"/>
            <a:ext cx="184731" cy="369332"/>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val="154541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10D3-D986-834E-A77A-B49A3674A5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56F2D2-207E-6C4A-A2D2-D0BD8850D208}"/>
              </a:ext>
            </a:extLst>
          </p:cNvPr>
          <p:cNvSpPr>
            <a:spLocks noGrp="1"/>
          </p:cNvSpPr>
          <p:nvPr>
            <p:ph idx="1"/>
          </p:nvPr>
        </p:nvSpPr>
        <p:spPr/>
        <p:txBody>
          <a:bodyPr/>
          <a:lstStyle/>
          <a:p>
            <a:r>
              <a:rPr lang="en-US" dirty="0"/>
              <a:t>Computer practical 1</a:t>
            </a:r>
          </a:p>
          <a:p>
            <a:pPr lvl="1"/>
            <a:r>
              <a:rPr lang="en-US" dirty="0"/>
              <a:t>Use Artemis to view genomes</a:t>
            </a:r>
          </a:p>
          <a:p>
            <a:pPr lvl="1"/>
            <a:r>
              <a:rPr lang="en-US" dirty="0"/>
              <a:t>Understand genome data files</a:t>
            </a:r>
          </a:p>
          <a:p>
            <a:pPr lvl="1"/>
            <a:r>
              <a:rPr lang="en-US" dirty="0"/>
              <a:t>Understand relationship between the sequence and annotation</a:t>
            </a:r>
          </a:p>
          <a:p>
            <a:pPr lvl="1"/>
            <a:r>
              <a:rPr lang="en-US" dirty="0"/>
              <a:t>Understand what bacterial genomes look like and how they are arranged</a:t>
            </a:r>
          </a:p>
          <a:p>
            <a:r>
              <a:rPr lang="en-US" dirty="0"/>
              <a:t>Computer practical 2</a:t>
            </a:r>
          </a:p>
          <a:p>
            <a:pPr lvl="1"/>
            <a:r>
              <a:rPr lang="en-US" dirty="0"/>
              <a:t>Practice short read alignment</a:t>
            </a:r>
          </a:p>
          <a:p>
            <a:pPr lvl="1"/>
            <a:r>
              <a:rPr lang="en-US" dirty="0"/>
              <a:t>View mapped reads in Artemis</a:t>
            </a:r>
          </a:p>
          <a:p>
            <a:pPr lvl="1"/>
            <a:r>
              <a:rPr lang="en-US" dirty="0"/>
              <a:t>Call and view SNPs</a:t>
            </a:r>
          </a:p>
          <a:p>
            <a:pPr lvl="1"/>
            <a:r>
              <a:rPr lang="en-US" dirty="0"/>
              <a:t>Uncover why the PCR test failed for new variant Chlamydia</a:t>
            </a:r>
          </a:p>
          <a:p>
            <a:endParaRPr lang="en-US" dirty="0"/>
          </a:p>
        </p:txBody>
      </p:sp>
    </p:spTree>
    <p:extLst>
      <p:ext uri="{BB962C8B-B14F-4D97-AF65-F5344CB8AC3E}">
        <p14:creationId xmlns:p14="http://schemas.microsoft.com/office/powerpoint/2010/main" val="414284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genome sequencing?</a:t>
            </a:r>
          </a:p>
        </p:txBody>
      </p:sp>
      <p:sp>
        <p:nvSpPr>
          <p:cNvPr id="3" name="Content Placeholder 2"/>
          <p:cNvSpPr>
            <a:spLocks noGrp="1"/>
          </p:cNvSpPr>
          <p:nvPr>
            <p:ph idx="1"/>
          </p:nvPr>
        </p:nvSpPr>
        <p:spPr/>
        <p:txBody>
          <a:bodyPr>
            <a:normAutofit fontScale="85000" lnSpcReduction="20000"/>
          </a:bodyPr>
          <a:lstStyle/>
          <a:p>
            <a:r>
              <a:rPr lang="en-US" dirty="0"/>
              <a:t>Reference for molecular biology</a:t>
            </a:r>
          </a:p>
          <a:p>
            <a:pPr lvl="1"/>
            <a:r>
              <a:rPr lang="en-US" i="1" dirty="0" err="1"/>
              <a:t>Tropheryma</a:t>
            </a:r>
            <a:r>
              <a:rPr lang="en-US" i="1" dirty="0"/>
              <a:t> </a:t>
            </a:r>
            <a:r>
              <a:rPr lang="en-US" i="1" dirty="0" err="1"/>
              <a:t>whipplei</a:t>
            </a:r>
            <a:r>
              <a:rPr lang="en-US" dirty="0"/>
              <a:t> causes the potentially fatal Whipple’s disease. Could not easily be grown. Genome revealed it had lost genes involved in producing amino acids.</a:t>
            </a:r>
          </a:p>
          <a:p>
            <a:r>
              <a:rPr lang="en-US" dirty="0"/>
              <a:t>Identify all the genes that determine the function of the organism</a:t>
            </a:r>
          </a:p>
          <a:p>
            <a:pPr lvl="1"/>
            <a:r>
              <a:rPr lang="en-US" i="1" dirty="0"/>
              <a:t>Neisseria </a:t>
            </a:r>
            <a:r>
              <a:rPr lang="en-US" i="1" dirty="0" err="1"/>
              <a:t>meningitidis</a:t>
            </a:r>
            <a:r>
              <a:rPr lang="en-US" dirty="0"/>
              <a:t>, a major cause of meningitis. The first vaccine for a particular form of meningitis for identified by looking for candidates in its genome.</a:t>
            </a:r>
          </a:p>
          <a:p>
            <a:pPr lvl="1"/>
            <a:r>
              <a:rPr lang="en-US" i="1" dirty="0"/>
              <a:t>Rickettsia </a:t>
            </a:r>
            <a:r>
              <a:rPr lang="en-US" i="1" dirty="0" err="1"/>
              <a:t>prowazekii</a:t>
            </a:r>
            <a:r>
              <a:rPr lang="en-US" dirty="0"/>
              <a:t> is the cause of epidemic typhus, which killed millions in the early 20th century. It cannot reproduce outside of these cells. It was found to have just over 800 genes. </a:t>
            </a:r>
          </a:p>
          <a:p>
            <a:r>
              <a:rPr lang="en-US" dirty="0"/>
              <a:t>Examine evolution by comparative genomics</a:t>
            </a:r>
          </a:p>
          <a:p>
            <a:r>
              <a:rPr lang="en-US" dirty="0"/>
              <a:t>Track spread of pathogens</a:t>
            </a:r>
          </a:p>
          <a:p>
            <a:r>
              <a:rPr lang="en-US" dirty="0"/>
              <a:t>Identify antimicrobial/drug resistance genes and drug targets</a:t>
            </a:r>
          </a:p>
          <a:p>
            <a:pPr lvl="1"/>
            <a:r>
              <a:rPr lang="en-US" dirty="0" err="1"/>
              <a:t>Mtb</a:t>
            </a:r>
            <a:r>
              <a:rPr lang="en-US" dirty="0"/>
              <a:t> researchers made bacteria resistant to a new drug. Genome sequencing identified the gene involved in resistance.</a:t>
            </a:r>
          </a:p>
          <a:p>
            <a:r>
              <a:rPr lang="en-US" dirty="0"/>
              <a:t>Basis for other omics technologies – RNA-</a:t>
            </a:r>
            <a:r>
              <a:rPr lang="en-US" dirty="0" err="1"/>
              <a:t>seq</a:t>
            </a:r>
            <a:r>
              <a:rPr lang="en-US" dirty="0"/>
              <a:t>, </a:t>
            </a:r>
            <a:r>
              <a:rPr lang="en-US" dirty="0" err="1"/>
              <a:t>ChIP-seq</a:t>
            </a:r>
            <a:r>
              <a:rPr lang="en-US" dirty="0"/>
              <a:t>, </a:t>
            </a:r>
            <a:r>
              <a:rPr lang="en-US" dirty="0" err="1"/>
              <a:t>Methylome</a:t>
            </a:r>
            <a:r>
              <a:rPr lang="en-US" dirty="0"/>
              <a:t> etc.</a:t>
            </a:r>
          </a:p>
        </p:txBody>
      </p:sp>
    </p:spTree>
    <p:extLst>
      <p:ext uri="{BB962C8B-B14F-4D97-AF65-F5344CB8AC3E}">
        <p14:creationId xmlns:p14="http://schemas.microsoft.com/office/powerpoint/2010/main" val="21988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normAutofit fontScale="90000"/>
          </a:bodyPr>
          <a:lstStyle/>
          <a:p>
            <a:r>
              <a:rPr lang="en-US" dirty="0"/>
              <a:t>Why do genome sequencing? - Video of </a:t>
            </a:r>
            <a:r>
              <a:rPr lang="en-US" dirty="0" err="1"/>
              <a:t>Wellcome</a:t>
            </a:r>
            <a:r>
              <a:rPr lang="en-US" dirty="0"/>
              <a:t> Sanger Institute researchers</a:t>
            </a:r>
            <a:br>
              <a:rPr lang="en-US" dirty="0"/>
            </a:br>
            <a:endParaRPr lang="en-US" dirty="0"/>
          </a:p>
        </p:txBody>
      </p:sp>
    </p:spTree>
    <p:extLst>
      <p:ext uri="{BB962C8B-B14F-4D97-AF65-F5344CB8AC3E}">
        <p14:creationId xmlns:p14="http://schemas.microsoft.com/office/powerpoint/2010/main" val="186722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1" y="0"/>
            <a:ext cx="28956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ge result for pacbio RS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026" y="4481512"/>
            <a:ext cx="2609850"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Technology overview</a:t>
            </a:r>
          </a:p>
        </p:txBody>
      </p:sp>
      <p:sp>
        <p:nvSpPr>
          <p:cNvPr id="3" name="Content Placeholder 2"/>
          <p:cNvSpPr>
            <a:spLocks noGrp="1"/>
          </p:cNvSpPr>
          <p:nvPr>
            <p:ph idx="1"/>
          </p:nvPr>
        </p:nvSpPr>
        <p:spPr/>
        <p:txBody>
          <a:bodyPr>
            <a:normAutofit fontScale="92500" lnSpcReduction="20000"/>
          </a:bodyPr>
          <a:lstStyle/>
          <a:p>
            <a:r>
              <a:rPr lang="en-US" dirty="0"/>
              <a:t>Sanger sequencing produces ~500bp reads</a:t>
            </a:r>
          </a:p>
          <a:p>
            <a:pPr lvl="1"/>
            <a:r>
              <a:rPr lang="en-US" dirty="0"/>
              <a:t>Pros: Highly accurate</a:t>
            </a:r>
          </a:p>
          <a:p>
            <a:pPr lvl="1"/>
            <a:r>
              <a:rPr lang="en-US" dirty="0"/>
              <a:t>Cons: Expensive, laborious</a:t>
            </a:r>
          </a:p>
          <a:p>
            <a:pPr lvl="1"/>
            <a:r>
              <a:rPr lang="en-US" dirty="0"/>
              <a:t>Uses: High quality reference genomes</a:t>
            </a:r>
          </a:p>
          <a:p>
            <a:r>
              <a:rPr lang="en-US" dirty="0"/>
              <a:t>Illumina’s sequencing-by-synthesis 75-250bp</a:t>
            </a:r>
          </a:p>
          <a:p>
            <a:pPr lvl="1"/>
            <a:r>
              <a:rPr lang="en-US" dirty="0"/>
              <a:t>Pros: cheap, lots of reads (e.g. 500 million per run)</a:t>
            </a:r>
          </a:p>
          <a:p>
            <a:pPr lvl="1"/>
            <a:r>
              <a:rPr lang="en-US" dirty="0"/>
              <a:t>Cons: short reads</a:t>
            </a:r>
          </a:p>
          <a:p>
            <a:pPr lvl="1"/>
            <a:r>
              <a:rPr lang="en-US" dirty="0"/>
              <a:t>Uses: Resequencing, draft genomes, RNA-</a:t>
            </a:r>
            <a:r>
              <a:rPr lang="en-US" dirty="0" err="1"/>
              <a:t>seq</a:t>
            </a:r>
            <a:endParaRPr lang="en-US" dirty="0"/>
          </a:p>
          <a:p>
            <a:r>
              <a:rPr lang="en-US" dirty="0"/>
              <a:t>Pacific Biosciences Single-Molecule Real Time (SMRT) reads of 5000bp-40000bp</a:t>
            </a:r>
          </a:p>
          <a:p>
            <a:pPr lvl="1"/>
            <a:r>
              <a:rPr lang="en-US" dirty="0"/>
              <a:t>Pros: long reads</a:t>
            </a:r>
          </a:p>
          <a:p>
            <a:pPr lvl="1"/>
            <a:r>
              <a:rPr lang="en-US" dirty="0"/>
              <a:t>Cons: Fewer reads than Illumina - ~1 million, low accuracy</a:t>
            </a:r>
          </a:p>
          <a:p>
            <a:pPr lvl="1"/>
            <a:r>
              <a:rPr lang="en-US" dirty="0"/>
              <a:t>Uses: Reference genomes</a:t>
            </a:r>
          </a:p>
          <a:p>
            <a:pPr lvl="1"/>
            <a:endParaRPr lang="en-US" dirty="0"/>
          </a:p>
        </p:txBody>
      </p:sp>
      <p:pic>
        <p:nvPicPr>
          <p:cNvPr id="1028" name="Picture 4" descr="mage result for illumina his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151" y="2011362"/>
            <a:ext cx="2698199" cy="233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Genome sequencing technologies – </a:t>
            </a:r>
            <a:br>
              <a:rPr lang="en-US" dirty="0"/>
            </a:br>
            <a:r>
              <a:rPr lang="en-US" dirty="0"/>
              <a:t>Interview with Mike Quail</a:t>
            </a:r>
          </a:p>
        </p:txBody>
      </p:sp>
    </p:spTree>
    <p:extLst>
      <p:ext uri="{BB962C8B-B14F-4D97-AF65-F5344CB8AC3E}">
        <p14:creationId xmlns:p14="http://schemas.microsoft.com/office/powerpoint/2010/main" val="53408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data</a:t>
            </a:r>
          </a:p>
        </p:txBody>
      </p:sp>
      <p:pic>
        <p:nvPicPr>
          <p:cNvPr id="2050" name="Picture 2" descr="mage result for fasta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9" y="1879600"/>
            <a:ext cx="3682026" cy="303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e result for emb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608" y="1980169"/>
            <a:ext cx="3609135" cy="27050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989" y="1923019"/>
            <a:ext cx="3520398" cy="2819400"/>
          </a:xfrm>
          <a:prstGeom prst="rect">
            <a:avLst/>
          </a:prstGeom>
        </p:spPr>
      </p:pic>
      <p:sp>
        <p:nvSpPr>
          <p:cNvPr id="5" name="TextBox 4"/>
          <p:cNvSpPr txBox="1"/>
          <p:nvPr/>
        </p:nvSpPr>
        <p:spPr>
          <a:xfrm>
            <a:off x="546100" y="1457324"/>
            <a:ext cx="2781300" cy="369332"/>
          </a:xfrm>
          <a:prstGeom prst="rect">
            <a:avLst/>
          </a:prstGeom>
          <a:noFill/>
        </p:spPr>
        <p:txBody>
          <a:bodyPr wrap="square" rtlCol="0">
            <a:spAutoFit/>
          </a:bodyPr>
          <a:lstStyle/>
          <a:p>
            <a:r>
              <a:rPr lang="en-US" dirty="0" err="1"/>
              <a:t>Fasta</a:t>
            </a:r>
            <a:endParaRPr lang="en-US" dirty="0"/>
          </a:p>
        </p:txBody>
      </p:sp>
      <p:sp>
        <p:nvSpPr>
          <p:cNvPr id="8" name="TextBox 7"/>
          <p:cNvSpPr txBox="1"/>
          <p:nvPr/>
        </p:nvSpPr>
        <p:spPr>
          <a:xfrm>
            <a:off x="4559300" y="1506022"/>
            <a:ext cx="2781300" cy="369332"/>
          </a:xfrm>
          <a:prstGeom prst="rect">
            <a:avLst/>
          </a:prstGeom>
          <a:noFill/>
        </p:spPr>
        <p:txBody>
          <a:bodyPr wrap="square" rtlCol="0">
            <a:spAutoFit/>
          </a:bodyPr>
          <a:lstStyle/>
          <a:p>
            <a:r>
              <a:rPr lang="en-US"/>
              <a:t>Fastq</a:t>
            </a:r>
            <a:endParaRPr lang="en-US" dirty="0"/>
          </a:p>
        </p:txBody>
      </p:sp>
      <p:sp>
        <p:nvSpPr>
          <p:cNvPr id="9" name="TextBox 8"/>
          <p:cNvSpPr txBox="1"/>
          <p:nvPr/>
        </p:nvSpPr>
        <p:spPr>
          <a:xfrm>
            <a:off x="8387608" y="1570357"/>
            <a:ext cx="2781300" cy="369332"/>
          </a:xfrm>
          <a:prstGeom prst="rect">
            <a:avLst/>
          </a:prstGeom>
          <a:noFill/>
        </p:spPr>
        <p:txBody>
          <a:bodyPr wrap="square" rtlCol="0">
            <a:spAutoFit/>
          </a:bodyPr>
          <a:lstStyle/>
          <a:p>
            <a:r>
              <a:rPr lang="en-US" dirty="0"/>
              <a:t>EMBL</a:t>
            </a:r>
          </a:p>
        </p:txBody>
      </p:sp>
      <p:sp>
        <p:nvSpPr>
          <p:cNvPr id="10" name="TextBox 9"/>
          <p:cNvSpPr txBox="1"/>
          <p:nvPr/>
        </p:nvSpPr>
        <p:spPr>
          <a:xfrm>
            <a:off x="546100" y="5096431"/>
            <a:ext cx="2781300" cy="369332"/>
          </a:xfrm>
          <a:prstGeom prst="rect">
            <a:avLst/>
          </a:prstGeom>
          <a:noFill/>
        </p:spPr>
        <p:txBody>
          <a:bodyPr wrap="square" rtlCol="0">
            <a:spAutoFit/>
          </a:bodyPr>
          <a:lstStyle/>
          <a:p>
            <a:r>
              <a:rPr lang="en-US" dirty="0"/>
              <a:t>SAM/BAM</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974750"/>
            <a:ext cx="5435600" cy="1775285"/>
          </a:xfrm>
          <a:prstGeom prst="rect">
            <a:avLst/>
          </a:prstGeom>
        </p:spPr>
      </p:pic>
    </p:spTree>
    <p:extLst>
      <p:ext uri="{BB962C8B-B14F-4D97-AF65-F5344CB8AC3E}">
        <p14:creationId xmlns:p14="http://schemas.microsoft.com/office/powerpoint/2010/main" val="19470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do with these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932" y="1690688"/>
            <a:ext cx="7795768" cy="4468210"/>
          </a:xfrm>
        </p:spPr>
      </p:pic>
      <p:cxnSp>
        <p:nvCxnSpPr>
          <p:cNvPr id="7" name="Straight Arrow Connector 6"/>
          <p:cNvCxnSpPr/>
          <p:nvPr/>
        </p:nvCxnSpPr>
        <p:spPr>
          <a:xfrm flipV="1">
            <a:off x="8089900" y="2006600"/>
            <a:ext cx="68580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02700" y="1821934"/>
            <a:ext cx="2882900" cy="369332"/>
          </a:xfrm>
          <a:prstGeom prst="rect">
            <a:avLst/>
          </a:prstGeom>
          <a:noFill/>
        </p:spPr>
        <p:txBody>
          <a:bodyPr wrap="square" rtlCol="0">
            <a:spAutoFit/>
          </a:bodyPr>
          <a:lstStyle/>
          <a:p>
            <a:r>
              <a:rPr lang="en-US" dirty="0"/>
              <a:t>Annotation (find the genes)</a:t>
            </a:r>
          </a:p>
        </p:txBody>
      </p:sp>
      <p:cxnSp>
        <p:nvCxnSpPr>
          <p:cNvPr id="9" name="Straight Arrow Connector 8"/>
          <p:cNvCxnSpPr/>
          <p:nvPr/>
        </p:nvCxnSpPr>
        <p:spPr>
          <a:xfrm flipV="1">
            <a:off x="8559800" y="4902200"/>
            <a:ext cx="68580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71000" y="4532868"/>
            <a:ext cx="2362200" cy="923330"/>
          </a:xfrm>
          <a:prstGeom prst="rect">
            <a:avLst/>
          </a:prstGeom>
          <a:noFill/>
        </p:spPr>
        <p:txBody>
          <a:bodyPr wrap="square" rtlCol="0">
            <a:spAutoFit/>
          </a:bodyPr>
          <a:lstStyle/>
          <a:p>
            <a:pPr marL="285750" indent="-285750">
              <a:buFont typeface="Arial" charset="0"/>
              <a:buChar char="•"/>
            </a:pPr>
            <a:r>
              <a:rPr lang="en-US" dirty="0"/>
              <a:t>Look for interesting differences</a:t>
            </a:r>
          </a:p>
          <a:p>
            <a:pPr marL="285750" indent="-285750">
              <a:buFont typeface="Arial" charset="0"/>
              <a:buChar char="•"/>
            </a:pPr>
            <a:r>
              <a:rPr lang="en-US" dirty="0"/>
              <a:t>Build a tree</a:t>
            </a:r>
          </a:p>
        </p:txBody>
      </p:sp>
    </p:spTree>
    <p:extLst>
      <p:ext uri="{BB962C8B-B14F-4D97-AF65-F5344CB8AC3E}">
        <p14:creationId xmlns:p14="http://schemas.microsoft.com/office/powerpoint/2010/main" val="117686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going to do our bioinformatics?</a:t>
            </a:r>
          </a:p>
        </p:txBody>
      </p:sp>
      <p:sp>
        <p:nvSpPr>
          <p:cNvPr id="3" name="Content Placeholder 2"/>
          <p:cNvSpPr>
            <a:spLocks noGrp="1"/>
          </p:cNvSpPr>
          <p:nvPr>
            <p:ph idx="1"/>
          </p:nvPr>
        </p:nvSpPr>
        <p:spPr/>
        <p:txBody>
          <a:bodyPr/>
          <a:lstStyle/>
          <a:p>
            <a:r>
              <a:rPr lang="en-US" dirty="0"/>
              <a:t>Virtual machine with Linux</a:t>
            </a:r>
          </a:p>
          <a:p>
            <a:r>
              <a:rPr lang="en-US" dirty="0"/>
              <a:t>Artemis for viewing genomes</a:t>
            </a:r>
          </a:p>
          <a:p>
            <a:r>
              <a:rPr lang="en-US" dirty="0"/>
              <a:t>Various command line tools for mapping, assembling etc.</a:t>
            </a:r>
          </a:p>
          <a:p>
            <a:r>
              <a:rPr lang="en-US" dirty="0"/>
              <a:t>Web-based applications</a:t>
            </a:r>
          </a:p>
          <a:p>
            <a:endParaRPr lang="en-US" dirty="0"/>
          </a:p>
        </p:txBody>
      </p:sp>
    </p:spTree>
    <p:extLst>
      <p:ext uri="{BB962C8B-B14F-4D97-AF65-F5344CB8AC3E}">
        <p14:creationId xmlns:p14="http://schemas.microsoft.com/office/powerpoint/2010/main" val="136499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11380</TotalTime>
  <Words>1025</Words>
  <Application>Microsoft Macintosh PowerPoint</Application>
  <PresentationFormat>Widescreen</PresentationFormat>
  <Paragraphs>138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Calibri Light</vt:lpstr>
      <vt:lpstr>Century Gothic</vt:lpstr>
      <vt:lpstr>Helvetica</vt:lpstr>
      <vt:lpstr>Times New Roman</vt:lpstr>
      <vt:lpstr>Office Theme</vt:lpstr>
      <vt:lpstr>Pathogen Genomics: Introduction to genome sequencing and analysis</vt:lpstr>
      <vt:lpstr>Summary</vt:lpstr>
      <vt:lpstr>Why do genome sequencing?</vt:lpstr>
      <vt:lpstr>Why do genome sequencing? - Video of Wellcome Sanger Institute researchers </vt:lpstr>
      <vt:lpstr>Technology overview</vt:lpstr>
      <vt:lpstr>Genome sequencing technologies –  Interview with Mike Quail</vt:lpstr>
      <vt:lpstr>Sequence data</vt:lpstr>
      <vt:lpstr>What do we do with these data?</vt:lpstr>
      <vt:lpstr>How are we going to do our bioinformatics?</vt:lpstr>
      <vt:lpstr>What will we do in the practicals?</vt:lpstr>
      <vt:lpstr>Genome browser  and annotation tool</vt:lpstr>
      <vt:lpstr>PowerPoint Presentation</vt:lpstr>
      <vt:lpstr>PowerPoint Presentation</vt:lpstr>
      <vt:lpstr>PowerPoint Presentation</vt:lpstr>
      <vt:lpstr>Resequencing and mapping </vt:lpstr>
      <vt:lpstr>PowerPoint Presentation</vt:lpstr>
      <vt:lpstr>PowerPoint Presentation</vt:lpstr>
      <vt:lpstr>PowerPoint Presentation</vt:lpstr>
      <vt:lpstr>PowerPoint Presentation</vt:lpstr>
      <vt:lpstr>The Swedish story</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Pathogen Genomics – working with pathogen genomes</dc:title>
  <dc:creator>Adam Reid</dc:creator>
  <cp:lastModifiedBy>Microsoft Office User</cp:lastModifiedBy>
  <cp:revision>30</cp:revision>
  <dcterms:created xsi:type="dcterms:W3CDTF">2018-04-10T13:21:19Z</dcterms:created>
  <dcterms:modified xsi:type="dcterms:W3CDTF">2021-04-07T09:10:36Z</dcterms:modified>
</cp:coreProperties>
</file>