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2" r:id="rId5"/>
    <p:sldId id="259" r:id="rId6"/>
    <p:sldId id="258" r:id="rId7"/>
    <p:sldId id="260" r:id="rId8"/>
    <p:sldId id="263" r:id="rId9"/>
    <p:sldId id="261" r:id="rId10"/>
    <p:sldId id="265" r:id="rId11"/>
    <p:sldId id="322" r:id="rId12"/>
    <p:sldId id="291" r:id="rId13"/>
    <p:sldId id="324" r:id="rId14"/>
    <p:sldId id="326" r:id="rId15"/>
    <p:sldId id="283" r:id="rId16"/>
    <p:sldId id="312" r:id="rId17"/>
    <p:sldId id="311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15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FAE8-3BA3-0840-9223-A1954F68BF7D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FF0-C64E-A749-A2A0-E7F17EBB3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48173-7545-48C7-AE91-3644A74AC4DC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1942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9B7F2-6F62-9141-885B-1AA824DF13D0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2E43-8C5C-4840-9D71-C5638461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Pathogen Genomics:</a:t>
            </a:r>
            <a:br>
              <a:rPr lang="en-US" dirty="0"/>
            </a:br>
            <a:r>
              <a:rPr lang="en-US" dirty="0"/>
              <a:t>Introduction to genome sequencing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776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Adam Reid &amp; Steve Doyle </a:t>
            </a:r>
          </a:p>
          <a:p>
            <a:r>
              <a:rPr lang="en-US" dirty="0" err="1"/>
              <a:t>Wellcome</a:t>
            </a:r>
            <a:r>
              <a:rPr lang="en-US" dirty="0"/>
              <a:t> Sanger Institute/LSHTM</a:t>
            </a:r>
          </a:p>
          <a:p>
            <a:endParaRPr lang="en-US" dirty="0"/>
          </a:p>
          <a:p>
            <a:r>
              <a:rPr lang="en-US" dirty="0"/>
              <a:t>LSHTM Pathogen Genomics</a:t>
            </a:r>
          </a:p>
        </p:txBody>
      </p:sp>
    </p:spTree>
    <p:extLst>
      <p:ext uri="{BB962C8B-B14F-4D97-AF65-F5344CB8AC3E}">
        <p14:creationId xmlns:p14="http://schemas.microsoft.com/office/powerpoint/2010/main" val="6156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in the </a:t>
            </a:r>
            <a:r>
              <a:rPr lang="en-US" dirty="0" err="1"/>
              <a:t>practicals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 the Virtual Machine</a:t>
            </a:r>
          </a:p>
          <a:p>
            <a:r>
              <a:rPr lang="en-US" dirty="0"/>
              <a:t>Computer practical 1: Use Artemis to get familiar with looking at genomes (morning)</a:t>
            </a:r>
          </a:p>
          <a:p>
            <a:r>
              <a:rPr lang="en-US" dirty="0"/>
              <a:t>Computer practical 2: Map short-read genome sequencing data to identify differences between closely related bacteria (afternoon)</a:t>
            </a:r>
          </a:p>
        </p:txBody>
      </p:sp>
    </p:spTree>
    <p:extLst>
      <p:ext uri="{BB962C8B-B14F-4D97-AF65-F5344CB8AC3E}">
        <p14:creationId xmlns:p14="http://schemas.microsoft.com/office/powerpoint/2010/main" val="68117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404664"/>
            <a:ext cx="1466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46073" y="299889"/>
            <a:ext cx="6234545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Genome browser </a:t>
            </a:r>
            <a:br>
              <a:rPr lang="en-US" sz="4000" b="1" dirty="0"/>
            </a:br>
            <a:r>
              <a:rPr lang="en-US" sz="4000" b="1" dirty="0"/>
              <a:t>and annotation tool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visualization of sequence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DNA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six frame translation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Panoramic and sequence view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Annotation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Features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Mapped and listed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Editable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In layers (entry)</a:t>
            </a:r>
          </a:p>
          <a:p>
            <a:r>
              <a:rPr 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perform and view analysis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basic analysis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Basic stats &amp; index can be plotted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import and view the results of other searches/analysis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entury Gothic" panose="020B0502020202020204" pitchFamily="34" charset="0"/>
              </a:rPr>
              <a:t>Different lines of evidence can be seen together</a:t>
            </a:r>
            <a:br>
              <a:rPr lang="en-US" sz="1400" dirty="0">
                <a:latin typeface="Century Gothic" panose="020B0502020202020204" pitchFamily="34" charset="0"/>
              </a:rPr>
            </a:br>
            <a:endParaRPr lang="es-UY" sz="1400" dirty="0">
              <a:latin typeface="Century Gothic" panose="020B0502020202020204" pitchFamily="34" charset="0"/>
            </a:endParaRPr>
          </a:p>
        </p:txBody>
      </p:sp>
      <p:pic>
        <p:nvPicPr>
          <p:cNvPr id="15" name="Picture 4" descr="art_dna_tab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6172200" y="2299347"/>
            <a:ext cx="4038600" cy="3127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6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eli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132735"/>
            <a:ext cx="454025" cy="419100"/>
          </a:xfrm>
          <a:prstGeom prst="rect">
            <a:avLst/>
          </a:prstGeom>
          <a:noFill/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231750" y="132735"/>
            <a:ext cx="2826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cs typeface="Arial" charset="0"/>
              </a:rPr>
              <a:t>Artemis</a:t>
            </a:r>
            <a:r>
              <a:rPr lang="en-US" dirty="0">
                <a:latin typeface="Helvetica" pitchFamily="8" charset="0"/>
                <a:cs typeface="Arial" charset="0"/>
              </a:rPr>
              <a:t> </a:t>
            </a:r>
          </a:p>
        </p:txBody>
      </p:sp>
      <p:pic>
        <p:nvPicPr>
          <p:cNvPr id="21508" name="Picture 4" descr="art_dna_tab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6001" y="1143000"/>
            <a:ext cx="6227763" cy="5227638"/>
          </a:xfrm>
          <a:prstGeom prst="rect">
            <a:avLst/>
          </a:prstGeom>
          <a:noFill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264400" y="3810000"/>
            <a:ext cx="3556000" cy="1208088"/>
            <a:chOff x="3552" y="2400"/>
            <a:chExt cx="2240" cy="761"/>
          </a:xfrm>
        </p:grpSpPr>
        <p:sp>
          <p:nvSpPr>
            <p:cNvPr id="21510" name="Line 6"/>
            <p:cNvSpPr>
              <a:spLocks noChangeAspect="1" noChangeShapeType="1"/>
            </p:cNvSpPr>
            <p:nvPr/>
          </p:nvSpPr>
          <p:spPr bwMode="auto">
            <a:xfrm rot="-222542" flipH="1" flipV="1">
              <a:off x="3552" y="2400"/>
              <a:ext cx="1620" cy="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1511" name="Line 7"/>
            <p:cNvSpPr>
              <a:spLocks noChangeAspect="1" noChangeShapeType="1"/>
            </p:cNvSpPr>
            <p:nvPr/>
          </p:nvSpPr>
          <p:spPr bwMode="auto">
            <a:xfrm flipH="1">
              <a:off x="4052" y="2972"/>
              <a:ext cx="1145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168" y="281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Sliders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677400" y="2895601"/>
            <a:ext cx="1143000" cy="2384425"/>
            <a:chOff x="5072" y="1824"/>
            <a:chExt cx="720" cy="1502"/>
          </a:xfrm>
        </p:grpSpPr>
        <p:sp>
          <p:nvSpPr>
            <p:cNvPr id="21514" name="Line 10"/>
            <p:cNvSpPr>
              <a:spLocks noChangeAspect="1" noChangeShapeType="1"/>
            </p:cNvSpPr>
            <p:nvPr/>
          </p:nvSpPr>
          <p:spPr bwMode="auto">
            <a:xfrm flipH="1" flipV="1">
              <a:off x="5072" y="1824"/>
              <a:ext cx="325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1515" name="Line 11"/>
            <p:cNvSpPr>
              <a:spLocks noChangeAspect="1" noChangeShapeType="1"/>
            </p:cNvSpPr>
            <p:nvPr/>
          </p:nvSpPr>
          <p:spPr bwMode="auto">
            <a:xfrm flipH="1">
              <a:off x="5087" y="2204"/>
              <a:ext cx="337" cy="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1516" name="Line 12"/>
            <p:cNvSpPr>
              <a:spLocks noChangeAspect="1" noChangeShapeType="1"/>
            </p:cNvSpPr>
            <p:nvPr/>
          </p:nvSpPr>
          <p:spPr bwMode="auto">
            <a:xfrm rot="18313660" flipH="1">
              <a:off x="4727" y="2629"/>
              <a:ext cx="1149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UY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5168" y="201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Sliders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57338" y="1231902"/>
            <a:ext cx="1935162" cy="338138"/>
            <a:chOff x="8" y="776"/>
            <a:chExt cx="1219" cy="213"/>
          </a:xfrm>
        </p:grpSpPr>
        <p:sp>
          <p:nvSpPr>
            <p:cNvPr id="21519" name="AutoShape 15"/>
            <p:cNvSpPr>
              <a:spLocks noChangeAspect="1"/>
            </p:cNvSpPr>
            <p:nvPr/>
          </p:nvSpPr>
          <p:spPr bwMode="auto">
            <a:xfrm>
              <a:off x="1146" y="813"/>
              <a:ext cx="81" cy="145"/>
            </a:xfrm>
            <a:prstGeom prst="leftBrace">
              <a:avLst>
                <a:gd name="adj1" fmla="val 1491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8" y="776"/>
              <a:ext cx="1103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FF0000"/>
                  </a:solidFill>
                  <a:cs typeface="Arial" charset="0"/>
                </a:rPr>
                <a:t>Drop Down Menus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557338" y="1530352"/>
            <a:ext cx="1947862" cy="376238"/>
            <a:chOff x="0" y="964"/>
            <a:chExt cx="1227" cy="237"/>
          </a:xfrm>
        </p:grpSpPr>
        <p:sp>
          <p:nvSpPr>
            <p:cNvPr id="21522" name="AutoShape 18"/>
            <p:cNvSpPr>
              <a:spLocks noChangeAspect="1"/>
            </p:cNvSpPr>
            <p:nvPr/>
          </p:nvSpPr>
          <p:spPr bwMode="auto">
            <a:xfrm>
              <a:off x="1146" y="964"/>
              <a:ext cx="81" cy="236"/>
            </a:xfrm>
            <a:prstGeom prst="leftBrace">
              <a:avLst>
                <a:gd name="adj1" fmla="val 2428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0" y="988"/>
              <a:ext cx="102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FF0000"/>
                  </a:solidFill>
                  <a:cs typeface="Arial" charset="0"/>
                </a:rPr>
                <a:t>Entry Button Line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557338" y="1905000"/>
            <a:ext cx="1947862" cy="1911350"/>
            <a:chOff x="0" y="1200"/>
            <a:chExt cx="1227" cy="1204"/>
          </a:xfrm>
        </p:grpSpPr>
        <p:sp>
          <p:nvSpPr>
            <p:cNvPr id="21525" name="AutoShape 21"/>
            <p:cNvSpPr>
              <a:spLocks noChangeAspect="1"/>
            </p:cNvSpPr>
            <p:nvPr/>
          </p:nvSpPr>
          <p:spPr bwMode="auto">
            <a:xfrm>
              <a:off x="1146" y="1200"/>
              <a:ext cx="81" cy="1204"/>
            </a:xfrm>
            <a:prstGeom prst="leftBrace">
              <a:avLst>
                <a:gd name="adj1" fmla="val 12386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0" y="1660"/>
              <a:ext cx="1056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FF0000"/>
                  </a:solidFill>
                  <a:cs typeface="Arial" charset="0"/>
                </a:rPr>
                <a:t>Main Sequence View Panel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57338" y="3937001"/>
            <a:ext cx="1947862" cy="1019175"/>
            <a:chOff x="0" y="2480"/>
            <a:chExt cx="1227" cy="642"/>
          </a:xfrm>
        </p:grpSpPr>
        <p:sp>
          <p:nvSpPr>
            <p:cNvPr id="21528" name="AutoShape 24"/>
            <p:cNvSpPr>
              <a:spLocks noChangeAspect="1"/>
            </p:cNvSpPr>
            <p:nvPr/>
          </p:nvSpPr>
          <p:spPr bwMode="auto">
            <a:xfrm>
              <a:off x="1146" y="2480"/>
              <a:ext cx="81" cy="642"/>
            </a:xfrm>
            <a:prstGeom prst="leftBrace">
              <a:avLst>
                <a:gd name="adj1" fmla="val 6604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0" y="2544"/>
              <a:ext cx="1056" cy="5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FF0000"/>
                  </a:solidFill>
                  <a:cs typeface="Arial" charset="0"/>
                </a:rPr>
                <a:t>Magnified Sequence View Panel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557338" y="5076825"/>
            <a:ext cx="1947862" cy="1258888"/>
            <a:chOff x="0" y="3198"/>
            <a:chExt cx="1227" cy="793"/>
          </a:xfrm>
        </p:grpSpPr>
        <p:sp>
          <p:nvSpPr>
            <p:cNvPr id="21531" name="AutoShape 27"/>
            <p:cNvSpPr>
              <a:spLocks noChangeAspect="1"/>
            </p:cNvSpPr>
            <p:nvPr/>
          </p:nvSpPr>
          <p:spPr bwMode="auto">
            <a:xfrm>
              <a:off x="1146" y="3198"/>
              <a:ext cx="81" cy="793"/>
            </a:xfrm>
            <a:prstGeom prst="leftBrace">
              <a:avLst>
                <a:gd name="adj1" fmla="val 8158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0" y="3460"/>
              <a:ext cx="105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rgbClr val="FF0000"/>
                  </a:solidFill>
                  <a:cs typeface="Arial" charset="0"/>
                </a:rPr>
                <a:t>Feature Menu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557338" y="1231902"/>
            <a:ext cx="1935162" cy="338138"/>
            <a:chOff x="8" y="776"/>
            <a:chExt cx="1219" cy="213"/>
          </a:xfrm>
        </p:grpSpPr>
        <p:sp>
          <p:nvSpPr>
            <p:cNvPr id="21534" name="AutoShape 30"/>
            <p:cNvSpPr>
              <a:spLocks noChangeAspect="1"/>
            </p:cNvSpPr>
            <p:nvPr/>
          </p:nvSpPr>
          <p:spPr bwMode="auto">
            <a:xfrm>
              <a:off x="1146" y="813"/>
              <a:ext cx="81" cy="145"/>
            </a:xfrm>
            <a:prstGeom prst="leftBrace">
              <a:avLst>
                <a:gd name="adj1" fmla="val 1491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8" y="776"/>
              <a:ext cx="1103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600" dirty="0">
                  <a:solidFill>
                    <a:schemeClr val="accent2"/>
                  </a:solidFill>
                  <a:cs typeface="Arial" charset="0"/>
                </a:rPr>
                <a:t>Drop Down Menus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1557338" y="1530352"/>
            <a:ext cx="1947862" cy="376238"/>
            <a:chOff x="0" y="964"/>
            <a:chExt cx="1227" cy="237"/>
          </a:xfrm>
        </p:grpSpPr>
        <p:sp>
          <p:nvSpPr>
            <p:cNvPr id="21537" name="AutoShape 33"/>
            <p:cNvSpPr>
              <a:spLocks noChangeAspect="1"/>
            </p:cNvSpPr>
            <p:nvPr/>
          </p:nvSpPr>
          <p:spPr bwMode="auto">
            <a:xfrm>
              <a:off x="1146" y="964"/>
              <a:ext cx="81" cy="236"/>
            </a:xfrm>
            <a:prstGeom prst="leftBrace">
              <a:avLst>
                <a:gd name="adj1" fmla="val 2428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0" y="988"/>
              <a:ext cx="102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Entry Button Line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557338" y="1905000"/>
            <a:ext cx="1947862" cy="1911350"/>
            <a:chOff x="0" y="1200"/>
            <a:chExt cx="1227" cy="1204"/>
          </a:xfrm>
        </p:grpSpPr>
        <p:sp>
          <p:nvSpPr>
            <p:cNvPr id="21540" name="AutoShape 36"/>
            <p:cNvSpPr>
              <a:spLocks noChangeAspect="1"/>
            </p:cNvSpPr>
            <p:nvPr/>
          </p:nvSpPr>
          <p:spPr bwMode="auto">
            <a:xfrm>
              <a:off x="1146" y="1200"/>
              <a:ext cx="81" cy="1204"/>
            </a:xfrm>
            <a:prstGeom prst="leftBrace">
              <a:avLst>
                <a:gd name="adj1" fmla="val 12386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0" y="1660"/>
              <a:ext cx="1056" cy="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Main Sequence View Panel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1557338" y="3937001"/>
            <a:ext cx="1947862" cy="1019175"/>
            <a:chOff x="0" y="2480"/>
            <a:chExt cx="1227" cy="642"/>
          </a:xfrm>
        </p:grpSpPr>
        <p:sp>
          <p:nvSpPr>
            <p:cNvPr id="21543" name="AutoShape 39"/>
            <p:cNvSpPr>
              <a:spLocks noChangeAspect="1"/>
            </p:cNvSpPr>
            <p:nvPr/>
          </p:nvSpPr>
          <p:spPr bwMode="auto">
            <a:xfrm>
              <a:off x="1146" y="2480"/>
              <a:ext cx="81" cy="642"/>
            </a:xfrm>
            <a:prstGeom prst="leftBrace">
              <a:avLst>
                <a:gd name="adj1" fmla="val 6604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0" y="2544"/>
              <a:ext cx="1056" cy="5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Magnified Sequence View Panel</a:t>
              </a: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557338" y="5076825"/>
            <a:ext cx="1947862" cy="1258888"/>
            <a:chOff x="0" y="3198"/>
            <a:chExt cx="1227" cy="793"/>
          </a:xfrm>
        </p:grpSpPr>
        <p:sp>
          <p:nvSpPr>
            <p:cNvPr id="21546" name="AutoShape 42"/>
            <p:cNvSpPr>
              <a:spLocks noChangeAspect="1"/>
            </p:cNvSpPr>
            <p:nvPr/>
          </p:nvSpPr>
          <p:spPr bwMode="auto">
            <a:xfrm>
              <a:off x="1146" y="3198"/>
              <a:ext cx="81" cy="793"/>
            </a:xfrm>
            <a:prstGeom prst="leftBrace">
              <a:avLst>
                <a:gd name="adj1" fmla="val 8158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UY"/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0" y="3460"/>
              <a:ext cx="105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600">
                  <a:solidFill>
                    <a:schemeClr val="accent2"/>
                  </a:solidFill>
                  <a:cs typeface="Arial" charset="0"/>
                </a:rPr>
                <a:t>Feature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4916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628800"/>
            <a:ext cx="7896225" cy="4248150"/>
          </a:xfrm>
          <a:prstGeom prst="rect">
            <a:avLst/>
          </a:prstGeom>
        </p:spPr>
      </p:pic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sz="3200" b="1" kern="0" dirty="0" err="1">
                <a:solidFill>
                  <a:schemeClr val="tx1"/>
                </a:solidFill>
              </a:rPr>
              <a:t>Viewing</a:t>
            </a:r>
            <a:r>
              <a:rPr lang="es-ES_tradnl" sz="3200" b="1" kern="0" dirty="0">
                <a:solidFill>
                  <a:schemeClr val="tx1"/>
                </a:solidFill>
              </a:rPr>
              <a:t> </a:t>
            </a:r>
            <a:r>
              <a:rPr lang="es-ES_tradnl" sz="3200" b="1" kern="0" dirty="0" err="1">
                <a:solidFill>
                  <a:schemeClr val="tx1"/>
                </a:solidFill>
              </a:rPr>
              <a:t>mapped</a:t>
            </a:r>
            <a:r>
              <a:rPr lang="es-ES_tradnl" sz="3200" b="1" kern="0" dirty="0">
                <a:solidFill>
                  <a:schemeClr val="tx1"/>
                </a:solidFill>
              </a:rPr>
              <a:t> </a:t>
            </a:r>
            <a:r>
              <a:rPr lang="es-ES_tradnl" sz="3200" b="1" kern="0" dirty="0" err="1">
                <a:solidFill>
                  <a:schemeClr val="tx1"/>
                </a:solidFill>
              </a:rPr>
              <a:t>reads</a:t>
            </a:r>
            <a:r>
              <a:rPr lang="es-ES_tradnl" sz="3200" b="1" kern="0" dirty="0">
                <a:solidFill>
                  <a:schemeClr val="tx1"/>
                </a:solidFill>
              </a:rPr>
              <a:t> in Artemis</a:t>
            </a:r>
            <a:endParaRPr lang="es-MX" sz="3200" b="1" kern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1905" y="6093296"/>
            <a:ext cx="308610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 Unicode MS" panose="020B0604020202020204" pitchFamily="34" charset="-128"/>
              <a:buChar char="•"/>
            </a:pPr>
            <a:r>
              <a:rPr lang="en-GB" altLang="es-UY" dirty="0">
                <a:solidFill>
                  <a:srgbClr val="000000"/>
                </a:solidFill>
                <a:latin typeface="Arial Unicode MS" panose="020B0604020202020204" pitchFamily="34" charset="-128"/>
              </a:rPr>
              <a:t>  we will see it on Module 4 </a:t>
            </a:r>
          </a:p>
        </p:txBody>
      </p:sp>
    </p:spTree>
    <p:extLst>
      <p:ext uri="{BB962C8B-B14F-4D97-AF65-F5344CB8AC3E}">
        <p14:creationId xmlns:p14="http://schemas.microsoft.com/office/powerpoint/2010/main" val="204900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_tradnl" b="1" kern="0" dirty="0" err="1">
                <a:solidFill>
                  <a:schemeClr val="tx1"/>
                </a:solidFill>
              </a:rPr>
              <a:t>Viewing</a:t>
            </a:r>
            <a:r>
              <a:rPr lang="es-ES_tradnl" b="1" kern="0" dirty="0">
                <a:solidFill>
                  <a:schemeClr val="tx1"/>
                </a:solidFill>
              </a:rPr>
              <a:t> </a:t>
            </a:r>
            <a:r>
              <a:rPr lang="es-ES_tradnl" b="1" kern="0" dirty="0" err="1">
                <a:solidFill>
                  <a:schemeClr val="tx1"/>
                </a:solidFill>
              </a:rPr>
              <a:t>mapped</a:t>
            </a:r>
            <a:r>
              <a:rPr lang="es-ES_tradnl" b="1" kern="0" dirty="0">
                <a:solidFill>
                  <a:schemeClr val="tx1"/>
                </a:solidFill>
              </a:rPr>
              <a:t> </a:t>
            </a:r>
            <a:r>
              <a:rPr lang="es-ES_tradnl" b="1" kern="0" dirty="0" err="1">
                <a:solidFill>
                  <a:schemeClr val="tx1"/>
                </a:solidFill>
              </a:rPr>
              <a:t>reads</a:t>
            </a:r>
            <a:r>
              <a:rPr lang="es-ES_tradnl" b="1" kern="0" dirty="0">
                <a:solidFill>
                  <a:schemeClr val="tx1"/>
                </a:solidFill>
              </a:rPr>
              <a:t> in Artemis</a:t>
            </a:r>
            <a:endParaRPr lang="es-MX" b="1" kern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1513397"/>
            <a:ext cx="3635230" cy="823912"/>
          </a:xfrm>
        </p:spPr>
        <p:txBody>
          <a:bodyPr/>
          <a:lstStyle/>
          <a:p>
            <a:r>
              <a:rPr lang="en-US" sz="1600" b="0" dirty="0">
                <a:latin typeface="Century Gothic" panose="020B0502020202020204" pitchFamily="34" charset="0"/>
              </a:rPr>
              <a:t>Single nucleotide variants (SNVs)</a:t>
            </a:r>
            <a:endParaRPr lang="es-UY" sz="1600" b="0" dirty="0">
              <a:latin typeface="Century Gothic" panose="020B0502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0" y="2497758"/>
            <a:ext cx="4040188" cy="3307506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796554"/>
            <a:ext cx="2500745" cy="528405"/>
          </a:xfrm>
        </p:spPr>
        <p:txBody>
          <a:bodyPr/>
          <a:lstStyle/>
          <a:p>
            <a:r>
              <a:rPr lang="es-UY" sz="1600" b="0" dirty="0">
                <a:latin typeface="Century Gothic" panose="020B0502020202020204" pitchFamily="34" charset="0"/>
              </a:rPr>
              <a:t>RNAseq data 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6013" y="2497758"/>
            <a:ext cx="4041775" cy="35233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71864" y="61261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Illumina data (bam files)</a:t>
            </a:r>
            <a:br>
              <a:rPr lang="en-US" dirty="0"/>
            </a:b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4934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Times New Roman" pitchFamily="-52" charset="0"/>
                <a:cs typeface="Times New Roman" pitchFamily="-52" charset="0"/>
              </a:rPr>
              <a:t>Resequencing and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/>
                <a:ea typeface="Times New Roman" pitchFamily="-52" charset="0"/>
                <a:cs typeface="Times New Roman" pitchFamily="-52" charset="0"/>
              </a:rPr>
              <a:t>Aims to capture information on:</a:t>
            </a:r>
          </a:p>
          <a:p>
            <a:pPr lvl="1"/>
            <a:r>
              <a:rPr lang="en-GB" dirty="0">
                <a:latin typeface="Times New Roman"/>
                <a:ea typeface="Times New Roman" pitchFamily="-52" charset="0"/>
                <a:cs typeface="Times New Roman" pitchFamily="-52" charset="0"/>
              </a:rPr>
              <a:t>Single Nucleotide Variants (SNVs/SNPs), </a:t>
            </a:r>
          </a:p>
          <a:p>
            <a:pPr lvl="1"/>
            <a:r>
              <a:rPr lang="en-GB" u="sng" dirty="0">
                <a:latin typeface="Times New Roman"/>
                <a:ea typeface="Times New Roman" pitchFamily="-52" charset="0"/>
                <a:cs typeface="Times New Roman" pitchFamily="-52" charset="0"/>
              </a:rPr>
              <a:t>in</a:t>
            </a:r>
            <a:r>
              <a:rPr lang="en-GB" dirty="0">
                <a:latin typeface="Times New Roman"/>
                <a:ea typeface="Times New Roman" pitchFamily="-52" charset="0"/>
                <a:cs typeface="Times New Roman" pitchFamily="-52" charset="0"/>
              </a:rPr>
              <a:t>sertions and </a:t>
            </a:r>
            <a:r>
              <a:rPr lang="en-GB" u="sng" dirty="0">
                <a:latin typeface="Times New Roman"/>
                <a:ea typeface="Times New Roman" pitchFamily="-52" charset="0"/>
                <a:cs typeface="Times New Roman" pitchFamily="-52" charset="0"/>
              </a:rPr>
              <a:t>del</a:t>
            </a:r>
            <a:r>
              <a:rPr lang="en-GB" dirty="0">
                <a:latin typeface="Times New Roman"/>
                <a:ea typeface="Times New Roman" pitchFamily="-52" charset="0"/>
                <a:cs typeface="Times New Roman" pitchFamily="-52" charset="0"/>
              </a:rPr>
              <a:t>etions (indels) </a:t>
            </a:r>
          </a:p>
          <a:p>
            <a:pPr lvl="1"/>
            <a:r>
              <a:rPr lang="en-GB" dirty="0">
                <a:latin typeface="Times New Roman"/>
                <a:ea typeface="Times New Roman" pitchFamily="-52" charset="0"/>
                <a:cs typeface="Times New Roman" pitchFamily="-52" charset="0"/>
              </a:rPr>
              <a:t>Copy Number Variants (CNVs) between individuals of a species.</a:t>
            </a:r>
          </a:p>
          <a:p>
            <a:endParaRPr lang="en-US" dirty="0">
              <a:latin typeface="Times New Roman"/>
            </a:endParaRPr>
          </a:p>
          <a:p>
            <a:r>
              <a:rPr lang="en-US" dirty="0">
                <a:latin typeface="Times New Roman"/>
              </a:rPr>
              <a:t>As sequences diverge from the reference, mapping becomes progressively less effective</a:t>
            </a:r>
          </a:p>
          <a:p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726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9FE4ED-0F37-9049-AE2A-D3F2A474B4E9}"/>
              </a:ext>
            </a:extLst>
          </p:cNvPr>
          <p:cNvSpPr txBox="1"/>
          <p:nvPr/>
        </p:nvSpPr>
        <p:spPr>
          <a:xfrm>
            <a:off x="3886797" y="414341"/>
            <a:ext cx="510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 presence / absence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BF91E-DC9F-2A4D-BEFA-CA87AA37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5178"/>
            <a:ext cx="9144000" cy="46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2D919-A980-6B45-B081-3548BE83A2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1363" y="4086541"/>
            <a:ext cx="5943600" cy="2399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7A228-4EC7-124B-90BF-82FCA677CC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5663" y="328616"/>
            <a:ext cx="5943600" cy="4039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FE4ED-0F37-9049-AE2A-D3F2A474B4E9}"/>
              </a:ext>
            </a:extLst>
          </p:cNvPr>
          <p:cNvSpPr txBox="1"/>
          <p:nvPr/>
        </p:nvSpPr>
        <p:spPr>
          <a:xfrm>
            <a:off x="4258272" y="171454"/>
            <a:ext cx="446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Copy number variation</a:t>
            </a:r>
          </a:p>
        </p:txBody>
      </p:sp>
    </p:spTree>
    <p:extLst>
      <p:ext uri="{BB962C8B-B14F-4D97-AF65-F5344CB8AC3E}">
        <p14:creationId xmlns:p14="http://schemas.microsoft.com/office/powerpoint/2010/main" val="42810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0D3-D986-834E-A77A-B49A367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session, you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F2D2-207E-6C4A-A2D2-D0BD8850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Use Artemis to view genomes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Understand genome data files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Understand relationship between the sequence and annotation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Understand what bacterial genomes look like and how they are arranged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point of a genome sequence?</a:t>
            </a:r>
          </a:p>
          <a:p>
            <a:r>
              <a:rPr lang="en-US" dirty="0"/>
              <a:t>Genome sequencing technologies</a:t>
            </a:r>
          </a:p>
          <a:p>
            <a:r>
              <a:rPr lang="en-US" dirty="0"/>
              <a:t>Sequence data files</a:t>
            </a:r>
          </a:p>
          <a:p>
            <a:r>
              <a:rPr lang="en-US" dirty="0"/>
              <a:t>Viewing genomes</a:t>
            </a:r>
          </a:p>
          <a:p>
            <a:r>
              <a:rPr lang="en-US" dirty="0"/>
              <a:t>Computer practical 1: Viewing genome sequences</a:t>
            </a:r>
          </a:p>
          <a:p>
            <a:r>
              <a:rPr lang="en-US" dirty="0"/>
              <a:t>Computer practical 2: Analysis of sequence variants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2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genome sequencing?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Reference for molecular biology</a:t>
            </a:r>
          </a:p>
          <a:p>
            <a:pPr lvl="1"/>
            <a:r>
              <a:rPr lang="en-US" i="1" dirty="0" err="1"/>
              <a:t>Tropheryma</a:t>
            </a:r>
            <a:r>
              <a:rPr lang="en-US" i="1" dirty="0"/>
              <a:t> </a:t>
            </a:r>
            <a:r>
              <a:rPr lang="en-US" i="1" dirty="0" err="1"/>
              <a:t>whipplei</a:t>
            </a:r>
            <a:r>
              <a:rPr lang="en-US" dirty="0"/>
              <a:t> causes the potentially fatal Whipple’s disease. Could not easily be grown. Genome revealed it had lost genes involved in producing amino acids.</a:t>
            </a:r>
          </a:p>
          <a:p>
            <a:r>
              <a:rPr lang="en-US" dirty="0"/>
              <a:t>Identify all the genes that determine the function of the organism</a:t>
            </a:r>
          </a:p>
          <a:p>
            <a:pPr lvl="1"/>
            <a:r>
              <a:rPr lang="en-US" i="1" dirty="0"/>
              <a:t>Neisseria </a:t>
            </a:r>
            <a:r>
              <a:rPr lang="en-US" i="1" dirty="0" err="1"/>
              <a:t>meningitidis</a:t>
            </a:r>
            <a:r>
              <a:rPr lang="en-US" dirty="0"/>
              <a:t>, a major cause of meningitis. The first vaccine for a particular form of meningitis for identified by looking for candidates in its genome.</a:t>
            </a:r>
          </a:p>
          <a:p>
            <a:pPr lvl="1"/>
            <a:r>
              <a:rPr lang="en-US" i="1" dirty="0"/>
              <a:t>Rickettsia </a:t>
            </a:r>
            <a:r>
              <a:rPr lang="en-US" i="1" dirty="0" err="1"/>
              <a:t>prowazekii</a:t>
            </a:r>
            <a:r>
              <a:rPr lang="en-US" dirty="0"/>
              <a:t> is the cause of epidemic typhus, which killed millions in the early 20th century. It cannot reproduce outside of these cells. It was found to have just over 800 genes. </a:t>
            </a:r>
          </a:p>
          <a:p>
            <a:r>
              <a:rPr lang="en-US" dirty="0"/>
              <a:t>Examine evolution by comparative genomics</a:t>
            </a:r>
          </a:p>
          <a:p>
            <a:r>
              <a:rPr lang="en-US" dirty="0"/>
              <a:t>Track spread of pathogens</a:t>
            </a:r>
          </a:p>
          <a:p>
            <a:r>
              <a:rPr lang="en-US" dirty="0"/>
              <a:t>Identify antimicrobial/drug resistance genes and drug targets</a:t>
            </a:r>
          </a:p>
          <a:p>
            <a:pPr lvl="1"/>
            <a:r>
              <a:rPr lang="en-US" dirty="0" err="1"/>
              <a:t>Mtb</a:t>
            </a:r>
            <a:r>
              <a:rPr lang="en-US" dirty="0"/>
              <a:t> researchers made bacteria resistant to a new drug. Genome sequencing identified the gene involved in resistance.</a:t>
            </a:r>
          </a:p>
          <a:p>
            <a:r>
              <a:rPr lang="en-US" dirty="0"/>
              <a:t>Basis for other omics technologies – RNA-</a:t>
            </a:r>
            <a:r>
              <a:rPr lang="en-US" dirty="0" err="1"/>
              <a:t>seq</a:t>
            </a:r>
            <a:r>
              <a:rPr lang="en-US" dirty="0"/>
              <a:t>, </a:t>
            </a:r>
            <a:r>
              <a:rPr lang="en-US" dirty="0" err="1"/>
              <a:t>ChIP-seq</a:t>
            </a:r>
            <a:r>
              <a:rPr lang="en-US" dirty="0"/>
              <a:t>, </a:t>
            </a:r>
            <a:r>
              <a:rPr lang="en-US" dirty="0" err="1"/>
              <a:t>Methylome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1988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genome sequencing? - Video of </a:t>
            </a:r>
            <a:r>
              <a:rPr lang="en-US" dirty="0" err="1"/>
              <a:t>Wellcome</a:t>
            </a:r>
            <a:r>
              <a:rPr lang="en-US" dirty="0"/>
              <a:t> Sanger Institute researchers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2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1" y="0"/>
            <a:ext cx="2895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ge result for pacbio RS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26" y="4481512"/>
            <a:ext cx="2609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Sanger sequencing produces ~500bp reads</a:t>
            </a:r>
          </a:p>
          <a:p>
            <a:pPr lvl="1"/>
            <a:r>
              <a:rPr lang="en-US" dirty="0"/>
              <a:t>Pros: Highly accurate</a:t>
            </a:r>
          </a:p>
          <a:p>
            <a:pPr lvl="1"/>
            <a:r>
              <a:rPr lang="en-US" dirty="0"/>
              <a:t>Cons: Expensive, laborious</a:t>
            </a:r>
          </a:p>
          <a:p>
            <a:pPr lvl="1"/>
            <a:r>
              <a:rPr lang="en-US" dirty="0"/>
              <a:t>Uses: High quality reference genomes</a:t>
            </a:r>
          </a:p>
          <a:p>
            <a:r>
              <a:rPr lang="en-US" dirty="0"/>
              <a:t>Illumina’s sequencing-by-synthesis 75-250bp</a:t>
            </a:r>
          </a:p>
          <a:p>
            <a:pPr lvl="1"/>
            <a:r>
              <a:rPr lang="en-US" dirty="0"/>
              <a:t>Pros: cheap, lots of reads (e.g. 500 million per run)</a:t>
            </a:r>
          </a:p>
          <a:p>
            <a:pPr lvl="1"/>
            <a:r>
              <a:rPr lang="en-US" dirty="0"/>
              <a:t>Cons: short reads</a:t>
            </a:r>
          </a:p>
          <a:p>
            <a:pPr lvl="1"/>
            <a:r>
              <a:rPr lang="en-US" dirty="0"/>
              <a:t>Uses: Resequencing, draft genomes,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Pacific Biosciences Single-Molecule Real Time (SMRT) reads of 5000bp-40000bp</a:t>
            </a:r>
          </a:p>
          <a:p>
            <a:pPr lvl="1"/>
            <a:r>
              <a:rPr lang="en-US" dirty="0"/>
              <a:t>Pros: long reads</a:t>
            </a:r>
          </a:p>
          <a:p>
            <a:pPr lvl="1"/>
            <a:r>
              <a:rPr lang="en-US" dirty="0"/>
              <a:t>Cons: Fewer reads than Illumina - ~1 million, low accuracy</a:t>
            </a:r>
          </a:p>
          <a:p>
            <a:pPr lvl="1"/>
            <a:r>
              <a:rPr lang="en-US" dirty="0"/>
              <a:t>Uses: Reference genomes</a:t>
            </a:r>
          </a:p>
          <a:p>
            <a:pPr lvl="1"/>
            <a:endParaRPr lang="en-US" dirty="0"/>
          </a:p>
        </p:txBody>
      </p:sp>
      <p:pic>
        <p:nvPicPr>
          <p:cNvPr id="1028" name="Picture 4" descr="mage result for illumina his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1" y="2011362"/>
            <a:ext cx="2698199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9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sequencing technologies – </a:t>
            </a:r>
            <a:br>
              <a:rPr lang="en-US" dirty="0"/>
            </a:br>
            <a:r>
              <a:rPr lang="en-US" dirty="0"/>
              <a:t>Interview with Mike Quail</a:t>
            </a:r>
          </a:p>
        </p:txBody>
      </p:sp>
    </p:spTree>
    <p:extLst>
      <p:ext uri="{BB962C8B-B14F-4D97-AF65-F5344CB8AC3E}">
        <p14:creationId xmlns:p14="http://schemas.microsoft.com/office/powerpoint/2010/main" val="53408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</a:t>
            </a:r>
          </a:p>
        </p:txBody>
      </p:sp>
      <p:pic>
        <p:nvPicPr>
          <p:cNvPr id="2050" name="Picture 2" descr="mage result for fasta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9" y="1879600"/>
            <a:ext cx="3682026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emb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08" y="1980169"/>
            <a:ext cx="3609135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89" y="1923019"/>
            <a:ext cx="3520398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00" y="1457324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9300" y="1506022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Fastq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7608" y="1570357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100" y="509643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SAM/BAM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974750"/>
            <a:ext cx="5435600" cy="17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with these data?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" y="1690688"/>
            <a:ext cx="7795768" cy="4468210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8089900" y="2006600"/>
            <a:ext cx="6858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2700" y="1821934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 (find the genes)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559800" y="4902200"/>
            <a:ext cx="68580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71000" y="453286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Look for interesting differences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Build a tree</a:t>
            </a:r>
          </a:p>
        </p:txBody>
      </p:sp>
    </p:spTree>
    <p:extLst>
      <p:ext uri="{BB962C8B-B14F-4D97-AF65-F5344CB8AC3E}">
        <p14:creationId xmlns:p14="http://schemas.microsoft.com/office/powerpoint/2010/main" val="11768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do our bioinformatics?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with Linux</a:t>
            </a:r>
          </a:p>
          <a:p>
            <a:r>
              <a:rPr lang="en-US" dirty="0"/>
              <a:t>Artemis for viewing genomes</a:t>
            </a:r>
          </a:p>
          <a:p>
            <a:r>
              <a:rPr lang="en-US" dirty="0"/>
              <a:t>Various command line tools for mapping, assembling etc.</a:t>
            </a:r>
          </a:p>
          <a:p>
            <a:r>
              <a:rPr lang="en-US" dirty="0"/>
              <a:t>Web-based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11443</TotalTime>
  <Words>651</Words>
  <Application>Microsoft Macintosh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Century Gothic</vt:lpstr>
      <vt:lpstr>Helvetica</vt:lpstr>
      <vt:lpstr>Times New Roman</vt:lpstr>
      <vt:lpstr>Office Theme</vt:lpstr>
      <vt:lpstr>Pathogen Genomics: Introduction to genome sequencing and analysis</vt:lpstr>
      <vt:lpstr>Summary</vt:lpstr>
      <vt:lpstr>Why do genome sequencing?</vt:lpstr>
      <vt:lpstr>Why do genome sequencing? - Video of Wellcome Sanger Institute researchers </vt:lpstr>
      <vt:lpstr>Technology overview</vt:lpstr>
      <vt:lpstr>Genome sequencing technologies –  Interview with Mike Quail</vt:lpstr>
      <vt:lpstr>Sequence data</vt:lpstr>
      <vt:lpstr>What do we do with these data?</vt:lpstr>
      <vt:lpstr>How are we going to do our bioinformatics?</vt:lpstr>
      <vt:lpstr>What will we do in the practicals?</vt:lpstr>
      <vt:lpstr>Genome browser  and annotation tool</vt:lpstr>
      <vt:lpstr>PowerPoint Presentation</vt:lpstr>
      <vt:lpstr>PowerPoint Presentation</vt:lpstr>
      <vt:lpstr>PowerPoint Presentation</vt:lpstr>
      <vt:lpstr>Resequencing and mapping </vt:lpstr>
      <vt:lpstr>PowerPoint Presentation</vt:lpstr>
      <vt:lpstr>PowerPoint Presentation</vt:lpstr>
      <vt:lpstr>In this session, you will: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 Genomics – working with pathogen genomes</dc:title>
  <dc:creator>Adam Reid</dc:creator>
  <cp:lastModifiedBy>Steve Doyle</cp:lastModifiedBy>
  <cp:revision>32</cp:revision>
  <dcterms:created xsi:type="dcterms:W3CDTF">2018-04-10T13:21:19Z</dcterms:created>
  <dcterms:modified xsi:type="dcterms:W3CDTF">2022-04-11T10:55:32Z</dcterms:modified>
</cp:coreProperties>
</file>