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62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66"/>
    <p:restoredTop sz="94728"/>
  </p:normalViewPr>
  <p:slideViewPr>
    <p:cSldViewPr snapToGrid="0" snapToObjects="1">
      <p:cViewPr varScale="1">
        <p:scale>
          <a:sx n="104" d="100"/>
          <a:sy n="104" d="100"/>
        </p:scale>
        <p:origin x="232" y="2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4B0C-618B-A24C-B7A9-907A2755C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6F854-3612-C942-8643-6F0E45EFD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1B19D-032C-FB4F-B1B6-14B07E1A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F909-B3B0-0E4B-9073-3D25FF86A7C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FB204-C757-DC41-A2B6-0F59DDE4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36D44-1921-EC43-8DF5-150B0CD3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9A1-D6DA-F64E-842D-7FD26862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6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825E-3B84-A343-8D72-AA310865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2ED33-F57F-424D-8837-6A492F804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464FF-A03C-8E4B-9AE3-E02ABC92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F909-B3B0-0E4B-9073-3D25FF86A7C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F1B9B-7553-C64A-B3FD-DF5623A6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8D2F7-C53D-524F-A392-A2CA8D71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9A1-D6DA-F64E-842D-7FD26862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6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8578A9-FC2C-594D-AA64-1E93846F2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80976-98D5-9848-B66B-4BA47B5C9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D59C1-4A66-7C43-A872-5C3E5B86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F909-B3B0-0E4B-9073-3D25FF86A7C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7029B-89FC-7A49-A62B-90E2BBD1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9A235-A5E3-F344-858D-84062D4A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9A1-D6DA-F64E-842D-7FD26862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7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1C2E-00CA-E14C-B64F-1C00E846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686F2-16DF-764D-99A9-60473C865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E56BD-AF94-B541-930C-F2551CFED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F909-B3B0-0E4B-9073-3D25FF86A7C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ED5ED-397E-1742-96C8-3289E507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35779-97A7-C64C-A820-D804FC55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9A1-D6DA-F64E-842D-7FD26862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647C-3D28-5349-BD43-A743321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8BE94-254A-094A-982D-F4B03C243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AF9D5-350A-2849-BFE2-FEA084CD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F909-B3B0-0E4B-9073-3D25FF86A7C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E21E9-B75D-8C43-9C2A-225F97AD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68B23-4986-D149-BDD9-6DA47F97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9A1-D6DA-F64E-842D-7FD26862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7DEC-CCBD-7546-93BB-E1B8156E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11D3-4D9E-6B4F-9349-3723CB493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1BE17-CB1F-C84D-9683-F60DFF494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5AEF8-9DBE-864C-BA8F-13C74C29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F909-B3B0-0E4B-9073-3D25FF86A7C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F1B54-36EA-3044-A065-CB87C942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9888-65F1-AF4A-AF5C-717C84D0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9A1-D6DA-F64E-842D-7FD26862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0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B54B-387C-134C-A3BA-225E72FE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D3BBB-FC42-9D4A-900D-8FAD59758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7902C-2C93-8040-9805-4F61AE41C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FA52C-4164-4E4E-B8DA-627A87B27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87BD1-FA53-2845-B3E7-97197484F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EC83E-F1E5-134A-83BF-A02D8E42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F909-B3B0-0E4B-9073-3D25FF86A7C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FE4D3-5E93-7441-8790-D704FBDD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74EA6-2E3C-B648-B96A-D692127C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9A1-D6DA-F64E-842D-7FD26862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9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CA26-EC6E-E14A-8938-4248EF3D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90B2E-FDF6-3B43-BB5B-371515D8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F909-B3B0-0E4B-9073-3D25FF86A7C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EF21C-CED4-0C48-8812-B844A105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69913-2CB9-6646-AE36-E5CDE52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9A1-D6DA-F64E-842D-7FD26862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0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53CCF-3EB9-7941-BC80-946C55F6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F909-B3B0-0E4B-9073-3D25FF86A7C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083E1-F32D-7B40-9CC2-167A27C7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58925-6797-5F43-9E15-C00C262F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9A1-D6DA-F64E-842D-7FD26862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072C-4F36-ED4F-9620-539C7376C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3ECDC-4DFF-A34E-BBC9-06BCEAA05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35C3C-EDDD-744A-90F9-FCFD8B760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F621C-CF57-0F42-A0D7-C57745FF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F909-B3B0-0E4B-9073-3D25FF86A7C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798DC-807F-4A40-ACD0-33004F4A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A4890-DB37-2E47-B868-CFBEA1AA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9A1-D6DA-F64E-842D-7FD26862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1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64E4F-4B26-F54E-A9D0-0EF4F3944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C7937-3807-F340-B9C0-D24D60DD4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DF845-B7E4-B044-9557-33332F55F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C2573-7D83-C64A-B480-0BCEADE2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F909-B3B0-0E4B-9073-3D25FF86A7C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88EBF-36B8-0B4F-AD38-E4794B0B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AB94-8E19-414B-9CC4-DCE926D8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9A1-D6DA-F64E-842D-7FD26862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8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5C6D7-946A-524D-A154-D561386EF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1BC4B-AEF4-564A-BB56-93600CC59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4E1DC-3B38-2F4A-9F48-8B188C8E0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2F909-B3B0-0E4B-9073-3D25FF86A7C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A4ABA-D3F9-A74F-8887-EDD2D22A7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C7DEF-2DC0-3941-AD2B-454BAFB2D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C19A1-D6DA-F64E-842D-7FD26862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2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F551-EF18-1645-A796-CCC0298FA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Improvement to </a:t>
            </a:r>
            <a:r>
              <a:rPr lang="en-US" dirty="0" err="1"/>
              <a:t>Cercopithifilaria</a:t>
            </a:r>
            <a:r>
              <a:rPr lang="en-US" dirty="0"/>
              <a:t> genome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EEACC-3EFE-D245-B6BB-3A411FCD1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5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CC6-B073-534F-9107-95C427D67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822"/>
            <a:ext cx="10515600" cy="5040141"/>
          </a:xfrm>
        </p:spPr>
        <p:txBody>
          <a:bodyPr>
            <a:normAutofit/>
          </a:bodyPr>
          <a:lstStyle/>
          <a:p>
            <a:r>
              <a:rPr lang="en-US" sz="1800" dirty="0" err="1"/>
              <a:t>GenomeScope</a:t>
            </a:r>
            <a:r>
              <a:rPr lang="en-US" sz="1800" dirty="0"/>
              <a:t> (could put this in the supplementary data)</a:t>
            </a:r>
          </a:p>
          <a:p>
            <a:pPr lvl="1"/>
            <a:r>
              <a:rPr lang="en-US" sz="1800" dirty="0"/>
              <a:t>Estimated genome size: 62.8 Mb</a:t>
            </a:r>
          </a:p>
          <a:p>
            <a:pPr lvl="1"/>
            <a:r>
              <a:rPr lang="en-US" sz="1800" dirty="0"/>
              <a:t>Smaller than observed (77 Mb). This is fine, as just an estimate. Does give some confidence that estimated genome size is within ballpark of assembly size. </a:t>
            </a:r>
          </a:p>
          <a:p>
            <a:pPr lvl="1"/>
            <a:r>
              <a:rPr lang="en-US" sz="1800" dirty="0"/>
              <a:t>Also helps make case that it is smaller than some of the other filarial genomes</a:t>
            </a:r>
          </a:p>
          <a:p>
            <a:pPr lvl="1"/>
            <a:r>
              <a:rPr lang="en-US" sz="1800" dirty="0"/>
              <a:t>View results here: http://</a:t>
            </a:r>
            <a:r>
              <a:rPr lang="en-US" sz="1800" dirty="0" err="1"/>
              <a:t>genomescope.org</a:t>
            </a:r>
            <a:r>
              <a:rPr lang="en-US" sz="1800" dirty="0"/>
              <a:t>/</a:t>
            </a:r>
            <a:r>
              <a:rPr lang="en-US" sz="1800" dirty="0" err="1"/>
              <a:t>analysis.php?code</a:t>
            </a:r>
            <a:r>
              <a:rPr lang="en-US" sz="1800" dirty="0"/>
              <a:t>=8JHWvmV1sukF1nGshxjY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1BA5E-F85E-B545-A464-B8671F33E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864" y="3076910"/>
            <a:ext cx="7668272" cy="37810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2F55E28-F5DE-054D-8A7D-7F80CAD9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3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   Prediction of assembly size from raw reads</a:t>
            </a:r>
          </a:p>
        </p:txBody>
      </p:sp>
    </p:spTree>
    <p:extLst>
      <p:ext uri="{BB962C8B-B14F-4D97-AF65-F5344CB8AC3E}">
        <p14:creationId xmlns:p14="http://schemas.microsoft.com/office/powerpoint/2010/main" val="208869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11E0C7-F91F-6745-B147-42AAABAD9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171382"/>
              </p:ext>
            </p:extLst>
          </p:nvPr>
        </p:nvGraphicFramePr>
        <p:xfrm>
          <a:off x="838200" y="2924800"/>
          <a:ext cx="10758546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091">
                  <a:extLst>
                    <a:ext uri="{9D8B030D-6E8A-4147-A177-3AD203B41FA5}">
                      <a16:colId xmlns:a16="http://schemas.microsoft.com/office/drawing/2014/main" val="4042503744"/>
                    </a:ext>
                  </a:extLst>
                </a:gridCol>
                <a:gridCol w="1793091">
                  <a:extLst>
                    <a:ext uri="{9D8B030D-6E8A-4147-A177-3AD203B41FA5}">
                      <a16:colId xmlns:a16="http://schemas.microsoft.com/office/drawing/2014/main" val="3124577646"/>
                    </a:ext>
                  </a:extLst>
                </a:gridCol>
                <a:gridCol w="1793091">
                  <a:extLst>
                    <a:ext uri="{9D8B030D-6E8A-4147-A177-3AD203B41FA5}">
                      <a16:colId xmlns:a16="http://schemas.microsoft.com/office/drawing/2014/main" val="3797808037"/>
                    </a:ext>
                  </a:extLst>
                </a:gridCol>
                <a:gridCol w="1793091">
                  <a:extLst>
                    <a:ext uri="{9D8B030D-6E8A-4147-A177-3AD203B41FA5}">
                      <a16:colId xmlns:a16="http://schemas.microsoft.com/office/drawing/2014/main" val="967522209"/>
                    </a:ext>
                  </a:extLst>
                </a:gridCol>
                <a:gridCol w="1793091">
                  <a:extLst>
                    <a:ext uri="{9D8B030D-6E8A-4147-A177-3AD203B41FA5}">
                      <a16:colId xmlns:a16="http://schemas.microsoft.com/office/drawing/2014/main" val="2907620411"/>
                    </a:ext>
                  </a:extLst>
                </a:gridCol>
                <a:gridCol w="1793091">
                  <a:extLst>
                    <a:ext uri="{9D8B030D-6E8A-4147-A177-3AD203B41FA5}">
                      <a16:colId xmlns:a16="http://schemas.microsoft.com/office/drawing/2014/main" val="4189462030"/>
                    </a:ext>
                  </a:extLst>
                </a:gridCol>
              </a:tblGrid>
              <a:tr h="641518"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Original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/>
                        <a:t>Redundans</a:t>
                      </a:r>
                      <a:r>
                        <a:rPr lang="en-US" sz="1600" dirty="0"/>
                        <a:t>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/>
                        <a:t>Blobtools</a:t>
                      </a:r>
                      <a:r>
                        <a:rPr lang="en-US" sz="1600" dirty="0"/>
                        <a:t>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Opera scaffolding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Opera scaffolding + </a:t>
                      </a:r>
                      <a:r>
                        <a:rPr lang="en-US" sz="1600" dirty="0" err="1"/>
                        <a:t>redundans</a:t>
                      </a:r>
                      <a:r>
                        <a:rPr lang="en-US" sz="1600" dirty="0"/>
                        <a:t> gap fill 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0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Assembly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79062707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77312925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77015453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77032887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76924992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0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69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N50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88758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91012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91596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99003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99003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90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N50(n)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3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11054.63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24803.63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29990.44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34040.16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36788.61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3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largest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588165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588165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588165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588165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588166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72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56933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56921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56921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74355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4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gaps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2536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2B787AC-C86A-764F-AAF5-1657A76F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3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   Assembly improvement stats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B93EEE-3441-3E4C-951F-8E807AB836CD}"/>
              </a:ext>
            </a:extLst>
          </p:cNvPr>
          <p:cNvSpPr txBox="1">
            <a:spLocks/>
          </p:cNvSpPr>
          <p:nvPr/>
        </p:nvSpPr>
        <p:spPr>
          <a:xfrm>
            <a:off x="838200" y="1032734"/>
            <a:ext cx="10515600" cy="5144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1. Kirsty's original assembly from thesis</a:t>
            </a:r>
          </a:p>
          <a:p>
            <a:r>
              <a:rPr lang="en-US" sz="1800" dirty="0"/>
              <a:t>2. </a:t>
            </a:r>
            <a:r>
              <a:rPr lang="en-US" sz="1800" dirty="0" err="1"/>
              <a:t>Redundans</a:t>
            </a:r>
            <a:r>
              <a:rPr lang="en-US" sz="1800" dirty="0"/>
              <a:t> (without reads) to remove haplotypic sequences that have not assembled/collapsed properly</a:t>
            </a:r>
          </a:p>
          <a:p>
            <a:r>
              <a:rPr lang="en-US" sz="1800" dirty="0"/>
              <a:t>3. </a:t>
            </a:r>
            <a:r>
              <a:rPr lang="en-US" sz="1800" dirty="0" err="1"/>
              <a:t>Blobtools</a:t>
            </a:r>
            <a:r>
              <a:rPr lang="en-US" sz="1800" dirty="0"/>
              <a:t> to identify putative contaminants (see </a:t>
            </a:r>
            <a:r>
              <a:rPr lang="en-US" sz="1800" dirty="0" err="1"/>
              <a:t>blobplot</a:t>
            </a:r>
            <a:r>
              <a:rPr lang="en-US" sz="1800" dirty="0"/>
              <a:t>) based on blast, GC, and read coverage</a:t>
            </a:r>
          </a:p>
          <a:p>
            <a:r>
              <a:rPr lang="en-US" sz="1800" dirty="0"/>
              <a:t>4. </a:t>
            </a:r>
            <a:r>
              <a:rPr lang="en-US" sz="1800" dirty="0" err="1"/>
              <a:t>Rescaffold</a:t>
            </a:r>
            <a:r>
              <a:rPr lang="en-US" sz="1800" dirty="0"/>
              <a:t> using Opera</a:t>
            </a:r>
          </a:p>
          <a:p>
            <a:r>
              <a:rPr lang="en-US" sz="1800" dirty="0"/>
              <a:t>5. </a:t>
            </a:r>
            <a:r>
              <a:rPr lang="en-US" sz="1800" dirty="0" err="1"/>
              <a:t>Rescaffold</a:t>
            </a:r>
            <a:r>
              <a:rPr lang="en-US" sz="1800" dirty="0"/>
              <a:t> + </a:t>
            </a:r>
            <a:r>
              <a:rPr lang="en-US" sz="1800" dirty="0" err="1"/>
              <a:t>gapfill</a:t>
            </a:r>
            <a:r>
              <a:rPr lang="en-US" sz="1800" dirty="0"/>
              <a:t> using </a:t>
            </a:r>
            <a:r>
              <a:rPr lang="en-US" sz="1800" dirty="0" err="1"/>
              <a:t>Redundans</a:t>
            </a:r>
            <a:r>
              <a:rPr lang="en-US" sz="1800" dirty="0"/>
              <a:t> (this time with reads)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193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3CC8-DB92-BA4C-8874-EC43023F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3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   Genome completeness - BUSCO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1542-7E15-2641-B29B-775A7DE4C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9327"/>
            <a:ext cx="10515600" cy="1039754"/>
          </a:xfrm>
        </p:spPr>
        <p:txBody>
          <a:bodyPr>
            <a:normAutofit/>
          </a:bodyPr>
          <a:lstStyle/>
          <a:p>
            <a:r>
              <a:rPr lang="en-US" sz="1800" dirty="0"/>
              <a:t>Removing </a:t>
            </a:r>
            <a:r>
              <a:rPr lang="en-US" sz="1800" dirty="0" err="1"/>
              <a:t>contam</a:t>
            </a:r>
            <a:r>
              <a:rPr lang="en-US" sz="1800" dirty="0"/>
              <a:t>/haplotypes does not make BUSCO worse</a:t>
            </a:r>
          </a:p>
          <a:p>
            <a:r>
              <a:rPr lang="en-US" sz="1800" dirty="0"/>
              <a:t>Does make BUSCO better from original to final</a:t>
            </a:r>
          </a:p>
          <a:p>
            <a:pPr lvl="1"/>
            <a:r>
              <a:rPr lang="en-US" sz="1400" dirty="0"/>
              <a:t>two fragmented &gt; complete single</a:t>
            </a:r>
          </a:p>
          <a:p>
            <a:pPr lvl="1"/>
            <a:r>
              <a:rPr lang="en-US" sz="1400" dirty="0"/>
              <a:t>one missing &gt; complete single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5327948F-B635-8648-86D3-C6B712156D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1198606"/>
              </p:ext>
            </p:extLst>
          </p:nvPr>
        </p:nvGraphicFramePr>
        <p:xfrm>
          <a:off x="838200" y="1195139"/>
          <a:ext cx="10515600" cy="4314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40425037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2457764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9780803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6752220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4829518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87612661"/>
                    </a:ext>
                  </a:extLst>
                </a:gridCol>
              </a:tblGrid>
              <a:tr h="777427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Original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/>
                        <a:t>Redundans</a:t>
                      </a:r>
                      <a:r>
                        <a:rPr lang="en-US" sz="1600" dirty="0"/>
                        <a:t>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/>
                        <a:t>Blobtools</a:t>
                      </a:r>
                      <a:r>
                        <a:rPr lang="en-US" sz="1600" dirty="0"/>
                        <a:t>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Opera scaffolding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Opera scaffolding + </a:t>
                      </a:r>
                      <a:r>
                        <a:rPr lang="en-US" sz="1600" dirty="0" err="1"/>
                        <a:t>redundans</a:t>
                      </a:r>
                      <a:r>
                        <a:rPr lang="en-US" sz="1600" dirty="0"/>
                        <a:t> gap fill 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07640"/>
                  </a:ext>
                </a:extLst>
              </a:tr>
              <a:tr h="99694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NEMATODA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0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929 (94.6%)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930 (94.7%)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930 (94.7%)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930 (94.7%)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932 (94.9%)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69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Complete, 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922 (93.9%)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923 (94%)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923 (94%)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923 (94%)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925 (94.2%)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90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Complete, duplicate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 (0.7%)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 (0.7%)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 (0.7%)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 (0.7%)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 (0.7%)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3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Fragmented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 (4.1%)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 (4.0%)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 (4.0%)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 (4.1%)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 (3.9%)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3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 (1.3%)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 (1.3%)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 (1.3%)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 (1.2%)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 (1.2%)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72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44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0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3CC8-DB92-BA4C-8874-EC43023F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3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   Genome completeness - CEGMA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1542-7E15-2641-B29B-775A7DE4C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67879"/>
            <a:ext cx="10515600" cy="809084"/>
          </a:xfrm>
        </p:spPr>
        <p:txBody>
          <a:bodyPr/>
          <a:lstStyle/>
          <a:p>
            <a:r>
              <a:rPr lang="en-US" sz="1800" dirty="0" err="1"/>
              <a:t>Cegma</a:t>
            </a:r>
            <a:r>
              <a:rPr lang="en-US" sz="1800" dirty="0"/>
              <a:t> scores don’t change much, but has a lot fewer genes so perhaps not expected to change as much as BUSCO</a:t>
            </a:r>
          </a:p>
          <a:p>
            <a:pPr lvl="1"/>
            <a:r>
              <a:rPr lang="en-US" sz="1400" dirty="0"/>
              <a:t>One more complete gene</a:t>
            </a:r>
          </a:p>
          <a:p>
            <a:pPr lvl="1"/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5327948F-B635-8648-86D3-C6B712156D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0208931"/>
              </p:ext>
            </p:extLst>
          </p:nvPr>
        </p:nvGraphicFramePr>
        <p:xfrm>
          <a:off x="838200" y="1578199"/>
          <a:ext cx="10515600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40425037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2457764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9780803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6752220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4829518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87612661"/>
                    </a:ext>
                  </a:extLst>
                </a:gridCol>
              </a:tblGrid>
              <a:tr h="7774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Original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/>
                        <a:t>Redundans</a:t>
                      </a:r>
                      <a:r>
                        <a:rPr lang="en-US" sz="1600" dirty="0"/>
                        <a:t>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/>
                        <a:t>Blobtools</a:t>
                      </a:r>
                      <a:r>
                        <a:rPr lang="en-US" sz="1600" dirty="0"/>
                        <a:t>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Opera scaffolding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Opera scaffolding + </a:t>
                      </a:r>
                      <a:r>
                        <a:rPr lang="en-US" sz="1600" dirty="0" err="1"/>
                        <a:t>redundans</a:t>
                      </a:r>
                      <a:r>
                        <a:rPr lang="en-US" sz="1600" dirty="0"/>
                        <a:t> gap fill 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0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0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69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93.95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93.95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90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3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3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72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97.58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97.58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97.58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97.58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97.58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4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364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6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8435-F03B-0446-9250-6CE9AD98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9CFC3-B673-3546-BD79-C90C88411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202" y="2818503"/>
            <a:ext cx="3683598" cy="3358459"/>
          </a:xfrm>
        </p:spPr>
        <p:txBody>
          <a:bodyPr/>
          <a:lstStyle/>
          <a:p>
            <a:r>
              <a:rPr lang="en-US" sz="1800" dirty="0"/>
              <a:t>Hits to host, bacteria found as contaminants</a:t>
            </a:r>
          </a:p>
          <a:p>
            <a:pPr lvl="1"/>
            <a:r>
              <a:rPr lang="en-US" sz="1400" dirty="0"/>
              <a:t>Very low to very high coverage</a:t>
            </a:r>
          </a:p>
          <a:p>
            <a:endParaRPr lang="en-US" sz="1800" dirty="0"/>
          </a:p>
          <a:p>
            <a:r>
              <a:rPr lang="en-US" sz="1800" dirty="0"/>
              <a:t>Based on results, only kept contigs that had:</a:t>
            </a:r>
          </a:p>
          <a:p>
            <a:pPr lvl="1"/>
            <a:r>
              <a:rPr lang="en-US" sz="1800" dirty="0"/>
              <a:t>Blast hits to </a:t>
            </a:r>
            <a:r>
              <a:rPr lang="en-US" sz="1800" dirty="0" err="1"/>
              <a:t>nematoda</a:t>
            </a:r>
            <a:r>
              <a:rPr lang="en-US" sz="1800" dirty="0"/>
              <a:t> </a:t>
            </a:r>
            <a:r>
              <a:rPr lang="en-US" sz="1800"/>
              <a:t>(important) and </a:t>
            </a:r>
            <a:r>
              <a:rPr lang="en-US" sz="1800" dirty="0"/>
              <a:t>no-hit (unknown </a:t>
            </a:r>
            <a:r>
              <a:rPr lang="en-US" sz="1800"/>
              <a:t>if important)</a:t>
            </a:r>
            <a:endParaRPr lang="en-US" sz="1800" dirty="0"/>
          </a:p>
          <a:p>
            <a:pPr lvl="1"/>
            <a:r>
              <a:rPr lang="en-US" sz="1800" dirty="0"/>
              <a:t>Coverage &gt;10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Could put this in supplementary data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E8305A-34AE-FA4A-AF9D-A4D36ECE8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81" y="0"/>
            <a:ext cx="678808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170B0A-5994-5244-80B8-F0BEED3E3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347" t="12120" b="73795"/>
          <a:stretch/>
        </p:blipFill>
        <p:spPr>
          <a:xfrm>
            <a:off x="7366859" y="490456"/>
            <a:ext cx="4694668" cy="24157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A67213-81A2-3146-B305-0C3ECFDBDA74}"/>
              </a:ext>
            </a:extLst>
          </p:cNvPr>
          <p:cNvSpPr/>
          <p:nvPr/>
        </p:nvSpPr>
        <p:spPr>
          <a:xfrm>
            <a:off x="7528560" y="442884"/>
            <a:ext cx="3116580" cy="463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0A6A58-C5EB-DF49-9449-2598A2EF2A91}"/>
              </a:ext>
            </a:extLst>
          </p:cNvPr>
          <p:cNvSpPr/>
          <p:nvPr/>
        </p:nvSpPr>
        <p:spPr>
          <a:xfrm>
            <a:off x="7528560" y="922020"/>
            <a:ext cx="3116580" cy="1219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6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546</Words>
  <Application>Microsoft Macintosh PowerPoint</Application>
  <PresentationFormat>Widescreen</PresentationFormat>
  <Paragraphs>161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Improvement to Cercopithifilaria genome</vt:lpstr>
      <vt:lpstr>   Prediction of assembly size from raw reads</vt:lpstr>
      <vt:lpstr>   Assembly improvement stats</vt:lpstr>
      <vt:lpstr>   Genome completeness - BUSCO</vt:lpstr>
      <vt:lpstr>   Genome completeness - CEGMA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Doyle</dc:creator>
  <cp:lastModifiedBy>Stephen Doyle</cp:lastModifiedBy>
  <cp:revision>20</cp:revision>
  <dcterms:created xsi:type="dcterms:W3CDTF">2020-09-14T21:00:54Z</dcterms:created>
  <dcterms:modified xsi:type="dcterms:W3CDTF">2020-09-17T07:23:53Z</dcterms:modified>
</cp:coreProperties>
</file>