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7"/>
    <p:restoredTop sz="93952"/>
  </p:normalViewPr>
  <p:slideViewPr>
    <p:cSldViewPr snapToGrid="0" snapToObjects="1">
      <p:cViewPr varScale="1">
        <p:scale>
          <a:sx n="102" d="100"/>
          <a:sy n="102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-4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9FD2-BC2C-9F43-8931-E174695A9DE1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4BE77-5AD1-2F42-B324-1F3E6A08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where are </a:t>
            </a:r>
            <a:r>
              <a:rPr lang="en-US" dirty="0" err="1"/>
              <a:t>bz</a:t>
            </a:r>
            <a:r>
              <a:rPr lang="en-US" dirty="0"/>
              <a:t> 4.21 in control distribution - get a p value - get a type 1 error rate, then get a false discovery rate</a:t>
            </a:r>
          </a:p>
          <a:p>
            <a:endParaRPr lang="en-US" dirty="0"/>
          </a:p>
          <a:p>
            <a:r>
              <a:rPr lang="en-US" dirty="0"/>
              <a:t>- look at plotting on same axes, </a:t>
            </a:r>
            <a:r>
              <a:rPr lang="en-US" dirty="0" err="1"/>
              <a:t>normalised</a:t>
            </a:r>
            <a:endParaRPr lang="en-US" dirty="0"/>
          </a:p>
          <a:p>
            <a:r>
              <a:rPr lang="en-US" dirty="0"/>
              <a:t>- look up skew</a:t>
            </a:r>
          </a:p>
          <a:p>
            <a:endParaRPr lang="en-US" dirty="0"/>
          </a:p>
          <a:p>
            <a:r>
              <a:rPr lang="en-US" dirty="0"/>
              <a:t>- show </a:t>
            </a:r>
            <a:r>
              <a:rPr lang="en-US" dirty="0" err="1"/>
              <a:t>coloured</a:t>
            </a:r>
            <a:r>
              <a:rPr lang="en-US" dirty="0"/>
              <a:t> line for each treatment group on </a:t>
            </a:r>
            <a:r>
              <a:rPr lang="en-US"/>
              <a:t>same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4BE77-5AD1-2F42-B324-1F3E6A083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23EB-D085-8D4B-9EA0-C04264D1B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105B-6F1F-D649-A906-6D8B46825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CCBA-5293-D145-AD54-6EBEFC6C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29AA-CE1E-D143-A17B-79B2D12B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3024-4B39-0246-B666-8D67469A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0E95-594C-7746-B01C-38E8C959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3A086-6F31-6A46-BD86-8B39E08E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59E3C-9E7E-9F47-9C3D-245A92B9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BDAD-7970-8D40-BAA4-C24926EA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CBC9-CA0F-7D43-B843-BD3F224B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B81AD-1B69-1842-B556-9794CEEAB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23A65-9A9A-EF41-8565-33AAE073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3588-EF2F-4449-9BAC-72D9B89E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6807-AA42-7A49-BB79-9155101A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D3AF-B623-7240-97A7-C248B20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3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E741-F70C-9A47-A809-8665D4C9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0CE2-B652-124E-9C57-39772E42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4FF0-D091-8F41-86F5-C1FE9BD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9242-C067-CE4B-B5A6-3F4B90E8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DED9-E2EA-BE41-809B-0B431372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67A0-7F63-8A45-8869-A8852694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9078-FECF-EE4F-9283-FD9285F0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94A2-B666-484C-BE34-CD1172ED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54F4-4420-BF43-AD03-F9BD69FA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ECB5-DC64-DF41-A443-39E5C58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7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E96B-E964-B745-8589-DF657978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FE86-D158-D04B-B917-9215C050F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E289C-B656-7247-A206-082FCA6B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A5BD-90F2-734F-88A4-47201ABD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D9D9D-2FE1-1C42-9D48-B947CE6D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08556-3DC2-6B42-9C99-B9CC2A59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2487-FF1E-294E-9AA1-89347041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55527-D235-5D4F-8230-754A2EE0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CFDDA-D238-2243-AC9F-192666FC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E68BC-B9F0-8F4F-8FAD-9E051C355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9D10D-339C-CB41-BDAF-F231D52B6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1E247-4FCB-824A-B326-1E6DF176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9A7E-7EE6-A543-B84E-A25EDFE7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29C53-F4E8-F243-A0DC-4BF154F0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D6AC-C0EF-B449-BC5B-E0B28EFF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C880D-848B-F945-AAFF-C84A7215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EE60F-AA9C-7B42-9109-12498E71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7A2A-1998-2D4B-831C-AA426254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9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B634A-F67F-CD46-A180-4A560912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5B0FA-FB13-A042-9742-354A57C2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D90C-C731-F946-98B3-B634135F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EBF9-FF45-7342-8550-3D128E5C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DC09-4187-6644-8641-E1F7A31A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BEB6F-7F55-B448-AF92-1551E5B28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57913-3749-5147-91E4-C1EE1F17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8CD29-893C-C24C-9AD9-8EC726B3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6916-5773-1547-8CF1-3731A9D9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B5A0-75DB-B84C-A26A-816D6AB3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774BF-3402-BA46-BE1D-924114B3B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D2706-81C5-604E-BFE1-71715621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09DD7-0A76-7A4B-968B-61006DC7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E261-BE2E-3146-802D-7F877D6F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9ED7E-2D54-834F-88CD-6EB0A02D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DA1C4-3171-C64E-B853-FF8406B2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9132-8415-C04C-88AB-E5735FDCF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64AA-600E-C840-AE0D-AB389119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4B45-723C-5D47-A7F5-F5FE0FEB83C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37B6-9950-2A46-AA93-B5D84566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CBCA-7DA0-B748-A52E-4C093A73E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D263-BF65-564F-933D-C53AA63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799558C-3EE7-5E4A-9CDE-CD3F4394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01"/>
            <a:ext cx="6091194" cy="410136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80291E7-B1F9-CB46-9F9F-6101D264C58D}"/>
              </a:ext>
            </a:extLst>
          </p:cNvPr>
          <p:cNvGrpSpPr/>
          <p:nvPr/>
        </p:nvGrpSpPr>
        <p:grpSpPr>
          <a:xfrm>
            <a:off x="58977" y="3477491"/>
            <a:ext cx="6840582" cy="3402536"/>
            <a:chOff x="58977" y="3477491"/>
            <a:chExt cx="6840582" cy="340253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59420F-4B09-5C43-A9E5-AC5AB2A31359}"/>
                </a:ext>
              </a:extLst>
            </p:cNvPr>
            <p:cNvSpPr/>
            <p:nvPr/>
          </p:nvSpPr>
          <p:spPr>
            <a:xfrm>
              <a:off x="58977" y="4848702"/>
              <a:ext cx="684058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(1)</a:t>
              </a:r>
            </a:p>
            <a:p>
              <a:r>
                <a:rPr lang="en-US" dirty="0"/>
                <a:t>5000 F1 used in passage</a:t>
              </a:r>
            </a:p>
            <a:p>
              <a:r>
                <a:rPr lang="en-US" dirty="0"/>
                <a:t>= 2*5000*5 autosomes = 50000 autosomes in F1</a:t>
              </a:r>
            </a:p>
            <a:p>
              <a:r>
                <a:rPr lang="en-US" dirty="0"/>
                <a:t>= 0.69 crossovers (from genetic map) per chromosome * 50000 </a:t>
              </a:r>
            </a:p>
            <a:p>
              <a:r>
                <a:rPr lang="en-US" dirty="0"/>
                <a:t>	= 34,500 F2 recombination events</a:t>
              </a:r>
            </a:p>
            <a:p>
              <a:endParaRPr lang="en-US" dirty="0"/>
            </a:p>
            <a:p>
              <a:r>
                <a:rPr lang="en-US" dirty="0"/>
                <a:t>*** leaving X chromosome out for now.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0EF9268-A115-8B40-A5C0-4D866F414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018" y="3477491"/>
              <a:ext cx="1842655" cy="1549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6DF1541-3937-5C4B-9683-643522FF2F1D}"/>
              </a:ext>
            </a:extLst>
          </p:cNvPr>
          <p:cNvSpPr/>
          <p:nvPr/>
        </p:nvSpPr>
        <p:spPr>
          <a:xfrm>
            <a:off x="6328985" y="878384"/>
            <a:ext cx="499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(2)</a:t>
            </a:r>
          </a:p>
          <a:p>
            <a:r>
              <a:rPr lang="en-US" dirty="0"/>
              <a:t>F2 adults giving 400 F3 sampled</a:t>
            </a:r>
          </a:p>
          <a:p>
            <a:r>
              <a:rPr lang="en-US" dirty="0"/>
              <a:t>= 2*400*5 = 4000 chromosomes</a:t>
            </a:r>
          </a:p>
          <a:p>
            <a:r>
              <a:rPr lang="en-US" dirty="0"/>
              <a:t>= 0.69 * 4000 = 2760 F3 recombination events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9BF0F5-C8ED-4344-BB3B-3777DBE5F63B}"/>
              </a:ext>
            </a:extLst>
          </p:cNvPr>
          <p:cNvSpPr/>
          <p:nvPr/>
        </p:nvSpPr>
        <p:spPr>
          <a:xfrm>
            <a:off x="6328985" y="2586544"/>
            <a:ext cx="57773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(3) </a:t>
            </a:r>
          </a:p>
          <a:p>
            <a:r>
              <a:rPr lang="en-US" dirty="0"/>
              <a:t>34,500 + 2760 = 37260 recombination events</a:t>
            </a:r>
          </a:p>
          <a:p>
            <a:endParaRPr lang="en-US" dirty="0"/>
          </a:p>
          <a:p>
            <a:r>
              <a:rPr lang="en-US" u="sng" dirty="0"/>
              <a:t>Per population </a:t>
            </a:r>
            <a:r>
              <a:rPr lang="en-US" dirty="0"/>
              <a:t>of 400 sampled</a:t>
            </a:r>
          </a:p>
          <a:p>
            <a:r>
              <a:rPr lang="en-US" dirty="0"/>
              <a:t>237 Mb autosomes *2 (diploid) / 37260 recombination events </a:t>
            </a:r>
          </a:p>
          <a:p>
            <a:r>
              <a:rPr lang="en-US" dirty="0"/>
              <a:t>= 12,721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= on average, ~12.7 kb windows in population conserved - minimum QTL size?</a:t>
            </a:r>
          </a:p>
          <a:p>
            <a:endParaRPr lang="en-US" dirty="0"/>
          </a:p>
          <a:p>
            <a:r>
              <a:rPr lang="en-US" u="sng" dirty="0"/>
              <a:t>Per individual </a:t>
            </a:r>
            <a:r>
              <a:rPr lang="en-US" dirty="0"/>
              <a:t>of the 400 population sampled</a:t>
            </a:r>
          </a:p>
          <a:p>
            <a:r>
              <a:rPr lang="en-US" dirty="0"/>
              <a:t>= 37260 / 400 = 93.15</a:t>
            </a:r>
          </a:p>
          <a:p>
            <a:r>
              <a:rPr lang="en-US" dirty="0"/>
              <a:t>= 237 Mb autosomes *2 (diploid) / 93.15 recombination events </a:t>
            </a:r>
          </a:p>
          <a:p>
            <a:r>
              <a:rPr lang="en-US" dirty="0"/>
              <a:t>= 5.088 Mb haplotype blocks from parent in each individual.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579896-0AEA-1442-B850-D4562AD320FA}"/>
              </a:ext>
            </a:extLst>
          </p:cNvPr>
          <p:cNvSpPr txBox="1"/>
          <p:nvPr/>
        </p:nvSpPr>
        <p:spPr>
          <a:xfrm>
            <a:off x="0" y="0"/>
            <a:ext cx="1154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Aim: </a:t>
            </a:r>
            <a:r>
              <a:rPr lang="en-US" dirty="0"/>
              <a:t>estimate average haplotype block length that would be maintained from the parental population to the sampled F3</a:t>
            </a:r>
          </a:p>
          <a:p>
            <a:r>
              <a:rPr lang="en-US" b="1" dirty="0"/>
              <a:t>Rationale: </a:t>
            </a:r>
            <a:r>
              <a:rPr lang="en-US" dirty="0"/>
              <a:t>want to know what the minimum QTL size in genome, below which is likely to be noise, above which provides greater confidence of a selective sweep  </a:t>
            </a:r>
          </a:p>
        </p:txBody>
      </p:sp>
    </p:spTree>
    <p:extLst>
      <p:ext uri="{BB962C8B-B14F-4D97-AF65-F5344CB8AC3E}">
        <p14:creationId xmlns:p14="http://schemas.microsoft.com/office/powerpoint/2010/main" val="17441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BDDA95-784B-C544-86EF-C312F90F9AF2}"/>
              </a:ext>
            </a:extLst>
          </p:cNvPr>
          <p:cNvCxnSpPr>
            <a:cxnSpLocks/>
          </p:cNvCxnSpPr>
          <p:nvPr/>
        </p:nvCxnSpPr>
        <p:spPr>
          <a:xfrm>
            <a:off x="263236" y="1953491"/>
            <a:ext cx="11762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8A2ECE-FBDF-C942-BDAA-98CAF2745841}"/>
              </a:ext>
            </a:extLst>
          </p:cNvPr>
          <p:cNvCxnSpPr/>
          <p:nvPr/>
        </p:nvCxnSpPr>
        <p:spPr>
          <a:xfrm>
            <a:off x="2334493" y="1579418"/>
            <a:ext cx="91024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8BDAE-5D57-8F4D-9244-B517EEE8131F}"/>
              </a:ext>
            </a:extLst>
          </p:cNvPr>
          <p:cNvCxnSpPr>
            <a:cxnSpLocks/>
          </p:cNvCxnSpPr>
          <p:nvPr/>
        </p:nvCxnSpPr>
        <p:spPr>
          <a:xfrm>
            <a:off x="2507673" y="293716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394881-FABC-9A48-8615-45D18380302B}"/>
              </a:ext>
            </a:extLst>
          </p:cNvPr>
          <p:cNvCxnSpPr>
            <a:cxnSpLocks/>
          </p:cNvCxnSpPr>
          <p:nvPr/>
        </p:nvCxnSpPr>
        <p:spPr>
          <a:xfrm>
            <a:off x="4419601" y="293716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75FA7E-1FC9-514E-8DA6-D270C75C394B}"/>
              </a:ext>
            </a:extLst>
          </p:cNvPr>
          <p:cNvCxnSpPr>
            <a:cxnSpLocks/>
          </p:cNvCxnSpPr>
          <p:nvPr/>
        </p:nvCxnSpPr>
        <p:spPr>
          <a:xfrm>
            <a:off x="6082145" y="29371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FDAFC9-A71F-834E-B2C0-E6C1E5ED5296}"/>
              </a:ext>
            </a:extLst>
          </p:cNvPr>
          <p:cNvCxnSpPr>
            <a:cxnSpLocks/>
          </p:cNvCxnSpPr>
          <p:nvPr/>
        </p:nvCxnSpPr>
        <p:spPr>
          <a:xfrm>
            <a:off x="7744691" y="29371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7E244-76E3-C346-B359-1A4F6E39481B}"/>
              </a:ext>
            </a:extLst>
          </p:cNvPr>
          <p:cNvCxnSpPr>
            <a:cxnSpLocks/>
          </p:cNvCxnSpPr>
          <p:nvPr/>
        </p:nvCxnSpPr>
        <p:spPr>
          <a:xfrm flipV="1">
            <a:off x="9282545" y="2937160"/>
            <a:ext cx="17041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98934B-5073-2D45-ADFA-DA2A56A8519E}"/>
              </a:ext>
            </a:extLst>
          </p:cNvPr>
          <p:cNvCxnSpPr>
            <a:cxnSpLocks/>
          </p:cNvCxnSpPr>
          <p:nvPr/>
        </p:nvCxnSpPr>
        <p:spPr>
          <a:xfrm>
            <a:off x="3449782" y="29371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4467D0-FF38-B540-9784-7EBC94ACEEFC}"/>
              </a:ext>
            </a:extLst>
          </p:cNvPr>
          <p:cNvCxnSpPr>
            <a:cxnSpLocks/>
          </p:cNvCxnSpPr>
          <p:nvPr/>
        </p:nvCxnSpPr>
        <p:spPr>
          <a:xfrm>
            <a:off x="5361710" y="29371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822064-B215-274C-93AD-E60F066C9C67}"/>
              </a:ext>
            </a:extLst>
          </p:cNvPr>
          <p:cNvCxnSpPr>
            <a:cxnSpLocks/>
          </p:cNvCxnSpPr>
          <p:nvPr/>
        </p:nvCxnSpPr>
        <p:spPr>
          <a:xfrm>
            <a:off x="7024254" y="29371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6E12EE-24A2-024A-A995-E380AF5F4418}"/>
              </a:ext>
            </a:extLst>
          </p:cNvPr>
          <p:cNvCxnSpPr>
            <a:cxnSpLocks/>
          </p:cNvCxnSpPr>
          <p:nvPr/>
        </p:nvCxnSpPr>
        <p:spPr>
          <a:xfrm>
            <a:off x="8686800" y="29371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8FB13D-6F96-0A49-BC74-F4E0E0C9E5B2}"/>
              </a:ext>
            </a:extLst>
          </p:cNvPr>
          <p:cNvCxnSpPr>
            <a:cxnSpLocks/>
          </p:cNvCxnSpPr>
          <p:nvPr/>
        </p:nvCxnSpPr>
        <p:spPr>
          <a:xfrm>
            <a:off x="2473036" y="3089560"/>
            <a:ext cx="1129146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863582-E4ED-1A4B-96A5-32ED3098CA0A}"/>
              </a:ext>
            </a:extLst>
          </p:cNvPr>
          <p:cNvCxnSpPr>
            <a:cxnSpLocks/>
          </p:cNvCxnSpPr>
          <p:nvPr/>
        </p:nvCxnSpPr>
        <p:spPr>
          <a:xfrm>
            <a:off x="4572001" y="308956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C18BC6-3062-9B4B-8B42-D1B0ECA02A6F}"/>
              </a:ext>
            </a:extLst>
          </p:cNvPr>
          <p:cNvCxnSpPr>
            <a:cxnSpLocks/>
          </p:cNvCxnSpPr>
          <p:nvPr/>
        </p:nvCxnSpPr>
        <p:spPr>
          <a:xfrm>
            <a:off x="6234545" y="30895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DF703-6C9A-EA44-AA2B-E917C0075E04}"/>
              </a:ext>
            </a:extLst>
          </p:cNvPr>
          <p:cNvCxnSpPr>
            <a:cxnSpLocks/>
          </p:cNvCxnSpPr>
          <p:nvPr/>
        </p:nvCxnSpPr>
        <p:spPr>
          <a:xfrm>
            <a:off x="7897091" y="30895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CBD4DE-2BCC-8A4E-A488-E6B4DC83D8D5}"/>
              </a:ext>
            </a:extLst>
          </p:cNvPr>
          <p:cNvCxnSpPr>
            <a:cxnSpLocks/>
          </p:cNvCxnSpPr>
          <p:nvPr/>
        </p:nvCxnSpPr>
        <p:spPr>
          <a:xfrm flipV="1">
            <a:off x="9434945" y="3089560"/>
            <a:ext cx="15517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206A5D-9FDB-6740-A67B-1471588B82AB}"/>
              </a:ext>
            </a:extLst>
          </p:cNvPr>
          <p:cNvCxnSpPr>
            <a:cxnSpLocks/>
          </p:cNvCxnSpPr>
          <p:nvPr/>
        </p:nvCxnSpPr>
        <p:spPr>
          <a:xfrm>
            <a:off x="3602182" y="30895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257916-E974-2D4B-826E-A31060E7FA68}"/>
              </a:ext>
            </a:extLst>
          </p:cNvPr>
          <p:cNvCxnSpPr>
            <a:cxnSpLocks/>
          </p:cNvCxnSpPr>
          <p:nvPr/>
        </p:nvCxnSpPr>
        <p:spPr>
          <a:xfrm>
            <a:off x="5514110" y="30895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9DBB02-622B-3B4A-94D1-497681395C70}"/>
              </a:ext>
            </a:extLst>
          </p:cNvPr>
          <p:cNvCxnSpPr>
            <a:cxnSpLocks/>
          </p:cNvCxnSpPr>
          <p:nvPr/>
        </p:nvCxnSpPr>
        <p:spPr>
          <a:xfrm>
            <a:off x="7176654" y="30895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460EAD-981F-9745-91BF-9604C7A64365}"/>
              </a:ext>
            </a:extLst>
          </p:cNvPr>
          <p:cNvCxnSpPr>
            <a:cxnSpLocks/>
          </p:cNvCxnSpPr>
          <p:nvPr/>
        </p:nvCxnSpPr>
        <p:spPr>
          <a:xfrm>
            <a:off x="8839200" y="30895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14A679-CC78-304D-8AF8-196877F5FE64}"/>
              </a:ext>
            </a:extLst>
          </p:cNvPr>
          <p:cNvCxnSpPr>
            <a:cxnSpLocks/>
          </p:cNvCxnSpPr>
          <p:nvPr/>
        </p:nvCxnSpPr>
        <p:spPr>
          <a:xfrm>
            <a:off x="2473036" y="3241960"/>
            <a:ext cx="1281546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C46EC4-BC2A-6949-A30E-4DD8184EA037}"/>
              </a:ext>
            </a:extLst>
          </p:cNvPr>
          <p:cNvCxnSpPr>
            <a:cxnSpLocks/>
          </p:cNvCxnSpPr>
          <p:nvPr/>
        </p:nvCxnSpPr>
        <p:spPr>
          <a:xfrm>
            <a:off x="4724401" y="324196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776132-0E6A-EE49-87E8-6D9DCD417D93}"/>
              </a:ext>
            </a:extLst>
          </p:cNvPr>
          <p:cNvCxnSpPr>
            <a:cxnSpLocks/>
          </p:cNvCxnSpPr>
          <p:nvPr/>
        </p:nvCxnSpPr>
        <p:spPr>
          <a:xfrm>
            <a:off x="6386945" y="32419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84C787-6217-D74E-AA9B-143C2910824A}"/>
              </a:ext>
            </a:extLst>
          </p:cNvPr>
          <p:cNvCxnSpPr>
            <a:cxnSpLocks/>
          </p:cNvCxnSpPr>
          <p:nvPr/>
        </p:nvCxnSpPr>
        <p:spPr>
          <a:xfrm>
            <a:off x="8049491" y="32419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9D2652-A643-C84C-B24F-7A25B312AD00}"/>
              </a:ext>
            </a:extLst>
          </p:cNvPr>
          <p:cNvCxnSpPr>
            <a:cxnSpLocks/>
          </p:cNvCxnSpPr>
          <p:nvPr/>
        </p:nvCxnSpPr>
        <p:spPr>
          <a:xfrm flipV="1">
            <a:off x="9587345" y="3241960"/>
            <a:ext cx="13993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DB8EC-3583-7244-91F0-3B4BF86933FD}"/>
              </a:ext>
            </a:extLst>
          </p:cNvPr>
          <p:cNvCxnSpPr>
            <a:cxnSpLocks/>
          </p:cNvCxnSpPr>
          <p:nvPr/>
        </p:nvCxnSpPr>
        <p:spPr>
          <a:xfrm>
            <a:off x="3754582" y="32419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D4B7A1-B86A-8A4A-A83D-7C7D5CBE9D9E}"/>
              </a:ext>
            </a:extLst>
          </p:cNvPr>
          <p:cNvCxnSpPr>
            <a:cxnSpLocks/>
          </p:cNvCxnSpPr>
          <p:nvPr/>
        </p:nvCxnSpPr>
        <p:spPr>
          <a:xfrm>
            <a:off x="5666510" y="32419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69672A-7F24-0E43-89D9-AA75889CED05}"/>
              </a:ext>
            </a:extLst>
          </p:cNvPr>
          <p:cNvCxnSpPr>
            <a:cxnSpLocks/>
          </p:cNvCxnSpPr>
          <p:nvPr/>
        </p:nvCxnSpPr>
        <p:spPr>
          <a:xfrm>
            <a:off x="7329054" y="32419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DCBB0A-AE9C-B94C-8557-81918C5F3760}"/>
              </a:ext>
            </a:extLst>
          </p:cNvPr>
          <p:cNvCxnSpPr>
            <a:cxnSpLocks/>
          </p:cNvCxnSpPr>
          <p:nvPr/>
        </p:nvCxnSpPr>
        <p:spPr>
          <a:xfrm>
            <a:off x="8991600" y="32419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E6F4F4-C974-6447-994F-39F475F1135F}"/>
              </a:ext>
            </a:extLst>
          </p:cNvPr>
          <p:cNvCxnSpPr>
            <a:cxnSpLocks/>
          </p:cNvCxnSpPr>
          <p:nvPr/>
        </p:nvCxnSpPr>
        <p:spPr>
          <a:xfrm>
            <a:off x="2507673" y="3394363"/>
            <a:ext cx="13993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D933B3-74AE-174A-BC81-ACFD43125332}"/>
              </a:ext>
            </a:extLst>
          </p:cNvPr>
          <p:cNvCxnSpPr>
            <a:cxnSpLocks/>
          </p:cNvCxnSpPr>
          <p:nvPr/>
        </p:nvCxnSpPr>
        <p:spPr>
          <a:xfrm>
            <a:off x="4876801" y="339436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0636F7-8324-504F-AA62-54597011738D}"/>
              </a:ext>
            </a:extLst>
          </p:cNvPr>
          <p:cNvCxnSpPr>
            <a:cxnSpLocks/>
          </p:cNvCxnSpPr>
          <p:nvPr/>
        </p:nvCxnSpPr>
        <p:spPr>
          <a:xfrm>
            <a:off x="6539345" y="33943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2426E1-A6D1-4C48-BC9C-9011C0A07E79}"/>
              </a:ext>
            </a:extLst>
          </p:cNvPr>
          <p:cNvCxnSpPr>
            <a:cxnSpLocks/>
          </p:cNvCxnSpPr>
          <p:nvPr/>
        </p:nvCxnSpPr>
        <p:spPr>
          <a:xfrm>
            <a:off x="8201891" y="33943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1C2207-E034-EC4C-B102-3A2B22A9CF13}"/>
              </a:ext>
            </a:extLst>
          </p:cNvPr>
          <p:cNvCxnSpPr>
            <a:cxnSpLocks/>
          </p:cNvCxnSpPr>
          <p:nvPr/>
        </p:nvCxnSpPr>
        <p:spPr>
          <a:xfrm flipV="1">
            <a:off x="9739745" y="3394360"/>
            <a:ext cx="12469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B76B62-87CE-064A-9880-D1F808EA46DC}"/>
              </a:ext>
            </a:extLst>
          </p:cNvPr>
          <p:cNvCxnSpPr>
            <a:cxnSpLocks/>
          </p:cNvCxnSpPr>
          <p:nvPr/>
        </p:nvCxnSpPr>
        <p:spPr>
          <a:xfrm>
            <a:off x="3906982" y="33943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22EF98-4E49-8544-BB1E-6480EC928679}"/>
              </a:ext>
            </a:extLst>
          </p:cNvPr>
          <p:cNvCxnSpPr>
            <a:cxnSpLocks/>
          </p:cNvCxnSpPr>
          <p:nvPr/>
        </p:nvCxnSpPr>
        <p:spPr>
          <a:xfrm>
            <a:off x="5818910" y="33943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B2F4BD-2101-AE4D-999F-8B1993112EC3}"/>
              </a:ext>
            </a:extLst>
          </p:cNvPr>
          <p:cNvCxnSpPr>
            <a:cxnSpLocks/>
          </p:cNvCxnSpPr>
          <p:nvPr/>
        </p:nvCxnSpPr>
        <p:spPr>
          <a:xfrm>
            <a:off x="7481454" y="33943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F55838-5AD9-A44E-A844-3804B4030CCF}"/>
              </a:ext>
            </a:extLst>
          </p:cNvPr>
          <p:cNvCxnSpPr>
            <a:cxnSpLocks/>
          </p:cNvCxnSpPr>
          <p:nvPr/>
        </p:nvCxnSpPr>
        <p:spPr>
          <a:xfrm>
            <a:off x="9144000" y="33943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1741A3-9921-8C44-BE53-E0614E2D20EF}"/>
              </a:ext>
            </a:extLst>
          </p:cNvPr>
          <p:cNvCxnSpPr>
            <a:cxnSpLocks/>
          </p:cNvCxnSpPr>
          <p:nvPr/>
        </p:nvCxnSpPr>
        <p:spPr>
          <a:xfrm>
            <a:off x="2507673" y="3546760"/>
            <a:ext cx="1551709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EF1946-BE1D-CC44-9A74-65E9B9D72F85}"/>
              </a:ext>
            </a:extLst>
          </p:cNvPr>
          <p:cNvCxnSpPr>
            <a:cxnSpLocks/>
          </p:cNvCxnSpPr>
          <p:nvPr/>
        </p:nvCxnSpPr>
        <p:spPr>
          <a:xfrm>
            <a:off x="5029201" y="354676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3ABAE7-FE95-FE40-B310-86B5CF9AA090}"/>
              </a:ext>
            </a:extLst>
          </p:cNvPr>
          <p:cNvCxnSpPr>
            <a:cxnSpLocks/>
          </p:cNvCxnSpPr>
          <p:nvPr/>
        </p:nvCxnSpPr>
        <p:spPr>
          <a:xfrm>
            <a:off x="6691745" y="35467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8019C5-FE91-CF4E-8EFD-478D89A57AA5}"/>
              </a:ext>
            </a:extLst>
          </p:cNvPr>
          <p:cNvCxnSpPr>
            <a:cxnSpLocks/>
          </p:cNvCxnSpPr>
          <p:nvPr/>
        </p:nvCxnSpPr>
        <p:spPr>
          <a:xfrm>
            <a:off x="8354291" y="35467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FA48EC-ED37-8F46-89F2-53DAA1965A85}"/>
              </a:ext>
            </a:extLst>
          </p:cNvPr>
          <p:cNvCxnSpPr>
            <a:cxnSpLocks/>
          </p:cNvCxnSpPr>
          <p:nvPr/>
        </p:nvCxnSpPr>
        <p:spPr>
          <a:xfrm flipV="1">
            <a:off x="9892145" y="3546760"/>
            <a:ext cx="10945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C1A807-AB04-7740-84AD-11F538C5A261}"/>
              </a:ext>
            </a:extLst>
          </p:cNvPr>
          <p:cNvCxnSpPr>
            <a:cxnSpLocks/>
          </p:cNvCxnSpPr>
          <p:nvPr/>
        </p:nvCxnSpPr>
        <p:spPr>
          <a:xfrm>
            <a:off x="4059382" y="35467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180AA8-C609-1E43-8DDC-BC0332DB6CD6}"/>
              </a:ext>
            </a:extLst>
          </p:cNvPr>
          <p:cNvCxnSpPr>
            <a:cxnSpLocks/>
          </p:cNvCxnSpPr>
          <p:nvPr/>
        </p:nvCxnSpPr>
        <p:spPr>
          <a:xfrm>
            <a:off x="5971310" y="35467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442111-89FD-A54B-919C-7589EDE33A99}"/>
              </a:ext>
            </a:extLst>
          </p:cNvPr>
          <p:cNvCxnSpPr>
            <a:cxnSpLocks/>
          </p:cNvCxnSpPr>
          <p:nvPr/>
        </p:nvCxnSpPr>
        <p:spPr>
          <a:xfrm>
            <a:off x="7633854" y="35467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645B7A2-54C4-834A-887B-0A99B5D1C3C1}"/>
              </a:ext>
            </a:extLst>
          </p:cNvPr>
          <p:cNvCxnSpPr>
            <a:cxnSpLocks/>
          </p:cNvCxnSpPr>
          <p:nvPr/>
        </p:nvCxnSpPr>
        <p:spPr>
          <a:xfrm>
            <a:off x="9296400" y="35467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2595B9E-CB3F-D042-9936-8C547430F660}"/>
              </a:ext>
            </a:extLst>
          </p:cNvPr>
          <p:cNvCxnSpPr>
            <a:cxnSpLocks/>
          </p:cNvCxnSpPr>
          <p:nvPr/>
        </p:nvCxnSpPr>
        <p:spPr>
          <a:xfrm>
            <a:off x="2507673" y="3699163"/>
            <a:ext cx="1704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8B7E38-32A5-2B45-894D-0C3C3BD15DB1}"/>
              </a:ext>
            </a:extLst>
          </p:cNvPr>
          <p:cNvCxnSpPr>
            <a:cxnSpLocks/>
          </p:cNvCxnSpPr>
          <p:nvPr/>
        </p:nvCxnSpPr>
        <p:spPr>
          <a:xfrm>
            <a:off x="5181601" y="369916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9B3C181-A56A-814C-A9C3-28E1BC7FC40E}"/>
              </a:ext>
            </a:extLst>
          </p:cNvPr>
          <p:cNvCxnSpPr>
            <a:cxnSpLocks/>
          </p:cNvCxnSpPr>
          <p:nvPr/>
        </p:nvCxnSpPr>
        <p:spPr>
          <a:xfrm>
            <a:off x="6844145" y="36991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8483C3-8087-BD44-99CC-57183B20C917}"/>
              </a:ext>
            </a:extLst>
          </p:cNvPr>
          <p:cNvCxnSpPr>
            <a:cxnSpLocks/>
          </p:cNvCxnSpPr>
          <p:nvPr/>
        </p:nvCxnSpPr>
        <p:spPr>
          <a:xfrm>
            <a:off x="8506691" y="36991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F9ED3A-99F0-E44C-948A-1B1F3FAA22E8}"/>
              </a:ext>
            </a:extLst>
          </p:cNvPr>
          <p:cNvCxnSpPr>
            <a:cxnSpLocks/>
          </p:cNvCxnSpPr>
          <p:nvPr/>
        </p:nvCxnSpPr>
        <p:spPr>
          <a:xfrm>
            <a:off x="10044545" y="369916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873EC7-8C81-CE40-9275-5D89479B0436}"/>
              </a:ext>
            </a:extLst>
          </p:cNvPr>
          <p:cNvCxnSpPr>
            <a:cxnSpLocks/>
          </p:cNvCxnSpPr>
          <p:nvPr/>
        </p:nvCxnSpPr>
        <p:spPr>
          <a:xfrm>
            <a:off x="4211782" y="36991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C5CAB9-B8E3-1F43-BDA5-965C5D823752}"/>
              </a:ext>
            </a:extLst>
          </p:cNvPr>
          <p:cNvCxnSpPr>
            <a:cxnSpLocks/>
          </p:cNvCxnSpPr>
          <p:nvPr/>
        </p:nvCxnSpPr>
        <p:spPr>
          <a:xfrm>
            <a:off x="6123710" y="369916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371E5E-1007-3A41-A6D3-3D35B9E674B3}"/>
              </a:ext>
            </a:extLst>
          </p:cNvPr>
          <p:cNvCxnSpPr>
            <a:cxnSpLocks/>
          </p:cNvCxnSpPr>
          <p:nvPr/>
        </p:nvCxnSpPr>
        <p:spPr>
          <a:xfrm>
            <a:off x="7786254" y="36991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0B54E3B-0461-184D-9B43-78F314FF47BD}"/>
              </a:ext>
            </a:extLst>
          </p:cNvPr>
          <p:cNvCxnSpPr>
            <a:cxnSpLocks/>
          </p:cNvCxnSpPr>
          <p:nvPr/>
        </p:nvCxnSpPr>
        <p:spPr>
          <a:xfrm>
            <a:off x="9448800" y="369916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8CEFBAB-0485-0E4B-B2F8-A6600C9AE5C0}"/>
              </a:ext>
            </a:extLst>
          </p:cNvPr>
          <p:cNvSpPr txBox="1"/>
          <p:nvPr/>
        </p:nvSpPr>
        <p:spPr>
          <a:xfrm>
            <a:off x="471331" y="3089560"/>
            <a:ext cx="176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(n = 200)</a:t>
            </a:r>
          </a:p>
          <a:p>
            <a:r>
              <a:rPr lang="en-US" dirty="0"/>
              <a:t>(pre-treatment)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D92C88B-7598-2C4B-9644-359D69BA8616}"/>
              </a:ext>
            </a:extLst>
          </p:cNvPr>
          <p:cNvSpPr txBox="1"/>
          <p:nvPr/>
        </p:nvSpPr>
        <p:spPr>
          <a:xfrm>
            <a:off x="525161" y="4666550"/>
            <a:ext cx="176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(n = 200)</a:t>
            </a:r>
          </a:p>
          <a:p>
            <a:r>
              <a:rPr lang="en-US" dirty="0"/>
              <a:t>(post-treatment)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994A6D-1555-0D4D-B1CE-0CC7ABE19DEE}"/>
              </a:ext>
            </a:extLst>
          </p:cNvPr>
          <p:cNvCxnSpPr>
            <a:cxnSpLocks/>
          </p:cNvCxnSpPr>
          <p:nvPr/>
        </p:nvCxnSpPr>
        <p:spPr>
          <a:xfrm>
            <a:off x="2535383" y="451415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7AB21C5-525A-1442-9332-FE574C8F9236}"/>
              </a:ext>
            </a:extLst>
          </p:cNvPr>
          <p:cNvCxnSpPr>
            <a:cxnSpLocks/>
          </p:cNvCxnSpPr>
          <p:nvPr/>
        </p:nvCxnSpPr>
        <p:spPr>
          <a:xfrm>
            <a:off x="4447311" y="451415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07F410-DA75-5F49-9F99-CDDEA34EFA7A}"/>
              </a:ext>
            </a:extLst>
          </p:cNvPr>
          <p:cNvCxnSpPr>
            <a:cxnSpLocks/>
          </p:cNvCxnSpPr>
          <p:nvPr/>
        </p:nvCxnSpPr>
        <p:spPr>
          <a:xfrm>
            <a:off x="6109855" y="45141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EAD3BFA-C7FF-6D47-96FA-5DEE2440F269}"/>
              </a:ext>
            </a:extLst>
          </p:cNvPr>
          <p:cNvCxnSpPr>
            <a:cxnSpLocks/>
          </p:cNvCxnSpPr>
          <p:nvPr/>
        </p:nvCxnSpPr>
        <p:spPr>
          <a:xfrm>
            <a:off x="7772401" y="45141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7E8FA10-59F8-AF46-B153-8AA613130B69}"/>
              </a:ext>
            </a:extLst>
          </p:cNvPr>
          <p:cNvCxnSpPr>
            <a:cxnSpLocks/>
          </p:cNvCxnSpPr>
          <p:nvPr/>
        </p:nvCxnSpPr>
        <p:spPr>
          <a:xfrm flipV="1">
            <a:off x="9310255" y="4514150"/>
            <a:ext cx="17041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E705EFC-DEDB-CA47-86B2-15DC39CFDDFE}"/>
              </a:ext>
            </a:extLst>
          </p:cNvPr>
          <p:cNvCxnSpPr>
            <a:cxnSpLocks/>
          </p:cNvCxnSpPr>
          <p:nvPr/>
        </p:nvCxnSpPr>
        <p:spPr>
          <a:xfrm>
            <a:off x="3477492" y="45141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D098343-CBE1-CE43-8657-EFE3948D617A}"/>
              </a:ext>
            </a:extLst>
          </p:cNvPr>
          <p:cNvCxnSpPr>
            <a:cxnSpLocks/>
          </p:cNvCxnSpPr>
          <p:nvPr/>
        </p:nvCxnSpPr>
        <p:spPr>
          <a:xfrm>
            <a:off x="5389420" y="45141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7B6DCD9-112B-0E4E-A6AA-768C2D004F6A}"/>
              </a:ext>
            </a:extLst>
          </p:cNvPr>
          <p:cNvCxnSpPr>
            <a:cxnSpLocks/>
          </p:cNvCxnSpPr>
          <p:nvPr/>
        </p:nvCxnSpPr>
        <p:spPr>
          <a:xfrm>
            <a:off x="7051964" y="45141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AE956C6-64F3-9C4A-B072-D880EBAC45DF}"/>
              </a:ext>
            </a:extLst>
          </p:cNvPr>
          <p:cNvCxnSpPr>
            <a:cxnSpLocks/>
          </p:cNvCxnSpPr>
          <p:nvPr/>
        </p:nvCxnSpPr>
        <p:spPr>
          <a:xfrm>
            <a:off x="8714510" y="45141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E9895B-2453-6749-9FB9-AF5398327747}"/>
              </a:ext>
            </a:extLst>
          </p:cNvPr>
          <p:cNvCxnSpPr>
            <a:cxnSpLocks/>
          </p:cNvCxnSpPr>
          <p:nvPr/>
        </p:nvCxnSpPr>
        <p:spPr>
          <a:xfrm>
            <a:off x="2500746" y="4666550"/>
            <a:ext cx="1129146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4D0FA16-51DD-284D-A76E-729F2641E779}"/>
              </a:ext>
            </a:extLst>
          </p:cNvPr>
          <p:cNvCxnSpPr>
            <a:cxnSpLocks/>
          </p:cNvCxnSpPr>
          <p:nvPr/>
        </p:nvCxnSpPr>
        <p:spPr>
          <a:xfrm>
            <a:off x="4599711" y="466655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594EAF5-66DE-4348-8AD7-D9EF02965AEE}"/>
              </a:ext>
            </a:extLst>
          </p:cNvPr>
          <p:cNvCxnSpPr>
            <a:cxnSpLocks/>
          </p:cNvCxnSpPr>
          <p:nvPr/>
        </p:nvCxnSpPr>
        <p:spPr>
          <a:xfrm>
            <a:off x="6262255" y="46665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1A951EB-38ED-0149-97A3-E0699EBDADD0}"/>
              </a:ext>
            </a:extLst>
          </p:cNvPr>
          <p:cNvCxnSpPr>
            <a:cxnSpLocks/>
          </p:cNvCxnSpPr>
          <p:nvPr/>
        </p:nvCxnSpPr>
        <p:spPr>
          <a:xfrm>
            <a:off x="7924801" y="46665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90043C6-3DA0-4346-9758-E0AE0A46E8A4}"/>
              </a:ext>
            </a:extLst>
          </p:cNvPr>
          <p:cNvCxnSpPr>
            <a:cxnSpLocks/>
          </p:cNvCxnSpPr>
          <p:nvPr/>
        </p:nvCxnSpPr>
        <p:spPr>
          <a:xfrm flipV="1">
            <a:off x="9462655" y="4666550"/>
            <a:ext cx="15517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6E06E43-596C-314F-B6D8-29F04DBAC5F1}"/>
              </a:ext>
            </a:extLst>
          </p:cNvPr>
          <p:cNvCxnSpPr>
            <a:cxnSpLocks/>
          </p:cNvCxnSpPr>
          <p:nvPr/>
        </p:nvCxnSpPr>
        <p:spPr>
          <a:xfrm>
            <a:off x="3629892" y="46665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D764C98-19D5-3542-A869-6CEAB5332A92}"/>
              </a:ext>
            </a:extLst>
          </p:cNvPr>
          <p:cNvCxnSpPr>
            <a:cxnSpLocks/>
          </p:cNvCxnSpPr>
          <p:nvPr/>
        </p:nvCxnSpPr>
        <p:spPr>
          <a:xfrm>
            <a:off x="5541820" y="46665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DBE7C1A-05FD-DB40-9F81-C11E1C234C8A}"/>
              </a:ext>
            </a:extLst>
          </p:cNvPr>
          <p:cNvCxnSpPr>
            <a:cxnSpLocks/>
          </p:cNvCxnSpPr>
          <p:nvPr/>
        </p:nvCxnSpPr>
        <p:spPr>
          <a:xfrm>
            <a:off x="7204364" y="46665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0F15BE-F5FA-604B-BB3B-A1B9FD789B7A}"/>
              </a:ext>
            </a:extLst>
          </p:cNvPr>
          <p:cNvCxnSpPr>
            <a:cxnSpLocks/>
          </p:cNvCxnSpPr>
          <p:nvPr/>
        </p:nvCxnSpPr>
        <p:spPr>
          <a:xfrm>
            <a:off x="8866910" y="46665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708E7DF-E22D-C14F-90C8-BEB52ED0535B}"/>
              </a:ext>
            </a:extLst>
          </p:cNvPr>
          <p:cNvCxnSpPr>
            <a:cxnSpLocks/>
          </p:cNvCxnSpPr>
          <p:nvPr/>
        </p:nvCxnSpPr>
        <p:spPr>
          <a:xfrm>
            <a:off x="2500746" y="4818950"/>
            <a:ext cx="1281546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44E20A7-96BA-814A-87EA-6045B4CB8EDB}"/>
              </a:ext>
            </a:extLst>
          </p:cNvPr>
          <p:cNvCxnSpPr>
            <a:cxnSpLocks/>
          </p:cNvCxnSpPr>
          <p:nvPr/>
        </p:nvCxnSpPr>
        <p:spPr>
          <a:xfrm>
            <a:off x="4752111" y="481895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075E389-C349-EC49-8CF1-F556E72085CA}"/>
              </a:ext>
            </a:extLst>
          </p:cNvPr>
          <p:cNvCxnSpPr>
            <a:cxnSpLocks/>
          </p:cNvCxnSpPr>
          <p:nvPr/>
        </p:nvCxnSpPr>
        <p:spPr>
          <a:xfrm>
            <a:off x="6414655" y="48189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F260F54-E145-8249-B288-6D288FE7DBC5}"/>
              </a:ext>
            </a:extLst>
          </p:cNvPr>
          <p:cNvCxnSpPr>
            <a:cxnSpLocks/>
          </p:cNvCxnSpPr>
          <p:nvPr/>
        </p:nvCxnSpPr>
        <p:spPr>
          <a:xfrm>
            <a:off x="8077201" y="48189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0D5B012-14A9-BF47-9034-BFD21E6BF04E}"/>
              </a:ext>
            </a:extLst>
          </p:cNvPr>
          <p:cNvCxnSpPr>
            <a:cxnSpLocks/>
          </p:cNvCxnSpPr>
          <p:nvPr/>
        </p:nvCxnSpPr>
        <p:spPr>
          <a:xfrm flipV="1">
            <a:off x="9615055" y="4818950"/>
            <a:ext cx="13993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F2CDBCF-F005-A649-B2F7-F430BB5C0DFE}"/>
              </a:ext>
            </a:extLst>
          </p:cNvPr>
          <p:cNvCxnSpPr>
            <a:cxnSpLocks/>
          </p:cNvCxnSpPr>
          <p:nvPr/>
        </p:nvCxnSpPr>
        <p:spPr>
          <a:xfrm>
            <a:off x="3782292" y="48189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397E332-76FF-F94C-BD4E-F3036427EB7C}"/>
              </a:ext>
            </a:extLst>
          </p:cNvPr>
          <p:cNvCxnSpPr>
            <a:cxnSpLocks/>
          </p:cNvCxnSpPr>
          <p:nvPr/>
        </p:nvCxnSpPr>
        <p:spPr>
          <a:xfrm>
            <a:off x="5694220" y="48189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F4EA1C3-1206-9B4D-AF38-7F18B76CDC6E}"/>
              </a:ext>
            </a:extLst>
          </p:cNvPr>
          <p:cNvCxnSpPr>
            <a:cxnSpLocks/>
          </p:cNvCxnSpPr>
          <p:nvPr/>
        </p:nvCxnSpPr>
        <p:spPr>
          <a:xfrm>
            <a:off x="7356764" y="48189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DEFAAA5-CE3F-824D-A529-0A2838B27456}"/>
              </a:ext>
            </a:extLst>
          </p:cNvPr>
          <p:cNvCxnSpPr>
            <a:cxnSpLocks/>
          </p:cNvCxnSpPr>
          <p:nvPr/>
        </p:nvCxnSpPr>
        <p:spPr>
          <a:xfrm>
            <a:off x="9019310" y="48189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1414C89-FA5F-3746-BE60-6DB6D121425B}"/>
              </a:ext>
            </a:extLst>
          </p:cNvPr>
          <p:cNvCxnSpPr>
            <a:cxnSpLocks/>
          </p:cNvCxnSpPr>
          <p:nvPr/>
        </p:nvCxnSpPr>
        <p:spPr>
          <a:xfrm>
            <a:off x="2535383" y="4971353"/>
            <a:ext cx="13993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86789D7-3BBF-A24F-B9D2-BCE59CF501BD}"/>
              </a:ext>
            </a:extLst>
          </p:cNvPr>
          <p:cNvCxnSpPr>
            <a:cxnSpLocks/>
          </p:cNvCxnSpPr>
          <p:nvPr/>
        </p:nvCxnSpPr>
        <p:spPr>
          <a:xfrm>
            <a:off x="4904511" y="497135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BAA9372-DA5E-424F-A664-E60B43B53C62}"/>
              </a:ext>
            </a:extLst>
          </p:cNvPr>
          <p:cNvCxnSpPr>
            <a:cxnSpLocks/>
          </p:cNvCxnSpPr>
          <p:nvPr/>
        </p:nvCxnSpPr>
        <p:spPr>
          <a:xfrm>
            <a:off x="6567055" y="49713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2A5B3B0-F741-E346-984C-5E82E7C709C0}"/>
              </a:ext>
            </a:extLst>
          </p:cNvPr>
          <p:cNvCxnSpPr>
            <a:cxnSpLocks/>
          </p:cNvCxnSpPr>
          <p:nvPr/>
        </p:nvCxnSpPr>
        <p:spPr>
          <a:xfrm>
            <a:off x="8229601" y="49713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115194-63FA-5040-98AB-76D98BDABF6E}"/>
              </a:ext>
            </a:extLst>
          </p:cNvPr>
          <p:cNvCxnSpPr>
            <a:cxnSpLocks/>
          </p:cNvCxnSpPr>
          <p:nvPr/>
        </p:nvCxnSpPr>
        <p:spPr>
          <a:xfrm flipV="1">
            <a:off x="9767455" y="4971350"/>
            <a:ext cx="12469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4F06F90-3A3B-0C4F-A097-6C5E6132BBDB}"/>
              </a:ext>
            </a:extLst>
          </p:cNvPr>
          <p:cNvCxnSpPr>
            <a:cxnSpLocks/>
          </p:cNvCxnSpPr>
          <p:nvPr/>
        </p:nvCxnSpPr>
        <p:spPr>
          <a:xfrm>
            <a:off x="3934692" y="49713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1D0EE59-573D-C247-B576-434634D0346A}"/>
              </a:ext>
            </a:extLst>
          </p:cNvPr>
          <p:cNvCxnSpPr>
            <a:cxnSpLocks/>
          </p:cNvCxnSpPr>
          <p:nvPr/>
        </p:nvCxnSpPr>
        <p:spPr>
          <a:xfrm>
            <a:off x="5846620" y="49713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B0D15D4-04EB-574A-815C-7C4C75C74241}"/>
              </a:ext>
            </a:extLst>
          </p:cNvPr>
          <p:cNvCxnSpPr>
            <a:cxnSpLocks/>
          </p:cNvCxnSpPr>
          <p:nvPr/>
        </p:nvCxnSpPr>
        <p:spPr>
          <a:xfrm>
            <a:off x="7509164" y="49713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1BC8D6-6A40-B340-84E1-A3D70FCCB1A8}"/>
              </a:ext>
            </a:extLst>
          </p:cNvPr>
          <p:cNvCxnSpPr>
            <a:cxnSpLocks/>
          </p:cNvCxnSpPr>
          <p:nvPr/>
        </p:nvCxnSpPr>
        <p:spPr>
          <a:xfrm>
            <a:off x="9171710" y="49713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370452D-BD8C-8847-9440-6E51155DEDFC}"/>
              </a:ext>
            </a:extLst>
          </p:cNvPr>
          <p:cNvCxnSpPr>
            <a:cxnSpLocks/>
          </p:cNvCxnSpPr>
          <p:nvPr/>
        </p:nvCxnSpPr>
        <p:spPr>
          <a:xfrm>
            <a:off x="2535383" y="5123750"/>
            <a:ext cx="1551709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39C9EF3-96D5-124B-B146-8C75B8547424}"/>
              </a:ext>
            </a:extLst>
          </p:cNvPr>
          <p:cNvCxnSpPr>
            <a:cxnSpLocks/>
          </p:cNvCxnSpPr>
          <p:nvPr/>
        </p:nvCxnSpPr>
        <p:spPr>
          <a:xfrm>
            <a:off x="5056911" y="512375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5AA7B30-A5E2-7B45-9C52-55B287B8D149}"/>
              </a:ext>
            </a:extLst>
          </p:cNvPr>
          <p:cNvCxnSpPr>
            <a:cxnSpLocks/>
          </p:cNvCxnSpPr>
          <p:nvPr/>
        </p:nvCxnSpPr>
        <p:spPr>
          <a:xfrm>
            <a:off x="6719455" y="51237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8FD396B-7B87-B743-A506-7E9439FBA061}"/>
              </a:ext>
            </a:extLst>
          </p:cNvPr>
          <p:cNvCxnSpPr>
            <a:cxnSpLocks/>
          </p:cNvCxnSpPr>
          <p:nvPr/>
        </p:nvCxnSpPr>
        <p:spPr>
          <a:xfrm>
            <a:off x="8382001" y="51237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65AD1C0-D228-D24C-95EB-1408F1CCFECC}"/>
              </a:ext>
            </a:extLst>
          </p:cNvPr>
          <p:cNvCxnSpPr>
            <a:cxnSpLocks/>
          </p:cNvCxnSpPr>
          <p:nvPr/>
        </p:nvCxnSpPr>
        <p:spPr>
          <a:xfrm flipV="1">
            <a:off x="9919855" y="5123750"/>
            <a:ext cx="1094509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DA9F647-5ACD-204C-A861-43E4283999DB}"/>
              </a:ext>
            </a:extLst>
          </p:cNvPr>
          <p:cNvCxnSpPr>
            <a:cxnSpLocks/>
          </p:cNvCxnSpPr>
          <p:nvPr/>
        </p:nvCxnSpPr>
        <p:spPr>
          <a:xfrm>
            <a:off x="4087092" y="51237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7B5A9C7-18FD-644B-9A7C-34BFB6FD8AF3}"/>
              </a:ext>
            </a:extLst>
          </p:cNvPr>
          <p:cNvCxnSpPr>
            <a:cxnSpLocks/>
          </p:cNvCxnSpPr>
          <p:nvPr/>
        </p:nvCxnSpPr>
        <p:spPr>
          <a:xfrm>
            <a:off x="5999020" y="51237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A5C7559-77D9-7F4D-9065-14D841F0D16C}"/>
              </a:ext>
            </a:extLst>
          </p:cNvPr>
          <p:cNvCxnSpPr>
            <a:cxnSpLocks/>
          </p:cNvCxnSpPr>
          <p:nvPr/>
        </p:nvCxnSpPr>
        <p:spPr>
          <a:xfrm>
            <a:off x="7661564" y="51237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FEB54C0-B977-F74B-AB3A-F60C8602C0AC}"/>
              </a:ext>
            </a:extLst>
          </p:cNvPr>
          <p:cNvCxnSpPr>
            <a:cxnSpLocks/>
          </p:cNvCxnSpPr>
          <p:nvPr/>
        </p:nvCxnSpPr>
        <p:spPr>
          <a:xfrm>
            <a:off x="9324110" y="51237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E3E9C3B-FB74-A94D-83B8-6852E7D9FFA9}"/>
              </a:ext>
            </a:extLst>
          </p:cNvPr>
          <p:cNvCxnSpPr>
            <a:cxnSpLocks/>
          </p:cNvCxnSpPr>
          <p:nvPr/>
        </p:nvCxnSpPr>
        <p:spPr>
          <a:xfrm>
            <a:off x="2535383" y="5276153"/>
            <a:ext cx="1704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EA4C580-5716-274F-9C36-9A79155300D1}"/>
              </a:ext>
            </a:extLst>
          </p:cNvPr>
          <p:cNvCxnSpPr>
            <a:cxnSpLocks/>
          </p:cNvCxnSpPr>
          <p:nvPr/>
        </p:nvCxnSpPr>
        <p:spPr>
          <a:xfrm>
            <a:off x="5209311" y="527615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EB11443-C86F-E44E-AEA9-3A025BDF25FD}"/>
              </a:ext>
            </a:extLst>
          </p:cNvPr>
          <p:cNvCxnSpPr>
            <a:cxnSpLocks/>
          </p:cNvCxnSpPr>
          <p:nvPr/>
        </p:nvCxnSpPr>
        <p:spPr>
          <a:xfrm>
            <a:off x="6871855" y="52761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2ED5342-D621-0741-915C-39D88FB6E99B}"/>
              </a:ext>
            </a:extLst>
          </p:cNvPr>
          <p:cNvCxnSpPr>
            <a:cxnSpLocks/>
          </p:cNvCxnSpPr>
          <p:nvPr/>
        </p:nvCxnSpPr>
        <p:spPr>
          <a:xfrm>
            <a:off x="8534401" y="52761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1CCBAB6-187F-0A49-A14E-ABF9574AD511}"/>
              </a:ext>
            </a:extLst>
          </p:cNvPr>
          <p:cNvCxnSpPr>
            <a:cxnSpLocks/>
          </p:cNvCxnSpPr>
          <p:nvPr/>
        </p:nvCxnSpPr>
        <p:spPr>
          <a:xfrm>
            <a:off x="10072255" y="5276152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1CAFE6C-E199-3545-A014-4EDBF96BCB4F}"/>
              </a:ext>
            </a:extLst>
          </p:cNvPr>
          <p:cNvCxnSpPr>
            <a:cxnSpLocks/>
          </p:cNvCxnSpPr>
          <p:nvPr/>
        </p:nvCxnSpPr>
        <p:spPr>
          <a:xfrm>
            <a:off x="4239492" y="52761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6F0CD79-E0A6-BF41-A11C-F5B1D737A287}"/>
              </a:ext>
            </a:extLst>
          </p:cNvPr>
          <p:cNvCxnSpPr>
            <a:cxnSpLocks/>
          </p:cNvCxnSpPr>
          <p:nvPr/>
        </p:nvCxnSpPr>
        <p:spPr>
          <a:xfrm>
            <a:off x="6151420" y="5276152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81846CB-F355-E044-A07B-D7FFCA0516AE}"/>
              </a:ext>
            </a:extLst>
          </p:cNvPr>
          <p:cNvCxnSpPr>
            <a:cxnSpLocks/>
          </p:cNvCxnSpPr>
          <p:nvPr/>
        </p:nvCxnSpPr>
        <p:spPr>
          <a:xfrm>
            <a:off x="7813964" y="52761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EF3FB8C-2B65-AB45-AB60-D299062698CA}"/>
              </a:ext>
            </a:extLst>
          </p:cNvPr>
          <p:cNvCxnSpPr>
            <a:cxnSpLocks/>
          </p:cNvCxnSpPr>
          <p:nvPr/>
        </p:nvCxnSpPr>
        <p:spPr>
          <a:xfrm>
            <a:off x="9476510" y="527615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08C5904-D1F5-4448-B210-E41305514081}"/>
              </a:ext>
            </a:extLst>
          </p:cNvPr>
          <p:cNvSpPr txBox="1"/>
          <p:nvPr/>
        </p:nvSpPr>
        <p:spPr>
          <a:xfrm>
            <a:off x="56069" y="1981507"/>
            <a:ext cx="398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Per individual in the sampled population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075666F-D747-5348-8361-77380A773D63}"/>
              </a:ext>
            </a:extLst>
          </p:cNvPr>
          <p:cNvSpPr txBox="1"/>
          <p:nvPr/>
        </p:nvSpPr>
        <p:spPr>
          <a:xfrm>
            <a:off x="42488" y="1551893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the population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A46E5D9-B993-194C-9C80-35B89A6E935A}"/>
              </a:ext>
            </a:extLst>
          </p:cNvPr>
          <p:cNvCxnSpPr/>
          <p:nvPr/>
        </p:nvCxnSpPr>
        <p:spPr>
          <a:xfrm flipV="1">
            <a:off x="6303819" y="1551893"/>
            <a:ext cx="0" cy="13852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1BE2B55-307F-A64D-9034-C124BB35E14C}"/>
              </a:ext>
            </a:extLst>
          </p:cNvPr>
          <p:cNvCxnSpPr>
            <a:cxnSpLocks/>
          </p:cNvCxnSpPr>
          <p:nvPr/>
        </p:nvCxnSpPr>
        <p:spPr>
          <a:xfrm flipV="1">
            <a:off x="6456219" y="1579419"/>
            <a:ext cx="0" cy="15101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A9E88CA-5BE5-9545-A13D-0DBBAB2F9753}"/>
              </a:ext>
            </a:extLst>
          </p:cNvPr>
          <p:cNvCxnSpPr>
            <a:cxnSpLocks/>
          </p:cNvCxnSpPr>
          <p:nvPr/>
        </p:nvCxnSpPr>
        <p:spPr>
          <a:xfrm flipV="1">
            <a:off x="6594765" y="1579418"/>
            <a:ext cx="0" cy="1662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6812788-9856-9D4E-A87D-E56589926271}"/>
              </a:ext>
            </a:extLst>
          </p:cNvPr>
          <p:cNvCxnSpPr>
            <a:cxnSpLocks/>
          </p:cNvCxnSpPr>
          <p:nvPr/>
        </p:nvCxnSpPr>
        <p:spPr>
          <a:xfrm flipV="1">
            <a:off x="6788729" y="1579418"/>
            <a:ext cx="0" cy="18149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7F944E5-51AA-674C-A031-962A70FBC340}"/>
              </a:ext>
            </a:extLst>
          </p:cNvPr>
          <p:cNvCxnSpPr>
            <a:cxnSpLocks/>
          </p:cNvCxnSpPr>
          <p:nvPr/>
        </p:nvCxnSpPr>
        <p:spPr>
          <a:xfrm flipV="1">
            <a:off x="7079675" y="1579418"/>
            <a:ext cx="0" cy="2119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F5BCD7F-7595-E341-AC90-08479B553D49}"/>
              </a:ext>
            </a:extLst>
          </p:cNvPr>
          <p:cNvCxnSpPr>
            <a:cxnSpLocks/>
          </p:cNvCxnSpPr>
          <p:nvPr/>
        </p:nvCxnSpPr>
        <p:spPr>
          <a:xfrm flipV="1">
            <a:off x="6941129" y="1551893"/>
            <a:ext cx="0" cy="1994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ight Brace 209">
            <a:extLst>
              <a:ext uri="{FF2B5EF4-FFF2-40B4-BE49-F238E27FC236}">
                <a16:creationId xmlns:a16="http://schemas.microsoft.com/office/drawing/2014/main" id="{01B724A3-2016-1A4D-AC22-9881C2DF56B2}"/>
              </a:ext>
            </a:extLst>
          </p:cNvPr>
          <p:cNvSpPr/>
          <p:nvPr/>
        </p:nvSpPr>
        <p:spPr>
          <a:xfrm rot="16200000">
            <a:off x="6573981" y="1260915"/>
            <a:ext cx="235529" cy="1939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ight Brace 211">
            <a:extLst>
              <a:ext uri="{FF2B5EF4-FFF2-40B4-BE49-F238E27FC236}">
                <a16:creationId xmlns:a16="http://schemas.microsoft.com/office/drawing/2014/main" id="{F8070366-F2A5-E948-B790-762722448C75}"/>
              </a:ext>
            </a:extLst>
          </p:cNvPr>
          <p:cNvSpPr/>
          <p:nvPr/>
        </p:nvSpPr>
        <p:spPr>
          <a:xfrm rot="5400000">
            <a:off x="5511679" y="5040627"/>
            <a:ext cx="323516" cy="9005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CCC770D-967D-3F43-92AD-6934F3D8F120}"/>
              </a:ext>
            </a:extLst>
          </p:cNvPr>
          <p:cNvSpPr/>
          <p:nvPr/>
        </p:nvSpPr>
        <p:spPr>
          <a:xfrm>
            <a:off x="5154979" y="5802619"/>
            <a:ext cx="559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5.088 Mb haplotype blocks from parent in each individual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C24D2F2-F4E0-9646-B61C-9E30791E54BB}"/>
              </a:ext>
            </a:extLst>
          </p:cNvPr>
          <p:cNvSpPr/>
          <p:nvPr/>
        </p:nvSpPr>
        <p:spPr>
          <a:xfrm>
            <a:off x="6082145" y="821582"/>
            <a:ext cx="6968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~12.7 kb windows in population conserved - minimum QTL size?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972662B-3669-C544-92BC-C0160A6D4515}"/>
              </a:ext>
            </a:extLst>
          </p:cNvPr>
          <p:cNvCxnSpPr>
            <a:cxnSpLocks/>
          </p:cNvCxnSpPr>
          <p:nvPr/>
        </p:nvCxnSpPr>
        <p:spPr>
          <a:xfrm>
            <a:off x="229243" y="6363483"/>
            <a:ext cx="942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F2C74D1-44BD-544C-BA72-218AAA2D6321}"/>
              </a:ext>
            </a:extLst>
          </p:cNvPr>
          <p:cNvCxnSpPr>
            <a:cxnSpLocks/>
          </p:cNvCxnSpPr>
          <p:nvPr/>
        </p:nvCxnSpPr>
        <p:spPr>
          <a:xfrm>
            <a:off x="229243" y="6599010"/>
            <a:ext cx="94210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399EDB1-ABE3-AD48-BF16-695E5C5057E5}"/>
              </a:ext>
            </a:extLst>
          </p:cNvPr>
          <p:cNvSpPr txBox="1"/>
          <p:nvPr/>
        </p:nvSpPr>
        <p:spPr>
          <a:xfrm>
            <a:off x="1273429" y="6171951"/>
            <a:ext cx="286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Resistant parental haplotype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0A7247F-C679-5A42-8C8A-831CD617EB83}"/>
              </a:ext>
            </a:extLst>
          </p:cNvPr>
          <p:cNvSpPr txBox="1"/>
          <p:nvPr/>
        </p:nvSpPr>
        <p:spPr>
          <a:xfrm>
            <a:off x="1242304" y="6462897"/>
            <a:ext cx="30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Susceptible parental haplotype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EA495F2-787C-5641-992B-943C1037B760}"/>
              </a:ext>
            </a:extLst>
          </p:cNvPr>
          <p:cNvCxnSpPr>
            <a:cxnSpLocks/>
          </p:cNvCxnSpPr>
          <p:nvPr/>
        </p:nvCxnSpPr>
        <p:spPr>
          <a:xfrm flipH="1">
            <a:off x="9628909" y="2609367"/>
            <a:ext cx="124691" cy="32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C4C18782-CDBB-C04B-A543-C5A101959FF8}"/>
              </a:ext>
            </a:extLst>
          </p:cNvPr>
          <p:cNvSpPr txBox="1"/>
          <p:nvPr/>
        </p:nvSpPr>
        <p:spPr>
          <a:xfrm>
            <a:off x="9422686" y="2204268"/>
            <a:ext cx="265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Recombination breakpoint</a:t>
            </a:r>
          </a:p>
        </p:txBody>
      </p:sp>
    </p:spTree>
    <p:extLst>
      <p:ext uri="{BB962C8B-B14F-4D97-AF65-F5344CB8AC3E}">
        <p14:creationId xmlns:p14="http://schemas.microsoft.com/office/powerpoint/2010/main" val="14734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09D9F8-4377-564C-B3BC-8F327A09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130" y="0"/>
            <a:ext cx="67657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CD2A5-9D4F-6848-B524-B441D001768B}"/>
              </a:ext>
            </a:extLst>
          </p:cNvPr>
          <p:cNvSpPr txBox="1"/>
          <p:nvPr/>
        </p:nvSpPr>
        <p:spPr>
          <a:xfrm>
            <a:off x="8859520" y="447040"/>
            <a:ext cx="30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control mean </a:t>
            </a:r>
            <a:r>
              <a:rPr lang="en-US" dirty="0" err="1"/>
              <a:t>Fst</a:t>
            </a:r>
            <a:r>
              <a:rPr lang="en-US" dirty="0"/>
              <a:t> + 3 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239D3-9861-7A4B-B25E-CB677764A088}"/>
              </a:ext>
            </a:extLst>
          </p:cNvPr>
          <p:cNvSpPr txBox="1"/>
          <p:nvPr/>
        </p:nvSpPr>
        <p:spPr>
          <a:xfrm>
            <a:off x="6145441" y="2008910"/>
            <a:ext cx="165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4.21% data above control 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12A6E-9695-174D-806B-A6FFE93EA6A4}"/>
              </a:ext>
            </a:extLst>
          </p:cNvPr>
          <p:cNvSpPr txBox="1"/>
          <p:nvPr/>
        </p:nvSpPr>
        <p:spPr>
          <a:xfrm>
            <a:off x="6145441" y="38238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11.21%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F4AA3-8284-F04D-BD21-A3C4D92EE6CC}"/>
              </a:ext>
            </a:extLst>
          </p:cNvPr>
          <p:cNvSpPr txBox="1"/>
          <p:nvPr/>
        </p:nvSpPr>
        <p:spPr>
          <a:xfrm>
            <a:off x="6096000" y="534092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2.40% </a:t>
            </a:r>
          </a:p>
        </p:txBody>
      </p:sp>
    </p:spTree>
    <p:extLst>
      <p:ext uri="{BB962C8B-B14F-4D97-AF65-F5344CB8AC3E}">
        <p14:creationId xmlns:p14="http://schemas.microsoft.com/office/powerpoint/2010/main" val="11918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324</Words>
  <Application>Microsoft Macintosh PowerPoint</Application>
  <PresentationFormat>Widescreen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Doyle</dc:creator>
  <cp:lastModifiedBy>Stephen Doyle</cp:lastModifiedBy>
  <cp:revision>17</cp:revision>
  <dcterms:created xsi:type="dcterms:W3CDTF">2020-09-20T21:44:11Z</dcterms:created>
  <dcterms:modified xsi:type="dcterms:W3CDTF">2020-09-23T09:35:42Z</dcterms:modified>
</cp:coreProperties>
</file>