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370" r:id="rId3"/>
    <p:sldId id="519" r:id="rId4"/>
    <p:sldId id="520" r:id="rId5"/>
    <p:sldId id="525" r:id="rId6"/>
    <p:sldId id="527" r:id="rId7"/>
    <p:sldId id="502" r:id="rId8"/>
    <p:sldId id="505" r:id="rId9"/>
    <p:sldId id="521" r:id="rId10"/>
    <p:sldId id="522" r:id="rId11"/>
    <p:sldId id="506" r:id="rId12"/>
    <p:sldId id="523" r:id="rId13"/>
    <p:sldId id="526" r:id="rId14"/>
    <p:sldId id="529" r:id="rId15"/>
    <p:sldId id="530" r:id="rId16"/>
    <p:sldId id="531" r:id="rId17"/>
    <p:sldId id="532" r:id="rId18"/>
    <p:sldId id="528" r:id="rId19"/>
    <p:sldId id="533" r:id="rId20"/>
    <p:sldId id="534" r:id="rId21"/>
    <p:sldId id="535" r:id="rId22"/>
    <p:sldId id="536" r:id="rId23"/>
    <p:sldId id="538" r:id="rId24"/>
    <p:sldId id="539" r:id="rId25"/>
    <p:sldId id="540" r:id="rId26"/>
    <p:sldId id="537" r:id="rId27"/>
    <p:sldId id="541" r:id="rId28"/>
    <p:sldId id="542" r:id="rId29"/>
    <p:sldId id="40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EE24A"/>
    <a:srgbClr val="ED644D"/>
    <a:srgbClr val="62D670"/>
    <a:srgbClr val="70A0C8"/>
    <a:srgbClr val="D8210E"/>
    <a:srgbClr val="E35A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6" autoAdjust="0"/>
    <p:restoredTop sz="98248" autoAdjust="0"/>
  </p:normalViewPr>
  <p:slideViewPr>
    <p:cSldViewPr>
      <p:cViewPr>
        <p:scale>
          <a:sx n="75" d="100"/>
          <a:sy n="75" d="100"/>
        </p:scale>
        <p:origin x="-15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E45A31B-23C4-472D-AD29-0FE3587B915A}" type="datetimeFigureOut">
              <a:rPr lang="zh-CN" altLang="en-US"/>
              <a:pPr>
                <a:defRPr/>
              </a:pPr>
              <a:t>2016/7/19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160F30C-9724-40B0-A4C5-466B348CAF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00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D065E0-773A-4B3B-A3F9-DE8E2C10DC90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9" descr="未标题-1副本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6286500"/>
            <a:ext cx="762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1" descr="新vi基础副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553200"/>
            <a:ext cx="198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3"/>
          <p:cNvSpPr txBox="1">
            <a:spLocks noChangeArrowheads="1"/>
          </p:cNvSpPr>
          <p:nvPr userDrawn="1"/>
        </p:nvSpPr>
        <p:spPr bwMode="auto">
          <a:xfrm>
            <a:off x="6629400" y="457200"/>
            <a:ext cx="2079625" cy="360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spcBef>
                <a:spcPct val="50000"/>
              </a:spcBef>
              <a:defRPr/>
            </a:pPr>
            <a:r>
              <a:rPr lang="en-GB" altLang="zh-CN" sz="1400" dirty="0">
                <a:ea typeface="楷体" pitchFamily="2" charset="-122"/>
              </a:rPr>
              <a:t>Company Confidential</a:t>
            </a:r>
            <a:r>
              <a:rPr lang="en-GB" altLang="zh-CN" sz="1200" i="1" dirty="0">
                <a:ea typeface="楷体" pitchFamily="2" charset="-122"/>
              </a:rPr>
              <a:t> </a:t>
            </a:r>
            <a:endParaRPr lang="en-US" altLang="zh-CN" sz="1200" i="1" dirty="0">
              <a:ea typeface="楷体" pitchFamily="2" charset="-122"/>
            </a:endParaRPr>
          </a:p>
        </p:txBody>
      </p:sp>
      <p:sp>
        <p:nvSpPr>
          <p:cNvPr id="7" name="Rectangle 64"/>
          <p:cNvSpPr>
            <a:spLocks noChangeArrowheads="1"/>
          </p:cNvSpPr>
          <p:nvPr userDrawn="1"/>
        </p:nvSpPr>
        <p:spPr bwMode="ltGray">
          <a:xfrm>
            <a:off x="4114800" y="6524625"/>
            <a:ext cx="936625" cy="333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72000" rIns="0" bIns="0" anchorCtr="1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altLang="zh-CN" sz="1200" i="1" dirty="0">
                <a:ea typeface="굴림" pitchFamily="34" charset="-127"/>
              </a:rPr>
              <a:t>Page </a:t>
            </a:r>
            <a:fld id="{9542939D-D557-4A46-90EF-5B3C69846AED}" type="slidenum">
              <a:rPr lang="zh-TW" altLang="en-GB" sz="1200" i="1">
                <a:ea typeface="楷体" pitchFamily="2" charset="-122"/>
              </a:rPr>
              <a:pPr algn="ctr" eaLnBrk="0" hangingPunct="0">
                <a:spcBef>
                  <a:spcPct val="50000"/>
                </a:spcBef>
                <a:defRPr/>
              </a:pPr>
              <a:t>‹#›</a:t>
            </a:fld>
            <a:endParaRPr lang="en-US" altLang="en-US" sz="1200" i="1" dirty="0">
              <a:ea typeface="楷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00200" y="3810000"/>
            <a:ext cx="6172200" cy="381000"/>
          </a:xfrm>
        </p:spPr>
        <p:txBody>
          <a:bodyPr/>
          <a:lstStyle>
            <a:lvl1pPr marL="0" indent="0" algn="ctr">
              <a:defRPr sz="1600" b="1">
                <a:solidFill>
                  <a:srgbClr val="2B166E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295400" y="2133600"/>
            <a:ext cx="6707188" cy="1447800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838"/>
            <a:ext cx="2057400" cy="5668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838"/>
            <a:ext cx="6019800" cy="5668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2052" name="Picture 39" descr="未标题-1副本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29600" y="6286500"/>
            <a:ext cx="762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41" descr="新vi基础副本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6553200"/>
            <a:ext cx="198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Rectangle 43"/>
          <p:cNvSpPr>
            <a:spLocks noChangeArrowheads="1"/>
          </p:cNvSpPr>
          <p:nvPr/>
        </p:nvSpPr>
        <p:spPr bwMode="ltGray">
          <a:xfrm>
            <a:off x="4114800" y="6524625"/>
            <a:ext cx="936625" cy="333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72000" rIns="0" bIns="0" anchorCtr="1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altLang="zh-CN" sz="1200" i="1" dirty="0">
                <a:ea typeface="굴림" pitchFamily="34" charset="-127"/>
              </a:rPr>
              <a:t>Page </a:t>
            </a:r>
            <a:fld id="{031A0221-82D3-4B4C-AC6E-ADDA65ACD3E3}" type="slidenum">
              <a:rPr lang="zh-TW" altLang="en-GB" sz="1200" i="1">
                <a:ea typeface="楷体" pitchFamily="2" charset="-122"/>
              </a:rPr>
              <a:pPr algn="ctr" eaLnBrk="0" hangingPunct="0">
                <a:spcBef>
                  <a:spcPct val="50000"/>
                </a:spcBef>
                <a:defRPr/>
              </a:pPr>
              <a:t>‹#›</a:t>
            </a:fld>
            <a:endParaRPr lang="en-US" altLang="en-US" sz="1200" i="1" dirty="0">
              <a:ea typeface="楷体" pitchFamily="2" charset="-122"/>
            </a:endParaRPr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auto">
          <a:xfrm>
            <a:off x="6096000" y="6583363"/>
            <a:ext cx="2230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ea typeface="宋体" pitchFamily="2" charset="-122"/>
              </a:rPr>
              <a:t>Doc No:FMZ06-0006  Ver:1.1</a:t>
            </a:r>
            <a:endParaRPr lang="zh-CN" altLang="en-US" sz="1200">
              <a:ea typeface="宋体" pitchFamily="2" charset="-122"/>
            </a:endParaRPr>
          </a:p>
        </p:txBody>
      </p:sp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6629400" y="457200"/>
            <a:ext cx="2079625" cy="360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spcBef>
                <a:spcPct val="50000"/>
              </a:spcBef>
              <a:defRPr/>
            </a:pPr>
            <a:r>
              <a:rPr lang="en-GB" altLang="zh-CN" sz="1400" dirty="0">
                <a:ea typeface="楷体" pitchFamily="2" charset="-122"/>
              </a:rPr>
              <a:t>Company Confidential</a:t>
            </a:r>
            <a:r>
              <a:rPr lang="en-GB" altLang="zh-CN" sz="1200" i="1" dirty="0">
                <a:ea typeface="楷体" pitchFamily="2" charset="-122"/>
              </a:rPr>
              <a:t> </a:t>
            </a:r>
            <a:endParaRPr lang="en-US" altLang="zh-CN" sz="1200" i="1" dirty="0">
              <a:ea typeface="楷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ransition>
    <p:split orient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mp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tmp"/><Relationship Id="rId3" Type="http://schemas.openxmlformats.org/officeDocument/2006/relationships/image" Target="../media/image22.tmp"/><Relationship Id="rId7" Type="http://schemas.openxmlformats.org/officeDocument/2006/relationships/image" Target="../media/image26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mp"/><Relationship Id="rId5" Type="http://schemas.openxmlformats.org/officeDocument/2006/relationships/image" Target="../media/image35.tmp"/><Relationship Id="rId4" Type="http://schemas.openxmlformats.org/officeDocument/2006/relationships/image" Target="../media/image34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tmp"/><Relationship Id="rId4" Type="http://schemas.openxmlformats.org/officeDocument/2006/relationships/image" Target="../media/image39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tmp"/><Relationship Id="rId5" Type="http://schemas.openxmlformats.org/officeDocument/2006/relationships/image" Target="../media/image45.tmp"/><Relationship Id="rId4" Type="http://schemas.openxmlformats.org/officeDocument/2006/relationships/image" Target="../media/image44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tmp"/><Relationship Id="rId4" Type="http://schemas.openxmlformats.org/officeDocument/2006/relationships/image" Target="../media/image53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tmp"/><Relationship Id="rId4" Type="http://schemas.openxmlformats.org/officeDocument/2006/relationships/image" Target="../media/image60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tmp"/><Relationship Id="rId4" Type="http://schemas.openxmlformats.org/officeDocument/2006/relationships/image" Target="../media/image60.tm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2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714356"/>
            <a:ext cx="8429652" cy="574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873048" y="1696973"/>
            <a:ext cx="75724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启动流程</a:t>
            </a:r>
            <a:endParaRPr lang="en-US" altLang="zh-CN" sz="40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3059832" y="3608420"/>
            <a:ext cx="396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linrenhua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r">
              <a:spcBef>
                <a:spcPct val="50000"/>
              </a:spcBef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2016-04-11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lk</a:t>
            </a:r>
            <a:r>
              <a:rPr lang="zh-CN" altLang="en-US" dirty="0" smtClean="0">
                <a:solidFill>
                  <a:schemeClr val="tx1"/>
                </a:solidFill>
              </a:rPr>
              <a:t>阶段之开机模式检测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80" y="1149131"/>
            <a:ext cx="5725324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43890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>
                <a:solidFill>
                  <a:schemeClr val="tx1"/>
                </a:solidFill>
              </a:rPr>
              <a:t>lk</a:t>
            </a:r>
            <a:r>
              <a:rPr lang="zh-CN" altLang="en-US" sz="2800" dirty="0" smtClean="0">
                <a:solidFill>
                  <a:schemeClr val="tx1"/>
                </a:solidFill>
              </a:rPr>
              <a:t>阶段之加载</a:t>
            </a:r>
            <a:r>
              <a:rPr lang="en-US" altLang="zh-CN" sz="2800" dirty="0" smtClean="0">
                <a:solidFill>
                  <a:schemeClr val="tx1"/>
                </a:solidFill>
              </a:rPr>
              <a:t>kernel</a:t>
            </a:r>
            <a:r>
              <a:rPr lang="zh-CN" altLang="en-US" sz="2800" dirty="0" smtClean="0">
                <a:solidFill>
                  <a:schemeClr val="tx1"/>
                </a:solidFill>
              </a:rPr>
              <a:t>镜像启动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linux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85859"/>
            <a:ext cx="7643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加载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镜像主要是根据开机模式从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分区加载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镜像到内存中，最后启动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，具体实现见</a:t>
            </a:r>
            <a:r>
              <a:rPr lang="en-US" altLang="zh-CN" dirty="0" err="1" smtClean="0"/>
              <a:t>boot_linux_from_mmc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（主要加载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ramdisk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dt</a:t>
            </a:r>
            <a:r>
              <a:rPr lang="zh-CN" altLang="en-US" dirty="0" smtClean="0"/>
              <a:t>到指定内存地址</a:t>
            </a:r>
            <a:r>
              <a:rPr lang="en-US" altLang="zh-CN" dirty="0" smtClean="0"/>
              <a:t>,boot</a:t>
            </a:r>
            <a:r>
              <a:rPr lang="zh-CN" altLang="en-US" dirty="0" smtClean="0"/>
              <a:t>及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镜像包含了这些信息。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63187"/>
            <a:ext cx="4477375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05753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如何利用</a:t>
            </a:r>
            <a:r>
              <a:rPr lang="en-US" altLang="zh-CN" dirty="0" err="1" smtClean="0"/>
              <a:t>lk</a:t>
            </a:r>
            <a:r>
              <a:rPr lang="zh-CN" altLang="en-US" dirty="0" smtClean="0"/>
              <a:t>启动流程分析问题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85860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长按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键看第一帧界面是否已经显示？</a:t>
            </a:r>
            <a:endParaRPr lang="en-US" altLang="zh-CN" dirty="0" smtClean="0"/>
          </a:p>
          <a:p>
            <a:r>
              <a:rPr lang="zh-CN" altLang="en-US" dirty="0" smtClean="0"/>
              <a:t>假如第一帧界面没有显示即黑屏，关注开机马达是否有振动？</a:t>
            </a:r>
            <a:endParaRPr lang="en-US" altLang="zh-CN" dirty="0" smtClean="0"/>
          </a:p>
          <a:p>
            <a:r>
              <a:rPr lang="zh-CN" altLang="en-US" dirty="0" smtClean="0"/>
              <a:t>假如开机马达没有振动，怀疑</a:t>
            </a:r>
            <a:r>
              <a:rPr lang="en-US" altLang="zh-CN" dirty="0" err="1" smtClean="0"/>
              <a:t>lk</a:t>
            </a:r>
            <a:r>
              <a:rPr lang="zh-CN" altLang="en-US" dirty="0" smtClean="0"/>
              <a:t>没有跑入，问题可能出在加载</a:t>
            </a:r>
            <a:r>
              <a:rPr lang="en-US" altLang="zh-CN" dirty="0" err="1" smtClean="0"/>
              <a:t>lk</a:t>
            </a:r>
            <a:r>
              <a:rPr lang="zh-CN" altLang="en-US" dirty="0" smtClean="0"/>
              <a:t>镜像或更早启动阶段。最好的方法是通过抓取串口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查看。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6598441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kernel</a:t>
            </a:r>
            <a:r>
              <a:rPr lang="zh-CN" altLang="en-US" dirty="0" smtClean="0">
                <a:solidFill>
                  <a:schemeClr val="tx1"/>
                </a:solidFill>
              </a:rPr>
              <a:t>入口函数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85860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/>
              <a:t>kernel</a:t>
            </a:r>
            <a:r>
              <a:rPr lang="zh-CN" altLang="en-US" b="0" dirty="0" smtClean="0"/>
              <a:t>的链接脚本为</a:t>
            </a:r>
            <a:r>
              <a:rPr lang="en-US" altLang="zh-CN" b="0" dirty="0"/>
              <a:t>arch/$(SRCARCH)/kernel/</a:t>
            </a:r>
            <a:r>
              <a:rPr lang="en-US" altLang="zh-CN" b="0" dirty="0" err="1"/>
              <a:t>vmlinux.lds</a:t>
            </a:r>
            <a:endParaRPr lang="en-US" altLang="zh-CN" b="0" dirty="0"/>
          </a:p>
          <a:p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3585790"/>
            <a:ext cx="76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/>
              <a:t>根据</a:t>
            </a:r>
            <a:r>
              <a:rPr lang="en-US" altLang="zh-CN" b="0" dirty="0" smtClean="0"/>
              <a:t>kernel/arch/arm64/kernel/</a:t>
            </a:r>
            <a:r>
              <a:rPr lang="en-US" altLang="zh-CN" b="0" dirty="0" err="1" smtClean="0"/>
              <a:t>head.S</a:t>
            </a:r>
            <a:r>
              <a:rPr lang="zh-CN" altLang="en-US" b="0" dirty="0" smtClean="0"/>
              <a:t>文件，说明</a:t>
            </a:r>
            <a:r>
              <a:rPr lang="en-US" altLang="zh-CN" b="0" dirty="0" smtClean="0"/>
              <a:t>kernel</a:t>
            </a:r>
            <a:r>
              <a:rPr lang="zh-CN" altLang="en-US" b="0" dirty="0" smtClean="0"/>
              <a:t>的首条执行指令为</a:t>
            </a:r>
            <a:r>
              <a:rPr lang="en-US" altLang="zh-CN" b="0" dirty="0" smtClean="0"/>
              <a:t>b </a:t>
            </a:r>
            <a:r>
              <a:rPr lang="en-US" altLang="zh-CN" b="0" dirty="0" err="1" smtClean="0"/>
              <a:t>stext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最后通过 </a:t>
            </a:r>
            <a:r>
              <a:rPr lang="en-US" altLang="zh-CN" b="0" dirty="0" smtClean="0"/>
              <a:t>b </a:t>
            </a:r>
            <a:r>
              <a:rPr lang="en-US" altLang="zh-CN" b="0" dirty="0" err="1" smtClean="0"/>
              <a:t>start_kernel</a:t>
            </a:r>
            <a:r>
              <a:rPr lang="zh-CN" altLang="en-US" b="0" dirty="0" smtClean="0"/>
              <a:t>，执行到</a:t>
            </a:r>
            <a:r>
              <a:rPr lang="en-US" altLang="zh-CN" b="0" dirty="0" err="1" smtClean="0"/>
              <a:t>start_kernel</a:t>
            </a:r>
            <a:r>
              <a:rPr lang="en-US" altLang="zh-CN" b="0" dirty="0" smtClean="0"/>
              <a:t>() C</a:t>
            </a:r>
            <a:r>
              <a:rPr lang="zh-CN" altLang="en-US" b="0" dirty="0" smtClean="0"/>
              <a:t>函数中去。</a:t>
            </a:r>
            <a:endParaRPr lang="en-US" altLang="zh-CN" b="0" dirty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47" y="1700808"/>
            <a:ext cx="43529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48" y="4221088"/>
            <a:ext cx="416073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27" y="4221088"/>
            <a:ext cx="34385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725144"/>
            <a:ext cx="290553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47925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095" y="5552537"/>
            <a:ext cx="3734321" cy="8287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do </a:t>
            </a:r>
            <a:r>
              <a:rPr lang="en-US" altLang="zh-CN" dirty="0" err="1" smtClean="0">
                <a:solidFill>
                  <a:schemeClr val="tx1"/>
                </a:solidFill>
              </a:rPr>
              <a:t>initcalls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052736"/>
            <a:ext cx="764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start_kernel</a:t>
            </a:r>
            <a:r>
              <a:rPr lang="en-US" altLang="zh-CN" sz="1600" dirty="0"/>
              <a:t>()-&gt;</a:t>
            </a:r>
            <a:r>
              <a:rPr lang="en-US" altLang="zh-CN" sz="1600" dirty="0" err="1" smtClean="0"/>
              <a:t>rest_init</a:t>
            </a:r>
            <a:r>
              <a:rPr lang="en-US" altLang="zh-CN" sz="1600" dirty="0"/>
              <a:t>()-&gt;</a:t>
            </a:r>
            <a:r>
              <a:rPr lang="en-US" altLang="zh-CN" sz="1600" dirty="0" err="1" smtClean="0"/>
              <a:t>kernel_init</a:t>
            </a:r>
            <a:r>
              <a:rPr lang="en-US" altLang="zh-CN" sz="1600" dirty="0"/>
              <a:t>()-&gt;</a:t>
            </a:r>
            <a:r>
              <a:rPr lang="en-US" altLang="zh-CN" sz="1600" dirty="0" err="1" smtClean="0"/>
              <a:t>kernel_init_freeable</a:t>
            </a:r>
            <a:r>
              <a:rPr lang="en-US" altLang="zh-CN" sz="1600" dirty="0"/>
              <a:t>()-&gt;</a:t>
            </a:r>
            <a:r>
              <a:rPr lang="en-US" altLang="zh-CN" sz="1600" dirty="0" err="1" smtClean="0"/>
              <a:t>do_basic_setup</a:t>
            </a:r>
            <a:r>
              <a:rPr lang="en-US" altLang="zh-CN" sz="1600" dirty="0"/>
              <a:t>()-&gt;</a:t>
            </a:r>
            <a:r>
              <a:rPr lang="en-US" altLang="zh-CN" sz="1600" dirty="0" err="1" smtClean="0"/>
              <a:t>do_initcalls</a:t>
            </a:r>
            <a:r>
              <a:rPr lang="en-US" altLang="zh-CN" sz="1600" dirty="0" smtClean="0"/>
              <a:t>()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86" y="1827455"/>
            <a:ext cx="2885954" cy="253764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83439"/>
            <a:ext cx="4826491" cy="2897689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509120"/>
            <a:ext cx="8487960" cy="476317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57" y="5373216"/>
            <a:ext cx="3886743" cy="5620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7190" y="5013176"/>
            <a:ext cx="764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kernel/include/</a:t>
            </a:r>
            <a:r>
              <a:rPr lang="en-US" altLang="zh-CN" sz="1600" dirty="0" err="1" smtClean="0"/>
              <a:t>linux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init.h</a:t>
            </a:r>
            <a:endParaRPr lang="en-US" altLang="zh-CN" sz="1600" dirty="0" smtClean="0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013176"/>
            <a:ext cx="4163006" cy="523948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949280"/>
            <a:ext cx="2591162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82970"/>
      </p:ext>
    </p:extLst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</a:rPr>
              <a:t>amdisk</a:t>
            </a:r>
            <a:r>
              <a:rPr lang="zh-CN" altLang="en-US" dirty="0" smtClean="0">
                <a:solidFill>
                  <a:schemeClr val="tx1"/>
                </a:solidFill>
              </a:rPr>
              <a:t>的加载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052736"/>
            <a:ext cx="7643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start_kernel</a:t>
            </a:r>
            <a:r>
              <a:rPr lang="en-US" altLang="zh-CN" sz="1600" dirty="0" smtClean="0"/>
              <a:t>()-&gt;</a:t>
            </a:r>
            <a:r>
              <a:rPr lang="en-US" altLang="zh-CN" sz="1600" dirty="0" err="1" smtClean="0"/>
              <a:t>vfs_caches_init</a:t>
            </a:r>
            <a:r>
              <a:rPr lang="en-US" altLang="zh-CN" sz="1600" dirty="0" smtClean="0"/>
              <a:t>()-&gt;</a:t>
            </a:r>
            <a:r>
              <a:rPr lang="en-US" altLang="zh-CN" sz="1600" dirty="0" err="1" smtClean="0"/>
              <a:t>mnt_init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。</a:t>
            </a:r>
            <a:r>
              <a:rPr lang="en-US" altLang="zh-CN" sz="1600" dirty="0" err="1" smtClean="0"/>
              <a:t>Init_rootfs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注册了</a:t>
            </a:r>
            <a:r>
              <a:rPr lang="en-US" altLang="zh-CN" sz="1600" dirty="0" err="1" smtClean="0"/>
              <a:t>rootfs</a:t>
            </a:r>
            <a:r>
              <a:rPr lang="zh-CN" altLang="en-US" sz="1600" dirty="0" smtClean="0"/>
              <a:t>文件系统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保证系统支持</a:t>
            </a:r>
            <a:r>
              <a:rPr lang="en-US" altLang="zh-CN" sz="1600" dirty="0" err="1" smtClean="0"/>
              <a:t>rootfs</a:t>
            </a:r>
            <a:r>
              <a:rPr lang="zh-CN" altLang="en-US" sz="1600" dirty="0" smtClean="0"/>
              <a:t>文件系统类型。</a:t>
            </a:r>
            <a:r>
              <a:rPr lang="en-US" altLang="zh-CN" sz="1600" dirty="0" err="1" smtClean="0"/>
              <a:t>Init_mount_tree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为创建了</a:t>
            </a:r>
            <a:r>
              <a:rPr lang="en-US" altLang="zh-CN" sz="1600" dirty="0" err="1" smtClean="0"/>
              <a:t>rootfs</a:t>
            </a:r>
            <a:r>
              <a:rPr lang="zh-CN" altLang="en-US" sz="1600" dirty="0" smtClean="0"/>
              <a:t>文件系统，同时设置</a:t>
            </a:r>
            <a:r>
              <a:rPr lang="en-US" altLang="zh-CN" sz="1600" dirty="0" err="1" smtClean="0"/>
              <a:t>init_task</a:t>
            </a:r>
            <a:r>
              <a:rPr lang="zh-CN" altLang="en-US" sz="1600" dirty="0" smtClean="0"/>
              <a:t>进程的当前路径及根路径指向新创建的</a:t>
            </a:r>
            <a:r>
              <a:rPr lang="en-US" altLang="zh-CN" sz="1600" dirty="0" smtClean="0"/>
              <a:t>roofs</a:t>
            </a:r>
            <a:r>
              <a:rPr lang="zh-CN" altLang="en-US" sz="1600" dirty="0" smtClean="0"/>
              <a:t>文件系统的根。此时，</a:t>
            </a:r>
            <a:r>
              <a:rPr lang="en-US" altLang="zh-CN" sz="1600" dirty="0" err="1" smtClean="0"/>
              <a:t>rootfs</a:t>
            </a:r>
            <a:r>
              <a:rPr lang="zh-CN" altLang="en-US" sz="1600" dirty="0" smtClean="0"/>
              <a:t>文件系统是没有任何内容的，在接下来的阶段会从</a:t>
            </a:r>
            <a:r>
              <a:rPr lang="en-US" altLang="zh-CN" sz="1600" dirty="0" err="1" smtClean="0"/>
              <a:t>ramdisk</a:t>
            </a:r>
            <a:r>
              <a:rPr lang="zh-CN" altLang="en-US" sz="1600" dirty="0" smtClean="0"/>
              <a:t>中加载。</a:t>
            </a:r>
            <a:endParaRPr lang="en-US" altLang="zh-CN" sz="1600" dirty="0" smtClean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4" y="2357567"/>
            <a:ext cx="2010056" cy="495369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81" y="3802493"/>
            <a:ext cx="3315163" cy="1714739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4" y="2968655"/>
            <a:ext cx="3296110" cy="676369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296493"/>
            <a:ext cx="380100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88673"/>
      </p:ext>
    </p:extLst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</a:rPr>
              <a:t>amdisk</a:t>
            </a:r>
            <a:r>
              <a:rPr lang="zh-CN" altLang="en-US" dirty="0" smtClean="0">
                <a:solidFill>
                  <a:schemeClr val="tx1"/>
                </a:solidFill>
              </a:rPr>
              <a:t>的加载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052736"/>
            <a:ext cx="764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实际</a:t>
            </a:r>
            <a:r>
              <a:rPr lang="en-US" altLang="zh-CN" sz="1600" dirty="0" err="1" smtClean="0"/>
              <a:t>ramdisk</a:t>
            </a:r>
            <a:r>
              <a:rPr lang="zh-CN" altLang="en-US" sz="1600" dirty="0" smtClean="0"/>
              <a:t>加载到</a:t>
            </a:r>
            <a:r>
              <a:rPr lang="en-US" altLang="zh-CN" sz="1600" dirty="0" err="1" smtClean="0"/>
              <a:t>rootfs</a:t>
            </a:r>
            <a:r>
              <a:rPr lang="zh-CN" altLang="en-US" sz="1600" dirty="0" smtClean="0"/>
              <a:t>的操作是由</a:t>
            </a:r>
            <a:r>
              <a:rPr lang="en-US" altLang="zh-CN" sz="1600" dirty="0" err="1" smtClean="0"/>
              <a:t>populate_rootfs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函数来实现的，见</a:t>
            </a:r>
            <a:r>
              <a:rPr lang="en-US" altLang="zh-CN" sz="1600" dirty="0" smtClean="0"/>
              <a:t>kernel/</a:t>
            </a:r>
            <a:r>
              <a:rPr lang="en-US" altLang="zh-CN" sz="1600" dirty="0" err="1" smtClean="0"/>
              <a:t>init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initramfs.c</a:t>
            </a:r>
            <a:r>
              <a:rPr lang="zh-CN" altLang="en-US" sz="1600" dirty="0" smtClean="0"/>
              <a:t>文件。</a:t>
            </a:r>
            <a:endParaRPr lang="en-US" altLang="zh-CN" sz="1600" dirty="0" smtClean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700808"/>
            <a:ext cx="4392488" cy="216480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61048"/>
            <a:ext cx="2762636" cy="27626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06252" y="4149080"/>
            <a:ext cx="28729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Initrd_start</a:t>
            </a:r>
            <a:r>
              <a:rPr lang="zh-CN" altLang="en-US" sz="1600" dirty="0" smtClean="0"/>
              <a:t>是</a:t>
            </a:r>
            <a:r>
              <a:rPr lang="en-US" altLang="zh-CN" sz="1600" dirty="0" err="1" smtClean="0"/>
              <a:t>ramdisk</a:t>
            </a:r>
            <a:r>
              <a:rPr lang="zh-CN" altLang="en-US" sz="1600" dirty="0" smtClean="0"/>
              <a:t>的地址</a:t>
            </a:r>
            <a:endParaRPr lang="en-US" altLang="zh-CN" sz="1600" dirty="0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52807"/>
            <a:ext cx="4229691" cy="2000529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83" y="5604372"/>
            <a:ext cx="4239217" cy="704948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24" y="2636913"/>
            <a:ext cx="405988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81044"/>
      </p:ext>
    </p:extLst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</a:rPr>
              <a:t>amdisk</a:t>
            </a:r>
            <a:r>
              <a:rPr lang="zh-CN" altLang="en-US" dirty="0" smtClean="0">
                <a:solidFill>
                  <a:schemeClr val="tx1"/>
                </a:solidFill>
              </a:rPr>
              <a:t>在内存的地址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1052736"/>
            <a:ext cx="476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在</a:t>
            </a:r>
            <a:r>
              <a:rPr lang="en-US" altLang="zh-CN" sz="1600" dirty="0" err="1" smtClean="0"/>
              <a:t>lk</a:t>
            </a:r>
            <a:r>
              <a:rPr lang="zh-CN" altLang="en-US" sz="1600" dirty="0" smtClean="0"/>
              <a:t>加载启动</a:t>
            </a:r>
            <a:r>
              <a:rPr lang="en-US" altLang="zh-CN" sz="1600" dirty="0" err="1" smtClean="0"/>
              <a:t>linux</a:t>
            </a:r>
            <a:r>
              <a:rPr lang="zh-CN" altLang="en-US" sz="1600" dirty="0" smtClean="0"/>
              <a:t>时，由于使用</a:t>
            </a:r>
            <a:r>
              <a:rPr lang="en-US" altLang="zh-CN" sz="1600" dirty="0" smtClean="0"/>
              <a:t>DT</a:t>
            </a:r>
            <a:r>
              <a:rPr lang="zh-CN" altLang="en-US" sz="1600" dirty="0" smtClean="0"/>
              <a:t>，将</a:t>
            </a:r>
            <a:r>
              <a:rPr lang="en-US" altLang="zh-CN" sz="1600" dirty="0" err="1" smtClean="0"/>
              <a:t>ramdisk</a:t>
            </a:r>
            <a:r>
              <a:rPr lang="zh-CN" altLang="en-US" sz="1600" dirty="0" smtClean="0"/>
              <a:t>信息追加到了</a:t>
            </a:r>
            <a:r>
              <a:rPr lang="en-US" altLang="zh-CN" sz="1600" dirty="0" smtClean="0"/>
              <a:t>DT</a:t>
            </a:r>
            <a:r>
              <a:rPr lang="zh-CN" altLang="en-US" sz="1600" dirty="0" smtClean="0"/>
              <a:t>中，见</a:t>
            </a:r>
            <a:r>
              <a:rPr lang="en-US" altLang="zh-CN" sz="1600" dirty="0" err="1" smtClean="0"/>
              <a:t>update_device_tree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函数</a:t>
            </a:r>
            <a:endParaRPr lang="en-US" altLang="zh-CN" sz="1600" dirty="0" smtClean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5058481" cy="1286055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052736"/>
            <a:ext cx="3467584" cy="24768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1560" y="2924944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2.lk</a:t>
            </a:r>
            <a:r>
              <a:rPr lang="zh-CN" altLang="en-US" sz="1600" dirty="0" smtClean="0"/>
              <a:t>跳转到</a:t>
            </a:r>
            <a:r>
              <a:rPr lang="en-US" altLang="zh-CN" sz="1600" dirty="0" smtClean="0"/>
              <a:t>kernel</a:t>
            </a:r>
            <a:r>
              <a:rPr lang="zh-CN" altLang="en-US" sz="1600" dirty="0" smtClean="0"/>
              <a:t>时将</a:t>
            </a:r>
            <a:r>
              <a:rPr lang="en-US" altLang="zh-CN" sz="1600" dirty="0" err="1" smtClean="0"/>
              <a:t>dt</a:t>
            </a:r>
            <a:r>
              <a:rPr lang="zh-CN" altLang="en-US" sz="1600" dirty="0" smtClean="0"/>
              <a:t>的地址装载到</a:t>
            </a:r>
            <a:r>
              <a:rPr lang="en-US" altLang="zh-CN" sz="1600" dirty="0" smtClean="0"/>
              <a:t>el1_x0</a:t>
            </a:r>
            <a:r>
              <a:rPr lang="zh-CN" altLang="en-US" sz="1600" dirty="0" smtClean="0"/>
              <a:t>寄存器中</a:t>
            </a:r>
            <a:endParaRPr lang="en-US" altLang="zh-CN" sz="1600" dirty="0" smtClean="0"/>
          </a:p>
        </p:txBody>
      </p: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04" y="3882906"/>
            <a:ext cx="4153480" cy="1562318"/>
          </a:xfrm>
          <a:prstGeom prst="rect">
            <a:avLst/>
          </a:prstGeom>
        </p:spPr>
      </p:pic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738861"/>
            <a:ext cx="6563642" cy="7144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72308" y="3701350"/>
            <a:ext cx="39921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start_kernel</a:t>
            </a:r>
            <a:r>
              <a:rPr lang="en-US" altLang="zh-CN" sz="1600" dirty="0" smtClean="0"/>
              <a:t>()-&gt;</a:t>
            </a:r>
            <a:r>
              <a:rPr lang="en-US" altLang="zh-CN" sz="1600" dirty="0" err="1" smtClean="0"/>
              <a:t>setup_arch</a:t>
            </a:r>
            <a:r>
              <a:rPr lang="en-US" altLang="zh-CN" sz="1600" dirty="0"/>
              <a:t>()-&gt;</a:t>
            </a:r>
            <a:r>
              <a:rPr lang="en-US" altLang="zh-CN" sz="1600" dirty="0" err="1"/>
              <a:t>setup_machine_fdt</a:t>
            </a:r>
            <a:r>
              <a:rPr lang="en-US" altLang="zh-CN" sz="1600" dirty="0"/>
              <a:t>(__</a:t>
            </a:r>
            <a:r>
              <a:rPr lang="en-US" altLang="zh-CN" sz="1600" dirty="0" err="1"/>
              <a:t>fdt_pointer</a:t>
            </a:r>
            <a:r>
              <a:rPr lang="en-US" altLang="zh-CN" sz="1600" dirty="0"/>
              <a:t>)-&gt;</a:t>
            </a:r>
            <a:r>
              <a:rPr lang="en-US" altLang="zh-CN" sz="1600" dirty="0" err="1" smtClean="0"/>
              <a:t>early_init_dt_scan</a:t>
            </a:r>
            <a:r>
              <a:rPr lang="en-US" altLang="zh-CN" sz="1600" dirty="0"/>
              <a:t>()-&gt;</a:t>
            </a:r>
            <a:r>
              <a:rPr lang="en-US" altLang="zh-CN" sz="1600" dirty="0" err="1" smtClean="0"/>
              <a:t>of_scan_flat_dt</a:t>
            </a:r>
            <a:r>
              <a:rPr lang="en-US" altLang="zh-CN" sz="1600" dirty="0"/>
              <a:t>()-&gt;</a:t>
            </a:r>
            <a:r>
              <a:rPr lang="en-US" altLang="zh-CN" sz="1600" dirty="0" err="1" smtClean="0"/>
              <a:t>early_init_dt_scan_chosen</a:t>
            </a:r>
            <a:r>
              <a:rPr lang="en-US" altLang="zh-CN" sz="1600" dirty="0"/>
              <a:t>()-&gt;</a:t>
            </a:r>
            <a:r>
              <a:rPr lang="en-US" altLang="zh-CN" sz="1600" dirty="0" err="1" smtClean="0"/>
              <a:t>early_init_dt_check_for_initrd</a:t>
            </a:r>
            <a:r>
              <a:rPr lang="en-US" altLang="zh-CN" sz="1600" dirty="0"/>
              <a:t>()-&gt;</a:t>
            </a:r>
            <a:r>
              <a:rPr lang="en-US" altLang="zh-CN" sz="1600" dirty="0" err="1" smtClean="0"/>
              <a:t>early_init_dt_setup_initrd_arch</a:t>
            </a:r>
            <a:r>
              <a:rPr lang="en-US" altLang="zh-CN" sz="16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5775622"/>
      </p:ext>
    </p:extLst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执行</a:t>
            </a:r>
            <a:r>
              <a:rPr lang="en-US" altLang="zh-CN" dirty="0" err="1" smtClean="0">
                <a:solidFill>
                  <a:schemeClr val="tx1"/>
                </a:solidFill>
              </a:rPr>
              <a:t>init</a:t>
            </a:r>
            <a:r>
              <a:rPr lang="zh-CN" altLang="en-US" dirty="0" smtClean="0">
                <a:solidFill>
                  <a:schemeClr val="tx1"/>
                </a:solidFill>
              </a:rPr>
              <a:t>进程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85860"/>
            <a:ext cx="7643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start_kernel</a:t>
            </a:r>
            <a:r>
              <a:rPr lang="en-US" altLang="zh-CN" dirty="0" smtClean="0"/>
              <a:t>()-&gt;</a:t>
            </a:r>
            <a:r>
              <a:rPr lang="en-US" altLang="zh-CN" dirty="0" err="1" smtClean="0"/>
              <a:t>rest_init</a:t>
            </a:r>
            <a:r>
              <a:rPr lang="en-US" altLang="zh-CN" dirty="0" smtClean="0"/>
              <a:t>()-&gt;</a:t>
            </a:r>
            <a:r>
              <a:rPr lang="en-US" altLang="zh-CN" dirty="0" err="1" smtClean="0"/>
              <a:t>kernel_init</a:t>
            </a:r>
            <a:r>
              <a:rPr lang="en-US" altLang="zh-CN" dirty="0" smtClean="0"/>
              <a:t>()-&gt;</a:t>
            </a:r>
            <a:r>
              <a:rPr lang="en-US" altLang="zh-CN" dirty="0" err="1" smtClean="0"/>
              <a:t>run_init_process</a:t>
            </a:r>
            <a:r>
              <a:rPr lang="en-US" altLang="zh-CN" dirty="0" smtClean="0"/>
              <a:t>(“/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”)</a:t>
            </a:r>
          </a:p>
          <a:p>
            <a:r>
              <a:rPr lang="en-US" altLang="zh-CN" dirty="0" err="1" smtClean="0"/>
              <a:t>Init</a:t>
            </a:r>
            <a:r>
              <a:rPr lang="zh-CN" altLang="en-US" dirty="0" smtClean="0"/>
              <a:t>进程主要通过执行解析执行</a:t>
            </a:r>
            <a:r>
              <a:rPr lang="en-US" altLang="zh-CN" dirty="0" err="1" smtClean="0"/>
              <a:t>init.rc</a:t>
            </a:r>
            <a:r>
              <a:rPr lang="zh-CN" altLang="en-US" dirty="0" smtClean="0"/>
              <a:t>脚本。各个文件系统的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prop</a:t>
            </a:r>
            <a:r>
              <a:rPr lang="zh-CN" altLang="en-US" dirty="0" smtClean="0"/>
              <a:t>属性文件的读取创建，各个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服务的启动。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从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default.prop</a:t>
            </a:r>
            <a:r>
              <a:rPr lang="zh-CN" altLang="en-US" dirty="0" smtClean="0"/>
              <a:t>文件中加载默认的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属性文件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解析</a:t>
            </a:r>
            <a:r>
              <a:rPr lang="en-US" altLang="zh-CN" dirty="0" err="1" smtClean="0"/>
              <a:t>init.rc</a:t>
            </a:r>
            <a:r>
              <a:rPr lang="zh-CN" altLang="en-US" dirty="0" smtClean="0"/>
              <a:t>脚本文件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添加一些</a:t>
            </a:r>
            <a:r>
              <a:rPr lang="en-US" altLang="zh-CN" dirty="0" err="1" smtClean="0"/>
              <a:t>buildin</a:t>
            </a:r>
            <a:r>
              <a:rPr lang="en-US" altLang="zh-CN" dirty="0" smtClean="0"/>
              <a:t> action</a:t>
            </a:r>
            <a:r>
              <a:rPr lang="zh-CN" altLang="en-US" dirty="0" smtClean="0"/>
              <a:t>如</a:t>
            </a:r>
            <a:r>
              <a:rPr lang="en-US" altLang="zh-CN" dirty="0" smtClean="0"/>
              <a:t>” </a:t>
            </a:r>
            <a:r>
              <a:rPr lang="en-US" altLang="zh-CN" dirty="0" err="1" smtClean="0"/>
              <a:t>wait_for_coldboot_done</a:t>
            </a:r>
            <a:r>
              <a:rPr lang="en-US" altLang="zh-CN" dirty="0" smtClean="0"/>
              <a:t>”,” </a:t>
            </a:r>
            <a:r>
              <a:rPr lang="en-US" altLang="zh-CN" dirty="0" err="1" smtClean="0"/>
              <a:t>signal_init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按约定顺序驱动</a:t>
            </a:r>
            <a:r>
              <a:rPr lang="en-US" altLang="zh-CN" dirty="0"/>
              <a:t>action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8526804"/>
      </p:ext>
    </p:ext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执行</a:t>
            </a:r>
            <a:r>
              <a:rPr lang="en-US" altLang="zh-CN" dirty="0" err="1" smtClean="0">
                <a:solidFill>
                  <a:schemeClr val="tx1"/>
                </a:solidFill>
              </a:rPr>
              <a:t>init</a:t>
            </a:r>
            <a:r>
              <a:rPr lang="zh-CN" altLang="en-US" dirty="0" smtClean="0">
                <a:solidFill>
                  <a:schemeClr val="tx1"/>
                </a:solidFill>
              </a:rPr>
              <a:t>进程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85860"/>
            <a:ext cx="76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Init</a:t>
            </a:r>
            <a:r>
              <a:rPr lang="zh-CN" altLang="en-US" dirty="0" smtClean="0"/>
              <a:t>维护了三 个队列 ，</a:t>
            </a:r>
            <a:r>
              <a:rPr lang="en-US" altLang="zh-CN" dirty="0" err="1" smtClean="0"/>
              <a:t>action_list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action_queue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service_list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action_list</a:t>
            </a:r>
            <a:r>
              <a:rPr lang="zh-CN" altLang="en-US" dirty="0" smtClean="0"/>
              <a:t>存放了所有探知的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action_queue</a:t>
            </a:r>
            <a:r>
              <a:rPr lang="zh-CN" altLang="en-US" dirty="0" smtClean="0"/>
              <a:t>存放了 将要执行的 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service_list</a:t>
            </a:r>
            <a:r>
              <a:rPr lang="zh-CN" altLang="en-US" dirty="0" smtClean="0"/>
              <a:t>存放了所有在</a:t>
            </a:r>
            <a:r>
              <a:rPr lang="en-US" altLang="zh-CN" dirty="0" err="1" smtClean="0"/>
              <a:t>init.rc</a:t>
            </a:r>
            <a:r>
              <a:rPr lang="zh-CN" altLang="en-US" dirty="0" smtClean="0"/>
              <a:t>文件中定义的 服务。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0908384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685800" y="533400"/>
            <a:ext cx="15247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14350" indent="-514350" eaLnBrk="1" hangingPunct="1">
              <a:buAutoNum type="arabicPeriod"/>
            </a:pP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762000" y="1285860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本文主要介绍基于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启动流程，流程主要涉及</a:t>
            </a:r>
            <a:r>
              <a:rPr lang="en-US" altLang="zh-CN" dirty="0" err="1" smtClean="0"/>
              <a:t>lk</a:t>
            </a:r>
            <a:r>
              <a:rPr lang="zh-CN" altLang="en-US" dirty="0" smtClean="0"/>
              <a:t>阶段开始加载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镜像到开机动画播完这个过程。由于整个过程过于庞大，本文只主要介绍流程相关的入口函数及关键函数，方便大家熟悉启动流程，同时通过时序图来展示各个启动过程。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675784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 err="1" smtClean="0">
                <a:solidFill>
                  <a:schemeClr val="tx1"/>
                </a:solidFill>
              </a:rPr>
              <a:t>nit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rc</a:t>
            </a:r>
            <a:r>
              <a:rPr lang="zh-CN" altLang="en-US" dirty="0" smtClean="0">
                <a:solidFill>
                  <a:schemeClr val="tx1"/>
                </a:solidFill>
              </a:rPr>
              <a:t>解析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85860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rc</a:t>
            </a:r>
            <a:r>
              <a:rPr lang="zh-CN" altLang="en-US" dirty="0" smtClean="0"/>
              <a:t>文件的解析由函数</a:t>
            </a:r>
            <a:r>
              <a:rPr lang="en-US" altLang="zh-CN" dirty="0" err="1" smtClean="0"/>
              <a:t>init_parse_config_file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来完成，函数定义在</a:t>
            </a:r>
            <a:r>
              <a:rPr lang="en-US" altLang="zh-CN" dirty="0" smtClean="0"/>
              <a:t>system/core/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init_parser.c</a:t>
            </a:r>
            <a:r>
              <a:rPr lang="zh-CN" altLang="en-US" dirty="0" smtClean="0"/>
              <a:t>。解析的最终结果是将信息导入到</a:t>
            </a:r>
            <a:r>
              <a:rPr lang="en-US" altLang="zh-CN" dirty="0" err="1" smtClean="0"/>
              <a:t>action_list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service_list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这两个队列中。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7306375"/>
      </p:ext>
    </p:extLst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/>
                </a:solidFill>
              </a:rPr>
              <a:t>init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91" y="1652339"/>
            <a:ext cx="4782218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22613"/>
      </p:ext>
    </p:extLst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en-US" altLang="zh-CN" dirty="0" err="1" smtClean="0">
                <a:solidFill>
                  <a:schemeClr val="tx1"/>
                </a:solidFill>
              </a:rPr>
              <a:t>init</a:t>
            </a:r>
            <a:r>
              <a:rPr lang="zh-CN" altLang="en-US" dirty="0" smtClean="0">
                <a:solidFill>
                  <a:schemeClr val="tx1"/>
                </a:solidFill>
              </a:rPr>
              <a:t>启动的服务异常终止定位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85860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Init</a:t>
            </a:r>
            <a:r>
              <a:rPr lang="zh-CN" altLang="en-US" dirty="0" smtClean="0"/>
              <a:t>启动时注册侦听了</a:t>
            </a:r>
            <a:r>
              <a:rPr lang="en-US" altLang="zh-CN" dirty="0" smtClean="0"/>
              <a:t>SIGCHLD</a:t>
            </a:r>
            <a:r>
              <a:rPr lang="zh-CN" altLang="en-US" dirty="0" smtClean="0"/>
              <a:t>事件。当子进程结束时就会得到通知处理。基于这个原理可以做很多事情。以下是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的处理。</a:t>
            </a:r>
            <a:endParaRPr lang="en-US" altLang="zh-CN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32191"/>
            <a:ext cx="5458587" cy="2791215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20" y="4780905"/>
            <a:ext cx="3343742" cy="1600423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89" y="1932191"/>
            <a:ext cx="4305901" cy="2372056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33" y="4137536"/>
            <a:ext cx="3810532" cy="1171739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62" y="5289555"/>
            <a:ext cx="387721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40254"/>
      </p:ext>
    </p:extLst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400" dirty="0" smtClean="0"/>
              <a:t>Property</a:t>
            </a:r>
            <a:r>
              <a:rPr lang="zh-CN" altLang="en-US" sz="2400" dirty="0" smtClean="0"/>
              <a:t>服务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85860"/>
            <a:ext cx="7643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property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进程启动，它通过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与各个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进行通讯。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提供的服务主要有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个接口。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property_set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 *key,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 *value)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property_get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 *key, char *value,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 *</a:t>
            </a:r>
            <a:r>
              <a:rPr lang="en-US" altLang="zh-CN" dirty="0" err="1" smtClean="0"/>
              <a:t>default_value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，它们的定义在</a:t>
            </a:r>
            <a:r>
              <a:rPr lang="en-US" altLang="zh-CN" dirty="0" smtClean="0"/>
              <a:t>system/core/</a:t>
            </a:r>
            <a:r>
              <a:rPr lang="en-US" altLang="zh-CN" dirty="0" err="1" smtClean="0"/>
              <a:t>libcutils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64904"/>
            <a:ext cx="4582165" cy="3000794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536900"/>
            <a:ext cx="409632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21599"/>
      </p:ext>
    </p:extLst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400" dirty="0" smtClean="0"/>
              <a:t>Property</a:t>
            </a:r>
            <a:r>
              <a:rPr lang="zh-CN" altLang="en-US" sz="2400" dirty="0" smtClean="0"/>
              <a:t>服务之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实现</a:t>
            </a:r>
            <a:endParaRPr lang="zh-CN" altLang="en-US" sz="24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15163"/>
            <a:ext cx="5553851" cy="4877481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6093296"/>
            <a:ext cx="4982271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92943"/>
      </p:ext>
    </p:extLst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400" dirty="0" smtClean="0"/>
              <a:t>Property</a:t>
            </a:r>
            <a:r>
              <a:rPr lang="zh-CN" altLang="en-US" sz="2400" dirty="0" smtClean="0"/>
              <a:t>服务之</a:t>
            </a:r>
            <a:r>
              <a:rPr lang="en-US" altLang="zh-CN" sz="2400" dirty="0"/>
              <a:t>service</a:t>
            </a:r>
            <a:r>
              <a:rPr lang="zh-CN" altLang="en-US" sz="2400" dirty="0" smtClean="0"/>
              <a:t>实现</a:t>
            </a:r>
            <a:endParaRPr lang="zh-CN" altLang="en-US" sz="2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2581635" cy="1562318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859058"/>
            <a:ext cx="4170040" cy="141781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04" y="2543046"/>
            <a:ext cx="4248472" cy="4073877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369622"/>
            <a:ext cx="3200847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65824"/>
      </p:ext>
    </p:extLst>
  </p:cSld>
  <p:clrMapOvr>
    <a:masterClrMapping/>
  </p:clrMapOvr>
  <p:transition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init.rc</a:t>
            </a:r>
            <a:r>
              <a:rPr lang="zh-CN" altLang="en-US" sz="2400" dirty="0" smtClean="0"/>
              <a:t>定义的服务可以通过</a:t>
            </a:r>
            <a:r>
              <a:rPr lang="en-US" altLang="zh-CN" sz="2400" dirty="0" smtClean="0"/>
              <a:t>property</a:t>
            </a:r>
            <a:r>
              <a:rPr lang="zh-CN" altLang="en-US" sz="2400" dirty="0" smtClean="0"/>
              <a:t>控制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85860"/>
            <a:ext cx="7643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property set “</a:t>
            </a:r>
            <a:r>
              <a:rPr lang="en-US" altLang="zh-CN" dirty="0" err="1" smtClean="0"/>
              <a:t>ctrl.start</a:t>
            </a:r>
            <a:r>
              <a:rPr lang="en-US" altLang="zh-CN" dirty="0" smtClean="0"/>
              <a:t>”/“</a:t>
            </a:r>
            <a:r>
              <a:rPr lang="en-US" altLang="zh-CN" dirty="0" err="1" smtClean="0"/>
              <a:t>ctrl.stop</a:t>
            </a:r>
            <a:r>
              <a:rPr lang="en-US" altLang="zh-CN" dirty="0" smtClean="0"/>
              <a:t>”/“</a:t>
            </a:r>
            <a:r>
              <a:rPr lang="en-US" altLang="zh-CN" dirty="0" err="1" smtClean="0"/>
              <a:t>ctrl.restart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设置具体的服务名来控制服务的启动，停止或重启。</a:t>
            </a:r>
            <a:endParaRPr lang="en-US" altLang="zh-CN" dirty="0" smtClean="0"/>
          </a:p>
          <a:p>
            <a:r>
              <a:rPr lang="zh-CN" altLang="en-US" dirty="0" smtClean="0"/>
              <a:t>可以通过读取 </a:t>
            </a:r>
            <a:r>
              <a:rPr lang="en-US" altLang="zh-CN" dirty="0" smtClean="0"/>
              <a:t>property 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init.svc.XXX</a:t>
            </a:r>
            <a:r>
              <a:rPr lang="zh-CN" altLang="en-US" dirty="0" smtClean="0"/>
              <a:t>”（其中</a:t>
            </a:r>
            <a:r>
              <a:rPr lang="en-US" altLang="zh-CN" dirty="0" smtClean="0"/>
              <a:t>XXX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中定义的服务名）来获取当前服务的运行状态，运行状态有“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“</a:t>
            </a:r>
            <a:r>
              <a:rPr lang="en-US" altLang="zh-CN" dirty="0" smtClean="0"/>
              <a:t>stopped</a:t>
            </a:r>
            <a:r>
              <a:rPr lang="zh-CN" altLang="en-US" dirty="0" smtClean="0"/>
              <a:t>”，“</a:t>
            </a:r>
            <a:r>
              <a:rPr lang="en-US" altLang="zh-CN" dirty="0" smtClean="0"/>
              <a:t>stopping</a:t>
            </a:r>
            <a:r>
              <a:rPr lang="zh-CN" altLang="en-US" dirty="0" smtClean="0"/>
              <a:t>”及“</a:t>
            </a:r>
            <a:r>
              <a:rPr lang="en-US" altLang="zh-CN" dirty="0" smtClean="0"/>
              <a:t>restarting</a:t>
            </a:r>
            <a:r>
              <a:rPr lang="zh-CN" altLang="en-US" dirty="0" smtClean="0"/>
              <a:t>”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1" y="2884320"/>
            <a:ext cx="4658375" cy="1552792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509120"/>
            <a:ext cx="4153480" cy="1676634"/>
          </a:xfrm>
          <a:prstGeom prst="rect">
            <a:avLst/>
          </a:prstGeom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04" y="3068960"/>
            <a:ext cx="295316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86919"/>
      </p:ext>
    </p:extLst>
  </p:cSld>
  <p:clrMapOvr>
    <a:masterClrMapping/>
  </p:clrMapOvr>
  <p:transition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400" dirty="0"/>
              <a:t>s</a:t>
            </a:r>
            <a:r>
              <a:rPr lang="en-US" altLang="zh-CN" sz="2400" dirty="0" smtClean="0"/>
              <a:t>ystem server</a:t>
            </a:r>
            <a:r>
              <a:rPr lang="zh-CN" altLang="en-US" sz="2400" dirty="0" smtClean="0"/>
              <a:t>的启动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85860"/>
            <a:ext cx="76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system server</a:t>
            </a:r>
            <a:r>
              <a:rPr lang="zh-CN" altLang="en-US" dirty="0" smtClean="0"/>
              <a:t>是通过</a:t>
            </a:r>
            <a:r>
              <a:rPr lang="en-US" altLang="zh-CN" dirty="0" smtClean="0"/>
              <a:t>zygote service</a:t>
            </a:r>
            <a:r>
              <a:rPr lang="zh-CN" altLang="en-US" dirty="0" smtClean="0"/>
              <a:t>启动的，见</a:t>
            </a:r>
            <a:r>
              <a:rPr lang="en-US" altLang="zh-CN" dirty="0" smtClean="0"/>
              <a:t>init.zygote64_32.rc</a:t>
            </a:r>
          </a:p>
          <a:p>
            <a:r>
              <a:rPr lang="en-US" altLang="zh-CN" dirty="0" smtClean="0"/>
              <a:t>zygote service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class main,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class_start</a:t>
            </a:r>
            <a:r>
              <a:rPr lang="en-US" altLang="zh-CN" dirty="0" smtClean="0"/>
              <a:t> main</a:t>
            </a:r>
            <a:r>
              <a:rPr lang="zh-CN" altLang="en-US" dirty="0" smtClean="0"/>
              <a:t>来启动，这个在</a:t>
            </a:r>
            <a:r>
              <a:rPr lang="en-US" altLang="zh-CN" dirty="0" err="1" smtClean="0"/>
              <a:t>init.rc</a:t>
            </a:r>
            <a:r>
              <a:rPr lang="zh-CN" altLang="en-US" dirty="0" smtClean="0"/>
              <a:t>中控制</a:t>
            </a:r>
            <a:endParaRPr lang="en-US" altLang="zh-CN" dirty="0" smtClean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7" y="2272811"/>
            <a:ext cx="7488832" cy="187626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50" y="4335686"/>
            <a:ext cx="2305372" cy="533474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50" y="4909916"/>
            <a:ext cx="4001059" cy="1095528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09876"/>
            <a:ext cx="415348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43760"/>
      </p:ext>
    </p:extLst>
  </p:cSld>
  <p:clrMapOvr>
    <a:masterClrMapping/>
  </p:clrMapOvr>
  <p:transition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400" dirty="0"/>
              <a:t>s</a:t>
            </a:r>
            <a:r>
              <a:rPr lang="en-US" altLang="zh-CN" sz="2400" dirty="0" smtClean="0"/>
              <a:t>ystem server</a:t>
            </a:r>
            <a:r>
              <a:rPr lang="zh-CN" altLang="en-US" sz="2400" dirty="0" smtClean="0"/>
              <a:t>的启动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85860"/>
            <a:ext cx="76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system server</a:t>
            </a:r>
            <a:r>
              <a:rPr lang="zh-CN" altLang="en-US" dirty="0" smtClean="0"/>
              <a:t>是通过</a:t>
            </a:r>
            <a:r>
              <a:rPr lang="en-US" altLang="zh-CN" dirty="0" smtClean="0"/>
              <a:t>zygote service</a:t>
            </a:r>
            <a:r>
              <a:rPr lang="zh-CN" altLang="en-US" dirty="0" smtClean="0"/>
              <a:t>启动的，见</a:t>
            </a:r>
            <a:r>
              <a:rPr lang="en-US" altLang="zh-CN" dirty="0" smtClean="0"/>
              <a:t>init.zygote64_32.rc</a:t>
            </a:r>
          </a:p>
          <a:p>
            <a:r>
              <a:rPr lang="en-US" altLang="zh-CN" dirty="0" smtClean="0"/>
              <a:t>zygote service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class main,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class_start</a:t>
            </a:r>
            <a:r>
              <a:rPr lang="en-US" altLang="zh-CN" dirty="0" smtClean="0"/>
              <a:t> main</a:t>
            </a:r>
            <a:r>
              <a:rPr lang="zh-CN" altLang="en-US" dirty="0" smtClean="0"/>
              <a:t>来启动，这个在</a:t>
            </a:r>
            <a:r>
              <a:rPr lang="en-US" altLang="zh-CN" dirty="0" err="1" smtClean="0"/>
              <a:t>init.rc</a:t>
            </a:r>
            <a:r>
              <a:rPr lang="zh-CN" altLang="en-US" dirty="0" smtClean="0"/>
              <a:t>中控制</a:t>
            </a:r>
            <a:endParaRPr lang="en-US" altLang="zh-CN" dirty="0" smtClean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7" y="2272811"/>
            <a:ext cx="7488832" cy="187626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50" y="4335686"/>
            <a:ext cx="2305372" cy="533474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50" y="4909916"/>
            <a:ext cx="4001059" cy="1095528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09876"/>
            <a:ext cx="415348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79541"/>
      </p:ext>
    </p:extLst>
  </p:cSld>
  <p:clrMapOvr>
    <a:masterClrMapping/>
  </p:clrMapOvr>
  <p:transition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标题 2"/>
          <p:cNvSpPr txBox="1">
            <a:spLocks/>
          </p:cNvSpPr>
          <p:nvPr/>
        </p:nvSpPr>
        <p:spPr bwMode="white">
          <a:xfrm>
            <a:off x="539750" y="2565400"/>
            <a:ext cx="8229600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Thank you!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4140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685800" y="533400"/>
            <a:ext cx="2173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err="1">
                <a:solidFill>
                  <a:schemeClr val="tx1"/>
                </a:solidFill>
              </a:rPr>
              <a:t>l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k</a:t>
            </a:r>
            <a:r>
              <a:rPr lang="zh-CN" altLang="en-US" sz="3200" dirty="0" smtClean="0">
                <a:solidFill>
                  <a:schemeClr val="tx1"/>
                </a:solidFill>
              </a:rPr>
              <a:t>阶段介绍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762000" y="1285860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</a:t>
            </a:r>
            <a:r>
              <a:rPr lang="en-US" altLang="zh-CN" dirty="0" err="1" smtClean="0"/>
              <a:t>k</a:t>
            </a:r>
            <a:r>
              <a:rPr lang="zh-CN" altLang="en-US" dirty="0" smtClean="0"/>
              <a:t>入口函数</a:t>
            </a:r>
            <a:endParaRPr lang="en-US" altLang="zh-CN" dirty="0" smtClean="0"/>
          </a:p>
          <a:p>
            <a:r>
              <a:rPr lang="zh-CN" altLang="en-US" dirty="0" smtClean="0"/>
              <a:t>长按开机键检测</a:t>
            </a:r>
            <a:endParaRPr lang="en-US" altLang="zh-CN" dirty="0" smtClean="0"/>
          </a:p>
          <a:p>
            <a:r>
              <a:rPr lang="zh-CN" altLang="en-US" dirty="0" smtClean="0"/>
              <a:t>开机超时震动</a:t>
            </a:r>
            <a:endParaRPr lang="en-US" altLang="zh-CN" dirty="0" smtClean="0"/>
          </a:p>
          <a:p>
            <a:r>
              <a:rPr lang="zh-CN" altLang="en-US" dirty="0" smtClean="0"/>
              <a:t>开机模式检测</a:t>
            </a:r>
            <a:endParaRPr lang="en-US" altLang="zh-CN" dirty="0" smtClean="0"/>
          </a:p>
          <a:p>
            <a:r>
              <a:rPr lang="zh-CN" altLang="en-US" dirty="0" smtClean="0"/>
              <a:t>开机第一帧画面显示</a:t>
            </a:r>
            <a:endParaRPr lang="en-US" altLang="zh-CN" dirty="0" smtClean="0"/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镜像，启动</a:t>
            </a:r>
            <a:r>
              <a:rPr lang="en-US" altLang="zh-CN" dirty="0" err="1" smtClean="0"/>
              <a:t>linux</a:t>
            </a:r>
            <a:endParaRPr lang="en-US" altLang="zh-CN" dirty="0" smtClean="0"/>
          </a:p>
          <a:p>
            <a:r>
              <a:rPr lang="zh-CN" altLang="en-US" dirty="0" smtClean="0"/>
              <a:t>进入</a:t>
            </a:r>
            <a:r>
              <a:rPr lang="en-US" altLang="zh-CN" dirty="0" err="1" smtClean="0"/>
              <a:t>fastboot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651002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685800" y="533400"/>
            <a:ext cx="2173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err="1">
                <a:solidFill>
                  <a:schemeClr val="tx1"/>
                </a:solidFill>
              </a:rPr>
              <a:t>l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k</a:t>
            </a:r>
            <a:r>
              <a:rPr lang="zh-CN" altLang="en-US" sz="3200" dirty="0" smtClean="0">
                <a:solidFill>
                  <a:schemeClr val="tx1"/>
                </a:solidFill>
              </a:rPr>
              <a:t>阶段介绍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cxnSp>
        <p:nvCxnSpPr>
          <p:cNvPr id="4100" name="直接连接符 6"/>
          <p:cNvCxnSpPr>
            <a:cxnSpLocks noChangeShapeType="1"/>
          </p:cNvCxnSpPr>
          <p:nvPr/>
        </p:nvCxnSpPr>
        <p:spPr bwMode="auto">
          <a:xfrm>
            <a:off x="762000" y="1143000"/>
            <a:ext cx="78486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762000" y="1285860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1276980"/>
            <a:ext cx="652462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44245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/>
                </a:solidFill>
              </a:rPr>
              <a:t>lk</a:t>
            </a:r>
            <a:r>
              <a:rPr lang="zh-CN" altLang="en-US" dirty="0" smtClean="0">
                <a:solidFill>
                  <a:schemeClr val="tx1"/>
                </a:solidFill>
              </a:rPr>
              <a:t>入口函数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85860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 smtClean="0"/>
              <a:t>lk</a:t>
            </a:r>
            <a:r>
              <a:rPr lang="zh-CN" altLang="en-US" b="0" dirty="0" smtClean="0"/>
              <a:t>的链接脚本为</a:t>
            </a:r>
            <a:r>
              <a:rPr lang="en-US" altLang="zh-CN" b="0" dirty="0" smtClean="0"/>
              <a:t>bootable/</a:t>
            </a:r>
            <a:r>
              <a:rPr lang="en-US" altLang="zh-CN" b="0" dirty="0" err="1" smtClean="0"/>
              <a:t>bootloader</a:t>
            </a:r>
            <a:r>
              <a:rPr lang="en-US" altLang="zh-CN" b="0" dirty="0" smtClean="0"/>
              <a:t>/</a:t>
            </a:r>
            <a:r>
              <a:rPr lang="en-US" altLang="zh-CN" b="0" dirty="0" err="1" smtClean="0"/>
              <a:t>lk</a:t>
            </a:r>
            <a:r>
              <a:rPr lang="en-US" altLang="zh-CN" b="0" dirty="0" smtClean="0"/>
              <a:t>/arch/arm/system-</a:t>
            </a:r>
            <a:r>
              <a:rPr lang="en-US" altLang="zh-CN" b="0" dirty="0" err="1" smtClean="0"/>
              <a:t>onesegment.ld</a:t>
            </a:r>
            <a:endParaRPr lang="en-US" altLang="zh-CN" b="0" dirty="0"/>
          </a:p>
          <a:p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99592" y="3861048"/>
            <a:ext cx="76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/>
              <a:t>根据</a:t>
            </a:r>
            <a:r>
              <a:rPr lang="en-US" altLang="zh-CN" b="0" dirty="0" smtClean="0"/>
              <a:t>bootable/</a:t>
            </a:r>
            <a:r>
              <a:rPr lang="en-US" altLang="zh-CN" b="0" dirty="0" err="1" smtClean="0"/>
              <a:t>bootloader</a:t>
            </a:r>
            <a:r>
              <a:rPr lang="en-US" altLang="zh-CN" b="0" dirty="0" smtClean="0"/>
              <a:t>/</a:t>
            </a:r>
            <a:r>
              <a:rPr lang="en-US" altLang="zh-CN" b="0" dirty="0" err="1" smtClean="0"/>
              <a:t>lk</a:t>
            </a:r>
            <a:r>
              <a:rPr lang="en-US" altLang="zh-CN" b="0" dirty="0" smtClean="0"/>
              <a:t>/arch/arm/crt0.S</a:t>
            </a:r>
            <a:r>
              <a:rPr lang="zh-CN" altLang="en-US" b="0" dirty="0" smtClean="0"/>
              <a:t>文件，说明</a:t>
            </a:r>
            <a:r>
              <a:rPr lang="en-US" altLang="zh-CN" b="0" dirty="0" err="1" smtClean="0"/>
              <a:t>lk</a:t>
            </a:r>
            <a:r>
              <a:rPr lang="zh-CN" altLang="en-US" b="0" dirty="0" smtClean="0"/>
              <a:t>的首条执行指令为</a:t>
            </a:r>
            <a:r>
              <a:rPr lang="en-US" altLang="zh-CN" b="0" dirty="0" smtClean="0"/>
              <a:t>b reset, </a:t>
            </a:r>
            <a:r>
              <a:rPr lang="zh-CN" altLang="en-US" b="0" dirty="0" smtClean="0"/>
              <a:t>最后通过 </a:t>
            </a:r>
            <a:r>
              <a:rPr lang="en-US" altLang="zh-CN" b="0" dirty="0" err="1" smtClean="0"/>
              <a:t>bl</a:t>
            </a:r>
            <a:r>
              <a:rPr lang="en-US" altLang="zh-CN" b="0" dirty="0" smtClean="0"/>
              <a:t> </a:t>
            </a:r>
            <a:r>
              <a:rPr lang="en-US" altLang="zh-CN" b="0" dirty="0" err="1" smtClean="0"/>
              <a:t>kmain</a:t>
            </a:r>
            <a:r>
              <a:rPr lang="zh-CN" altLang="en-US" b="0" dirty="0" smtClean="0"/>
              <a:t>，执行到</a:t>
            </a:r>
            <a:r>
              <a:rPr lang="en-US" altLang="zh-CN" b="0" dirty="0" err="1" smtClean="0"/>
              <a:t>kmain</a:t>
            </a:r>
            <a:r>
              <a:rPr lang="en-US" altLang="zh-CN" b="0" dirty="0" smtClean="0"/>
              <a:t>() C</a:t>
            </a:r>
            <a:r>
              <a:rPr lang="zh-CN" altLang="en-US" b="0" dirty="0" smtClean="0"/>
              <a:t>函数中去。</a:t>
            </a:r>
            <a:endParaRPr lang="en-US" altLang="zh-CN" b="0" dirty="0"/>
          </a:p>
          <a:p>
            <a:endParaRPr lang="en-US" altLang="zh-CN" dirty="0" smtClean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81" y="4641091"/>
            <a:ext cx="3134163" cy="1524213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27448"/>
            <a:ext cx="46196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51" y="4437112"/>
            <a:ext cx="34004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928562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653136"/>
            <a:ext cx="7325748" cy="134321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err="1" smtClean="0">
                <a:solidFill>
                  <a:schemeClr val="tx1"/>
                </a:solidFill>
              </a:rPr>
              <a:t>kmain</a:t>
            </a:r>
            <a:r>
              <a:rPr lang="en-US" altLang="zh-CN" sz="2800" dirty="0">
                <a:solidFill>
                  <a:schemeClr val="tx1"/>
                </a:solidFill>
              </a:rPr>
              <a:t>()-&gt;bootstrap2()-&gt;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apps_init</a:t>
            </a:r>
            <a:r>
              <a:rPr lang="en-US" altLang="zh-CN" sz="2800" dirty="0" smtClean="0">
                <a:solidFill>
                  <a:schemeClr val="tx1"/>
                </a:solidFill>
              </a:rPr>
              <a:t>()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85860"/>
            <a:ext cx="76438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/>
              <a:t>bootable/</a:t>
            </a:r>
            <a:r>
              <a:rPr lang="en-US" altLang="zh-CN" sz="1600" b="0" dirty="0" err="1" smtClean="0"/>
              <a:t>bootloader</a:t>
            </a:r>
            <a:r>
              <a:rPr lang="en-US" altLang="zh-CN" sz="1600" b="0" dirty="0" smtClean="0"/>
              <a:t>/</a:t>
            </a:r>
            <a:r>
              <a:rPr lang="en-US" altLang="zh-CN" sz="1600" b="0" dirty="0" err="1" smtClean="0"/>
              <a:t>lk</a:t>
            </a:r>
            <a:r>
              <a:rPr lang="en-US" altLang="zh-CN" sz="1600" b="0" dirty="0" smtClean="0"/>
              <a:t>/app/</a:t>
            </a:r>
            <a:r>
              <a:rPr lang="en-US" altLang="zh-CN" sz="1600" b="0" dirty="0" err="1" smtClean="0"/>
              <a:t>app.c</a:t>
            </a:r>
            <a:r>
              <a:rPr lang="zh-CN" altLang="en-US" sz="1600" b="0" dirty="0" smtClean="0"/>
              <a:t>及</a:t>
            </a:r>
            <a:r>
              <a:rPr lang="en-US" altLang="zh-CN" sz="1600" b="0" dirty="0" smtClean="0"/>
              <a:t>bootable/</a:t>
            </a:r>
            <a:r>
              <a:rPr lang="en-US" altLang="zh-CN" sz="1600" b="0" dirty="0" err="1" smtClean="0"/>
              <a:t>bootloader</a:t>
            </a:r>
            <a:r>
              <a:rPr lang="en-US" altLang="zh-CN" sz="1600" b="0" dirty="0" smtClean="0"/>
              <a:t>/</a:t>
            </a:r>
            <a:r>
              <a:rPr lang="en-US" altLang="zh-CN" sz="1600" b="0" dirty="0" err="1" smtClean="0"/>
              <a:t>lk</a:t>
            </a:r>
            <a:r>
              <a:rPr lang="en-US" altLang="zh-CN" sz="1600" b="0" dirty="0" smtClean="0"/>
              <a:t>/app/</a:t>
            </a:r>
            <a:r>
              <a:rPr lang="en-US" altLang="zh-CN" sz="1600" b="0" dirty="0" err="1" smtClean="0"/>
              <a:t>aboot</a:t>
            </a:r>
            <a:r>
              <a:rPr lang="en-US" altLang="zh-CN" sz="1600" b="0" dirty="0" smtClean="0"/>
              <a:t>/</a:t>
            </a:r>
            <a:r>
              <a:rPr lang="en-US" altLang="zh-CN" sz="1600" b="0" dirty="0" err="1" smtClean="0"/>
              <a:t>aboot.c</a:t>
            </a:r>
            <a:endParaRPr lang="en-US" altLang="zh-CN" sz="1600" b="0" dirty="0"/>
          </a:p>
          <a:p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99592" y="3861048"/>
            <a:ext cx="76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/>
              <a:t>根据</a:t>
            </a:r>
            <a:r>
              <a:rPr lang="en-US" altLang="zh-CN" b="0" dirty="0" err="1" smtClean="0"/>
              <a:t>lk</a:t>
            </a:r>
            <a:r>
              <a:rPr lang="zh-CN" altLang="en-US" b="0" dirty="0"/>
              <a:t>的链接脚本为</a:t>
            </a:r>
            <a:r>
              <a:rPr lang="en-US" altLang="zh-CN" b="0" dirty="0" smtClean="0"/>
              <a:t>bootable/</a:t>
            </a:r>
            <a:r>
              <a:rPr lang="en-US" altLang="zh-CN" b="0" dirty="0" err="1" smtClean="0"/>
              <a:t>bootloader</a:t>
            </a:r>
            <a:r>
              <a:rPr lang="en-US" altLang="zh-CN" b="0" dirty="0" smtClean="0"/>
              <a:t>/</a:t>
            </a:r>
            <a:r>
              <a:rPr lang="en-US" altLang="zh-CN" b="0" dirty="0" err="1" smtClean="0"/>
              <a:t>lk</a:t>
            </a:r>
            <a:r>
              <a:rPr lang="en-US" altLang="zh-CN" b="0" dirty="0" smtClean="0"/>
              <a:t>/arch/arm/system-</a:t>
            </a:r>
            <a:r>
              <a:rPr lang="en-US" altLang="zh-CN" b="0" dirty="0" err="1" smtClean="0"/>
              <a:t>onesegment.ld</a:t>
            </a:r>
            <a:endParaRPr lang="en-US" altLang="zh-CN" b="0" dirty="0" smtClean="0"/>
          </a:p>
          <a:p>
            <a:endParaRPr lang="en-US" altLang="zh-CN" dirty="0" smtClean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5220727" cy="2232248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659862"/>
            <a:ext cx="3181794" cy="857370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270709"/>
            <a:ext cx="269595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62311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/>
                </a:solidFill>
              </a:rPr>
              <a:t>lk</a:t>
            </a:r>
            <a:r>
              <a:rPr lang="zh-CN" altLang="en-US" dirty="0" smtClean="0">
                <a:solidFill>
                  <a:schemeClr val="tx1"/>
                </a:solidFill>
              </a:rPr>
              <a:t>阶段之</a:t>
            </a:r>
            <a:r>
              <a:rPr lang="zh-CN" altLang="en-US" dirty="0" smtClean="0"/>
              <a:t>长按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键开机检测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85860"/>
            <a:ext cx="7643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判断当前的开机原因是检测到用户按下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键触发，在规定的时间内，假如检测到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键松开，系统将直接关机。</a:t>
            </a:r>
            <a:endParaRPr lang="en-US" altLang="zh-CN" dirty="0" smtClean="0"/>
          </a:p>
          <a:p>
            <a:r>
              <a:rPr lang="zh-CN" altLang="en-US" dirty="0" smtClean="0"/>
              <a:t>相关实现见</a:t>
            </a:r>
            <a:r>
              <a:rPr lang="en-US" altLang="zh-CN" dirty="0" smtClean="0"/>
              <a:t>bootable/</a:t>
            </a:r>
            <a:r>
              <a:rPr lang="en-US" altLang="zh-CN" dirty="0" err="1" smtClean="0"/>
              <a:t>bootloader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lk</a:t>
            </a:r>
            <a:r>
              <a:rPr lang="en-US" altLang="zh-CN" dirty="0" smtClean="0"/>
              <a:t>/platform/</a:t>
            </a:r>
            <a:r>
              <a:rPr lang="en-US" altLang="zh-CN" dirty="0" err="1" smtClean="0"/>
              <a:t>msm_shared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shutdown_detect.c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93" y="2636912"/>
            <a:ext cx="557290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79621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>
                <a:solidFill>
                  <a:schemeClr val="tx1"/>
                </a:solidFill>
              </a:rPr>
              <a:t>lk</a:t>
            </a:r>
            <a:r>
              <a:rPr lang="zh-CN" altLang="en-US" dirty="0" smtClean="0">
                <a:solidFill>
                  <a:schemeClr val="tx1"/>
                </a:solidFill>
              </a:rPr>
              <a:t>阶段之</a:t>
            </a:r>
            <a:r>
              <a:rPr lang="zh-CN" altLang="en-US" dirty="0"/>
              <a:t>开机震动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4558" y="1285860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打开振动马达，启动定时器，定时器到期，关闭马达。</a:t>
            </a:r>
            <a:endParaRPr lang="en-US" altLang="zh-CN" dirty="0" smtClean="0"/>
          </a:p>
          <a:p>
            <a:r>
              <a:rPr lang="zh-CN" altLang="en-US" dirty="0" smtClean="0"/>
              <a:t>实现代码见</a:t>
            </a:r>
            <a:r>
              <a:rPr lang="en-US" altLang="zh-CN" dirty="0" smtClean="0"/>
              <a:t>bootable/</a:t>
            </a:r>
            <a:r>
              <a:rPr lang="en-US" altLang="zh-CN" dirty="0" err="1" smtClean="0"/>
              <a:t>bootloader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vib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vibrator.c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00" y="2232609"/>
            <a:ext cx="570627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57148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lk</a:t>
            </a:r>
            <a:r>
              <a:rPr lang="zh-CN" altLang="en-US" dirty="0" smtClean="0">
                <a:solidFill>
                  <a:schemeClr val="tx1"/>
                </a:solidFill>
              </a:rPr>
              <a:t>阶段之开机模式检测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4558" y="1285860"/>
            <a:ext cx="76438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系统处于开机状态，通过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reboot/</a:t>
            </a:r>
            <a:r>
              <a:rPr lang="en-US" altLang="zh-CN" dirty="0" err="1" smtClean="0"/>
              <a:t>abd</a:t>
            </a:r>
            <a:r>
              <a:rPr lang="en-US" altLang="zh-CN" dirty="0" smtClean="0"/>
              <a:t> reboot </a:t>
            </a:r>
            <a:r>
              <a:rPr lang="en-US" altLang="zh-CN" dirty="0" err="1" smtClean="0"/>
              <a:t>bootloader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reboot recovery,</a:t>
            </a:r>
            <a:r>
              <a:rPr lang="zh-CN" altLang="en-US" dirty="0" smtClean="0"/>
              <a:t>系统将重启</a:t>
            </a:r>
            <a:r>
              <a:rPr lang="en-US" altLang="zh-CN" dirty="0" smtClean="0"/>
              <a:t>/</a:t>
            </a:r>
            <a:r>
              <a:rPr lang="zh-CN" altLang="en-US" dirty="0" smtClean="0"/>
              <a:t>进入</a:t>
            </a:r>
            <a:r>
              <a:rPr lang="en-US" altLang="zh-CN" dirty="0" err="1" smtClean="0"/>
              <a:t>fastboot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/recovery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系统处于关机模式，按住音量下键和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键开机，进入</a:t>
            </a:r>
            <a:r>
              <a:rPr lang="en-US" altLang="zh-CN" dirty="0" err="1" smtClean="0"/>
              <a:t>fastboot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系统处于关机模式，按住音量上键和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键开机，进入</a:t>
            </a:r>
            <a:r>
              <a:rPr lang="en-US" altLang="zh-CN" dirty="0" smtClean="0"/>
              <a:t>recovery 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系统处于关机模式，按住音量下键，音量下键及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键开机，进入空板下载模式。</a:t>
            </a:r>
            <a:endParaRPr lang="en-US" altLang="zh-CN" dirty="0" smtClean="0"/>
          </a:p>
          <a:p>
            <a:r>
              <a:rPr lang="zh-CN" altLang="en-US" dirty="0" smtClean="0"/>
              <a:t>这些开机模式的判读主要是在</a:t>
            </a:r>
            <a:r>
              <a:rPr lang="en-US" altLang="zh-CN" dirty="0" err="1" smtClean="0"/>
              <a:t>lk</a:t>
            </a:r>
            <a:r>
              <a:rPr lang="zh-CN" altLang="en-US" dirty="0" smtClean="0"/>
              <a:t>中实现。</a:t>
            </a:r>
            <a:endParaRPr lang="en-US" altLang="zh-CN" dirty="0" smtClean="0"/>
          </a:p>
          <a:p>
            <a:r>
              <a:rPr lang="zh-CN" altLang="en-US" dirty="0" smtClean="0"/>
              <a:t>系统有开机原因，关机原因及重启原因。</a:t>
            </a:r>
            <a:endParaRPr lang="en-US" altLang="zh-CN" dirty="0" smtClean="0"/>
          </a:p>
          <a:p>
            <a:r>
              <a:rPr lang="zh-CN" altLang="en-US" dirty="0" smtClean="0"/>
              <a:t>开机原因及关机原因可以通过读取</a:t>
            </a:r>
            <a:r>
              <a:rPr lang="en-US" altLang="zh-CN" dirty="0" smtClean="0"/>
              <a:t>PMIC</a:t>
            </a:r>
            <a:r>
              <a:rPr lang="zh-CN" altLang="en-US" dirty="0" smtClean="0"/>
              <a:t>特定寄存器获得。</a:t>
            </a:r>
            <a:endParaRPr lang="en-US" altLang="zh-CN" dirty="0" smtClean="0"/>
          </a:p>
          <a:p>
            <a:r>
              <a:rPr lang="zh-CN" altLang="en-US" dirty="0" smtClean="0"/>
              <a:t>重启原因通过读取特定</a:t>
            </a:r>
            <a:r>
              <a:rPr lang="en-US" altLang="zh-CN" dirty="0" smtClean="0"/>
              <a:t>SMEM</a:t>
            </a:r>
            <a:r>
              <a:rPr lang="zh-CN" altLang="en-US" dirty="0" smtClean="0"/>
              <a:t>共享内存地址获得。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lk</a:t>
            </a:r>
            <a:r>
              <a:rPr lang="zh-CN" altLang="en-US" dirty="0" smtClean="0"/>
              <a:t>阶段通过读取上述原因及按键状态，可以检测出具体的开机模式。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287488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sample">
  <a:themeElements>
    <a:clrScheme name="sample 3">
      <a:dk1>
        <a:srgbClr val="2B166E"/>
      </a:dk1>
      <a:lt1>
        <a:srgbClr val="FFFFFF"/>
      </a:lt1>
      <a:dk2>
        <a:srgbClr val="1640B6"/>
      </a:dk2>
      <a:lt2>
        <a:srgbClr val="B2B2B2"/>
      </a:lt2>
      <a:accent1>
        <a:srgbClr val="48BDEC"/>
      </a:accent1>
      <a:accent2>
        <a:srgbClr val="EB984D"/>
      </a:accent2>
      <a:accent3>
        <a:srgbClr val="FFFFFF"/>
      </a:accent3>
      <a:accent4>
        <a:srgbClr val="23115D"/>
      </a:accent4>
      <a:accent5>
        <a:srgbClr val="B1DBF4"/>
      </a:accent5>
      <a:accent6>
        <a:srgbClr val="D58945"/>
      </a:accent6>
      <a:hlink>
        <a:srgbClr val="339966"/>
      </a:hlink>
      <a:folHlink>
        <a:srgbClr val="7E88E4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CCC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5095D"/>
        </a:dk1>
        <a:lt1>
          <a:srgbClr val="FFFFFF"/>
        </a:lt1>
        <a:dk2>
          <a:srgbClr val="A1537C"/>
        </a:dk2>
        <a:lt2>
          <a:srgbClr val="B2B2B2"/>
        </a:lt2>
        <a:accent1>
          <a:srgbClr val="AF8ADC"/>
        </a:accent1>
        <a:accent2>
          <a:srgbClr val="60A065"/>
        </a:accent2>
        <a:accent3>
          <a:srgbClr val="FFFFFF"/>
        </a:accent3>
        <a:accent4>
          <a:srgbClr val="1E064E"/>
        </a:accent4>
        <a:accent5>
          <a:srgbClr val="D4C4EB"/>
        </a:accent5>
        <a:accent6>
          <a:srgbClr val="56915B"/>
        </a:accent6>
        <a:hlink>
          <a:srgbClr val="8DAED9"/>
        </a:hlink>
        <a:folHlink>
          <a:srgbClr val="5974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B166E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B984D"/>
        </a:accent2>
        <a:accent3>
          <a:srgbClr val="FFFFFF"/>
        </a:accent3>
        <a:accent4>
          <a:srgbClr val="23115D"/>
        </a:accent4>
        <a:accent5>
          <a:srgbClr val="B1DBF4"/>
        </a:accent5>
        <a:accent6>
          <a:srgbClr val="D58945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86866</TotalTime>
  <Words>153</Words>
  <Application>Microsoft Office PowerPoint</Application>
  <PresentationFormat>全屏显示(4:3)</PresentationFormat>
  <Paragraphs>89</Paragraphs>
  <Slides>29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sample</vt:lpstr>
      <vt:lpstr>PowerPoint 演示文稿</vt:lpstr>
      <vt:lpstr>PowerPoint 演示文稿</vt:lpstr>
      <vt:lpstr>PowerPoint 演示文稿</vt:lpstr>
      <vt:lpstr>PowerPoint 演示文稿</vt:lpstr>
      <vt:lpstr>lk入口函数</vt:lpstr>
      <vt:lpstr>kmain()-&gt;bootstrap2()-&gt;apps_init()</vt:lpstr>
      <vt:lpstr>lk阶段之长按Power键开机检测</vt:lpstr>
      <vt:lpstr>lk阶段之开机震动</vt:lpstr>
      <vt:lpstr>lk阶段之开机模式检测</vt:lpstr>
      <vt:lpstr>lk阶段之开机模式检测</vt:lpstr>
      <vt:lpstr>lk阶段之加载kernel镜像启动linux</vt:lpstr>
      <vt:lpstr>如何利用lk启动流程分析问题</vt:lpstr>
      <vt:lpstr>kernel入口函数</vt:lpstr>
      <vt:lpstr>do initcalls</vt:lpstr>
      <vt:lpstr>ramdisk的加载</vt:lpstr>
      <vt:lpstr>ramdisk的加载</vt:lpstr>
      <vt:lpstr>ramdisk在内存的地址</vt:lpstr>
      <vt:lpstr>执行init进程</vt:lpstr>
      <vt:lpstr>执行init进程</vt:lpstr>
      <vt:lpstr>init rc解析</vt:lpstr>
      <vt:lpstr>init</vt:lpstr>
      <vt:lpstr>由init启动的服务异常终止定位</vt:lpstr>
      <vt:lpstr>Property服务</vt:lpstr>
      <vt:lpstr>Property服务之client实现</vt:lpstr>
      <vt:lpstr>Property服务之service实现</vt:lpstr>
      <vt:lpstr>在init.rc定义的服务可以通过property控制</vt:lpstr>
      <vt:lpstr>system server的启动</vt:lpstr>
      <vt:lpstr>system server的启动</vt:lpstr>
      <vt:lpstr>PowerPoint 演示文稿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林仁华</cp:lastModifiedBy>
  <cp:revision>1977</cp:revision>
  <dcterms:created xsi:type="dcterms:W3CDTF">2004-08-26T06:30:40Z</dcterms:created>
  <dcterms:modified xsi:type="dcterms:W3CDTF">2016-07-19T05:53:21Z</dcterms:modified>
</cp:coreProperties>
</file>