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8" r:id="rId3"/>
    <p:sldId id="259" r:id="rId4"/>
    <p:sldId id="260" r:id="rId5"/>
    <p:sldId id="262" r:id="rId6"/>
    <p:sldId id="314" r:id="rId7"/>
    <p:sldId id="316" r:id="rId8"/>
    <p:sldId id="273" r:id="rId9"/>
    <p:sldId id="274" r:id="rId10"/>
    <p:sldId id="275" r:id="rId11"/>
    <p:sldId id="276" r:id="rId12"/>
    <p:sldId id="277" r:id="rId13"/>
    <p:sldId id="278" r:id="rId14"/>
    <p:sldId id="279" r:id="rId15"/>
    <p:sldId id="280" r:id="rId16"/>
    <p:sldId id="281" r:id="rId17"/>
    <p:sldId id="283" r:id="rId18"/>
    <p:sldId id="284" r:id="rId19"/>
    <p:sldId id="285" r:id="rId20"/>
    <p:sldId id="288" r:id="rId21"/>
    <p:sldId id="289" r:id="rId22"/>
    <p:sldId id="290" r:id="rId23"/>
    <p:sldId id="311" r:id="rId24"/>
    <p:sldId id="291" r:id="rId25"/>
    <p:sldId id="292" r:id="rId26"/>
    <p:sldId id="312" r:id="rId27"/>
    <p:sldId id="313" r:id="rId28"/>
    <p:sldId id="309" r:id="rId29"/>
    <p:sldId id="310"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877AA78-AC17-4E2E-9F4B-3BD1828D6B0E}">
          <p14:sldIdLst>
            <p14:sldId id="256"/>
            <p14:sldId id="258"/>
            <p14:sldId id="259"/>
            <p14:sldId id="260"/>
            <p14:sldId id="262"/>
            <p14:sldId id="314"/>
            <p14:sldId id="316"/>
            <p14:sldId id="273"/>
            <p14:sldId id="274"/>
            <p14:sldId id="275"/>
          </p14:sldIdLst>
        </p14:section>
        <p14:section name="无标题节" id="{F62CF7B3-C254-44C6-A41C-EBDCD5B6FB24}">
          <p14:sldIdLst>
            <p14:sldId id="276"/>
            <p14:sldId id="277"/>
            <p14:sldId id="278"/>
            <p14:sldId id="279"/>
            <p14:sldId id="280"/>
            <p14:sldId id="281"/>
            <p14:sldId id="283"/>
            <p14:sldId id="284"/>
            <p14:sldId id="285"/>
            <p14:sldId id="288"/>
            <p14:sldId id="289"/>
            <p14:sldId id="290"/>
            <p14:sldId id="311"/>
            <p14:sldId id="291"/>
            <p14:sldId id="292"/>
            <p14:sldId id="312"/>
            <p14:sldId id="313"/>
            <p14:sldId id="309"/>
            <p14:sldId id="31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963" autoAdjust="0"/>
  </p:normalViewPr>
  <p:slideViewPr>
    <p:cSldViewPr>
      <p:cViewPr>
        <p:scale>
          <a:sx n="80" d="100"/>
          <a:sy n="80" d="100"/>
        </p:scale>
        <p:origin x="-1272" y="-18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015858-0753-41DE-80F0-198D7647690C}" type="datetimeFigureOut">
              <a:rPr lang="zh-CN" altLang="en-US" smtClean="0"/>
              <a:pPr/>
              <a:t>2015/12/23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7BA6A7-1957-48D9-817E-9A97C172684E}" type="slidenum">
              <a:rPr lang="zh-CN" altLang="en-US" smtClean="0"/>
              <a:pPr/>
              <a:t>‹#›</a:t>
            </a:fld>
            <a:endParaRPr lang="zh-CN" altLang="en-US"/>
          </a:p>
        </p:txBody>
      </p:sp>
    </p:spTree>
    <p:extLst>
      <p:ext uri="{BB962C8B-B14F-4D97-AF65-F5344CB8AC3E}">
        <p14:creationId xmlns:p14="http://schemas.microsoft.com/office/powerpoint/2010/main" val="2830831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C7BA6A7-1957-48D9-817E-9A97C172684E}" type="slidenum">
              <a:rPr lang="zh-CN" altLang="en-US" smtClean="0"/>
              <a:pPr/>
              <a:t>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C7BA6A7-1957-48D9-817E-9A97C172684E}" type="slidenum">
              <a:rPr lang="zh-CN" altLang="en-US" smtClean="0"/>
              <a:pPr/>
              <a:t>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C7BA6A7-1957-48D9-817E-9A97C172684E}" type="slidenum">
              <a:rPr lang="zh-CN" altLang="en-US" smtClean="0"/>
              <a:pPr/>
              <a:t>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BA6A7-1957-48D9-817E-9A97C172684E}" type="slidenum">
              <a:rPr lang="zh-CN" altLang="en-US" smtClean="0"/>
              <a:pPr/>
              <a:t>12</a:t>
            </a:fld>
            <a:endParaRPr lang="zh-CN" altLang="en-US"/>
          </a:p>
        </p:txBody>
      </p:sp>
    </p:spTree>
    <p:extLst>
      <p:ext uri="{BB962C8B-B14F-4D97-AF65-F5344CB8AC3E}">
        <p14:creationId xmlns:p14="http://schemas.microsoft.com/office/powerpoint/2010/main" val="2322022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mBlocked</a:t>
            </a:r>
            <a:r>
              <a:rPr lang="zh-CN" altLang="en-US" dirty="0" smtClean="0"/>
              <a:t>：</a:t>
            </a:r>
            <a:r>
              <a:rPr lang="en-US" altLang="zh-CN" dirty="0" smtClean="0"/>
              <a:t>Indicates whether next() is blocked waiting in </a:t>
            </a:r>
            <a:r>
              <a:rPr lang="en-US" altLang="zh-CN" dirty="0" err="1" smtClean="0"/>
              <a:t>pollOnce</a:t>
            </a:r>
            <a:r>
              <a:rPr lang="en-US" altLang="zh-CN" dirty="0" smtClean="0"/>
              <a:t>() with a non-zero timeout.</a:t>
            </a:r>
          </a:p>
          <a:p>
            <a:endParaRPr lang="zh-CN" altLang="en-US" dirty="0"/>
          </a:p>
        </p:txBody>
      </p:sp>
      <p:sp>
        <p:nvSpPr>
          <p:cNvPr id="4" name="灯片编号占位符 3"/>
          <p:cNvSpPr>
            <a:spLocks noGrp="1"/>
          </p:cNvSpPr>
          <p:nvPr>
            <p:ph type="sldNum" sz="quarter" idx="10"/>
          </p:nvPr>
        </p:nvSpPr>
        <p:spPr/>
        <p:txBody>
          <a:bodyPr/>
          <a:lstStyle/>
          <a:p>
            <a:fld id="{FC7BA6A7-1957-48D9-817E-9A97C172684E}" type="slidenum">
              <a:rPr lang="zh-CN" altLang="en-US" smtClean="0"/>
              <a:pPr/>
              <a:t>20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BA6A7-1957-48D9-817E-9A97C172684E}" type="slidenum">
              <a:rPr lang="zh-CN" altLang="en-US" smtClean="0"/>
              <a:pPr/>
              <a:t>23</a:t>
            </a:fld>
            <a:endParaRPr lang="zh-CN" altLang="en-US"/>
          </a:p>
        </p:txBody>
      </p:sp>
    </p:spTree>
    <p:extLst>
      <p:ext uri="{BB962C8B-B14F-4D97-AF65-F5344CB8AC3E}">
        <p14:creationId xmlns:p14="http://schemas.microsoft.com/office/powerpoint/2010/main" val="1336948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AEEBA90-69CB-43CA-B3E5-BB27216C42F3}" type="datetimeFigureOut">
              <a:rPr lang="zh-CN" altLang="en-US" smtClean="0"/>
              <a:pPr/>
              <a:t>2015/12/23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DCD8C7-D76A-45D7-B962-9998834285F0}"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AEEBA90-69CB-43CA-B3E5-BB27216C42F3}" type="datetimeFigureOut">
              <a:rPr lang="zh-CN" altLang="en-US" smtClean="0"/>
              <a:pPr/>
              <a:t>2015/12/23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DCD8C7-D76A-45D7-B962-9998834285F0}"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AEEBA90-69CB-43CA-B3E5-BB27216C42F3}" type="datetimeFigureOut">
              <a:rPr lang="zh-CN" altLang="en-US" smtClean="0"/>
              <a:pPr/>
              <a:t>2015/12/23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DCD8C7-D76A-45D7-B962-9998834285F0}"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AEEBA90-69CB-43CA-B3E5-BB27216C42F3}" type="datetimeFigureOut">
              <a:rPr lang="zh-CN" altLang="en-US" smtClean="0"/>
              <a:pPr/>
              <a:t>2015/12/23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DCD8C7-D76A-45D7-B962-9998834285F0}"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AEEBA90-69CB-43CA-B3E5-BB27216C42F3}" type="datetimeFigureOut">
              <a:rPr lang="zh-CN" altLang="en-US" smtClean="0"/>
              <a:pPr/>
              <a:t>2015/12/23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DCD8C7-D76A-45D7-B962-9998834285F0}"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AEEBA90-69CB-43CA-B3E5-BB27216C42F3}" type="datetimeFigureOut">
              <a:rPr lang="zh-CN" altLang="en-US" smtClean="0"/>
              <a:pPr/>
              <a:t>2015/12/23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DCD8C7-D76A-45D7-B962-9998834285F0}"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AEEBA90-69CB-43CA-B3E5-BB27216C42F3}" type="datetimeFigureOut">
              <a:rPr lang="zh-CN" altLang="en-US" smtClean="0"/>
              <a:pPr/>
              <a:t>2015/12/23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4DCD8C7-D76A-45D7-B962-9998834285F0}"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AEEBA90-69CB-43CA-B3E5-BB27216C42F3}" type="datetimeFigureOut">
              <a:rPr lang="zh-CN" altLang="en-US" smtClean="0"/>
              <a:pPr/>
              <a:t>2015/12/23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4DCD8C7-D76A-45D7-B962-9998834285F0}"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AEEBA90-69CB-43CA-B3E5-BB27216C42F3}" type="datetimeFigureOut">
              <a:rPr lang="zh-CN" altLang="en-US" smtClean="0"/>
              <a:pPr/>
              <a:t>2015/12/23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4DCD8C7-D76A-45D7-B962-9998834285F0}"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AEEBA90-69CB-43CA-B3E5-BB27216C42F3}" type="datetimeFigureOut">
              <a:rPr lang="zh-CN" altLang="en-US" smtClean="0"/>
              <a:pPr/>
              <a:t>2015/12/23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DCD8C7-D76A-45D7-B962-9998834285F0}"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AEEBA90-69CB-43CA-B3E5-BB27216C42F3}" type="datetimeFigureOut">
              <a:rPr lang="zh-CN" altLang="en-US" smtClean="0"/>
              <a:pPr/>
              <a:t>2015/12/23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DCD8C7-D76A-45D7-B962-9998834285F0}"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EEBA90-69CB-43CA-B3E5-BB27216C42F3}" type="datetimeFigureOut">
              <a:rPr lang="zh-CN" altLang="en-US" smtClean="0"/>
              <a:pPr/>
              <a:t>2015/12/23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DCD8C7-D76A-45D7-B962-9998834285F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340768"/>
            <a:ext cx="7772400" cy="1470025"/>
          </a:xfrm>
        </p:spPr>
        <p:txBody>
          <a:bodyPr>
            <a:normAutofit/>
          </a:bodyPr>
          <a:lstStyle/>
          <a:p>
            <a:r>
              <a:rPr lang="en-US" altLang="zh-CN" sz="3600" dirty="0" smtClean="0"/>
              <a:t>Android</a:t>
            </a:r>
            <a:r>
              <a:rPr lang="zh-CN" altLang="en-US" sz="3600" dirty="0" smtClean="0"/>
              <a:t>应用程序消息处理机制</a:t>
            </a:r>
            <a:endParaRPr lang="zh-CN" altLang="en-US" sz="3600" dirty="0"/>
          </a:p>
        </p:txBody>
      </p:sp>
      <p:sp>
        <p:nvSpPr>
          <p:cNvPr id="4" name="TextBox 3"/>
          <p:cNvSpPr txBox="1"/>
          <p:nvPr/>
        </p:nvSpPr>
        <p:spPr>
          <a:xfrm>
            <a:off x="2205773" y="3645024"/>
            <a:ext cx="4680520" cy="923330"/>
          </a:xfrm>
          <a:prstGeom prst="rect">
            <a:avLst/>
          </a:prstGeom>
          <a:noFill/>
        </p:spPr>
        <p:txBody>
          <a:bodyPr wrap="square" rtlCol="0">
            <a:spAutoFit/>
          </a:bodyPr>
          <a:lstStyle/>
          <a:p>
            <a:pPr algn="ctr"/>
            <a:r>
              <a:rPr lang="zh-CN" altLang="en-US" dirty="0"/>
              <a:t>李勇</a:t>
            </a:r>
            <a:endParaRPr lang="en-US" altLang="zh-CN" dirty="0" smtClean="0"/>
          </a:p>
          <a:p>
            <a:pPr algn="ctr"/>
            <a:endParaRPr lang="en-US" altLang="zh-CN" dirty="0" smtClean="0"/>
          </a:p>
          <a:p>
            <a:pPr algn="ct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线程的消息循环</a:t>
            </a:r>
            <a:endParaRPr lang="zh-CN" altLang="en-US" dirty="0"/>
          </a:p>
        </p:txBody>
      </p:sp>
      <p:sp>
        <p:nvSpPr>
          <p:cNvPr id="3" name="内容占位符 2"/>
          <p:cNvSpPr>
            <a:spLocks noGrp="1"/>
          </p:cNvSpPr>
          <p:nvPr>
            <p:ph idx="1"/>
          </p:nvPr>
        </p:nvSpPr>
        <p:spPr>
          <a:xfrm>
            <a:off x="457200" y="1600200"/>
            <a:ext cx="8435280" cy="5257800"/>
          </a:xfrm>
        </p:spPr>
        <p:txBody>
          <a:bodyPr/>
          <a:lstStyle/>
          <a:p>
            <a:pPr marL="0" indent="0">
              <a:buNone/>
            </a:pPr>
            <a:r>
              <a:rPr lang="zh-CN" altLang="en-US" dirty="0" smtClean="0"/>
              <a:t>一</a:t>
            </a:r>
            <a:r>
              <a:rPr lang="en-US" altLang="zh-CN" dirty="0" smtClean="0"/>
              <a:t>.</a:t>
            </a:r>
            <a:r>
              <a:rPr lang="en-US" altLang="zh-CN" dirty="0" err="1" smtClean="0"/>
              <a:t>Looper.loop</a:t>
            </a:r>
            <a:r>
              <a:rPr lang="en-US" altLang="zh-CN" dirty="0" smtClean="0"/>
              <a:t> – Java</a:t>
            </a:r>
            <a:r>
              <a:rPr lang="zh-CN" altLang="en-US" dirty="0" smtClean="0"/>
              <a:t>层的</a:t>
            </a:r>
            <a:r>
              <a:rPr lang="en-US" altLang="zh-CN" dirty="0" err="1" smtClean="0"/>
              <a:t>Looper</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sz="1800" dirty="0"/>
          </a:p>
          <a:p>
            <a:pPr marL="0" indent="0">
              <a:buNone/>
            </a:pPr>
            <a:r>
              <a:rPr lang="zh-CN" altLang="en-US" sz="1800" dirty="0" smtClean="0"/>
              <a:t>获取当前线程的消息队列，循环不断地检查这个消息队列是否有新消息处理</a:t>
            </a:r>
            <a:r>
              <a:rPr lang="zh-CN" altLang="en-US" sz="1800" dirty="0"/>
              <a:t>。</a:t>
            </a:r>
            <a:endParaRPr lang="en-US" altLang="zh-CN" sz="1800" dirty="0"/>
          </a:p>
        </p:txBody>
      </p:sp>
      <p:pic>
        <p:nvPicPr>
          <p:cNvPr id="6" name="图片 5" descr="message-29.png"/>
          <p:cNvPicPr>
            <a:picLocks noChangeAspect="1"/>
          </p:cNvPicPr>
          <p:nvPr/>
        </p:nvPicPr>
        <p:blipFill>
          <a:blip r:embed="rId2" cstate="print"/>
          <a:stretch>
            <a:fillRect/>
          </a:stretch>
        </p:blipFill>
        <p:spPr>
          <a:xfrm>
            <a:off x="1259633" y="2285362"/>
            <a:ext cx="6696743" cy="3585873"/>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线程的消息循环</a:t>
            </a:r>
            <a:endParaRPr lang="zh-CN" altLang="en-US" dirty="0"/>
          </a:p>
        </p:txBody>
      </p:sp>
      <p:sp>
        <p:nvSpPr>
          <p:cNvPr id="3" name="内容占位符 2"/>
          <p:cNvSpPr>
            <a:spLocks noGrp="1"/>
          </p:cNvSpPr>
          <p:nvPr>
            <p:ph idx="1"/>
          </p:nvPr>
        </p:nvSpPr>
        <p:spPr>
          <a:xfrm>
            <a:off x="457200" y="1124744"/>
            <a:ext cx="8435280" cy="5733256"/>
          </a:xfrm>
        </p:spPr>
        <p:txBody>
          <a:bodyPr/>
          <a:lstStyle/>
          <a:p>
            <a:pPr marL="0" indent="0">
              <a:buNone/>
            </a:pPr>
            <a:r>
              <a:rPr lang="zh-CN" altLang="en-US" dirty="0" smtClean="0"/>
              <a:t>二</a:t>
            </a:r>
            <a:r>
              <a:rPr lang="en-US" altLang="zh-CN" dirty="0" smtClean="0"/>
              <a:t>.</a:t>
            </a:r>
            <a:r>
              <a:rPr lang="en-US" altLang="zh-CN" dirty="0" err="1" smtClean="0"/>
              <a:t>MessageQueue.next</a:t>
            </a:r>
            <a:endParaRPr lang="zh-CN" altLang="en-US" dirty="0"/>
          </a:p>
        </p:txBody>
      </p:sp>
      <p:pic>
        <p:nvPicPr>
          <p:cNvPr id="5" name="图片 4" descr="message-30.png"/>
          <p:cNvPicPr>
            <a:picLocks noChangeAspect="1"/>
          </p:cNvPicPr>
          <p:nvPr/>
        </p:nvPicPr>
        <p:blipFill>
          <a:blip r:embed="rId2" cstate="print"/>
          <a:stretch>
            <a:fillRect/>
          </a:stretch>
        </p:blipFill>
        <p:spPr>
          <a:xfrm>
            <a:off x="25189" y="1700808"/>
            <a:ext cx="6668431" cy="5157192"/>
          </a:xfrm>
          <a:prstGeom prst="rect">
            <a:avLst/>
          </a:prstGeom>
        </p:spPr>
      </p:pic>
      <p:sp>
        <p:nvSpPr>
          <p:cNvPr id="10" name="矩形 9"/>
          <p:cNvSpPr/>
          <p:nvPr/>
        </p:nvSpPr>
        <p:spPr>
          <a:xfrm>
            <a:off x="6693620" y="1700808"/>
            <a:ext cx="2198860" cy="5157192"/>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err="1" smtClean="0">
                <a:solidFill>
                  <a:schemeClr val="tx1"/>
                </a:solidFill>
              </a:rPr>
              <a:t>nativePollOnce</a:t>
            </a:r>
            <a:r>
              <a:rPr lang="en-US" altLang="zh-CN" dirty="0" smtClean="0">
                <a:solidFill>
                  <a:schemeClr val="tx1"/>
                </a:solidFill>
              </a:rPr>
              <a:t>(</a:t>
            </a:r>
            <a:r>
              <a:rPr lang="en-US" altLang="zh-CN" dirty="0" err="1" smtClean="0">
                <a:solidFill>
                  <a:schemeClr val="tx1"/>
                </a:solidFill>
              </a:rPr>
              <a:t>mPtr,nextPollTimeoutMills</a:t>
            </a:r>
            <a:r>
              <a:rPr lang="en-US" altLang="zh-CN" dirty="0" smtClean="0">
                <a:solidFill>
                  <a:schemeClr val="tx1"/>
                </a:solidFill>
              </a:rPr>
              <a:t>)</a:t>
            </a:r>
            <a:r>
              <a:rPr lang="zh-CN" altLang="en-US" dirty="0" smtClean="0">
                <a:solidFill>
                  <a:schemeClr val="tx1"/>
                </a:solidFill>
              </a:rPr>
              <a:t>这个方法中的</a:t>
            </a:r>
            <a:r>
              <a:rPr lang="en-US" altLang="zh-CN" dirty="0" err="1" smtClean="0">
                <a:solidFill>
                  <a:schemeClr val="tx1"/>
                </a:solidFill>
              </a:rPr>
              <a:t>nextPollTimeoutMills</a:t>
            </a:r>
            <a:r>
              <a:rPr lang="zh-CN" altLang="en-US" dirty="0" smtClean="0">
                <a:solidFill>
                  <a:schemeClr val="tx1"/>
                </a:solidFill>
              </a:rPr>
              <a:t>是指定睡眠等待状态的时间，如果它为</a:t>
            </a:r>
            <a:r>
              <a:rPr lang="en-US" altLang="zh-CN" dirty="0" smtClean="0">
                <a:solidFill>
                  <a:srgbClr val="FF0000"/>
                </a:solidFill>
              </a:rPr>
              <a:t>0</a:t>
            </a:r>
            <a:r>
              <a:rPr lang="zh-CN" altLang="en-US" dirty="0" smtClean="0">
                <a:solidFill>
                  <a:schemeClr val="tx1"/>
                </a:solidFill>
              </a:rPr>
              <a:t>，表示即使没有新消息需要处理，当前线程也不会进入睡眠等待状态，如果它的值为</a:t>
            </a:r>
            <a:r>
              <a:rPr lang="en-US" altLang="zh-CN" dirty="0" smtClean="0">
                <a:solidFill>
                  <a:srgbClr val="FF0000"/>
                </a:solidFill>
              </a:rPr>
              <a:t>-1</a:t>
            </a:r>
            <a:r>
              <a:rPr lang="zh-CN" altLang="en-US" dirty="0" smtClean="0">
                <a:solidFill>
                  <a:schemeClr val="tx1"/>
                </a:solidFill>
              </a:rPr>
              <a:t>，则表示当前线程会无限处于睡眠等待状态，直到被其他线程唤醒。</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线程的消息循环</a:t>
            </a:r>
            <a:endParaRPr lang="zh-CN" altLang="en-US" dirty="0"/>
          </a:p>
        </p:txBody>
      </p:sp>
      <p:sp>
        <p:nvSpPr>
          <p:cNvPr id="3" name="内容占位符 2"/>
          <p:cNvSpPr>
            <a:spLocks noGrp="1"/>
          </p:cNvSpPr>
          <p:nvPr>
            <p:ph idx="1"/>
          </p:nvPr>
        </p:nvSpPr>
        <p:spPr>
          <a:xfrm>
            <a:off x="457200" y="1268760"/>
            <a:ext cx="8507288" cy="4857403"/>
          </a:xfrm>
        </p:spPr>
        <p:txBody>
          <a:bodyPr>
            <a:normAutofit/>
          </a:bodyPr>
          <a:lstStyle/>
          <a:p>
            <a:pPr marL="0" indent="0">
              <a:buNone/>
            </a:pPr>
            <a:r>
              <a:rPr lang="zh-CN" altLang="en-US" dirty="0" smtClean="0"/>
              <a:t>三</a:t>
            </a:r>
            <a:r>
              <a:rPr lang="en-US" altLang="zh-CN" dirty="0" smtClean="0"/>
              <a:t>.</a:t>
            </a:r>
            <a:r>
              <a:rPr lang="en-US" altLang="zh-CN" dirty="0" err="1" smtClean="0"/>
              <a:t>MessageQueue.nativePollOnce</a:t>
            </a:r>
            <a:endParaRPr lang="en-US" altLang="zh-CN" dirty="0" smtClean="0"/>
          </a:p>
          <a:p>
            <a:endParaRPr lang="en-US" altLang="zh-CN" dirty="0"/>
          </a:p>
          <a:p>
            <a:endParaRPr lang="en-US" altLang="zh-CN" dirty="0" smtClean="0"/>
          </a:p>
          <a:p>
            <a:endParaRPr lang="en-US" altLang="zh-CN" dirty="0"/>
          </a:p>
          <a:p>
            <a:pPr marL="0" indent="0">
              <a:buNone/>
            </a:pPr>
            <a:r>
              <a:rPr lang="en-US" altLang="zh-CN" sz="2000" dirty="0" smtClean="0">
                <a:solidFill>
                  <a:schemeClr val="accent1"/>
                </a:solidFill>
              </a:rPr>
              <a:t>    </a:t>
            </a:r>
            <a:r>
              <a:rPr lang="en-US" altLang="zh-CN" sz="2000" dirty="0" err="1" smtClean="0"/>
              <a:t>nativePollOnce</a:t>
            </a:r>
            <a:r>
              <a:rPr lang="zh-CN" altLang="en-US" sz="2000" dirty="0" smtClean="0"/>
              <a:t>是一个</a:t>
            </a:r>
            <a:r>
              <a:rPr lang="en-US" altLang="zh-CN" sz="2000" dirty="0" smtClean="0"/>
              <a:t>JNI</a:t>
            </a:r>
            <a:r>
              <a:rPr lang="zh-CN" altLang="en-US" sz="2000" dirty="0" smtClean="0"/>
              <a:t>方法</a:t>
            </a:r>
            <a:r>
              <a:rPr lang="en-US" altLang="zh-CN" sz="2000" dirty="0" smtClean="0"/>
              <a:t>,</a:t>
            </a:r>
            <a:r>
              <a:rPr lang="zh-CN" altLang="en-US" sz="2000" dirty="0" smtClean="0"/>
              <a:t>是</a:t>
            </a:r>
            <a:r>
              <a:rPr lang="en-US" altLang="zh-CN" sz="2000" dirty="0" err="1" smtClean="0">
                <a:solidFill>
                  <a:srgbClr val="FF0000"/>
                </a:solidFill>
              </a:rPr>
              <a:t>android_os_MessageQueue_nativePollOnce</a:t>
            </a:r>
            <a:r>
              <a:rPr lang="zh-CN" altLang="en-US" sz="2000" dirty="0" smtClean="0"/>
              <a:t>来实现的。</a:t>
            </a:r>
            <a:endParaRPr lang="en-US" altLang="zh-CN" sz="2000" dirty="0" smtClean="0"/>
          </a:p>
          <a:p>
            <a:pPr marL="0" indent="0">
              <a:buNone/>
            </a:pPr>
            <a:r>
              <a:rPr lang="en-US" altLang="zh-CN" sz="2000" dirty="0"/>
              <a:t> </a:t>
            </a:r>
            <a:r>
              <a:rPr lang="en-US" altLang="zh-CN" sz="2000" dirty="0" smtClean="0"/>
              <a:t>  </a:t>
            </a:r>
            <a:r>
              <a:rPr lang="zh-CN" altLang="en-US" sz="2000" dirty="0" smtClean="0"/>
              <a:t>参数</a:t>
            </a:r>
            <a:r>
              <a:rPr lang="en-US" altLang="zh-CN" sz="2000" dirty="0" err="1" smtClean="0"/>
              <a:t>obj</a:t>
            </a:r>
            <a:r>
              <a:rPr lang="zh-CN" altLang="en-US" sz="2000" dirty="0" smtClean="0"/>
              <a:t>指向了一个</a:t>
            </a:r>
            <a:r>
              <a:rPr lang="en-US" altLang="zh-CN" sz="2000" dirty="0" smtClean="0"/>
              <a:t>Java</a:t>
            </a:r>
            <a:r>
              <a:rPr lang="zh-CN" altLang="en-US" sz="2000" dirty="0" smtClean="0"/>
              <a:t>层的</a:t>
            </a:r>
            <a:r>
              <a:rPr lang="en-US" altLang="zh-CN" sz="2000" dirty="0" err="1" smtClean="0"/>
              <a:t>MessageQueue</a:t>
            </a:r>
            <a:r>
              <a:rPr lang="zh-CN" altLang="en-US" sz="2000" dirty="0" smtClean="0"/>
              <a:t>对象，而参数</a:t>
            </a:r>
            <a:r>
              <a:rPr lang="en-US" altLang="zh-CN" sz="2000" dirty="0" err="1" smtClean="0"/>
              <a:t>ptr</a:t>
            </a:r>
            <a:r>
              <a:rPr lang="zh-CN" altLang="en-US" sz="2000" dirty="0" smtClean="0"/>
              <a:t>则指向了这个</a:t>
            </a:r>
            <a:r>
              <a:rPr lang="en-US" altLang="zh-CN" sz="2000" dirty="0" err="1" smtClean="0"/>
              <a:t>MessageQueue</a:t>
            </a:r>
            <a:r>
              <a:rPr lang="zh-CN" altLang="en-US" sz="2000" dirty="0" smtClean="0"/>
              <a:t>对象的成员变量</a:t>
            </a:r>
            <a:r>
              <a:rPr lang="en-US" altLang="zh-CN" sz="2000" dirty="0" err="1" smtClean="0"/>
              <a:t>mPtr</a:t>
            </a:r>
            <a:r>
              <a:rPr lang="zh-CN" altLang="en-US" sz="2000" dirty="0" smtClean="0"/>
              <a:t>（</a:t>
            </a:r>
            <a:r>
              <a:rPr lang="en-US" altLang="zh-CN" sz="2000" dirty="0" err="1" smtClean="0"/>
              <a:t>mPtr</a:t>
            </a:r>
            <a:r>
              <a:rPr lang="zh-CN" altLang="en-US" sz="2000" dirty="0" smtClean="0"/>
              <a:t>保存的是一个</a:t>
            </a:r>
            <a:r>
              <a:rPr lang="en-US" altLang="zh-CN" sz="2000" dirty="0" smtClean="0"/>
              <a:t>C++</a:t>
            </a:r>
            <a:r>
              <a:rPr lang="zh-CN" altLang="en-US" sz="2000" dirty="0" smtClean="0"/>
              <a:t>层的</a:t>
            </a:r>
            <a:r>
              <a:rPr lang="en-US" altLang="zh-CN" sz="2000" dirty="0" err="1" smtClean="0"/>
              <a:t>NativeMessageQueue</a:t>
            </a:r>
            <a:r>
              <a:rPr lang="zh-CN" altLang="en-US" sz="2000" dirty="0" smtClean="0"/>
              <a:t>对象的地址值）</a:t>
            </a:r>
            <a:endParaRPr lang="en-US" altLang="zh-CN" sz="2000" dirty="0"/>
          </a:p>
          <a:p>
            <a:pPr marL="0" indent="0">
              <a:buNone/>
            </a:pPr>
            <a:r>
              <a:rPr lang="en-US" altLang="zh-CN" sz="2000" dirty="0" smtClean="0"/>
              <a:t>   </a:t>
            </a:r>
            <a:r>
              <a:rPr lang="zh-CN" altLang="en-US" sz="2000" dirty="0" smtClean="0"/>
              <a:t>通过</a:t>
            </a:r>
            <a:r>
              <a:rPr lang="en-US" altLang="zh-CN" sz="2000" dirty="0" err="1" smtClean="0"/>
              <a:t>nativeMessageQueue</a:t>
            </a:r>
            <a:r>
              <a:rPr lang="zh-CN" altLang="en-US" sz="2000" dirty="0" smtClean="0"/>
              <a:t>的</a:t>
            </a:r>
            <a:r>
              <a:rPr lang="en-US" altLang="zh-CN" sz="2000" dirty="0" err="1" smtClean="0"/>
              <a:t>pollonce</a:t>
            </a:r>
            <a:r>
              <a:rPr lang="zh-CN" altLang="en-US" sz="2000" dirty="0" smtClean="0"/>
              <a:t>方法来判断线程是否有新消息需要处理。</a:t>
            </a:r>
            <a:endParaRPr lang="zh-CN" altLang="en-US" sz="2000" dirty="0"/>
          </a:p>
        </p:txBody>
      </p:sp>
      <p:pic>
        <p:nvPicPr>
          <p:cNvPr id="4" name="图片 3" descr="message-11.png"/>
          <p:cNvPicPr>
            <a:picLocks noChangeAspect="1"/>
          </p:cNvPicPr>
          <p:nvPr/>
        </p:nvPicPr>
        <p:blipFill>
          <a:blip r:embed="rId3" cstate="print"/>
          <a:stretch>
            <a:fillRect/>
          </a:stretch>
        </p:blipFill>
        <p:spPr>
          <a:xfrm>
            <a:off x="616852" y="1772816"/>
            <a:ext cx="8396108" cy="1728192"/>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线程的消息循环</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四</a:t>
            </a:r>
            <a:r>
              <a:rPr lang="en-US" altLang="zh-CN" dirty="0" smtClean="0"/>
              <a:t>.</a:t>
            </a:r>
            <a:r>
              <a:rPr lang="en-US" altLang="zh-CN" dirty="0" err="1" smtClean="0"/>
              <a:t>NativeMessageQueue.pollOnce</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r>
              <a:rPr lang="en-US" altLang="zh-CN" sz="2000" dirty="0" err="1" smtClean="0"/>
              <a:t>NativeMessageQueue</a:t>
            </a:r>
            <a:r>
              <a:rPr lang="zh-CN" altLang="en-US" sz="2000" dirty="0" smtClean="0"/>
              <a:t>类中的成员变量</a:t>
            </a:r>
            <a:r>
              <a:rPr lang="en-US" altLang="zh-CN" sz="2000" dirty="0" err="1" smtClean="0"/>
              <a:t>mLooper</a:t>
            </a:r>
            <a:r>
              <a:rPr lang="zh-CN" altLang="en-US" sz="2000" dirty="0" smtClean="0"/>
              <a:t>指向了一个</a:t>
            </a:r>
            <a:r>
              <a:rPr lang="en-US" altLang="zh-CN" sz="2000" dirty="0" smtClean="0"/>
              <a:t>C++</a:t>
            </a:r>
            <a:r>
              <a:rPr lang="zh-CN" altLang="en-US" sz="2000" dirty="0" smtClean="0"/>
              <a:t>层的</a:t>
            </a:r>
            <a:r>
              <a:rPr lang="en-US" altLang="zh-CN" sz="2000" dirty="0" err="1" smtClean="0"/>
              <a:t>Looper</a:t>
            </a:r>
            <a:r>
              <a:rPr lang="zh-CN" altLang="en-US" sz="2000" dirty="0" smtClean="0"/>
              <a:t>对象，这样它调用了</a:t>
            </a:r>
            <a:r>
              <a:rPr lang="en-US" altLang="zh-CN" sz="2000" dirty="0" err="1" smtClean="0"/>
              <a:t>Looper</a:t>
            </a:r>
            <a:r>
              <a:rPr lang="zh-CN" altLang="en-US" sz="2000" dirty="0" smtClean="0"/>
              <a:t>中的成员函数</a:t>
            </a:r>
            <a:r>
              <a:rPr lang="en-US" altLang="zh-CN" sz="2000" dirty="0" err="1" smtClean="0"/>
              <a:t>pollOnce</a:t>
            </a:r>
            <a:r>
              <a:rPr lang="zh-CN" altLang="en-US" sz="2000" dirty="0" smtClean="0"/>
              <a:t>来判断当前线程是否有新消息需要处理。</a:t>
            </a:r>
            <a:endParaRPr lang="en-US" altLang="zh-CN" sz="2000" dirty="0" smtClean="0"/>
          </a:p>
        </p:txBody>
      </p:sp>
      <p:pic>
        <p:nvPicPr>
          <p:cNvPr id="4" name="图片 3" descr="message-12.png"/>
          <p:cNvPicPr>
            <a:picLocks noChangeAspect="1"/>
          </p:cNvPicPr>
          <p:nvPr/>
        </p:nvPicPr>
        <p:blipFill>
          <a:blip r:embed="rId2" cstate="print"/>
          <a:stretch>
            <a:fillRect/>
          </a:stretch>
        </p:blipFill>
        <p:spPr>
          <a:xfrm>
            <a:off x="755576" y="2354070"/>
            <a:ext cx="6794071" cy="1578986"/>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线程的消息循环</a:t>
            </a:r>
            <a:endParaRPr lang="zh-CN" altLang="en-US" dirty="0"/>
          </a:p>
        </p:txBody>
      </p:sp>
      <p:sp>
        <p:nvSpPr>
          <p:cNvPr id="3" name="内容占位符 2"/>
          <p:cNvSpPr>
            <a:spLocks noGrp="1"/>
          </p:cNvSpPr>
          <p:nvPr>
            <p:ph idx="1"/>
          </p:nvPr>
        </p:nvSpPr>
        <p:spPr>
          <a:xfrm>
            <a:off x="179512" y="1340768"/>
            <a:ext cx="8770203" cy="5400600"/>
          </a:xfrm>
        </p:spPr>
        <p:txBody>
          <a:bodyPr>
            <a:normAutofit/>
          </a:bodyPr>
          <a:lstStyle/>
          <a:p>
            <a:pPr marL="0" indent="0">
              <a:buNone/>
            </a:pPr>
            <a:r>
              <a:rPr lang="zh-CN" altLang="en-US" dirty="0" smtClean="0"/>
              <a:t>五</a:t>
            </a:r>
            <a:r>
              <a:rPr lang="en-US" altLang="zh-CN" dirty="0" smtClean="0"/>
              <a:t>.</a:t>
            </a:r>
            <a:r>
              <a:rPr lang="en-US" altLang="zh-CN" dirty="0" err="1" smtClean="0"/>
              <a:t>Looper.pollOnce</a:t>
            </a:r>
            <a:r>
              <a:rPr lang="en-US" altLang="zh-CN" dirty="0" smtClean="0"/>
              <a:t> – C++</a:t>
            </a:r>
            <a:r>
              <a:rPr lang="zh-CN" altLang="en-US" dirty="0" smtClean="0"/>
              <a:t>层的</a:t>
            </a:r>
            <a:r>
              <a:rPr lang="en-US" altLang="zh-CN" dirty="0" err="1" smtClean="0"/>
              <a:t>Looper</a:t>
            </a:r>
            <a:endParaRPr lang="en-US" altLang="zh-CN" dirty="0" smtClean="0"/>
          </a:p>
          <a:p>
            <a:pPr marL="0" indent="0">
              <a:buNone/>
            </a:pPr>
            <a:r>
              <a:rPr lang="en-US" altLang="zh-CN" sz="1600" dirty="0" err="1"/>
              <a:t>int</a:t>
            </a:r>
            <a:r>
              <a:rPr lang="en-US" altLang="zh-CN" sz="1600" dirty="0"/>
              <a:t> </a:t>
            </a:r>
            <a:r>
              <a:rPr lang="en-US" altLang="zh-CN" sz="1600" dirty="0" err="1"/>
              <a:t>Looper</a:t>
            </a:r>
            <a:r>
              <a:rPr lang="en-US" altLang="zh-CN" sz="1600" dirty="0"/>
              <a:t>::</a:t>
            </a:r>
            <a:r>
              <a:rPr lang="en-US" altLang="zh-CN" sz="1600" dirty="0" err="1"/>
              <a:t>pollOnce</a:t>
            </a:r>
            <a:r>
              <a:rPr lang="en-US" altLang="zh-CN" sz="1600" dirty="0"/>
              <a:t>(</a:t>
            </a:r>
            <a:r>
              <a:rPr lang="en-US" altLang="zh-CN" sz="1600" dirty="0" err="1"/>
              <a:t>int</a:t>
            </a:r>
            <a:r>
              <a:rPr lang="en-US" altLang="zh-CN" sz="1600" dirty="0"/>
              <a:t> </a:t>
            </a:r>
            <a:r>
              <a:rPr lang="en-US" altLang="zh-CN" sz="1600" dirty="0" err="1"/>
              <a:t>timeoutMillis</a:t>
            </a:r>
            <a:r>
              <a:rPr lang="en-US" altLang="zh-CN" sz="1600" dirty="0"/>
              <a:t>, </a:t>
            </a:r>
            <a:r>
              <a:rPr lang="en-US" altLang="zh-CN" sz="1600" dirty="0" err="1"/>
              <a:t>int</a:t>
            </a:r>
            <a:r>
              <a:rPr lang="en-US" altLang="zh-CN" sz="1600" dirty="0"/>
              <a:t>* </a:t>
            </a:r>
            <a:r>
              <a:rPr lang="en-US" altLang="zh-CN" sz="1600" dirty="0" err="1"/>
              <a:t>outFd</a:t>
            </a:r>
            <a:r>
              <a:rPr lang="en-US" altLang="zh-CN" sz="1600" dirty="0"/>
              <a:t>, </a:t>
            </a:r>
            <a:r>
              <a:rPr lang="en-US" altLang="zh-CN" sz="1600" dirty="0" err="1"/>
              <a:t>int</a:t>
            </a:r>
            <a:r>
              <a:rPr lang="en-US" altLang="zh-CN" sz="1600" dirty="0"/>
              <a:t>* </a:t>
            </a:r>
            <a:r>
              <a:rPr lang="en-US" altLang="zh-CN" sz="1600" dirty="0" err="1"/>
              <a:t>outEvents</a:t>
            </a:r>
            <a:r>
              <a:rPr lang="en-US" altLang="zh-CN" sz="1600" dirty="0"/>
              <a:t>, void** </a:t>
            </a:r>
            <a:r>
              <a:rPr lang="en-US" altLang="zh-CN" sz="1600" dirty="0" err="1"/>
              <a:t>outData</a:t>
            </a:r>
            <a:r>
              <a:rPr lang="en-US" altLang="zh-CN" sz="1600" dirty="0"/>
              <a:t>) </a:t>
            </a:r>
            <a:r>
              <a:rPr lang="en-US" altLang="zh-CN" sz="1600" dirty="0" smtClean="0"/>
              <a:t>{</a:t>
            </a:r>
          </a:p>
          <a:p>
            <a:pPr marL="0" indent="0">
              <a:buNone/>
            </a:pPr>
            <a:r>
              <a:rPr lang="en-US" altLang="zh-CN" sz="1600" dirty="0" smtClean="0"/>
              <a:t>    </a:t>
            </a:r>
            <a:r>
              <a:rPr lang="en-US" altLang="zh-CN" sz="1600" dirty="0" err="1"/>
              <a:t>int</a:t>
            </a:r>
            <a:r>
              <a:rPr lang="en-US" altLang="zh-CN" sz="1600" dirty="0"/>
              <a:t> result = 0</a:t>
            </a:r>
            <a:r>
              <a:rPr lang="en-US" altLang="zh-CN" sz="1600" dirty="0" smtClean="0"/>
              <a:t>;</a:t>
            </a:r>
          </a:p>
          <a:p>
            <a:pPr marL="0" indent="0">
              <a:buNone/>
            </a:pPr>
            <a:r>
              <a:rPr lang="en-US" altLang="zh-CN" sz="1600" dirty="0" smtClean="0"/>
              <a:t>    </a:t>
            </a:r>
            <a:r>
              <a:rPr lang="en-US" altLang="zh-CN" sz="1600" dirty="0"/>
              <a:t>for (;;) { </a:t>
            </a:r>
            <a:endParaRPr lang="en-US" altLang="zh-CN" sz="1600" dirty="0" smtClean="0"/>
          </a:p>
          <a:p>
            <a:pPr marL="0" indent="0">
              <a:buNone/>
            </a:pPr>
            <a:r>
              <a:rPr lang="en-US" altLang="zh-CN" sz="1600" dirty="0"/>
              <a:t> </a:t>
            </a:r>
            <a:r>
              <a:rPr lang="en-US" altLang="zh-CN" sz="1600" dirty="0" smtClean="0"/>
              <a:t>       …….</a:t>
            </a:r>
          </a:p>
          <a:p>
            <a:pPr marL="0" indent="0">
              <a:buNone/>
            </a:pPr>
            <a:r>
              <a:rPr lang="en-US" altLang="zh-CN" sz="1600" dirty="0" smtClean="0"/>
              <a:t>        </a:t>
            </a:r>
            <a:r>
              <a:rPr lang="en-US" altLang="zh-CN" sz="1600" dirty="0"/>
              <a:t>if (result != 0) </a:t>
            </a:r>
            <a:r>
              <a:rPr lang="en-US" altLang="zh-CN" sz="1600" dirty="0" smtClean="0"/>
              <a:t>{</a:t>
            </a:r>
          </a:p>
          <a:p>
            <a:pPr marL="0" indent="0">
              <a:buNone/>
            </a:pPr>
            <a:r>
              <a:rPr lang="en-US" altLang="zh-CN" sz="1600" dirty="0"/>
              <a:t> </a:t>
            </a:r>
            <a:r>
              <a:rPr lang="en-US" altLang="zh-CN" sz="1600" dirty="0" smtClean="0"/>
              <a:t>           if </a:t>
            </a:r>
            <a:r>
              <a:rPr lang="en-US" altLang="zh-CN" sz="1600" dirty="0"/>
              <a:t>(</a:t>
            </a:r>
            <a:r>
              <a:rPr lang="en-US" altLang="zh-CN" sz="1600" dirty="0" err="1"/>
              <a:t>outFd</a:t>
            </a:r>
            <a:r>
              <a:rPr lang="en-US" altLang="zh-CN" sz="1600" dirty="0"/>
              <a:t> != NULL) *</a:t>
            </a:r>
            <a:r>
              <a:rPr lang="en-US" altLang="zh-CN" sz="1600" dirty="0" err="1"/>
              <a:t>outFd</a:t>
            </a:r>
            <a:r>
              <a:rPr lang="en-US" altLang="zh-CN" sz="1600" dirty="0"/>
              <a:t> = 0; </a:t>
            </a:r>
            <a:endParaRPr lang="en-US" altLang="zh-CN" sz="1600" dirty="0" smtClean="0"/>
          </a:p>
          <a:p>
            <a:pPr marL="0" indent="0">
              <a:buNone/>
            </a:pPr>
            <a:r>
              <a:rPr lang="en-US" altLang="zh-CN" sz="1600" dirty="0" smtClean="0"/>
              <a:t>            if </a:t>
            </a:r>
            <a:r>
              <a:rPr lang="en-US" altLang="zh-CN" sz="1600" dirty="0"/>
              <a:t>(</a:t>
            </a:r>
            <a:r>
              <a:rPr lang="en-US" altLang="zh-CN" sz="1600" dirty="0" err="1"/>
              <a:t>outEvents</a:t>
            </a:r>
            <a:r>
              <a:rPr lang="en-US" altLang="zh-CN" sz="1600" dirty="0"/>
              <a:t> != NULL) *</a:t>
            </a:r>
            <a:r>
              <a:rPr lang="en-US" altLang="zh-CN" sz="1600" dirty="0" err="1"/>
              <a:t>outEvents</a:t>
            </a:r>
            <a:r>
              <a:rPr lang="en-US" altLang="zh-CN" sz="1600" dirty="0"/>
              <a:t> = 0</a:t>
            </a:r>
            <a:r>
              <a:rPr lang="en-US" altLang="zh-CN" sz="1600" dirty="0" smtClean="0"/>
              <a:t>;</a:t>
            </a:r>
          </a:p>
          <a:p>
            <a:pPr marL="0" indent="0">
              <a:buNone/>
            </a:pPr>
            <a:r>
              <a:rPr lang="en-US" altLang="zh-CN" sz="1600" dirty="0" smtClean="0"/>
              <a:t>            </a:t>
            </a:r>
            <a:r>
              <a:rPr lang="en-US" altLang="zh-CN" sz="1600" dirty="0"/>
              <a:t>if (</a:t>
            </a:r>
            <a:r>
              <a:rPr lang="en-US" altLang="zh-CN" sz="1600" dirty="0" err="1"/>
              <a:t>outData</a:t>
            </a:r>
            <a:r>
              <a:rPr lang="en-US" altLang="zh-CN" sz="1600" dirty="0"/>
              <a:t> != NULL) *</a:t>
            </a:r>
            <a:r>
              <a:rPr lang="en-US" altLang="zh-CN" sz="1600" dirty="0" err="1"/>
              <a:t>outData</a:t>
            </a:r>
            <a:r>
              <a:rPr lang="en-US" altLang="zh-CN" sz="1600" dirty="0"/>
              <a:t> = NULL; </a:t>
            </a:r>
            <a:endParaRPr lang="en-US" altLang="zh-CN" sz="1600" dirty="0" smtClean="0"/>
          </a:p>
          <a:p>
            <a:pPr marL="0" indent="0">
              <a:buNone/>
            </a:pPr>
            <a:r>
              <a:rPr lang="en-US" altLang="zh-CN" sz="1600" dirty="0" smtClean="0"/>
              <a:t>           </a:t>
            </a:r>
            <a:r>
              <a:rPr lang="en-US" altLang="zh-CN" sz="1600" dirty="0"/>
              <a:t>return result</a:t>
            </a:r>
            <a:r>
              <a:rPr lang="en-US" altLang="zh-CN" sz="1600" dirty="0" smtClean="0"/>
              <a:t>;</a:t>
            </a:r>
          </a:p>
          <a:p>
            <a:pPr marL="0" indent="0">
              <a:buNone/>
            </a:pPr>
            <a:r>
              <a:rPr lang="en-US" altLang="zh-CN" sz="1600" dirty="0" smtClean="0"/>
              <a:t>        </a:t>
            </a:r>
            <a:r>
              <a:rPr lang="en-US" altLang="zh-CN" sz="1600" dirty="0"/>
              <a:t>} </a:t>
            </a:r>
            <a:endParaRPr lang="en-US" altLang="zh-CN" sz="1600" dirty="0" smtClean="0"/>
          </a:p>
          <a:p>
            <a:pPr marL="0" indent="0">
              <a:buNone/>
            </a:pPr>
            <a:r>
              <a:rPr lang="en-US" altLang="zh-CN" sz="1600" dirty="0" smtClean="0"/>
              <a:t>       </a:t>
            </a:r>
            <a:r>
              <a:rPr lang="en-US" altLang="zh-CN" sz="1600" dirty="0"/>
              <a:t>result = </a:t>
            </a:r>
            <a:r>
              <a:rPr lang="en-US" altLang="zh-CN" sz="1600" dirty="0" err="1"/>
              <a:t>pollInner</a:t>
            </a:r>
            <a:r>
              <a:rPr lang="en-US" altLang="zh-CN" sz="1600" dirty="0"/>
              <a:t>(</a:t>
            </a:r>
            <a:r>
              <a:rPr lang="en-US" altLang="zh-CN" sz="1600" dirty="0" err="1"/>
              <a:t>timeoutMillis</a:t>
            </a:r>
            <a:r>
              <a:rPr lang="en-US" altLang="zh-CN" sz="1600" dirty="0"/>
              <a:t>); </a:t>
            </a:r>
            <a:endParaRPr lang="en-US" altLang="zh-CN" sz="1600" dirty="0" smtClean="0"/>
          </a:p>
          <a:p>
            <a:pPr marL="0" indent="0">
              <a:buNone/>
            </a:pPr>
            <a:r>
              <a:rPr lang="en-US" altLang="zh-CN" sz="1600" dirty="0" smtClean="0"/>
              <a:t>   }</a:t>
            </a:r>
          </a:p>
          <a:p>
            <a:pPr marL="0" indent="0">
              <a:buNone/>
            </a:pPr>
            <a:r>
              <a:rPr lang="en-US" altLang="zh-CN" sz="1600" dirty="0" smtClean="0"/>
              <a:t>}</a:t>
            </a:r>
          </a:p>
          <a:p>
            <a:pPr marL="0" indent="0">
              <a:buNone/>
            </a:pPr>
            <a:r>
              <a:rPr lang="zh-CN" altLang="en-US" sz="2000" dirty="0" smtClean="0"/>
              <a:t>通过</a:t>
            </a:r>
            <a:r>
              <a:rPr lang="en-US" altLang="zh-CN" sz="2000" dirty="0" err="1" smtClean="0"/>
              <a:t>pollInner</a:t>
            </a:r>
            <a:r>
              <a:rPr lang="zh-CN" altLang="en-US" sz="2000" dirty="0" smtClean="0"/>
              <a:t>来判断线程是否有新消息需要处理</a:t>
            </a:r>
            <a:r>
              <a:rPr lang="en-US" altLang="zh-CN" sz="2000" dirty="0" smtClean="0"/>
              <a:t>,</a:t>
            </a:r>
            <a:r>
              <a:rPr lang="zh-CN" altLang="en-US" sz="2000" dirty="0" smtClean="0">
                <a:solidFill>
                  <a:srgbClr val="FF0000"/>
                </a:solidFill>
              </a:rPr>
              <a:t>如果有消息</a:t>
            </a:r>
            <a:r>
              <a:rPr lang="en-US" altLang="zh-CN" sz="2000" dirty="0" smtClean="0"/>
              <a:t>,</a:t>
            </a:r>
            <a:r>
              <a:rPr lang="en-US" altLang="zh-CN" sz="2000" dirty="0" smtClean="0">
                <a:solidFill>
                  <a:srgbClr val="FF0000"/>
                </a:solidFill>
              </a:rPr>
              <a:t>result</a:t>
            </a:r>
            <a:r>
              <a:rPr lang="zh-CN" altLang="en-US" sz="2000" dirty="0" smtClean="0">
                <a:solidFill>
                  <a:srgbClr val="FF0000"/>
                </a:solidFill>
              </a:rPr>
              <a:t>值就不为</a:t>
            </a:r>
            <a:r>
              <a:rPr lang="en-US" altLang="zh-CN" sz="2000" dirty="0" smtClean="0">
                <a:solidFill>
                  <a:srgbClr val="FF0000"/>
                </a:solidFill>
              </a:rPr>
              <a:t>0</a:t>
            </a:r>
            <a:r>
              <a:rPr lang="zh-CN" altLang="en-US" sz="2000" dirty="0" smtClean="0"/>
              <a:t>，这个时候就会跳出</a:t>
            </a:r>
            <a:r>
              <a:rPr lang="en-US" altLang="zh-CN" sz="2000" dirty="0" smtClean="0"/>
              <a:t>for</a:t>
            </a:r>
            <a:r>
              <a:rPr lang="zh-CN" altLang="en-US" sz="2000" dirty="0" smtClean="0"/>
              <a:t>循环，以便当前线程对新消息进行处理。</a:t>
            </a:r>
            <a:endParaRPr lang="en-US" altLang="zh-CN" sz="2000"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zh-CN" alt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线程的消息循环</a:t>
            </a:r>
            <a:endParaRPr lang="zh-CN" altLang="en-US" dirty="0"/>
          </a:p>
        </p:txBody>
      </p:sp>
      <p:sp>
        <p:nvSpPr>
          <p:cNvPr id="3" name="内容占位符 2"/>
          <p:cNvSpPr>
            <a:spLocks noGrp="1"/>
          </p:cNvSpPr>
          <p:nvPr>
            <p:ph idx="1"/>
          </p:nvPr>
        </p:nvSpPr>
        <p:spPr>
          <a:xfrm>
            <a:off x="107504" y="1052736"/>
            <a:ext cx="8784976" cy="5805264"/>
          </a:xfrm>
        </p:spPr>
        <p:txBody>
          <a:bodyPr/>
          <a:lstStyle/>
          <a:p>
            <a:pPr marL="0" indent="0">
              <a:buNone/>
            </a:pPr>
            <a:r>
              <a:rPr lang="zh-CN" altLang="en-US" dirty="0" smtClean="0"/>
              <a:t>六</a:t>
            </a:r>
            <a:r>
              <a:rPr lang="en-US" altLang="zh-CN" dirty="0" smtClean="0"/>
              <a:t>.</a:t>
            </a:r>
            <a:r>
              <a:rPr lang="en-US" altLang="zh-CN" dirty="0" err="1" smtClean="0"/>
              <a:t>Looper.pollInner</a:t>
            </a:r>
            <a:endParaRPr lang="zh-CN" altLang="en-US" dirty="0"/>
          </a:p>
        </p:txBody>
      </p:sp>
      <p:pic>
        <p:nvPicPr>
          <p:cNvPr id="4" name="图片 3" descr="message-14.png"/>
          <p:cNvPicPr>
            <a:picLocks noChangeAspect="1"/>
          </p:cNvPicPr>
          <p:nvPr/>
        </p:nvPicPr>
        <p:blipFill>
          <a:blip r:embed="rId2" cstate="print"/>
          <a:stretch>
            <a:fillRect/>
          </a:stretch>
        </p:blipFill>
        <p:spPr>
          <a:xfrm>
            <a:off x="107504" y="1556792"/>
            <a:ext cx="6060350" cy="52292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线程的消息循环</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七</a:t>
            </a:r>
            <a:r>
              <a:rPr lang="en-US" altLang="zh-CN" dirty="0" smtClean="0"/>
              <a:t>.</a:t>
            </a:r>
            <a:r>
              <a:rPr lang="en-US" altLang="zh-CN" dirty="0" err="1" smtClean="0"/>
              <a:t>Looper.awoken</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r>
              <a:rPr lang="zh-CN" altLang="en-US" sz="1800" dirty="0" smtClean="0"/>
              <a:t>        通过</a:t>
            </a:r>
            <a:r>
              <a:rPr lang="en-US" altLang="zh-CN" sz="1800" dirty="0" smtClean="0"/>
              <a:t>awoken</a:t>
            </a:r>
            <a:r>
              <a:rPr lang="zh-CN" altLang="en-US" sz="1800" dirty="0"/>
              <a:t>可以</a:t>
            </a:r>
            <a:r>
              <a:rPr lang="zh-CN" altLang="en-US" sz="1800" dirty="0" smtClean="0"/>
              <a:t>看出，当前线程根本不关心写入到与它多关联的管道的数据时什么，它只是简单地将这些数据读取出来，以便可以清理这个管道中的旧数据。</a:t>
            </a:r>
            <a:endParaRPr lang="en-US" altLang="zh-CN" sz="1800" dirty="0" smtClean="0"/>
          </a:p>
          <a:p>
            <a:pPr marL="0" indent="0">
              <a:buNone/>
            </a:pPr>
            <a:r>
              <a:rPr lang="zh-CN" altLang="en-US" sz="1800" dirty="0" smtClean="0"/>
              <a:t>这样当前线程在下一次消息循环时，如果没有新的消息需要处理，那么它就可以通过监听这个管道的</a:t>
            </a:r>
            <a:r>
              <a:rPr lang="en-US" altLang="zh-CN" sz="1800" dirty="0" smtClean="0"/>
              <a:t>IO</a:t>
            </a:r>
            <a:r>
              <a:rPr lang="zh-CN" altLang="en-US" sz="1800" dirty="0" smtClean="0"/>
              <a:t>写事件进入睡眠等待状态，直到其他线程向它的消息队列发送了一个新的消息为止。</a:t>
            </a:r>
            <a:endParaRPr lang="en-US" altLang="zh-CN" sz="1800" dirty="0" smtClean="0"/>
          </a:p>
          <a:p>
            <a:endParaRPr lang="zh-CN" altLang="en-US" dirty="0"/>
          </a:p>
        </p:txBody>
      </p:sp>
      <p:pic>
        <p:nvPicPr>
          <p:cNvPr id="4" name="图片 3" descr="message-15.png"/>
          <p:cNvPicPr>
            <a:picLocks noChangeAspect="1"/>
          </p:cNvPicPr>
          <p:nvPr/>
        </p:nvPicPr>
        <p:blipFill>
          <a:blip r:embed="rId2" cstate="print"/>
          <a:stretch>
            <a:fillRect/>
          </a:stretch>
        </p:blipFill>
        <p:spPr>
          <a:xfrm>
            <a:off x="899592" y="2204864"/>
            <a:ext cx="6355744" cy="2072094"/>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线程的消息发送</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Handler</a:t>
            </a:r>
            <a:r>
              <a:rPr lang="zh-CN" altLang="en-US" dirty="0" smtClean="0"/>
              <a:t>类</a:t>
            </a:r>
            <a:endParaRPr lang="en-US" altLang="zh-CN" dirty="0" smtClean="0"/>
          </a:p>
          <a:p>
            <a:endParaRPr lang="en-US" altLang="zh-CN" dirty="0"/>
          </a:p>
          <a:p>
            <a:endParaRPr lang="en-US" altLang="zh-CN" dirty="0" smtClean="0"/>
          </a:p>
          <a:p>
            <a:endParaRPr lang="en-US" altLang="zh-CN" dirty="0"/>
          </a:p>
          <a:p>
            <a:endParaRPr lang="en-US" altLang="zh-CN" dirty="0" smtClean="0"/>
          </a:p>
          <a:p>
            <a:pPr marL="0" indent="0">
              <a:buNone/>
            </a:pPr>
            <a:endParaRPr lang="en-US" altLang="zh-CN" sz="2400" dirty="0" smtClean="0"/>
          </a:p>
          <a:p>
            <a:pPr marL="0" indent="0">
              <a:buNone/>
            </a:pPr>
            <a:endParaRPr lang="en-US" altLang="zh-CN" sz="2400" dirty="0" smtClean="0"/>
          </a:p>
          <a:p>
            <a:pPr marL="0" indent="0">
              <a:buNone/>
            </a:pPr>
            <a:r>
              <a:rPr lang="en-US" altLang="zh-CN" sz="2400" dirty="0" smtClean="0"/>
              <a:t>1.</a:t>
            </a:r>
            <a:r>
              <a:rPr lang="zh-CN" altLang="en-US" sz="2400" dirty="0" smtClean="0"/>
              <a:t>成员函数</a:t>
            </a:r>
            <a:r>
              <a:rPr lang="en-US" altLang="zh-CN" sz="2400" dirty="0" err="1" smtClean="0"/>
              <a:t>sendMessage</a:t>
            </a:r>
            <a:r>
              <a:rPr lang="en-US" altLang="zh-CN" sz="2400" dirty="0" smtClean="0"/>
              <a:t>()</a:t>
            </a:r>
            <a:r>
              <a:rPr lang="zh-CN" altLang="en-US" sz="2400" dirty="0" smtClean="0"/>
              <a:t>是用来向成员变量</a:t>
            </a:r>
            <a:r>
              <a:rPr lang="en-US" altLang="zh-CN" sz="2400" dirty="0" err="1" smtClean="0"/>
              <a:t>mQueue</a:t>
            </a:r>
            <a:r>
              <a:rPr lang="zh-CN" altLang="en-US" sz="2400" dirty="0" smtClean="0"/>
              <a:t>所描述的消息队列来发送一个消息。</a:t>
            </a:r>
            <a:endParaRPr lang="en-US" altLang="zh-CN" sz="2400" dirty="0"/>
          </a:p>
          <a:p>
            <a:pPr marL="0" indent="0">
              <a:buNone/>
            </a:pPr>
            <a:r>
              <a:rPr lang="en-US" altLang="zh-CN" sz="2400" dirty="0" smtClean="0"/>
              <a:t>2.</a:t>
            </a:r>
            <a:r>
              <a:rPr lang="zh-CN" altLang="en-US" sz="2400" dirty="0" smtClean="0"/>
              <a:t>成员函数</a:t>
            </a:r>
            <a:r>
              <a:rPr lang="en-US" altLang="zh-CN" sz="2400" dirty="0" err="1" smtClean="0"/>
              <a:t>handleMessage</a:t>
            </a:r>
            <a:r>
              <a:rPr lang="en-US" altLang="zh-CN" sz="2400" dirty="0" smtClean="0"/>
              <a:t>()</a:t>
            </a:r>
            <a:r>
              <a:rPr lang="zh-CN" altLang="en-US" sz="2400" dirty="0" smtClean="0"/>
              <a:t>来处理消息的，它是在与成员变量</a:t>
            </a:r>
            <a:endParaRPr lang="en-US" altLang="zh-CN" sz="2400" dirty="0" smtClean="0"/>
          </a:p>
          <a:p>
            <a:pPr marL="0" indent="0">
              <a:buNone/>
            </a:pPr>
            <a:r>
              <a:rPr lang="en-US" altLang="zh-CN" sz="2400" dirty="0" err="1" smtClean="0"/>
              <a:t>mLooper</a:t>
            </a:r>
            <a:r>
              <a:rPr lang="zh-CN" altLang="en-US" sz="2400" dirty="0" smtClean="0"/>
              <a:t>所关联的线程中被调用的。</a:t>
            </a:r>
            <a:endParaRPr lang="en-US" altLang="zh-CN" sz="2400" dirty="0" smtClean="0"/>
          </a:p>
          <a:p>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700" y="1988840"/>
            <a:ext cx="4038600"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线程的消息发送</a:t>
            </a:r>
            <a:endParaRPr lang="zh-CN" altLang="en-US" dirty="0"/>
          </a:p>
        </p:txBody>
      </p:sp>
      <p:sp>
        <p:nvSpPr>
          <p:cNvPr id="3" name="内容占位符 2"/>
          <p:cNvSpPr>
            <a:spLocks noGrp="1"/>
          </p:cNvSpPr>
          <p:nvPr>
            <p:ph idx="1"/>
          </p:nvPr>
        </p:nvSpPr>
        <p:spPr>
          <a:xfrm>
            <a:off x="457200" y="1196752"/>
            <a:ext cx="8229600" cy="4929411"/>
          </a:xfrm>
        </p:spPr>
        <p:txBody>
          <a:bodyPr/>
          <a:lstStyle/>
          <a:p>
            <a:pPr marL="0" indent="0">
              <a:buNone/>
            </a:pPr>
            <a:r>
              <a:rPr lang="zh-CN" altLang="en-US" sz="2800" dirty="0" smtClean="0"/>
              <a:t>消息发送的过程如下图所示，一共分为</a:t>
            </a:r>
            <a:r>
              <a:rPr lang="en-US" altLang="zh-CN" sz="2800" dirty="0" smtClean="0"/>
              <a:t>5</a:t>
            </a:r>
            <a:r>
              <a:rPr lang="zh-CN" altLang="en-US" sz="2800" dirty="0" smtClean="0"/>
              <a:t>个步骤。</a:t>
            </a:r>
            <a:endParaRPr lang="en-US" altLang="zh-CN" sz="2800" dirty="0" smtClean="0"/>
          </a:p>
          <a:p>
            <a:pPr marL="0" indent="0">
              <a:buNone/>
            </a:pPr>
            <a:endParaRPr lang="en-US" altLang="zh-CN" sz="2800"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08317"/>
            <a:ext cx="8352928" cy="5151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线程的消息发送</a:t>
            </a:r>
            <a:endParaRPr lang="zh-CN" altLang="en-US" dirty="0"/>
          </a:p>
        </p:txBody>
      </p:sp>
      <p:sp>
        <p:nvSpPr>
          <p:cNvPr id="3" name="内容占位符 2"/>
          <p:cNvSpPr>
            <a:spLocks noGrp="1"/>
          </p:cNvSpPr>
          <p:nvPr>
            <p:ph idx="1"/>
          </p:nvPr>
        </p:nvSpPr>
        <p:spPr>
          <a:xfrm>
            <a:off x="457200" y="1124744"/>
            <a:ext cx="8229600" cy="5733256"/>
          </a:xfrm>
          <a:solidFill>
            <a:schemeClr val="bg2"/>
          </a:solidFill>
        </p:spPr>
        <p:txBody>
          <a:bodyPr>
            <a:normAutofit fontScale="85000" lnSpcReduction="20000"/>
          </a:bodyPr>
          <a:lstStyle/>
          <a:p>
            <a:pPr marL="0" indent="0">
              <a:buNone/>
            </a:pPr>
            <a:r>
              <a:rPr lang="zh-CN" altLang="en-US" dirty="0" smtClean="0"/>
              <a:t>一</a:t>
            </a:r>
            <a:r>
              <a:rPr lang="en-US" altLang="zh-CN" dirty="0"/>
              <a:t>.</a:t>
            </a:r>
            <a:r>
              <a:rPr lang="en-US" altLang="zh-CN" dirty="0" err="1" smtClean="0"/>
              <a:t>Handler.sendMessage</a:t>
            </a:r>
            <a:endParaRPr lang="en-US" altLang="zh-CN" dirty="0" smtClean="0"/>
          </a:p>
          <a:p>
            <a:pPr marL="0" indent="0">
              <a:buNone/>
            </a:pPr>
            <a:r>
              <a:rPr lang="en-US" altLang="zh-CN" sz="1800" dirty="0"/>
              <a:t>public class Handler </a:t>
            </a:r>
            <a:r>
              <a:rPr lang="en-US" altLang="zh-CN" sz="1800" dirty="0" smtClean="0"/>
              <a:t>{</a:t>
            </a:r>
          </a:p>
          <a:p>
            <a:pPr marL="0" indent="0">
              <a:buNone/>
            </a:pPr>
            <a:r>
              <a:rPr lang="en-US" altLang="zh-CN" sz="1800" dirty="0"/>
              <a:t>  </a:t>
            </a:r>
            <a:r>
              <a:rPr lang="en-US" altLang="zh-CN" sz="1800" dirty="0" smtClean="0"/>
              <a:t>…….</a:t>
            </a:r>
          </a:p>
          <a:p>
            <a:pPr marL="0" indent="0">
              <a:buNone/>
            </a:pPr>
            <a:r>
              <a:rPr lang="en-US" altLang="zh-CN" sz="1800" dirty="0"/>
              <a:t> public final </a:t>
            </a:r>
            <a:r>
              <a:rPr lang="en-US" altLang="zh-CN" sz="1800" dirty="0" err="1"/>
              <a:t>boolean</a:t>
            </a:r>
            <a:r>
              <a:rPr lang="en-US" altLang="zh-CN" sz="1800" dirty="0"/>
              <a:t> </a:t>
            </a:r>
            <a:r>
              <a:rPr lang="en-US" altLang="zh-CN" sz="1800" dirty="0" err="1"/>
              <a:t>sendMessage</a:t>
            </a:r>
            <a:r>
              <a:rPr lang="en-US" altLang="zh-CN" sz="1800" dirty="0"/>
              <a:t>(Message </a:t>
            </a:r>
            <a:r>
              <a:rPr lang="en-US" altLang="zh-CN" sz="1800" dirty="0" err="1"/>
              <a:t>msg</a:t>
            </a:r>
            <a:r>
              <a:rPr lang="en-US" altLang="zh-CN" sz="1800" dirty="0"/>
              <a:t>)</a:t>
            </a:r>
          </a:p>
          <a:p>
            <a:pPr marL="0" indent="0">
              <a:buNone/>
            </a:pPr>
            <a:r>
              <a:rPr lang="en-US" altLang="zh-CN" sz="1800" dirty="0"/>
              <a:t>    {</a:t>
            </a:r>
          </a:p>
          <a:p>
            <a:pPr marL="0" indent="0">
              <a:buNone/>
            </a:pPr>
            <a:r>
              <a:rPr lang="en-US" altLang="zh-CN" sz="1800" dirty="0"/>
              <a:t>        return </a:t>
            </a:r>
            <a:r>
              <a:rPr lang="en-US" altLang="zh-CN" sz="1800" dirty="0" err="1"/>
              <a:t>sendMessageDelayed</a:t>
            </a:r>
            <a:r>
              <a:rPr lang="en-US" altLang="zh-CN" sz="1800" dirty="0"/>
              <a:t>(</a:t>
            </a:r>
            <a:r>
              <a:rPr lang="en-US" altLang="zh-CN" sz="1800" dirty="0" err="1"/>
              <a:t>msg</a:t>
            </a:r>
            <a:r>
              <a:rPr lang="en-US" altLang="zh-CN" sz="1800" dirty="0"/>
              <a:t>, 0);</a:t>
            </a:r>
          </a:p>
          <a:p>
            <a:pPr marL="0" indent="0">
              <a:buNone/>
            </a:pPr>
            <a:r>
              <a:rPr lang="en-US" altLang="zh-CN" sz="1800" dirty="0"/>
              <a:t>    </a:t>
            </a:r>
            <a:r>
              <a:rPr lang="en-US" altLang="zh-CN" sz="1800" dirty="0" smtClean="0"/>
              <a:t>}</a:t>
            </a:r>
          </a:p>
          <a:p>
            <a:pPr marL="0" indent="0">
              <a:buNone/>
            </a:pPr>
            <a:r>
              <a:rPr lang="en-US" altLang="zh-CN" sz="1800" dirty="0"/>
              <a:t> public final </a:t>
            </a:r>
            <a:r>
              <a:rPr lang="en-US" altLang="zh-CN" sz="1800" dirty="0" err="1"/>
              <a:t>boolean</a:t>
            </a:r>
            <a:r>
              <a:rPr lang="en-US" altLang="zh-CN" sz="1800" dirty="0"/>
              <a:t> </a:t>
            </a:r>
            <a:r>
              <a:rPr lang="en-US" altLang="zh-CN" sz="1800" dirty="0" err="1"/>
              <a:t>sendMessageDelayed</a:t>
            </a:r>
            <a:r>
              <a:rPr lang="en-US" altLang="zh-CN" sz="1800" dirty="0"/>
              <a:t>(Message </a:t>
            </a:r>
            <a:r>
              <a:rPr lang="en-US" altLang="zh-CN" sz="1800" dirty="0" err="1"/>
              <a:t>msg</a:t>
            </a:r>
            <a:r>
              <a:rPr lang="en-US" altLang="zh-CN" sz="1800" dirty="0"/>
              <a:t>, long </a:t>
            </a:r>
            <a:r>
              <a:rPr lang="en-US" altLang="zh-CN" sz="1800" dirty="0" err="1"/>
              <a:t>delayMillis</a:t>
            </a:r>
            <a:r>
              <a:rPr lang="en-US" altLang="zh-CN" sz="1800" dirty="0"/>
              <a:t>)</a:t>
            </a:r>
          </a:p>
          <a:p>
            <a:pPr marL="0" indent="0">
              <a:buNone/>
            </a:pPr>
            <a:r>
              <a:rPr lang="en-US" altLang="zh-CN" sz="1800" dirty="0"/>
              <a:t>    {</a:t>
            </a:r>
          </a:p>
          <a:p>
            <a:pPr marL="0" indent="0">
              <a:buNone/>
            </a:pPr>
            <a:r>
              <a:rPr lang="en-US" altLang="zh-CN" sz="1800" dirty="0"/>
              <a:t>        if (</a:t>
            </a:r>
            <a:r>
              <a:rPr lang="en-US" altLang="zh-CN" sz="1800" dirty="0" err="1"/>
              <a:t>delayMillis</a:t>
            </a:r>
            <a:r>
              <a:rPr lang="en-US" altLang="zh-CN" sz="1800" dirty="0"/>
              <a:t> &lt; 0) {</a:t>
            </a:r>
          </a:p>
          <a:p>
            <a:pPr marL="0" indent="0">
              <a:buNone/>
            </a:pPr>
            <a:r>
              <a:rPr lang="en-US" altLang="zh-CN" sz="1800" dirty="0"/>
              <a:t>            </a:t>
            </a:r>
            <a:r>
              <a:rPr lang="en-US" altLang="zh-CN" sz="1800" dirty="0" err="1"/>
              <a:t>delayMillis</a:t>
            </a:r>
            <a:r>
              <a:rPr lang="en-US" altLang="zh-CN" sz="1800" dirty="0"/>
              <a:t> = 0;</a:t>
            </a:r>
          </a:p>
          <a:p>
            <a:pPr marL="0" indent="0">
              <a:buNone/>
            </a:pPr>
            <a:r>
              <a:rPr lang="en-US" altLang="zh-CN" sz="1800" dirty="0"/>
              <a:t>        }</a:t>
            </a:r>
          </a:p>
          <a:p>
            <a:pPr marL="0" indent="0">
              <a:buNone/>
            </a:pPr>
            <a:r>
              <a:rPr lang="en-US" altLang="zh-CN" sz="1800" dirty="0"/>
              <a:t>        return </a:t>
            </a:r>
            <a:r>
              <a:rPr lang="en-US" altLang="zh-CN" sz="1800" dirty="0" err="1"/>
              <a:t>sendMessageAtTime</a:t>
            </a:r>
            <a:r>
              <a:rPr lang="en-US" altLang="zh-CN" sz="1800" dirty="0"/>
              <a:t>(</a:t>
            </a:r>
            <a:r>
              <a:rPr lang="en-US" altLang="zh-CN" sz="1800" dirty="0" err="1"/>
              <a:t>msg</a:t>
            </a:r>
            <a:r>
              <a:rPr lang="en-US" altLang="zh-CN" sz="1800" dirty="0"/>
              <a:t>, </a:t>
            </a:r>
            <a:r>
              <a:rPr lang="en-US" altLang="zh-CN" sz="1800" dirty="0" err="1"/>
              <a:t>SystemClock.uptimeMillis</a:t>
            </a:r>
            <a:r>
              <a:rPr lang="en-US" altLang="zh-CN" sz="1800" dirty="0"/>
              <a:t>() + </a:t>
            </a:r>
            <a:r>
              <a:rPr lang="en-US" altLang="zh-CN" sz="1800" dirty="0" err="1"/>
              <a:t>delayMillis</a:t>
            </a:r>
            <a:r>
              <a:rPr lang="en-US" altLang="zh-CN" sz="1800" dirty="0"/>
              <a:t>);</a:t>
            </a:r>
          </a:p>
          <a:p>
            <a:pPr marL="0" indent="0">
              <a:buNone/>
            </a:pPr>
            <a:r>
              <a:rPr lang="en-US" altLang="zh-CN" sz="1800" dirty="0"/>
              <a:t>    }</a:t>
            </a:r>
          </a:p>
          <a:p>
            <a:pPr marL="0" indent="0">
              <a:buNone/>
            </a:pPr>
            <a:r>
              <a:rPr lang="en-US" altLang="zh-CN" sz="1800" dirty="0"/>
              <a:t> public </a:t>
            </a:r>
            <a:r>
              <a:rPr lang="en-US" altLang="zh-CN" sz="1800" dirty="0" err="1"/>
              <a:t>boolean</a:t>
            </a:r>
            <a:r>
              <a:rPr lang="en-US" altLang="zh-CN" sz="1800" dirty="0"/>
              <a:t> </a:t>
            </a:r>
            <a:r>
              <a:rPr lang="en-US" altLang="zh-CN" sz="1800" dirty="0" err="1"/>
              <a:t>sendMessageAtTime</a:t>
            </a:r>
            <a:r>
              <a:rPr lang="en-US" altLang="zh-CN" sz="1800" dirty="0"/>
              <a:t>(Message </a:t>
            </a:r>
            <a:r>
              <a:rPr lang="en-US" altLang="zh-CN" sz="1800" dirty="0" err="1"/>
              <a:t>msg</a:t>
            </a:r>
            <a:r>
              <a:rPr lang="en-US" altLang="zh-CN" sz="1800" dirty="0"/>
              <a:t>, long </a:t>
            </a:r>
            <a:r>
              <a:rPr lang="en-US" altLang="zh-CN" sz="1800" dirty="0" err="1"/>
              <a:t>uptimeMillis</a:t>
            </a:r>
            <a:r>
              <a:rPr lang="en-US" altLang="zh-CN" sz="1800" dirty="0"/>
              <a:t>) {</a:t>
            </a:r>
          </a:p>
          <a:p>
            <a:pPr marL="0" indent="0">
              <a:buNone/>
            </a:pPr>
            <a:r>
              <a:rPr lang="en-US" altLang="zh-CN" sz="1800" dirty="0"/>
              <a:t>        </a:t>
            </a:r>
            <a:r>
              <a:rPr lang="en-US" altLang="zh-CN" sz="1800" dirty="0" err="1"/>
              <a:t>MessageQueue</a:t>
            </a:r>
            <a:r>
              <a:rPr lang="en-US" altLang="zh-CN" sz="1800" dirty="0"/>
              <a:t> queue = </a:t>
            </a:r>
            <a:r>
              <a:rPr lang="en-US" altLang="zh-CN" sz="1800" b="1" dirty="0" err="1"/>
              <a:t>mQueue</a:t>
            </a:r>
            <a:r>
              <a:rPr lang="en-US" altLang="zh-CN" sz="1800" dirty="0"/>
              <a:t>;</a:t>
            </a:r>
          </a:p>
          <a:p>
            <a:pPr marL="0" indent="0">
              <a:buNone/>
            </a:pPr>
            <a:r>
              <a:rPr lang="en-US" altLang="zh-CN" sz="1800" dirty="0"/>
              <a:t>        if (queue == null) {</a:t>
            </a:r>
          </a:p>
          <a:p>
            <a:pPr marL="0" indent="0">
              <a:buNone/>
            </a:pPr>
            <a:r>
              <a:rPr lang="en-US" altLang="zh-CN" sz="1800" dirty="0" smtClean="0"/>
              <a:t>          ……..</a:t>
            </a:r>
          </a:p>
          <a:p>
            <a:pPr marL="0" indent="0">
              <a:buNone/>
            </a:pPr>
            <a:r>
              <a:rPr lang="en-US" altLang="zh-CN" sz="1800" dirty="0" smtClean="0"/>
              <a:t>           return </a:t>
            </a:r>
            <a:r>
              <a:rPr lang="en-US" altLang="zh-CN" sz="1800" dirty="0"/>
              <a:t>false;</a:t>
            </a:r>
          </a:p>
          <a:p>
            <a:pPr marL="0" indent="0">
              <a:buNone/>
            </a:pPr>
            <a:r>
              <a:rPr lang="en-US" altLang="zh-CN" sz="1800" dirty="0"/>
              <a:t>        }</a:t>
            </a:r>
          </a:p>
          <a:p>
            <a:pPr marL="0" indent="0">
              <a:buNone/>
            </a:pPr>
            <a:r>
              <a:rPr lang="en-US" altLang="zh-CN" sz="1800" dirty="0"/>
              <a:t>        return </a:t>
            </a:r>
            <a:r>
              <a:rPr lang="en-US" altLang="zh-CN" sz="1800" dirty="0" err="1"/>
              <a:t>enqueueMessage</a:t>
            </a:r>
            <a:r>
              <a:rPr lang="en-US" altLang="zh-CN" sz="1800" dirty="0"/>
              <a:t>(queue, </a:t>
            </a:r>
            <a:r>
              <a:rPr lang="en-US" altLang="zh-CN" sz="1800" dirty="0" err="1"/>
              <a:t>msg</a:t>
            </a:r>
            <a:r>
              <a:rPr lang="en-US" altLang="zh-CN" sz="1800" dirty="0"/>
              <a:t>, </a:t>
            </a:r>
            <a:r>
              <a:rPr lang="en-US" altLang="zh-CN" sz="1800" dirty="0" err="1"/>
              <a:t>uptimeMillis</a:t>
            </a:r>
            <a:r>
              <a:rPr lang="en-US" altLang="zh-CN" sz="1800" dirty="0"/>
              <a:t>);</a:t>
            </a:r>
          </a:p>
          <a:p>
            <a:pPr marL="0" indent="0">
              <a:buNone/>
            </a:pPr>
            <a:r>
              <a:rPr lang="en-US" altLang="zh-CN" sz="1800" dirty="0"/>
              <a:t>    </a:t>
            </a:r>
            <a:r>
              <a:rPr lang="en-US" altLang="zh-CN" sz="1800" dirty="0" smtClean="0"/>
              <a:t>}</a:t>
            </a:r>
          </a:p>
          <a:p>
            <a:pPr marL="0" indent="0">
              <a:buNone/>
            </a:pPr>
            <a:r>
              <a:rPr lang="en-US" altLang="zh-CN" sz="1800" dirty="0"/>
              <a:t> </a:t>
            </a:r>
            <a:r>
              <a:rPr lang="en-US" altLang="zh-CN" sz="1800" dirty="0" smtClean="0"/>
              <a:t>…….</a:t>
            </a:r>
            <a:endParaRPr lang="en-US" altLang="zh-CN" sz="1800" dirty="0"/>
          </a:p>
          <a:p>
            <a:pPr marL="0" indent="0">
              <a:buNone/>
            </a:pPr>
            <a:r>
              <a:rPr lang="en-US" altLang="zh-CN" sz="1800" dirty="0" smtClean="0"/>
              <a:t>}</a:t>
            </a:r>
            <a:endParaRPr lang="zh-CN" altLang="en-US" sz="1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Agenda</a:t>
            </a:r>
            <a:endParaRPr lang="zh-CN" altLang="en-US" dirty="0"/>
          </a:p>
        </p:txBody>
      </p:sp>
      <p:sp>
        <p:nvSpPr>
          <p:cNvPr id="3" name="内容占位符 2"/>
          <p:cNvSpPr>
            <a:spLocks noGrp="1"/>
          </p:cNvSpPr>
          <p:nvPr>
            <p:ph idx="1"/>
          </p:nvPr>
        </p:nvSpPr>
        <p:spPr/>
        <p:txBody>
          <a:bodyPr/>
          <a:lstStyle/>
          <a:p>
            <a:r>
              <a:rPr lang="zh-CN" altLang="en-US" dirty="0" smtClean="0"/>
              <a:t>线程与消息的关系</a:t>
            </a:r>
            <a:endParaRPr lang="en-US" altLang="zh-CN" dirty="0" smtClean="0"/>
          </a:p>
          <a:p>
            <a:r>
              <a:rPr lang="zh-CN" altLang="en-US" dirty="0" smtClean="0"/>
              <a:t>线程的消息创建</a:t>
            </a:r>
            <a:endParaRPr lang="en-US" altLang="zh-CN" dirty="0" smtClean="0"/>
          </a:p>
          <a:p>
            <a:r>
              <a:rPr lang="zh-CN" altLang="en-US" dirty="0" smtClean="0"/>
              <a:t>线程的消息循环</a:t>
            </a:r>
            <a:endParaRPr lang="en-US" altLang="zh-CN" dirty="0" smtClean="0"/>
          </a:p>
          <a:p>
            <a:r>
              <a:rPr lang="zh-CN" altLang="en-US" dirty="0" smtClean="0"/>
              <a:t>线程的消息发送</a:t>
            </a:r>
            <a:endParaRPr lang="en-US" altLang="zh-CN" dirty="0" smtClean="0"/>
          </a:p>
          <a:p>
            <a:r>
              <a:rPr lang="zh-CN" altLang="en-US" dirty="0" smtClean="0"/>
              <a:t>线程的消息处理</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线程的消息发送</a:t>
            </a:r>
            <a:endParaRPr lang="zh-CN" altLang="en-US" dirty="0"/>
          </a:p>
        </p:txBody>
      </p:sp>
      <p:sp>
        <p:nvSpPr>
          <p:cNvPr id="3" name="内容占位符 2"/>
          <p:cNvSpPr>
            <a:spLocks noGrp="1"/>
          </p:cNvSpPr>
          <p:nvPr>
            <p:ph idx="1"/>
          </p:nvPr>
        </p:nvSpPr>
        <p:spPr>
          <a:xfrm>
            <a:off x="457200" y="1124744"/>
            <a:ext cx="8229600" cy="4525963"/>
          </a:xfrm>
        </p:spPr>
        <p:txBody>
          <a:bodyPr/>
          <a:lstStyle/>
          <a:p>
            <a:pPr marL="0" indent="0">
              <a:buNone/>
            </a:pPr>
            <a:r>
              <a:rPr lang="zh-CN" altLang="en-US" dirty="0" smtClean="0"/>
              <a:t>二</a:t>
            </a:r>
            <a:r>
              <a:rPr lang="en-US" altLang="zh-CN" dirty="0" smtClean="0"/>
              <a:t>.</a:t>
            </a:r>
            <a:r>
              <a:rPr lang="en-US" altLang="zh-CN" dirty="0" err="1" smtClean="0"/>
              <a:t>MessageQueue.enqueueMessage</a:t>
            </a:r>
            <a:endParaRPr lang="zh-CN" altLang="en-US" dirty="0"/>
          </a:p>
        </p:txBody>
      </p:sp>
      <p:pic>
        <p:nvPicPr>
          <p:cNvPr id="4" name="图片 3" descr="message-22.png"/>
          <p:cNvPicPr>
            <a:picLocks noChangeAspect="1"/>
          </p:cNvPicPr>
          <p:nvPr/>
        </p:nvPicPr>
        <p:blipFill>
          <a:blip r:embed="rId3" cstate="print"/>
          <a:stretch>
            <a:fillRect/>
          </a:stretch>
        </p:blipFill>
        <p:spPr>
          <a:xfrm>
            <a:off x="179512" y="1628800"/>
            <a:ext cx="5574378" cy="5085184"/>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线程的消息发送</a:t>
            </a:r>
            <a:endParaRPr lang="zh-CN" altLang="en-US" dirty="0"/>
          </a:p>
        </p:txBody>
      </p:sp>
      <p:sp>
        <p:nvSpPr>
          <p:cNvPr id="3" name="内容占位符 2"/>
          <p:cNvSpPr>
            <a:spLocks noGrp="1"/>
          </p:cNvSpPr>
          <p:nvPr>
            <p:ph idx="1"/>
          </p:nvPr>
        </p:nvSpPr>
        <p:spPr/>
        <p:txBody>
          <a:bodyPr/>
          <a:lstStyle/>
          <a:p>
            <a:pPr marL="0" indent="0">
              <a:buNone/>
            </a:pPr>
            <a:r>
              <a:rPr lang="zh-CN" altLang="en-US" dirty="0"/>
              <a:t>三</a:t>
            </a:r>
            <a:r>
              <a:rPr lang="en-US" altLang="zh-CN" dirty="0" smtClean="0"/>
              <a:t>.</a:t>
            </a:r>
            <a:r>
              <a:rPr lang="en-US" altLang="zh-CN" dirty="0" err="1" smtClean="0"/>
              <a:t>nativeWake</a:t>
            </a:r>
            <a:endParaRPr lang="en-US" altLang="zh-CN" dirty="0" smtClean="0"/>
          </a:p>
          <a:p>
            <a:endParaRPr lang="en-US" altLang="zh-CN" dirty="0" smtClean="0"/>
          </a:p>
          <a:p>
            <a:endParaRPr lang="en-US" altLang="zh-CN" dirty="0" smtClean="0"/>
          </a:p>
          <a:p>
            <a:endParaRPr lang="en-US" altLang="zh-CN" dirty="0" smtClean="0"/>
          </a:p>
          <a:p>
            <a:pPr marL="0" indent="0">
              <a:buNone/>
            </a:pPr>
            <a:r>
              <a:rPr lang="zh-CN" altLang="en-US" dirty="0"/>
              <a:t>四</a:t>
            </a:r>
            <a:r>
              <a:rPr lang="en-US" altLang="zh-CN" dirty="0" smtClean="0"/>
              <a:t>.</a:t>
            </a:r>
            <a:r>
              <a:rPr lang="en-US" altLang="zh-CN" dirty="0" err="1" smtClean="0"/>
              <a:t>NativeMessageQueue.wake</a:t>
            </a:r>
            <a:endParaRPr lang="zh-CN" altLang="en-US" dirty="0" smtClean="0"/>
          </a:p>
        </p:txBody>
      </p:sp>
      <p:pic>
        <p:nvPicPr>
          <p:cNvPr id="4" name="图片 3" descr="message-23.png"/>
          <p:cNvPicPr>
            <a:picLocks noChangeAspect="1"/>
          </p:cNvPicPr>
          <p:nvPr/>
        </p:nvPicPr>
        <p:blipFill>
          <a:blip r:embed="rId2" cstate="print"/>
          <a:stretch>
            <a:fillRect/>
          </a:stretch>
        </p:blipFill>
        <p:spPr>
          <a:xfrm>
            <a:off x="729099" y="2190546"/>
            <a:ext cx="7727899" cy="1000640"/>
          </a:xfrm>
          <a:prstGeom prst="rect">
            <a:avLst/>
          </a:prstGeom>
        </p:spPr>
      </p:pic>
      <p:pic>
        <p:nvPicPr>
          <p:cNvPr id="5" name="图片 4" descr="message-24.png"/>
          <p:cNvPicPr>
            <a:picLocks noChangeAspect="1"/>
          </p:cNvPicPr>
          <p:nvPr/>
        </p:nvPicPr>
        <p:blipFill>
          <a:blip r:embed="rId3" cstate="print"/>
          <a:stretch>
            <a:fillRect/>
          </a:stretch>
        </p:blipFill>
        <p:spPr>
          <a:xfrm>
            <a:off x="793721" y="4473116"/>
            <a:ext cx="3077819" cy="936104"/>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线程的消息发送</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smtClean="0"/>
              <a:t>五</a:t>
            </a:r>
            <a:r>
              <a:rPr lang="en-US" altLang="zh-CN" dirty="0" smtClean="0"/>
              <a:t>.</a:t>
            </a:r>
            <a:r>
              <a:rPr lang="en-US" altLang="zh-CN" dirty="0" err="1" smtClean="0"/>
              <a:t>Looper.wake</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r>
              <a:rPr lang="en-US" altLang="zh-CN" sz="2000" dirty="0" err="1" smtClean="0"/>
              <a:t>mWakeWritePipFd</a:t>
            </a:r>
            <a:r>
              <a:rPr lang="zh-CN" altLang="en-US" sz="2000" dirty="0" smtClean="0"/>
              <a:t>是用来描述一个管道的写端文件描述符的。</a:t>
            </a:r>
            <a:endParaRPr lang="en-US" altLang="zh-CN" sz="2000" dirty="0" smtClean="0"/>
          </a:p>
          <a:p>
            <a:pPr marL="0" indent="0">
              <a:buNone/>
            </a:pPr>
            <a:r>
              <a:rPr lang="zh-CN" altLang="en-US" sz="2000" dirty="0" smtClean="0"/>
              <a:t>在</a:t>
            </a:r>
            <a:r>
              <a:rPr lang="en-US" altLang="zh-CN" sz="2000" dirty="0" smtClean="0"/>
              <a:t>do{}while()</a:t>
            </a:r>
            <a:r>
              <a:rPr lang="zh-CN" altLang="en-US" sz="2000" dirty="0" smtClean="0"/>
              <a:t>这个判断方法中，调用</a:t>
            </a:r>
            <a:r>
              <a:rPr lang="en-US" altLang="zh-CN" sz="2000" dirty="0" smtClean="0"/>
              <a:t>write</a:t>
            </a:r>
            <a:r>
              <a:rPr lang="zh-CN" altLang="en-US" sz="2000" dirty="0" smtClean="0"/>
              <a:t>函数来向这个描述符的管道写入一个写</a:t>
            </a:r>
            <a:r>
              <a:rPr lang="en-US" altLang="zh-CN" sz="2000" dirty="0" smtClean="0"/>
              <a:t>W</a:t>
            </a:r>
            <a:r>
              <a:rPr lang="zh-CN" altLang="en-US" sz="2000" dirty="0" smtClean="0"/>
              <a:t>的字符，从而使目标线程因为管道发生了一个</a:t>
            </a:r>
            <a:r>
              <a:rPr lang="en-US" altLang="zh-CN" sz="2000" dirty="0" smtClean="0"/>
              <a:t>IO</a:t>
            </a:r>
            <a:r>
              <a:rPr lang="zh-CN" altLang="en-US" sz="2000" dirty="0" smtClean="0"/>
              <a:t>事件而被唤醒。</a:t>
            </a:r>
            <a:endParaRPr lang="zh-CN" altLang="en-US" sz="2000" dirty="0"/>
          </a:p>
        </p:txBody>
      </p:sp>
      <p:pic>
        <p:nvPicPr>
          <p:cNvPr id="4" name="图片 3" descr="message-25.png"/>
          <p:cNvPicPr>
            <a:picLocks noChangeAspect="1"/>
          </p:cNvPicPr>
          <p:nvPr/>
        </p:nvPicPr>
        <p:blipFill>
          <a:blip r:embed="rId2" cstate="print"/>
          <a:stretch>
            <a:fillRect/>
          </a:stretch>
        </p:blipFill>
        <p:spPr>
          <a:xfrm>
            <a:off x="611560" y="2132856"/>
            <a:ext cx="8064896" cy="2305982"/>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线程的消息处理</a:t>
            </a:r>
          </a:p>
        </p:txBody>
      </p:sp>
      <p:sp>
        <p:nvSpPr>
          <p:cNvPr id="3" name="内容占位符 2"/>
          <p:cNvSpPr>
            <a:spLocks noGrp="1"/>
          </p:cNvSpPr>
          <p:nvPr>
            <p:ph idx="1"/>
          </p:nvPr>
        </p:nvSpPr>
        <p:spPr>
          <a:xfrm>
            <a:off x="457200" y="1124744"/>
            <a:ext cx="8686800" cy="5733256"/>
          </a:xfrm>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pPr marL="0" indent="0" algn="ctr">
              <a:buNone/>
            </a:pPr>
            <a:r>
              <a:rPr lang="zh-CN" altLang="en-US" dirty="0" smtClean="0"/>
              <a:t>线程消息处理过程</a:t>
            </a:r>
            <a:endParaRPr lang="zh-CN" alt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547" y="1412775"/>
            <a:ext cx="8269749" cy="4392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65902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线程的消息处理</a:t>
            </a:r>
            <a:endParaRPr lang="zh-CN" altLang="en-US" dirty="0"/>
          </a:p>
        </p:txBody>
      </p:sp>
      <p:sp>
        <p:nvSpPr>
          <p:cNvPr id="3" name="内容占位符 2"/>
          <p:cNvSpPr>
            <a:spLocks noGrp="1"/>
          </p:cNvSpPr>
          <p:nvPr>
            <p:ph idx="1"/>
          </p:nvPr>
        </p:nvSpPr>
        <p:spPr/>
        <p:txBody>
          <a:bodyPr>
            <a:normAutofit fontScale="85000" lnSpcReduction="20000"/>
          </a:bodyPr>
          <a:lstStyle/>
          <a:p>
            <a:pPr marL="0" indent="0">
              <a:buNone/>
            </a:pPr>
            <a:r>
              <a:rPr lang="zh-CN" altLang="en-US" dirty="0" smtClean="0"/>
              <a:t>一</a:t>
            </a:r>
            <a:r>
              <a:rPr lang="en-US" altLang="zh-CN" dirty="0" smtClean="0"/>
              <a:t>.</a:t>
            </a:r>
            <a:r>
              <a:rPr lang="en-US" altLang="zh-CN" dirty="0" err="1" smtClean="0"/>
              <a:t>Looper.loop</a:t>
            </a:r>
            <a:endParaRPr lang="en-US" altLang="zh-CN" dirty="0" smtClean="0"/>
          </a:p>
          <a:p>
            <a:pPr marL="0" indent="0">
              <a:buNone/>
            </a:pPr>
            <a:r>
              <a:rPr lang="en-US" altLang="zh-CN" sz="1800" dirty="0"/>
              <a:t>public static void loop() {</a:t>
            </a:r>
          </a:p>
          <a:p>
            <a:pPr marL="0" indent="0">
              <a:buNone/>
            </a:pPr>
            <a:r>
              <a:rPr lang="en-US" altLang="zh-CN" sz="1800" dirty="0"/>
              <a:t>        final </a:t>
            </a:r>
            <a:r>
              <a:rPr lang="en-US" altLang="zh-CN" sz="1800" dirty="0" err="1"/>
              <a:t>Looper</a:t>
            </a:r>
            <a:r>
              <a:rPr lang="en-US" altLang="zh-CN" sz="1800" dirty="0"/>
              <a:t> me = </a:t>
            </a:r>
            <a:r>
              <a:rPr lang="en-US" altLang="zh-CN" sz="1800" dirty="0" err="1"/>
              <a:t>myLooper</a:t>
            </a:r>
            <a:r>
              <a:rPr lang="en-US" altLang="zh-CN" sz="1800" dirty="0"/>
              <a:t>();</a:t>
            </a:r>
          </a:p>
          <a:p>
            <a:pPr marL="0" indent="0">
              <a:buNone/>
            </a:pPr>
            <a:r>
              <a:rPr lang="en-US" altLang="zh-CN" sz="1800" dirty="0"/>
              <a:t>        if (me == null) {</a:t>
            </a:r>
          </a:p>
          <a:p>
            <a:pPr marL="0" indent="0">
              <a:buNone/>
            </a:pPr>
            <a:r>
              <a:rPr lang="en-US" altLang="zh-CN" sz="1800" dirty="0"/>
              <a:t>            throw new </a:t>
            </a:r>
            <a:r>
              <a:rPr lang="en-US" altLang="zh-CN" sz="1800" dirty="0" err="1"/>
              <a:t>RuntimeException</a:t>
            </a:r>
            <a:r>
              <a:rPr lang="en-US" altLang="zh-CN" sz="1800" dirty="0"/>
              <a:t>("No </a:t>
            </a:r>
            <a:r>
              <a:rPr lang="en-US" altLang="zh-CN" sz="1800" dirty="0" err="1"/>
              <a:t>Looper</a:t>
            </a:r>
            <a:r>
              <a:rPr lang="en-US" altLang="zh-CN" sz="1800" dirty="0"/>
              <a:t>; </a:t>
            </a:r>
            <a:r>
              <a:rPr lang="en-US" altLang="zh-CN" sz="1800" dirty="0" err="1"/>
              <a:t>Looper.prepare</a:t>
            </a:r>
            <a:r>
              <a:rPr lang="en-US" altLang="zh-CN" sz="1800" dirty="0"/>
              <a:t>() wasn't called on this thread.");</a:t>
            </a:r>
          </a:p>
          <a:p>
            <a:pPr marL="0" indent="0">
              <a:buNone/>
            </a:pPr>
            <a:r>
              <a:rPr lang="en-US" altLang="zh-CN" sz="1800" dirty="0"/>
              <a:t>        }</a:t>
            </a:r>
          </a:p>
          <a:p>
            <a:pPr marL="0" indent="0">
              <a:buNone/>
            </a:pPr>
            <a:r>
              <a:rPr lang="en-US" altLang="zh-CN" sz="1800" dirty="0"/>
              <a:t>        final </a:t>
            </a:r>
            <a:r>
              <a:rPr lang="en-US" altLang="zh-CN" sz="1800" dirty="0" err="1"/>
              <a:t>MessageQueue</a:t>
            </a:r>
            <a:r>
              <a:rPr lang="en-US" altLang="zh-CN" sz="1800" dirty="0"/>
              <a:t> queue = </a:t>
            </a:r>
            <a:r>
              <a:rPr lang="en-US" altLang="zh-CN" sz="1800" dirty="0" err="1"/>
              <a:t>me.mQueue</a:t>
            </a:r>
            <a:r>
              <a:rPr lang="en-US" altLang="zh-CN" sz="1800" dirty="0" smtClean="0"/>
              <a:t>;</a:t>
            </a:r>
          </a:p>
          <a:p>
            <a:pPr marL="0" indent="0">
              <a:buNone/>
            </a:pPr>
            <a:r>
              <a:rPr lang="en-US" altLang="zh-CN" sz="1800" dirty="0" smtClean="0"/>
              <a:t>       ………..</a:t>
            </a:r>
            <a:endParaRPr lang="en-US" altLang="zh-CN" sz="1800" dirty="0"/>
          </a:p>
          <a:p>
            <a:pPr marL="0" indent="0">
              <a:buNone/>
            </a:pPr>
            <a:r>
              <a:rPr lang="en-US" altLang="zh-CN" sz="1800" dirty="0" smtClean="0"/>
              <a:t>       </a:t>
            </a:r>
            <a:r>
              <a:rPr lang="en-US" altLang="zh-CN" sz="1800" dirty="0"/>
              <a:t>for (;;) {</a:t>
            </a:r>
          </a:p>
          <a:p>
            <a:pPr marL="0" indent="0">
              <a:buNone/>
            </a:pPr>
            <a:r>
              <a:rPr lang="en-US" altLang="zh-CN" sz="1800" dirty="0"/>
              <a:t>            Message </a:t>
            </a:r>
            <a:r>
              <a:rPr lang="en-US" altLang="zh-CN" sz="1800" dirty="0" err="1"/>
              <a:t>msg</a:t>
            </a:r>
            <a:r>
              <a:rPr lang="en-US" altLang="zh-CN" sz="1800" dirty="0"/>
              <a:t> = </a:t>
            </a:r>
            <a:r>
              <a:rPr lang="en-US" altLang="zh-CN" sz="1800" dirty="0" err="1"/>
              <a:t>queue.next</a:t>
            </a:r>
            <a:r>
              <a:rPr lang="en-US" altLang="zh-CN" sz="1800" dirty="0"/>
              <a:t>(); // might block</a:t>
            </a:r>
          </a:p>
          <a:p>
            <a:pPr marL="0" indent="0">
              <a:buNone/>
            </a:pPr>
            <a:r>
              <a:rPr lang="en-US" altLang="zh-CN" sz="1800" dirty="0"/>
              <a:t>            if (</a:t>
            </a:r>
            <a:r>
              <a:rPr lang="en-US" altLang="zh-CN" sz="1800" dirty="0" err="1"/>
              <a:t>msg</a:t>
            </a:r>
            <a:r>
              <a:rPr lang="en-US" altLang="zh-CN" sz="1800" dirty="0"/>
              <a:t> == null) {</a:t>
            </a:r>
          </a:p>
          <a:p>
            <a:pPr marL="0" indent="0">
              <a:buNone/>
            </a:pPr>
            <a:r>
              <a:rPr lang="en-US" altLang="zh-CN" sz="1800" dirty="0"/>
              <a:t>                // No message indicates that the message queue is quitting.</a:t>
            </a:r>
          </a:p>
          <a:p>
            <a:pPr marL="0" indent="0">
              <a:buNone/>
            </a:pPr>
            <a:r>
              <a:rPr lang="en-US" altLang="zh-CN" sz="1800" dirty="0"/>
              <a:t>                return;</a:t>
            </a:r>
          </a:p>
          <a:p>
            <a:pPr marL="0" indent="0">
              <a:buNone/>
            </a:pPr>
            <a:r>
              <a:rPr lang="en-US" altLang="zh-CN" sz="1800" dirty="0"/>
              <a:t>            }</a:t>
            </a:r>
          </a:p>
          <a:p>
            <a:pPr marL="0" indent="0">
              <a:buNone/>
            </a:pPr>
            <a:endParaRPr lang="en-US" altLang="zh-CN" sz="1800" dirty="0"/>
          </a:p>
          <a:p>
            <a:pPr marL="0" indent="0">
              <a:buNone/>
            </a:pPr>
            <a:r>
              <a:rPr lang="en-US" altLang="zh-CN" sz="1800" dirty="0" smtClean="0"/>
              <a:t>          </a:t>
            </a:r>
            <a:r>
              <a:rPr lang="en-US" altLang="zh-CN" sz="1800" dirty="0" err="1"/>
              <a:t>msg.target.dispatchMessage</a:t>
            </a:r>
            <a:r>
              <a:rPr lang="en-US" altLang="zh-CN" sz="1800" dirty="0"/>
              <a:t>(</a:t>
            </a:r>
            <a:r>
              <a:rPr lang="en-US" altLang="zh-CN" sz="1800" dirty="0" err="1"/>
              <a:t>msg</a:t>
            </a:r>
            <a:r>
              <a:rPr lang="en-US" altLang="zh-CN" sz="1800" dirty="0"/>
              <a:t>);</a:t>
            </a:r>
          </a:p>
          <a:p>
            <a:pPr marL="0" indent="0">
              <a:buNone/>
            </a:pPr>
            <a:r>
              <a:rPr lang="en-US" altLang="zh-CN" sz="1800" dirty="0" smtClean="0"/>
              <a:t>         …….</a:t>
            </a:r>
            <a:endParaRPr lang="en-US" altLang="zh-CN" sz="1800" dirty="0"/>
          </a:p>
          <a:p>
            <a:pPr marL="0" indent="0">
              <a:buNone/>
            </a:pPr>
            <a:r>
              <a:rPr lang="en-US" altLang="zh-CN" sz="1800" dirty="0" smtClean="0"/>
              <a:t>    }</a:t>
            </a:r>
          </a:p>
          <a:p>
            <a:pPr marL="0" indent="0">
              <a:buNone/>
            </a:pPr>
            <a:endParaRPr lang="en-US" altLang="zh-CN" sz="1800" dirty="0"/>
          </a:p>
          <a:p>
            <a:pPr marL="0" indent="0">
              <a:buNone/>
            </a:pPr>
            <a:endParaRPr lang="zh-CN" altLang="en-US" sz="1800" dirty="0"/>
          </a:p>
        </p:txBody>
      </p:sp>
      <p:sp>
        <p:nvSpPr>
          <p:cNvPr id="5" name="椭圆 4"/>
          <p:cNvSpPr/>
          <p:nvPr/>
        </p:nvSpPr>
        <p:spPr>
          <a:xfrm>
            <a:off x="971600" y="5261933"/>
            <a:ext cx="3528392"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247456" y="3044116"/>
            <a:ext cx="4896544" cy="461665"/>
          </a:xfrm>
          <a:prstGeom prst="rect">
            <a:avLst/>
          </a:prstGeom>
          <a:noFill/>
        </p:spPr>
        <p:txBody>
          <a:bodyPr wrap="square" rtlCol="0">
            <a:spAutoFit/>
          </a:bodyPr>
          <a:lstStyle/>
          <a:p>
            <a:r>
              <a:rPr lang="en-US" altLang="zh-CN" sz="2400" b="1" dirty="0" err="1" smtClean="0">
                <a:solidFill>
                  <a:srgbClr val="FF0000"/>
                </a:solidFill>
              </a:rPr>
              <a:t>Msg.target</a:t>
            </a:r>
            <a:r>
              <a:rPr lang="zh-CN" altLang="en-US" sz="2400" b="1" dirty="0" smtClean="0">
                <a:solidFill>
                  <a:srgbClr val="FF0000"/>
                </a:solidFill>
              </a:rPr>
              <a:t>指向的是一个</a:t>
            </a:r>
            <a:r>
              <a:rPr lang="en-US" altLang="zh-CN" sz="2400" b="1" dirty="0" smtClean="0">
                <a:solidFill>
                  <a:srgbClr val="FF0000"/>
                </a:solidFill>
              </a:rPr>
              <a:t>Handler</a:t>
            </a:r>
            <a:endParaRPr lang="zh-CN" altLang="en-US" sz="2400" b="1" dirty="0">
              <a:solidFill>
                <a:srgbClr val="FF0000"/>
              </a:solidFill>
            </a:endParaRPr>
          </a:p>
        </p:txBody>
      </p:sp>
      <p:cxnSp>
        <p:nvCxnSpPr>
          <p:cNvPr id="8" name="直接箭头连接符 7"/>
          <p:cNvCxnSpPr/>
          <p:nvPr/>
        </p:nvCxnSpPr>
        <p:spPr>
          <a:xfrm flipV="1">
            <a:off x="3995936" y="3505781"/>
            <a:ext cx="1512168" cy="1800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线程的消息处理</a:t>
            </a:r>
            <a:endParaRPr lang="zh-CN" altLang="en-US" dirty="0"/>
          </a:p>
        </p:txBody>
      </p:sp>
      <p:sp>
        <p:nvSpPr>
          <p:cNvPr id="3" name="内容占位符 2"/>
          <p:cNvSpPr>
            <a:spLocks noGrp="1"/>
          </p:cNvSpPr>
          <p:nvPr>
            <p:ph idx="1"/>
          </p:nvPr>
        </p:nvSpPr>
        <p:spPr>
          <a:xfrm>
            <a:off x="457200" y="1196752"/>
            <a:ext cx="8435280" cy="5445224"/>
          </a:xfrm>
        </p:spPr>
        <p:txBody>
          <a:bodyPr/>
          <a:lstStyle/>
          <a:p>
            <a:pPr marL="0" indent="0">
              <a:buNone/>
            </a:pPr>
            <a:r>
              <a:rPr lang="zh-CN" altLang="en-US" dirty="0" smtClean="0"/>
              <a:t>二</a:t>
            </a:r>
            <a:r>
              <a:rPr lang="en-US" altLang="zh-CN" dirty="0" smtClean="0"/>
              <a:t>.</a:t>
            </a:r>
            <a:r>
              <a:rPr lang="en-US" altLang="zh-CN" dirty="0" err="1" smtClean="0"/>
              <a:t>Handler.dispatchMessage</a:t>
            </a:r>
            <a:endParaRPr lang="zh-CN" altLang="en-US" dirty="0"/>
          </a:p>
        </p:txBody>
      </p:sp>
      <p:pic>
        <p:nvPicPr>
          <p:cNvPr id="4" name="图片 3" descr="message-26.png"/>
          <p:cNvPicPr>
            <a:picLocks noChangeAspect="1"/>
          </p:cNvPicPr>
          <p:nvPr/>
        </p:nvPicPr>
        <p:blipFill>
          <a:blip r:embed="rId2" cstate="print"/>
          <a:stretch>
            <a:fillRect/>
          </a:stretch>
        </p:blipFill>
        <p:spPr>
          <a:xfrm>
            <a:off x="395536" y="1700808"/>
            <a:ext cx="5182324" cy="4941168"/>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线程的消息处理</a:t>
            </a:r>
          </a:p>
        </p:txBody>
      </p:sp>
      <p:sp>
        <p:nvSpPr>
          <p:cNvPr id="3" name="内容占位符 2"/>
          <p:cNvSpPr>
            <a:spLocks noGrp="1"/>
          </p:cNvSpPr>
          <p:nvPr>
            <p:ph idx="1"/>
          </p:nvPr>
        </p:nvSpPr>
        <p:spPr/>
        <p:txBody>
          <a:bodyPr/>
          <a:lstStyle/>
          <a:p>
            <a:pPr marL="0" indent="0">
              <a:buNone/>
            </a:pPr>
            <a:r>
              <a:rPr lang="zh-CN" altLang="en-US" dirty="0" smtClean="0"/>
              <a:t>二</a:t>
            </a:r>
            <a:r>
              <a:rPr lang="en-US" altLang="zh-CN" dirty="0" smtClean="0"/>
              <a:t>.</a:t>
            </a:r>
            <a:r>
              <a:rPr lang="en-US" altLang="zh-CN" dirty="0" err="1" smtClean="0"/>
              <a:t>Handler.dispatchMessage</a:t>
            </a:r>
            <a:endParaRPr lang="en-US" altLang="zh-CN" dirty="0" smtClean="0"/>
          </a:p>
          <a:p>
            <a:pPr marL="0" indent="0">
              <a:buNone/>
            </a:pPr>
            <a:r>
              <a:rPr lang="en-US" altLang="zh-CN" dirty="0"/>
              <a:t> </a:t>
            </a:r>
            <a:r>
              <a:rPr lang="en-US" altLang="zh-CN" dirty="0" smtClean="0"/>
              <a:t> </a:t>
            </a:r>
            <a:r>
              <a:rPr lang="en-US" altLang="zh-CN" sz="2000" dirty="0" smtClean="0"/>
              <a:t>1.</a:t>
            </a:r>
            <a:r>
              <a:rPr lang="zh-CN" altLang="en-US" sz="2000" dirty="0" smtClean="0"/>
              <a:t>如果要处理的消息在发送时指定了一个回调接口，那么就会调用</a:t>
            </a:r>
            <a:r>
              <a:rPr lang="en-US" altLang="zh-CN" sz="2000" dirty="0" smtClean="0"/>
              <a:t>Handler</a:t>
            </a:r>
            <a:r>
              <a:rPr lang="zh-CN" altLang="en-US" sz="2000" dirty="0" smtClean="0"/>
              <a:t>类的成员函数</a:t>
            </a:r>
            <a:r>
              <a:rPr lang="en-US" altLang="zh-CN" sz="2000" dirty="0" err="1" smtClean="0"/>
              <a:t>handleCallback</a:t>
            </a:r>
            <a:r>
              <a:rPr lang="zh-CN" altLang="en-US" sz="2000" dirty="0" smtClean="0"/>
              <a:t>来处理这个消息。</a:t>
            </a:r>
            <a:endParaRPr lang="en-US" altLang="zh-CN" sz="2000" dirty="0" smtClean="0"/>
          </a:p>
          <a:p>
            <a:pPr marL="0" indent="0">
              <a:buNone/>
            </a:pPr>
            <a:r>
              <a:rPr lang="en-US" altLang="zh-CN" sz="2000" dirty="0"/>
              <a:t> </a:t>
            </a:r>
            <a:r>
              <a:rPr lang="en-US" altLang="zh-CN" sz="2000" dirty="0" smtClean="0"/>
              <a:t>   2.</a:t>
            </a:r>
            <a:r>
              <a:rPr lang="zh-CN" altLang="en-US" sz="2000" dirty="0" smtClean="0"/>
              <a:t>如果没有指定回调接口，并且负责分发消息的</a:t>
            </a:r>
            <a:r>
              <a:rPr lang="en-US" altLang="zh-CN" sz="2000" dirty="0" smtClean="0"/>
              <a:t>Handler</a:t>
            </a:r>
            <a:r>
              <a:rPr lang="zh-CN" altLang="en-US" sz="2000" dirty="0" smtClean="0"/>
              <a:t>对象的成员变量</a:t>
            </a:r>
            <a:r>
              <a:rPr lang="en-US" altLang="zh-CN" sz="2000" dirty="0" err="1" smtClean="0"/>
              <a:t>mCallback</a:t>
            </a:r>
            <a:r>
              <a:rPr lang="zh-CN" altLang="en-US" sz="2000" dirty="0" smtClean="0"/>
              <a:t>指向了一个回调接口，那么就会调用这个回调接口的成员函数</a:t>
            </a:r>
            <a:r>
              <a:rPr lang="en-US" altLang="zh-CN" sz="2000" dirty="0" err="1" smtClean="0"/>
              <a:t>handleMessage</a:t>
            </a:r>
            <a:r>
              <a:rPr lang="zh-CN" altLang="en-US" sz="2000" dirty="0" smtClean="0"/>
              <a:t>来处理这个消息。</a:t>
            </a:r>
            <a:endParaRPr lang="en-US" altLang="zh-CN" sz="2000" dirty="0" smtClean="0"/>
          </a:p>
          <a:p>
            <a:pPr marL="0" indent="0">
              <a:buNone/>
            </a:pPr>
            <a:r>
              <a:rPr lang="en-US" altLang="zh-CN" sz="2000" dirty="0"/>
              <a:t> </a:t>
            </a:r>
            <a:r>
              <a:rPr lang="en-US" altLang="zh-CN" sz="2000" dirty="0" smtClean="0"/>
              <a:t>   3.</a:t>
            </a:r>
            <a:r>
              <a:rPr lang="zh-CN" altLang="en-US" sz="2000" dirty="0" smtClean="0"/>
              <a:t>如果</a:t>
            </a:r>
            <a:r>
              <a:rPr lang="en-US" altLang="zh-CN" sz="2000" dirty="0" smtClean="0"/>
              <a:t>2</a:t>
            </a:r>
            <a:r>
              <a:rPr lang="zh-CN" altLang="en-US" sz="2000" dirty="0" smtClean="0"/>
              <a:t>不满足，那么就会调用</a:t>
            </a:r>
            <a:r>
              <a:rPr lang="en-US" altLang="zh-CN" sz="2000" dirty="0" smtClean="0"/>
              <a:t>Handler</a:t>
            </a:r>
            <a:r>
              <a:rPr lang="zh-CN" altLang="en-US" sz="2000" dirty="0" smtClean="0"/>
              <a:t>类的成员函数</a:t>
            </a:r>
            <a:r>
              <a:rPr lang="en-US" altLang="zh-CN" sz="2000" dirty="0" err="1" smtClean="0"/>
              <a:t>handleMessage</a:t>
            </a:r>
            <a:r>
              <a:rPr lang="zh-CN" altLang="en-US" sz="2000" dirty="0" smtClean="0"/>
              <a:t>来处理消息。</a:t>
            </a:r>
            <a:endParaRPr lang="zh-CN" altLang="en-US" sz="2000" dirty="0"/>
          </a:p>
        </p:txBody>
      </p:sp>
    </p:spTree>
    <p:extLst>
      <p:ext uri="{BB962C8B-B14F-4D97-AF65-F5344CB8AC3E}">
        <p14:creationId xmlns:p14="http://schemas.microsoft.com/office/powerpoint/2010/main" val="23199385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线程的消息处理</a:t>
            </a:r>
          </a:p>
        </p:txBody>
      </p:sp>
      <p:sp>
        <p:nvSpPr>
          <p:cNvPr id="3" name="内容占位符 2"/>
          <p:cNvSpPr>
            <a:spLocks noGrp="1"/>
          </p:cNvSpPr>
          <p:nvPr>
            <p:ph idx="1"/>
          </p:nvPr>
        </p:nvSpPr>
        <p:spPr/>
        <p:txBody>
          <a:bodyPr/>
          <a:lstStyle/>
          <a:p>
            <a:pPr marL="0" indent="0">
              <a:buNone/>
            </a:pPr>
            <a:r>
              <a:rPr lang="zh-CN" altLang="en-US" dirty="0" smtClean="0"/>
              <a:t>三</a:t>
            </a:r>
            <a:r>
              <a:rPr lang="en-US" altLang="zh-CN" dirty="0" smtClean="0"/>
              <a:t>.</a:t>
            </a:r>
            <a:r>
              <a:rPr lang="en-US" altLang="zh-CN" dirty="0" err="1" smtClean="0"/>
              <a:t>Handler.handleMessage</a:t>
            </a:r>
            <a:endParaRPr lang="en-US" altLang="zh-CN" dirty="0" smtClean="0"/>
          </a:p>
          <a:p>
            <a:pPr marL="0" indent="0">
              <a:buNone/>
            </a:pPr>
            <a:r>
              <a:rPr lang="en-US" altLang="zh-CN" sz="1600" dirty="0" smtClean="0"/>
              <a:t>Public class Handler{</a:t>
            </a:r>
          </a:p>
          <a:p>
            <a:pPr marL="0" indent="0">
              <a:buNone/>
            </a:pPr>
            <a:r>
              <a:rPr lang="en-US" altLang="zh-CN" sz="1600" dirty="0" smtClean="0"/>
              <a:t>  ……</a:t>
            </a:r>
            <a:endParaRPr lang="en-US" altLang="zh-CN" sz="1600" dirty="0"/>
          </a:p>
          <a:p>
            <a:pPr marL="0" indent="0">
              <a:buNone/>
            </a:pPr>
            <a:r>
              <a:rPr lang="en-US" altLang="zh-CN" sz="1600" dirty="0" smtClean="0"/>
              <a:t>// </a:t>
            </a:r>
            <a:r>
              <a:rPr lang="en-US" altLang="zh-CN" sz="1600" dirty="0"/>
              <a:t>Subclasses must implement this to receive messages</a:t>
            </a:r>
            <a:r>
              <a:rPr lang="en-US" altLang="zh-CN" sz="1600" dirty="0" smtClean="0"/>
              <a:t>.</a:t>
            </a:r>
            <a:endParaRPr lang="en-US" altLang="zh-CN" sz="1600" dirty="0"/>
          </a:p>
          <a:p>
            <a:pPr marL="0" indent="0">
              <a:buNone/>
            </a:pPr>
            <a:r>
              <a:rPr lang="en-US" altLang="zh-CN" sz="1600" dirty="0"/>
              <a:t>    public void </a:t>
            </a:r>
            <a:r>
              <a:rPr lang="en-US" altLang="zh-CN" sz="1600" dirty="0" err="1"/>
              <a:t>handleMessage</a:t>
            </a:r>
            <a:r>
              <a:rPr lang="en-US" altLang="zh-CN" sz="1600" dirty="0"/>
              <a:t>(Message </a:t>
            </a:r>
            <a:r>
              <a:rPr lang="en-US" altLang="zh-CN" sz="1600" dirty="0" err="1"/>
              <a:t>msg</a:t>
            </a:r>
            <a:r>
              <a:rPr lang="en-US" altLang="zh-CN" sz="1600" dirty="0"/>
              <a:t>) {</a:t>
            </a:r>
          </a:p>
          <a:p>
            <a:pPr marL="0" indent="0">
              <a:buNone/>
            </a:pPr>
            <a:r>
              <a:rPr lang="en-US" altLang="zh-CN" sz="1600" dirty="0"/>
              <a:t>    </a:t>
            </a:r>
            <a:r>
              <a:rPr lang="en-US" altLang="zh-CN" sz="1600" dirty="0" smtClean="0"/>
              <a:t>}</a:t>
            </a:r>
          </a:p>
          <a:p>
            <a:pPr marL="0" indent="0">
              <a:buNone/>
            </a:pPr>
            <a:r>
              <a:rPr lang="en-US" altLang="zh-CN" sz="1600" dirty="0" smtClean="0"/>
              <a:t>……</a:t>
            </a:r>
          </a:p>
          <a:p>
            <a:pPr marL="0" indent="0">
              <a:buNone/>
            </a:pPr>
            <a:r>
              <a:rPr lang="en-US" altLang="zh-CN" sz="1600" dirty="0" smtClean="0"/>
              <a:t>}</a:t>
            </a:r>
          </a:p>
          <a:p>
            <a:pPr marL="0" indent="0">
              <a:buNone/>
            </a:pPr>
            <a:r>
              <a:rPr lang="en-US" altLang="zh-CN" sz="1600" dirty="0" smtClean="0"/>
              <a:t>        </a:t>
            </a:r>
            <a:r>
              <a:rPr lang="en-US" altLang="zh-CN" sz="1600" dirty="0" err="1" smtClean="0"/>
              <a:t>handleMessage</a:t>
            </a:r>
            <a:r>
              <a:rPr lang="zh-CN" altLang="en-US" sz="1600" dirty="0" smtClean="0"/>
              <a:t>是一个空实现。一般情况下，我们不直接使用</a:t>
            </a:r>
            <a:r>
              <a:rPr lang="en-US" altLang="zh-CN" sz="1600" dirty="0" smtClean="0"/>
              <a:t>Handler</a:t>
            </a:r>
            <a:r>
              <a:rPr lang="zh-CN" altLang="en-US" sz="1600" dirty="0" smtClean="0"/>
              <a:t>类来发送消息，而是使用它的一个子类来发送消息，这个子类重写了父类</a:t>
            </a:r>
            <a:r>
              <a:rPr lang="en-US" altLang="zh-CN" sz="1600" dirty="0" smtClean="0"/>
              <a:t>Handler</a:t>
            </a:r>
            <a:r>
              <a:rPr lang="zh-CN" altLang="en-US" sz="1600" dirty="0" smtClean="0"/>
              <a:t>的成员函数</a:t>
            </a:r>
            <a:r>
              <a:rPr lang="en-US" altLang="zh-CN" sz="1600" dirty="0" err="1" smtClean="0"/>
              <a:t>handleMessage</a:t>
            </a:r>
            <a:r>
              <a:rPr lang="zh-CN" altLang="en-US" sz="1600" dirty="0" smtClean="0"/>
              <a:t>，这样我们就可以创建一个这个子类的对象来发送消息，并且将这个消息交给子类的对象的成员函数</a:t>
            </a:r>
            <a:r>
              <a:rPr lang="en-US" altLang="zh-CN" sz="1600" dirty="0" err="1" smtClean="0"/>
              <a:t>handleMessage</a:t>
            </a:r>
            <a:r>
              <a:rPr lang="zh-CN" altLang="en-US" sz="1600" dirty="0" smtClean="0"/>
              <a:t>来处理。</a:t>
            </a:r>
            <a:endParaRPr lang="zh-CN" altLang="en-US" sz="1600" dirty="0"/>
          </a:p>
        </p:txBody>
      </p:sp>
    </p:spTree>
    <p:extLst>
      <p:ext uri="{BB962C8B-B14F-4D97-AF65-F5344CB8AC3E}">
        <p14:creationId xmlns:p14="http://schemas.microsoft.com/office/powerpoint/2010/main" val="31170009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4848" y="2636912"/>
            <a:ext cx="8229600" cy="1143000"/>
          </a:xfrm>
        </p:spPr>
        <p:txBody>
          <a:bodyPr>
            <a:noAutofit/>
          </a:bodyPr>
          <a:lstStyle/>
          <a:p>
            <a:r>
              <a:rPr lang="en-US" altLang="zh-CN" sz="9600" dirty="0" smtClean="0"/>
              <a:t>Q&amp;A</a:t>
            </a:r>
            <a:endParaRPr lang="zh-CN" altLang="en-US" sz="96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2780928"/>
            <a:ext cx="8229600" cy="1143000"/>
          </a:xfrm>
        </p:spPr>
        <p:txBody>
          <a:bodyPr>
            <a:noAutofit/>
          </a:bodyPr>
          <a:lstStyle/>
          <a:p>
            <a:r>
              <a:rPr lang="en-US" altLang="zh-CN" sz="9600" dirty="0" smtClean="0"/>
              <a:t>Thank You</a:t>
            </a:r>
            <a:endParaRPr lang="zh-CN" altLang="en-US" sz="9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线程与消息的关系</a:t>
            </a:r>
            <a:endParaRPr lang="en-US" altLang="zh-CN" dirty="0" smtClean="0"/>
          </a:p>
        </p:txBody>
      </p:sp>
      <p:sp>
        <p:nvSpPr>
          <p:cNvPr id="3" name="内容占位符 2"/>
          <p:cNvSpPr>
            <a:spLocks noGrp="1"/>
          </p:cNvSpPr>
          <p:nvPr>
            <p:ph idx="1"/>
          </p:nvPr>
        </p:nvSpPr>
        <p:spPr>
          <a:xfrm>
            <a:off x="457200" y="1600200"/>
            <a:ext cx="8229600" cy="4925144"/>
          </a:xfrm>
        </p:spPr>
        <p:txBody>
          <a:bodyPr>
            <a:normAutofit/>
          </a:bodyPr>
          <a:lstStyle/>
          <a:p>
            <a:r>
              <a:rPr lang="en-US" altLang="zh-CN" dirty="0" smtClean="0"/>
              <a:t>Android</a:t>
            </a:r>
            <a:r>
              <a:rPr lang="zh-CN" altLang="en-US" dirty="0" smtClean="0"/>
              <a:t>应用程序有两种类型的线程</a:t>
            </a:r>
            <a:endParaRPr lang="en-US" altLang="zh-CN" dirty="0" smtClean="0"/>
          </a:p>
          <a:p>
            <a:pPr lvl="1"/>
            <a:r>
              <a:rPr lang="zh-CN" altLang="en-US" dirty="0" smtClean="0"/>
              <a:t>带有消息队列，用来执行循环性任务</a:t>
            </a:r>
            <a:endParaRPr lang="en-US" altLang="zh-CN" dirty="0" smtClean="0"/>
          </a:p>
          <a:p>
            <a:pPr lvl="2"/>
            <a:r>
              <a:rPr lang="zh-CN" altLang="en-US" dirty="0" smtClean="0"/>
              <a:t>有消息时就处理</a:t>
            </a:r>
            <a:endParaRPr lang="en-US" altLang="zh-CN" dirty="0" smtClean="0"/>
          </a:p>
          <a:p>
            <a:pPr lvl="2"/>
            <a:r>
              <a:rPr lang="zh-CN" altLang="en-US" dirty="0" smtClean="0"/>
              <a:t>没有消息时就睡眠</a:t>
            </a:r>
            <a:endParaRPr lang="en-US" altLang="zh-CN" dirty="0" smtClean="0"/>
          </a:p>
          <a:p>
            <a:pPr lvl="2"/>
            <a:r>
              <a:rPr lang="zh-CN" altLang="en-US" dirty="0" smtClean="0"/>
              <a:t>例子：主线程、</a:t>
            </a:r>
            <a:r>
              <a:rPr lang="en-US" altLang="zh-CN" dirty="0" err="1" smtClean="0"/>
              <a:t>android.os.HandlerThread</a:t>
            </a:r>
            <a:endParaRPr lang="en-US" altLang="zh-CN" dirty="0" smtClean="0"/>
          </a:p>
          <a:p>
            <a:pPr lvl="1"/>
            <a:r>
              <a:rPr lang="zh-CN" altLang="en-US" dirty="0" smtClean="0"/>
              <a:t>没有消息队列，用来执行一次性任务</a:t>
            </a:r>
            <a:endParaRPr lang="en-US" altLang="zh-CN" dirty="0" smtClean="0"/>
          </a:p>
          <a:p>
            <a:pPr lvl="2"/>
            <a:r>
              <a:rPr lang="zh-CN" altLang="en-US" dirty="0" smtClean="0"/>
              <a:t>任务一旦执行完成便退出</a:t>
            </a:r>
            <a:endParaRPr lang="en-US" altLang="zh-CN" dirty="0" smtClean="0"/>
          </a:p>
          <a:p>
            <a:pPr lvl="2"/>
            <a:r>
              <a:rPr lang="zh-CN" altLang="en-US" dirty="0" smtClean="0"/>
              <a:t>例子：</a:t>
            </a:r>
            <a:r>
              <a:rPr lang="en-US" altLang="zh-CN" dirty="0" err="1" smtClean="0"/>
              <a:t>java.lang.Thread</a:t>
            </a:r>
            <a:endParaRPr lang="en-US" altLang="zh-CN" dirty="0" smtClean="0"/>
          </a:p>
        </p:txBody>
      </p:sp>
      <p:sp>
        <p:nvSpPr>
          <p:cNvPr id="4" name="矩形 3"/>
          <p:cNvSpPr/>
          <p:nvPr/>
        </p:nvSpPr>
        <p:spPr>
          <a:xfrm>
            <a:off x="395536" y="5373216"/>
            <a:ext cx="8568952" cy="86409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Android</a:t>
            </a:r>
            <a:r>
              <a:rPr lang="zh-CN" altLang="en-US" b="1" dirty="0"/>
              <a:t>应用程序的消息处理机制</a:t>
            </a:r>
            <a:r>
              <a:rPr lang="zh-CN" altLang="en-US" dirty="0"/>
              <a:t>由消息循环、消息发送和消息处理三个部分组成的</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线程与消息的关系</a:t>
            </a:r>
            <a:endParaRPr lang="zh-CN" altLang="en-US" dirty="0"/>
          </a:p>
        </p:txBody>
      </p:sp>
      <p:sp>
        <p:nvSpPr>
          <p:cNvPr id="3" name="内容占位符 2"/>
          <p:cNvSpPr>
            <a:spLocks noGrp="1"/>
          </p:cNvSpPr>
          <p:nvPr>
            <p:ph idx="1"/>
          </p:nvPr>
        </p:nvSpPr>
        <p:spPr>
          <a:xfrm>
            <a:off x="457200" y="1711349"/>
            <a:ext cx="8229600" cy="4381947"/>
          </a:xfrm>
        </p:spPr>
        <p:txBody>
          <a:bodyPr>
            <a:normAutofit/>
          </a:bodyPr>
          <a:lstStyle/>
          <a:p>
            <a:r>
              <a:rPr lang="zh-CN" altLang="en-US" dirty="0" smtClean="0"/>
              <a:t>带有消息队列的线程四要素</a:t>
            </a:r>
            <a:endParaRPr lang="en-US" altLang="zh-CN" dirty="0" smtClean="0"/>
          </a:p>
          <a:p>
            <a:pPr lvl="1"/>
            <a:r>
              <a:rPr lang="en-US" altLang="zh-CN" sz="2400" dirty="0" smtClean="0"/>
              <a:t>Message(</a:t>
            </a:r>
            <a:r>
              <a:rPr lang="zh-CN" altLang="en-US" sz="2400" dirty="0" smtClean="0"/>
              <a:t>消息</a:t>
            </a:r>
            <a:r>
              <a:rPr lang="en-US" altLang="zh-CN" sz="2400" dirty="0" smtClean="0"/>
              <a:t>,</a:t>
            </a:r>
            <a:r>
              <a:rPr lang="zh-CN" altLang="en-US" sz="2400" dirty="0" smtClean="0"/>
              <a:t>可以理解为线程间通信的数据单元</a:t>
            </a:r>
            <a:r>
              <a:rPr lang="en-US" altLang="zh-CN" sz="2400" dirty="0" smtClean="0"/>
              <a:t>)</a:t>
            </a:r>
          </a:p>
          <a:p>
            <a:pPr lvl="1"/>
            <a:r>
              <a:rPr lang="en-US" altLang="zh-CN" sz="2400" dirty="0" err="1" smtClean="0"/>
              <a:t>MessageQueue</a:t>
            </a:r>
            <a:r>
              <a:rPr lang="en-US" altLang="zh-CN" sz="2400" dirty="0" smtClean="0"/>
              <a:t>(</a:t>
            </a:r>
            <a:r>
              <a:rPr lang="zh-CN" altLang="en-US" sz="2400" dirty="0" smtClean="0"/>
              <a:t>消息队列，用来存储一些待分发的</a:t>
            </a:r>
            <a:r>
              <a:rPr lang="en-US" altLang="zh-CN" sz="2400" dirty="0" smtClean="0"/>
              <a:t>Message</a:t>
            </a:r>
            <a:r>
              <a:rPr lang="zh-CN" altLang="en-US" sz="2400" dirty="0" smtClean="0"/>
              <a:t>，内部实现了一个</a:t>
            </a:r>
            <a:r>
              <a:rPr lang="en-US" altLang="zh-CN" sz="2400" dirty="0" smtClean="0"/>
              <a:t>Message</a:t>
            </a:r>
            <a:r>
              <a:rPr lang="zh-CN" altLang="en-US" sz="2400" dirty="0" smtClean="0"/>
              <a:t>链表结构</a:t>
            </a:r>
            <a:r>
              <a:rPr lang="en-US" altLang="zh-CN" sz="2400" dirty="0" smtClean="0"/>
              <a:t>)</a:t>
            </a:r>
          </a:p>
          <a:p>
            <a:pPr lvl="1"/>
            <a:r>
              <a:rPr lang="en-US" altLang="zh-CN" sz="2400" dirty="0" err="1" smtClean="0"/>
              <a:t>Looper</a:t>
            </a:r>
            <a:r>
              <a:rPr lang="en-US" altLang="zh-CN" sz="2400" dirty="0" smtClean="0"/>
              <a:t>(</a:t>
            </a:r>
            <a:r>
              <a:rPr lang="zh-CN" altLang="en-US" sz="2400" dirty="0" smtClean="0"/>
              <a:t>消息循环，即循环器，帮助线程维护消息队列，循环取出</a:t>
            </a:r>
            <a:r>
              <a:rPr lang="en-US" altLang="zh-CN" sz="2400" dirty="0" smtClean="0"/>
              <a:t>)</a:t>
            </a:r>
          </a:p>
          <a:p>
            <a:pPr lvl="1"/>
            <a:r>
              <a:rPr lang="en-US" altLang="zh-CN" sz="2400" dirty="0" smtClean="0"/>
              <a:t>Handler(</a:t>
            </a:r>
            <a:r>
              <a:rPr lang="zh-CN" altLang="en-US" sz="2400" dirty="0" smtClean="0"/>
              <a:t>消息发送和处理，负责将</a:t>
            </a:r>
            <a:r>
              <a:rPr lang="en-US" altLang="zh-CN" sz="2400" dirty="0" smtClean="0"/>
              <a:t>message</a:t>
            </a:r>
            <a:r>
              <a:rPr lang="zh-CN" altLang="en-US" sz="2400" dirty="0"/>
              <a:t>添加</a:t>
            </a:r>
            <a:r>
              <a:rPr lang="zh-CN" altLang="en-US" sz="2400" dirty="0" smtClean="0"/>
              <a:t>到消息队列中以及对消息队列中的</a:t>
            </a:r>
            <a:r>
              <a:rPr lang="en-US" altLang="zh-CN" sz="2400" dirty="0" smtClean="0"/>
              <a:t>message</a:t>
            </a:r>
            <a:r>
              <a:rPr lang="zh-CN" altLang="en-US" sz="2400" dirty="0" smtClean="0"/>
              <a:t>进行处理</a:t>
            </a:r>
            <a:r>
              <a:rPr lang="en-US" altLang="zh-CN" sz="2400" dirty="0" smtClean="0"/>
              <a:t>)</a:t>
            </a:r>
            <a:endParaRPr lang="en-US" altLang="zh-CN" sz="2400" dirty="0"/>
          </a:p>
          <a:p>
            <a:pPr marL="457200" lvl="1" indent="0">
              <a:buNone/>
            </a:pPr>
            <a:endParaRPr lang="en-US" altLang="zh-CN" sz="1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线程与消息的关系</a:t>
            </a:r>
            <a:endParaRPr lang="zh-CN" altLang="en-US" dirty="0"/>
          </a:p>
        </p:txBody>
      </p:sp>
      <p:sp>
        <p:nvSpPr>
          <p:cNvPr id="3" name="内容占位符 2"/>
          <p:cNvSpPr>
            <a:spLocks noGrp="1"/>
          </p:cNvSpPr>
          <p:nvPr>
            <p:ph idx="1"/>
          </p:nvPr>
        </p:nvSpPr>
        <p:spPr>
          <a:xfrm>
            <a:off x="457200" y="1556792"/>
            <a:ext cx="8229600" cy="4896544"/>
          </a:xfrm>
        </p:spPr>
        <p:txBody>
          <a:bodyPr/>
          <a:lstStyle/>
          <a:p>
            <a:r>
              <a:rPr lang="en-US" altLang="zh-CN" dirty="0" smtClean="0"/>
              <a:t>Message</a:t>
            </a:r>
            <a:r>
              <a:rPr lang="zh-CN" altLang="en-US" dirty="0" smtClean="0"/>
              <a:t>、</a:t>
            </a:r>
            <a:r>
              <a:rPr lang="en-US" altLang="zh-CN" dirty="0" smtClean="0"/>
              <a:t> </a:t>
            </a:r>
            <a:r>
              <a:rPr lang="en-US" altLang="zh-CN" dirty="0" err="1" smtClean="0"/>
              <a:t>MessageQueue</a:t>
            </a:r>
            <a:r>
              <a:rPr lang="zh-CN" altLang="en-US" dirty="0" smtClean="0"/>
              <a:t>、</a:t>
            </a:r>
            <a:r>
              <a:rPr lang="en-US" altLang="zh-CN" dirty="0" smtClean="0"/>
              <a:t> </a:t>
            </a:r>
            <a:r>
              <a:rPr lang="en-US" altLang="zh-CN" dirty="0" err="1" smtClean="0"/>
              <a:t>Looper</a:t>
            </a:r>
            <a:r>
              <a:rPr lang="zh-CN" altLang="en-US" dirty="0" smtClean="0"/>
              <a:t>和</a:t>
            </a:r>
            <a:r>
              <a:rPr lang="en-US" altLang="zh-CN" dirty="0" smtClean="0"/>
              <a:t>Handler</a:t>
            </a:r>
            <a:r>
              <a:rPr lang="zh-CN" altLang="en-US" dirty="0" smtClean="0"/>
              <a:t>的交互过程</a:t>
            </a:r>
            <a:endParaRPr lang="zh-CN" altLang="en-US" dirty="0"/>
          </a:p>
        </p:txBody>
      </p:sp>
      <p:pic>
        <p:nvPicPr>
          <p:cNvPr id="4" name="图片 3" descr="message-1.png"/>
          <p:cNvPicPr>
            <a:picLocks noChangeAspect="1"/>
          </p:cNvPicPr>
          <p:nvPr/>
        </p:nvPicPr>
        <p:blipFill>
          <a:blip r:embed="rId2" cstate="print"/>
          <a:stretch>
            <a:fillRect/>
          </a:stretch>
        </p:blipFill>
        <p:spPr>
          <a:xfrm>
            <a:off x="467544" y="2585524"/>
            <a:ext cx="8136904" cy="427247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线程的</a:t>
            </a:r>
            <a:r>
              <a:rPr lang="zh-CN" altLang="en-US" dirty="0" smtClean="0"/>
              <a:t>消息</a:t>
            </a:r>
            <a:r>
              <a:rPr lang="zh-CN" altLang="en-US" dirty="0"/>
              <a:t>创建</a:t>
            </a:r>
          </a:p>
        </p:txBody>
      </p:sp>
      <p:sp>
        <p:nvSpPr>
          <p:cNvPr id="3" name="内容占位符 2"/>
          <p:cNvSpPr>
            <a:spLocks noGrp="1"/>
          </p:cNvSpPr>
          <p:nvPr>
            <p:ph idx="1"/>
          </p:nvPr>
        </p:nvSpPr>
        <p:spPr>
          <a:xfrm>
            <a:off x="467544" y="1556792"/>
            <a:ext cx="8229600" cy="4525963"/>
          </a:xfrm>
          <a:solidFill>
            <a:schemeClr val="accent3">
              <a:lumMod val="40000"/>
              <a:lumOff val="60000"/>
            </a:schemeClr>
          </a:solidFill>
          <a:ln>
            <a:solidFill>
              <a:schemeClr val="accent3">
                <a:lumMod val="40000"/>
                <a:lumOff val="60000"/>
              </a:schemeClr>
            </a:solidFill>
          </a:ln>
        </p:spPr>
        <p:txBody>
          <a:bodyPr>
            <a:normAutofit/>
          </a:bodyPr>
          <a:lstStyle/>
          <a:p>
            <a:pPr marL="0" indent="0">
              <a:buNone/>
            </a:pPr>
            <a:r>
              <a:rPr lang="zh-CN" altLang="en-US" sz="2000" dirty="0" smtClean="0"/>
              <a:t>       调用</a:t>
            </a:r>
            <a:r>
              <a:rPr lang="en-US" altLang="zh-CN" sz="2000" dirty="0" smtClean="0"/>
              <a:t>Java</a:t>
            </a:r>
            <a:r>
              <a:rPr lang="zh-CN" altLang="en-US" sz="2000" dirty="0" smtClean="0"/>
              <a:t>层的</a:t>
            </a:r>
            <a:r>
              <a:rPr lang="en-US" altLang="zh-CN" sz="2000" dirty="0" err="1" smtClean="0"/>
              <a:t>Looper</a:t>
            </a:r>
            <a:r>
              <a:rPr lang="zh-CN" altLang="en-US" sz="2000" dirty="0" smtClean="0"/>
              <a:t>类的</a:t>
            </a:r>
            <a:r>
              <a:rPr lang="en-US" altLang="zh-CN" sz="2000" dirty="0" smtClean="0"/>
              <a:t>prepare</a:t>
            </a:r>
            <a:r>
              <a:rPr lang="zh-CN" altLang="en-US" sz="2000" dirty="0" smtClean="0"/>
              <a:t>或是</a:t>
            </a:r>
            <a:r>
              <a:rPr lang="en-US" altLang="zh-CN" sz="2000" dirty="0" err="1" smtClean="0"/>
              <a:t>prepareMainLooper</a:t>
            </a:r>
            <a:r>
              <a:rPr lang="zh-CN" altLang="en-US" sz="2000" dirty="0" smtClean="0"/>
              <a:t>来为一个线程创建一个消息队列时，</a:t>
            </a:r>
            <a:r>
              <a:rPr lang="en-US" altLang="zh-CN" sz="2000" dirty="0" smtClean="0"/>
              <a:t>Java</a:t>
            </a:r>
            <a:r>
              <a:rPr lang="zh-CN" altLang="en-US" sz="2000" dirty="0" smtClean="0"/>
              <a:t>层的</a:t>
            </a:r>
            <a:r>
              <a:rPr lang="en-US" altLang="zh-CN" sz="2000" dirty="0" err="1" smtClean="0"/>
              <a:t>Looper</a:t>
            </a:r>
            <a:r>
              <a:rPr lang="zh-CN" altLang="en-US" sz="2000" dirty="0" smtClean="0"/>
              <a:t>类就会在这个线程创建一个</a:t>
            </a:r>
            <a:r>
              <a:rPr lang="en-US" altLang="zh-CN" sz="2000" dirty="0" err="1" smtClean="0"/>
              <a:t>Looper</a:t>
            </a:r>
            <a:r>
              <a:rPr lang="zh-CN" altLang="en-US" sz="2000" dirty="0" smtClean="0"/>
              <a:t>对象和一个</a:t>
            </a:r>
            <a:r>
              <a:rPr lang="en-US" altLang="zh-CN" sz="2000" dirty="0" err="1" smtClean="0"/>
              <a:t>MessageQueue</a:t>
            </a:r>
            <a:r>
              <a:rPr lang="zh-CN" altLang="en-US" sz="2000" dirty="0" smtClean="0"/>
              <a:t>对象。在创建</a:t>
            </a:r>
            <a:r>
              <a:rPr lang="en-US" altLang="zh-CN" sz="2000" dirty="0" smtClean="0"/>
              <a:t>Java</a:t>
            </a:r>
            <a:r>
              <a:rPr lang="zh-CN" altLang="en-US" sz="2000" dirty="0" smtClean="0"/>
              <a:t>层</a:t>
            </a:r>
            <a:r>
              <a:rPr lang="en-US" altLang="zh-CN" sz="2000" dirty="0" err="1" smtClean="0"/>
              <a:t>MessageQueue</a:t>
            </a:r>
            <a:r>
              <a:rPr lang="zh-CN" altLang="en-US" sz="2000" dirty="0" smtClean="0"/>
              <a:t>对象过程中，又会调用它成员函数</a:t>
            </a:r>
            <a:r>
              <a:rPr lang="en-US" altLang="zh-CN" sz="2000" dirty="0" err="1" smtClean="0"/>
              <a:t>nativeInit</a:t>
            </a:r>
            <a:r>
              <a:rPr lang="zh-CN" altLang="en-US" sz="2000" dirty="0" smtClean="0"/>
              <a:t>在</a:t>
            </a:r>
            <a:r>
              <a:rPr lang="en-US" altLang="zh-CN" sz="2000" dirty="0" smtClean="0"/>
              <a:t>C++</a:t>
            </a:r>
            <a:r>
              <a:rPr lang="zh-CN" altLang="en-US" sz="2000" dirty="0" smtClean="0"/>
              <a:t>层中创建一个</a:t>
            </a:r>
            <a:r>
              <a:rPr lang="en-US" altLang="zh-CN" sz="2000" dirty="0" err="1" smtClean="0"/>
              <a:t>NativeMessageQueue</a:t>
            </a:r>
            <a:r>
              <a:rPr lang="zh-CN" altLang="en-US" sz="2000" dirty="0" smtClean="0"/>
              <a:t>对象和一个</a:t>
            </a:r>
            <a:r>
              <a:rPr lang="en-US" altLang="zh-CN" sz="2000" dirty="0" err="1" smtClean="0"/>
              <a:t>Looper</a:t>
            </a:r>
            <a:r>
              <a:rPr lang="zh-CN" altLang="en-US" sz="2000" dirty="0" smtClean="0"/>
              <a:t>对象。在创建</a:t>
            </a:r>
            <a:r>
              <a:rPr lang="en-US" altLang="zh-CN" sz="2000" dirty="0" smtClean="0"/>
              <a:t>C++</a:t>
            </a:r>
            <a:r>
              <a:rPr lang="zh-CN" altLang="en-US" sz="2000" dirty="0" smtClean="0"/>
              <a:t>层的</a:t>
            </a:r>
            <a:r>
              <a:rPr lang="en-US" altLang="zh-CN" sz="2000" dirty="0" err="1" smtClean="0"/>
              <a:t>Looper</a:t>
            </a:r>
            <a:r>
              <a:rPr lang="zh-CN" altLang="en-US" sz="2000" dirty="0" smtClean="0"/>
              <a:t>对象时候，又会创建一个管道，这个管道的读端文件描述符和写端文件描述符就保存在它的成员变量</a:t>
            </a:r>
            <a:r>
              <a:rPr lang="en-US" altLang="zh-CN" sz="2000" dirty="0" err="1" smtClean="0"/>
              <a:t>mWakeReadPipeFd</a:t>
            </a:r>
            <a:r>
              <a:rPr lang="zh-CN" altLang="en-US" sz="2000" dirty="0" smtClean="0"/>
              <a:t>和</a:t>
            </a:r>
            <a:r>
              <a:rPr lang="en-US" altLang="zh-CN" sz="2000" dirty="0" err="1"/>
              <a:t>mWakeWritePipeFd</a:t>
            </a:r>
            <a:r>
              <a:rPr lang="zh-CN" altLang="en-US" sz="2000" dirty="0"/>
              <a:t>中。</a:t>
            </a:r>
          </a:p>
        </p:txBody>
      </p:sp>
    </p:spTree>
    <p:extLst>
      <p:ext uri="{BB962C8B-B14F-4D97-AF65-F5344CB8AC3E}">
        <p14:creationId xmlns:p14="http://schemas.microsoft.com/office/powerpoint/2010/main" val="2476630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线程的消息创建</a:t>
            </a:r>
          </a:p>
        </p:txBody>
      </p:sp>
      <p:sp>
        <p:nvSpPr>
          <p:cNvPr id="3" name="内容占位符 2"/>
          <p:cNvSpPr>
            <a:spLocks noGrp="1"/>
          </p:cNvSpPr>
          <p:nvPr>
            <p:ph idx="1"/>
          </p:nvPr>
        </p:nvSpPr>
        <p:spPr/>
        <p:txBody>
          <a:bodyPr/>
          <a:lstStyle/>
          <a:p>
            <a:endParaRPr lang="zh-CN" alt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565" y="1556792"/>
            <a:ext cx="8383225" cy="4536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766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91264" cy="922114"/>
          </a:xfrm>
        </p:spPr>
        <p:txBody>
          <a:bodyPr>
            <a:normAutofit/>
          </a:bodyPr>
          <a:lstStyle/>
          <a:p>
            <a:pPr algn="l"/>
            <a:r>
              <a:rPr lang="zh-CN" altLang="en-US" dirty="0" smtClean="0"/>
              <a:t>线程的消息循环</a:t>
            </a:r>
            <a:endParaRPr lang="zh-CN" altLang="en-US" dirty="0"/>
          </a:p>
        </p:txBody>
      </p:sp>
      <p:sp>
        <p:nvSpPr>
          <p:cNvPr id="3" name="内容占位符 2"/>
          <p:cNvSpPr>
            <a:spLocks noGrp="1"/>
          </p:cNvSpPr>
          <p:nvPr>
            <p:ph idx="1"/>
          </p:nvPr>
        </p:nvSpPr>
        <p:spPr>
          <a:xfrm>
            <a:off x="457200" y="1196752"/>
            <a:ext cx="8229600" cy="4525963"/>
          </a:xfrm>
        </p:spPr>
        <p:txBody>
          <a:bodyPr>
            <a:normAutofit/>
          </a:bodyPr>
          <a:lstStyle/>
          <a:p>
            <a:pPr marL="0" indent="0">
              <a:buNone/>
            </a:pPr>
            <a:r>
              <a:rPr lang="en-US" altLang="zh-CN" sz="4000" dirty="0" smtClean="0">
                <a:solidFill>
                  <a:schemeClr val="accent1"/>
                </a:solidFill>
              </a:rPr>
              <a:t>    </a:t>
            </a:r>
            <a:r>
              <a:rPr lang="en-US" altLang="zh-CN" dirty="0" smtClean="0"/>
              <a:t>Android</a:t>
            </a:r>
            <a:r>
              <a:rPr lang="zh-CN" altLang="en-US" dirty="0" smtClean="0"/>
              <a:t>应用程序线程的消息队列创建完成后，调用</a:t>
            </a:r>
            <a:r>
              <a:rPr lang="en-US" altLang="zh-CN" dirty="0" err="1" smtClean="0"/>
              <a:t>Looper</a:t>
            </a:r>
            <a:r>
              <a:rPr lang="zh-CN" altLang="en-US" dirty="0" smtClean="0"/>
              <a:t>类的静态成员函数</a:t>
            </a:r>
            <a:r>
              <a:rPr lang="en-US" altLang="zh-CN" dirty="0" smtClean="0"/>
              <a:t>loop</a:t>
            </a:r>
            <a:r>
              <a:rPr lang="zh-CN" altLang="en-US" dirty="0" smtClean="0"/>
              <a:t>使它进入到一个消息循环中。</a:t>
            </a:r>
            <a:endParaRPr lang="en-US" altLang="zh-CN" dirty="0" smtClean="0"/>
          </a:p>
          <a:p>
            <a:pPr marL="0" indent="0">
              <a:buNone/>
            </a:pPr>
            <a:r>
              <a:rPr lang="en-US" altLang="zh-CN" dirty="0">
                <a:solidFill>
                  <a:schemeClr val="accent1"/>
                </a:solidFill>
              </a:rPr>
              <a:t> </a:t>
            </a:r>
            <a:r>
              <a:rPr lang="en-US" altLang="zh-CN" dirty="0" smtClean="0">
                <a:solidFill>
                  <a:schemeClr val="accent1"/>
                </a:solidFill>
              </a:rPr>
              <a:t>   </a:t>
            </a:r>
            <a:r>
              <a:rPr lang="zh-CN" altLang="en-US" dirty="0" smtClean="0">
                <a:solidFill>
                  <a:srgbClr val="FF0000"/>
                </a:solidFill>
              </a:rPr>
              <a:t>这个循环过程一共分为</a:t>
            </a:r>
            <a:r>
              <a:rPr lang="en-US" altLang="zh-CN" dirty="0" smtClean="0">
                <a:solidFill>
                  <a:srgbClr val="FF0000"/>
                </a:solidFill>
              </a:rPr>
              <a:t>7</a:t>
            </a:r>
            <a:r>
              <a:rPr lang="zh-CN" altLang="en-US" dirty="0" smtClean="0">
                <a:solidFill>
                  <a:srgbClr val="FF0000"/>
                </a:solidFill>
              </a:rPr>
              <a:t>个步骤。</a:t>
            </a:r>
            <a:endParaRPr lang="en-US" altLang="zh-CN" dirty="0" smtClean="0">
              <a:solidFill>
                <a:srgbClr val="FF0000"/>
              </a:solidFill>
            </a:endParaRPr>
          </a:p>
          <a:p>
            <a:pPr marL="0" indent="0">
              <a:buNone/>
            </a:pPr>
            <a:endParaRPr lang="en-US" altLang="zh-CN" sz="4000" dirty="0" smtClean="0">
              <a:solidFill>
                <a:schemeClr val="accent1"/>
              </a:solidFill>
            </a:endParaRPr>
          </a:p>
          <a:p>
            <a:pPr marL="0" indent="0">
              <a:buNone/>
            </a:pPr>
            <a:endParaRPr lang="zh-CN" altLang="en-US"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线程的消息循环</a:t>
            </a:r>
            <a:endParaRPr lang="zh-CN" altLang="en-US" dirty="0"/>
          </a:p>
        </p:txBody>
      </p:sp>
      <p:sp>
        <p:nvSpPr>
          <p:cNvPr id="3" name="内容占位符 2"/>
          <p:cNvSpPr>
            <a:spLocks noGrp="1"/>
          </p:cNvSpPr>
          <p:nvPr>
            <p:ph idx="1"/>
          </p:nvPr>
        </p:nvSpPr>
        <p:spPr>
          <a:xfrm>
            <a:off x="457200" y="1412774"/>
            <a:ext cx="8229600" cy="5191425"/>
          </a:xfrm>
        </p:spPr>
        <p:txBody>
          <a:bodyPr/>
          <a:lstStyle/>
          <a:p>
            <a:pPr marL="0" indent="0">
              <a:buNone/>
            </a:pP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412774"/>
            <a:ext cx="8172000" cy="5112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19953</TotalTime>
  <Words>1494</Words>
  <Application>Microsoft Office PowerPoint</Application>
  <PresentationFormat>全屏显示(4:3)</PresentationFormat>
  <Paragraphs>210</Paragraphs>
  <Slides>29</Slides>
  <Notes>6</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Office 主题</vt:lpstr>
      <vt:lpstr>Android应用程序消息处理机制</vt:lpstr>
      <vt:lpstr>Agenda</vt:lpstr>
      <vt:lpstr>线程与消息的关系</vt:lpstr>
      <vt:lpstr>线程与消息的关系</vt:lpstr>
      <vt:lpstr>线程与消息的关系</vt:lpstr>
      <vt:lpstr>线程的消息创建</vt:lpstr>
      <vt:lpstr>线程的消息创建</vt:lpstr>
      <vt:lpstr>线程的消息循环</vt:lpstr>
      <vt:lpstr>线程的消息循环</vt:lpstr>
      <vt:lpstr>线程的消息循环</vt:lpstr>
      <vt:lpstr>线程的消息循环</vt:lpstr>
      <vt:lpstr>线程的消息循环</vt:lpstr>
      <vt:lpstr>线程的消息循环</vt:lpstr>
      <vt:lpstr>线程的消息循环</vt:lpstr>
      <vt:lpstr>线程的消息循环</vt:lpstr>
      <vt:lpstr>线程的消息循环</vt:lpstr>
      <vt:lpstr>线程的消息发送</vt:lpstr>
      <vt:lpstr>线程的消息发送</vt:lpstr>
      <vt:lpstr>线程的消息发送</vt:lpstr>
      <vt:lpstr>线程的消息发送</vt:lpstr>
      <vt:lpstr>线程的消息发送</vt:lpstr>
      <vt:lpstr>线程的消息发送</vt:lpstr>
      <vt:lpstr>线程的消息处理</vt:lpstr>
      <vt:lpstr>线程的消息处理</vt:lpstr>
      <vt:lpstr>线程的消息处理</vt:lpstr>
      <vt:lpstr>线程的消息处理</vt:lpstr>
      <vt:lpstr>线程的消息处理</vt:lpstr>
      <vt:lpstr>Q&amp;A</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Android应用程序消息循环和处理机制</dc:title>
  <dc:creator>Luo</dc:creator>
  <cp:lastModifiedBy>李勇</cp:lastModifiedBy>
  <cp:revision>177</cp:revision>
  <dcterms:created xsi:type="dcterms:W3CDTF">2013-09-23T09:14:26Z</dcterms:created>
  <dcterms:modified xsi:type="dcterms:W3CDTF">2015-12-23T10:46:29Z</dcterms:modified>
</cp:coreProperties>
</file>