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89" r:id="rId5"/>
    <p:sldId id="290" r:id="rId6"/>
    <p:sldId id="288" r:id="rId7"/>
    <p:sldId id="291" r:id="rId8"/>
    <p:sldId id="292" r:id="rId9"/>
    <p:sldId id="293" r:id="rId10"/>
    <p:sldId id="294" r:id="rId11"/>
    <p:sldId id="262" r:id="rId12"/>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10E"/>
    <a:srgbClr val="000000"/>
    <a:srgbClr val="EEE24A"/>
    <a:srgbClr val="ED644D"/>
    <a:srgbClr val="62D670"/>
    <a:srgbClr val="70A0C8"/>
    <a:srgbClr val="E35A5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23" autoAdjust="0"/>
    <p:restoredTop sz="96885" autoAdjust="0"/>
  </p:normalViewPr>
  <p:slideViewPr>
    <p:cSldViewPr>
      <p:cViewPr>
        <p:scale>
          <a:sx n="73" d="100"/>
          <a:sy n="73" d="100"/>
        </p:scale>
        <p:origin x="-1650" y="-7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mn-ea"/>
              </a:defRPr>
            </a:lvl1pPr>
          </a:lstStyle>
          <a:p>
            <a:pPr>
              <a:defRPr/>
            </a:pPr>
            <a:fld id="{B838CF9D-8632-4811-92CC-5826EFAAC416}" type="datetimeFigureOut">
              <a:rPr lang="zh-CN" altLang="en-US"/>
              <a:pPr>
                <a:defRPr/>
              </a:pPr>
              <a:t>2015/12/10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mn-ea"/>
              </a:defRPr>
            </a:lvl1pPr>
          </a:lstStyle>
          <a:p>
            <a:pPr>
              <a:defRPr/>
            </a:pPr>
            <a:fld id="{87AF5EE8-23F0-4915-A9D3-622CE50A7AA0}" type="slidenum">
              <a:rPr lang="zh-CN" altLang="en-US"/>
              <a:pPr>
                <a:defRPr/>
              </a:pPr>
              <a:t>‹#›</a:t>
            </a:fld>
            <a:endParaRPr lang="zh-CN" altLang="en-US"/>
          </a:p>
        </p:txBody>
      </p:sp>
    </p:spTree>
    <p:extLst>
      <p:ext uri="{BB962C8B-B14F-4D97-AF65-F5344CB8AC3E}">
        <p14:creationId xmlns:p14="http://schemas.microsoft.com/office/powerpoint/2010/main" val="6859267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p:spPr>
      </p:sp>
      <p:sp>
        <p:nvSpPr>
          <p:cNvPr id="266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266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6CABA5-A0D2-46AE-8A3E-4278BD8F959F}" type="slidenum">
              <a:rPr lang="zh-CN" altLang="en-US" smtClean="0">
                <a:latin typeface="Arial" pitchFamily="34" charset="0"/>
              </a:rPr>
              <a:pPr/>
              <a:t>1</a:t>
            </a:fld>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9" descr="未标题-1副本"/>
          <p:cNvPicPr>
            <a:picLocks noChangeAspect="1" noChangeArrowheads="1"/>
          </p:cNvPicPr>
          <p:nvPr userDrawn="1"/>
        </p:nvPicPr>
        <p:blipFill>
          <a:blip r:embed="rId2"/>
          <a:srcRect/>
          <a:stretch>
            <a:fillRect/>
          </a:stretch>
        </p:blipFill>
        <p:spPr bwMode="auto">
          <a:xfrm>
            <a:off x="8229600" y="6286500"/>
            <a:ext cx="762000" cy="571500"/>
          </a:xfrm>
          <a:prstGeom prst="rect">
            <a:avLst/>
          </a:prstGeom>
          <a:noFill/>
          <a:ln w="9525">
            <a:noFill/>
            <a:miter lim="800000"/>
            <a:headEnd/>
            <a:tailEnd/>
          </a:ln>
        </p:spPr>
      </p:pic>
      <p:pic>
        <p:nvPicPr>
          <p:cNvPr id="5" name="Picture 61" descr="新vi基础副本"/>
          <p:cNvPicPr>
            <a:picLocks noChangeAspect="1" noChangeArrowheads="1"/>
          </p:cNvPicPr>
          <p:nvPr userDrawn="1"/>
        </p:nvPicPr>
        <p:blipFill>
          <a:blip r:embed="rId3"/>
          <a:srcRect/>
          <a:stretch>
            <a:fillRect/>
          </a:stretch>
        </p:blipFill>
        <p:spPr bwMode="auto">
          <a:xfrm>
            <a:off x="152400" y="6553200"/>
            <a:ext cx="1981200" cy="182563"/>
          </a:xfrm>
          <a:prstGeom prst="rect">
            <a:avLst/>
          </a:prstGeom>
          <a:noFill/>
          <a:ln w="9525">
            <a:noFill/>
            <a:miter lim="800000"/>
            <a:headEnd/>
            <a:tailEnd/>
          </a:ln>
        </p:spPr>
      </p:pic>
      <p:sp>
        <p:nvSpPr>
          <p:cNvPr id="6" name="Text Box 63"/>
          <p:cNvSpPr txBox="1">
            <a:spLocks noChangeArrowheads="1"/>
          </p:cNvSpPr>
          <p:nvPr userDrawn="1"/>
        </p:nvSpPr>
        <p:spPr bwMode="auto">
          <a:xfrm>
            <a:off x="6629400" y="457200"/>
            <a:ext cx="2079625" cy="360363"/>
          </a:xfrm>
          <a:prstGeom prst="rect">
            <a:avLst/>
          </a:prstGeom>
          <a:noFill/>
          <a:ln w="12700" algn="ctr">
            <a:noFill/>
            <a:miter lim="800000"/>
            <a:headEnd/>
            <a:tailEnd/>
          </a:ln>
          <a:effectLst/>
        </p:spPr>
        <p:txBody>
          <a:bodyPr lIns="90488" tIns="44450" rIns="90488" bIns="44450"/>
          <a:lstStyle/>
          <a:p>
            <a:pPr algn="ctr">
              <a:spcBef>
                <a:spcPct val="50000"/>
              </a:spcBef>
              <a:defRPr/>
            </a:pPr>
            <a:r>
              <a:rPr lang="en-GB" altLang="zh-CN" sz="1400">
                <a:latin typeface="Arial" charset="0"/>
                <a:ea typeface="楷体" pitchFamily="2" charset="-122"/>
              </a:rPr>
              <a:t>Company Confidential</a:t>
            </a:r>
            <a:r>
              <a:rPr lang="en-GB" altLang="zh-CN" sz="1200" i="1">
                <a:latin typeface="Arial" charset="0"/>
                <a:ea typeface="楷体" pitchFamily="2" charset="-122"/>
              </a:rPr>
              <a:t> </a:t>
            </a:r>
            <a:endParaRPr lang="en-US" altLang="zh-CN" sz="1200" i="1">
              <a:latin typeface="Arial" charset="0"/>
              <a:ea typeface="楷体" pitchFamily="2" charset="-122"/>
            </a:endParaRPr>
          </a:p>
        </p:txBody>
      </p:sp>
      <p:sp>
        <p:nvSpPr>
          <p:cNvPr id="7" name="Rectangle 64"/>
          <p:cNvSpPr>
            <a:spLocks noChangeArrowheads="1"/>
          </p:cNvSpPr>
          <p:nvPr userDrawn="1"/>
        </p:nvSpPr>
        <p:spPr bwMode="ltGray">
          <a:xfrm>
            <a:off x="4114800" y="6524625"/>
            <a:ext cx="936625" cy="333375"/>
          </a:xfrm>
          <a:prstGeom prst="rect">
            <a:avLst/>
          </a:prstGeom>
          <a:noFill/>
          <a:ln w="12700">
            <a:noFill/>
            <a:miter lim="800000"/>
            <a:headEnd type="none" w="sm" len="sm"/>
            <a:tailEnd type="none" w="sm" len="sm"/>
          </a:ln>
          <a:effectLst/>
        </p:spPr>
        <p:txBody>
          <a:bodyPr lIns="0" tIns="72000" rIns="0" bIns="0" anchorCtr="1"/>
          <a:lstStyle/>
          <a:p>
            <a:pPr algn="ctr" eaLnBrk="0" hangingPunct="0">
              <a:spcBef>
                <a:spcPct val="50000"/>
              </a:spcBef>
              <a:defRPr/>
            </a:pPr>
            <a:r>
              <a:rPr lang="en-GB" altLang="zh-CN" sz="1200" i="1">
                <a:latin typeface="Arial" charset="0"/>
                <a:ea typeface="굴림" pitchFamily="34" charset="-127"/>
              </a:rPr>
              <a:t>Page </a:t>
            </a:r>
            <a:fld id="{8C282A52-D9CC-493B-A886-218F92AB643A}" type="slidenum">
              <a:rPr lang="zh-TW" altLang="en-GB" sz="1200" i="1">
                <a:latin typeface="Arial" charset="0"/>
                <a:ea typeface="楷体" pitchFamily="2" charset="-122"/>
              </a:rPr>
              <a:pPr algn="ctr" eaLnBrk="0" hangingPunct="0">
                <a:spcBef>
                  <a:spcPct val="50000"/>
                </a:spcBef>
                <a:defRPr/>
              </a:pPr>
              <a:t>‹#›</a:t>
            </a:fld>
            <a:endParaRPr lang="en-US" altLang="en-US" sz="1200" i="1">
              <a:latin typeface="Arial" charset="0"/>
              <a:ea typeface="楷体" pitchFamily="2" charset="-122"/>
            </a:endParaRPr>
          </a:p>
        </p:txBody>
      </p:sp>
      <p:sp>
        <p:nvSpPr>
          <p:cNvPr id="3075" name="Rectangle 3"/>
          <p:cNvSpPr>
            <a:spLocks noGrp="1" noChangeArrowheads="1"/>
          </p:cNvSpPr>
          <p:nvPr>
            <p:ph type="subTitle" idx="1"/>
          </p:nvPr>
        </p:nvSpPr>
        <p:spPr bwMode="black">
          <a:xfrm>
            <a:off x="1600200" y="3810000"/>
            <a:ext cx="6172200" cy="381000"/>
          </a:xfrm>
        </p:spPr>
        <p:txBody>
          <a:bodyPr/>
          <a:lstStyle>
            <a:lvl1pPr marL="0" indent="0" algn="ctr">
              <a:defRPr sz="1600" b="1">
                <a:solidFill>
                  <a:srgbClr val="2B166E"/>
                </a:solidFill>
              </a:defRPr>
            </a:lvl1pPr>
          </a:lstStyle>
          <a:p>
            <a:r>
              <a:rPr lang="en-US" altLang="zh-CN"/>
              <a:t>Click to edit Master subtitle style</a:t>
            </a:r>
          </a:p>
        </p:txBody>
      </p:sp>
      <p:sp>
        <p:nvSpPr>
          <p:cNvPr id="3093" name="Rectangle 21"/>
          <p:cNvSpPr>
            <a:spLocks noGrp="1" noChangeArrowheads="1"/>
          </p:cNvSpPr>
          <p:nvPr>
            <p:ph type="ctrTitle" sz="quarter"/>
          </p:nvPr>
        </p:nvSpPr>
        <p:spPr bwMode="gray">
          <a:xfrm>
            <a:off x="1295400" y="2133600"/>
            <a:ext cx="6707188" cy="1447800"/>
          </a:xfrm>
        </p:spPr>
        <p:txBody>
          <a:bodyPr/>
          <a:lstStyle>
            <a:lvl1pPr>
              <a:defRPr sz="4400">
                <a:solidFill>
                  <a:schemeClr val="tx1"/>
                </a:solidFill>
              </a:defRPr>
            </a:lvl1pPr>
          </a:lstStyle>
          <a:p>
            <a:r>
              <a:rPr lang="en-US" altLang="ko-KR"/>
              <a:t>Click to edit Master title style</a:t>
            </a:r>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50838"/>
            <a:ext cx="2057400" cy="56689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50838"/>
            <a:ext cx="6019800" cy="56689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bwMode="auto">
          <a:xfrm>
            <a:off x="457200" y="1076325"/>
            <a:ext cx="82296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 name="Rectangle 2"/>
          <p:cNvSpPr>
            <a:spLocks noGrp="1" noChangeArrowheads="1"/>
          </p:cNvSpPr>
          <p:nvPr>
            <p:ph type="title"/>
          </p:nvPr>
        </p:nvSpPr>
        <p:spPr bwMode="white">
          <a:xfrm>
            <a:off x="457200" y="350838"/>
            <a:ext cx="60198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pic>
        <p:nvPicPr>
          <p:cNvPr id="6148" name="Picture 39" descr="未标题-1副本"/>
          <p:cNvPicPr>
            <a:picLocks noChangeAspect="1" noChangeArrowheads="1"/>
          </p:cNvPicPr>
          <p:nvPr/>
        </p:nvPicPr>
        <p:blipFill>
          <a:blip r:embed="rId14"/>
          <a:srcRect/>
          <a:stretch>
            <a:fillRect/>
          </a:stretch>
        </p:blipFill>
        <p:spPr bwMode="auto">
          <a:xfrm>
            <a:off x="8229600" y="6286500"/>
            <a:ext cx="762000" cy="571500"/>
          </a:xfrm>
          <a:prstGeom prst="rect">
            <a:avLst/>
          </a:prstGeom>
          <a:noFill/>
          <a:ln w="9525">
            <a:noFill/>
            <a:miter lim="800000"/>
            <a:headEnd/>
            <a:tailEnd/>
          </a:ln>
        </p:spPr>
      </p:pic>
      <p:pic>
        <p:nvPicPr>
          <p:cNvPr id="6149" name="Picture 41" descr="新vi基础副本"/>
          <p:cNvPicPr>
            <a:picLocks noChangeAspect="1" noChangeArrowheads="1"/>
          </p:cNvPicPr>
          <p:nvPr/>
        </p:nvPicPr>
        <p:blipFill>
          <a:blip r:embed="rId15"/>
          <a:srcRect/>
          <a:stretch>
            <a:fillRect/>
          </a:stretch>
        </p:blipFill>
        <p:spPr bwMode="auto">
          <a:xfrm>
            <a:off x="152400" y="6553200"/>
            <a:ext cx="1981200" cy="182563"/>
          </a:xfrm>
          <a:prstGeom prst="rect">
            <a:avLst/>
          </a:prstGeom>
          <a:noFill/>
          <a:ln w="9525">
            <a:noFill/>
            <a:miter lim="800000"/>
            <a:headEnd/>
            <a:tailEnd/>
          </a:ln>
        </p:spPr>
      </p:pic>
      <p:sp>
        <p:nvSpPr>
          <p:cNvPr id="1067" name="Rectangle 43"/>
          <p:cNvSpPr>
            <a:spLocks noChangeArrowheads="1"/>
          </p:cNvSpPr>
          <p:nvPr/>
        </p:nvSpPr>
        <p:spPr bwMode="ltGray">
          <a:xfrm>
            <a:off x="4114800" y="6524625"/>
            <a:ext cx="936625" cy="333375"/>
          </a:xfrm>
          <a:prstGeom prst="rect">
            <a:avLst/>
          </a:prstGeom>
          <a:noFill/>
          <a:ln w="12700">
            <a:noFill/>
            <a:miter lim="800000"/>
            <a:headEnd type="none" w="sm" len="sm"/>
            <a:tailEnd type="none" w="sm" len="sm"/>
          </a:ln>
          <a:effectLst/>
        </p:spPr>
        <p:txBody>
          <a:bodyPr lIns="0" tIns="72000" rIns="0" bIns="0" anchorCtr="1"/>
          <a:lstStyle/>
          <a:p>
            <a:pPr algn="ctr" eaLnBrk="0" hangingPunct="0">
              <a:spcBef>
                <a:spcPct val="50000"/>
              </a:spcBef>
              <a:defRPr/>
            </a:pPr>
            <a:r>
              <a:rPr lang="en-GB" altLang="zh-CN" sz="1200" i="1">
                <a:latin typeface="Arial" charset="0"/>
                <a:ea typeface="굴림" pitchFamily="34" charset="-127"/>
              </a:rPr>
              <a:t>Page </a:t>
            </a:r>
            <a:fld id="{A924B6BC-1866-44E3-91B9-24D76447DCAB}" type="slidenum">
              <a:rPr lang="zh-TW" altLang="en-GB" sz="1200" i="1">
                <a:latin typeface="Arial" charset="0"/>
                <a:ea typeface="楷体" pitchFamily="2" charset="-122"/>
              </a:rPr>
              <a:pPr algn="ctr" eaLnBrk="0" hangingPunct="0">
                <a:spcBef>
                  <a:spcPct val="50000"/>
                </a:spcBef>
                <a:defRPr/>
              </a:pPr>
              <a:t>‹#›</a:t>
            </a:fld>
            <a:endParaRPr lang="en-US" altLang="en-US" sz="1200" i="1">
              <a:latin typeface="Arial" charset="0"/>
              <a:ea typeface="楷体" pitchFamily="2" charset="-122"/>
            </a:endParaRPr>
          </a:p>
        </p:txBody>
      </p:sp>
      <p:sp>
        <p:nvSpPr>
          <p:cNvPr id="1068" name="Rectangle 44"/>
          <p:cNvSpPr>
            <a:spLocks noChangeArrowheads="1"/>
          </p:cNvSpPr>
          <p:nvPr/>
        </p:nvSpPr>
        <p:spPr bwMode="auto">
          <a:xfrm>
            <a:off x="6096000" y="6583363"/>
            <a:ext cx="2230438" cy="274637"/>
          </a:xfrm>
          <a:prstGeom prst="rect">
            <a:avLst/>
          </a:prstGeom>
          <a:noFill/>
          <a:ln w="9525">
            <a:noFill/>
            <a:miter lim="800000"/>
            <a:headEnd/>
            <a:tailEnd/>
          </a:ln>
          <a:effectLst/>
        </p:spPr>
        <p:txBody>
          <a:bodyPr wrap="none">
            <a:spAutoFit/>
          </a:bodyPr>
          <a:lstStyle/>
          <a:p>
            <a:pPr>
              <a:defRPr/>
            </a:pPr>
            <a:r>
              <a:rPr lang="en-US" altLang="zh-CN" sz="1200">
                <a:latin typeface="Arial" charset="0"/>
              </a:rPr>
              <a:t>Doc No:FMZ06-0006  Ver:1.1</a:t>
            </a:r>
            <a:endParaRPr lang="zh-CN" altLang="en-US" sz="1200">
              <a:latin typeface="Arial" charset="0"/>
            </a:endParaRPr>
          </a:p>
        </p:txBody>
      </p:sp>
      <p:sp>
        <p:nvSpPr>
          <p:cNvPr id="1069" name="Text Box 45"/>
          <p:cNvSpPr txBox="1">
            <a:spLocks noChangeArrowheads="1"/>
          </p:cNvSpPr>
          <p:nvPr/>
        </p:nvSpPr>
        <p:spPr bwMode="auto">
          <a:xfrm>
            <a:off x="6629400" y="457200"/>
            <a:ext cx="2079625" cy="360363"/>
          </a:xfrm>
          <a:prstGeom prst="rect">
            <a:avLst/>
          </a:prstGeom>
          <a:noFill/>
          <a:ln w="12700" algn="ctr">
            <a:noFill/>
            <a:miter lim="800000"/>
            <a:headEnd/>
            <a:tailEnd/>
          </a:ln>
          <a:effectLst/>
        </p:spPr>
        <p:txBody>
          <a:bodyPr lIns="90488" tIns="44450" rIns="90488" bIns="44450"/>
          <a:lstStyle/>
          <a:p>
            <a:pPr algn="ctr">
              <a:spcBef>
                <a:spcPct val="50000"/>
              </a:spcBef>
              <a:defRPr/>
            </a:pPr>
            <a:r>
              <a:rPr lang="en-GB" altLang="zh-CN" sz="1400">
                <a:latin typeface="Arial" charset="0"/>
                <a:ea typeface="楷体" pitchFamily="2" charset="-122"/>
              </a:rPr>
              <a:t>Company Confidential</a:t>
            </a:r>
            <a:r>
              <a:rPr lang="en-GB" altLang="zh-CN" sz="1200" i="1">
                <a:latin typeface="Arial" charset="0"/>
                <a:ea typeface="楷体" pitchFamily="2" charset="-122"/>
              </a:rPr>
              <a:t> </a:t>
            </a:r>
            <a:endParaRPr lang="en-US" altLang="zh-CN" sz="1200" i="1">
              <a:latin typeface="Arial" charset="0"/>
              <a:ea typeface="楷体" pitchFamily="2" charset="-122"/>
            </a:endParaRPr>
          </a:p>
        </p:txBody>
      </p:sp>
    </p:spTree>
  </p:cSld>
  <p:clrMap bg1="lt1" tx1="dk1" bg2="lt2" tx2="dk2" accent1="accent1" accent2="accent2" accent3="accent3" accent4="accent4" accent5="accent5" accent6="accent6" hlink="hlink" folHlink="folHlink"/>
  <p:sldLayoutIdLst>
    <p:sldLayoutId id="2147484033"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ransition>
    <p:split orient="vert"/>
  </p:transition>
  <p:txStyles>
    <p:titleStyle>
      <a:lvl1pPr algn="ctr" rtl="0" eaLnBrk="0" fontAlgn="base" hangingPunct="0">
        <a:spcBef>
          <a:spcPct val="0"/>
        </a:spcBef>
        <a:spcAft>
          <a:spcPct val="0"/>
        </a:spcAft>
        <a:defRPr sz="3200" b="1">
          <a:solidFill>
            <a:srgbClr val="00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0000"/>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b="1">
          <a:solidFill>
            <a:srgbClr val="000000"/>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b="1">
          <a:solidFill>
            <a:srgbClr val="000000"/>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b="1">
          <a:solidFill>
            <a:srgbClr val="000000"/>
          </a:solidFill>
          <a:effectLst>
            <a:outerShdw blurRad="38100" dist="38100" dir="2700000" algn="tl">
              <a:srgbClr val="C0C0C0"/>
            </a:outerShdw>
          </a:effectLst>
          <a:latin typeface="Arial" charset="0"/>
        </a:defRPr>
      </a:lvl5pPr>
      <a:lvl6pPr marL="457200" algn="ctr" rtl="0" fontAlgn="base">
        <a:spcBef>
          <a:spcPct val="0"/>
        </a:spcBef>
        <a:spcAft>
          <a:spcPct val="0"/>
        </a:spcAft>
        <a:defRPr sz="3200" b="1">
          <a:solidFill>
            <a:srgbClr val="000000"/>
          </a:solidFill>
          <a:effectLst>
            <a:outerShdw blurRad="38100" dist="38100" dir="2700000" algn="tl">
              <a:srgbClr val="C0C0C0"/>
            </a:outerShdw>
          </a:effectLst>
          <a:latin typeface="Arial" charset="0"/>
        </a:defRPr>
      </a:lvl6pPr>
      <a:lvl7pPr marL="914400" algn="ctr" rtl="0" fontAlgn="base">
        <a:spcBef>
          <a:spcPct val="0"/>
        </a:spcBef>
        <a:spcAft>
          <a:spcPct val="0"/>
        </a:spcAft>
        <a:defRPr sz="3200" b="1">
          <a:solidFill>
            <a:srgbClr val="000000"/>
          </a:solidFill>
          <a:effectLst>
            <a:outerShdw blurRad="38100" dist="38100" dir="2700000" algn="tl">
              <a:srgbClr val="C0C0C0"/>
            </a:outerShdw>
          </a:effectLst>
          <a:latin typeface="Arial" charset="0"/>
        </a:defRPr>
      </a:lvl7pPr>
      <a:lvl8pPr marL="1371600" algn="ctr" rtl="0" fontAlgn="base">
        <a:spcBef>
          <a:spcPct val="0"/>
        </a:spcBef>
        <a:spcAft>
          <a:spcPct val="0"/>
        </a:spcAft>
        <a:defRPr sz="3200" b="1">
          <a:solidFill>
            <a:srgbClr val="000000"/>
          </a:solidFill>
          <a:effectLst>
            <a:outerShdw blurRad="38100" dist="38100" dir="2700000" algn="tl">
              <a:srgbClr val="C0C0C0"/>
            </a:outerShdw>
          </a:effectLst>
          <a:latin typeface="Arial" charset="0"/>
        </a:defRPr>
      </a:lvl8pPr>
      <a:lvl9pPr marL="1828800" algn="ctr" rtl="0" fontAlgn="base">
        <a:spcBef>
          <a:spcPct val="0"/>
        </a:spcBef>
        <a:spcAft>
          <a:spcPct val="0"/>
        </a:spcAft>
        <a:defRPr sz="3200" b="1">
          <a:solidFill>
            <a:srgbClr val="000000"/>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2" descr="1"/>
          <p:cNvPicPr>
            <a:picLocks noChangeAspect="1" noChangeArrowheads="1"/>
          </p:cNvPicPr>
          <p:nvPr/>
        </p:nvPicPr>
        <p:blipFill>
          <a:blip r:embed="rId3"/>
          <a:srcRect/>
          <a:stretch>
            <a:fillRect/>
          </a:stretch>
        </p:blipFill>
        <p:spPr bwMode="auto">
          <a:xfrm>
            <a:off x="457200" y="457200"/>
            <a:ext cx="8229600" cy="5749925"/>
          </a:xfrm>
          <a:prstGeom prst="rect">
            <a:avLst/>
          </a:prstGeom>
          <a:noFill/>
          <a:ln w="9525">
            <a:noFill/>
            <a:miter lim="800000"/>
            <a:headEnd/>
            <a:tailEnd/>
          </a:ln>
        </p:spPr>
      </p:pic>
      <p:sp>
        <p:nvSpPr>
          <p:cNvPr id="193541" name="Text Box 5"/>
          <p:cNvSpPr txBox="1">
            <a:spLocks noChangeArrowheads="1"/>
          </p:cNvSpPr>
          <p:nvPr/>
        </p:nvSpPr>
        <p:spPr bwMode="auto">
          <a:xfrm>
            <a:off x="928688" y="1714500"/>
            <a:ext cx="7286625" cy="708025"/>
          </a:xfrm>
          <a:prstGeom prst="rect">
            <a:avLst/>
          </a:prstGeom>
          <a:noFill/>
          <a:ln w="9525">
            <a:noFill/>
            <a:miter lim="800000"/>
            <a:headEnd/>
            <a:tailEnd/>
          </a:ln>
          <a:effectLst/>
        </p:spPr>
        <p:txBody>
          <a:bodyPr>
            <a:spAutoFit/>
          </a:bodyPr>
          <a:lstStyle/>
          <a:p>
            <a:pPr algn="ctr">
              <a:spcBef>
                <a:spcPct val="50000"/>
              </a:spcBef>
              <a:defRPr/>
            </a:pPr>
            <a:r>
              <a:rPr lang="en-US" altLang="zh-CN" sz="4000" dirty="0" smtClean="0">
                <a:solidFill>
                  <a:schemeClr val="accent4">
                    <a:lumMod val="75000"/>
                  </a:schemeClr>
                </a:solidFill>
                <a:effectLst>
                  <a:outerShdw blurRad="38100" dist="38100" dir="2700000" algn="tl">
                    <a:srgbClr val="C0C0C0"/>
                  </a:outerShdw>
                </a:effectLst>
                <a:latin typeface="方正兰亭黑_GB18030" pitchFamily="2" charset="-122"/>
                <a:ea typeface="方正兰亭黑_GB18030" pitchFamily="2" charset="-122"/>
              </a:rPr>
              <a:t>Contacts</a:t>
            </a:r>
            <a:r>
              <a:rPr lang="zh-CN" altLang="en-US" sz="4000" dirty="0" smtClean="0">
                <a:solidFill>
                  <a:schemeClr val="accent4">
                    <a:lumMod val="75000"/>
                  </a:schemeClr>
                </a:solidFill>
                <a:effectLst>
                  <a:outerShdw blurRad="38100" dist="38100" dir="2700000" algn="tl">
                    <a:srgbClr val="C0C0C0"/>
                  </a:outerShdw>
                </a:effectLst>
                <a:latin typeface="方正兰亭黑_GB18030" pitchFamily="2" charset="-122"/>
                <a:ea typeface="方正兰亭黑_GB18030" pitchFamily="2" charset="-122"/>
              </a:rPr>
              <a:t>模块培训</a:t>
            </a:r>
            <a:endParaRPr lang="en-US" altLang="zh-CN" sz="4000" dirty="0">
              <a:solidFill>
                <a:schemeClr val="accent4">
                  <a:lumMod val="75000"/>
                </a:schemeClr>
              </a:solidFill>
              <a:effectLst>
                <a:outerShdw blurRad="38100" dist="38100" dir="2700000" algn="tl">
                  <a:srgbClr val="C0C0C0"/>
                </a:outerShdw>
              </a:effectLst>
              <a:latin typeface="方正兰亭黑_GB18030" pitchFamily="2" charset="-122"/>
              <a:ea typeface="方正兰亭黑_GB18030" pitchFamily="2" charset="-122"/>
            </a:endParaRPr>
          </a:p>
        </p:txBody>
      </p:sp>
      <p:sp>
        <p:nvSpPr>
          <p:cNvPr id="5" name="TextBox 4"/>
          <p:cNvSpPr txBox="1"/>
          <p:nvPr/>
        </p:nvSpPr>
        <p:spPr>
          <a:xfrm>
            <a:off x="6786578" y="4643446"/>
            <a:ext cx="1357322" cy="923330"/>
          </a:xfrm>
          <a:prstGeom prst="rect">
            <a:avLst/>
          </a:prstGeom>
          <a:noFill/>
        </p:spPr>
        <p:txBody>
          <a:bodyPr wrap="square" rtlCol="0">
            <a:spAutoFit/>
          </a:bodyPr>
          <a:lstStyle/>
          <a:p>
            <a:pPr>
              <a:lnSpc>
                <a:spcPct val="150000"/>
              </a:lnSpc>
            </a:pPr>
            <a:r>
              <a:rPr lang="zh-CN" altLang="en-US" dirty="0" smtClean="0">
                <a:solidFill>
                  <a:schemeClr val="accent4">
                    <a:lumMod val="75000"/>
                  </a:schemeClr>
                </a:solidFill>
                <a:latin typeface="方正兰亭黑_GB18030" pitchFamily="2" charset="-122"/>
                <a:ea typeface="方正兰亭黑_GB18030" pitchFamily="2" charset="-122"/>
              </a:rPr>
              <a:t>钱燕</a:t>
            </a:r>
            <a:r>
              <a:rPr lang="en-US" altLang="zh-CN" dirty="0" smtClean="0">
                <a:solidFill>
                  <a:schemeClr val="accent4">
                    <a:lumMod val="75000"/>
                  </a:schemeClr>
                </a:solidFill>
                <a:latin typeface="方正兰亭黑_GB18030" pitchFamily="2" charset="-122"/>
                <a:ea typeface="方正兰亭黑_GB18030" pitchFamily="2" charset="-122"/>
              </a:rPr>
              <a:t>         </a:t>
            </a:r>
          </a:p>
          <a:p>
            <a:pPr>
              <a:lnSpc>
                <a:spcPct val="150000"/>
              </a:lnSpc>
            </a:pPr>
            <a:r>
              <a:rPr lang="en-US" altLang="zh-CN" dirty="0" smtClean="0">
                <a:solidFill>
                  <a:schemeClr val="accent4">
                    <a:lumMod val="75000"/>
                  </a:schemeClr>
                </a:solidFill>
                <a:latin typeface="方正兰亭黑_GB18030" pitchFamily="2" charset="-122"/>
                <a:ea typeface="方正兰亭黑_GB18030" pitchFamily="2" charset="-122"/>
              </a:rPr>
              <a:t>2015.12</a:t>
            </a:r>
            <a:endParaRPr lang="zh-CN" altLang="en-US" dirty="0">
              <a:solidFill>
                <a:schemeClr val="accent4">
                  <a:lumMod val="75000"/>
                </a:schemeClr>
              </a:solidFill>
              <a:latin typeface="方正兰亭黑_GB18030" pitchFamily="2" charset="-122"/>
              <a:ea typeface="方正兰亭黑_GB18030" pitchFamily="2" charset="-122"/>
            </a:endParaRP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1840" y="548680"/>
            <a:ext cx="3073277" cy="584775"/>
          </a:xfrm>
          <a:prstGeom prst="rect">
            <a:avLst/>
          </a:prstGeom>
          <a:noFill/>
        </p:spPr>
        <p:txBody>
          <a:bodyPr wrap="none" rtlCol="0">
            <a:spAutoFit/>
          </a:bodyPr>
          <a:lstStyle/>
          <a:p>
            <a:pPr algn="r"/>
            <a:r>
              <a:rPr lang="en-US" altLang="zh-CN" sz="3200" dirty="0">
                <a:solidFill>
                  <a:schemeClr val="tx2"/>
                </a:solidFill>
                <a:latin typeface="方正兰亭黑_GB18030" pitchFamily="2" charset="-122"/>
                <a:ea typeface="方正兰亭黑_GB18030" pitchFamily="2" charset="-122"/>
              </a:rPr>
              <a:t>Dialer</a:t>
            </a:r>
            <a:r>
              <a:rPr lang="zh-CN" altLang="en-US" sz="3200" dirty="0">
                <a:solidFill>
                  <a:schemeClr val="tx2"/>
                </a:solidFill>
                <a:latin typeface="方正兰亭黑_GB18030" pitchFamily="2" charset="-122"/>
                <a:ea typeface="方正兰亭黑_GB18030" pitchFamily="2" charset="-122"/>
              </a:rPr>
              <a:t>搜索机制</a:t>
            </a:r>
            <a:endParaRPr lang="en-US" altLang="zh-CN" sz="3200" dirty="0">
              <a:solidFill>
                <a:schemeClr val="tx2"/>
              </a:solidFill>
              <a:latin typeface="方正兰亭黑_GB18030" pitchFamily="2" charset="-122"/>
              <a:ea typeface="方正兰亭黑_GB18030" pitchFamily="2" charset="-122"/>
            </a:endParaRPr>
          </a:p>
        </p:txBody>
      </p:sp>
      <p:sp>
        <p:nvSpPr>
          <p:cNvPr id="9" name="矩形 8"/>
          <p:cNvSpPr/>
          <p:nvPr/>
        </p:nvSpPr>
        <p:spPr>
          <a:xfrm>
            <a:off x="561906" y="1196752"/>
            <a:ext cx="8474590" cy="5493812"/>
          </a:xfrm>
          <a:prstGeom prst="rect">
            <a:avLst/>
          </a:prstGeom>
        </p:spPr>
        <p:txBody>
          <a:bodyPr wrap="square">
            <a:spAutoFit/>
          </a:bodyPr>
          <a:lstStyle/>
          <a:p>
            <a:r>
              <a:rPr lang="zh-CN" altLang="en-US" dirty="0" smtClean="0"/>
              <a:t>拨号盘中字母</a:t>
            </a:r>
            <a:r>
              <a:rPr lang="en-US" altLang="zh-CN" dirty="0" smtClean="0"/>
              <a:t>/</a:t>
            </a:r>
            <a:r>
              <a:rPr lang="zh-CN" altLang="en-US" dirty="0" smtClean="0"/>
              <a:t>数字匹配的实现机制：事先生成姓名的拼音对应的数字和电话号码。</a:t>
            </a:r>
            <a:r>
              <a:rPr lang="en-US" altLang="zh-CN" sz="1600" b="0" dirty="0" err="1" smtClean="0"/>
              <a:t>DialerDatabaseHelper</a:t>
            </a:r>
            <a:r>
              <a:rPr lang="en-US" altLang="zh-CN" sz="1600" b="0" dirty="0" err="1" smtClean="0">
                <a:sym typeface="Wingdings" pitchFamily="2" charset="2"/>
              </a:rPr>
              <a:t>:</a:t>
            </a:r>
            <a:r>
              <a:rPr lang="en-US" altLang="zh-CN" sz="1600" b="0" dirty="0" err="1" smtClean="0"/>
              <a:t>insertNamePrefixes</a:t>
            </a:r>
            <a:r>
              <a:rPr lang="en-US" altLang="zh-CN" sz="1600" b="0" dirty="0" smtClean="0"/>
              <a:t>()</a:t>
            </a:r>
            <a:r>
              <a:rPr lang="en-US" altLang="zh-CN" sz="1600" b="0" dirty="0" smtClean="0">
                <a:sym typeface="Wingdings" pitchFamily="2" charset="2"/>
              </a:rPr>
              <a:t></a:t>
            </a:r>
          </a:p>
          <a:p>
            <a:r>
              <a:rPr lang="en-US" altLang="zh-CN" sz="1600" b="0" dirty="0">
                <a:sym typeface="Wingdings" pitchFamily="2" charset="2"/>
              </a:rPr>
              <a:t>String pinyin = </a:t>
            </a:r>
            <a:r>
              <a:rPr lang="en-US" altLang="zh-CN" sz="1600" b="0" dirty="0" err="1">
                <a:sym typeface="Wingdings" pitchFamily="2" charset="2"/>
              </a:rPr>
              <a:t>getHanziPinyin</a:t>
            </a:r>
            <a:r>
              <a:rPr lang="en-US" altLang="zh-CN" sz="1600" b="0" dirty="0">
                <a:sym typeface="Wingdings" pitchFamily="2" charset="2"/>
              </a:rPr>
              <a:t>(name</a:t>
            </a:r>
            <a:r>
              <a:rPr lang="en-US" altLang="zh-CN" sz="1600" b="0" dirty="0" smtClean="0">
                <a:sym typeface="Wingdings" pitchFamily="2" charset="2"/>
              </a:rPr>
              <a:t>);//</a:t>
            </a:r>
            <a:r>
              <a:rPr lang="zh-CN" altLang="en-US" sz="1600" b="0" dirty="0" smtClean="0">
                <a:sym typeface="Wingdings" pitchFamily="2" charset="2"/>
              </a:rPr>
              <a:t>将汉字转换成拼音</a:t>
            </a:r>
            <a:endParaRPr lang="en-US" altLang="zh-CN" sz="1600" b="0" dirty="0" smtClean="0">
              <a:sym typeface="Wingdings" pitchFamily="2" charset="2"/>
            </a:endParaRPr>
          </a:p>
          <a:p>
            <a:r>
              <a:rPr lang="en-US" altLang="zh-CN" sz="1600" b="0" dirty="0" err="1" smtClean="0">
                <a:sym typeface="Wingdings" pitchFamily="2" charset="2"/>
              </a:rPr>
              <a:t>SmartDialPrefix.generateNamePrefixes</a:t>
            </a:r>
            <a:r>
              <a:rPr lang="en-US" altLang="zh-CN" sz="1600" b="0" dirty="0">
                <a:sym typeface="Wingdings" pitchFamily="2" charset="2"/>
              </a:rPr>
              <a:t>(pinyin);</a:t>
            </a:r>
            <a:r>
              <a:rPr lang="en-US" altLang="zh-CN" sz="1600" b="0" dirty="0" smtClean="0">
                <a:sym typeface="Wingdings" pitchFamily="2" charset="2"/>
              </a:rPr>
              <a:t></a:t>
            </a:r>
          </a:p>
          <a:p>
            <a:r>
              <a:rPr lang="en-US" altLang="zh-CN" sz="1600" b="0" dirty="0" err="1" smtClean="0">
                <a:sym typeface="Wingdings" pitchFamily="2" charset="2"/>
              </a:rPr>
              <a:t>parseToIndexTokens</a:t>
            </a:r>
            <a:r>
              <a:rPr lang="en-US" altLang="zh-CN" sz="1600" b="0" dirty="0" smtClean="0">
                <a:sym typeface="Wingdings" pitchFamily="2" charset="2"/>
              </a:rPr>
              <a:t>():</a:t>
            </a:r>
          </a:p>
          <a:p>
            <a:r>
              <a:rPr lang="en-US" altLang="zh-CN" sz="1600" b="0" dirty="0" err="1" smtClean="0">
                <a:sym typeface="Wingdings" pitchFamily="2" charset="2"/>
              </a:rPr>
              <a:t>currentIndexToken.append</a:t>
            </a:r>
            <a:r>
              <a:rPr lang="en-US" altLang="zh-CN" sz="1600" b="0" dirty="0" smtClean="0">
                <a:sym typeface="Wingdings" pitchFamily="2" charset="2"/>
              </a:rPr>
              <a:t>(</a:t>
            </a:r>
            <a:r>
              <a:rPr lang="en-US" altLang="zh-CN" sz="1600" b="0" dirty="0" err="1" smtClean="0">
                <a:sym typeface="Wingdings" pitchFamily="2" charset="2"/>
              </a:rPr>
              <a:t>mMap.getDialpadIndex</a:t>
            </a:r>
            <a:r>
              <a:rPr lang="en-US" altLang="zh-CN" sz="1600" b="0" dirty="0" smtClean="0">
                <a:sym typeface="Wingdings" pitchFamily="2" charset="2"/>
              </a:rPr>
              <a:t>(c));</a:t>
            </a:r>
          </a:p>
          <a:p>
            <a:r>
              <a:rPr lang="en-US" altLang="zh-CN" sz="1600" b="0" dirty="0" err="1" smtClean="0"/>
              <a:t>LatinSmartDialMap:getDialpadIndex</a:t>
            </a:r>
            <a:r>
              <a:rPr lang="en-US" altLang="zh-CN" sz="1600" b="0" dirty="0" smtClean="0"/>
              <a:t>()</a:t>
            </a:r>
          </a:p>
          <a:p>
            <a:endParaRPr lang="en-US" altLang="zh-CN" dirty="0" smtClean="0"/>
          </a:p>
          <a:p>
            <a:r>
              <a:rPr lang="en-US" altLang="zh-CN" sz="1400" b="0" dirty="0" err="1"/>
              <a:t>LatinSmartDialMap</a:t>
            </a:r>
            <a:r>
              <a:rPr lang="zh-CN" altLang="en-US" sz="1400" b="0" dirty="0" smtClean="0"/>
              <a:t>变量</a:t>
            </a:r>
            <a:r>
              <a:rPr lang="en-US" altLang="zh-CN" sz="1400" b="0" dirty="0" smtClean="0"/>
              <a:t>LATIN_LETTERS_TO_DIGITS</a:t>
            </a:r>
            <a:r>
              <a:rPr lang="zh-CN" altLang="en-US" sz="1400" b="0" dirty="0"/>
              <a:t>、</a:t>
            </a:r>
            <a:r>
              <a:rPr lang="en-US" altLang="zh-CN" sz="1400" b="0" dirty="0" smtClean="0"/>
              <a:t>RU_LETTERS_TO_DIGITS</a:t>
            </a:r>
          </a:p>
          <a:p>
            <a:r>
              <a:rPr lang="en-US" altLang="zh-CN" sz="1400" b="0" dirty="0" smtClean="0"/>
              <a:t>(LatinSmartDialMap.java)</a:t>
            </a:r>
          </a:p>
          <a:p>
            <a:r>
              <a:rPr lang="zh-CN" altLang="en-US" sz="1400" b="0" dirty="0" smtClean="0"/>
              <a:t>是</a:t>
            </a:r>
            <a:r>
              <a:rPr lang="zh-CN" altLang="en-US" sz="1400" b="0" dirty="0"/>
              <a:t>将拨号盘的数字和字母对应起来</a:t>
            </a:r>
            <a:r>
              <a:rPr lang="en-US" altLang="zh-CN" sz="1400" b="0" dirty="0" smtClean="0"/>
              <a:t>:</a:t>
            </a:r>
            <a:endParaRPr lang="en-US" altLang="zh-CN" sz="1400" b="0" dirty="0"/>
          </a:p>
          <a:p>
            <a:r>
              <a:rPr lang="en-US" altLang="zh-CN" sz="1100" dirty="0"/>
              <a:t> private static final char[] LATIN_LETTERS_TO_DIGITS = {</a:t>
            </a:r>
          </a:p>
          <a:p>
            <a:r>
              <a:rPr lang="en-US" altLang="zh-CN" sz="1100" dirty="0"/>
              <a:t>        '2', '2', '2', // A,B,C -&gt; 2</a:t>
            </a:r>
          </a:p>
          <a:p>
            <a:r>
              <a:rPr lang="en-US" altLang="zh-CN" sz="1100" dirty="0"/>
              <a:t>        '3', '3', '3', // D,E,F -&gt; 3</a:t>
            </a:r>
          </a:p>
          <a:p>
            <a:r>
              <a:rPr lang="en-US" altLang="zh-CN" sz="1100" dirty="0"/>
              <a:t>        '4', '4', '4', // G,H,I -&gt; 4</a:t>
            </a:r>
          </a:p>
          <a:p>
            <a:r>
              <a:rPr lang="en-US" altLang="zh-CN" sz="1100" dirty="0"/>
              <a:t>        '5', '5', '5', // J,K,L -&gt; 5</a:t>
            </a:r>
          </a:p>
          <a:p>
            <a:r>
              <a:rPr lang="en-US" altLang="zh-CN" sz="1100" dirty="0"/>
              <a:t>        '6', '6', '6', // M,N,O -&gt; 6</a:t>
            </a:r>
          </a:p>
          <a:p>
            <a:r>
              <a:rPr lang="en-US" altLang="zh-CN" sz="1100" dirty="0"/>
              <a:t>        '7', '7', '7', '7', // P,Q,R,S -&gt; 7</a:t>
            </a:r>
          </a:p>
          <a:p>
            <a:r>
              <a:rPr lang="en-US" altLang="zh-CN" sz="1100" dirty="0"/>
              <a:t>        '8', '8', '8', // T,U,V -&gt; 8</a:t>
            </a:r>
          </a:p>
          <a:p>
            <a:r>
              <a:rPr lang="en-US" altLang="zh-CN" sz="1100" dirty="0"/>
              <a:t>        '9', '9', '9', '9' // W,X,Y,Z -&gt; 9</a:t>
            </a:r>
          </a:p>
          <a:p>
            <a:r>
              <a:rPr lang="en-US" altLang="zh-CN" sz="1100" dirty="0"/>
              <a:t>    </a:t>
            </a:r>
            <a:r>
              <a:rPr lang="en-US" altLang="zh-CN" sz="1100" dirty="0" smtClean="0"/>
              <a:t>};</a:t>
            </a:r>
          </a:p>
          <a:p>
            <a:r>
              <a:rPr lang="zh-CN" altLang="en-US" sz="1400" b="0" dirty="0" smtClean="0"/>
              <a:t>从而</a:t>
            </a:r>
            <a:r>
              <a:rPr lang="zh-CN" altLang="en-US" sz="1400" b="0" dirty="0"/>
              <a:t>生成之前介绍的</a:t>
            </a:r>
            <a:r>
              <a:rPr lang="en-US" altLang="zh-CN" sz="1400" b="0" dirty="0" err="1"/>
              <a:t>prefix_table</a:t>
            </a:r>
            <a:r>
              <a:rPr lang="zh-CN" altLang="en-US" sz="1400" b="0" dirty="0"/>
              <a:t>表中</a:t>
            </a:r>
            <a:r>
              <a:rPr lang="en-US" altLang="zh-CN" sz="1400" b="0" dirty="0"/>
              <a:t>prefix</a:t>
            </a:r>
            <a:r>
              <a:rPr lang="zh-CN" altLang="en-US" sz="1400" b="0" dirty="0"/>
              <a:t>字段，每个联系人都对应</a:t>
            </a:r>
            <a:r>
              <a:rPr lang="en-US" altLang="zh-CN" sz="1400" b="0" dirty="0"/>
              <a:t>2</a:t>
            </a:r>
            <a:r>
              <a:rPr lang="zh-CN" altLang="en-US" sz="1400" b="0" dirty="0"/>
              <a:t>个</a:t>
            </a:r>
            <a:r>
              <a:rPr lang="en-US" altLang="zh-CN" sz="1400" b="0" dirty="0" smtClean="0"/>
              <a:t>prefix[</a:t>
            </a:r>
            <a:r>
              <a:rPr lang="zh-CN" altLang="en-US" sz="1400" b="0" dirty="0" smtClean="0"/>
              <a:t>这里仅指拉丁语系列的，排除汉字</a:t>
            </a:r>
            <a:r>
              <a:rPr lang="en-US" altLang="zh-CN" sz="1400" b="0" dirty="0" smtClean="0"/>
              <a:t>]</a:t>
            </a:r>
            <a:r>
              <a:rPr lang="zh-CN" altLang="en-US" sz="1400" b="0" dirty="0" smtClean="0"/>
              <a:t>，</a:t>
            </a:r>
            <a:r>
              <a:rPr lang="zh-CN" altLang="en-US" sz="1400" b="0" dirty="0"/>
              <a:t>一个是电话号码的</a:t>
            </a:r>
            <a:r>
              <a:rPr lang="en-US" altLang="zh-CN" sz="1400" b="0" dirty="0"/>
              <a:t>prefix</a:t>
            </a:r>
            <a:r>
              <a:rPr lang="zh-CN" altLang="en-US" sz="1400" b="0" dirty="0"/>
              <a:t>，一个是姓名对应的数字的</a:t>
            </a:r>
            <a:r>
              <a:rPr lang="en-US" altLang="zh-CN" sz="1400" b="0" dirty="0"/>
              <a:t>prefix[</a:t>
            </a:r>
            <a:r>
              <a:rPr lang="zh-CN" altLang="en-US" sz="1400" b="0" dirty="0"/>
              <a:t>这个就是通过以上方法得到并一同插入到数据表中</a:t>
            </a:r>
            <a:r>
              <a:rPr lang="en-US" altLang="zh-CN" sz="1400" b="0" dirty="0"/>
              <a:t>]</a:t>
            </a:r>
          </a:p>
          <a:p>
            <a:r>
              <a:rPr lang="zh-CN" altLang="en-US" sz="1400" b="0" dirty="0"/>
              <a:t>由于拨号盘中只能输入数字，以上实现机制使得在拨号盘中即使是想搜索数字对应的字母名字也能查询到对应联系人。</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9201" y="3573016"/>
            <a:ext cx="1717016" cy="1872208"/>
          </a:xfrm>
          <a:prstGeom prst="rect">
            <a:avLst/>
          </a:prstGeom>
          <a:ln>
            <a:solidFill>
              <a:schemeClr val="accent1"/>
            </a:solidFill>
          </a:ln>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3573016"/>
            <a:ext cx="2259309" cy="1837953"/>
          </a:xfrm>
          <a:prstGeom prst="rect">
            <a:avLst/>
          </a:prstGeom>
          <a:ln>
            <a:solidFill>
              <a:schemeClr val="accent1"/>
            </a:solidFill>
          </a:ln>
        </p:spPr>
      </p:pic>
    </p:spTree>
    <p:extLst>
      <p:ext uri="{BB962C8B-B14F-4D97-AF65-F5344CB8AC3E}">
        <p14:creationId xmlns:p14="http://schemas.microsoft.com/office/powerpoint/2010/main" val="3609548015"/>
      </p:ext>
    </p:extLst>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7" name="TextBox 6"/>
          <p:cNvSpPr txBox="1"/>
          <p:nvPr/>
        </p:nvSpPr>
        <p:spPr>
          <a:xfrm>
            <a:off x="3071802" y="2786058"/>
            <a:ext cx="3071834" cy="1569660"/>
          </a:xfrm>
          <a:prstGeom prst="rect">
            <a:avLst/>
          </a:prstGeom>
          <a:noFill/>
        </p:spPr>
        <p:txBody>
          <a:bodyPr wrap="square" rtlCol="0">
            <a:spAutoFit/>
          </a:bodyPr>
          <a:lstStyle/>
          <a:p>
            <a:pPr algn="ctr"/>
            <a:r>
              <a:rPr lang="en-US" altLang="zh-CN" sz="4800" dirty="0" smtClean="0">
                <a:solidFill>
                  <a:schemeClr val="tx2"/>
                </a:solidFill>
                <a:latin typeface="+mn-lt"/>
                <a:ea typeface="方正兰亭黑_GB18030" pitchFamily="2" charset="-122"/>
              </a:rPr>
              <a:t>THANK  YOU</a:t>
            </a:r>
            <a:endParaRPr lang="zh-CN" altLang="en-US" sz="4800" dirty="0" smtClean="0">
              <a:solidFill>
                <a:schemeClr val="tx2"/>
              </a:solidFill>
              <a:latin typeface="+mn-lt"/>
              <a:ea typeface="方正兰亭黑_GB18030" pitchFamily="2" charset="-122"/>
            </a:endParaRPr>
          </a:p>
        </p:txBody>
      </p:sp>
    </p:spTree>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23728" y="1039371"/>
            <a:ext cx="5600664" cy="6494085"/>
          </a:xfrm>
          <a:prstGeom prst="rect">
            <a:avLst/>
          </a:prstGeom>
          <a:noFill/>
        </p:spPr>
        <p:txBody>
          <a:bodyPr wrap="square" rtlCol="0">
            <a:spAutoFit/>
          </a:bodyPr>
          <a:lstStyle/>
          <a:p>
            <a:r>
              <a:rPr lang="zh-CN" altLang="en-US" sz="3200" dirty="0" smtClean="0">
                <a:solidFill>
                  <a:schemeClr val="accent4">
                    <a:lumMod val="75000"/>
                  </a:schemeClr>
                </a:solidFill>
                <a:latin typeface="方正兰亭黑_GB18030" pitchFamily="2" charset="-122"/>
                <a:ea typeface="方正兰亭黑_GB18030" pitchFamily="2" charset="-122"/>
              </a:rPr>
              <a:t>一</a:t>
            </a:r>
            <a:r>
              <a:rPr lang="en-US" altLang="zh-CN" sz="3200" dirty="0" smtClean="0">
                <a:solidFill>
                  <a:schemeClr val="accent4">
                    <a:lumMod val="75000"/>
                  </a:schemeClr>
                </a:solidFill>
                <a:latin typeface="方正兰亭黑_GB18030" pitchFamily="2" charset="-122"/>
                <a:ea typeface="方正兰亭黑_GB18030" pitchFamily="2" charset="-122"/>
              </a:rPr>
              <a:t>.Contacts</a:t>
            </a:r>
            <a:r>
              <a:rPr lang="zh-CN" altLang="en-US" sz="3200" dirty="0" smtClean="0">
                <a:solidFill>
                  <a:schemeClr val="accent4">
                    <a:lumMod val="75000"/>
                  </a:schemeClr>
                </a:solidFill>
                <a:latin typeface="方正兰亭黑_GB18030" pitchFamily="2" charset="-122"/>
                <a:ea typeface="方正兰亭黑_GB18030" pitchFamily="2" charset="-122"/>
              </a:rPr>
              <a:t>框架</a:t>
            </a:r>
            <a:endParaRPr lang="en-US" altLang="zh-CN" sz="3200" dirty="0" smtClean="0">
              <a:solidFill>
                <a:schemeClr val="accent4">
                  <a:lumMod val="75000"/>
                </a:schemeClr>
              </a:solidFill>
              <a:latin typeface="方正兰亭黑_GB18030" pitchFamily="2" charset="-122"/>
              <a:ea typeface="方正兰亭黑_GB18030" pitchFamily="2" charset="-122"/>
            </a:endParaRPr>
          </a:p>
          <a:p>
            <a:endParaRPr lang="en-US" altLang="zh-CN" sz="3200" dirty="0" smtClean="0">
              <a:solidFill>
                <a:schemeClr val="accent4">
                  <a:lumMod val="75000"/>
                </a:schemeClr>
              </a:solidFill>
              <a:latin typeface="方正兰亭黑_GB18030" pitchFamily="2" charset="-122"/>
              <a:ea typeface="方正兰亭黑_GB18030" pitchFamily="2" charset="-122"/>
            </a:endParaRPr>
          </a:p>
          <a:p>
            <a:r>
              <a:rPr lang="zh-CN" altLang="en-US" sz="3200" dirty="0">
                <a:solidFill>
                  <a:schemeClr val="accent4">
                    <a:lumMod val="75000"/>
                  </a:schemeClr>
                </a:solidFill>
                <a:latin typeface="方正兰亭黑_GB18030" pitchFamily="2" charset="-122"/>
                <a:ea typeface="方正兰亭黑_GB18030" pitchFamily="2" charset="-122"/>
              </a:rPr>
              <a:t>二</a:t>
            </a:r>
            <a:r>
              <a:rPr lang="zh-CN" altLang="en-US" sz="3200" dirty="0" smtClean="0">
                <a:solidFill>
                  <a:schemeClr val="accent4">
                    <a:lumMod val="75000"/>
                  </a:schemeClr>
                </a:solidFill>
                <a:latin typeface="方正兰亭黑_GB18030" pitchFamily="2" charset="-122"/>
                <a:ea typeface="方正兰亭黑_GB18030" pitchFamily="2" charset="-122"/>
              </a:rPr>
              <a:t>、数据库</a:t>
            </a:r>
            <a:endParaRPr lang="en-US" altLang="zh-CN" sz="3200" dirty="0" smtClean="0">
              <a:solidFill>
                <a:schemeClr val="accent4">
                  <a:lumMod val="75000"/>
                </a:schemeClr>
              </a:solidFill>
              <a:latin typeface="方正兰亭黑_GB18030" pitchFamily="2" charset="-122"/>
              <a:ea typeface="方正兰亭黑_GB18030" pitchFamily="2" charset="-122"/>
            </a:endParaRPr>
          </a:p>
          <a:p>
            <a:endParaRPr lang="en-US" altLang="zh-CN" sz="3200" dirty="0" smtClean="0">
              <a:solidFill>
                <a:schemeClr val="accent4">
                  <a:lumMod val="75000"/>
                </a:schemeClr>
              </a:solidFill>
              <a:latin typeface="方正兰亭黑_GB18030" pitchFamily="2" charset="-122"/>
              <a:ea typeface="方正兰亭黑_GB18030" pitchFamily="2" charset="-122"/>
            </a:endParaRPr>
          </a:p>
          <a:p>
            <a:r>
              <a:rPr lang="zh-CN" altLang="en-US" sz="3200" dirty="0">
                <a:solidFill>
                  <a:schemeClr val="accent4">
                    <a:lumMod val="75000"/>
                  </a:schemeClr>
                </a:solidFill>
                <a:latin typeface="方正兰亭黑_GB18030" pitchFamily="2" charset="-122"/>
                <a:ea typeface="方正兰亭黑_GB18030" pitchFamily="2" charset="-122"/>
              </a:rPr>
              <a:t>三</a:t>
            </a:r>
            <a:r>
              <a:rPr lang="en-US" altLang="zh-CN" sz="3200" dirty="0" smtClean="0">
                <a:solidFill>
                  <a:schemeClr val="accent4">
                    <a:lumMod val="75000"/>
                  </a:schemeClr>
                </a:solidFill>
                <a:latin typeface="方正兰亭黑_GB18030" pitchFamily="2" charset="-122"/>
                <a:ea typeface="方正兰亭黑_GB18030" pitchFamily="2" charset="-122"/>
              </a:rPr>
              <a:t>.</a:t>
            </a:r>
            <a:r>
              <a:rPr lang="zh-CN" altLang="en-US" sz="3200" dirty="0">
                <a:solidFill>
                  <a:schemeClr val="accent4">
                    <a:lumMod val="75000"/>
                  </a:schemeClr>
                </a:solidFill>
                <a:latin typeface="方正兰亭黑_GB18030" pitchFamily="2" charset="-122"/>
                <a:ea typeface="方正兰亭黑_GB18030" pitchFamily="2" charset="-122"/>
              </a:rPr>
              <a:t>加载卡</a:t>
            </a:r>
            <a:r>
              <a:rPr lang="zh-CN" altLang="en-US" sz="3200" dirty="0" smtClean="0">
                <a:solidFill>
                  <a:schemeClr val="accent4">
                    <a:lumMod val="75000"/>
                  </a:schemeClr>
                </a:solidFill>
                <a:latin typeface="方正兰亭黑_GB18030" pitchFamily="2" charset="-122"/>
                <a:ea typeface="方正兰亭黑_GB18030" pitchFamily="2" charset="-122"/>
              </a:rPr>
              <a:t>联系人</a:t>
            </a:r>
            <a:endParaRPr lang="en-US" altLang="zh-CN" sz="3200" dirty="0" smtClean="0">
              <a:solidFill>
                <a:schemeClr val="accent4">
                  <a:lumMod val="75000"/>
                </a:schemeClr>
              </a:solidFill>
              <a:latin typeface="方正兰亭黑_GB18030" pitchFamily="2" charset="-122"/>
              <a:ea typeface="方正兰亭黑_GB18030" pitchFamily="2" charset="-122"/>
            </a:endParaRPr>
          </a:p>
          <a:p>
            <a:endParaRPr lang="en-US" altLang="zh-CN" sz="3200" dirty="0">
              <a:solidFill>
                <a:schemeClr val="accent4">
                  <a:lumMod val="75000"/>
                </a:schemeClr>
              </a:solidFill>
              <a:latin typeface="方正兰亭黑_GB18030" pitchFamily="2" charset="-122"/>
              <a:ea typeface="方正兰亭黑_GB18030" pitchFamily="2" charset="-122"/>
            </a:endParaRPr>
          </a:p>
          <a:p>
            <a:r>
              <a:rPr lang="zh-CN" altLang="en-US" sz="3200" dirty="0">
                <a:solidFill>
                  <a:schemeClr val="accent4">
                    <a:lumMod val="75000"/>
                  </a:schemeClr>
                </a:solidFill>
                <a:latin typeface="方正兰亭黑_GB18030" pitchFamily="2" charset="-122"/>
                <a:ea typeface="方正兰亭黑_GB18030" pitchFamily="2" charset="-122"/>
              </a:rPr>
              <a:t>四</a:t>
            </a:r>
            <a:r>
              <a:rPr lang="en-US" altLang="zh-CN" sz="3200" dirty="0" smtClean="0">
                <a:solidFill>
                  <a:schemeClr val="accent4">
                    <a:lumMod val="75000"/>
                  </a:schemeClr>
                </a:solidFill>
                <a:latin typeface="方正兰亭黑_GB18030" pitchFamily="2" charset="-122"/>
                <a:ea typeface="方正兰亭黑_GB18030" pitchFamily="2" charset="-122"/>
              </a:rPr>
              <a:t>.</a:t>
            </a:r>
            <a:r>
              <a:rPr lang="zh-CN" altLang="en-US" sz="3200" dirty="0" smtClean="0">
                <a:solidFill>
                  <a:schemeClr val="accent4">
                    <a:lumMod val="75000"/>
                  </a:schemeClr>
                </a:solidFill>
                <a:latin typeface="方正兰亭黑_GB18030" pitchFamily="2" charset="-122"/>
                <a:ea typeface="方正兰亭黑_GB18030" pitchFamily="2" charset="-122"/>
              </a:rPr>
              <a:t>导出</a:t>
            </a:r>
            <a:r>
              <a:rPr lang="zh-CN" altLang="en-US" sz="3200" dirty="0">
                <a:solidFill>
                  <a:schemeClr val="accent4">
                    <a:lumMod val="75000"/>
                  </a:schemeClr>
                </a:solidFill>
                <a:latin typeface="方正兰亭黑_GB18030" pitchFamily="2" charset="-122"/>
                <a:ea typeface="方正兰亭黑_GB18030" pitchFamily="2" charset="-122"/>
              </a:rPr>
              <a:t>到</a:t>
            </a:r>
            <a:r>
              <a:rPr lang="en-US" altLang="zh-CN" sz="3200" dirty="0" smtClean="0">
                <a:solidFill>
                  <a:schemeClr val="accent4">
                    <a:lumMod val="75000"/>
                  </a:schemeClr>
                </a:solidFill>
                <a:latin typeface="方正兰亭黑_GB18030" pitchFamily="2" charset="-122"/>
                <a:ea typeface="方正兰亭黑_GB18030" pitchFamily="2" charset="-122"/>
              </a:rPr>
              <a:t>SIM</a:t>
            </a:r>
            <a:r>
              <a:rPr lang="zh-CN" altLang="en-US" sz="3200" dirty="0" smtClean="0">
                <a:solidFill>
                  <a:schemeClr val="accent4">
                    <a:lumMod val="75000"/>
                  </a:schemeClr>
                </a:solidFill>
                <a:latin typeface="方正兰亭黑_GB18030" pitchFamily="2" charset="-122"/>
                <a:ea typeface="方正兰亭黑_GB18030" pitchFamily="2" charset="-122"/>
              </a:rPr>
              <a:t>卡</a:t>
            </a:r>
            <a:endParaRPr lang="en-US" altLang="zh-CN" sz="3200" dirty="0" smtClean="0">
              <a:solidFill>
                <a:schemeClr val="accent4">
                  <a:lumMod val="75000"/>
                </a:schemeClr>
              </a:solidFill>
              <a:latin typeface="方正兰亭黑_GB18030" pitchFamily="2" charset="-122"/>
              <a:ea typeface="方正兰亭黑_GB18030" pitchFamily="2" charset="-122"/>
            </a:endParaRPr>
          </a:p>
          <a:p>
            <a:endParaRPr lang="en-US" altLang="zh-CN" sz="3200" dirty="0" smtClean="0">
              <a:solidFill>
                <a:schemeClr val="accent4">
                  <a:lumMod val="75000"/>
                </a:schemeClr>
              </a:solidFill>
              <a:latin typeface="方正兰亭黑_GB18030" pitchFamily="2" charset="-122"/>
              <a:ea typeface="方正兰亭黑_GB18030" pitchFamily="2" charset="-122"/>
            </a:endParaRPr>
          </a:p>
          <a:p>
            <a:r>
              <a:rPr lang="zh-CN" altLang="en-US" sz="3200" dirty="0" smtClean="0">
                <a:solidFill>
                  <a:schemeClr val="accent4">
                    <a:lumMod val="75000"/>
                  </a:schemeClr>
                </a:solidFill>
                <a:latin typeface="方正兰亭黑_GB18030" pitchFamily="2" charset="-122"/>
                <a:ea typeface="方正兰亭黑_GB18030" pitchFamily="2" charset="-122"/>
              </a:rPr>
              <a:t>五</a:t>
            </a:r>
            <a:r>
              <a:rPr lang="en-US" altLang="zh-CN" sz="3200" dirty="0" smtClean="0">
                <a:solidFill>
                  <a:schemeClr val="accent4">
                    <a:lumMod val="75000"/>
                  </a:schemeClr>
                </a:solidFill>
                <a:latin typeface="方正兰亭黑_GB18030" pitchFamily="2" charset="-122"/>
                <a:ea typeface="方正兰亭黑_GB18030" pitchFamily="2" charset="-122"/>
              </a:rPr>
              <a:t>.Contacts/Dialer</a:t>
            </a:r>
            <a:r>
              <a:rPr lang="zh-CN" altLang="en-US" sz="3200" dirty="0" smtClean="0">
                <a:solidFill>
                  <a:schemeClr val="accent4">
                    <a:lumMod val="75000"/>
                  </a:schemeClr>
                </a:solidFill>
                <a:latin typeface="方正兰亭黑_GB18030" pitchFamily="2" charset="-122"/>
                <a:ea typeface="方正兰亭黑_GB18030" pitchFamily="2" charset="-122"/>
              </a:rPr>
              <a:t>搜索机制</a:t>
            </a:r>
            <a:endParaRPr lang="en-US" altLang="zh-CN" sz="3200" dirty="0" smtClean="0">
              <a:solidFill>
                <a:schemeClr val="accent4">
                  <a:lumMod val="75000"/>
                </a:schemeClr>
              </a:solidFill>
              <a:latin typeface="方正兰亭黑_GB18030" pitchFamily="2" charset="-122"/>
              <a:ea typeface="方正兰亭黑_GB18030" pitchFamily="2" charset="-122"/>
            </a:endParaRPr>
          </a:p>
          <a:p>
            <a:endParaRPr lang="en-US" altLang="zh-CN" sz="3200" dirty="0" smtClean="0">
              <a:solidFill>
                <a:schemeClr val="accent4">
                  <a:lumMod val="75000"/>
                </a:schemeClr>
              </a:solidFill>
              <a:latin typeface="方正兰亭黑_GB18030" pitchFamily="2" charset="-122"/>
              <a:ea typeface="方正兰亭黑_GB18030" pitchFamily="2" charset="-122"/>
            </a:endParaRPr>
          </a:p>
          <a:p>
            <a:endParaRPr lang="en-US" altLang="zh-CN" sz="3200" dirty="0" smtClean="0">
              <a:solidFill>
                <a:schemeClr val="accent4">
                  <a:lumMod val="75000"/>
                </a:schemeClr>
              </a:solidFill>
              <a:latin typeface="方正兰亭黑_GB18030" pitchFamily="2" charset="-122"/>
              <a:ea typeface="方正兰亭黑_GB18030" pitchFamily="2" charset="-122"/>
            </a:endParaRPr>
          </a:p>
          <a:p>
            <a:endParaRPr lang="en-US" altLang="zh-CN" sz="3200" dirty="0" smtClean="0">
              <a:solidFill>
                <a:schemeClr val="accent4">
                  <a:lumMod val="75000"/>
                </a:schemeClr>
              </a:solidFill>
              <a:latin typeface="方正兰亭黑_GB18030" pitchFamily="2" charset="-122"/>
              <a:ea typeface="方正兰亭黑_GB18030" pitchFamily="2" charset="-122"/>
            </a:endParaRPr>
          </a:p>
          <a:p>
            <a:endParaRPr lang="zh-CN" altLang="en-US" sz="3200" dirty="0">
              <a:solidFill>
                <a:schemeClr val="accent4">
                  <a:lumMod val="75000"/>
                </a:schemeClr>
              </a:solidFill>
              <a:latin typeface="方正兰亭黑_GB18030" pitchFamily="2" charset="-122"/>
              <a:ea typeface="方正兰亭黑_GB18030" pitchFamily="2" charset="-122"/>
            </a:endParaRPr>
          </a:p>
        </p:txBody>
      </p:sp>
    </p:spTree>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17490" y="714356"/>
            <a:ext cx="2662908" cy="1077218"/>
          </a:xfrm>
          <a:prstGeom prst="rect">
            <a:avLst/>
          </a:prstGeom>
          <a:noFill/>
        </p:spPr>
        <p:txBody>
          <a:bodyPr wrap="none" rtlCol="0">
            <a:spAutoFit/>
          </a:bodyPr>
          <a:lstStyle/>
          <a:p>
            <a:r>
              <a:rPr lang="en-US" altLang="zh-CN" sz="3200" dirty="0" smtClean="0">
                <a:solidFill>
                  <a:schemeClr val="tx2"/>
                </a:solidFill>
                <a:latin typeface="方正兰亭黑_GB18030" pitchFamily="2" charset="-122"/>
                <a:ea typeface="方正兰亭黑_GB18030" pitchFamily="2" charset="-122"/>
              </a:rPr>
              <a:t>Contacts</a:t>
            </a:r>
            <a:r>
              <a:rPr lang="zh-CN" altLang="en-US" sz="3200" dirty="0">
                <a:solidFill>
                  <a:schemeClr val="tx2"/>
                </a:solidFill>
                <a:latin typeface="方正兰亭黑_GB18030" pitchFamily="2" charset="-122"/>
                <a:ea typeface="方正兰亭黑_GB18030" pitchFamily="2" charset="-122"/>
              </a:rPr>
              <a:t>框架</a:t>
            </a:r>
          </a:p>
          <a:p>
            <a:endParaRPr lang="en-US" altLang="zh-CN" sz="3200" dirty="0" smtClean="0">
              <a:solidFill>
                <a:schemeClr val="tx2"/>
              </a:solidFill>
              <a:latin typeface="方正兰亭黑_GB18030" pitchFamily="2" charset="-122"/>
              <a:ea typeface="方正兰亭黑_GB18030" pitchFamily="2" charset="-122"/>
            </a:endParaRPr>
          </a:p>
        </p:txBody>
      </p:sp>
      <p:sp>
        <p:nvSpPr>
          <p:cNvPr id="4" name="TextBox 3"/>
          <p:cNvSpPr txBox="1"/>
          <p:nvPr/>
        </p:nvSpPr>
        <p:spPr>
          <a:xfrm>
            <a:off x="785786" y="1428736"/>
            <a:ext cx="7572428" cy="3416320"/>
          </a:xfrm>
          <a:prstGeom prst="rect">
            <a:avLst/>
          </a:prstGeom>
          <a:noFill/>
        </p:spPr>
        <p:txBody>
          <a:bodyPr wrap="square" rtlCol="0">
            <a:spAutoFit/>
          </a:bodyPr>
          <a:lstStyle/>
          <a:p>
            <a:r>
              <a:rPr lang="en-US" altLang="zh-CN" b="0" dirty="0" smtClean="0"/>
              <a:t>1</a:t>
            </a:r>
            <a:r>
              <a:rPr lang="zh-CN" altLang="en-US" b="0" dirty="0" smtClean="0"/>
              <a:t>、路径：</a:t>
            </a:r>
            <a:endParaRPr lang="en-US" altLang="zh-CN" b="0" dirty="0" smtClean="0"/>
          </a:p>
          <a:p>
            <a:r>
              <a:rPr lang="en-US" altLang="zh-CN" b="0" dirty="0" smtClean="0"/>
              <a:t>package/apps/Contacts </a:t>
            </a:r>
            <a:r>
              <a:rPr lang="zh-CN" altLang="en-US" b="0" dirty="0" smtClean="0"/>
              <a:t>：</a:t>
            </a:r>
            <a:r>
              <a:rPr lang="en-US" altLang="zh-CN" b="0" dirty="0" smtClean="0"/>
              <a:t>Contacts</a:t>
            </a:r>
            <a:r>
              <a:rPr lang="zh-CN" altLang="en-US" b="0" dirty="0" smtClean="0"/>
              <a:t>的页面代码</a:t>
            </a:r>
            <a:endParaRPr lang="en-US" altLang="zh-CN" b="0" dirty="0" smtClean="0"/>
          </a:p>
          <a:p>
            <a:r>
              <a:rPr lang="en-US" altLang="zh-CN" b="0" dirty="0" smtClean="0"/>
              <a:t>package/apps/</a:t>
            </a:r>
            <a:r>
              <a:rPr lang="en-US" altLang="zh-CN" b="0" dirty="0" err="1" smtClean="0"/>
              <a:t>ContactsCommon</a:t>
            </a:r>
            <a:r>
              <a:rPr lang="zh-CN" altLang="en-US" b="0" dirty="0" smtClean="0"/>
              <a:t>：</a:t>
            </a:r>
            <a:r>
              <a:rPr lang="en-US" altLang="zh-CN" b="0" dirty="0" smtClean="0"/>
              <a:t>Contacts</a:t>
            </a:r>
            <a:r>
              <a:rPr lang="zh-CN" altLang="en-US" b="0" dirty="0" smtClean="0"/>
              <a:t>需要调用的代码</a:t>
            </a:r>
            <a:endParaRPr lang="en-US" altLang="zh-CN" b="0" dirty="0" smtClean="0"/>
          </a:p>
          <a:p>
            <a:r>
              <a:rPr lang="en-US" altLang="zh-CN" b="0" dirty="0" smtClean="0"/>
              <a:t>Vendor/</a:t>
            </a:r>
            <a:r>
              <a:rPr lang="en-US" altLang="zh-CN" b="0" dirty="0" err="1" smtClean="0"/>
              <a:t>qcom</a:t>
            </a:r>
            <a:r>
              <a:rPr lang="en-US" altLang="zh-CN" b="0" dirty="0" smtClean="0"/>
              <a:t>/proprietary/telephony-apps/</a:t>
            </a:r>
            <a:r>
              <a:rPr lang="en-US" altLang="zh-CN" b="0" dirty="0" err="1" smtClean="0"/>
              <a:t>SimContacts</a:t>
            </a:r>
            <a:r>
              <a:rPr lang="zh-CN" altLang="en-US" b="0" dirty="0" smtClean="0"/>
              <a:t>：卡联系人更新的代码</a:t>
            </a:r>
            <a:endParaRPr lang="en-US" altLang="zh-CN" b="0" dirty="0" smtClean="0"/>
          </a:p>
          <a:p>
            <a:r>
              <a:rPr lang="en-US" altLang="zh-CN" b="0" dirty="0" smtClean="0"/>
              <a:t>Package/providers/</a:t>
            </a:r>
            <a:r>
              <a:rPr lang="en-US" altLang="zh-CN" b="0" dirty="0" err="1" smtClean="0"/>
              <a:t>ContactsProvider</a:t>
            </a:r>
            <a:r>
              <a:rPr lang="en-US" altLang="zh-CN" b="0" dirty="0" smtClean="0"/>
              <a:t>:</a:t>
            </a:r>
            <a:r>
              <a:rPr lang="zh-CN" altLang="en-US" b="0" dirty="0" smtClean="0"/>
              <a:t>数据库操作</a:t>
            </a:r>
            <a:r>
              <a:rPr lang="en-US" altLang="zh-CN" b="0" dirty="0" smtClean="0"/>
              <a:t>  </a:t>
            </a:r>
          </a:p>
          <a:p>
            <a:r>
              <a:rPr lang="en-US" altLang="zh-CN" b="0" dirty="0" smtClean="0"/>
              <a:t>Packages/apps/Dialer</a:t>
            </a:r>
          </a:p>
          <a:p>
            <a:r>
              <a:rPr lang="en-US" altLang="zh-CN" b="0" dirty="0" smtClean="0"/>
              <a:t>package/apps/</a:t>
            </a:r>
            <a:r>
              <a:rPr lang="en-US" altLang="zh-CN" b="0" dirty="0" err="1" smtClean="0"/>
              <a:t>PhoneCommon</a:t>
            </a:r>
            <a:endParaRPr lang="en-US" altLang="zh-CN" b="0" dirty="0" smtClean="0"/>
          </a:p>
          <a:p>
            <a:r>
              <a:rPr lang="en-US" altLang="zh-CN" b="0" dirty="0" smtClean="0"/>
              <a:t>2</a:t>
            </a:r>
            <a:r>
              <a:rPr lang="zh-CN" altLang="en-US" b="0" dirty="0" smtClean="0"/>
              <a:t>、主入口：</a:t>
            </a:r>
            <a:r>
              <a:rPr lang="en-US" altLang="zh-CN" b="0" dirty="0"/>
              <a:t> PeopleActivity.java</a:t>
            </a:r>
            <a:endParaRPr lang="en-US" altLang="zh-CN" b="0" dirty="0" smtClean="0"/>
          </a:p>
          <a:p>
            <a:endParaRPr lang="en-US" altLang="zh-CN" b="0" dirty="0"/>
          </a:p>
          <a:p>
            <a:endParaRPr lang="en-US" altLang="zh-CN" b="0" dirty="0" smtClean="0"/>
          </a:p>
          <a:p>
            <a:endParaRPr lang="en-US" altLang="zh-CN" b="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238" y="4077072"/>
            <a:ext cx="5637010" cy="2304257"/>
          </a:xfrm>
          <a:prstGeom prst="rect">
            <a:avLst/>
          </a:prstGeom>
          <a:ln w="3175" cmpd="sng">
            <a:solidFill>
              <a:schemeClr val="tx1"/>
            </a:solidFill>
          </a:ln>
        </p:spPr>
      </p:pic>
    </p:spTree>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17490" y="714356"/>
            <a:ext cx="2662908" cy="1077218"/>
          </a:xfrm>
          <a:prstGeom prst="rect">
            <a:avLst/>
          </a:prstGeom>
          <a:noFill/>
        </p:spPr>
        <p:txBody>
          <a:bodyPr wrap="none" rtlCol="0">
            <a:spAutoFit/>
          </a:bodyPr>
          <a:lstStyle/>
          <a:p>
            <a:r>
              <a:rPr lang="en-US" altLang="zh-CN" sz="3200" dirty="0">
                <a:solidFill>
                  <a:schemeClr val="tx2"/>
                </a:solidFill>
                <a:latin typeface="方正兰亭黑_GB18030" pitchFamily="2" charset="-122"/>
                <a:ea typeface="方正兰亭黑_GB18030" pitchFamily="2" charset="-122"/>
              </a:rPr>
              <a:t>Contacts</a:t>
            </a:r>
            <a:r>
              <a:rPr lang="zh-CN" altLang="en-US" sz="3200" dirty="0" smtClean="0">
                <a:solidFill>
                  <a:schemeClr val="tx2"/>
                </a:solidFill>
                <a:latin typeface="方正兰亭黑_GB18030" pitchFamily="2" charset="-122"/>
                <a:ea typeface="方正兰亭黑_GB18030" pitchFamily="2" charset="-122"/>
              </a:rPr>
              <a:t>框架</a:t>
            </a:r>
            <a:endParaRPr lang="zh-CN" altLang="en-US" sz="3200" dirty="0">
              <a:solidFill>
                <a:schemeClr val="tx2"/>
              </a:solidFill>
              <a:latin typeface="方正兰亭黑_GB18030" pitchFamily="2" charset="-122"/>
              <a:ea typeface="方正兰亭黑_GB18030" pitchFamily="2" charset="-122"/>
            </a:endParaRPr>
          </a:p>
          <a:p>
            <a:endParaRPr lang="en-US" altLang="zh-CN" sz="3200" dirty="0" smtClean="0">
              <a:solidFill>
                <a:schemeClr val="tx2"/>
              </a:solidFill>
              <a:latin typeface="方正兰亭黑_GB18030" pitchFamily="2" charset="-122"/>
              <a:ea typeface="方正兰亭黑_GB18030" pitchFamily="2" charset="-122"/>
            </a:endParaRPr>
          </a:p>
        </p:txBody>
      </p:sp>
      <p:sp>
        <p:nvSpPr>
          <p:cNvPr id="4" name="TextBox 3"/>
          <p:cNvSpPr txBox="1"/>
          <p:nvPr/>
        </p:nvSpPr>
        <p:spPr>
          <a:xfrm>
            <a:off x="785786" y="1428736"/>
            <a:ext cx="7572428" cy="3970318"/>
          </a:xfrm>
          <a:prstGeom prst="rect">
            <a:avLst/>
          </a:prstGeom>
          <a:noFill/>
        </p:spPr>
        <p:txBody>
          <a:bodyPr wrap="square" rtlCol="0">
            <a:spAutoFit/>
          </a:bodyPr>
          <a:lstStyle/>
          <a:p>
            <a:pPr lvl="0"/>
            <a:r>
              <a:rPr lang="en-US" altLang="zh-CN" b="0" dirty="0" err="1" smtClean="0">
                <a:solidFill>
                  <a:srgbClr val="2B166E"/>
                </a:solidFill>
              </a:rPr>
              <a:t>Oncreate</a:t>
            </a:r>
            <a:r>
              <a:rPr lang="zh-CN" altLang="en-US" b="0" dirty="0" smtClean="0">
                <a:solidFill>
                  <a:srgbClr val="2B166E"/>
                </a:solidFill>
              </a:rPr>
              <a:t>中</a:t>
            </a:r>
            <a:endParaRPr lang="en-US" altLang="zh-CN" b="0" dirty="0" smtClean="0">
              <a:solidFill>
                <a:srgbClr val="2B166E"/>
              </a:solidFill>
            </a:endParaRPr>
          </a:p>
          <a:p>
            <a:pPr lvl="0"/>
            <a:r>
              <a:rPr lang="en-US" altLang="zh-CN" b="0" dirty="0" smtClean="0">
                <a:solidFill>
                  <a:srgbClr val="2B166E"/>
                </a:solidFill>
              </a:rPr>
              <a:t>     </a:t>
            </a:r>
            <a:r>
              <a:rPr lang="zh-CN" altLang="en-US" b="0" dirty="0" smtClean="0">
                <a:solidFill>
                  <a:srgbClr val="2B166E"/>
                </a:solidFill>
              </a:rPr>
              <a:t>调用了</a:t>
            </a:r>
            <a:r>
              <a:rPr lang="en-US" altLang="zh-CN" b="0" dirty="0" err="1" smtClean="0">
                <a:solidFill>
                  <a:srgbClr val="2B166E"/>
                </a:solidFill>
              </a:rPr>
              <a:t>createViewsAndFragments</a:t>
            </a:r>
            <a:r>
              <a:rPr lang="en-US" altLang="zh-CN" b="0" dirty="0" smtClean="0">
                <a:solidFill>
                  <a:srgbClr val="2B166E"/>
                </a:solidFill>
              </a:rPr>
              <a:t>()</a:t>
            </a:r>
          </a:p>
          <a:p>
            <a:pPr lvl="0"/>
            <a:r>
              <a:rPr lang="en-US" altLang="zh-CN" sz="1200" b="0" dirty="0" smtClean="0">
                <a:solidFill>
                  <a:srgbClr val="2B166E"/>
                </a:solidFill>
              </a:rPr>
              <a:t>        </a:t>
            </a:r>
            <a:r>
              <a:rPr lang="en-US" altLang="zh-CN" sz="1200" b="0" dirty="0" err="1" smtClean="0">
                <a:solidFill>
                  <a:srgbClr val="2B166E"/>
                </a:solidFill>
              </a:rPr>
              <a:t>mTabTitles</a:t>
            </a:r>
            <a:r>
              <a:rPr lang="en-US" altLang="zh-CN" sz="1200" b="0" dirty="0" smtClean="0">
                <a:solidFill>
                  <a:srgbClr val="2B166E"/>
                </a:solidFill>
              </a:rPr>
              <a:t>[</a:t>
            </a:r>
            <a:r>
              <a:rPr lang="en-US" altLang="zh-CN" sz="1200" b="0" dirty="0" err="1" smtClean="0">
                <a:solidFill>
                  <a:srgbClr val="2B166E"/>
                </a:solidFill>
              </a:rPr>
              <a:t>TabState.FAVORITES</a:t>
            </a:r>
            <a:r>
              <a:rPr lang="en-US" altLang="zh-CN" sz="1200" b="0" dirty="0" smtClean="0">
                <a:solidFill>
                  <a:srgbClr val="2B166E"/>
                </a:solidFill>
              </a:rPr>
              <a:t>] = </a:t>
            </a:r>
            <a:r>
              <a:rPr lang="en-US" altLang="zh-CN" sz="1200" b="0" dirty="0" err="1" smtClean="0">
                <a:solidFill>
                  <a:srgbClr val="2B166E"/>
                </a:solidFill>
              </a:rPr>
              <a:t>getString</a:t>
            </a:r>
            <a:r>
              <a:rPr lang="en-US" altLang="zh-CN" sz="1200" b="0" dirty="0" smtClean="0">
                <a:solidFill>
                  <a:srgbClr val="2B166E"/>
                </a:solidFill>
              </a:rPr>
              <a:t>(</a:t>
            </a:r>
            <a:r>
              <a:rPr lang="en-US" altLang="zh-CN" sz="1200" b="0" dirty="0" err="1" smtClean="0">
                <a:solidFill>
                  <a:srgbClr val="2B166E"/>
                </a:solidFill>
              </a:rPr>
              <a:t>R.string.favorites_tab_label</a:t>
            </a:r>
            <a:r>
              <a:rPr lang="en-US" altLang="zh-CN" sz="1200" b="0" dirty="0" smtClean="0">
                <a:solidFill>
                  <a:srgbClr val="2B166E"/>
                </a:solidFill>
              </a:rPr>
              <a:t>);</a:t>
            </a:r>
          </a:p>
          <a:p>
            <a:pPr lvl="0"/>
            <a:r>
              <a:rPr lang="en-US" altLang="zh-CN" sz="1200" b="0" dirty="0" smtClean="0">
                <a:solidFill>
                  <a:srgbClr val="2B166E"/>
                </a:solidFill>
              </a:rPr>
              <a:t>        </a:t>
            </a:r>
            <a:r>
              <a:rPr lang="en-US" altLang="zh-CN" sz="1200" b="0" dirty="0" err="1" smtClean="0">
                <a:solidFill>
                  <a:srgbClr val="2B166E"/>
                </a:solidFill>
              </a:rPr>
              <a:t>mTabTitles</a:t>
            </a:r>
            <a:r>
              <a:rPr lang="en-US" altLang="zh-CN" sz="1200" b="0" dirty="0" smtClean="0">
                <a:solidFill>
                  <a:srgbClr val="2B166E"/>
                </a:solidFill>
              </a:rPr>
              <a:t>[</a:t>
            </a:r>
            <a:r>
              <a:rPr lang="en-US" altLang="zh-CN" sz="1200" b="0" dirty="0" err="1" smtClean="0">
                <a:solidFill>
                  <a:srgbClr val="2B166E"/>
                </a:solidFill>
              </a:rPr>
              <a:t>TabState.ALL</a:t>
            </a:r>
            <a:r>
              <a:rPr lang="en-US" altLang="zh-CN" sz="1200" b="0" dirty="0" smtClean="0">
                <a:solidFill>
                  <a:srgbClr val="2B166E"/>
                </a:solidFill>
              </a:rPr>
              <a:t>] = </a:t>
            </a:r>
            <a:r>
              <a:rPr lang="en-US" altLang="zh-CN" sz="1200" b="0" dirty="0" err="1" smtClean="0">
                <a:solidFill>
                  <a:srgbClr val="2B166E"/>
                </a:solidFill>
              </a:rPr>
              <a:t>getString</a:t>
            </a:r>
            <a:r>
              <a:rPr lang="en-US" altLang="zh-CN" sz="1200" b="0" dirty="0" smtClean="0">
                <a:solidFill>
                  <a:srgbClr val="2B166E"/>
                </a:solidFill>
              </a:rPr>
              <a:t>(</a:t>
            </a:r>
            <a:r>
              <a:rPr lang="en-US" altLang="zh-CN" sz="1200" b="0" dirty="0" err="1" smtClean="0">
                <a:solidFill>
                  <a:srgbClr val="2B166E"/>
                </a:solidFill>
              </a:rPr>
              <a:t>R.string.all_contacts_tab_label</a:t>
            </a:r>
            <a:r>
              <a:rPr lang="en-US" altLang="zh-CN" sz="1200" b="0" dirty="0" smtClean="0">
                <a:solidFill>
                  <a:srgbClr val="2B166E"/>
                </a:solidFill>
              </a:rPr>
              <a:t>);</a:t>
            </a:r>
          </a:p>
          <a:p>
            <a:pPr lvl="0"/>
            <a:r>
              <a:rPr lang="en-US" altLang="zh-CN" sz="1200" b="0" dirty="0" smtClean="0">
                <a:solidFill>
                  <a:srgbClr val="2B166E"/>
                </a:solidFill>
              </a:rPr>
              <a:t>        </a:t>
            </a:r>
            <a:r>
              <a:rPr lang="en-US" altLang="zh-CN" sz="1200" b="0" dirty="0" err="1" smtClean="0">
                <a:solidFill>
                  <a:srgbClr val="2B166E"/>
                </a:solidFill>
              </a:rPr>
              <a:t>mTabTitles</a:t>
            </a:r>
            <a:r>
              <a:rPr lang="en-US" altLang="zh-CN" sz="1200" b="0" dirty="0" smtClean="0">
                <a:solidFill>
                  <a:srgbClr val="2B166E"/>
                </a:solidFill>
              </a:rPr>
              <a:t>[</a:t>
            </a:r>
            <a:r>
              <a:rPr lang="en-US" altLang="zh-CN" sz="1200" b="0" dirty="0" err="1" smtClean="0">
                <a:solidFill>
                  <a:srgbClr val="2B166E"/>
                </a:solidFill>
              </a:rPr>
              <a:t>TabState.GROUPS</a:t>
            </a:r>
            <a:r>
              <a:rPr lang="en-US" altLang="zh-CN" sz="1200" b="0" dirty="0" smtClean="0">
                <a:solidFill>
                  <a:srgbClr val="2B166E"/>
                </a:solidFill>
              </a:rPr>
              <a:t>] = </a:t>
            </a:r>
            <a:r>
              <a:rPr lang="en-US" altLang="zh-CN" sz="1200" b="0" dirty="0" err="1" smtClean="0">
                <a:solidFill>
                  <a:srgbClr val="2B166E"/>
                </a:solidFill>
              </a:rPr>
              <a:t>getString</a:t>
            </a:r>
            <a:r>
              <a:rPr lang="en-US" altLang="zh-CN" sz="1200" b="0" dirty="0" smtClean="0">
                <a:solidFill>
                  <a:srgbClr val="2B166E"/>
                </a:solidFill>
              </a:rPr>
              <a:t>(</a:t>
            </a:r>
            <a:r>
              <a:rPr lang="en-US" altLang="zh-CN" sz="1200" b="0" dirty="0" err="1" smtClean="0">
                <a:solidFill>
                  <a:srgbClr val="2B166E"/>
                </a:solidFill>
              </a:rPr>
              <a:t>R.string.label_groups</a:t>
            </a:r>
            <a:r>
              <a:rPr lang="en-US" altLang="zh-CN" sz="1200" b="0" dirty="0" smtClean="0">
                <a:solidFill>
                  <a:srgbClr val="2B166E"/>
                </a:solidFill>
              </a:rPr>
              <a:t>);       .commit();</a:t>
            </a:r>
          </a:p>
          <a:p>
            <a:pPr lvl="0"/>
            <a:r>
              <a:rPr lang="en-US" altLang="zh-CN" sz="1200" b="0" dirty="0" smtClean="0">
                <a:solidFill>
                  <a:srgbClr val="2B166E"/>
                </a:solidFill>
              </a:rPr>
              <a:t>        ………</a:t>
            </a:r>
          </a:p>
          <a:p>
            <a:pPr lvl="0"/>
            <a:r>
              <a:rPr lang="en-US" altLang="zh-CN" sz="1200" b="0" dirty="0" smtClean="0">
                <a:solidFill>
                  <a:srgbClr val="2B166E"/>
                </a:solidFill>
              </a:rPr>
              <a:t>       </a:t>
            </a:r>
            <a:r>
              <a:rPr lang="en-US" altLang="zh-CN" sz="1200" b="0" dirty="0" err="1" smtClean="0">
                <a:solidFill>
                  <a:srgbClr val="2B166E"/>
                </a:solidFill>
              </a:rPr>
              <a:t>mFavoritesFragment</a:t>
            </a:r>
            <a:r>
              <a:rPr lang="en-US" altLang="zh-CN" sz="1200" b="0" dirty="0" smtClean="0">
                <a:solidFill>
                  <a:srgbClr val="2B166E"/>
                </a:solidFill>
              </a:rPr>
              <a:t> = (</a:t>
            </a:r>
            <a:r>
              <a:rPr lang="en-US" altLang="zh-CN" sz="1200" b="0" dirty="0" err="1" smtClean="0">
                <a:solidFill>
                  <a:srgbClr val="2B166E"/>
                </a:solidFill>
              </a:rPr>
              <a:t>ContactTileListFragment</a:t>
            </a:r>
            <a:r>
              <a:rPr lang="en-US" altLang="zh-CN" sz="1200" b="0" dirty="0" smtClean="0">
                <a:solidFill>
                  <a:srgbClr val="2B166E"/>
                </a:solidFill>
              </a:rPr>
              <a:t>)</a:t>
            </a:r>
          </a:p>
          <a:p>
            <a:pPr lvl="0"/>
            <a:r>
              <a:rPr lang="en-US" altLang="zh-CN" sz="1200" b="0" dirty="0" smtClean="0">
                <a:solidFill>
                  <a:srgbClr val="2B166E"/>
                </a:solidFill>
              </a:rPr>
              <a:t>                </a:t>
            </a:r>
            <a:r>
              <a:rPr lang="en-US" altLang="zh-CN" sz="1200" b="0" dirty="0" err="1" smtClean="0">
                <a:solidFill>
                  <a:srgbClr val="2B166E"/>
                </a:solidFill>
              </a:rPr>
              <a:t>fragmentManager.findFragmentByTag</a:t>
            </a:r>
            <a:r>
              <a:rPr lang="en-US" altLang="zh-CN" sz="1200" b="0" dirty="0" smtClean="0">
                <a:solidFill>
                  <a:srgbClr val="2B166E"/>
                </a:solidFill>
              </a:rPr>
              <a:t>(FAVORITE_TAG);</a:t>
            </a:r>
          </a:p>
          <a:p>
            <a:pPr lvl="0"/>
            <a:r>
              <a:rPr lang="en-US" altLang="zh-CN" sz="1200" b="0" dirty="0" smtClean="0">
                <a:solidFill>
                  <a:srgbClr val="2B166E"/>
                </a:solidFill>
              </a:rPr>
              <a:t>        </a:t>
            </a:r>
            <a:r>
              <a:rPr lang="en-US" altLang="zh-CN" sz="1200" b="0" dirty="0" err="1" smtClean="0">
                <a:solidFill>
                  <a:srgbClr val="2B166E"/>
                </a:solidFill>
              </a:rPr>
              <a:t>mAllFragment</a:t>
            </a:r>
            <a:r>
              <a:rPr lang="en-US" altLang="zh-CN" sz="1200" b="0" dirty="0" smtClean="0">
                <a:solidFill>
                  <a:srgbClr val="2B166E"/>
                </a:solidFill>
              </a:rPr>
              <a:t> = (</a:t>
            </a:r>
            <a:r>
              <a:rPr lang="en-US" altLang="zh-CN" sz="1200" b="0" dirty="0" err="1" smtClean="0">
                <a:solidFill>
                  <a:srgbClr val="2B166E"/>
                </a:solidFill>
              </a:rPr>
              <a:t>DefaultContactBrowseListFragment</a:t>
            </a:r>
            <a:r>
              <a:rPr lang="en-US" altLang="zh-CN" sz="1200" b="0" dirty="0" smtClean="0">
                <a:solidFill>
                  <a:srgbClr val="2B166E"/>
                </a:solidFill>
              </a:rPr>
              <a:t>)</a:t>
            </a:r>
          </a:p>
          <a:p>
            <a:pPr lvl="0"/>
            <a:r>
              <a:rPr lang="en-US" altLang="zh-CN" sz="1200" b="0" dirty="0" smtClean="0">
                <a:solidFill>
                  <a:srgbClr val="2B166E"/>
                </a:solidFill>
              </a:rPr>
              <a:t>                </a:t>
            </a:r>
            <a:r>
              <a:rPr lang="en-US" altLang="zh-CN" sz="1200" b="0" dirty="0" err="1" smtClean="0">
                <a:solidFill>
                  <a:srgbClr val="2B166E"/>
                </a:solidFill>
              </a:rPr>
              <a:t>fragmentManager.findFragmentByTag</a:t>
            </a:r>
            <a:r>
              <a:rPr lang="en-US" altLang="zh-CN" sz="1200" b="0" dirty="0" smtClean="0">
                <a:solidFill>
                  <a:srgbClr val="2B166E"/>
                </a:solidFill>
              </a:rPr>
              <a:t>(ALL_TAG);</a:t>
            </a:r>
          </a:p>
          <a:p>
            <a:pPr lvl="0"/>
            <a:r>
              <a:rPr lang="en-US" altLang="zh-CN" sz="1200" b="0" dirty="0" smtClean="0">
                <a:solidFill>
                  <a:srgbClr val="2B166E"/>
                </a:solidFill>
              </a:rPr>
              <a:t>            </a:t>
            </a:r>
            <a:r>
              <a:rPr lang="en-US" altLang="zh-CN" sz="1200" b="0" dirty="0" err="1" smtClean="0">
                <a:solidFill>
                  <a:srgbClr val="2B166E"/>
                </a:solidFill>
              </a:rPr>
              <a:t>mGroupsFragment</a:t>
            </a:r>
            <a:r>
              <a:rPr lang="en-US" altLang="zh-CN" sz="1200" b="0" dirty="0" smtClean="0">
                <a:solidFill>
                  <a:srgbClr val="2B166E"/>
                </a:solidFill>
              </a:rPr>
              <a:t> = (</a:t>
            </a:r>
            <a:r>
              <a:rPr lang="en-US" altLang="zh-CN" sz="1200" b="0" dirty="0" err="1" smtClean="0">
                <a:solidFill>
                  <a:srgbClr val="2B166E"/>
                </a:solidFill>
              </a:rPr>
              <a:t>GroupBrowseListFragment</a:t>
            </a:r>
            <a:r>
              <a:rPr lang="en-US" altLang="zh-CN" sz="1200" b="0" dirty="0" smtClean="0">
                <a:solidFill>
                  <a:srgbClr val="2B166E"/>
                </a:solidFill>
              </a:rPr>
              <a:t>)</a:t>
            </a:r>
          </a:p>
          <a:p>
            <a:pPr lvl="0"/>
            <a:r>
              <a:rPr lang="en-US" altLang="zh-CN" sz="1200" b="0" dirty="0" smtClean="0">
                <a:solidFill>
                  <a:srgbClr val="2B166E"/>
                </a:solidFill>
              </a:rPr>
              <a:t>                    </a:t>
            </a:r>
            <a:r>
              <a:rPr lang="en-US" altLang="zh-CN" sz="1200" b="0" dirty="0" err="1" smtClean="0">
                <a:solidFill>
                  <a:srgbClr val="2B166E"/>
                </a:solidFill>
              </a:rPr>
              <a:t>fragmentManager.findFragmentByTag</a:t>
            </a:r>
            <a:r>
              <a:rPr lang="en-US" altLang="zh-CN" sz="1200" b="0" dirty="0" smtClean="0">
                <a:solidFill>
                  <a:srgbClr val="2B166E"/>
                </a:solidFill>
              </a:rPr>
              <a:t>(GROUPS_TAG);</a:t>
            </a:r>
          </a:p>
          <a:p>
            <a:pPr lvl="0"/>
            <a:r>
              <a:rPr lang="zh-CN" altLang="en-US" sz="1200" b="0" dirty="0" smtClean="0">
                <a:solidFill>
                  <a:srgbClr val="2B166E"/>
                </a:solidFill>
              </a:rPr>
              <a:t>将</a:t>
            </a:r>
            <a:r>
              <a:rPr lang="zh-CN" altLang="en-US" sz="1200" b="0" dirty="0">
                <a:solidFill>
                  <a:srgbClr val="2B166E"/>
                </a:solidFill>
              </a:rPr>
              <a:t>每个</a:t>
            </a:r>
            <a:r>
              <a:rPr lang="en-US" altLang="zh-CN" sz="1200" b="0" dirty="0">
                <a:solidFill>
                  <a:srgbClr val="2B166E"/>
                </a:solidFill>
              </a:rPr>
              <a:t>TAB</a:t>
            </a:r>
            <a:r>
              <a:rPr lang="zh-CN" altLang="en-US" sz="1200" b="0" dirty="0">
                <a:solidFill>
                  <a:srgbClr val="2B166E"/>
                </a:solidFill>
              </a:rPr>
              <a:t>标签跟</a:t>
            </a:r>
            <a:r>
              <a:rPr lang="en-US" altLang="zh-CN" sz="1200" b="0" dirty="0">
                <a:solidFill>
                  <a:srgbClr val="2B166E"/>
                </a:solidFill>
              </a:rPr>
              <a:t>fragment</a:t>
            </a:r>
            <a:r>
              <a:rPr lang="zh-CN" altLang="en-US" sz="1200" b="0" dirty="0">
                <a:solidFill>
                  <a:srgbClr val="2B166E"/>
                </a:solidFill>
              </a:rPr>
              <a:t>对应起来</a:t>
            </a:r>
            <a:endParaRPr lang="en-US" altLang="zh-CN" sz="1200" b="0" dirty="0">
              <a:solidFill>
                <a:srgbClr val="2B166E"/>
              </a:solidFill>
            </a:endParaRPr>
          </a:p>
          <a:p>
            <a:r>
              <a:rPr lang="en-US" altLang="zh-CN" sz="1400" b="0" dirty="0" err="1">
                <a:solidFill>
                  <a:srgbClr val="2B166E"/>
                </a:solidFill>
              </a:rPr>
              <a:t>DefaultContactBrowseListFragment</a:t>
            </a:r>
            <a:r>
              <a:rPr lang="en-US" altLang="zh-CN" sz="1400" b="0" dirty="0">
                <a:solidFill>
                  <a:srgbClr val="2B166E"/>
                </a:solidFill>
              </a:rPr>
              <a:t> </a:t>
            </a:r>
            <a:r>
              <a:rPr lang="zh-CN" altLang="en-US" sz="1400" b="0" dirty="0">
                <a:solidFill>
                  <a:srgbClr val="2B166E"/>
                </a:solidFill>
              </a:rPr>
              <a:t>最终继承</a:t>
            </a:r>
            <a:r>
              <a:rPr lang="en-US" altLang="zh-CN" sz="1400" b="0" dirty="0" err="1">
                <a:solidFill>
                  <a:srgbClr val="FF0000"/>
                </a:solidFill>
              </a:rPr>
              <a:t>ContactEntryListFragment</a:t>
            </a:r>
            <a:r>
              <a:rPr lang="zh-CN" altLang="en-US" sz="1400" b="0" dirty="0"/>
              <a:t>，适配器</a:t>
            </a:r>
            <a:r>
              <a:rPr lang="en-US" altLang="zh-CN" sz="1400" b="0" dirty="0" err="1"/>
              <a:t>ContactEntryListAdapter</a:t>
            </a:r>
            <a:endParaRPr lang="en-US" altLang="zh-CN" sz="1400" b="0" dirty="0"/>
          </a:p>
          <a:p>
            <a:r>
              <a:rPr lang="zh-CN" altLang="en-US" sz="1400" b="0" dirty="0"/>
              <a:t>定义了</a:t>
            </a:r>
            <a:r>
              <a:rPr lang="en-US" altLang="zh-CN" sz="1400" b="0" dirty="0"/>
              <a:t>list</a:t>
            </a:r>
            <a:r>
              <a:rPr lang="zh-CN" altLang="en-US" sz="1400" b="0" dirty="0"/>
              <a:t>的格式，有无标题，有无号码，有无图片，排序，姓名在前后在后等等。</a:t>
            </a:r>
            <a:endParaRPr lang="en-US" altLang="zh-CN" sz="1400" b="0" dirty="0"/>
          </a:p>
          <a:p>
            <a:r>
              <a:rPr lang="zh-CN" altLang="en-US" sz="1400" b="0" dirty="0"/>
              <a:t>搜索页面：</a:t>
            </a:r>
            <a:r>
              <a:rPr lang="en-US" altLang="zh-CN" sz="1400" b="0" dirty="0"/>
              <a:t>search_edittext.xml</a:t>
            </a:r>
          </a:p>
          <a:p>
            <a:r>
              <a:rPr lang="zh-CN" altLang="en-US" sz="1400" b="0" dirty="0"/>
              <a:t>右侧的快速字母定位：</a:t>
            </a:r>
            <a:r>
              <a:rPr lang="en-US" altLang="zh-CN" sz="1400" b="0" dirty="0"/>
              <a:t> </a:t>
            </a:r>
            <a:r>
              <a:rPr lang="en-US" altLang="zh-CN" sz="1400" b="0" dirty="0" smtClean="0"/>
              <a:t>BydPhoneFragment.java</a:t>
            </a:r>
          </a:p>
          <a:p>
            <a:endParaRPr lang="en-US" altLang="zh-CN" sz="1400" b="0" dirty="0" smtClean="0"/>
          </a:p>
        </p:txBody>
      </p:sp>
    </p:spTree>
    <p:extLst>
      <p:ext uri="{BB962C8B-B14F-4D97-AF65-F5344CB8AC3E}">
        <p14:creationId xmlns:p14="http://schemas.microsoft.com/office/powerpoint/2010/main" val="3659872197"/>
      </p:ext>
    </p:extLst>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17490" y="714356"/>
            <a:ext cx="3074881" cy="584775"/>
          </a:xfrm>
          <a:prstGeom prst="rect">
            <a:avLst/>
          </a:prstGeom>
          <a:noFill/>
        </p:spPr>
        <p:txBody>
          <a:bodyPr wrap="none" rtlCol="0">
            <a:spAutoFit/>
          </a:bodyPr>
          <a:lstStyle/>
          <a:p>
            <a:r>
              <a:rPr lang="en-US" altLang="zh-CN" sz="3200" dirty="0">
                <a:solidFill>
                  <a:schemeClr val="tx2"/>
                </a:solidFill>
                <a:latin typeface="方正兰亭黑_GB18030" pitchFamily="2" charset="-122"/>
                <a:ea typeface="方正兰亭黑_GB18030" pitchFamily="2" charset="-122"/>
              </a:rPr>
              <a:t>Contacts</a:t>
            </a:r>
            <a:r>
              <a:rPr lang="zh-CN" altLang="en-US" sz="3200" dirty="0" smtClean="0">
                <a:solidFill>
                  <a:schemeClr val="tx2"/>
                </a:solidFill>
                <a:latin typeface="方正兰亭黑_GB18030" pitchFamily="2" charset="-122"/>
                <a:ea typeface="方正兰亭黑_GB18030" pitchFamily="2" charset="-122"/>
              </a:rPr>
              <a:t>数据库</a:t>
            </a:r>
            <a:endParaRPr lang="zh-CN" altLang="en-US" sz="3200" dirty="0">
              <a:solidFill>
                <a:schemeClr val="tx2"/>
              </a:solidFill>
              <a:latin typeface="方正兰亭黑_GB18030" pitchFamily="2" charset="-122"/>
              <a:ea typeface="方正兰亭黑_GB18030" pitchFamily="2" charset="-122"/>
            </a:endParaRPr>
          </a:p>
        </p:txBody>
      </p:sp>
      <p:sp>
        <p:nvSpPr>
          <p:cNvPr id="4" name="TextBox 3"/>
          <p:cNvSpPr txBox="1"/>
          <p:nvPr/>
        </p:nvSpPr>
        <p:spPr>
          <a:xfrm>
            <a:off x="785786" y="1428736"/>
            <a:ext cx="7572428" cy="2893100"/>
          </a:xfrm>
          <a:prstGeom prst="rect">
            <a:avLst/>
          </a:prstGeom>
          <a:noFill/>
        </p:spPr>
        <p:txBody>
          <a:bodyPr wrap="square" rtlCol="0">
            <a:spAutoFit/>
          </a:bodyPr>
          <a:lstStyle/>
          <a:p>
            <a:r>
              <a:rPr lang="en-US" altLang="zh-CN" sz="1400" b="0" dirty="0" smtClean="0"/>
              <a:t>1</a:t>
            </a:r>
            <a:r>
              <a:rPr lang="zh-CN" altLang="en-US" sz="1400" b="0" dirty="0" smtClean="0"/>
              <a:t>、数据库路径：</a:t>
            </a:r>
            <a:r>
              <a:rPr lang="en-US" altLang="zh-CN" sz="1400" b="0" dirty="0" smtClean="0"/>
              <a:t>/data/data/</a:t>
            </a:r>
            <a:r>
              <a:rPr lang="en-US" altLang="zh-CN" sz="1400" b="0" dirty="0" err="1" smtClean="0"/>
              <a:t>com.android.providers.contacts</a:t>
            </a:r>
            <a:endParaRPr lang="en-US" altLang="zh-CN" sz="1400" b="0" dirty="0" smtClean="0"/>
          </a:p>
          <a:p>
            <a:r>
              <a:rPr lang="en-US" altLang="zh-CN" sz="1400" b="0" dirty="0" smtClean="0"/>
              <a:t>2</a:t>
            </a:r>
            <a:r>
              <a:rPr lang="zh-CN" altLang="en-US" sz="1400" b="0" dirty="0" smtClean="0"/>
              <a:t>、</a:t>
            </a:r>
            <a:r>
              <a:rPr lang="en-US" altLang="zh-CN" sz="1400" b="0" dirty="0" smtClean="0"/>
              <a:t>contacts</a:t>
            </a:r>
            <a:r>
              <a:rPr lang="zh-CN" altLang="en-US" sz="1400" b="0" dirty="0" smtClean="0"/>
              <a:t>：当前手机和卡里存在的数据</a:t>
            </a:r>
            <a:endParaRPr lang="en-US" altLang="zh-CN" sz="1400" b="0" dirty="0" smtClean="0"/>
          </a:p>
          <a:p>
            <a:r>
              <a:rPr lang="en-US" altLang="zh-CN" sz="1400" b="0" dirty="0"/>
              <a:t> </a:t>
            </a:r>
            <a:r>
              <a:rPr lang="en-US" altLang="zh-CN" sz="1400" b="0" dirty="0" smtClean="0"/>
              <a:t>     data</a:t>
            </a:r>
            <a:r>
              <a:rPr lang="zh-CN" altLang="en-US" sz="1400" b="0" dirty="0" smtClean="0"/>
              <a:t>：所有联系人的详细信息，其中</a:t>
            </a:r>
            <a:r>
              <a:rPr lang="en-US" altLang="zh-CN" sz="1400" b="0" dirty="0" err="1" smtClean="0"/>
              <a:t>minitype_id</a:t>
            </a:r>
            <a:r>
              <a:rPr lang="zh-CN" altLang="en-US" sz="1400" b="0" dirty="0" smtClean="0"/>
              <a:t>代表是什么样的数据，是</a:t>
            </a:r>
            <a:r>
              <a:rPr lang="en-US" altLang="zh-CN" sz="1400" b="0" dirty="0" smtClean="0"/>
              <a:t>email(1)</a:t>
            </a:r>
            <a:r>
              <a:rPr lang="zh-CN" altLang="en-US" sz="1400" b="0" dirty="0" smtClean="0"/>
              <a:t> </a:t>
            </a:r>
            <a:r>
              <a:rPr lang="en-US" altLang="zh-CN" sz="1400" b="0" dirty="0" smtClean="0"/>
              <a:t>or phone(5) or name(7) </a:t>
            </a:r>
            <a:r>
              <a:rPr lang="zh-CN" altLang="en-US" sz="1400" b="0" dirty="0" smtClean="0"/>
              <a:t>等等，具体定义在</a:t>
            </a:r>
            <a:r>
              <a:rPr lang="en-US" altLang="zh-CN" sz="1400" b="0" dirty="0" err="1" smtClean="0"/>
              <a:t>mimetypes</a:t>
            </a:r>
            <a:r>
              <a:rPr lang="zh-CN" altLang="en-US" sz="1400" b="0" dirty="0" smtClean="0"/>
              <a:t>表中</a:t>
            </a:r>
            <a:endParaRPr lang="en-US" altLang="zh-CN" sz="1400" b="0" dirty="0" smtClean="0"/>
          </a:p>
          <a:p>
            <a:r>
              <a:rPr lang="en-US" altLang="zh-CN" sz="1400" b="0" dirty="0"/>
              <a:t> </a:t>
            </a:r>
            <a:r>
              <a:rPr lang="en-US" altLang="zh-CN" sz="1400" b="0" dirty="0" smtClean="0"/>
              <a:t>     </a:t>
            </a:r>
            <a:r>
              <a:rPr lang="en-US" altLang="zh-CN" sz="1400" b="0" dirty="0" err="1" smtClean="0"/>
              <a:t>rawcontacts</a:t>
            </a:r>
            <a:r>
              <a:rPr lang="zh-CN" altLang="en-US" sz="1400" b="0" dirty="0" smtClean="0"/>
              <a:t>：所有创建过的联系人，即使删除的也存在，</a:t>
            </a:r>
            <a:r>
              <a:rPr lang="en-US" altLang="zh-CN" sz="1400" b="0" dirty="0" smtClean="0"/>
              <a:t>deleted</a:t>
            </a:r>
            <a:r>
              <a:rPr lang="zh-CN" altLang="en-US" sz="1400" b="0" dirty="0" smtClean="0"/>
              <a:t>属性代表是否是删除的联系人，另外</a:t>
            </a:r>
            <a:r>
              <a:rPr lang="en-US" altLang="zh-CN" sz="1400" b="0" dirty="0" err="1" smtClean="0"/>
              <a:t>deleted_contacts</a:t>
            </a:r>
            <a:r>
              <a:rPr lang="zh-CN" altLang="en-US" sz="1400" b="0" dirty="0" smtClean="0"/>
              <a:t>表是记录所有删除过的联系人</a:t>
            </a:r>
            <a:endParaRPr lang="en-US" altLang="zh-CN" sz="1400" b="0" dirty="0" smtClean="0"/>
          </a:p>
          <a:p>
            <a:r>
              <a:rPr lang="en-US" altLang="zh-CN" sz="1400" b="0" dirty="0"/>
              <a:t> </a:t>
            </a:r>
            <a:r>
              <a:rPr lang="en-US" altLang="zh-CN" sz="1400" b="0" dirty="0" smtClean="0"/>
              <a:t>     accounts</a:t>
            </a:r>
            <a:r>
              <a:rPr lang="zh-CN" altLang="en-US" sz="1400" b="0" dirty="0" smtClean="0"/>
              <a:t>账户表，有本地</a:t>
            </a:r>
            <a:r>
              <a:rPr lang="en-US" altLang="zh-CN" sz="1400" b="0" dirty="0" smtClean="0"/>
              <a:t>/SIM1/SIM2</a:t>
            </a:r>
            <a:r>
              <a:rPr lang="zh-CN" altLang="en-US" sz="1400" b="0" dirty="0" smtClean="0"/>
              <a:t>账户</a:t>
            </a:r>
            <a:endParaRPr lang="en-US" altLang="zh-CN" sz="1400" b="0" dirty="0" smtClean="0"/>
          </a:p>
          <a:p>
            <a:r>
              <a:rPr lang="en-US" altLang="zh-CN" sz="1400" b="0" dirty="0"/>
              <a:t> </a:t>
            </a:r>
            <a:r>
              <a:rPr lang="en-US" altLang="zh-CN" sz="1400" b="0" dirty="0" smtClean="0"/>
              <a:t>     calls </a:t>
            </a:r>
            <a:r>
              <a:rPr lang="zh-CN" altLang="en-US" sz="1400" b="0" dirty="0" smtClean="0"/>
              <a:t>通话记录</a:t>
            </a:r>
            <a:endParaRPr lang="en-US" altLang="zh-CN" sz="1400" b="0" dirty="0" smtClean="0"/>
          </a:p>
          <a:p>
            <a:r>
              <a:rPr lang="en-US" altLang="zh-CN" sz="1400" b="0" dirty="0"/>
              <a:t> </a:t>
            </a:r>
            <a:r>
              <a:rPr lang="en-US" altLang="zh-CN" sz="1400" b="0" dirty="0" smtClean="0"/>
              <a:t>     </a:t>
            </a:r>
            <a:r>
              <a:rPr lang="en-US" altLang="zh-CN" sz="1400" b="0" dirty="0" err="1" smtClean="0"/>
              <a:t>search_index</a:t>
            </a:r>
            <a:r>
              <a:rPr lang="zh-CN" altLang="en-US" sz="1400" b="0" dirty="0" smtClean="0"/>
              <a:t>：搜索匹配表</a:t>
            </a:r>
            <a:r>
              <a:rPr lang="en-US" altLang="zh-CN" sz="1400" b="0" dirty="0" smtClean="0"/>
              <a:t> </a:t>
            </a:r>
            <a:r>
              <a:rPr lang="zh-CN" altLang="en-US" sz="1400" b="0" dirty="0" smtClean="0"/>
              <a:t>，其中</a:t>
            </a:r>
            <a:r>
              <a:rPr lang="en-US" altLang="zh-CN" sz="1400" b="0" dirty="0" smtClean="0"/>
              <a:t>content</a:t>
            </a:r>
            <a:r>
              <a:rPr lang="zh-CN" altLang="en-US" sz="1400" b="0" dirty="0" smtClean="0"/>
              <a:t>是</a:t>
            </a:r>
            <a:r>
              <a:rPr lang="en-US" altLang="zh-CN" sz="1400" b="0" dirty="0" smtClean="0"/>
              <a:t>address/email/nickname</a:t>
            </a:r>
            <a:r>
              <a:rPr lang="zh-CN" altLang="en-US" sz="1400" b="0" dirty="0" smtClean="0"/>
              <a:t>等等字串的组合，</a:t>
            </a:r>
            <a:r>
              <a:rPr lang="en-US" altLang="zh-CN" sz="1400" b="0" dirty="0" smtClean="0"/>
              <a:t>name</a:t>
            </a:r>
            <a:r>
              <a:rPr lang="zh-CN" altLang="en-US" sz="1400" b="0" dirty="0" smtClean="0"/>
              <a:t>字段是名字的编码，</a:t>
            </a:r>
            <a:r>
              <a:rPr lang="en-US" altLang="zh-CN" sz="1400" b="0" dirty="0" smtClean="0"/>
              <a:t>tokens</a:t>
            </a:r>
            <a:r>
              <a:rPr lang="zh-CN" altLang="en-US" sz="1400" b="0" dirty="0" smtClean="0"/>
              <a:t>字段是电话号码</a:t>
            </a:r>
            <a:endParaRPr lang="en-US" altLang="zh-CN" sz="1400" b="0" dirty="0" smtClean="0"/>
          </a:p>
          <a:p>
            <a:r>
              <a:rPr lang="en-US" altLang="zh-CN" sz="1400" b="0" dirty="0" smtClean="0"/>
              <a:t>3</a:t>
            </a:r>
            <a:r>
              <a:rPr lang="zh-CN" altLang="en-US" sz="1400" b="0" dirty="0" smtClean="0"/>
              <a:t>、</a:t>
            </a:r>
            <a:r>
              <a:rPr lang="en-US" altLang="zh-CN" sz="1400" b="0" dirty="0" smtClean="0"/>
              <a:t>Dialer</a:t>
            </a:r>
            <a:r>
              <a:rPr lang="zh-CN" altLang="en-US" sz="1400" b="0" dirty="0" smtClean="0"/>
              <a:t>数据库：</a:t>
            </a:r>
            <a:r>
              <a:rPr lang="en-US" altLang="zh-CN" sz="1400" b="0" dirty="0"/>
              <a:t>/</a:t>
            </a:r>
            <a:r>
              <a:rPr lang="en-US" altLang="zh-CN" sz="1400" b="0" dirty="0" smtClean="0"/>
              <a:t>data/data/</a:t>
            </a:r>
            <a:r>
              <a:rPr lang="en-US" altLang="zh-CN" sz="1400" b="0" dirty="0" err="1" smtClean="0"/>
              <a:t>com.android.dialer</a:t>
            </a:r>
            <a:endParaRPr lang="en-US" altLang="zh-CN" sz="1400" b="0" dirty="0" smtClean="0"/>
          </a:p>
          <a:p>
            <a:r>
              <a:rPr lang="en-US" altLang="zh-CN" sz="1400" b="0" dirty="0"/>
              <a:t> </a:t>
            </a:r>
            <a:r>
              <a:rPr lang="en-US" altLang="zh-CN" sz="1400" b="0" dirty="0" smtClean="0"/>
              <a:t>     </a:t>
            </a:r>
            <a:r>
              <a:rPr lang="en-US" altLang="zh-CN" sz="1400" b="0" dirty="0" err="1" smtClean="0"/>
              <a:t>prefix_table</a:t>
            </a:r>
            <a:r>
              <a:rPr lang="zh-CN" altLang="en-US" sz="1400" b="0" dirty="0" smtClean="0"/>
              <a:t>：拨号盘拨号匹配的表</a:t>
            </a:r>
            <a:endParaRPr lang="en-US" altLang="zh-CN" sz="1400" b="0" dirty="0" smtClean="0"/>
          </a:p>
          <a:p>
            <a:r>
              <a:rPr lang="en-US" altLang="zh-CN" sz="1400" b="0" dirty="0"/>
              <a:t> </a:t>
            </a:r>
            <a:r>
              <a:rPr lang="en-US" altLang="zh-CN" sz="1400" b="0" dirty="0" smtClean="0"/>
              <a:t>     </a:t>
            </a:r>
            <a:r>
              <a:rPr lang="en-US" altLang="zh-CN" sz="1400" b="0" dirty="0" err="1" smtClean="0"/>
              <a:t>smartdial_table</a:t>
            </a:r>
            <a:r>
              <a:rPr lang="zh-CN" altLang="en-US" sz="1400" b="0" dirty="0" smtClean="0"/>
              <a:t>：是联系人的详细信息</a:t>
            </a:r>
            <a:endParaRPr lang="en-US" altLang="zh-CN" sz="1400" b="0" dirty="0" smtClean="0"/>
          </a:p>
        </p:txBody>
      </p:sp>
    </p:spTree>
    <p:extLst>
      <p:ext uri="{BB962C8B-B14F-4D97-AF65-F5344CB8AC3E}">
        <p14:creationId xmlns:p14="http://schemas.microsoft.com/office/powerpoint/2010/main" val="4264024731"/>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17490" y="714356"/>
            <a:ext cx="2656496" cy="584775"/>
          </a:xfrm>
          <a:prstGeom prst="rect">
            <a:avLst/>
          </a:prstGeom>
          <a:noFill/>
        </p:spPr>
        <p:txBody>
          <a:bodyPr wrap="none" rtlCol="0">
            <a:spAutoFit/>
          </a:bodyPr>
          <a:lstStyle/>
          <a:p>
            <a:r>
              <a:rPr lang="zh-CN" altLang="en-US" sz="3200" dirty="0">
                <a:solidFill>
                  <a:schemeClr val="tx2"/>
                </a:solidFill>
                <a:latin typeface="方正兰亭黑_GB18030" pitchFamily="2" charset="-122"/>
                <a:ea typeface="方正兰亭黑_GB18030" pitchFamily="2" charset="-122"/>
              </a:rPr>
              <a:t>加载卡联系人</a:t>
            </a:r>
          </a:p>
        </p:txBody>
      </p:sp>
      <p:sp>
        <p:nvSpPr>
          <p:cNvPr id="4" name="TextBox 3"/>
          <p:cNvSpPr txBox="1"/>
          <p:nvPr/>
        </p:nvSpPr>
        <p:spPr>
          <a:xfrm>
            <a:off x="785786" y="1428736"/>
            <a:ext cx="7572428" cy="2092881"/>
          </a:xfrm>
          <a:prstGeom prst="rect">
            <a:avLst/>
          </a:prstGeom>
          <a:noFill/>
        </p:spPr>
        <p:txBody>
          <a:bodyPr wrap="square" rtlCol="0">
            <a:spAutoFit/>
          </a:bodyPr>
          <a:lstStyle/>
          <a:p>
            <a:r>
              <a:rPr lang="en-US" altLang="zh-CN" sz="1400" dirty="0"/>
              <a:t>1</a:t>
            </a:r>
            <a:r>
              <a:rPr lang="zh-CN" altLang="en-US" sz="1400" dirty="0"/>
              <a:t>、</a:t>
            </a:r>
            <a:r>
              <a:rPr lang="en-US" altLang="zh-CN" sz="1400" dirty="0"/>
              <a:t>When</a:t>
            </a:r>
            <a:r>
              <a:rPr lang="zh-CN" altLang="en-US" dirty="0">
                <a:solidFill>
                  <a:srgbClr val="2B166E"/>
                </a:solidFill>
              </a:rPr>
              <a:t>：</a:t>
            </a:r>
            <a:r>
              <a:rPr lang="zh-CN" altLang="en-US" sz="1400" b="0" dirty="0"/>
              <a:t>手机重启，或重新插拔入</a:t>
            </a:r>
            <a:r>
              <a:rPr lang="zh-CN" altLang="en-US" sz="1400" b="0" dirty="0" smtClean="0"/>
              <a:t>卡</a:t>
            </a:r>
            <a:endParaRPr lang="en-US" altLang="zh-CN" sz="1400" b="0" dirty="0" smtClean="0"/>
          </a:p>
          <a:p>
            <a:r>
              <a:rPr lang="en-US" altLang="zh-CN" sz="1400" dirty="0" smtClean="0"/>
              <a:t>2</a:t>
            </a:r>
            <a:r>
              <a:rPr lang="zh-CN" altLang="en-US" sz="1400" dirty="0"/>
              <a:t>、</a:t>
            </a:r>
            <a:r>
              <a:rPr lang="en-US" altLang="zh-CN" sz="1400" dirty="0"/>
              <a:t>How</a:t>
            </a:r>
            <a:r>
              <a:rPr lang="zh-CN" altLang="en-US" sz="1400" dirty="0"/>
              <a:t>：</a:t>
            </a:r>
            <a:r>
              <a:rPr lang="zh-CN" altLang="en-US" sz="1400" b="0" dirty="0"/>
              <a:t>不管你插入的卡是之前的还是不是之前都执行一样的操作，全部删除本地所有卡联系人，查询卡上联系人，再将卡联系人导入到本地。</a:t>
            </a:r>
            <a:endParaRPr lang="en-US" altLang="zh-CN" sz="1400" b="0" dirty="0"/>
          </a:p>
          <a:p>
            <a:r>
              <a:rPr lang="en-US" altLang="zh-CN" sz="1400" dirty="0"/>
              <a:t>3</a:t>
            </a:r>
            <a:r>
              <a:rPr lang="zh-CN" altLang="en-US" sz="1400" b="0" dirty="0"/>
              <a:t>、</a:t>
            </a:r>
            <a:r>
              <a:rPr lang="zh-CN" altLang="en-US" sz="1400" dirty="0"/>
              <a:t>具体实现</a:t>
            </a:r>
            <a:r>
              <a:rPr lang="zh-CN" altLang="en-US" sz="1400" b="0" dirty="0"/>
              <a:t>：</a:t>
            </a:r>
            <a:r>
              <a:rPr lang="en-US" altLang="zh-CN" sz="1400" b="0" dirty="0"/>
              <a:t>\vendor\</a:t>
            </a:r>
            <a:r>
              <a:rPr lang="en-US" altLang="zh-CN" sz="1400" b="0" dirty="0" err="1"/>
              <a:t>qcom</a:t>
            </a:r>
            <a:r>
              <a:rPr lang="en-US" altLang="zh-CN" sz="1400" b="0" dirty="0"/>
              <a:t>\proprietary\telephony-apps\</a:t>
            </a:r>
            <a:r>
              <a:rPr lang="en-US" altLang="zh-CN" sz="1400" b="0" dirty="0" err="1"/>
              <a:t>SimContacts</a:t>
            </a:r>
            <a:endParaRPr lang="en-US" altLang="zh-CN" sz="1400" b="0" dirty="0"/>
          </a:p>
          <a:p>
            <a:r>
              <a:rPr lang="zh-CN" altLang="en-US" sz="1400" b="0" dirty="0"/>
              <a:t>这个服务</a:t>
            </a:r>
            <a:r>
              <a:rPr lang="en-US" altLang="zh-CN" sz="1400" b="0" dirty="0" err="1"/>
              <a:t>SimStateReceiver</a:t>
            </a:r>
            <a:r>
              <a:rPr lang="zh-CN" altLang="en-US" sz="1400" b="0" dirty="0"/>
              <a:t>中主要注册</a:t>
            </a:r>
            <a:r>
              <a:rPr lang="en-US" altLang="zh-CN" sz="1400" b="0" dirty="0"/>
              <a:t>2</a:t>
            </a:r>
            <a:r>
              <a:rPr lang="zh-CN" altLang="en-US" sz="1400" b="0" dirty="0"/>
              <a:t>个静态广播：</a:t>
            </a:r>
            <a:r>
              <a:rPr lang="en-US" altLang="zh-CN" sz="1400" b="0" dirty="0"/>
              <a:t>ACTION_SIM_STATE_CHANGED</a:t>
            </a:r>
            <a:r>
              <a:rPr lang="zh-CN" altLang="en-US" sz="1400" b="0" dirty="0"/>
              <a:t>，</a:t>
            </a:r>
            <a:r>
              <a:rPr lang="en-US" altLang="zh-CN" sz="1400" b="0" dirty="0"/>
              <a:t>ACTION_BOOT_COMPLETED</a:t>
            </a:r>
          </a:p>
          <a:p>
            <a:r>
              <a:rPr lang="zh-CN" altLang="en-US" sz="1400" b="0" dirty="0"/>
              <a:t>接收到</a:t>
            </a:r>
            <a:r>
              <a:rPr lang="en-US" altLang="zh-CN" sz="1400" b="0" dirty="0"/>
              <a:t>ACTION_BOOT_COMPLETED</a:t>
            </a:r>
            <a:r>
              <a:rPr lang="zh-CN" altLang="en-US" sz="1400" b="0" dirty="0"/>
              <a:t>广播时，直接启动</a:t>
            </a:r>
            <a:r>
              <a:rPr lang="en-US" altLang="zh-CN" sz="1400" b="0" dirty="0" err="1"/>
              <a:t>SimContactsService</a:t>
            </a:r>
            <a:r>
              <a:rPr lang="zh-CN" altLang="en-US" sz="1400" b="0" dirty="0"/>
              <a:t>这个服务，服务主要首先新建手机用户，然后判断有无卡，如果没有卡就执行</a:t>
            </a:r>
            <a:r>
              <a:rPr lang="en-US" altLang="zh-CN" sz="1400" b="0" dirty="0" err="1"/>
              <a:t>deleteDatabaseSimContacts</a:t>
            </a:r>
            <a:r>
              <a:rPr lang="zh-CN" altLang="en-US" sz="1400" b="0" dirty="0"/>
              <a:t>，</a:t>
            </a:r>
            <a:r>
              <a:rPr lang="en-US" altLang="zh-CN" sz="1400" b="0" dirty="0"/>
              <a:t> </a:t>
            </a:r>
            <a:r>
              <a:rPr lang="en-US" altLang="zh-CN" sz="1400" b="0" dirty="0" err="1" smtClean="0"/>
              <a:t>deleteSimAccount</a:t>
            </a:r>
            <a:endParaRPr lang="en-US" altLang="zh-CN" sz="1400" b="0" dirty="0"/>
          </a:p>
        </p:txBody>
      </p:sp>
      <p:sp>
        <p:nvSpPr>
          <p:cNvPr id="9" name="TextBox 8"/>
          <p:cNvSpPr txBox="1"/>
          <p:nvPr/>
        </p:nvSpPr>
        <p:spPr>
          <a:xfrm>
            <a:off x="785786" y="3573016"/>
            <a:ext cx="5010350" cy="1815882"/>
          </a:xfrm>
          <a:prstGeom prst="rect">
            <a:avLst/>
          </a:prstGeom>
          <a:noFill/>
        </p:spPr>
        <p:txBody>
          <a:bodyPr wrap="square" rtlCol="0">
            <a:spAutoFit/>
          </a:bodyPr>
          <a:lstStyle/>
          <a:p>
            <a:r>
              <a:rPr lang="zh-CN" altLang="en-US" sz="1400" b="0" dirty="0">
                <a:latin typeface="+mj-lt"/>
              </a:rPr>
              <a:t>接收到</a:t>
            </a:r>
            <a:r>
              <a:rPr lang="en-US" altLang="zh-CN" sz="1400" b="0" dirty="0">
                <a:latin typeface="+mj-lt"/>
              </a:rPr>
              <a:t>ACTION_SIM_STATE_CHANGED</a:t>
            </a:r>
            <a:r>
              <a:rPr lang="zh-CN" altLang="en-US" sz="1400" b="0" dirty="0">
                <a:latin typeface="+mj-lt"/>
              </a:rPr>
              <a:t>广播时，将卡类型分成</a:t>
            </a:r>
            <a:r>
              <a:rPr lang="en-US" altLang="zh-CN" sz="1400" b="0" dirty="0">
                <a:latin typeface="+mj-lt"/>
              </a:rPr>
              <a:t>ready</a:t>
            </a:r>
            <a:r>
              <a:rPr lang="zh-CN" altLang="en-US" sz="1400" b="0" dirty="0">
                <a:latin typeface="+mj-lt"/>
              </a:rPr>
              <a:t>和</a:t>
            </a:r>
            <a:r>
              <a:rPr lang="en-US" altLang="zh-CN" sz="1400" b="0" dirty="0" err="1">
                <a:latin typeface="+mj-lt"/>
              </a:rPr>
              <a:t>notready</a:t>
            </a:r>
            <a:r>
              <a:rPr lang="en-US" altLang="zh-CN" sz="1400" b="0" dirty="0">
                <a:latin typeface="+mj-lt"/>
              </a:rPr>
              <a:t> ,error ,loader 4</a:t>
            </a:r>
            <a:r>
              <a:rPr lang="zh-CN" altLang="en-US" sz="1400" b="0" dirty="0">
                <a:latin typeface="+mj-lt"/>
              </a:rPr>
              <a:t>类，然后启动</a:t>
            </a:r>
            <a:r>
              <a:rPr lang="en-US" altLang="zh-CN" sz="1400" b="0" dirty="0" err="1">
                <a:latin typeface="+mj-lt"/>
              </a:rPr>
              <a:t>SimContactsService</a:t>
            </a:r>
            <a:r>
              <a:rPr lang="zh-CN" altLang="en-US" sz="1400" b="0" dirty="0">
                <a:latin typeface="+mj-lt"/>
              </a:rPr>
              <a:t>服务，服务根据传过来的参数判断卡是什么状态，如果卡状态不是</a:t>
            </a:r>
            <a:r>
              <a:rPr lang="en-US" altLang="zh-CN" sz="1400" b="0" dirty="0">
                <a:latin typeface="+mj-lt"/>
              </a:rPr>
              <a:t>ready</a:t>
            </a:r>
            <a:r>
              <a:rPr lang="zh-CN" altLang="en-US" sz="1400" b="0" dirty="0">
                <a:latin typeface="+mj-lt"/>
              </a:rPr>
              <a:t>或</a:t>
            </a:r>
            <a:r>
              <a:rPr lang="en-US" altLang="zh-CN" sz="1400" b="0" dirty="0">
                <a:latin typeface="+mj-lt"/>
              </a:rPr>
              <a:t>loader</a:t>
            </a:r>
            <a:r>
              <a:rPr lang="zh-CN" altLang="en-US" sz="1400" b="0" dirty="0">
                <a:latin typeface="+mj-lt"/>
              </a:rPr>
              <a:t>就删除本地卡数据，否则继续判断识别卡是否出错，</a:t>
            </a:r>
            <a:r>
              <a:rPr lang="zh-CN" altLang="en-US" sz="1400" b="0" dirty="0" smtClean="0">
                <a:latin typeface="+mj-lt"/>
              </a:rPr>
              <a:t>出错了</a:t>
            </a:r>
            <a:r>
              <a:rPr lang="en-US" altLang="zh-CN" sz="1400" b="0" dirty="0" err="1" smtClean="0">
                <a:latin typeface="+mj-lt"/>
              </a:rPr>
              <a:t>deleteDatabaseSimContacts</a:t>
            </a:r>
            <a:r>
              <a:rPr lang="zh-CN" altLang="en-US" sz="1400" b="0" dirty="0">
                <a:latin typeface="+mj-lt"/>
              </a:rPr>
              <a:t>，</a:t>
            </a:r>
            <a:r>
              <a:rPr lang="en-US" altLang="zh-CN" sz="1400" b="0" dirty="0">
                <a:latin typeface="+mj-lt"/>
              </a:rPr>
              <a:t> </a:t>
            </a:r>
            <a:r>
              <a:rPr lang="en-US" altLang="zh-CN" sz="1400" b="0" dirty="0" err="1">
                <a:latin typeface="+mj-lt"/>
              </a:rPr>
              <a:t>deleteSimAccount</a:t>
            </a:r>
            <a:r>
              <a:rPr lang="zh-CN" altLang="en-US" sz="1400" b="0" dirty="0">
                <a:latin typeface="+mj-lt"/>
              </a:rPr>
              <a:t>，否则查询卡上联系人</a:t>
            </a:r>
            <a:r>
              <a:rPr lang="en-US" altLang="zh-CN" sz="1400" b="0" dirty="0" err="1">
                <a:latin typeface="+mj-lt"/>
              </a:rPr>
              <a:t>QuerySimHandler</a:t>
            </a:r>
            <a:r>
              <a:rPr lang="zh-CN" altLang="en-US" sz="1400" b="0" dirty="0">
                <a:latin typeface="+mj-lt"/>
              </a:rPr>
              <a:t>线程查询完毕后一个一个的将卡联系人</a:t>
            </a:r>
            <a:r>
              <a:rPr lang="en-US" altLang="zh-CN" sz="1400" b="0" dirty="0">
                <a:latin typeface="+mj-lt"/>
              </a:rPr>
              <a:t>create</a:t>
            </a:r>
            <a:r>
              <a:rPr lang="zh-CN" altLang="en-US" sz="1400" b="0" dirty="0">
                <a:latin typeface="+mj-lt"/>
              </a:rPr>
              <a:t>到本地数据库</a:t>
            </a:r>
            <a:r>
              <a:rPr lang="zh-CN" altLang="en-US" sz="1400" b="0" dirty="0" smtClean="0">
                <a:latin typeface="+mj-lt"/>
              </a:rPr>
              <a:t>。</a:t>
            </a:r>
            <a:endParaRPr lang="en-US" altLang="zh-CN" sz="1400" b="0" dirty="0">
              <a:latin typeface="+mj-lt"/>
            </a:endParaRPr>
          </a:p>
        </p:txBody>
      </p:sp>
      <p:grpSp>
        <p:nvGrpSpPr>
          <p:cNvPr id="6" name="组合 5"/>
          <p:cNvGrpSpPr/>
          <p:nvPr/>
        </p:nvGrpSpPr>
        <p:grpSpPr>
          <a:xfrm>
            <a:off x="5652121" y="3356992"/>
            <a:ext cx="3441487" cy="2880320"/>
            <a:chOff x="5652121" y="3356992"/>
            <a:chExt cx="3441487" cy="2880320"/>
          </a:xfrm>
        </p:grpSpPr>
        <p:cxnSp>
          <p:nvCxnSpPr>
            <p:cNvPr id="21" name="肘形连接符 20"/>
            <p:cNvCxnSpPr>
              <a:stCxn id="19" idx="1"/>
              <a:endCxn id="5" idx="2"/>
            </p:cNvCxnSpPr>
            <p:nvPr/>
          </p:nvCxnSpPr>
          <p:spPr bwMode="auto">
            <a:xfrm rot="10800000">
              <a:off x="6480212" y="4437112"/>
              <a:ext cx="756084" cy="830416"/>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2" name="椭圆 1"/>
            <p:cNvSpPr/>
            <p:nvPr/>
          </p:nvSpPr>
          <p:spPr bwMode="auto">
            <a:xfrm>
              <a:off x="7236296" y="3356992"/>
              <a:ext cx="1152128"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Arial" charset="0"/>
                </a:rPr>
                <a:t>监听广播</a:t>
              </a:r>
            </a:p>
          </p:txBody>
        </p:sp>
        <p:sp>
          <p:nvSpPr>
            <p:cNvPr id="5" name="矩形 4"/>
            <p:cNvSpPr/>
            <p:nvPr/>
          </p:nvSpPr>
          <p:spPr bwMode="auto">
            <a:xfrm>
              <a:off x="5796136" y="3861048"/>
              <a:ext cx="1368152" cy="57606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err="1" smtClean="0">
                  <a:ln>
                    <a:noFill/>
                  </a:ln>
                  <a:solidFill>
                    <a:schemeClr val="tx1"/>
                  </a:solidFill>
                  <a:effectLst/>
                  <a:latin typeface="Arial" charset="0"/>
                </a:rPr>
                <a:t>deleteDatabaseSimContacts</a:t>
              </a:r>
              <a:r>
                <a:rPr kumimoji="0" lang="en-US" altLang="zh-CN" sz="1100" b="0" i="0" u="none" strike="noStrike" cap="none" normalizeH="0" baseline="0" dirty="0" smtClean="0">
                  <a:ln>
                    <a:noFill/>
                  </a:ln>
                  <a:solidFill>
                    <a:schemeClr val="tx1"/>
                  </a:solidFill>
                  <a:effectLst/>
                  <a:latin typeface="Arial" charset="0"/>
                </a:rPr>
                <a:t>();</a:t>
              </a:r>
            </a:p>
            <a:p>
              <a:pPr marL="0" marR="0" indent="0" algn="l" defTabSz="914400" rtl="0" eaLnBrk="1" fontAlgn="base" latinLnBrk="0" hangingPunct="1">
                <a:lnSpc>
                  <a:spcPct val="100000"/>
                </a:lnSpc>
                <a:spcBef>
                  <a:spcPct val="0"/>
                </a:spcBef>
                <a:spcAft>
                  <a:spcPct val="0"/>
                </a:spcAft>
                <a:buClrTx/>
                <a:buSzTx/>
                <a:buFontTx/>
                <a:buNone/>
                <a:tabLst/>
              </a:pPr>
              <a:r>
                <a:rPr lang="en-US" altLang="zh-CN" sz="1100" b="0" dirty="0" err="1" smtClean="0">
                  <a:latin typeface="Arial" charset="0"/>
                </a:rPr>
                <a:t>deleteSimAccount</a:t>
              </a:r>
              <a:r>
                <a:rPr lang="en-US" altLang="zh-CN" sz="1100" b="0" dirty="0" smtClean="0">
                  <a:latin typeface="Arial" charset="0"/>
                </a:rPr>
                <a:t>()</a:t>
              </a:r>
              <a:endParaRPr kumimoji="0" lang="zh-CN" altLang="en-US" sz="1100" b="0" i="0" u="none" strike="noStrike" cap="none" normalizeH="0" baseline="0" dirty="0" smtClean="0">
                <a:ln>
                  <a:noFill/>
                </a:ln>
                <a:solidFill>
                  <a:schemeClr val="tx1"/>
                </a:solidFill>
                <a:effectLst/>
                <a:latin typeface="Arial" charset="0"/>
              </a:endParaRPr>
            </a:p>
          </p:txBody>
        </p:sp>
        <p:cxnSp>
          <p:nvCxnSpPr>
            <p:cNvPr id="8" name="肘形连接符 7"/>
            <p:cNvCxnSpPr>
              <a:stCxn id="2" idx="2"/>
              <a:endCxn id="5" idx="0"/>
            </p:cNvCxnSpPr>
            <p:nvPr/>
          </p:nvCxnSpPr>
          <p:spPr bwMode="auto">
            <a:xfrm rot="10800000" flipV="1">
              <a:off x="6480212" y="3537012"/>
              <a:ext cx="756084" cy="324036"/>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13" name="椭圆 12"/>
            <p:cNvSpPr/>
            <p:nvPr/>
          </p:nvSpPr>
          <p:spPr bwMode="auto">
            <a:xfrm>
              <a:off x="7164288" y="4365104"/>
              <a:ext cx="1440160" cy="43653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100" b="0" dirty="0" err="1"/>
                <a:t>SimContactsService</a:t>
              </a:r>
              <a:endParaRPr kumimoji="0" lang="zh-CN" altLang="en-US" sz="1100" b="1" i="0" u="none" strike="noStrike" cap="none" normalizeH="0" baseline="0" dirty="0" smtClean="0">
                <a:ln>
                  <a:noFill/>
                </a:ln>
                <a:solidFill>
                  <a:schemeClr val="tx1"/>
                </a:solidFill>
                <a:effectLst/>
                <a:latin typeface="Arial" charset="0"/>
              </a:endParaRPr>
            </a:p>
          </p:txBody>
        </p:sp>
        <p:cxnSp>
          <p:nvCxnSpPr>
            <p:cNvPr id="15" name="肘形连接符 14"/>
            <p:cNvCxnSpPr>
              <a:stCxn id="2" idx="6"/>
              <a:endCxn id="13" idx="0"/>
            </p:cNvCxnSpPr>
            <p:nvPr/>
          </p:nvCxnSpPr>
          <p:spPr bwMode="auto">
            <a:xfrm flipH="1">
              <a:off x="7884368" y="3537012"/>
              <a:ext cx="504056" cy="828092"/>
            </a:xfrm>
            <a:prstGeom prst="bentConnector4">
              <a:avLst>
                <a:gd name="adj1" fmla="val -45352"/>
                <a:gd name="adj2" fmla="val 60870"/>
              </a:avLst>
            </a:prstGeom>
            <a:solidFill>
              <a:schemeClr val="accent1"/>
            </a:solidFill>
            <a:ln w="9525" cap="flat" cmpd="sng" algn="ctr">
              <a:solidFill>
                <a:schemeClr val="tx1"/>
              </a:solidFill>
              <a:prstDash val="solid"/>
              <a:round/>
              <a:headEnd type="none" w="med" len="med"/>
              <a:tailEnd type="arrow"/>
            </a:ln>
            <a:effectLst/>
          </p:spPr>
        </p:cxnSp>
        <p:sp>
          <p:nvSpPr>
            <p:cNvPr id="19" name="流程图: 决策 18"/>
            <p:cNvSpPr/>
            <p:nvPr/>
          </p:nvSpPr>
          <p:spPr bwMode="auto">
            <a:xfrm>
              <a:off x="7236296" y="5013176"/>
              <a:ext cx="1296144" cy="508704"/>
            </a:xfrm>
            <a:prstGeom prst="flowChartDecisio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100" b="0" dirty="0">
                  <a:latin typeface="Arial" charset="0"/>
                </a:rPr>
                <a:t>state</a:t>
              </a:r>
              <a:endParaRPr kumimoji="0" lang="zh-CN" altLang="en-US" sz="1100" b="0" i="0" u="none" strike="noStrike" cap="none" normalizeH="0" baseline="0" dirty="0" smtClean="0">
                <a:ln>
                  <a:noFill/>
                </a:ln>
                <a:solidFill>
                  <a:schemeClr val="tx1"/>
                </a:solidFill>
                <a:effectLst/>
                <a:latin typeface="Arial" charset="0"/>
              </a:endParaRPr>
            </a:p>
          </p:txBody>
        </p:sp>
        <p:cxnSp>
          <p:nvCxnSpPr>
            <p:cNvPr id="23" name="直接箭头连接符 22"/>
            <p:cNvCxnSpPr>
              <a:stCxn id="13" idx="4"/>
              <a:endCxn id="19" idx="0"/>
            </p:cNvCxnSpPr>
            <p:nvPr/>
          </p:nvCxnSpPr>
          <p:spPr bwMode="auto">
            <a:xfrm>
              <a:off x="7884368" y="4801642"/>
              <a:ext cx="0" cy="2115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圆角矩形 23"/>
            <p:cNvSpPr/>
            <p:nvPr/>
          </p:nvSpPr>
          <p:spPr bwMode="auto">
            <a:xfrm>
              <a:off x="7416316" y="5733256"/>
              <a:ext cx="900100" cy="50405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err="1" smtClean="0">
                  <a:ln>
                    <a:noFill/>
                  </a:ln>
                  <a:solidFill>
                    <a:schemeClr val="tx1"/>
                  </a:solidFill>
                  <a:effectLst/>
                  <a:latin typeface="Arial" charset="0"/>
                </a:rPr>
                <a:t>QuerySimHandler</a:t>
              </a:r>
              <a:endParaRPr kumimoji="0" lang="zh-CN" altLang="en-US" sz="1100" b="0" i="0" u="none" strike="noStrike" cap="none" normalizeH="0" baseline="0" dirty="0" smtClean="0">
                <a:ln>
                  <a:noFill/>
                </a:ln>
                <a:solidFill>
                  <a:schemeClr val="tx1"/>
                </a:solidFill>
                <a:effectLst/>
                <a:latin typeface="Arial" charset="0"/>
              </a:endParaRPr>
            </a:p>
          </p:txBody>
        </p:sp>
        <p:sp>
          <p:nvSpPr>
            <p:cNvPr id="25" name="矩形 24"/>
            <p:cNvSpPr/>
            <p:nvPr/>
          </p:nvSpPr>
          <p:spPr>
            <a:xfrm>
              <a:off x="5973986" y="4725144"/>
              <a:ext cx="1118294" cy="430887"/>
            </a:xfrm>
            <a:prstGeom prst="rect">
              <a:avLst/>
            </a:prstGeom>
          </p:spPr>
          <p:txBody>
            <a:bodyPr wrap="square">
              <a:spAutoFit/>
            </a:bodyPr>
            <a:lstStyle/>
            <a:p>
              <a:r>
                <a:rPr lang="en-US" altLang="zh-CN" sz="1100" b="0" dirty="0" err="1">
                  <a:latin typeface="Arial" charset="0"/>
                </a:rPr>
                <a:t>Notready</a:t>
              </a:r>
              <a:r>
                <a:rPr lang="en-US" altLang="zh-CN" sz="1100" b="0" dirty="0">
                  <a:latin typeface="Arial" charset="0"/>
                </a:rPr>
                <a:t>/loader/Error</a:t>
              </a:r>
              <a:endParaRPr lang="zh-CN" altLang="en-US" sz="1100" b="0" dirty="0">
                <a:latin typeface="Arial" charset="0"/>
              </a:endParaRPr>
            </a:p>
          </p:txBody>
        </p:sp>
        <p:cxnSp>
          <p:nvCxnSpPr>
            <p:cNvPr id="29" name="直接箭头连接符 28"/>
            <p:cNvCxnSpPr>
              <a:stCxn id="19" idx="2"/>
              <a:endCxn id="24" idx="0"/>
            </p:cNvCxnSpPr>
            <p:nvPr/>
          </p:nvCxnSpPr>
          <p:spPr bwMode="auto">
            <a:xfrm flipH="1">
              <a:off x="7866366" y="5521880"/>
              <a:ext cx="18002" cy="21137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 name="矩形 29"/>
            <p:cNvSpPr/>
            <p:nvPr/>
          </p:nvSpPr>
          <p:spPr>
            <a:xfrm>
              <a:off x="7962666" y="5517232"/>
              <a:ext cx="593432" cy="261610"/>
            </a:xfrm>
            <a:prstGeom prst="rect">
              <a:avLst/>
            </a:prstGeom>
          </p:spPr>
          <p:txBody>
            <a:bodyPr wrap="none">
              <a:spAutoFit/>
            </a:bodyPr>
            <a:lstStyle/>
            <a:p>
              <a:r>
                <a:rPr lang="en-US" altLang="zh-CN" sz="1100" b="0" dirty="0"/>
                <a:t>Ready</a:t>
              </a:r>
              <a:endParaRPr lang="zh-CN" altLang="en-US" sz="1100" b="0" dirty="0"/>
            </a:p>
          </p:txBody>
        </p:sp>
        <p:sp>
          <p:nvSpPr>
            <p:cNvPr id="31" name="圆角矩形 30"/>
            <p:cNvSpPr/>
            <p:nvPr/>
          </p:nvSpPr>
          <p:spPr bwMode="auto">
            <a:xfrm>
              <a:off x="5652121" y="5733256"/>
              <a:ext cx="1512168" cy="45847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err="1" smtClean="0">
                  <a:ln>
                    <a:noFill/>
                  </a:ln>
                  <a:solidFill>
                    <a:schemeClr val="tx1"/>
                  </a:solidFill>
                  <a:effectLst/>
                  <a:latin typeface="Arial" charset="0"/>
                </a:rPr>
                <a:t>CreateSimContacts</a:t>
              </a:r>
              <a:r>
                <a:rPr kumimoji="0" lang="zh-CN" altLang="en-US" sz="1100" b="0" i="0" u="none" strike="noStrike" cap="none" normalizeH="0" baseline="0" dirty="0" smtClean="0">
                  <a:ln>
                    <a:noFill/>
                  </a:ln>
                  <a:solidFill>
                    <a:schemeClr val="tx1"/>
                  </a:solidFill>
                  <a:effectLst/>
                  <a:latin typeface="Arial" charset="0"/>
                </a:rPr>
                <a:t>到本地</a:t>
              </a:r>
            </a:p>
          </p:txBody>
        </p:sp>
        <p:cxnSp>
          <p:nvCxnSpPr>
            <p:cNvPr id="33" name="直接箭头连接符 32"/>
            <p:cNvCxnSpPr>
              <a:stCxn id="24" idx="1"/>
              <a:endCxn id="31" idx="3"/>
            </p:cNvCxnSpPr>
            <p:nvPr/>
          </p:nvCxnSpPr>
          <p:spPr bwMode="auto">
            <a:xfrm flipH="1" flipV="1">
              <a:off x="7164289" y="5962491"/>
              <a:ext cx="252027" cy="2279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5" name="TextBox 34"/>
            <p:cNvSpPr txBox="1"/>
            <p:nvPr/>
          </p:nvSpPr>
          <p:spPr>
            <a:xfrm>
              <a:off x="7740352" y="3743454"/>
              <a:ext cx="1353256" cy="261610"/>
            </a:xfrm>
            <a:prstGeom prst="rect">
              <a:avLst/>
            </a:prstGeom>
            <a:noFill/>
          </p:spPr>
          <p:txBody>
            <a:bodyPr wrap="none" rtlCol="0">
              <a:spAutoFit/>
            </a:bodyPr>
            <a:lstStyle/>
            <a:p>
              <a:r>
                <a:rPr lang="en-US" altLang="zh-CN" sz="1100" b="0" dirty="0" err="1" smtClean="0"/>
                <a:t>Sim_state_change</a:t>
              </a:r>
              <a:endParaRPr lang="zh-CN" altLang="en-US" sz="1100" b="0" dirty="0"/>
            </a:p>
          </p:txBody>
        </p:sp>
        <p:sp>
          <p:nvSpPr>
            <p:cNvPr id="36" name="TextBox 35"/>
            <p:cNvSpPr txBox="1"/>
            <p:nvPr/>
          </p:nvSpPr>
          <p:spPr>
            <a:xfrm>
              <a:off x="6084168" y="3383414"/>
              <a:ext cx="607859" cy="261610"/>
            </a:xfrm>
            <a:prstGeom prst="rect">
              <a:avLst/>
            </a:prstGeom>
            <a:noFill/>
          </p:spPr>
          <p:txBody>
            <a:bodyPr wrap="none" rtlCol="0">
              <a:spAutoFit/>
            </a:bodyPr>
            <a:lstStyle/>
            <a:p>
              <a:r>
                <a:rPr lang="en-US" altLang="zh-CN" sz="1100" b="0" dirty="0" err="1" smtClean="0"/>
                <a:t>shutup</a:t>
              </a:r>
              <a:endParaRPr lang="zh-CN" altLang="en-US" sz="1100" b="0" dirty="0"/>
            </a:p>
          </p:txBody>
        </p:sp>
      </p:grpSp>
    </p:spTree>
    <p:extLst>
      <p:ext uri="{BB962C8B-B14F-4D97-AF65-F5344CB8AC3E}">
        <p14:creationId xmlns:p14="http://schemas.microsoft.com/office/powerpoint/2010/main" val="535221188"/>
      </p:ext>
    </p:extLst>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17490" y="714356"/>
            <a:ext cx="2452916" cy="584775"/>
          </a:xfrm>
          <a:prstGeom prst="rect">
            <a:avLst/>
          </a:prstGeom>
          <a:noFill/>
        </p:spPr>
        <p:txBody>
          <a:bodyPr wrap="none" rtlCol="0">
            <a:spAutoFit/>
          </a:bodyPr>
          <a:lstStyle/>
          <a:p>
            <a:r>
              <a:rPr lang="zh-CN" altLang="en-US" sz="3200" dirty="0" smtClean="0">
                <a:solidFill>
                  <a:schemeClr val="tx2"/>
                </a:solidFill>
                <a:latin typeface="方正兰亭黑_GB18030" pitchFamily="2" charset="-122"/>
                <a:ea typeface="方正兰亭黑_GB18030" pitchFamily="2" charset="-122"/>
              </a:rPr>
              <a:t>导出到</a:t>
            </a:r>
            <a:r>
              <a:rPr lang="en-US" altLang="zh-CN" sz="3200" dirty="0" smtClean="0">
                <a:solidFill>
                  <a:schemeClr val="tx2"/>
                </a:solidFill>
                <a:latin typeface="方正兰亭黑_GB18030" pitchFamily="2" charset="-122"/>
                <a:ea typeface="方正兰亭黑_GB18030" pitchFamily="2" charset="-122"/>
              </a:rPr>
              <a:t>SIM</a:t>
            </a:r>
            <a:r>
              <a:rPr lang="zh-CN" altLang="en-US" sz="3200" dirty="0" smtClean="0">
                <a:solidFill>
                  <a:schemeClr val="tx2"/>
                </a:solidFill>
                <a:latin typeface="方正兰亭黑_GB18030" pitchFamily="2" charset="-122"/>
                <a:ea typeface="方正兰亭黑_GB18030" pitchFamily="2" charset="-122"/>
              </a:rPr>
              <a:t>卡</a:t>
            </a:r>
            <a:endParaRPr lang="zh-CN" altLang="en-US" sz="3200" dirty="0">
              <a:solidFill>
                <a:schemeClr val="tx2"/>
              </a:solidFill>
              <a:latin typeface="方正兰亭黑_GB18030" pitchFamily="2" charset="-122"/>
              <a:ea typeface="方正兰亭黑_GB18030" pitchFamily="2" charset="-122"/>
            </a:endParaRPr>
          </a:p>
        </p:txBody>
      </p:sp>
      <p:sp>
        <p:nvSpPr>
          <p:cNvPr id="7" name="TextBox 6"/>
          <p:cNvSpPr txBox="1"/>
          <p:nvPr/>
        </p:nvSpPr>
        <p:spPr>
          <a:xfrm>
            <a:off x="785786" y="1428736"/>
            <a:ext cx="7572428" cy="4616648"/>
          </a:xfrm>
          <a:prstGeom prst="rect">
            <a:avLst/>
          </a:prstGeom>
          <a:noFill/>
        </p:spPr>
        <p:txBody>
          <a:bodyPr wrap="square" rtlCol="0">
            <a:spAutoFit/>
          </a:bodyPr>
          <a:lstStyle/>
          <a:p>
            <a:r>
              <a:rPr lang="zh-CN" altLang="en-US" sz="1400" b="0" dirty="0" smtClean="0"/>
              <a:t>右角</a:t>
            </a:r>
            <a:r>
              <a:rPr lang="en-US" altLang="zh-CN" sz="1400" b="0" dirty="0" smtClean="0"/>
              <a:t>Import/export</a:t>
            </a:r>
            <a:r>
              <a:rPr lang="zh-CN" altLang="en-US" sz="1400" b="0" dirty="0" smtClean="0"/>
              <a:t>菜单打开</a:t>
            </a:r>
            <a:r>
              <a:rPr lang="en-US" altLang="zh-CN" sz="1400" b="0" dirty="0" smtClean="0"/>
              <a:t>:</a:t>
            </a:r>
          </a:p>
          <a:p>
            <a:r>
              <a:rPr lang="en-US" altLang="zh-CN" sz="1400" b="0" dirty="0" err="1" smtClean="0"/>
              <a:t>ContactsCommon</a:t>
            </a:r>
            <a:r>
              <a:rPr lang="zh-CN" altLang="en-US" sz="1400" b="0" dirty="0" smtClean="0"/>
              <a:t>里</a:t>
            </a:r>
            <a:r>
              <a:rPr lang="en-US" altLang="zh-CN" sz="1400" b="0" dirty="0" err="1" smtClean="0"/>
              <a:t>ImportExportDialogFragment</a:t>
            </a:r>
            <a:endParaRPr lang="en-US" altLang="zh-CN" sz="1400" b="0" dirty="0" smtClean="0"/>
          </a:p>
          <a:p>
            <a:r>
              <a:rPr lang="en-US" altLang="zh-CN" sz="1400" b="0" dirty="0" err="1" smtClean="0"/>
              <a:t>onCreateDialog</a:t>
            </a:r>
            <a:r>
              <a:rPr lang="zh-CN" altLang="en-US" sz="1400" b="0" dirty="0" smtClean="0"/>
              <a:t>返回各种选择的界面：如右图</a:t>
            </a:r>
            <a:endParaRPr lang="en-US" altLang="zh-CN" sz="1400" b="0" dirty="0" smtClean="0"/>
          </a:p>
          <a:p>
            <a:endParaRPr lang="en-US" altLang="zh-CN" sz="1400" b="0" dirty="0"/>
          </a:p>
          <a:p>
            <a:r>
              <a:rPr lang="zh-CN" altLang="en-US" sz="1400" b="0" dirty="0" smtClean="0"/>
              <a:t>选择</a:t>
            </a:r>
            <a:r>
              <a:rPr lang="en-US" altLang="zh-CN" sz="1400" b="0" dirty="0" smtClean="0"/>
              <a:t>Export to SIM card</a:t>
            </a:r>
            <a:r>
              <a:rPr lang="zh-CN" altLang="en-US" sz="1400" b="0" dirty="0" smtClean="0"/>
              <a:t>后会启动线程</a:t>
            </a:r>
            <a:r>
              <a:rPr lang="en-US" altLang="zh-CN" sz="1400" b="0" dirty="0" err="1" smtClean="0"/>
              <a:t>ExportToSimThread</a:t>
            </a:r>
            <a:r>
              <a:rPr lang="zh-CN" altLang="en-US" sz="1400" b="0" dirty="0" smtClean="0"/>
              <a:t>，</a:t>
            </a:r>
            <a:endParaRPr lang="en-US" altLang="zh-CN" sz="1400" b="0" dirty="0" smtClean="0"/>
          </a:p>
          <a:p>
            <a:r>
              <a:rPr lang="zh-CN" altLang="en-US" sz="1400" b="0" dirty="0" smtClean="0"/>
              <a:t>此线程就一直在后台运行，前台</a:t>
            </a:r>
            <a:r>
              <a:rPr lang="en-US" altLang="zh-CN" sz="1400" b="0" dirty="0" smtClean="0"/>
              <a:t>UI</a:t>
            </a:r>
            <a:r>
              <a:rPr lang="zh-CN" altLang="en-US" sz="1400" b="0" dirty="0" smtClean="0"/>
              <a:t>只是显示进度条，在插入数据时</a:t>
            </a:r>
            <a:endParaRPr lang="en-US" altLang="zh-CN" sz="1400" b="0" dirty="0" smtClean="0"/>
          </a:p>
          <a:p>
            <a:r>
              <a:rPr lang="zh-CN" altLang="en-US" sz="1400" b="0" dirty="0" smtClean="0"/>
              <a:t>通过</a:t>
            </a:r>
            <a:r>
              <a:rPr lang="en-US" altLang="zh-CN" sz="1400" b="0" dirty="0" err="1" smtClean="0"/>
              <a:t>mExportProgressDlg.incrementProgressBy</a:t>
            </a:r>
            <a:r>
              <a:rPr lang="zh-CN" altLang="en-US" sz="1400" b="0" dirty="0" smtClean="0"/>
              <a:t>控制进度条的进度</a:t>
            </a:r>
            <a:endParaRPr lang="en-US" altLang="zh-CN" sz="1400" b="0" dirty="0" smtClean="0"/>
          </a:p>
          <a:p>
            <a:endParaRPr lang="en-US" altLang="zh-CN" sz="1400" b="0" dirty="0"/>
          </a:p>
          <a:p>
            <a:r>
              <a:rPr lang="zh-CN" altLang="en-US" sz="1400" b="0" dirty="0" smtClean="0"/>
              <a:t>目前在</a:t>
            </a:r>
            <a:r>
              <a:rPr lang="en-US" altLang="zh-CN" sz="1400" b="0" dirty="0" smtClean="0"/>
              <a:t>4G</a:t>
            </a:r>
            <a:r>
              <a:rPr lang="zh-CN" altLang="en-US" sz="1400" b="0" dirty="0" smtClean="0"/>
              <a:t>卡中，最大内存是</a:t>
            </a:r>
            <a:r>
              <a:rPr lang="en-US" altLang="zh-CN" sz="1400" b="0" dirty="0" smtClean="0"/>
              <a:t>500</a:t>
            </a:r>
            <a:r>
              <a:rPr lang="zh-CN" altLang="en-US" sz="1400" b="0" dirty="0" smtClean="0"/>
              <a:t>条，但是</a:t>
            </a:r>
            <a:r>
              <a:rPr lang="en-US" altLang="zh-CN" sz="1400" b="0" dirty="0" smtClean="0"/>
              <a:t>email</a:t>
            </a:r>
            <a:r>
              <a:rPr lang="zh-CN" altLang="en-US" sz="1400" b="0" dirty="0" smtClean="0"/>
              <a:t>的存储量一般只有</a:t>
            </a:r>
            <a:endParaRPr lang="en-US" altLang="zh-CN" sz="1400" b="0" dirty="0" smtClean="0"/>
          </a:p>
          <a:p>
            <a:r>
              <a:rPr lang="en-US" altLang="zh-CN" sz="1400" b="0" dirty="0" smtClean="0"/>
              <a:t>100</a:t>
            </a:r>
            <a:r>
              <a:rPr lang="zh-CN" altLang="en-US" sz="1400" b="0" dirty="0" smtClean="0"/>
              <a:t>条，所以在线程中需要判断</a:t>
            </a:r>
            <a:r>
              <a:rPr lang="en-US" altLang="zh-CN" sz="1400" b="0" dirty="0" smtClean="0"/>
              <a:t>email</a:t>
            </a:r>
            <a:r>
              <a:rPr lang="zh-CN" altLang="en-US" sz="1400" b="0" dirty="0" smtClean="0"/>
              <a:t>的联系人是否超过</a:t>
            </a:r>
            <a:r>
              <a:rPr lang="en-US" altLang="zh-CN" sz="1400" b="0" dirty="0" smtClean="0"/>
              <a:t>email</a:t>
            </a:r>
            <a:r>
              <a:rPr lang="zh-CN" altLang="en-US" sz="1400" b="0" dirty="0" smtClean="0"/>
              <a:t>存量，</a:t>
            </a:r>
            <a:endParaRPr lang="en-US" altLang="zh-CN" sz="1400" b="0" dirty="0" smtClean="0"/>
          </a:p>
          <a:p>
            <a:r>
              <a:rPr lang="zh-CN" altLang="en-US" sz="1400" b="0" dirty="0"/>
              <a:t>超过</a:t>
            </a:r>
            <a:r>
              <a:rPr lang="zh-CN" altLang="en-US" sz="1400" b="0" dirty="0" smtClean="0"/>
              <a:t>会启动一个线程弹出对话框，让用户选择是否继续还是取消，</a:t>
            </a:r>
            <a:endParaRPr lang="en-US" altLang="zh-CN" sz="1400" b="0" dirty="0" smtClean="0"/>
          </a:p>
          <a:p>
            <a:r>
              <a:rPr lang="zh-CN" altLang="en-US" sz="1400" b="0" dirty="0"/>
              <a:t>此时</a:t>
            </a:r>
            <a:r>
              <a:rPr lang="zh-CN" altLang="en-US" sz="1400" b="0" dirty="0" smtClean="0"/>
              <a:t>主线程需要循环等待子线程的反馈结果，在得到用户响应后</a:t>
            </a:r>
            <a:endParaRPr lang="en-US" altLang="zh-CN" sz="1400" b="0" dirty="0" smtClean="0"/>
          </a:p>
          <a:p>
            <a:r>
              <a:rPr lang="zh-CN" altLang="en-US" sz="1400" b="0" dirty="0" smtClean="0"/>
              <a:t>再继续插入或取消，取消后得同时</a:t>
            </a:r>
            <a:r>
              <a:rPr lang="en-US" altLang="zh-CN" sz="1400" b="0" dirty="0" smtClean="0"/>
              <a:t>destroy</a:t>
            </a:r>
            <a:r>
              <a:rPr lang="zh-CN" altLang="en-US" sz="1400" b="0" dirty="0" smtClean="0"/>
              <a:t>进度条</a:t>
            </a:r>
            <a:r>
              <a:rPr lang="en-US" altLang="zh-CN" sz="1400" b="0" dirty="0" err="1" smtClean="0"/>
              <a:t>mExportProgressDlg</a:t>
            </a:r>
            <a:r>
              <a:rPr lang="zh-CN" altLang="en-US" sz="1400" b="0" dirty="0" smtClean="0"/>
              <a:t>的变量</a:t>
            </a:r>
            <a:endParaRPr lang="en-US" altLang="zh-CN" sz="1400" b="0" dirty="0" smtClean="0"/>
          </a:p>
          <a:p>
            <a:endParaRPr lang="en-US" altLang="zh-CN" sz="1400" b="0" dirty="0"/>
          </a:p>
          <a:p>
            <a:r>
              <a:rPr lang="en-US" altLang="zh-CN" sz="1400" b="0" dirty="0"/>
              <a:t>result = </a:t>
            </a:r>
            <a:r>
              <a:rPr lang="en-US" altLang="zh-CN" sz="1400" b="0" dirty="0" err="1"/>
              <a:t>MoreContactUtils.insertToCard</a:t>
            </a:r>
            <a:r>
              <a:rPr lang="en-US" altLang="zh-CN" sz="1400" b="0" dirty="0"/>
              <a:t>(</a:t>
            </a:r>
            <a:r>
              <a:rPr lang="en-US" altLang="zh-CN" sz="1400" b="0" dirty="0" err="1"/>
              <a:t>mpeople</a:t>
            </a:r>
            <a:r>
              <a:rPr lang="en-US" altLang="zh-CN" sz="1400" b="0" dirty="0"/>
              <a:t>, name, </a:t>
            </a:r>
            <a:r>
              <a:rPr lang="en-US" altLang="zh-CN" sz="1400" b="0" dirty="0" err="1"/>
              <a:t>num</a:t>
            </a:r>
            <a:r>
              <a:rPr lang="en-US" altLang="zh-CN" sz="1400" b="0" dirty="0"/>
              <a:t>, email,</a:t>
            </a:r>
          </a:p>
          <a:p>
            <a:r>
              <a:rPr lang="en-US" altLang="zh-CN" sz="1400" b="0" dirty="0"/>
              <a:t>                                            </a:t>
            </a:r>
            <a:r>
              <a:rPr lang="en-US" altLang="zh-CN" sz="1400" b="0" dirty="0" err="1"/>
              <a:t>anrNum</a:t>
            </a:r>
            <a:r>
              <a:rPr lang="en-US" altLang="zh-CN" sz="1400" b="0" dirty="0"/>
              <a:t>, subscription</a:t>
            </a:r>
            <a:r>
              <a:rPr lang="en-US" altLang="zh-CN" sz="1400" b="0" dirty="0" smtClean="0"/>
              <a:t>);</a:t>
            </a:r>
          </a:p>
          <a:p>
            <a:r>
              <a:rPr lang="zh-CN" altLang="en-US" sz="1400" b="0" dirty="0"/>
              <a:t>插入卡里的</a:t>
            </a:r>
            <a:r>
              <a:rPr lang="zh-CN" altLang="en-US" sz="1400" b="0" dirty="0" smtClean="0"/>
              <a:t>联系人名字的长度有制约：</a:t>
            </a:r>
            <a:r>
              <a:rPr lang="en-US" altLang="zh-CN" sz="1400" b="0" dirty="0" smtClean="0"/>
              <a:t>Phoebe</a:t>
            </a:r>
            <a:r>
              <a:rPr lang="zh-CN" altLang="en-US" sz="1400" b="0" dirty="0" smtClean="0"/>
              <a:t>：包含有特殊字符</a:t>
            </a:r>
            <a:r>
              <a:rPr lang="en-US" altLang="zh-CN" sz="1400" b="0" dirty="0" smtClean="0"/>
              <a:t>(</a:t>
            </a:r>
            <a:r>
              <a:rPr lang="zh-CN" altLang="en-US" sz="1400" b="0" dirty="0" smtClean="0"/>
              <a:t>如</a:t>
            </a:r>
            <a:r>
              <a:rPr lang="en-US" altLang="zh-CN" sz="1400" b="0" dirty="0" smtClean="0"/>
              <a:t>^</a:t>
            </a:r>
            <a:r>
              <a:rPr lang="zh-CN" altLang="en-US" sz="1400" b="0" dirty="0" smtClean="0"/>
              <a:t>，</a:t>
            </a:r>
            <a:r>
              <a:rPr lang="en-US" altLang="zh-CN" sz="1400" b="0" dirty="0" smtClean="0"/>
              <a:t>~</a:t>
            </a:r>
            <a:r>
              <a:rPr lang="zh-CN" altLang="en-US" sz="1400" b="0" dirty="0" smtClean="0"/>
              <a:t>，汉字等</a:t>
            </a:r>
            <a:r>
              <a:rPr lang="en-US" altLang="zh-CN" sz="1400" b="0" dirty="0" smtClean="0"/>
              <a:t>)</a:t>
            </a:r>
            <a:r>
              <a:rPr lang="zh-CN" altLang="en-US" sz="1400" b="0" dirty="0" smtClean="0"/>
              <a:t>的长度是</a:t>
            </a:r>
            <a:r>
              <a:rPr lang="en-US" altLang="zh-CN" sz="1400" b="0" dirty="0" smtClean="0"/>
              <a:t>6</a:t>
            </a:r>
            <a:r>
              <a:rPr lang="zh-CN" altLang="en-US" sz="1400" b="0" dirty="0" smtClean="0"/>
              <a:t>，不包含特殊字符字符是</a:t>
            </a:r>
            <a:r>
              <a:rPr lang="en-US" altLang="zh-CN" sz="1400" b="0" dirty="0" smtClean="0"/>
              <a:t>14</a:t>
            </a:r>
            <a:r>
              <a:rPr lang="zh-CN" altLang="en-US" sz="1400" b="0" dirty="0" smtClean="0"/>
              <a:t>个</a:t>
            </a:r>
            <a:r>
              <a:rPr lang="zh-CN" altLang="en-US" sz="1400" b="0" dirty="0" smtClean="0"/>
              <a:t>，</a:t>
            </a:r>
            <a:r>
              <a:rPr lang="en-US" altLang="zh-CN" sz="1400" b="0" dirty="0" smtClean="0"/>
              <a:t>LF4701</a:t>
            </a:r>
            <a:r>
              <a:rPr lang="zh-CN" altLang="en-US" sz="1400" b="0" dirty="0" smtClean="0"/>
              <a:t>：包含有特殊字符的长度是</a:t>
            </a:r>
            <a:r>
              <a:rPr lang="en-US" altLang="zh-CN" sz="1400" b="0" dirty="0" smtClean="0"/>
              <a:t>13</a:t>
            </a:r>
            <a:r>
              <a:rPr lang="zh-CN" altLang="en-US" sz="1400" b="0" dirty="0" smtClean="0"/>
              <a:t>，不包含特殊字符字符是</a:t>
            </a:r>
            <a:r>
              <a:rPr lang="en-US" altLang="zh-CN" sz="1400" b="0" dirty="0" smtClean="0"/>
              <a:t>14</a:t>
            </a:r>
            <a:r>
              <a:rPr lang="zh-CN" altLang="en-US" sz="1400" b="0" dirty="0" smtClean="0"/>
              <a:t>个，</a:t>
            </a:r>
            <a:r>
              <a:rPr lang="en-US" altLang="zh-CN" sz="1400" b="0" dirty="0" err="1" smtClean="0"/>
              <a:t>insertToCard</a:t>
            </a:r>
            <a:r>
              <a:rPr lang="zh-CN" altLang="en-US" sz="1400" b="0" dirty="0" smtClean="0"/>
              <a:t>这个函数中主要有插入卡</a:t>
            </a:r>
            <a:r>
              <a:rPr lang="en-US" altLang="zh-CN" sz="1400" b="0" dirty="0" err="1"/>
              <a:t>mSimContactsOperation.insert</a:t>
            </a:r>
            <a:r>
              <a:rPr lang="en-US" altLang="zh-CN" sz="1400" b="0" dirty="0"/>
              <a:t>(</a:t>
            </a:r>
            <a:r>
              <a:rPr lang="en-US" altLang="zh-CN" sz="1400" b="0" dirty="0" err="1"/>
              <a:t>mValues</a:t>
            </a:r>
            <a:r>
              <a:rPr lang="en-US" altLang="zh-CN" sz="1400" b="0" dirty="0"/>
              <a:t>, subscription);</a:t>
            </a:r>
            <a:r>
              <a:rPr lang="zh-CN" altLang="en-US" sz="1400" b="0" dirty="0" smtClean="0"/>
              <a:t>和插入本地</a:t>
            </a:r>
            <a:r>
              <a:rPr lang="en-US" altLang="zh-CN" sz="1400" b="0" dirty="0" err="1"/>
              <a:t>insertToPhone</a:t>
            </a:r>
            <a:r>
              <a:rPr lang="en-US" altLang="zh-CN" sz="1400" b="0" dirty="0"/>
              <a:t>(value, context/*.</a:t>
            </a:r>
            <a:r>
              <a:rPr lang="en-US" altLang="zh-CN" sz="1400" b="0" dirty="0" err="1"/>
              <a:t>getContentResolver</a:t>
            </a:r>
            <a:r>
              <a:rPr lang="en-US" altLang="zh-CN" sz="1400" b="0" dirty="0"/>
              <a:t>()*/, subscription)</a:t>
            </a:r>
            <a:r>
              <a:rPr lang="zh-CN" altLang="en-US" sz="1400" b="0" dirty="0" smtClean="0"/>
              <a:t>的操作</a:t>
            </a:r>
            <a:endParaRPr lang="en-US" altLang="zh-CN" sz="1400" b="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7" y="1124744"/>
            <a:ext cx="2304256" cy="2705920"/>
          </a:xfrm>
          <a:prstGeom prst="rect">
            <a:avLst/>
          </a:prstGeom>
        </p:spPr>
      </p:pic>
    </p:spTree>
    <p:extLst>
      <p:ext uri="{BB962C8B-B14F-4D97-AF65-F5344CB8AC3E}">
        <p14:creationId xmlns:p14="http://schemas.microsoft.com/office/powerpoint/2010/main" val="1198508150"/>
      </p:ext>
    </p:extLst>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15816" y="467961"/>
            <a:ext cx="3486852" cy="584775"/>
          </a:xfrm>
          <a:prstGeom prst="rect">
            <a:avLst/>
          </a:prstGeom>
          <a:noFill/>
        </p:spPr>
        <p:txBody>
          <a:bodyPr wrap="none" rtlCol="0">
            <a:spAutoFit/>
          </a:bodyPr>
          <a:lstStyle/>
          <a:p>
            <a:pPr algn="r"/>
            <a:r>
              <a:rPr lang="en-US" altLang="zh-CN" sz="3200" dirty="0">
                <a:solidFill>
                  <a:schemeClr val="tx2"/>
                </a:solidFill>
                <a:latin typeface="方正兰亭黑_GB18030" pitchFamily="2" charset="-122"/>
                <a:ea typeface="方正兰亭黑_GB18030" pitchFamily="2" charset="-122"/>
              </a:rPr>
              <a:t>Contacts</a:t>
            </a:r>
            <a:r>
              <a:rPr lang="zh-CN" altLang="en-US" sz="3200" dirty="0">
                <a:solidFill>
                  <a:schemeClr val="tx2"/>
                </a:solidFill>
                <a:latin typeface="方正兰亭黑_GB18030" pitchFamily="2" charset="-122"/>
                <a:ea typeface="方正兰亭黑_GB18030" pitchFamily="2" charset="-122"/>
              </a:rPr>
              <a:t>搜索机制</a:t>
            </a:r>
            <a:endParaRPr lang="en-US" altLang="zh-CN" sz="3200" dirty="0">
              <a:solidFill>
                <a:schemeClr val="tx2"/>
              </a:solidFill>
              <a:latin typeface="方正兰亭黑_GB18030" pitchFamily="2" charset="-122"/>
              <a:ea typeface="方正兰亭黑_GB18030" pitchFamily="2" charset="-122"/>
            </a:endParaRPr>
          </a:p>
        </p:txBody>
      </p:sp>
      <p:sp>
        <p:nvSpPr>
          <p:cNvPr id="6" name="矩形 5"/>
          <p:cNvSpPr/>
          <p:nvPr/>
        </p:nvSpPr>
        <p:spPr>
          <a:xfrm>
            <a:off x="3485334" y="1047246"/>
            <a:ext cx="3822970" cy="523220"/>
          </a:xfrm>
          <a:prstGeom prst="rect">
            <a:avLst/>
          </a:prstGeom>
        </p:spPr>
        <p:txBody>
          <a:bodyPr wrap="none">
            <a:spAutoFit/>
          </a:bodyPr>
          <a:lstStyle/>
          <a:p>
            <a:r>
              <a:rPr lang="en-US" altLang="zh-CN" sz="1400" dirty="0" err="1" smtClean="0"/>
              <a:t>onAction</a:t>
            </a:r>
            <a:r>
              <a:rPr lang="en-US" altLang="zh-CN" sz="1400" dirty="0" smtClean="0"/>
              <a:t>()</a:t>
            </a:r>
            <a:r>
              <a:rPr lang="en-US" altLang="zh-CN" sz="1400" dirty="0">
                <a:sym typeface="Wingdings" pitchFamily="2" charset="2"/>
              </a:rPr>
              <a:t></a:t>
            </a:r>
            <a:r>
              <a:rPr lang="en-US" altLang="zh-CN" sz="1400" dirty="0" err="1" smtClean="0">
                <a:sym typeface="Wingdings" pitchFamily="2" charset="2"/>
              </a:rPr>
              <a:t>setQueryTextToFragment</a:t>
            </a:r>
            <a:r>
              <a:rPr lang="en-US" altLang="zh-CN" sz="1400" dirty="0">
                <a:sym typeface="Wingdings" pitchFamily="2" charset="2"/>
              </a:rPr>
              <a:t>()</a:t>
            </a:r>
            <a:r>
              <a:rPr lang="en-US" altLang="zh-CN" sz="1400" dirty="0" smtClean="0">
                <a:sym typeface="Wingdings" pitchFamily="2" charset="2"/>
              </a:rPr>
              <a:t></a:t>
            </a:r>
          </a:p>
          <a:p>
            <a:r>
              <a:rPr lang="en-US" altLang="zh-CN" sz="1400" dirty="0" err="1" smtClean="0">
                <a:solidFill>
                  <a:srgbClr val="FF0000"/>
                </a:solidFill>
                <a:sym typeface="Wingdings" pitchFamily="2" charset="2"/>
              </a:rPr>
              <a:t>mAllFragment.</a:t>
            </a:r>
            <a:r>
              <a:rPr lang="en-US" altLang="zh-CN" sz="1400" dirty="0" err="1" smtClean="0">
                <a:solidFill>
                  <a:srgbClr val="00B0F0"/>
                </a:solidFill>
                <a:sym typeface="Wingdings" pitchFamily="2" charset="2"/>
              </a:rPr>
              <a:t>setQueryString</a:t>
            </a:r>
            <a:r>
              <a:rPr lang="en-US" altLang="zh-CN" sz="1400" dirty="0" smtClean="0">
                <a:sym typeface="Wingdings" pitchFamily="2" charset="2"/>
              </a:rPr>
              <a:t>(query</a:t>
            </a:r>
            <a:r>
              <a:rPr lang="en-US" altLang="zh-CN" sz="1400" dirty="0">
                <a:sym typeface="Wingdings" pitchFamily="2" charset="2"/>
              </a:rPr>
              <a:t>, true);</a:t>
            </a:r>
            <a:endParaRPr lang="zh-CN" altLang="en-US" sz="1400" dirty="0"/>
          </a:p>
        </p:txBody>
      </p:sp>
      <p:sp>
        <p:nvSpPr>
          <p:cNvPr id="10" name="矩形 9"/>
          <p:cNvSpPr/>
          <p:nvPr/>
        </p:nvSpPr>
        <p:spPr>
          <a:xfrm>
            <a:off x="4578130" y="1891597"/>
            <a:ext cx="1824538" cy="307777"/>
          </a:xfrm>
          <a:prstGeom prst="rect">
            <a:avLst/>
          </a:prstGeom>
        </p:spPr>
        <p:txBody>
          <a:bodyPr wrap="none">
            <a:spAutoFit/>
          </a:bodyPr>
          <a:lstStyle/>
          <a:p>
            <a:r>
              <a:rPr lang="en-US" altLang="zh-CN" sz="1400" dirty="0" err="1" smtClean="0"/>
              <a:t>createListAdapter</a:t>
            </a:r>
            <a:r>
              <a:rPr lang="en-US" altLang="zh-CN" sz="1400" dirty="0" smtClean="0"/>
              <a:t>()</a:t>
            </a:r>
            <a:endParaRPr lang="zh-CN" altLang="en-US" sz="1400" dirty="0"/>
          </a:p>
        </p:txBody>
      </p:sp>
      <p:sp>
        <p:nvSpPr>
          <p:cNvPr id="32" name="矩形 31"/>
          <p:cNvSpPr/>
          <p:nvPr/>
        </p:nvSpPr>
        <p:spPr>
          <a:xfrm>
            <a:off x="4578130" y="3043725"/>
            <a:ext cx="1843774" cy="307777"/>
          </a:xfrm>
          <a:prstGeom prst="rect">
            <a:avLst/>
          </a:prstGeom>
        </p:spPr>
        <p:txBody>
          <a:bodyPr wrap="none">
            <a:spAutoFit/>
          </a:bodyPr>
          <a:lstStyle/>
          <a:p>
            <a:r>
              <a:rPr lang="en-US" altLang="zh-CN" sz="1400" dirty="0" err="1"/>
              <a:t>ContactListAdapter</a:t>
            </a:r>
            <a:endParaRPr lang="zh-CN" altLang="en-US" sz="1400" dirty="0"/>
          </a:p>
        </p:txBody>
      </p:sp>
      <p:sp>
        <p:nvSpPr>
          <p:cNvPr id="35" name="矩形 34"/>
          <p:cNvSpPr/>
          <p:nvPr/>
        </p:nvSpPr>
        <p:spPr>
          <a:xfrm>
            <a:off x="3477991" y="4606997"/>
            <a:ext cx="5213287" cy="1169551"/>
          </a:xfrm>
          <a:prstGeom prst="rect">
            <a:avLst/>
          </a:prstGeom>
        </p:spPr>
        <p:txBody>
          <a:bodyPr wrap="none">
            <a:spAutoFit/>
          </a:bodyPr>
          <a:lstStyle/>
          <a:p>
            <a:r>
              <a:rPr lang="en-US" altLang="zh-CN" sz="1400" dirty="0" err="1" smtClean="0"/>
              <a:t>mListView.setAdapter</a:t>
            </a:r>
            <a:r>
              <a:rPr lang="en-US" altLang="zh-CN" sz="1400" dirty="0" smtClean="0"/>
              <a:t>(</a:t>
            </a:r>
            <a:r>
              <a:rPr lang="en-US" altLang="zh-CN" sz="1400" dirty="0" err="1" smtClean="0"/>
              <a:t>mAdapter</a:t>
            </a:r>
            <a:r>
              <a:rPr lang="en-US" altLang="zh-CN" sz="1400" dirty="0" smtClean="0"/>
              <a:t>);</a:t>
            </a:r>
            <a:r>
              <a:rPr lang="zh-CN" altLang="en-US" sz="1400" dirty="0" smtClean="0"/>
              <a:t>绑定</a:t>
            </a:r>
            <a:r>
              <a:rPr lang="en-US" altLang="zh-CN" sz="1400" dirty="0" smtClean="0"/>
              <a:t>adapter</a:t>
            </a:r>
          </a:p>
          <a:p>
            <a:r>
              <a:rPr lang="en-US" altLang="zh-CN" sz="1400" dirty="0" err="1" smtClean="0"/>
              <a:t>onCreateLoader</a:t>
            </a:r>
            <a:r>
              <a:rPr lang="en-US" altLang="zh-CN" sz="1400" dirty="0" smtClean="0"/>
              <a:t>();</a:t>
            </a:r>
          </a:p>
          <a:p>
            <a:r>
              <a:rPr lang="en-US" altLang="zh-CN" sz="1400" dirty="0" err="1" smtClean="0"/>
              <a:t>onLoadFinished</a:t>
            </a:r>
            <a:r>
              <a:rPr lang="en-US" altLang="zh-CN" sz="1400" dirty="0" smtClean="0"/>
              <a:t>();</a:t>
            </a:r>
            <a:r>
              <a:rPr lang="en-US" altLang="zh-CN" sz="1400" dirty="0" smtClean="0">
                <a:sym typeface="Wingdings" pitchFamily="2" charset="2"/>
              </a:rPr>
              <a:t></a:t>
            </a:r>
            <a:r>
              <a:rPr lang="en-US" altLang="zh-CN" sz="1400" dirty="0">
                <a:sym typeface="Wingdings" pitchFamily="2" charset="2"/>
              </a:rPr>
              <a:t> </a:t>
            </a:r>
            <a:r>
              <a:rPr lang="en-US" altLang="zh-CN" sz="1400" dirty="0" err="1" smtClean="0">
                <a:sym typeface="Wingdings" pitchFamily="2" charset="2"/>
              </a:rPr>
              <a:t>changeDirectories</a:t>
            </a:r>
            <a:r>
              <a:rPr lang="en-US" altLang="zh-CN" sz="1400" dirty="0" smtClean="0">
                <a:sym typeface="Wingdings" pitchFamily="2" charset="2"/>
              </a:rPr>
              <a:t>()</a:t>
            </a:r>
          </a:p>
          <a:p>
            <a:r>
              <a:rPr lang="en-US" altLang="zh-CN" sz="1400" dirty="0" err="1" smtClean="0"/>
              <a:t>ContactEntryListAdapter</a:t>
            </a:r>
            <a:r>
              <a:rPr lang="en-US" altLang="zh-CN" sz="1400" dirty="0" err="1">
                <a:sym typeface="Wingdings" pitchFamily="2" charset="2"/>
              </a:rPr>
              <a:t></a:t>
            </a:r>
            <a:r>
              <a:rPr lang="en-US" altLang="zh-CN" sz="1400" dirty="0" err="1" smtClean="0">
                <a:sym typeface="Wingdings" pitchFamily="2" charset="2"/>
              </a:rPr>
              <a:t>changeDirectories</a:t>
            </a:r>
            <a:r>
              <a:rPr lang="en-US" altLang="zh-CN" sz="1400" dirty="0" smtClean="0">
                <a:sym typeface="Wingdings" pitchFamily="2" charset="2"/>
              </a:rPr>
              <a:t>()</a:t>
            </a:r>
            <a:r>
              <a:rPr lang="zh-CN" altLang="en-US" sz="1400" dirty="0">
                <a:sym typeface="Wingdings" pitchFamily="2" charset="2"/>
              </a:rPr>
              <a:t>更新</a:t>
            </a:r>
            <a:r>
              <a:rPr lang="en-US" altLang="zh-CN" sz="1400" dirty="0">
                <a:sym typeface="Wingdings" pitchFamily="2" charset="2"/>
              </a:rPr>
              <a:t>adapter</a:t>
            </a:r>
            <a:endParaRPr lang="en-US" altLang="zh-CN" sz="1400" dirty="0"/>
          </a:p>
          <a:p>
            <a:endParaRPr lang="zh-CN" altLang="en-US" sz="1400" dirty="0"/>
          </a:p>
        </p:txBody>
      </p:sp>
      <p:grpSp>
        <p:nvGrpSpPr>
          <p:cNvPr id="43" name="组合 42"/>
          <p:cNvGrpSpPr/>
          <p:nvPr/>
        </p:nvGrpSpPr>
        <p:grpSpPr>
          <a:xfrm>
            <a:off x="359532" y="1119254"/>
            <a:ext cx="2844316" cy="5406090"/>
            <a:chOff x="359532" y="1119254"/>
            <a:chExt cx="2844316" cy="5406090"/>
          </a:xfrm>
        </p:grpSpPr>
        <p:sp>
          <p:nvSpPr>
            <p:cNvPr id="4" name="圆角矩形 3"/>
            <p:cNvSpPr/>
            <p:nvPr/>
          </p:nvSpPr>
          <p:spPr bwMode="auto">
            <a:xfrm>
              <a:off x="395536" y="1119254"/>
              <a:ext cx="2808312" cy="459967"/>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charset="0"/>
                </a:rPr>
                <a:t>PeopleActivity</a:t>
              </a:r>
              <a:endParaRPr kumimoji="0" lang="zh-CN" altLang="en-US" sz="1800" b="1" i="0" u="none" strike="noStrike" cap="none" normalizeH="0" baseline="0" dirty="0" smtClean="0">
                <a:ln>
                  <a:noFill/>
                </a:ln>
                <a:solidFill>
                  <a:schemeClr val="tx1"/>
                </a:solidFill>
                <a:effectLst/>
                <a:latin typeface="Arial" charset="0"/>
              </a:endParaRPr>
            </a:p>
          </p:txBody>
        </p:sp>
        <p:sp>
          <p:nvSpPr>
            <p:cNvPr id="8" name="圆角矩形 7"/>
            <p:cNvSpPr/>
            <p:nvPr/>
          </p:nvSpPr>
          <p:spPr bwMode="auto">
            <a:xfrm>
              <a:off x="395536" y="1739407"/>
              <a:ext cx="2808312" cy="67599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dirty="0" err="1" smtClean="0">
                  <a:solidFill>
                    <a:srgbClr val="FF0000"/>
                  </a:solidFill>
                  <a:latin typeface="Arial" charset="0"/>
                </a:rPr>
                <a:t>DefaultContactBrowseListFragment</a:t>
              </a:r>
              <a:endParaRPr kumimoji="0" lang="zh-CN" altLang="en-US" sz="1800" b="1" i="0" u="none" strike="noStrike" cap="none" normalizeH="0" baseline="0" dirty="0" smtClean="0">
                <a:ln>
                  <a:noFill/>
                </a:ln>
                <a:solidFill>
                  <a:srgbClr val="FF0000"/>
                </a:solidFill>
                <a:effectLst/>
                <a:latin typeface="Arial" charset="0"/>
              </a:endParaRPr>
            </a:p>
          </p:txBody>
        </p:sp>
        <p:cxnSp>
          <p:nvCxnSpPr>
            <p:cNvPr id="13" name="直接箭头连接符 12"/>
            <p:cNvCxnSpPr>
              <a:stCxn id="4" idx="2"/>
              <a:endCxn id="8" idx="0"/>
            </p:cNvCxnSpPr>
            <p:nvPr/>
          </p:nvCxnSpPr>
          <p:spPr bwMode="auto">
            <a:xfrm>
              <a:off x="1799692" y="1579221"/>
              <a:ext cx="0" cy="16018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圆角矩形 13"/>
            <p:cNvSpPr/>
            <p:nvPr/>
          </p:nvSpPr>
          <p:spPr bwMode="auto">
            <a:xfrm>
              <a:off x="395536" y="2891535"/>
              <a:ext cx="2808312" cy="964023"/>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dirty="0" err="1">
                  <a:latin typeface="Arial" charset="0"/>
                </a:rPr>
                <a:t>ContactBrowseListFragment:</a:t>
              </a:r>
              <a:r>
                <a:rPr lang="en-US" altLang="zh-CN" sz="1600" dirty="0" err="1" smtClean="0">
                  <a:solidFill>
                    <a:srgbClr val="00B0F0"/>
                  </a:solidFill>
                  <a:latin typeface="Arial" charset="0"/>
                </a:rPr>
                <a:t>setQueryString</a:t>
              </a:r>
              <a:r>
                <a:rPr lang="en-US" altLang="zh-CN" sz="1600" dirty="0" smtClean="0">
                  <a:solidFill>
                    <a:srgbClr val="00B0F0"/>
                  </a:solidFill>
                  <a:latin typeface="Arial" charset="0"/>
                </a:rPr>
                <a:t>()</a:t>
              </a:r>
              <a:r>
                <a:rPr lang="en-US" altLang="zh-CN" sz="1600" dirty="0">
                  <a:latin typeface="Arial" charset="0"/>
                  <a:sym typeface="Wingdings" pitchFamily="2" charset="2"/>
                </a:rPr>
                <a:t></a:t>
              </a:r>
              <a:r>
                <a:rPr lang="en-US" altLang="zh-CN" sz="1600" dirty="0" err="1">
                  <a:latin typeface="Arial" charset="0"/>
                  <a:sym typeface="Wingdings" pitchFamily="2" charset="2"/>
                </a:rPr>
                <a:t>super.setQueryString</a:t>
              </a:r>
              <a:endParaRPr lang="zh-CN" altLang="en-US" sz="1600" dirty="0">
                <a:latin typeface="Arial" charset="0"/>
              </a:endParaRPr>
            </a:p>
          </p:txBody>
        </p:sp>
        <p:cxnSp>
          <p:nvCxnSpPr>
            <p:cNvPr id="21" name="直接箭头连接符 20"/>
            <p:cNvCxnSpPr>
              <a:stCxn id="8" idx="2"/>
              <a:endCxn id="14" idx="0"/>
            </p:cNvCxnSpPr>
            <p:nvPr/>
          </p:nvCxnSpPr>
          <p:spPr bwMode="auto">
            <a:xfrm>
              <a:off x="1799692" y="2415398"/>
              <a:ext cx="0" cy="4761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矩形 22"/>
            <p:cNvSpPr/>
            <p:nvPr/>
          </p:nvSpPr>
          <p:spPr>
            <a:xfrm>
              <a:off x="1763688" y="2499577"/>
              <a:ext cx="859531" cy="307777"/>
            </a:xfrm>
            <a:prstGeom prst="rect">
              <a:avLst/>
            </a:prstGeom>
          </p:spPr>
          <p:txBody>
            <a:bodyPr wrap="none">
              <a:spAutoFit/>
            </a:bodyPr>
            <a:lstStyle/>
            <a:p>
              <a:r>
                <a:rPr lang="en-US" altLang="zh-CN" sz="1400" dirty="0" smtClean="0"/>
                <a:t>extends</a:t>
              </a:r>
              <a:endParaRPr lang="zh-CN" altLang="en-US" sz="1400" dirty="0"/>
            </a:p>
          </p:txBody>
        </p:sp>
        <p:sp>
          <p:nvSpPr>
            <p:cNvPr id="34" name="圆角矩形 33"/>
            <p:cNvSpPr/>
            <p:nvPr/>
          </p:nvSpPr>
          <p:spPr bwMode="auto">
            <a:xfrm>
              <a:off x="359532" y="4359614"/>
              <a:ext cx="2808312" cy="144016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dirty="0" err="1">
                  <a:latin typeface="Arial" charset="0"/>
                </a:rPr>
                <a:t>ContactEntryListFragment:</a:t>
              </a:r>
              <a:r>
                <a:rPr lang="en-US" altLang="zh-CN" sz="1600" dirty="0" err="1" smtClean="0">
                  <a:solidFill>
                    <a:srgbClr val="00B0F0"/>
                  </a:solidFill>
                  <a:latin typeface="Arial" charset="0"/>
                </a:rPr>
                <a:t>setQueryString</a:t>
              </a:r>
              <a:r>
                <a:rPr lang="en-US" altLang="zh-CN" sz="1600" dirty="0" smtClean="0">
                  <a:solidFill>
                    <a:srgbClr val="00B0F0"/>
                  </a:solidFill>
                  <a:latin typeface="Arial" charset="0"/>
                </a:rPr>
                <a:t>()</a:t>
              </a:r>
              <a:r>
                <a:rPr lang="zh-CN" altLang="en-US" sz="1600" dirty="0">
                  <a:latin typeface="Arial" charset="0"/>
                </a:rPr>
                <a:t>，</a:t>
              </a:r>
              <a:r>
                <a:rPr lang="en-US" altLang="zh-CN" sz="1600" dirty="0" err="1">
                  <a:latin typeface="Arial" charset="0"/>
                </a:rPr>
                <a:t>reloadData</a:t>
              </a:r>
              <a:r>
                <a:rPr lang="en-US" altLang="zh-CN" sz="1600" dirty="0" smtClean="0">
                  <a:latin typeface="Arial" charset="0"/>
                </a:rPr>
                <a:t>()</a:t>
              </a:r>
              <a:r>
                <a:rPr lang="en-US" altLang="zh-CN" sz="1600" dirty="0">
                  <a:latin typeface="Arial" charset="0"/>
                  <a:sym typeface="Wingdings" pitchFamily="2" charset="2"/>
                </a:rPr>
                <a:t></a:t>
              </a:r>
              <a:r>
                <a:rPr lang="en-US" altLang="zh-CN" sz="1600" dirty="0" err="1">
                  <a:latin typeface="Arial" charset="0"/>
                  <a:sym typeface="Wingdings" pitchFamily="2" charset="2"/>
                </a:rPr>
                <a:t>getLoaderManager</a:t>
              </a:r>
              <a:r>
                <a:rPr lang="en-US" altLang="zh-CN" sz="1600" dirty="0">
                  <a:latin typeface="Arial" charset="0"/>
                  <a:sym typeface="Wingdings" pitchFamily="2" charset="2"/>
                </a:rPr>
                <a:t>().</a:t>
              </a:r>
              <a:r>
                <a:rPr lang="en-US" altLang="zh-CN" sz="1600" dirty="0" err="1">
                  <a:latin typeface="Arial" charset="0"/>
                  <a:sym typeface="Wingdings" pitchFamily="2" charset="2"/>
                </a:rPr>
                <a:t>initLoader</a:t>
              </a:r>
              <a:r>
                <a:rPr lang="en-US" altLang="zh-CN" sz="1600" dirty="0">
                  <a:latin typeface="Arial" charset="0"/>
                  <a:sym typeface="Wingdings" pitchFamily="2" charset="2"/>
                </a:rPr>
                <a:t>(</a:t>
              </a:r>
              <a:r>
                <a:rPr lang="en-US" altLang="zh-CN" sz="1600" dirty="0" err="1">
                  <a:latin typeface="Arial" charset="0"/>
                  <a:sym typeface="Wingdings" pitchFamily="2" charset="2"/>
                </a:rPr>
                <a:t>i</a:t>
              </a:r>
              <a:r>
                <a:rPr lang="en-US" altLang="zh-CN" sz="1600" dirty="0">
                  <a:latin typeface="Arial" charset="0"/>
                  <a:sym typeface="Wingdings" pitchFamily="2" charset="2"/>
                </a:rPr>
                <a:t>, null, this);</a:t>
              </a:r>
              <a:endParaRPr lang="en-US" altLang="zh-CN" sz="1600" dirty="0">
                <a:latin typeface="Arial" charset="0"/>
              </a:endParaRPr>
            </a:p>
          </p:txBody>
        </p:sp>
        <p:cxnSp>
          <p:nvCxnSpPr>
            <p:cNvPr id="36" name="直接箭头连接符 35"/>
            <p:cNvCxnSpPr/>
            <p:nvPr/>
          </p:nvCxnSpPr>
          <p:spPr bwMode="auto">
            <a:xfrm>
              <a:off x="1876265" y="3883477"/>
              <a:ext cx="0" cy="4761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矩形 36"/>
            <p:cNvSpPr/>
            <p:nvPr/>
          </p:nvSpPr>
          <p:spPr>
            <a:xfrm>
              <a:off x="1840261" y="3967656"/>
              <a:ext cx="859531" cy="307777"/>
            </a:xfrm>
            <a:prstGeom prst="rect">
              <a:avLst/>
            </a:prstGeom>
          </p:spPr>
          <p:txBody>
            <a:bodyPr wrap="none">
              <a:spAutoFit/>
            </a:bodyPr>
            <a:lstStyle/>
            <a:p>
              <a:r>
                <a:rPr lang="en-US" altLang="zh-CN" sz="1400" dirty="0" smtClean="0"/>
                <a:t>extends</a:t>
              </a:r>
              <a:endParaRPr lang="zh-CN" altLang="en-US" sz="1400" dirty="0"/>
            </a:p>
          </p:txBody>
        </p:sp>
        <p:sp>
          <p:nvSpPr>
            <p:cNvPr id="39" name="圆角矩形 38"/>
            <p:cNvSpPr/>
            <p:nvPr/>
          </p:nvSpPr>
          <p:spPr bwMode="auto">
            <a:xfrm>
              <a:off x="359532" y="6065377"/>
              <a:ext cx="2808312" cy="459967"/>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dirty="0" err="1">
                  <a:latin typeface="Arial" charset="0"/>
                </a:rPr>
                <a:t>DirectoryListLoader</a:t>
              </a:r>
              <a:endParaRPr lang="zh-CN" altLang="en-US" dirty="0">
                <a:latin typeface="Arial" charset="0"/>
              </a:endParaRPr>
            </a:p>
          </p:txBody>
        </p:sp>
        <p:cxnSp>
          <p:nvCxnSpPr>
            <p:cNvPr id="40" name="直接箭头连接符 39"/>
            <p:cNvCxnSpPr>
              <a:endCxn id="39" idx="0"/>
            </p:cNvCxnSpPr>
            <p:nvPr/>
          </p:nvCxnSpPr>
          <p:spPr bwMode="auto">
            <a:xfrm>
              <a:off x="1763688" y="5755685"/>
              <a:ext cx="0" cy="3096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42" name="矩形 41"/>
          <p:cNvSpPr/>
          <p:nvPr/>
        </p:nvSpPr>
        <p:spPr>
          <a:xfrm>
            <a:off x="3485334" y="6065377"/>
            <a:ext cx="4416594" cy="369332"/>
          </a:xfrm>
          <a:prstGeom prst="rect">
            <a:avLst/>
          </a:prstGeom>
        </p:spPr>
        <p:txBody>
          <a:bodyPr wrap="none">
            <a:spAutoFit/>
          </a:bodyPr>
          <a:lstStyle/>
          <a:p>
            <a:r>
              <a:rPr lang="en-US" altLang="zh-CN" sz="1400" dirty="0" err="1"/>
              <a:t>loadInBackground</a:t>
            </a:r>
            <a:r>
              <a:rPr lang="en-US" altLang="zh-CN" dirty="0" smtClean="0"/>
              <a:t>()</a:t>
            </a:r>
            <a:r>
              <a:rPr lang="en-US" altLang="zh-CN" sz="1400" dirty="0">
                <a:sym typeface="Wingdings" pitchFamily="2" charset="2"/>
              </a:rPr>
              <a:t>ContactsProvider2.query</a:t>
            </a:r>
            <a:r>
              <a:rPr lang="en-US" altLang="zh-CN" dirty="0" smtClean="0">
                <a:sym typeface="Wingdings" pitchFamily="2" charset="2"/>
              </a:rPr>
              <a:t>()</a:t>
            </a:r>
            <a:endParaRPr lang="zh-CN" altLang="en-US" dirty="0"/>
          </a:p>
        </p:txBody>
      </p:sp>
    </p:spTree>
    <p:extLst>
      <p:ext uri="{BB962C8B-B14F-4D97-AF65-F5344CB8AC3E}">
        <p14:creationId xmlns:p14="http://schemas.microsoft.com/office/powerpoint/2010/main" val="2359001728"/>
      </p:ext>
    </p:extLst>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1840" y="714356"/>
            <a:ext cx="3073277" cy="584775"/>
          </a:xfrm>
          <a:prstGeom prst="rect">
            <a:avLst/>
          </a:prstGeom>
          <a:noFill/>
        </p:spPr>
        <p:txBody>
          <a:bodyPr wrap="none" rtlCol="0">
            <a:spAutoFit/>
          </a:bodyPr>
          <a:lstStyle/>
          <a:p>
            <a:pPr algn="r"/>
            <a:r>
              <a:rPr lang="en-US" altLang="zh-CN" sz="3200" dirty="0">
                <a:solidFill>
                  <a:schemeClr val="tx2"/>
                </a:solidFill>
                <a:latin typeface="方正兰亭黑_GB18030" pitchFamily="2" charset="-122"/>
                <a:ea typeface="方正兰亭黑_GB18030" pitchFamily="2" charset="-122"/>
              </a:rPr>
              <a:t>Dialer</a:t>
            </a:r>
            <a:r>
              <a:rPr lang="zh-CN" altLang="en-US" sz="3200" dirty="0">
                <a:solidFill>
                  <a:schemeClr val="tx2"/>
                </a:solidFill>
                <a:latin typeface="方正兰亭黑_GB18030" pitchFamily="2" charset="-122"/>
                <a:ea typeface="方正兰亭黑_GB18030" pitchFamily="2" charset="-122"/>
              </a:rPr>
              <a:t>搜索机制</a:t>
            </a:r>
            <a:endParaRPr lang="en-US" altLang="zh-CN" sz="3200" dirty="0">
              <a:solidFill>
                <a:schemeClr val="tx2"/>
              </a:solidFill>
              <a:latin typeface="方正兰亭黑_GB18030" pitchFamily="2" charset="-122"/>
              <a:ea typeface="方正兰亭黑_GB18030" pitchFamily="2" charset="-122"/>
            </a:endParaRPr>
          </a:p>
        </p:txBody>
      </p:sp>
      <p:sp>
        <p:nvSpPr>
          <p:cNvPr id="2" name="矩形 1"/>
          <p:cNvSpPr/>
          <p:nvPr/>
        </p:nvSpPr>
        <p:spPr>
          <a:xfrm>
            <a:off x="395536" y="1677154"/>
            <a:ext cx="2070133" cy="369332"/>
          </a:xfrm>
          <a:prstGeom prst="rect">
            <a:avLst/>
          </a:prstGeom>
        </p:spPr>
        <p:txBody>
          <a:bodyPr wrap="square">
            <a:spAutoFit/>
          </a:bodyPr>
          <a:lstStyle/>
          <a:p>
            <a:r>
              <a:rPr lang="en-US" altLang="zh-CN" dirty="0" err="1"/>
              <a:t>DialtactsActivity</a:t>
            </a:r>
            <a:endParaRPr lang="zh-CN" altLang="en-US" dirty="0"/>
          </a:p>
        </p:txBody>
      </p:sp>
      <p:sp>
        <p:nvSpPr>
          <p:cNvPr id="4" name="左大括号 3"/>
          <p:cNvSpPr/>
          <p:nvPr/>
        </p:nvSpPr>
        <p:spPr bwMode="auto">
          <a:xfrm>
            <a:off x="2303557" y="1361847"/>
            <a:ext cx="324227" cy="1563097"/>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ndParaRPr>
          </a:p>
        </p:txBody>
      </p:sp>
      <p:sp>
        <p:nvSpPr>
          <p:cNvPr id="6" name="矩形 5"/>
          <p:cNvSpPr/>
          <p:nvPr/>
        </p:nvSpPr>
        <p:spPr>
          <a:xfrm>
            <a:off x="2754000" y="1388514"/>
            <a:ext cx="5850448" cy="307777"/>
          </a:xfrm>
          <a:prstGeom prst="rect">
            <a:avLst/>
          </a:prstGeom>
        </p:spPr>
        <p:txBody>
          <a:bodyPr wrap="none">
            <a:spAutoFit/>
          </a:bodyPr>
          <a:lstStyle/>
          <a:p>
            <a:r>
              <a:rPr lang="en-US" altLang="zh-CN" sz="1400" dirty="0" err="1"/>
              <a:t>onDialpadQueryChanged:mSearchView.setText</a:t>
            </a:r>
            <a:r>
              <a:rPr lang="en-US" altLang="zh-CN" sz="1400" dirty="0"/>
              <a:t>(</a:t>
            </a:r>
            <a:r>
              <a:rPr lang="en-US" altLang="zh-CN" sz="1400" dirty="0" err="1"/>
              <a:t>normalizedQuery</a:t>
            </a:r>
            <a:r>
              <a:rPr lang="en-US" altLang="zh-CN" sz="1400" dirty="0"/>
              <a:t>);</a:t>
            </a:r>
            <a:endParaRPr lang="zh-CN" altLang="en-US" sz="1400" dirty="0"/>
          </a:p>
        </p:txBody>
      </p:sp>
      <p:sp>
        <p:nvSpPr>
          <p:cNvPr id="7" name="矩形 6"/>
          <p:cNvSpPr/>
          <p:nvPr/>
        </p:nvSpPr>
        <p:spPr>
          <a:xfrm>
            <a:off x="2753999" y="1847592"/>
            <a:ext cx="5850449" cy="523220"/>
          </a:xfrm>
          <a:prstGeom prst="rect">
            <a:avLst/>
          </a:prstGeom>
        </p:spPr>
        <p:txBody>
          <a:bodyPr wrap="square">
            <a:spAutoFit/>
          </a:bodyPr>
          <a:lstStyle/>
          <a:p>
            <a:r>
              <a:rPr lang="en-US" altLang="zh-CN" sz="1400" dirty="0" err="1"/>
              <a:t>mSearchView.addTextChangedListener</a:t>
            </a:r>
            <a:r>
              <a:rPr lang="en-US" altLang="zh-CN" sz="1400" dirty="0"/>
              <a:t>(</a:t>
            </a:r>
            <a:r>
              <a:rPr lang="en-US" altLang="zh-CN" sz="1400" dirty="0" err="1"/>
              <a:t>mPhoneSearchQueryTextListener</a:t>
            </a:r>
            <a:r>
              <a:rPr lang="en-US" altLang="zh-CN" sz="1400" dirty="0"/>
              <a:t>);</a:t>
            </a:r>
            <a:endParaRPr lang="zh-CN" altLang="en-US" sz="1400" dirty="0"/>
          </a:p>
        </p:txBody>
      </p:sp>
      <p:sp>
        <p:nvSpPr>
          <p:cNvPr id="8" name="矩形 7"/>
          <p:cNvSpPr/>
          <p:nvPr/>
        </p:nvSpPr>
        <p:spPr>
          <a:xfrm>
            <a:off x="2754000" y="2555612"/>
            <a:ext cx="4748992" cy="307777"/>
          </a:xfrm>
          <a:prstGeom prst="rect">
            <a:avLst/>
          </a:prstGeom>
        </p:spPr>
        <p:txBody>
          <a:bodyPr wrap="none">
            <a:spAutoFit/>
          </a:bodyPr>
          <a:lstStyle/>
          <a:p>
            <a:r>
              <a:rPr lang="en-US" altLang="zh-CN" sz="1400" dirty="0" err="1" smtClean="0"/>
              <a:t>mPhoneSearchQueryTextListener</a:t>
            </a:r>
            <a:r>
              <a:rPr lang="en-US" altLang="zh-CN" sz="1400" dirty="0" err="1" smtClean="0">
                <a:sym typeface="Wingdings" pitchFamily="2" charset="2"/>
              </a:rPr>
              <a:t></a:t>
            </a:r>
            <a:r>
              <a:rPr lang="en-US" altLang="zh-CN" sz="1400" dirty="0" err="1" smtClean="0"/>
              <a:t>onTextChanged</a:t>
            </a:r>
            <a:r>
              <a:rPr lang="en-US" altLang="zh-CN" sz="1400" dirty="0" smtClean="0"/>
              <a:t>()</a:t>
            </a:r>
            <a:endParaRPr lang="zh-CN" altLang="en-US" sz="1400" dirty="0"/>
          </a:p>
        </p:txBody>
      </p:sp>
      <p:cxnSp>
        <p:nvCxnSpPr>
          <p:cNvPr id="10" name="直接箭头连接符 9"/>
          <p:cNvCxnSpPr/>
          <p:nvPr/>
        </p:nvCxnSpPr>
        <p:spPr bwMode="auto">
          <a:xfrm>
            <a:off x="1331640" y="2555612"/>
            <a:ext cx="0" cy="7293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矩形 10"/>
          <p:cNvSpPr/>
          <p:nvPr/>
        </p:nvSpPr>
        <p:spPr>
          <a:xfrm>
            <a:off x="323528" y="3433745"/>
            <a:ext cx="3089430" cy="369332"/>
          </a:xfrm>
          <a:prstGeom prst="rect">
            <a:avLst/>
          </a:prstGeom>
        </p:spPr>
        <p:txBody>
          <a:bodyPr wrap="square">
            <a:spAutoFit/>
          </a:bodyPr>
          <a:lstStyle/>
          <a:p>
            <a:r>
              <a:rPr lang="en-US" altLang="zh-CN" dirty="0" err="1"/>
              <a:t>SmartDialSearchFragment</a:t>
            </a:r>
            <a:endParaRPr lang="zh-CN" altLang="en-US" dirty="0"/>
          </a:p>
        </p:txBody>
      </p:sp>
      <p:sp>
        <p:nvSpPr>
          <p:cNvPr id="12" name="矩形 11"/>
          <p:cNvSpPr/>
          <p:nvPr/>
        </p:nvSpPr>
        <p:spPr>
          <a:xfrm>
            <a:off x="323528" y="4221088"/>
            <a:ext cx="2864887" cy="369332"/>
          </a:xfrm>
          <a:prstGeom prst="rect">
            <a:avLst/>
          </a:prstGeom>
        </p:spPr>
        <p:txBody>
          <a:bodyPr wrap="none">
            <a:spAutoFit/>
          </a:bodyPr>
          <a:lstStyle/>
          <a:p>
            <a:r>
              <a:rPr lang="en-US" altLang="zh-CN" dirty="0" err="1"/>
              <a:t>RegularSearchFragment</a:t>
            </a:r>
            <a:endParaRPr lang="zh-CN" altLang="en-US" dirty="0"/>
          </a:p>
        </p:txBody>
      </p:sp>
      <p:sp>
        <p:nvSpPr>
          <p:cNvPr id="13" name="矩形 12"/>
          <p:cNvSpPr/>
          <p:nvPr/>
        </p:nvSpPr>
        <p:spPr>
          <a:xfrm>
            <a:off x="3406264" y="3851756"/>
            <a:ext cx="2005677" cy="369332"/>
          </a:xfrm>
          <a:prstGeom prst="rect">
            <a:avLst/>
          </a:prstGeom>
        </p:spPr>
        <p:txBody>
          <a:bodyPr wrap="none">
            <a:spAutoFit/>
          </a:bodyPr>
          <a:lstStyle/>
          <a:p>
            <a:r>
              <a:rPr lang="en-US" altLang="zh-CN" dirty="0" err="1"/>
              <a:t>SearchFragment</a:t>
            </a:r>
            <a:endParaRPr lang="zh-CN" altLang="en-US" dirty="0"/>
          </a:p>
        </p:txBody>
      </p:sp>
      <p:sp>
        <p:nvSpPr>
          <p:cNvPr id="14" name="矩形 13"/>
          <p:cNvSpPr/>
          <p:nvPr/>
        </p:nvSpPr>
        <p:spPr>
          <a:xfrm>
            <a:off x="5580112" y="3851756"/>
            <a:ext cx="3506088" cy="369332"/>
          </a:xfrm>
          <a:prstGeom prst="rect">
            <a:avLst/>
          </a:prstGeom>
        </p:spPr>
        <p:txBody>
          <a:bodyPr wrap="none">
            <a:spAutoFit/>
          </a:bodyPr>
          <a:lstStyle/>
          <a:p>
            <a:r>
              <a:rPr lang="en-US" altLang="zh-CN" dirty="0" err="1"/>
              <a:t>PhoneNumberPickerFragment</a:t>
            </a:r>
            <a:endParaRPr lang="zh-CN" altLang="en-US" dirty="0"/>
          </a:p>
        </p:txBody>
      </p:sp>
      <p:cxnSp>
        <p:nvCxnSpPr>
          <p:cNvPr id="16" name="直接箭头连接符 15"/>
          <p:cNvCxnSpPr/>
          <p:nvPr/>
        </p:nvCxnSpPr>
        <p:spPr bwMode="auto">
          <a:xfrm>
            <a:off x="3188415" y="3973706"/>
            <a:ext cx="22454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a:stCxn id="13" idx="3"/>
            <a:endCxn id="14" idx="1"/>
          </p:cNvCxnSpPr>
          <p:nvPr/>
        </p:nvCxnSpPr>
        <p:spPr bwMode="auto">
          <a:xfrm>
            <a:off x="5411941" y="4036422"/>
            <a:ext cx="16817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矩形 20"/>
          <p:cNvSpPr/>
          <p:nvPr/>
        </p:nvSpPr>
        <p:spPr>
          <a:xfrm>
            <a:off x="5785296" y="4609690"/>
            <a:ext cx="3095719" cy="369332"/>
          </a:xfrm>
          <a:prstGeom prst="rect">
            <a:avLst/>
          </a:prstGeom>
        </p:spPr>
        <p:txBody>
          <a:bodyPr wrap="none">
            <a:spAutoFit/>
          </a:bodyPr>
          <a:lstStyle/>
          <a:p>
            <a:r>
              <a:rPr lang="en-US" altLang="zh-CN" dirty="0" err="1"/>
              <a:t>ContactEntryListFragment</a:t>
            </a:r>
            <a:endParaRPr lang="zh-CN" altLang="en-US" dirty="0"/>
          </a:p>
        </p:txBody>
      </p:sp>
      <p:cxnSp>
        <p:nvCxnSpPr>
          <p:cNvPr id="23" name="直接箭头连接符 22"/>
          <p:cNvCxnSpPr>
            <a:stCxn id="14" idx="2"/>
            <a:endCxn id="21" idx="0"/>
          </p:cNvCxnSpPr>
          <p:nvPr/>
        </p:nvCxnSpPr>
        <p:spPr bwMode="auto">
          <a:xfrm>
            <a:off x="7333156" y="4221088"/>
            <a:ext cx="0" cy="3886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矩形 23"/>
          <p:cNvSpPr/>
          <p:nvPr/>
        </p:nvSpPr>
        <p:spPr>
          <a:xfrm>
            <a:off x="1725558" y="3789040"/>
            <a:ext cx="1478290" cy="307777"/>
          </a:xfrm>
          <a:prstGeom prst="rect">
            <a:avLst/>
          </a:prstGeom>
        </p:spPr>
        <p:txBody>
          <a:bodyPr wrap="none">
            <a:spAutoFit/>
          </a:bodyPr>
          <a:lstStyle/>
          <a:p>
            <a:r>
              <a:rPr lang="en-US" altLang="zh-CN" sz="1400" dirty="0" err="1">
                <a:solidFill>
                  <a:srgbClr val="FF0000"/>
                </a:solidFill>
              </a:rPr>
              <a:t>setQueryString</a:t>
            </a:r>
            <a:endParaRPr lang="zh-CN" altLang="en-US" sz="1400" dirty="0">
              <a:solidFill>
                <a:srgbClr val="FF0000"/>
              </a:solidFill>
            </a:endParaRPr>
          </a:p>
        </p:txBody>
      </p:sp>
      <p:sp>
        <p:nvSpPr>
          <p:cNvPr id="25" name="TextBox 24"/>
          <p:cNvSpPr txBox="1"/>
          <p:nvPr/>
        </p:nvSpPr>
        <p:spPr>
          <a:xfrm>
            <a:off x="4679067" y="5218245"/>
            <a:ext cx="3671198" cy="369332"/>
          </a:xfrm>
          <a:prstGeom prst="rect">
            <a:avLst/>
          </a:prstGeom>
          <a:noFill/>
        </p:spPr>
        <p:txBody>
          <a:bodyPr wrap="none" rtlCol="0">
            <a:spAutoFit/>
          </a:bodyPr>
          <a:lstStyle/>
          <a:p>
            <a:r>
              <a:rPr lang="zh-CN" altLang="en-US" b="0" dirty="0" smtClean="0"/>
              <a:t>跟之前介绍的联系人搜索机制一样</a:t>
            </a:r>
            <a:endParaRPr lang="zh-CN" altLang="en-US" b="0" dirty="0"/>
          </a:p>
        </p:txBody>
      </p:sp>
      <p:cxnSp>
        <p:nvCxnSpPr>
          <p:cNvPr id="30" name="直接箭头连接符 29"/>
          <p:cNvCxnSpPr>
            <a:stCxn id="21" idx="2"/>
          </p:cNvCxnSpPr>
          <p:nvPr/>
        </p:nvCxnSpPr>
        <p:spPr bwMode="auto">
          <a:xfrm>
            <a:off x="7333156" y="4979022"/>
            <a:ext cx="0" cy="2392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885692635"/>
      </p:ext>
    </p:extLst>
  </p:cSld>
  <p:clrMapOvr>
    <a:masterClrMapping/>
  </p:clrMapOvr>
  <p:transition>
    <p:split orient="vert"/>
  </p:transition>
  <p:timing>
    <p:tnLst>
      <p:par>
        <p:cTn id="1" dur="indefinite" restart="never" nodeType="tmRoot"/>
      </p:par>
    </p:tnLst>
  </p:timing>
</p:sld>
</file>

<file path=ppt/theme/theme1.xml><?xml version="1.0" encoding="utf-8"?>
<a:theme xmlns:a="http://schemas.openxmlformats.org/drawingml/2006/main" name="sample">
  <a:themeElements>
    <a:clrScheme name="sample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CCCC00"/>
        </a:hlink>
        <a:folHlink>
          <a:srgbClr val="6D50CA"/>
        </a:folHlink>
      </a:clrScheme>
      <a:clrMap bg1="lt1" tx1="dk1" bg2="lt2" tx2="dk2" accent1="accent1" accent2="accent2" accent3="accent3" accent4="accent4" accent5="accent5" accent6="accent6" hlink="hlink" folHlink="folHlink"/>
    </a:extraClrScheme>
    <a:extraClrScheme>
      <a:clrScheme name="sample 2">
        <a:dk1>
          <a:srgbClr val="25095D"/>
        </a:dk1>
        <a:lt1>
          <a:srgbClr val="FFFFFF"/>
        </a:lt1>
        <a:dk2>
          <a:srgbClr val="A1537C"/>
        </a:dk2>
        <a:lt2>
          <a:srgbClr val="B2B2B2"/>
        </a:lt2>
        <a:accent1>
          <a:srgbClr val="AF8ADC"/>
        </a:accent1>
        <a:accent2>
          <a:srgbClr val="60A065"/>
        </a:accent2>
        <a:accent3>
          <a:srgbClr val="FFFFFF"/>
        </a:accent3>
        <a:accent4>
          <a:srgbClr val="1E064E"/>
        </a:accent4>
        <a:accent5>
          <a:srgbClr val="D4C4EB"/>
        </a:accent5>
        <a:accent6>
          <a:srgbClr val="56915B"/>
        </a:accent6>
        <a:hlink>
          <a:srgbClr val="8DAED9"/>
        </a:hlink>
        <a:folHlink>
          <a:srgbClr val="5974C1"/>
        </a:folHlink>
      </a:clrScheme>
      <a:clrMap bg1="lt1" tx1="dk1" bg2="lt2" tx2="dk2" accent1="accent1" accent2="accent2" accent3="accent3" accent4="accent4" accent5="accent5" accent6="accent6" hlink="hlink" folHlink="folHlink"/>
    </a:extraClrScheme>
    <a:extraClrScheme>
      <a:clrScheme name="sample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41871</TotalTime>
  <Words>1138</Words>
  <Application>Microsoft Office PowerPoint</Application>
  <PresentationFormat>全屏显示(4:3)</PresentationFormat>
  <Paragraphs>143</Paragraphs>
  <Slides>11</Slides>
  <Notes>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sample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GuildDesign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ThemeGallery.com</dc:creator>
  <cp:lastModifiedBy>钱燕</cp:lastModifiedBy>
  <cp:revision>1819</cp:revision>
  <dcterms:created xsi:type="dcterms:W3CDTF">2004-08-26T06:30:40Z</dcterms:created>
  <dcterms:modified xsi:type="dcterms:W3CDTF">2015-12-10T07:00:58Z</dcterms:modified>
</cp:coreProperties>
</file>