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56" r:id="rId2"/>
    <p:sldId id="352" r:id="rId3"/>
    <p:sldId id="355" r:id="rId4"/>
    <p:sldId id="357" r:id="rId5"/>
    <p:sldId id="358" r:id="rId6"/>
    <p:sldId id="359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rgbClr val="000000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rgbClr val="000000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rgbClr val="000000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rgbClr val="000000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rgbClr val="000000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000000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000000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000000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000000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2D670"/>
    <a:srgbClr val="EEE24A"/>
    <a:srgbClr val="70A0C8"/>
    <a:srgbClr val="D8210E"/>
    <a:srgbClr val="ED644D"/>
    <a:srgbClr val="E35A57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1" autoAdjust="0"/>
    <p:restoredTop sz="94533" autoAdjust="0"/>
  </p:normalViewPr>
  <p:slideViewPr>
    <p:cSldViewPr>
      <p:cViewPr>
        <p:scale>
          <a:sx n="110" d="100"/>
          <a:sy n="110" d="100"/>
        </p:scale>
        <p:origin x="-39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815D04B-2B93-4F58-BB9F-B6C170B50BDC}" type="datetimeFigureOut">
              <a:rPr lang="zh-CN" altLang="en-US"/>
              <a:pPr>
                <a:defRPr/>
              </a:pPr>
              <a:t>2015/10/22</a:t>
            </a:fld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A1E47C0-B46A-459A-8400-5CE58ACEE5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322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9" descr="未标题-1副本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6286500"/>
            <a:ext cx="762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1" descr="新vi基础副本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553200"/>
            <a:ext cx="198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00200" y="3810000"/>
            <a:ext cx="6172200" cy="381000"/>
          </a:xfrm>
        </p:spPr>
        <p:txBody>
          <a:bodyPr/>
          <a:lstStyle>
            <a:lvl1pPr marL="0" indent="0" algn="ctr">
              <a:defRPr sz="1600" b="1">
                <a:solidFill>
                  <a:srgbClr val="2B166E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295400" y="2133600"/>
            <a:ext cx="6707188" cy="1447800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50838"/>
            <a:ext cx="2057400" cy="5668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50838"/>
            <a:ext cx="6019800" cy="5668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76325"/>
            <a:ext cx="4038600" cy="49434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49434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49434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50838"/>
            <a:ext cx="8229600" cy="5668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508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1028" name="Picture 39" descr="未标题-1副本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229600" y="6286500"/>
            <a:ext cx="762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41" descr="新vi基础副本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52400" y="6553200"/>
            <a:ext cx="1981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</p:sldLayoutIdLst>
  <p:transition>
    <p:split orient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3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3" name="AutoShape 4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AutoShape 5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-950913" y="-2041525"/>
            <a:ext cx="914400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-950913" y="-2041525"/>
            <a:ext cx="229870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-950913" y="-2041525"/>
            <a:ext cx="914400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0" y="-520700"/>
            <a:ext cx="22987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0" y="-520700"/>
            <a:ext cx="91440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0" y="-520700"/>
            <a:ext cx="22987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0" y="-520700"/>
            <a:ext cx="91440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4" name="Line 4"/>
          <p:cNvSpPr>
            <a:spLocks noChangeShapeType="1"/>
          </p:cNvSpPr>
          <p:nvPr/>
        </p:nvSpPr>
        <p:spPr bwMode="auto">
          <a:xfrm>
            <a:off x="838200" y="1219200"/>
            <a:ext cx="71628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white">
          <a:xfrm>
            <a:off x="685800" y="457200"/>
            <a:ext cx="8229600" cy="61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1</a:t>
            </a:r>
            <a:r>
              <a:rPr lang="en-US" altLang="zh-CN" sz="2000" dirty="0" smtClean="0">
                <a:solidFill>
                  <a:srgbClr val="000066"/>
                </a:solidFill>
              </a:rPr>
              <a:t>. </a:t>
            </a:r>
            <a:r>
              <a:rPr lang="en-US" altLang="zh-CN" sz="2000" dirty="0">
                <a:solidFill>
                  <a:srgbClr val="000066"/>
                </a:solidFill>
              </a:rPr>
              <a:t>SIM</a:t>
            </a:r>
            <a:r>
              <a:rPr lang="zh-CN" altLang="en-US" sz="2000" dirty="0">
                <a:solidFill>
                  <a:srgbClr val="000066"/>
                </a:solidFill>
              </a:rPr>
              <a:t>卡上的</a:t>
            </a:r>
            <a:r>
              <a:rPr lang="zh-CN" altLang="en-US" sz="2000" dirty="0" smtClean="0">
                <a:solidFill>
                  <a:srgbClr val="000066"/>
                </a:solidFill>
              </a:rPr>
              <a:t>联系人测试</a:t>
            </a:r>
            <a:r>
              <a:rPr lang="zh-CN" altLang="en-US" sz="2000" dirty="0">
                <a:solidFill>
                  <a:srgbClr val="000066"/>
                </a:solidFill>
              </a:rPr>
              <a:t>机重启后消失</a:t>
            </a:r>
            <a:endParaRPr lang="en-US" altLang="zh-CN" sz="2000" dirty="0">
              <a:solidFill>
                <a:srgbClr val="000066"/>
              </a:solidFill>
            </a:endParaRPr>
          </a:p>
        </p:txBody>
      </p:sp>
      <p:sp useBgFill="1">
        <p:nvSpPr>
          <p:cNvPr id="16" name="Rectangle 3"/>
          <p:cNvSpPr>
            <a:spLocks noChangeArrowheads="1"/>
          </p:cNvSpPr>
          <p:nvPr/>
        </p:nvSpPr>
        <p:spPr bwMode="auto">
          <a:xfrm>
            <a:off x="609600" y="1143000"/>
            <a:ext cx="8077200" cy="5257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zh-CN" sz="2000" dirty="0" smtClean="0">
              <a:solidFill>
                <a:srgbClr val="000066"/>
              </a:solidFill>
            </a:endParaRPr>
          </a:p>
          <a:p>
            <a:pPr algn="l"/>
            <a:r>
              <a:rPr lang="zh-CN" altLang="en-US" sz="1800" dirty="0" smtClean="0"/>
              <a:t>问题描述</a:t>
            </a:r>
            <a:r>
              <a:rPr lang="en-US" altLang="zh-CN" sz="1800" dirty="0" smtClean="0"/>
              <a:t>:</a:t>
            </a:r>
          </a:p>
          <a:p>
            <a:pPr algn="l"/>
            <a:r>
              <a:rPr lang="en-US" altLang="zh-CN" sz="1800" b="0" dirty="0" smtClean="0"/>
              <a:t>    </a:t>
            </a:r>
            <a:r>
              <a:rPr lang="en-US" altLang="zh-CN" sz="1400" b="0" dirty="0" smtClean="0"/>
              <a:t>SIM</a:t>
            </a:r>
            <a:r>
              <a:rPr lang="zh-CN" altLang="en-US" sz="1400" b="0" dirty="0" smtClean="0"/>
              <a:t>卡上的联系人，测试机重启后消失</a:t>
            </a:r>
            <a:r>
              <a:rPr lang="en-US" altLang="zh-CN" sz="1800" dirty="0" smtClean="0"/>
              <a:t>		</a:t>
            </a:r>
            <a:r>
              <a:rPr lang="zh-CN" altLang="en-US" sz="1800" b="0" dirty="0" smtClean="0"/>
              <a:t> </a:t>
            </a:r>
            <a:r>
              <a:rPr lang="en-US" altLang="zh-CN" sz="1800" dirty="0" smtClean="0"/>
              <a:t>	</a:t>
            </a:r>
          </a:p>
          <a:p>
            <a:pPr lvl="0" algn="l"/>
            <a:r>
              <a:rPr lang="en-US" altLang="zh-CN" sz="1800" b="0" dirty="0" smtClean="0"/>
              <a:t> </a:t>
            </a:r>
            <a:r>
              <a:rPr lang="zh-CN" altLang="en-US" sz="1800" dirty="0" smtClean="0"/>
              <a:t>解决方式</a:t>
            </a:r>
            <a:r>
              <a:rPr lang="en-US" altLang="zh-CN" sz="1800" dirty="0" smtClean="0"/>
              <a:t>:</a:t>
            </a:r>
            <a:r>
              <a:rPr lang="en-US" altLang="zh-CN" sz="1800" b="0" dirty="0" smtClean="0"/>
              <a:t>   </a:t>
            </a:r>
          </a:p>
          <a:p>
            <a:pPr algn="l"/>
            <a:r>
              <a:rPr lang="en-US" altLang="zh-CN" sz="1400" b="0" dirty="0"/>
              <a:t>     </a:t>
            </a:r>
            <a:r>
              <a:rPr lang="zh-CN" altLang="en-US" sz="1400" b="0" dirty="0" smtClean="0"/>
              <a:t>此</a:t>
            </a:r>
            <a:r>
              <a:rPr lang="zh-CN" altLang="en-US" sz="1400" b="0" dirty="0"/>
              <a:t>问题无</a:t>
            </a:r>
            <a:r>
              <a:rPr lang="zh-CN" altLang="en-US" sz="1400" b="0" dirty="0" smtClean="0"/>
              <a:t>解。</a:t>
            </a:r>
            <a:endParaRPr lang="en-US" altLang="zh-CN" sz="1400" b="0" dirty="0" smtClean="0"/>
          </a:p>
          <a:p>
            <a:pPr algn="l"/>
            <a:r>
              <a:rPr lang="en-US" altLang="zh-CN" sz="1400" b="0" dirty="0"/>
              <a:t> </a:t>
            </a:r>
            <a:r>
              <a:rPr lang="en-US" altLang="zh-CN" sz="1400" b="0" dirty="0" smtClean="0"/>
              <a:t>    </a:t>
            </a:r>
            <a:r>
              <a:rPr lang="zh-CN" altLang="en-US" sz="1400" b="0" dirty="0" smtClean="0"/>
              <a:t>此问题出现的原因是，手机重启后，立即查看联系人，卡里联系人还没来得及读取，从开机到完全显示联系人的过程如下：完全开机后，</a:t>
            </a:r>
            <a:r>
              <a:rPr lang="en-US" altLang="zh-CN" sz="1400" b="0" dirty="0" err="1" smtClean="0"/>
              <a:t>com.qualcomm.telephony</a:t>
            </a:r>
            <a:r>
              <a:rPr lang="en-US" altLang="zh-CN" sz="1400" b="0" dirty="0" smtClean="0"/>
              <a:t> </a:t>
            </a:r>
            <a:r>
              <a:rPr lang="zh-CN" altLang="en-US" sz="1400" b="0" dirty="0" smtClean="0"/>
              <a:t>进程启动后，</a:t>
            </a:r>
            <a:r>
              <a:rPr lang="en-US" altLang="zh-CN" sz="1400" b="0" dirty="0" smtClean="0"/>
              <a:t>vendor</a:t>
            </a:r>
            <a:r>
              <a:rPr lang="zh-CN" altLang="en-US" sz="1400" b="0" dirty="0"/>
              <a:t>目录</a:t>
            </a:r>
            <a:r>
              <a:rPr lang="zh-CN" altLang="en-US" sz="1400" b="0" dirty="0" smtClean="0"/>
              <a:t>下</a:t>
            </a:r>
            <a:r>
              <a:rPr lang="zh-CN" altLang="en-US" sz="1400" b="0" dirty="0"/>
              <a:t>的</a:t>
            </a:r>
            <a:r>
              <a:rPr lang="en-US" altLang="zh-CN" sz="1400" b="0" dirty="0" err="1" smtClean="0"/>
              <a:t>SimContactsService</a:t>
            </a:r>
            <a:r>
              <a:rPr lang="zh-CN" altLang="en-US" sz="1400" b="0" dirty="0" smtClean="0"/>
              <a:t>服务才跟着启动，这个服务主要的作用是将</a:t>
            </a:r>
            <a:r>
              <a:rPr lang="en-US" altLang="zh-CN" sz="1400" b="0" dirty="0" smtClean="0"/>
              <a:t>SIM</a:t>
            </a:r>
            <a:r>
              <a:rPr lang="zh-CN" altLang="en-US" sz="1400" b="0" dirty="0" smtClean="0"/>
              <a:t>卡里的联系人一个一个插入到</a:t>
            </a:r>
            <a:r>
              <a:rPr lang="en-US" altLang="zh-CN" sz="1400" b="0" dirty="0" err="1" smtClean="0"/>
              <a:t>com.android.provider.contacts</a:t>
            </a:r>
            <a:r>
              <a:rPr lang="zh-CN" altLang="en-US" sz="1400" b="0" dirty="0" smtClean="0"/>
              <a:t>数据表中，那么这个服务什么时候开始工作，是在</a:t>
            </a:r>
            <a:r>
              <a:rPr lang="en-US" altLang="zh-CN" sz="1400" b="0" dirty="0" smtClean="0"/>
              <a:t>SIM</a:t>
            </a:r>
            <a:r>
              <a:rPr lang="zh-CN" altLang="en-US" sz="1400" b="0" dirty="0" smtClean="0"/>
              <a:t>卡已经检测到，</a:t>
            </a:r>
            <a:r>
              <a:rPr lang="en-US" altLang="zh-CN" sz="1400" b="0" dirty="0" smtClean="0"/>
              <a:t>framework</a:t>
            </a:r>
            <a:r>
              <a:rPr lang="zh-CN" altLang="en-US" sz="1400" b="0" dirty="0" smtClean="0"/>
              <a:t>发送了卡状态的广播后，</a:t>
            </a:r>
            <a:r>
              <a:rPr lang="en-US" altLang="zh-CN" sz="1400" b="0" dirty="0"/>
              <a:t> </a:t>
            </a:r>
            <a:r>
              <a:rPr lang="en-US" altLang="zh-CN" sz="1400" b="0" dirty="0" err="1" smtClean="0"/>
              <a:t>SimContactsService</a:t>
            </a:r>
            <a:r>
              <a:rPr lang="zh-CN" altLang="en-US" sz="1400" b="0" dirty="0" smtClean="0"/>
              <a:t>才开始工作，首先是删除表中已有的</a:t>
            </a:r>
            <a:r>
              <a:rPr lang="en-US" altLang="zh-CN" sz="1400" b="0" dirty="0" smtClean="0"/>
              <a:t>SIM</a:t>
            </a:r>
            <a:r>
              <a:rPr lang="zh-CN" altLang="en-US" sz="1400" b="0" dirty="0" smtClean="0"/>
              <a:t>卡联系人，然后再一个一个查询卡里联系人并插入数据表中，如果卡里数据很多，又会导致读卡慢的问题。</a:t>
            </a:r>
            <a:endParaRPr lang="en-US" altLang="zh-CN" sz="1400" b="0" dirty="0" smtClean="0"/>
          </a:p>
          <a:p>
            <a:pPr algn="l"/>
            <a:endParaRPr lang="en-US" altLang="zh-CN" sz="1800" b="0" dirty="0" smtClean="0"/>
          </a:p>
          <a:p>
            <a:pPr algn="l"/>
            <a:r>
              <a:rPr lang="en-US" altLang="zh-CN" sz="1800" dirty="0" smtClean="0"/>
              <a:t>          </a:t>
            </a:r>
          </a:p>
          <a:p>
            <a:pPr algn="l"/>
            <a:endParaRPr lang="en-US" altLang="zh-CN" sz="1800" b="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2148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3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3" name="AutoShape 4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AutoShape 5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-950913" y="-2041525"/>
            <a:ext cx="914400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-950913" y="-2041525"/>
            <a:ext cx="229870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-950913" y="-2041525"/>
            <a:ext cx="914400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0" y="-520700"/>
            <a:ext cx="22987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0" y="-520700"/>
            <a:ext cx="91440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0" y="-520700"/>
            <a:ext cx="22987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0" y="-520700"/>
            <a:ext cx="91440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4" name="Line 4"/>
          <p:cNvSpPr>
            <a:spLocks noChangeShapeType="1"/>
          </p:cNvSpPr>
          <p:nvPr/>
        </p:nvSpPr>
        <p:spPr bwMode="auto">
          <a:xfrm>
            <a:off x="838200" y="1219200"/>
            <a:ext cx="71628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white">
          <a:xfrm>
            <a:off x="685800" y="457200"/>
            <a:ext cx="8229600" cy="61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2</a:t>
            </a:r>
            <a:r>
              <a:rPr lang="en-US" altLang="zh-CN" sz="2000" dirty="0" smtClean="0">
                <a:solidFill>
                  <a:srgbClr val="000066"/>
                </a:solidFill>
              </a:rPr>
              <a:t>.</a:t>
            </a:r>
            <a:r>
              <a:rPr lang="zh-CN" altLang="en-US" sz="2000" dirty="0" smtClean="0">
                <a:solidFill>
                  <a:srgbClr val="000066"/>
                </a:solidFill>
              </a:rPr>
              <a:t>切换语言</a:t>
            </a:r>
            <a:r>
              <a:rPr lang="en-US" altLang="zh-CN" sz="2000" dirty="0" smtClean="0">
                <a:solidFill>
                  <a:srgbClr val="000066"/>
                </a:solidFill>
              </a:rPr>
              <a:t>/</a:t>
            </a:r>
            <a:r>
              <a:rPr lang="zh-CN" altLang="en-US" sz="2000" dirty="0" smtClean="0">
                <a:solidFill>
                  <a:srgbClr val="000066"/>
                </a:solidFill>
              </a:rPr>
              <a:t>新建联系人</a:t>
            </a:r>
            <a:r>
              <a:rPr lang="en-US" altLang="zh-CN" sz="2000" dirty="0" smtClean="0">
                <a:solidFill>
                  <a:srgbClr val="000066"/>
                </a:solidFill>
              </a:rPr>
              <a:t>/</a:t>
            </a:r>
            <a:r>
              <a:rPr lang="zh-CN" altLang="en-US" sz="2000" dirty="0">
                <a:solidFill>
                  <a:srgbClr val="000066"/>
                </a:solidFill>
              </a:rPr>
              <a:t>通话</a:t>
            </a:r>
            <a:r>
              <a:rPr lang="zh-CN" altLang="en-US" sz="2000" dirty="0" smtClean="0">
                <a:solidFill>
                  <a:srgbClr val="000066"/>
                </a:solidFill>
              </a:rPr>
              <a:t>结束后均</a:t>
            </a:r>
            <a:r>
              <a:rPr lang="zh-CN" altLang="en-US" sz="2000" dirty="0" smtClean="0">
                <a:solidFill>
                  <a:srgbClr val="000066"/>
                </a:solidFill>
              </a:rPr>
              <a:t>出现联系人消失的情况</a:t>
            </a:r>
            <a:endParaRPr lang="en-US" altLang="zh-CN" sz="2000" dirty="0">
              <a:solidFill>
                <a:srgbClr val="000066"/>
              </a:solidFill>
            </a:endParaRPr>
          </a:p>
        </p:txBody>
      </p:sp>
      <p:sp useBgFill="1">
        <p:nvSpPr>
          <p:cNvPr id="16" name="Rectangle 3"/>
          <p:cNvSpPr>
            <a:spLocks noChangeArrowheads="1"/>
          </p:cNvSpPr>
          <p:nvPr/>
        </p:nvSpPr>
        <p:spPr bwMode="auto">
          <a:xfrm>
            <a:off x="609600" y="1143000"/>
            <a:ext cx="8077200" cy="5257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/>
              <a:t>问题描述</a:t>
            </a:r>
            <a:r>
              <a:rPr lang="en-US" altLang="zh-CN" sz="1800" dirty="0" smtClean="0"/>
              <a:t>:</a:t>
            </a:r>
          </a:p>
          <a:p>
            <a:pPr lvl="0" algn="l"/>
            <a:r>
              <a:rPr lang="zh-CN" altLang="en-US" sz="1400" b="0" dirty="0" smtClean="0"/>
              <a:t>     切换语言</a:t>
            </a:r>
            <a:r>
              <a:rPr lang="en-US" altLang="zh-CN" sz="1400" b="0" dirty="0" smtClean="0"/>
              <a:t>/</a:t>
            </a:r>
            <a:r>
              <a:rPr lang="zh-CN" altLang="en-US" sz="1400" b="0" dirty="0" smtClean="0"/>
              <a:t>新建联系人</a:t>
            </a:r>
            <a:r>
              <a:rPr lang="en-US" altLang="zh-CN" sz="1400" b="0" dirty="0" smtClean="0"/>
              <a:t>/</a:t>
            </a:r>
            <a:r>
              <a:rPr lang="zh-CN" altLang="en-US" sz="1400" b="0" dirty="0" smtClean="0"/>
              <a:t>通话结束后均出现联系人消失的情况</a:t>
            </a:r>
          </a:p>
          <a:p>
            <a:pPr algn="l"/>
            <a:r>
              <a:rPr lang="zh-CN" altLang="en-US" sz="1800" dirty="0" smtClean="0"/>
              <a:t>产生原因</a:t>
            </a:r>
            <a:r>
              <a:rPr lang="en-US" altLang="zh-CN" sz="1800" dirty="0" smtClean="0"/>
              <a:t>:</a:t>
            </a:r>
          </a:p>
          <a:p>
            <a:pPr algn="l"/>
            <a:r>
              <a:rPr lang="en-US" altLang="zh-CN" sz="1400" b="0" dirty="0" smtClean="0"/>
              <a:t>     vendor</a:t>
            </a:r>
            <a:r>
              <a:rPr lang="zh-CN" altLang="en-US" sz="1400" b="0" dirty="0" smtClean="0"/>
              <a:t>目录下有个</a:t>
            </a:r>
            <a:r>
              <a:rPr lang="en-US" altLang="zh-CN" sz="1400" b="0" dirty="0" err="1" smtClean="0"/>
              <a:t>SimContactsService</a:t>
            </a:r>
            <a:r>
              <a:rPr lang="zh-CN" altLang="en-US" sz="1400" b="0" dirty="0" smtClean="0"/>
              <a:t>服务，会根据</a:t>
            </a:r>
            <a:r>
              <a:rPr lang="en-US" altLang="zh-CN" sz="1400" b="0" dirty="0" smtClean="0"/>
              <a:t>SIM</a:t>
            </a:r>
            <a:r>
              <a:rPr lang="zh-CN" altLang="en-US" sz="1400" b="0" dirty="0" smtClean="0"/>
              <a:t>卡状态去作相应的操作（删除</a:t>
            </a:r>
            <a:r>
              <a:rPr lang="en-US" altLang="zh-CN" sz="1400" b="0" dirty="0" smtClean="0"/>
              <a:t>/</a:t>
            </a:r>
            <a:r>
              <a:rPr lang="zh-CN" altLang="en-US" sz="1400" b="0" dirty="0" smtClean="0"/>
              <a:t>插入数据库操作），</a:t>
            </a:r>
            <a:r>
              <a:rPr lang="zh-CN" altLang="en-US" sz="1400" b="0" dirty="0"/>
              <a:t>在切换语言</a:t>
            </a:r>
            <a:r>
              <a:rPr lang="en-US" altLang="zh-CN" sz="1400" b="0" dirty="0"/>
              <a:t>/</a:t>
            </a:r>
            <a:r>
              <a:rPr lang="zh-CN" altLang="en-US" sz="1400" b="0" dirty="0"/>
              <a:t>新建联系人</a:t>
            </a:r>
            <a:r>
              <a:rPr lang="en-US" altLang="zh-CN" sz="1400" b="0" dirty="0"/>
              <a:t>/</a:t>
            </a:r>
            <a:r>
              <a:rPr lang="zh-CN" altLang="en-US" sz="1400" b="0" dirty="0"/>
              <a:t>通话结束后，</a:t>
            </a:r>
            <a:r>
              <a:rPr lang="en-US" altLang="zh-CN" sz="1400" b="0" dirty="0"/>
              <a:t>framework</a:t>
            </a:r>
            <a:r>
              <a:rPr lang="zh-CN" altLang="en-US" sz="1400" b="0" dirty="0"/>
              <a:t>层会发送</a:t>
            </a:r>
            <a:r>
              <a:rPr lang="en-US" altLang="zh-CN" sz="1400" b="0" dirty="0"/>
              <a:t>SIM</a:t>
            </a:r>
            <a:r>
              <a:rPr lang="zh-CN" altLang="en-US" sz="1400" b="0" dirty="0"/>
              <a:t>卡状态发生变化的</a:t>
            </a:r>
            <a:r>
              <a:rPr lang="zh-CN" altLang="en-US" sz="1400" b="0" dirty="0" smtClean="0"/>
              <a:t>广播</a:t>
            </a:r>
            <a:r>
              <a:rPr lang="en-US" altLang="zh-CN" sz="1400" b="0" dirty="0"/>
              <a:t>(ACTION_SIM_STATE_CHANGED)</a:t>
            </a:r>
            <a:r>
              <a:rPr lang="zh-CN" altLang="en-US" sz="1400" b="0" dirty="0" smtClean="0"/>
              <a:t>，此时</a:t>
            </a:r>
            <a:r>
              <a:rPr lang="en-US" altLang="zh-CN" sz="1400" b="0" dirty="0" err="1" smtClean="0"/>
              <a:t>SimContactsService</a:t>
            </a:r>
            <a:r>
              <a:rPr lang="zh-CN" altLang="en-US" sz="1400" b="0" dirty="0" smtClean="0"/>
              <a:t>检测到此广播，作了相应的删除操作，导致联系人消失的情况。</a:t>
            </a:r>
            <a:endParaRPr lang="en-US" altLang="zh-CN" sz="1400" b="0" dirty="0" smtClean="0"/>
          </a:p>
          <a:p>
            <a:pPr algn="l"/>
            <a:r>
              <a:rPr lang="zh-CN" altLang="en-US" sz="1800" dirty="0" smtClean="0"/>
              <a:t>解决方案</a:t>
            </a:r>
            <a:r>
              <a:rPr lang="en-US" altLang="zh-CN" sz="1800" dirty="0" smtClean="0"/>
              <a:t>:   </a:t>
            </a:r>
          </a:p>
          <a:p>
            <a:pPr algn="l"/>
            <a:r>
              <a:rPr lang="zh-CN" altLang="en-US" sz="1400" b="0" dirty="0" smtClean="0"/>
              <a:t>     仔细查看发现，虽然</a:t>
            </a:r>
            <a:r>
              <a:rPr lang="en-US" altLang="zh-CN" sz="1400" b="0" dirty="0" smtClean="0"/>
              <a:t>framework</a:t>
            </a:r>
            <a:r>
              <a:rPr lang="zh-CN" altLang="en-US" sz="1400" b="0" dirty="0" smtClean="0"/>
              <a:t>层发送了</a:t>
            </a:r>
            <a:r>
              <a:rPr lang="en-US" altLang="zh-CN" sz="1400" b="0" dirty="0"/>
              <a:t>ACTION_SIM_STATE_CHANGED </a:t>
            </a:r>
            <a:r>
              <a:rPr lang="zh-CN" altLang="en-US" sz="1400" b="0" dirty="0" smtClean="0"/>
              <a:t>广播，但这个广播带的参数是不同的，可以在</a:t>
            </a:r>
            <a:r>
              <a:rPr lang="en-US" altLang="zh-CN" sz="1400" b="0" dirty="0" err="1" smtClean="0"/>
              <a:t>SimContactsService</a:t>
            </a:r>
            <a:r>
              <a:rPr lang="zh-CN" altLang="en-US" sz="1400" b="0" dirty="0" smtClean="0"/>
              <a:t>中的判断条件排除</a:t>
            </a:r>
            <a:r>
              <a:rPr lang="en-US" altLang="zh-CN" sz="1400" b="0" dirty="0" smtClean="0"/>
              <a:t>SIM_STATE_READY</a:t>
            </a:r>
            <a:r>
              <a:rPr lang="zh-CN" altLang="en-US" sz="1400" b="0" dirty="0" smtClean="0"/>
              <a:t>的广播，即在接收到这个广播后，判断是否是</a:t>
            </a:r>
            <a:r>
              <a:rPr lang="en-US" altLang="zh-CN" sz="1400" b="0" dirty="0" smtClean="0"/>
              <a:t>SIM_STATE_READY</a:t>
            </a:r>
            <a:r>
              <a:rPr lang="zh-CN" altLang="en-US" sz="1400" b="0" dirty="0" smtClean="0"/>
              <a:t>属性，如果是就不执行删除操作。</a:t>
            </a:r>
            <a:endParaRPr lang="en-US" altLang="zh-CN" sz="1400" b="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3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3" name="AutoShape 4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AutoShape 5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-950913" y="-2041525"/>
            <a:ext cx="914400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-950913" y="-2041525"/>
            <a:ext cx="229870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-950913" y="-2041525"/>
            <a:ext cx="914400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0" y="-520700"/>
            <a:ext cx="22987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0" y="-520700"/>
            <a:ext cx="91440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0" y="-520700"/>
            <a:ext cx="22987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0" y="-520700"/>
            <a:ext cx="91440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4" name="Line 4"/>
          <p:cNvSpPr>
            <a:spLocks noChangeShapeType="1"/>
          </p:cNvSpPr>
          <p:nvPr/>
        </p:nvSpPr>
        <p:spPr bwMode="auto">
          <a:xfrm>
            <a:off x="838200" y="1219200"/>
            <a:ext cx="71628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white">
          <a:xfrm>
            <a:off x="685800" y="457200"/>
            <a:ext cx="8229600" cy="61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3</a:t>
            </a:r>
            <a:r>
              <a:rPr lang="en-US" altLang="zh-CN" sz="2000" dirty="0" smtClean="0">
                <a:solidFill>
                  <a:srgbClr val="000066"/>
                </a:solidFill>
              </a:rPr>
              <a:t>.</a:t>
            </a:r>
            <a:r>
              <a:rPr lang="zh-CN" altLang="en-US" sz="2000" dirty="0">
                <a:solidFill>
                  <a:srgbClr val="000066"/>
                </a:solidFill>
              </a:rPr>
              <a:t>将联系人导出到</a:t>
            </a:r>
            <a:r>
              <a:rPr lang="en-US" altLang="zh-CN" sz="2000" dirty="0">
                <a:solidFill>
                  <a:srgbClr val="000066"/>
                </a:solidFill>
              </a:rPr>
              <a:t>SIM</a:t>
            </a:r>
            <a:r>
              <a:rPr lang="zh-CN" altLang="en-US" sz="2000" dirty="0">
                <a:solidFill>
                  <a:srgbClr val="000066"/>
                </a:solidFill>
              </a:rPr>
              <a:t>卡时，老是出现导出失败</a:t>
            </a:r>
            <a:endParaRPr lang="en-US" altLang="zh-CN" sz="2000" dirty="0">
              <a:ln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 useBgFill="1">
        <p:nvSpPr>
          <p:cNvPr id="16" name="Rectangle 3"/>
          <p:cNvSpPr>
            <a:spLocks noChangeArrowheads="1"/>
          </p:cNvSpPr>
          <p:nvPr/>
        </p:nvSpPr>
        <p:spPr bwMode="auto">
          <a:xfrm>
            <a:off x="609600" y="1143000"/>
            <a:ext cx="8077200" cy="5257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/>
              <a:t>问题描述</a:t>
            </a:r>
            <a:r>
              <a:rPr lang="en-US" altLang="zh-CN" sz="1800" dirty="0" smtClean="0"/>
              <a:t>:</a:t>
            </a:r>
          </a:p>
          <a:p>
            <a:pPr lvl="0" algn="l"/>
            <a:r>
              <a:rPr lang="zh-CN" altLang="en-US" sz="1400" b="0" dirty="0" smtClean="0"/>
              <a:t>     将</a:t>
            </a:r>
            <a:r>
              <a:rPr lang="zh-CN" altLang="en-US" sz="1400" b="0" dirty="0"/>
              <a:t>联系人导出到</a:t>
            </a:r>
            <a:r>
              <a:rPr lang="en-US" altLang="zh-CN" sz="1400" b="0" dirty="0"/>
              <a:t>SIM</a:t>
            </a:r>
            <a:r>
              <a:rPr lang="zh-CN" altLang="en-US" sz="1400" b="0" dirty="0"/>
              <a:t>卡时，老是出现导出失败</a:t>
            </a:r>
            <a:endParaRPr lang="zh-CN" altLang="en-US" sz="1400" b="0" dirty="0"/>
          </a:p>
          <a:p>
            <a:pPr algn="l"/>
            <a:r>
              <a:rPr lang="zh-CN" altLang="en-US" sz="1800" dirty="0" smtClean="0"/>
              <a:t>产生</a:t>
            </a:r>
            <a:r>
              <a:rPr lang="zh-CN" altLang="en-US" sz="1800" dirty="0" smtClean="0"/>
              <a:t>原因及解决方案</a:t>
            </a:r>
            <a:r>
              <a:rPr lang="en-US" altLang="zh-CN" sz="1800" dirty="0" smtClean="0"/>
              <a:t>:</a:t>
            </a:r>
            <a:endParaRPr lang="en-US" altLang="zh-CN" sz="1800" dirty="0"/>
          </a:p>
          <a:p>
            <a:pPr algn="l"/>
            <a:r>
              <a:rPr lang="zh-CN" altLang="en-US" sz="1400" b="0" dirty="0" smtClean="0"/>
              <a:t>     </a:t>
            </a:r>
            <a:r>
              <a:rPr lang="en-US" altLang="zh-CN" sz="1400" b="0" dirty="0" smtClean="0"/>
              <a:t>SIM</a:t>
            </a:r>
            <a:r>
              <a:rPr lang="zh-CN" altLang="en-US" sz="1400" b="0" dirty="0" smtClean="0"/>
              <a:t>卡目前常用的空间是</a:t>
            </a:r>
            <a:r>
              <a:rPr lang="en-US" altLang="zh-CN" sz="1400" b="0" dirty="0" smtClean="0"/>
              <a:t>500</a:t>
            </a:r>
            <a:r>
              <a:rPr lang="zh-CN" altLang="en-US" sz="1400" b="0" dirty="0" smtClean="0"/>
              <a:t>条联系人，</a:t>
            </a:r>
            <a:r>
              <a:rPr lang="en-US" altLang="zh-CN" sz="1400" b="0" dirty="0" smtClean="0"/>
              <a:t>100</a:t>
            </a:r>
            <a:r>
              <a:rPr lang="zh-CN" altLang="en-US" sz="1400" b="0" dirty="0" smtClean="0"/>
              <a:t>条</a:t>
            </a:r>
            <a:r>
              <a:rPr lang="en-US" altLang="zh-CN" sz="1400" b="0" dirty="0" smtClean="0"/>
              <a:t>email</a:t>
            </a:r>
            <a:r>
              <a:rPr lang="zh-CN" altLang="en-US" sz="1400" b="0" dirty="0" smtClean="0"/>
              <a:t>，如果一次导出</a:t>
            </a:r>
            <a:r>
              <a:rPr lang="en-US" altLang="zh-CN" sz="1400" b="0" dirty="0" smtClean="0"/>
              <a:t>100</a:t>
            </a:r>
            <a:r>
              <a:rPr lang="zh-CN" altLang="en-US" sz="1400" b="0" dirty="0" smtClean="0"/>
              <a:t>条以上的联系人到</a:t>
            </a:r>
            <a:r>
              <a:rPr lang="en-US" altLang="zh-CN" sz="1400" b="0" dirty="0" smtClean="0"/>
              <a:t>SIM</a:t>
            </a:r>
            <a:r>
              <a:rPr lang="zh-CN" altLang="en-US" sz="1400" b="0" dirty="0" smtClean="0"/>
              <a:t>卡会出现导出失败的提示，那么在代码中去判断剩余</a:t>
            </a:r>
            <a:r>
              <a:rPr lang="en-US" altLang="zh-CN" sz="1400" b="0" dirty="0" smtClean="0"/>
              <a:t>email</a:t>
            </a:r>
            <a:r>
              <a:rPr lang="zh-CN" altLang="en-US" sz="1400" b="0" dirty="0" smtClean="0"/>
              <a:t>的数量</a:t>
            </a:r>
            <a:r>
              <a:rPr lang="en-US" altLang="zh-CN" sz="1400" b="0" dirty="0" smtClean="0"/>
              <a:t>==0</a:t>
            </a:r>
            <a:r>
              <a:rPr lang="zh-CN" altLang="en-US" sz="1400" b="0" dirty="0" smtClean="0"/>
              <a:t>时，只插入姓名和号码的。注意，插入卡里的联系主要有</a:t>
            </a:r>
            <a:r>
              <a:rPr lang="en-US" altLang="zh-CN" sz="1400" b="0" dirty="0" smtClean="0"/>
              <a:t>2</a:t>
            </a:r>
            <a:r>
              <a:rPr lang="zh-CN" altLang="en-US" sz="1400" b="0" dirty="0" smtClean="0"/>
              <a:t>个动作，不仅要插入卡内，还要插入本地数据库，并且刚刚插入卡上的数据要与插入本地的数据一致，否则会导致插完后删除不掉的情况。</a:t>
            </a:r>
            <a:endParaRPr lang="en-US" altLang="zh-CN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227652234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3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3" name="AutoShape 4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AutoShape 5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-950913" y="-2041525"/>
            <a:ext cx="914400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-950913" y="-2041525"/>
            <a:ext cx="229870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-950913" y="-2041525"/>
            <a:ext cx="914400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0" y="-520700"/>
            <a:ext cx="22987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0" y="-520700"/>
            <a:ext cx="91440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0" y="-520700"/>
            <a:ext cx="22987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0" y="-520700"/>
            <a:ext cx="91440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4" name="Line 4"/>
          <p:cNvSpPr>
            <a:spLocks noChangeShapeType="1"/>
          </p:cNvSpPr>
          <p:nvPr/>
        </p:nvSpPr>
        <p:spPr bwMode="auto">
          <a:xfrm>
            <a:off x="838200" y="1219200"/>
            <a:ext cx="71628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white">
          <a:xfrm>
            <a:off x="685800" y="457200"/>
            <a:ext cx="8229600" cy="61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4</a:t>
            </a:r>
            <a:r>
              <a:rPr lang="en-US" altLang="zh-CN" sz="2000" dirty="0" smtClean="0">
                <a:solidFill>
                  <a:srgbClr val="000066"/>
                </a:solidFill>
              </a:rPr>
              <a:t>.</a:t>
            </a:r>
            <a:r>
              <a:rPr lang="zh-CN" altLang="en-US" sz="2000" dirty="0">
                <a:solidFill>
                  <a:srgbClr val="000066"/>
                </a:solidFill>
              </a:rPr>
              <a:t>增加联系人头像为拍照图片后</a:t>
            </a:r>
            <a:r>
              <a:rPr lang="zh-CN" altLang="en-US" sz="2000" dirty="0" smtClean="0">
                <a:solidFill>
                  <a:srgbClr val="000066"/>
                </a:solidFill>
              </a:rPr>
              <a:t>，返回的头像图片显示</a:t>
            </a:r>
            <a:r>
              <a:rPr lang="zh-CN" altLang="en-US" sz="2000" dirty="0">
                <a:solidFill>
                  <a:srgbClr val="000066"/>
                </a:solidFill>
              </a:rPr>
              <a:t>模糊</a:t>
            </a:r>
            <a:endParaRPr lang="en-US" altLang="zh-CN" sz="2000" dirty="0">
              <a:ln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 useBgFill="1">
        <p:nvSpPr>
          <p:cNvPr id="16" name="Rectangle 3"/>
          <p:cNvSpPr>
            <a:spLocks noChangeArrowheads="1"/>
          </p:cNvSpPr>
          <p:nvPr/>
        </p:nvSpPr>
        <p:spPr bwMode="auto">
          <a:xfrm>
            <a:off x="609600" y="1143000"/>
            <a:ext cx="8077200" cy="5257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/>
              <a:t>问题描述</a:t>
            </a:r>
            <a:r>
              <a:rPr lang="en-US" altLang="zh-CN" sz="1800" dirty="0" smtClean="0"/>
              <a:t>:</a:t>
            </a:r>
          </a:p>
          <a:p>
            <a:pPr lvl="0" algn="l"/>
            <a:r>
              <a:rPr lang="zh-CN" altLang="en-US" sz="1400" b="0" dirty="0" smtClean="0"/>
              <a:t>    保存联系人头像后</a:t>
            </a:r>
            <a:r>
              <a:rPr lang="zh-CN" altLang="en-US" sz="1400" b="0" dirty="0"/>
              <a:t>，返回的头像图片显示</a:t>
            </a:r>
            <a:r>
              <a:rPr lang="zh-CN" altLang="en-US" sz="1400" b="0" dirty="0" smtClean="0"/>
              <a:t>模糊，关闭此页面后，重新点击刚刚的页面，显示又正常。</a:t>
            </a:r>
            <a:endParaRPr lang="zh-CN" altLang="en-US" sz="1400" b="0" dirty="0"/>
          </a:p>
          <a:p>
            <a:pPr algn="l"/>
            <a:r>
              <a:rPr lang="zh-CN" altLang="en-US" sz="1800" dirty="0" smtClean="0"/>
              <a:t>产生</a:t>
            </a:r>
            <a:r>
              <a:rPr lang="zh-CN" altLang="en-US" sz="1800" dirty="0" smtClean="0"/>
              <a:t>原因及解决方案</a:t>
            </a:r>
            <a:r>
              <a:rPr lang="en-US" altLang="zh-CN" sz="1800" dirty="0" smtClean="0"/>
              <a:t>:</a:t>
            </a:r>
            <a:endParaRPr lang="en-US" altLang="zh-CN" sz="1800" dirty="0"/>
          </a:p>
          <a:p>
            <a:pPr algn="l"/>
            <a:r>
              <a:rPr lang="zh-CN" altLang="en-US" sz="1400" b="0" dirty="0" smtClean="0"/>
              <a:t>     多次测试后，</a:t>
            </a:r>
            <a:r>
              <a:rPr lang="en-US" altLang="zh-CN" sz="1400" b="0" dirty="0" smtClean="0"/>
              <a:t>user</a:t>
            </a:r>
            <a:r>
              <a:rPr lang="zh-CN" altLang="en-US" sz="1400" b="0" dirty="0" smtClean="0"/>
              <a:t>版本是必现，</a:t>
            </a:r>
            <a:r>
              <a:rPr lang="en-US" altLang="zh-CN" sz="1400" b="0" dirty="0" err="1" smtClean="0"/>
              <a:t>eng</a:t>
            </a:r>
            <a:r>
              <a:rPr lang="zh-CN" altLang="en-US" sz="1400" b="0" dirty="0" smtClean="0"/>
              <a:t>版本没有出现过，在编辑联系人页面，保存头像返回</a:t>
            </a:r>
            <a:r>
              <a:rPr lang="zh-CN" altLang="en-US" sz="1400" b="0" dirty="0"/>
              <a:t>联系人</a:t>
            </a:r>
            <a:r>
              <a:rPr lang="zh-CN" altLang="en-US" sz="1400" b="0" dirty="0" smtClean="0"/>
              <a:t>详情页面过程中，是通过</a:t>
            </a:r>
            <a:r>
              <a:rPr lang="en-US" altLang="zh-CN" sz="1400" b="0" dirty="0" err="1" smtClean="0"/>
              <a:t>ContactLoader</a:t>
            </a:r>
            <a:r>
              <a:rPr lang="zh-CN" altLang="en-US" sz="1400" b="0" dirty="0" smtClean="0"/>
              <a:t>去传递数据，</a:t>
            </a:r>
            <a:r>
              <a:rPr lang="en-US" altLang="zh-CN" sz="1400" b="0" dirty="0" smtClean="0"/>
              <a:t>user</a:t>
            </a:r>
            <a:r>
              <a:rPr lang="zh-CN" altLang="en-US" sz="1400" b="0" dirty="0" smtClean="0"/>
              <a:t>版本</a:t>
            </a:r>
            <a:r>
              <a:rPr lang="en-US" altLang="zh-CN" sz="1400" b="0" dirty="0" smtClean="0"/>
              <a:t>activity</a:t>
            </a:r>
            <a:r>
              <a:rPr lang="zh-CN" altLang="en-US" sz="1400" b="0" dirty="0" smtClean="0"/>
              <a:t>之间的跳转速度很快，</a:t>
            </a:r>
            <a:r>
              <a:rPr lang="en-US" altLang="zh-CN" sz="1400" b="0" dirty="0"/>
              <a:t> </a:t>
            </a:r>
            <a:r>
              <a:rPr lang="en-US" altLang="zh-CN" sz="1400" b="0" dirty="0" err="1" smtClean="0"/>
              <a:t>ContactLoader</a:t>
            </a:r>
            <a:r>
              <a:rPr lang="zh-CN" altLang="en-US" sz="1400" b="0" dirty="0" smtClean="0"/>
              <a:t>线程中的图片还未来得及加载完毕，导致图片显示不清，于是通过</a:t>
            </a:r>
            <a:r>
              <a:rPr lang="en-US" altLang="zh-CN" sz="1400" dirty="0" err="1" smtClean="0"/>
              <a:t>SystemClock</a:t>
            </a:r>
            <a:r>
              <a:rPr lang="en-US" altLang="zh-CN" sz="1400" b="0" dirty="0" err="1" smtClean="0"/>
              <a:t>.sleep</a:t>
            </a:r>
            <a:r>
              <a:rPr lang="en-US" altLang="zh-CN" sz="1400" b="0" dirty="0" smtClean="0"/>
              <a:t>(100); </a:t>
            </a:r>
            <a:r>
              <a:rPr lang="zh-CN" altLang="en-US" sz="1400" b="0" dirty="0" smtClean="0"/>
              <a:t>让系统缓慢</a:t>
            </a:r>
            <a:r>
              <a:rPr lang="en-US" altLang="zh-CN" sz="1400" b="0" dirty="0" smtClean="0"/>
              <a:t>100ms</a:t>
            </a:r>
            <a:r>
              <a:rPr lang="zh-CN" altLang="en-US" sz="1400" b="0" dirty="0" smtClean="0"/>
              <a:t>后，图片加载完全后再显示。</a:t>
            </a:r>
            <a:endParaRPr lang="en-US" altLang="zh-CN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220781951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3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3" name="AutoShape 4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AutoShape 5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-950913" y="-2041525"/>
            <a:ext cx="914400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-950913" y="-2041525"/>
            <a:ext cx="229870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-950913" y="-2041525"/>
            <a:ext cx="914400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0" y="-520700"/>
            <a:ext cx="22987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0" y="-520700"/>
            <a:ext cx="91440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0" y="-520700"/>
            <a:ext cx="22987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0" y="-520700"/>
            <a:ext cx="91440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4" name="Line 4"/>
          <p:cNvSpPr>
            <a:spLocks noChangeShapeType="1"/>
          </p:cNvSpPr>
          <p:nvPr/>
        </p:nvSpPr>
        <p:spPr bwMode="auto">
          <a:xfrm>
            <a:off x="838200" y="1219200"/>
            <a:ext cx="71628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white">
          <a:xfrm>
            <a:off x="685800" y="457200"/>
            <a:ext cx="8229600" cy="61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0066"/>
                </a:solidFill>
              </a:rPr>
              <a:t>5</a:t>
            </a:r>
            <a:r>
              <a:rPr lang="en-US" altLang="zh-CN" sz="2000" dirty="0" smtClean="0">
                <a:solidFill>
                  <a:srgbClr val="000066"/>
                </a:solidFill>
              </a:rPr>
              <a:t>.</a:t>
            </a:r>
            <a:r>
              <a:rPr lang="zh-CN" altLang="en-US" sz="2000" dirty="0">
                <a:solidFill>
                  <a:srgbClr val="000066"/>
                </a:solidFill>
              </a:rPr>
              <a:t>插入联通卡，无法删除含有住宅号码的卡上联系人</a:t>
            </a:r>
            <a:endParaRPr lang="en-US" altLang="zh-CN" sz="2000" dirty="0">
              <a:ln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 useBgFill="1">
        <p:nvSpPr>
          <p:cNvPr id="16" name="Rectangle 3"/>
          <p:cNvSpPr>
            <a:spLocks noChangeArrowheads="1"/>
          </p:cNvSpPr>
          <p:nvPr/>
        </p:nvSpPr>
        <p:spPr bwMode="auto">
          <a:xfrm>
            <a:off x="609600" y="1143000"/>
            <a:ext cx="8077200" cy="5257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/>
              <a:t>问题描述</a:t>
            </a:r>
            <a:r>
              <a:rPr lang="en-US" altLang="zh-CN" sz="1800" dirty="0" smtClean="0"/>
              <a:t>:</a:t>
            </a:r>
          </a:p>
          <a:p>
            <a:pPr lvl="0" algn="l"/>
            <a:r>
              <a:rPr lang="zh-CN" altLang="en-US" sz="1400" b="0" dirty="0" smtClean="0"/>
              <a:t>     无法删除含有</a:t>
            </a:r>
            <a:r>
              <a:rPr lang="zh-CN" altLang="en-US" sz="1400" b="0" dirty="0"/>
              <a:t>住宅号码</a:t>
            </a:r>
            <a:r>
              <a:rPr lang="zh-CN" altLang="en-US" sz="1400" b="0" dirty="0" smtClean="0"/>
              <a:t>的卡联系人</a:t>
            </a:r>
            <a:r>
              <a:rPr lang="en-US" altLang="zh-CN" sz="1400" b="0" dirty="0" smtClean="0"/>
              <a:t>[</a:t>
            </a:r>
            <a:r>
              <a:rPr lang="zh-CN" altLang="en-US" sz="1400" b="0" dirty="0" smtClean="0"/>
              <a:t>此联系人是刚刚创建的</a:t>
            </a:r>
            <a:r>
              <a:rPr lang="en-US" altLang="zh-CN" sz="1400" b="0" dirty="0" smtClean="0"/>
              <a:t>]</a:t>
            </a:r>
            <a:r>
              <a:rPr lang="zh-CN" altLang="en-US" sz="1400" b="0" dirty="0" smtClean="0"/>
              <a:t>，但是插拔卡后，又可以删除</a:t>
            </a:r>
          </a:p>
          <a:p>
            <a:pPr algn="l"/>
            <a:r>
              <a:rPr lang="zh-CN" altLang="en-US" sz="1800" dirty="0" smtClean="0"/>
              <a:t>产生</a:t>
            </a:r>
            <a:r>
              <a:rPr lang="zh-CN" altLang="en-US" sz="1800" dirty="0" smtClean="0"/>
              <a:t>原因及解决方案</a:t>
            </a:r>
            <a:r>
              <a:rPr lang="en-US" altLang="zh-CN" sz="1800" dirty="0" smtClean="0"/>
              <a:t>:</a:t>
            </a:r>
            <a:endParaRPr lang="en-US" altLang="zh-CN" sz="1800" dirty="0"/>
          </a:p>
          <a:p>
            <a:pPr algn="l"/>
            <a:r>
              <a:rPr lang="zh-CN" altLang="en-US" sz="1400" b="0" dirty="0" smtClean="0"/>
              <a:t>     将</a:t>
            </a:r>
            <a:r>
              <a:rPr lang="en-US" altLang="zh-CN" sz="1400" b="0" dirty="0" smtClean="0"/>
              <a:t>SIM</a:t>
            </a:r>
            <a:r>
              <a:rPr lang="zh-CN" altLang="en-US" sz="1400" b="0" dirty="0" smtClean="0"/>
              <a:t>联系人中的号码类型设置为住宅号码后，会出现无法删除卡联系人的问题，删除卡上联系人的过程是将当前的联系人一一跟卡上联系人比较，最后返回卡上跟当前联系人一致的索引，然后再执行删除的动作</a:t>
            </a:r>
            <a:r>
              <a:rPr lang="en-US" altLang="zh-CN" sz="1400" b="0" dirty="0" smtClean="0"/>
              <a:t>[</a:t>
            </a:r>
            <a:r>
              <a:rPr lang="zh-CN" altLang="en-US" sz="1400" b="0" dirty="0"/>
              <a:t>既发命令删除卡</a:t>
            </a:r>
            <a:r>
              <a:rPr lang="zh-CN" altLang="en-US" sz="1400" b="0" dirty="0" smtClean="0"/>
              <a:t>联系人，也删除本地数据库的</a:t>
            </a:r>
            <a:r>
              <a:rPr lang="zh-CN" altLang="en-US" sz="1400" b="0" dirty="0"/>
              <a:t>卡联系人</a:t>
            </a:r>
            <a:r>
              <a:rPr lang="en-US" altLang="zh-CN" sz="1400" b="0" dirty="0" smtClean="0"/>
              <a:t>]</a:t>
            </a:r>
            <a:r>
              <a:rPr lang="zh-CN" altLang="en-US" sz="1400" b="0" dirty="0" smtClean="0"/>
              <a:t>，跟踪</a:t>
            </a:r>
            <a:r>
              <a:rPr lang="en-US" altLang="zh-CN" sz="1400" b="0" dirty="0" smtClean="0"/>
              <a:t>log</a:t>
            </a:r>
            <a:r>
              <a:rPr lang="zh-CN" altLang="en-US" sz="1400" b="0" dirty="0" smtClean="0"/>
              <a:t>发现卡上确实有住宅号码的联系人，本地也有与之对应的联系人，但是返回的索引总是</a:t>
            </a:r>
            <a:r>
              <a:rPr lang="en-US" altLang="zh-CN" sz="1400" b="0" dirty="0" smtClean="0"/>
              <a:t>-1</a:t>
            </a:r>
            <a:r>
              <a:rPr lang="zh-CN" altLang="en-US" sz="1400" b="0" dirty="0" smtClean="0"/>
              <a:t>，一步一步跟踪</a:t>
            </a:r>
            <a:r>
              <a:rPr lang="en-US" altLang="zh-CN" sz="1400" b="0" dirty="0" smtClean="0"/>
              <a:t>log</a:t>
            </a:r>
            <a:r>
              <a:rPr lang="zh-CN" altLang="en-US" sz="1400" b="0" dirty="0" smtClean="0"/>
              <a:t>发现，姓名</a:t>
            </a:r>
            <a:r>
              <a:rPr lang="en-US" altLang="zh-CN" sz="1400" b="0" dirty="0" smtClean="0"/>
              <a:t>/</a:t>
            </a:r>
            <a:r>
              <a:rPr lang="zh-CN" altLang="en-US" sz="1400" b="0" dirty="0" smtClean="0"/>
              <a:t>号码</a:t>
            </a:r>
            <a:r>
              <a:rPr lang="en-US" altLang="zh-CN" sz="1400" b="0" dirty="0" smtClean="0"/>
              <a:t>/email</a:t>
            </a:r>
            <a:r>
              <a:rPr lang="zh-CN" altLang="en-US" sz="1400" b="0" dirty="0" smtClean="0"/>
              <a:t>的比较是一对一比较，而住宅号码是以数组的方式进行比较，在增加住宅号码时，传递过去的字串后面是以逗号隔开，这样导致传递过去的联系人与卡联系人不一致，出现无法返回相应的索引，无法删除。</a:t>
            </a:r>
            <a:endParaRPr lang="en-US" altLang="zh-CN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303409624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3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3" name="AutoShape 4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AutoShape 5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223838" y="-1027113"/>
            <a:ext cx="0" cy="0"/>
          </a:xfrm>
          <a:prstGeom prst="diamond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-950913" y="-2041525"/>
            <a:ext cx="914400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-950913" y="-2041525"/>
            <a:ext cx="229870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-950913" y="-2041525"/>
            <a:ext cx="9144001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0" y="-520700"/>
            <a:ext cx="22987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0" y="-520700"/>
            <a:ext cx="91440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0" y="-520700"/>
            <a:ext cx="22987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0" y="-520700"/>
            <a:ext cx="9144000" cy="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5374" name="Line 4"/>
          <p:cNvSpPr>
            <a:spLocks noChangeShapeType="1"/>
          </p:cNvSpPr>
          <p:nvPr/>
        </p:nvSpPr>
        <p:spPr bwMode="auto">
          <a:xfrm>
            <a:off x="838200" y="1219200"/>
            <a:ext cx="71628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white">
          <a:xfrm>
            <a:off x="685800" y="457200"/>
            <a:ext cx="8229600" cy="61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000066"/>
                </a:solidFill>
              </a:rPr>
              <a:t>6.</a:t>
            </a:r>
            <a:r>
              <a:rPr lang="zh-CN" altLang="en-US" sz="2000" dirty="0" smtClean="0">
                <a:solidFill>
                  <a:srgbClr val="000066"/>
                </a:solidFill>
              </a:rPr>
              <a:t>联系人中账户选择页面的翻译问题</a:t>
            </a:r>
            <a:endParaRPr lang="en-US" altLang="zh-CN" sz="2000" dirty="0">
              <a:ln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 useBgFill="1">
        <p:nvSpPr>
          <p:cNvPr id="16" name="Rectangle 3"/>
          <p:cNvSpPr>
            <a:spLocks noChangeArrowheads="1"/>
          </p:cNvSpPr>
          <p:nvPr/>
        </p:nvSpPr>
        <p:spPr bwMode="auto">
          <a:xfrm>
            <a:off x="609600" y="1143000"/>
            <a:ext cx="8077200" cy="52578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endParaRPr lang="en-US" altLang="zh-CN" sz="1800" dirty="0" smtClean="0"/>
          </a:p>
          <a:p>
            <a:pPr algn="l"/>
            <a:r>
              <a:rPr lang="zh-CN" altLang="en-US" sz="1800" dirty="0" smtClean="0"/>
              <a:t>问题描述</a:t>
            </a:r>
            <a:r>
              <a:rPr lang="en-US" altLang="zh-CN" sz="1800" dirty="0" smtClean="0"/>
              <a:t>:</a:t>
            </a:r>
          </a:p>
          <a:p>
            <a:pPr lvl="0" algn="l"/>
            <a:r>
              <a:rPr lang="zh-CN" altLang="en-US" sz="1400" b="0" dirty="0" smtClean="0"/>
              <a:t>     联系人</a:t>
            </a:r>
            <a:r>
              <a:rPr lang="zh-CN" altLang="en-US" sz="1400" b="0" dirty="0"/>
              <a:t>中账户选择页面的翻译问题</a:t>
            </a:r>
            <a:endParaRPr lang="zh-CN" altLang="en-US" sz="1400" b="0" dirty="0" smtClean="0"/>
          </a:p>
          <a:p>
            <a:pPr algn="l"/>
            <a:r>
              <a:rPr lang="zh-CN" altLang="en-US" sz="1800" dirty="0" smtClean="0"/>
              <a:t>产生原因及解决方案</a:t>
            </a:r>
            <a:r>
              <a:rPr lang="en-US" altLang="zh-CN" sz="1800" dirty="0" smtClean="0"/>
              <a:t>:</a:t>
            </a:r>
          </a:p>
          <a:p>
            <a:pPr algn="l"/>
            <a:r>
              <a:rPr lang="zh-CN" altLang="en-US" sz="1400" b="0" dirty="0" smtClean="0"/>
              <a:t>     一般页面的字串在</a:t>
            </a:r>
            <a:r>
              <a:rPr lang="en-US" altLang="zh-CN" sz="1400" b="0" dirty="0" smtClean="0"/>
              <a:t>apps/framework</a:t>
            </a:r>
            <a:r>
              <a:rPr lang="zh-CN" altLang="en-US" sz="1400" b="0" dirty="0" smtClean="0"/>
              <a:t>层都找不到时，而且</a:t>
            </a:r>
            <a:r>
              <a:rPr lang="en-US" altLang="zh-CN" sz="1400" b="0" dirty="0" smtClean="0"/>
              <a:t>app</a:t>
            </a:r>
            <a:r>
              <a:rPr lang="zh-CN" altLang="en-US" sz="1400" b="0" dirty="0" smtClean="0"/>
              <a:t>中的字串确实是通过代码获取的，但是也并不代表不可翻译，无法修改。需要一步一步跟踪代码后才能确定是否真的不能翻译，比如联系人中的账户是通过</a:t>
            </a:r>
            <a:r>
              <a:rPr lang="en-US" altLang="zh-CN" sz="1400" b="0" dirty="0" smtClean="0"/>
              <a:t>framework</a:t>
            </a:r>
            <a:r>
              <a:rPr lang="zh-CN" altLang="en-US" sz="1400" b="0" dirty="0" smtClean="0"/>
              <a:t>层公共接口</a:t>
            </a:r>
            <a:r>
              <a:rPr lang="en-US" altLang="zh-CN" sz="1400" b="0" dirty="0" err="1" smtClean="0"/>
              <a:t>AccountManager</a:t>
            </a:r>
            <a:r>
              <a:rPr lang="zh-CN" altLang="en-US" sz="1400" b="0" dirty="0" smtClean="0"/>
              <a:t>获取的，</a:t>
            </a:r>
            <a:r>
              <a:rPr lang="en-US" altLang="zh-CN" sz="1400" b="0" dirty="0" smtClean="0"/>
              <a:t> </a:t>
            </a:r>
            <a:r>
              <a:rPr lang="en-US" altLang="zh-CN" sz="1400" b="0" dirty="0" err="1" smtClean="0"/>
              <a:t>getAccounts</a:t>
            </a:r>
            <a:r>
              <a:rPr lang="en-US" altLang="zh-CN" sz="1400" b="0" dirty="0" smtClean="0"/>
              <a:t>()</a:t>
            </a:r>
            <a:r>
              <a:rPr lang="zh-CN" altLang="en-US" sz="1400" b="0" dirty="0" smtClean="0"/>
              <a:t>方法中有</a:t>
            </a:r>
            <a:r>
              <a:rPr lang="en-US" altLang="zh-CN" sz="1400" b="0" dirty="0" smtClean="0"/>
              <a:t> </a:t>
            </a:r>
            <a:r>
              <a:rPr lang="zh-CN" altLang="en-US" sz="1400" b="0" dirty="0" smtClean="0"/>
              <a:t>个</a:t>
            </a:r>
            <a:r>
              <a:rPr lang="en-US" altLang="zh-CN" sz="1400" b="0" dirty="0" smtClean="0"/>
              <a:t>return </a:t>
            </a:r>
            <a:r>
              <a:rPr lang="en-US" altLang="zh-CN" sz="1400" b="0" dirty="0" err="1"/>
              <a:t>mService.getAccounts</a:t>
            </a:r>
            <a:r>
              <a:rPr lang="en-US" altLang="zh-CN" sz="1400" b="0" dirty="0"/>
              <a:t>(null</a:t>
            </a:r>
            <a:r>
              <a:rPr lang="en-US" altLang="zh-CN" sz="1400" b="0" dirty="0" smtClean="0"/>
              <a:t>)</a:t>
            </a:r>
            <a:r>
              <a:rPr lang="zh-CN" altLang="en-US" sz="1400" b="0" dirty="0" smtClean="0"/>
              <a:t>；可以打个</a:t>
            </a:r>
            <a:r>
              <a:rPr lang="en-US" altLang="zh-CN" sz="1400" b="0" dirty="0" smtClean="0"/>
              <a:t>Log</a:t>
            </a:r>
            <a:r>
              <a:rPr lang="zh-CN" altLang="en-US" sz="1400" b="0" dirty="0" smtClean="0"/>
              <a:t>，看看这个</a:t>
            </a:r>
            <a:r>
              <a:rPr lang="en-US" altLang="zh-CN" sz="1400" b="0" dirty="0" err="1" smtClean="0"/>
              <a:t>mService</a:t>
            </a:r>
            <a:r>
              <a:rPr lang="zh-CN" altLang="en-US" sz="1400" b="0" dirty="0" smtClean="0"/>
              <a:t>是什么，</a:t>
            </a:r>
            <a:r>
              <a:rPr lang="en-US" altLang="zh-CN" sz="1400" b="0" dirty="0" smtClean="0"/>
              <a:t>Log</a:t>
            </a:r>
            <a:r>
              <a:rPr lang="zh-CN" altLang="en-US" sz="1400" b="0" dirty="0" smtClean="0"/>
              <a:t>中打印了这个服务的包名，正好解之前的问题看过这个服务，立马就能定位到在</a:t>
            </a:r>
            <a:r>
              <a:rPr lang="en-US" altLang="zh-CN" sz="1400" b="0" dirty="0" smtClean="0"/>
              <a:t>vendor/</a:t>
            </a:r>
            <a:r>
              <a:rPr lang="zh-CN" altLang="en-US" sz="1400" b="0" dirty="0" smtClean="0"/>
              <a:t>高通目录。</a:t>
            </a:r>
            <a:endParaRPr lang="en-US" altLang="zh-CN" sz="1400" b="0" dirty="0"/>
          </a:p>
        </p:txBody>
      </p:sp>
    </p:spTree>
    <p:extLst>
      <p:ext uri="{BB962C8B-B14F-4D97-AF65-F5344CB8AC3E}">
        <p14:creationId xmlns:p14="http://schemas.microsoft.com/office/powerpoint/2010/main" val="424561641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2B166E"/>
      </a:dk1>
      <a:lt1>
        <a:srgbClr val="FFFFFF"/>
      </a:lt1>
      <a:dk2>
        <a:srgbClr val="1640B6"/>
      </a:dk2>
      <a:lt2>
        <a:srgbClr val="B2B2B2"/>
      </a:lt2>
      <a:accent1>
        <a:srgbClr val="48BDEC"/>
      </a:accent1>
      <a:accent2>
        <a:srgbClr val="EB984D"/>
      </a:accent2>
      <a:accent3>
        <a:srgbClr val="FFFFFF"/>
      </a:accent3>
      <a:accent4>
        <a:srgbClr val="23115D"/>
      </a:accent4>
      <a:accent5>
        <a:srgbClr val="B1DBF4"/>
      </a:accent5>
      <a:accent6>
        <a:srgbClr val="D58945"/>
      </a:accent6>
      <a:hlink>
        <a:srgbClr val="339966"/>
      </a:hlink>
      <a:folHlink>
        <a:srgbClr val="7E88E4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7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>
            <a:alpha val="7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ample 1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CCC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5095D"/>
        </a:dk1>
        <a:lt1>
          <a:srgbClr val="FFFFFF"/>
        </a:lt1>
        <a:dk2>
          <a:srgbClr val="A1537C"/>
        </a:dk2>
        <a:lt2>
          <a:srgbClr val="B2B2B2"/>
        </a:lt2>
        <a:accent1>
          <a:srgbClr val="AF8ADC"/>
        </a:accent1>
        <a:accent2>
          <a:srgbClr val="60A065"/>
        </a:accent2>
        <a:accent3>
          <a:srgbClr val="FFFFFF"/>
        </a:accent3>
        <a:accent4>
          <a:srgbClr val="1E064E"/>
        </a:accent4>
        <a:accent5>
          <a:srgbClr val="D4C4EB"/>
        </a:accent5>
        <a:accent6>
          <a:srgbClr val="56915B"/>
        </a:accent6>
        <a:hlink>
          <a:srgbClr val="8DAED9"/>
        </a:hlink>
        <a:folHlink>
          <a:srgbClr val="5974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B166E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B984D"/>
        </a:accent2>
        <a:accent3>
          <a:srgbClr val="FFFFFF"/>
        </a:accent3>
        <a:accent4>
          <a:srgbClr val="23115D"/>
        </a:accent4>
        <a:accent5>
          <a:srgbClr val="B1DBF4"/>
        </a:accent5>
        <a:accent6>
          <a:srgbClr val="D58945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6388</TotalTime>
  <Words>835</Words>
  <Application>Microsoft Office PowerPoint</Application>
  <PresentationFormat>全屏显示(4:3)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sample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钱燕</cp:lastModifiedBy>
  <cp:revision>621</cp:revision>
  <dcterms:created xsi:type="dcterms:W3CDTF">2004-08-26T06:30:40Z</dcterms:created>
  <dcterms:modified xsi:type="dcterms:W3CDTF">2015-10-22T08:18:48Z</dcterms:modified>
</cp:coreProperties>
</file>