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2" r:id="rId3"/>
    <p:sldId id="277" r:id="rId4"/>
    <p:sldId id="278" r:id="rId5"/>
    <p:sldId id="284" r:id="rId6"/>
    <p:sldId id="279" r:id="rId7"/>
    <p:sldId id="281" r:id="rId8"/>
    <p:sldId id="257" r:id="rId9"/>
    <p:sldId id="291" r:id="rId10"/>
    <p:sldId id="292" r:id="rId11"/>
    <p:sldId id="290" r:id="rId12"/>
    <p:sldId id="289" r:id="rId13"/>
    <p:sldId id="288" r:id="rId14"/>
    <p:sldId id="287" r:id="rId15"/>
    <p:sldId id="286" r:id="rId16"/>
    <p:sldId id="285" r:id="rId17"/>
    <p:sldId id="280" r:id="rId18"/>
    <p:sldId id="282" r:id="rId19"/>
    <p:sldId id="283" r:id="rId20"/>
    <p:sldId id="258" r:id="rId21"/>
    <p:sldId id="259" r:id="rId22"/>
    <p:sldId id="260" r:id="rId23"/>
    <p:sldId id="275" r:id="rId24"/>
    <p:sldId id="261" r:id="rId25"/>
    <p:sldId id="263" r:id="rId26"/>
    <p:sldId id="274" r:id="rId27"/>
    <p:sldId id="265" r:id="rId28"/>
    <p:sldId id="266" r:id="rId29"/>
    <p:sldId id="267" r:id="rId30"/>
    <p:sldId id="268" r:id="rId31"/>
    <p:sldId id="269" r:id="rId32"/>
    <p:sldId id="270" r:id="rId33"/>
    <p:sldId id="271" r:id="rId34"/>
    <p:sldId id="272" r:id="rId35"/>
    <p:sldId id="273" r:id="rId36"/>
    <p:sldId id="27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24" autoAdjust="0"/>
  </p:normalViewPr>
  <p:slideViewPr>
    <p:cSldViewPr snapToGrid="0">
      <p:cViewPr varScale="1">
        <p:scale>
          <a:sx n="78" d="100"/>
          <a:sy n="78" d="100"/>
        </p:scale>
        <p:origin x="1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E993E-80BA-4214-8B5A-604D85FCF71C}" type="datetimeFigureOut">
              <a:rPr lang="zh-CN" altLang="en-US" smtClean="0"/>
              <a:t>2015/12/3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A1990-06C8-4262-9D62-5DF9AF6E49C0}" type="slidenum">
              <a:rPr lang="zh-CN" altLang="en-US" smtClean="0"/>
              <a:t>‹#›</a:t>
            </a:fld>
            <a:endParaRPr lang="zh-CN" altLang="en-US"/>
          </a:p>
        </p:txBody>
      </p:sp>
    </p:spTree>
    <p:extLst>
      <p:ext uri="{BB962C8B-B14F-4D97-AF65-F5344CB8AC3E}">
        <p14:creationId xmlns:p14="http://schemas.microsoft.com/office/powerpoint/2010/main" val="1481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REF:  http://www.codeceo.com/article/android-context.html</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3</a:t>
            </a:fld>
            <a:endParaRPr lang="zh-CN" altLang="en-US"/>
          </a:p>
        </p:txBody>
      </p:sp>
    </p:spTree>
    <p:extLst>
      <p:ext uri="{BB962C8B-B14F-4D97-AF65-F5344CB8AC3E}">
        <p14:creationId xmlns:p14="http://schemas.microsoft.com/office/powerpoint/2010/main" val="73713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http://www.cnblogs.com/wanqieddy/p/4482738.html</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17</a:t>
            </a:fld>
            <a:endParaRPr lang="zh-CN" altLang="en-US"/>
          </a:p>
        </p:txBody>
      </p:sp>
    </p:spTree>
    <p:extLst>
      <p:ext uri="{BB962C8B-B14F-4D97-AF65-F5344CB8AC3E}">
        <p14:creationId xmlns:p14="http://schemas.microsoft.com/office/powerpoint/2010/main" val="596724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http://www.cnblogs.com/shaweng/archive/2012/06/29/2570413.html</a:t>
            </a:r>
            <a:br>
              <a:rPr lang="en-US" altLang="zh-CN" dirty="0" smtClean="0"/>
            </a:br>
            <a:r>
              <a:rPr lang="en-US" altLang="zh-CN" dirty="0" smtClean="0"/>
              <a:t>http://www.tuicool.com/articles/2AnARj</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19</a:t>
            </a:fld>
            <a:endParaRPr lang="zh-CN" altLang="en-US"/>
          </a:p>
        </p:txBody>
      </p:sp>
    </p:spTree>
    <p:extLst>
      <p:ext uri="{BB962C8B-B14F-4D97-AF65-F5344CB8AC3E}">
        <p14:creationId xmlns:p14="http://schemas.microsoft.com/office/powerpoint/2010/main" val="309987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http://blog.csdn.net/jie1991liu/article/details/45673211</a:t>
            </a:r>
          </a:p>
          <a:p>
            <a:r>
              <a:rPr lang="en-US" altLang="zh-CN" dirty="0" smtClean="0"/>
              <a:t>http://www.oschina.net/question/871224_131638</a:t>
            </a:r>
          </a:p>
          <a:p>
            <a:r>
              <a:rPr lang="en-US" altLang="zh-CN" dirty="0" smtClean="0"/>
              <a:t>https://github.com/android-cn/android-discuss/issues/154</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4</a:t>
            </a:fld>
            <a:endParaRPr lang="zh-CN" altLang="en-US"/>
          </a:p>
        </p:txBody>
      </p:sp>
    </p:spTree>
    <p:extLst>
      <p:ext uri="{BB962C8B-B14F-4D97-AF65-F5344CB8AC3E}">
        <p14:creationId xmlns:p14="http://schemas.microsoft.com/office/powerpoint/2010/main" val="371990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http://blog.csdn.net/huzgd/article/details/12130091</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5</a:t>
            </a:fld>
            <a:endParaRPr lang="zh-CN" altLang="en-US"/>
          </a:p>
        </p:txBody>
      </p:sp>
    </p:spTree>
    <p:extLst>
      <p:ext uri="{BB962C8B-B14F-4D97-AF65-F5344CB8AC3E}">
        <p14:creationId xmlns:p14="http://schemas.microsoft.com/office/powerpoint/2010/main" val="229732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6</a:t>
            </a:fld>
            <a:endParaRPr lang="zh-CN" altLang="en-US"/>
          </a:p>
        </p:txBody>
      </p:sp>
    </p:spTree>
    <p:extLst>
      <p:ext uri="{BB962C8B-B14F-4D97-AF65-F5344CB8AC3E}">
        <p14:creationId xmlns:p14="http://schemas.microsoft.com/office/powerpoint/2010/main" val="2620913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http://www.tuicool.com/articles/2AnARj</a:t>
            </a:r>
          </a:p>
          <a:p>
            <a:r>
              <a:rPr lang="en-US" altLang="zh-CN" dirty="0" smtClean="0"/>
              <a:t>https://github.com/alexjlockwood/leaky-threads</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7</a:t>
            </a:fld>
            <a:endParaRPr lang="zh-CN" altLang="en-US"/>
          </a:p>
        </p:txBody>
      </p:sp>
    </p:spTree>
    <p:extLst>
      <p:ext uri="{BB962C8B-B14F-4D97-AF65-F5344CB8AC3E}">
        <p14:creationId xmlns:p14="http://schemas.microsoft.com/office/powerpoint/2010/main" val="86659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http://www.stormzhang.com/android/2014/09/22/onsaveinstancestate-and-onrestoreinstancestate/</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13</a:t>
            </a:fld>
            <a:endParaRPr lang="zh-CN" altLang="en-US"/>
          </a:p>
        </p:txBody>
      </p:sp>
    </p:spTree>
    <p:extLst>
      <p:ext uri="{BB962C8B-B14F-4D97-AF65-F5344CB8AC3E}">
        <p14:creationId xmlns:p14="http://schemas.microsoft.com/office/powerpoint/2010/main" val="2413135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http://blog.163.com/love_wangchao/blog/static/212519308201451510408408/</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14</a:t>
            </a:fld>
            <a:endParaRPr lang="zh-CN" altLang="en-US"/>
          </a:p>
        </p:txBody>
      </p:sp>
    </p:spTree>
    <p:extLst>
      <p:ext uri="{BB962C8B-B14F-4D97-AF65-F5344CB8AC3E}">
        <p14:creationId xmlns:p14="http://schemas.microsoft.com/office/powerpoint/2010/main" val="2339308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http://www.zfshixun.com/TecnologySharing/Android/pages/2013-07-12/780.html</a:t>
            </a:r>
          </a:p>
          <a:p>
            <a:r>
              <a:rPr lang="en-US" altLang="zh-CN" dirty="0" smtClean="0"/>
              <a:t>http://www.cnblogs.com/yejiurui/archive/2012/12/30/2839463.html</a:t>
            </a:r>
          </a:p>
          <a:p>
            <a:r>
              <a:rPr lang="en-US" altLang="zh-CN" dirty="0" smtClean="0"/>
              <a:t>http://blog.csdn.net/duanyanrui/article/details/8348476 </a:t>
            </a:r>
            <a:r>
              <a:rPr lang="zh-CN" altLang="en-US" dirty="0" smtClean="0"/>
              <a:t>这种方式怀疑可能会导致</a:t>
            </a:r>
            <a:r>
              <a:rPr lang="en-US" altLang="zh-CN" dirty="0" smtClean="0"/>
              <a:t>activity</a:t>
            </a:r>
            <a:r>
              <a:rPr lang="zh-CN" altLang="en-US" dirty="0" smtClean="0"/>
              <a:t>不能回收</a:t>
            </a:r>
            <a:endParaRPr lang="en-US" altLang="zh-CN" dirty="0" smtClean="0"/>
          </a:p>
          <a:p>
            <a:r>
              <a:rPr lang="en-US" altLang="zh-CN" dirty="0" smtClean="0"/>
              <a:t>http://263229365.iteye.com/blog/1283914</a:t>
            </a:r>
          </a:p>
          <a:p>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15</a:t>
            </a:fld>
            <a:endParaRPr lang="zh-CN" altLang="en-US"/>
          </a:p>
        </p:txBody>
      </p:sp>
    </p:spTree>
    <p:extLst>
      <p:ext uri="{BB962C8B-B14F-4D97-AF65-F5344CB8AC3E}">
        <p14:creationId xmlns:p14="http://schemas.microsoft.com/office/powerpoint/2010/main" val="215546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http://www.stormzhang.com/android/2014/09/22/onsaveinstancestate-and-onrestoreinstancestate/</a:t>
            </a:r>
            <a:endParaRPr lang="zh-CN" altLang="en-US" dirty="0"/>
          </a:p>
        </p:txBody>
      </p:sp>
      <p:sp>
        <p:nvSpPr>
          <p:cNvPr id="4" name="灯片编号占位符 3"/>
          <p:cNvSpPr>
            <a:spLocks noGrp="1"/>
          </p:cNvSpPr>
          <p:nvPr>
            <p:ph type="sldNum" sz="quarter" idx="10"/>
          </p:nvPr>
        </p:nvSpPr>
        <p:spPr/>
        <p:txBody>
          <a:bodyPr/>
          <a:lstStyle/>
          <a:p>
            <a:fld id="{46AA1990-06C8-4262-9D62-5DF9AF6E49C0}" type="slidenum">
              <a:rPr lang="zh-CN" altLang="en-US" smtClean="0"/>
              <a:t>16</a:t>
            </a:fld>
            <a:endParaRPr lang="zh-CN" altLang="en-US"/>
          </a:p>
        </p:txBody>
      </p:sp>
    </p:spTree>
    <p:extLst>
      <p:ext uri="{BB962C8B-B14F-4D97-AF65-F5344CB8AC3E}">
        <p14:creationId xmlns:p14="http://schemas.microsoft.com/office/powerpoint/2010/main" val="214428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19733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162140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23996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114634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417093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81232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207406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359199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5681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317546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9448E2-9186-4817-B962-3F4A89A68287}"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137093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448E2-9186-4817-B962-3F4A89A68287}" type="datetimeFigureOut">
              <a:rPr lang="zh-CN" altLang="en-US" smtClean="0"/>
              <a:t>2015/12/3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68810-A995-43C9-A9CF-DC553572F70C}" type="slidenum">
              <a:rPr lang="zh-CN" altLang="en-US" smtClean="0"/>
              <a:t>‹#›</a:t>
            </a:fld>
            <a:endParaRPr lang="zh-CN" altLang="en-US"/>
          </a:p>
        </p:txBody>
      </p:sp>
    </p:spTree>
    <p:extLst>
      <p:ext uri="{BB962C8B-B14F-4D97-AF65-F5344CB8AC3E}">
        <p14:creationId xmlns:p14="http://schemas.microsoft.com/office/powerpoint/2010/main" val="277698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a:t>
            </a:r>
            <a:r>
              <a:rPr lang="zh-CN" altLang="en-US" dirty="0"/>
              <a:t>基础</a:t>
            </a:r>
            <a:r>
              <a:rPr lang="zh-CN" altLang="en-US" dirty="0" smtClean="0"/>
              <a:t>重点难点</a:t>
            </a:r>
            <a:endParaRPr lang="zh-CN" altLang="en-US" dirty="0"/>
          </a:p>
        </p:txBody>
      </p:sp>
      <p:sp>
        <p:nvSpPr>
          <p:cNvPr id="3" name="副标题 2"/>
          <p:cNvSpPr>
            <a:spLocks noGrp="1"/>
          </p:cNvSpPr>
          <p:nvPr>
            <p:ph type="subTitle" idx="1"/>
          </p:nvPr>
        </p:nvSpPr>
        <p:spPr/>
        <p:txBody>
          <a:bodyPr/>
          <a:lstStyle/>
          <a:p>
            <a:r>
              <a:rPr lang="en-US" altLang="zh-CN" dirty="0" err="1" smtClean="0"/>
              <a:t>Fitz.Lee</a:t>
            </a:r>
            <a:endParaRPr lang="zh-CN" altLang="en-US" dirty="0"/>
          </a:p>
        </p:txBody>
      </p:sp>
    </p:spTree>
    <p:extLst>
      <p:ext uri="{BB962C8B-B14F-4D97-AF65-F5344CB8AC3E}">
        <p14:creationId xmlns:p14="http://schemas.microsoft.com/office/powerpoint/2010/main" val="40094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a:t>
            </a:r>
            <a:r>
              <a:rPr lang="zh-CN" altLang="en-US" dirty="0"/>
              <a:t>四种</a:t>
            </a:r>
            <a:r>
              <a:rPr lang="en-US" altLang="zh-CN" dirty="0" err="1"/>
              <a:t>launchMode</a:t>
            </a:r>
            <a:r>
              <a:rPr lang="zh-CN" altLang="en-US" dirty="0"/>
              <a:t>和</a:t>
            </a:r>
            <a:r>
              <a:rPr lang="en-US" altLang="zh-CN" dirty="0"/>
              <a:t>Intent Flag</a:t>
            </a:r>
            <a:r>
              <a:rPr lang="zh-CN" altLang="en-US" dirty="0"/>
              <a:t>联系？</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43852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onNewIntent</a:t>
            </a:r>
            <a:r>
              <a:rPr lang="en-US" altLang="zh-CN" dirty="0"/>
              <a:t>() </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4514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startActivityResult</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4922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onSaveInstanceState</a:t>
            </a:r>
            <a:r>
              <a:rPr lang="en-US" altLang="zh-CN" dirty="0"/>
              <a:t>()</a:t>
            </a:r>
            <a:r>
              <a:rPr lang="zh-CN" altLang="en-US" dirty="0"/>
              <a:t>保存状态与恢复</a:t>
            </a:r>
          </a:p>
        </p:txBody>
      </p:sp>
      <p:sp>
        <p:nvSpPr>
          <p:cNvPr id="3" name="内容占位符 2"/>
          <p:cNvSpPr>
            <a:spLocks noGrp="1"/>
          </p:cNvSpPr>
          <p:nvPr>
            <p:ph idx="1"/>
          </p:nvPr>
        </p:nvSpPr>
        <p:spPr/>
        <p:txBody>
          <a:bodyPr>
            <a:normAutofit fontScale="92500" lnSpcReduction="10000"/>
          </a:bodyPr>
          <a:lstStyle/>
          <a:p>
            <a:r>
              <a:rPr lang="en-US" altLang="zh-CN" b="1" dirty="0" err="1"/>
              <a:t>onSaveInstanceState</a:t>
            </a:r>
            <a:r>
              <a:rPr lang="en-US" altLang="zh-CN" b="1" dirty="0" smtClean="0"/>
              <a:t>()</a:t>
            </a:r>
            <a:r>
              <a:rPr lang="zh-CN" altLang="en-US" b="1" dirty="0" smtClean="0"/>
              <a:t>调用时机 </a:t>
            </a:r>
            <a:endParaRPr lang="en-US" altLang="zh-CN" b="1" dirty="0"/>
          </a:p>
          <a:p>
            <a:pPr marL="457200" lvl="1" indent="0">
              <a:buNone/>
            </a:pPr>
            <a:r>
              <a:rPr lang="en-US" altLang="zh-CN" dirty="0" smtClean="0"/>
              <a:t>	</a:t>
            </a:r>
            <a:r>
              <a:rPr lang="en-US" altLang="zh-CN" dirty="0"/>
              <a:t>(</a:t>
            </a:r>
            <a:r>
              <a:rPr lang="zh-CN" altLang="en-US" dirty="0" smtClean="0"/>
              <a:t>即</a:t>
            </a:r>
            <a:r>
              <a:rPr lang="zh-CN" altLang="en-US" dirty="0"/>
              <a:t>当系统“未经你许可”时销毁了你的</a:t>
            </a:r>
            <a:r>
              <a:rPr lang="en-US" altLang="zh-CN" dirty="0"/>
              <a:t>activity</a:t>
            </a:r>
            <a:r>
              <a:rPr lang="zh-CN" altLang="en-US" dirty="0"/>
              <a:t>，则</a:t>
            </a:r>
            <a:r>
              <a:rPr lang="en-US" altLang="zh-CN" dirty="0" err="1"/>
              <a:t>onSaveInstanceState</a:t>
            </a:r>
            <a:r>
              <a:rPr lang="zh-CN" altLang="en-US" dirty="0"/>
              <a:t>会被系统</a:t>
            </a:r>
            <a:r>
              <a:rPr lang="zh-CN" altLang="en-US" dirty="0" smtClean="0"/>
              <a:t>调用</a:t>
            </a:r>
            <a:r>
              <a:rPr lang="en-US" altLang="zh-CN" dirty="0" smtClean="0"/>
              <a:t>)</a:t>
            </a:r>
          </a:p>
          <a:p>
            <a:r>
              <a:rPr lang="en-US" altLang="zh-CN" dirty="0"/>
              <a:t>1</a:t>
            </a:r>
            <a:r>
              <a:rPr lang="zh-CN" altLang="en-US" dirty="0"/>
              <a:t>、当用户按下</a:t>
            </a:r>
            <a:r>
              <a:rPr lang="en-US" altLang="zh-CN" dirty="0"/>
              <a:t>HOME</a:t>
            </a:r>
            <a:r>
              <a:rPr lang="zh-CN" altLang="en-US" dirty="0"/>
              <a:t>键时</a:t>
            </a:r>
          </a:p>
          <a:p>
            <a:pPr lvl="1"/>
            <a:r>
              <a:rPr lang="zh-CN" altLang="en-US" dirty="0"/>
              <a:t>这是显而易见的，系统不知道你按下</a:t>
            </a:r>
            <a:r>
              <a:rPr lang="en-US" altLang="zh-CN" dirty="0"/>
              <a:t>HOME</a:t>
            </a:r>
            <a:r>
              <a:rPr lang="zh-CN" altLang="en-US" dirty="0"/>
              <a:t>后要运行多少其他的程序，自然也不知道</a:t>
            </a:r>
            <a:r>
              <a:rPr lang="en-US" altLang="zh-CN" dirty="0"/>
              <a:t>activity A</a:t>
            </a:r>
            <a:r>
              <a:rPr lang="zh-CN" altLang="en-US" dirty="0"/>
              <a:t>是否会被销毁，故系统会调用</a:t>
            </a:r>
            <a:r>
              <a:rPr lang="en-US" altLang="zh-CN" dirty="0" err="1"/>
              <a:t>onSaveInstanceState</a:t>
            </a:r>
            <a:r>
              <a:rPr lang="zh-CN" altLang="en-US" dirty="0"/>
              <a:t>，让用户有机会保存某些非永久性的数据。以下几种情况的分析都遵循该原则</a:t>
            </a:r>
          </a:p>
          <a:p>
            <a:r>
              <a:rPr lang="en-US" altLang="zh-CN" dirty="0"/>
              <a:t>2</a:t>
            </a:r>
            <a:r>
              <a:rPr lang="zh-CN" altLang="en-US" dirty="0"/>
              <a:t>、长按</a:t>
            </a:r>
            <a:r>
              <a:rPr lang="en-US" altLang="zh-CN" dirty="0"/>
              <a:t>HOME</a:t>
            </a:r>
            <a:r>
              <a:rPr lang="zh-CN" altLang="en-US" dirty="0"/>
              <a:t>键，选择运行其他的程序时。</a:t>
            </a:r>
          </a:p>
          <a:p>
            <a:r>
              <a:rPr lang="en-US" altLang="zh-CN" dirty="0"/>
              <a:t>3</a:t>
            </a:r>
            <a:r>
              <a:rPr lang="zh-CN" altLang="en-US" dirty="0"/>
              <a:t>、按下电源按键（关闭屏幕显示）时。</a:t>
            </a:r>
          </a:p>
          <a:p>
            <a:r>
              <a:rPr lang="en-US" altLang="zh-CN" dirty="0"/>
              <a:t>4</a:t>
            </a:r>
            <a:r>
              <a:rPr lang="zh-CN" altLang="en-US" dirty="0"/>
              <a:t>、从</a:t>
            </a:r>
            <a:r>
              <a:rPr lang="en-US" altLang="zh-CN" dirty="0"/>
              <a:t>activity A</a:t>
            </a:r>
            <a:r>
              <a:rPr lang="zh-CN" altLang="en-US" dirty="0"/>
              <a:t>中启动一个新的</a:t>
            </a:r>
            <a:r>
              <a:rPr lang="en-US" altLang="zh-CN" dirty="0"/>
              <a:t>activity</a:t>
            </a:r>
            <a:r>
              <a:rPr lang="zh-CN" altLang="en-US" dirty="0"/>
              <a:t>时。</a:t>
            </a:r>
          </a:p>
          <a:p>
            <a:r>
              <a:rPr lang="en-US" altLang="zh-CN" dirty="0"/>
              <a:t>5</a:t>
            </a:r>
            <a:r>
              <a:rPr lang="zh-CN" altLang="en-US" dirty="0"/>
              <a:t>、屏幕方向切换时，例如从竖屏切换到横屏时。</a:t>
            </a:r>
          </a:p>
          <a:p>
            <a:endParaRPr lang="zh-CN" altLang="en-US" dirty="0"/>
          </a:p>
        </p:txBody>
      </p:sp>
    </p:spTree>
    <p:extLst>
      <p:ext uri="{BB962C8B-B14F-4D97-AF65-F5344CB8AC3E}">
        <p14:creationId xmlns:p14="http://schemas.microsoft.com/office/powerpoint/2010/main" val="285989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onSaveInstanceState</a:t>
            </a:r>
            <a:r>
              <a:rPr lang="en-US" altLang="zh-CN" dirty="0" smtClean="0"/>
              <a:t>()</a:t>
            </a:r>
            <a:r>
              <a:rPr lang="zh-CN" altLang="en-US" dirty="0" smtClean="0"/>
              <a:t>保存状态与恢复</a:t>
            </a:r>
            <a:endParaRPr lang="zh-CN" altLang="en-US" dirty="0"/>
          </a:p>
        </p:txBody>
      </p:sp>
      <p:sp>
        <p:nvSpPr>
          <p:cNvPr id="3" name="内容占位符 2"/>
          <p:cNvSpPr>
            <a:spLocks noGrp="1"/>
          </p:cNvSpPr>
          <p:nvPr>
            <p:ph idx="1"/>
          </p:nvPr>
        </p:nvSpPr>
        <p:spPr/>
        <p:txBody>
          <a:bodyPr/>
          <a:lstStyle/>
          <a:p>
            <a:r>
              <a:rPr lang="en-US" altLang="zh-CN" dirty="0" err="1" smtClean="0"/>
              <a:t>onSaveInstanceState</a:t>
            </a:r>
            <a:r>
              <a:rPr lang="zh-CN" altLang="en-US" dirty="0" smtClean="0"/>
              <a:t>记录状态  </a:t>
            </a:r>
            <a:r>
              <a:rPr lang="en-US" altLang="zh-CN" dirty="0" smtClean="0"/>
              <a:t>(</a:t>
            </a:r>
            <a:r>
              <a:rPr lang="zh-CN" altLang="en-US" dirty="0" smtClean="0"/>
              <a:t>和</a:t>
            </a:r>
            <a:r>
              <a:rPr lang="en-US" altLang="zh-CN" dirty="0" err="1" smtClean="0"/>
              <a:t>onRestoreIn</a:t>
            </a:r>
            <a:r>
              <a:rPr lang="en-US" altLang="zh-CN" dirty="0" smtClean="0"/>
              <a:t>..</a:t>
            </a:r>
            <a:r>
              <a:rPr lang="zh-CN" altLang="en-US" dirty="0" smtClean="0"/>
              <a:t>并非成对出现</a:t>
            </a:r>
            <a:r>
              <a:rPr lang="en-US" altLang="zh-CN" dirty="0" smtClean="0"/>
              <a:t>)</a:t>
            </a:r>
          </a:p>
          <a:p>
            <a:r>
              <a:rPr lang="en-US" altLang="zh-CN" dirty="0" err="1" smtClean="0"/>
              <a:t>onRestoreInstanceState</a:t>
            </a:r>
            <a:r>
              <a:rPr lang="zh-CN" altLang="en-US" dirty="0" smtClean="0"/>
              <a:t>只有在</a:t>
            </a:r>
            <a:r>
              <a:rPr lang="en-US" altLang="zh-CN" dirty="0"/>
              <a:t>activity </a:t>
            </a:r>
            <a:r>
              <a:rPr lang="en-US" altLang="zh-CN" dirty="0" smtClean="0"/>
              <a:t>“</a:t>
            </a:r>
            <a:r>
              <a:rPr lang="zh-CN" altLang="en-US" dirty="0"/>
              <a:t>确实”被系统销毁</a:t>
            </a:r>
            <a:r>
              <a:rPr lang="zh-CN" altLang="en-US" dirty="0" smtClean="0"/>
              <a:t>了才调用</a:t>
            </a:r>
            <a:endParaRPr lang="en-US" altLang="zh-CN" dirty="0" smtClean="0"/>
          </a:p>
          <a:p>
            <a:r>
              <a:rPr lang="en-US" altLang="zh-CN" dirty="0" err="1" smtClean="0"/>
              <a:t>onCreate</a:t>
            </a:r>
            <a:r>
              <a:rPr lang="zh-CN" altLang="en-US" dirty="0" smtClean="0"/>
              <a:t>或</a:t>
            </a:r>
            <a:r>
              <a:rPr lang="en-US" altLang="zh-CN" dirty="0" err="1" smtClean="0"/>
              <a:t>onRestoreInstanceState</a:t>
            </a:r>
            <a:r>
              <a:rPr lang="zh-CN" altLang="en-US" dirty="0" smtClean="0"/>
              <a:t>恢复，</a:t>
            </a:r>
            <a:r>
              <a:rPr lang="en-US" altLang="zh-CN" dirty="0"/>
              <a:t> </a:t>
            </a:r>
            <a:r>
              <a:rPr lang="zh-CN" altLang="en-US" dirty="0" smtClean="0"/>
              <a:t>调用顺序 </a:t>
            </a:r>
            <a:r>
              <a:rPr lang="en-US" altLang="zh-CN" dirty="0" err="1" smtClean="0"/>
              <a:t>onCreate</a:t>
            </a:r>
            <a:r>
              <a:rPr lang="en-US" altLang="zh-CN" dirty="0" smtClean="0"/>
              <a:t>-&gt;</a:t>
            </a:r>
            <a:r>
              <a:rPr lang="en-US" altLang="zh-CN" dirty="0" err="1" smtClean="0"/>
              <a:t>onStart</a:t>
            </a:r>
            <a:r>
              <a:rPr lang="en-US" altLang="zh-CN" dirty="0" smtClean="0"/>
              <a:t>-&gt;</a:t>
            </a:r>
            <a:r>
              <a:rPr lang="en-US" altLang="zh-CN" dirty="0" err="1" smtClean="0"/>
              <a:t>onRestoreInstanceState</a:t>
            </a:r>
            <a:r>
              <a:rPr lang="zh-CN" altLang="en-US" dirty="0" smtClean="0"/>
              <a:t>，一般</a:t>
            </a:r>
            <a:r>
              <a:rPr lang="zh-CN" altLang="en-US" dirty="0"/>
              <a:t>很少使用</a:t>
            </a:r>
            <a:r>
              <a:rPr lang="en-US" altLang="zh-CN" dirty="0" err="1"/>
              <a:t>onRestoreInstanceState</a:t>
            </a:r>
            <a:r>
              <a:rPr lang="zh-CN" altLang="en-US" dirty="0" smtClean="0"/>
              <a:t>方法，直接在</a:t>
            </a:r>
            <a:r>
              <a:rPr lang="en-US" altLang="zh-CN" dirty="0" err="1" smtClean="0"/>
              <a:t>onCreate</a:t>
            </a:r>
            <a:r>
              <a:rPr lang="zh-CN" altLang="en-US" dirty="0" smtClean="0"/>
              <a:t>恢复即可</a:t>
            </a:r>
            <a:endParaRPr lang="zh-CN" altLang="en-US" dirty="0"/>
          </a:p>
        </p:txBody>
      </p:sp>
      <p:pic>
        <p:nvPicPr>
          <p:cNvPr id="4" name="图片 3"/>
          <p:cNvPicPr>
            <a:picLocks noChangeAspect="1"/>
          </p:cNvPicPr>
          <p:nvPr/>
        </p:nvPicPr>
        <p:blipFill>
          <a:blip r:embed="rId3"/>
          <a:stretch>
            <a:fillRect/>
          </a:stretch>
        </p:blipFill>
        <p:spPr>
          <a:xfrm>
            <a:off x="4023779" y="4016534"/>
            <a:ext cx="6811861" cy="2852738"/>
          </a:xfrm>
          <a:prstGeom prst="rect">
            <a:avLst/>
          </a:prstGeom>
        </p:spPr>
      </p:pic>
    </p:spTree>
    <p:extLst>
      <p:ext uri="{BB962C8B-B14F-4D97-AF65-F5344CB8AC3E}">
        <p14:creationId xmlns:p14="http://schemas.microsoft.com/office/powerpoint/2010/main" val="374074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退出</a:t>
            </a:r>
            <a:r>
              <a:rPr lang="en-US" altLang="zh-CN" dirty="0"/>
              <a:t>App</a:t>
            </a:r>
            <a:r>
              <a:rPr lang="zh-CN" altLang="en-US" dirty="0"/>
              <a:t>如何完全退出所有</a:t>
            </a:r>
            <a:r>
              <a:rPr lang="en-US" altLang="zh-CN" dirty="0"/>
              <a:t>Activity</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1</a:t>
            </a:r>
            <a:r>
              <a:rPr lang="zh-CN" altLang="en-US" dirty="0"/>
              <a:t>、抛异常强制退出：</a:t>
            </a:r>
            <a:br>
              <a:rPr lang="zh-CN" altLang="en-US" dirty="0"/>
            </a:br>
            <a:r>
              <a:rPr lang="zh-CN" altLang="en-US" dirty="0"/>
              <a:t>该方法通过抛异常，使程序</a:t>
            </a:r>
            <a:r>
              <a:rPr lang="en-US" altLang="zh-CN" dirty="0"/>
              <a:t>Force Close</a:t>
            </a:r>
            <a:r>
              <a:rPr lang="zh-CN" altLang="en-US" dirty="0" smtClean="0"/>
              <a:t>。验证</a:t>
            </a:r>
            <a:r>
              <a:rPr lang="zh-CN" altLang="en-US" dirty="0"/>
              <a:t>可以，但是，需要解决的问题是，如何使程序结束掉，而不弹出</a:t>
            </a:r>
            <a:r>
              <a:rPr lang="en-US" altLang="zh-CN" dirty="0"/>
              <a:t>Force Close</a:t>
            </a:r>
            <a:r>
              <a:rPr lang="zh-CN" altLang="en-US" dirty="0"/>
              <a:t>的窗口。</a:t>
            </a:r>
            <a:br>
              <a:rPr lang="zh-CN" altLang="en-US" dirty="0"/>
            </a:br>
            <a:r>
              <a:rPr lang="zh-CN" altLang="en-US" dirty="0"/>
              <a:t/>
            </a:r>
            <a:br>
              <a:rPr lang="zh-CN" altLang="en-US" dirty="0"/>
            </a:br>
            <a:r>
              <a:rPr lang="en-US" altLang="zh-CN" dirty="0"/>
              <a:t>2</a:t>
            </a:r>
            <a:r>
              <a:rPr lang="zh-CN" altLang="en-US" dirty="0"/>
              <a:t>、记录打开的</a:t>
            </a:r>
            <a:r>
              <a:rPr lang="en-US" altLang="zh-CN" dirty="0" smtClean="0"/>
              <a:t>Activity</a:t>
            </a:r>
            <a:r>
              <a:rPr lang="zh-CN" altLang="en-US" dirty="0">
                <a:sym typeface="Wingdings" panose="05000000000000000000" pitchFamily="2" charset="2"/>
              </a:rPr>
              <a:t> </a:t>
            </a:r>
            <a:r>
              <a:rPr lang="en-US" altLang="zh-CN" dirty="0" smtClean="0">
                <a:sym typeface="Wingdings" panose="05000000000000000000" pitchFamily="2" charset="2"/>
              </a:rPr>
              <a:t>(</a:t>
            </a:r>
            <a:r>
              <a:rPr lang="en-US" altLang="zh-CN" dirty="0" err="1" smtClean="0">
                <a:sym typeface="Wingdings" panose="05000000000000000000" pitchFamily="2" charset="2"/>
              </a:rPr>
              <a:t>ActivityManager</a:t>
            </a:r>
            <a:r>
              <a:rPr lang="zh-CN" altLang="en-US" dirty="0">
                <a:sym typeface="Wingdings" panose="05000000000000000000" pitchFamily="2" charset="2"/>
              </a:rPr>
              <a:t>弱</a:t>
            </a:r>
            <a:r>
              <a:rPr lang="zh-CN" altLang="en-US" dirty="0" smtClean="0">
                <a:sym typeface="Wingdings" panose="05000000000000000000" pitchFamily="2" charset="2"/>
              </a:rPr>
              <a:t>引用</a:t>
            </a:r>
            <a:r>
              <a:rPr lang="en-US" altLang="zh-CN" dirty="0" smtClean="0">
                <a:sym typeface="Wingdings" panose="05000000000000000000" pitchFamily="2" charset="2"/>
              </a:rPr>
              <a:t>map</a:t>
            </a:r>
            <a:r>
              <a:rPr lang="zh-CN" altLang="en-US" dirty="0" smtClean="0">
                <a:sym typeface="Wingdings" panose="05000000000000000000" pitchFamily="2" charset="2"/>
              </a:rPr>
              <a:t>或</a:t>
            </a:r>
            <a:r>
              <a:rPr lang="en-US" altLang="zh-CN" dirty="0" smtClean="0">
                <a:sym typeface="Wingdings" panose="05000000000000000000" pitchFamily="2" charset="2"/>
              </a:rPr>
              <a:t>list+ put + remove)</a:t>
            </a:r>
            <a:r>
              <a:rPr lang="zh-CN" altLang="en-US" dirty="0"/>
              <a:t/>
            </a:r>
            <a:br>
              <a:rPr lang="zh-CN" altLang="en-US" dirty="0"/>
            </a:br>
            <a:r>
              <a:rPr lang="zh-CN" altLang="en-US" dirty="0" smtClean="0"/>
              <a:t> 每</a:t>
            </a:r>
            <a:r>
              <a:rPr lang="zh-CN" altLang="en-US" dirty="0"/>
              <a:t>打开一个</a:t>
            </a:r>
            <a:r>
              <a:rPr lang="en-US" altLang="zh-CN" dirty="0"/>
              <a:t>Activity</a:t>
            </a:r>
            <a:r>
              <a:rPr lang="zh-CN" altLang="en-US" dirty="0"/>
              <a:t>，就记录下来。在需要退出时，关闭每一个</a:t>
            </a:r>
            <a:r>
              <a:rPr lang="en-US" altLang="zh-CN" dirty="0"/>
              <a:t>Activity</a:t>
            </a:r>
            <a:r>
              <a:rPr lang="zh-CN" altLang="en-US" dirty="0"/>
              <a:t>即可。</a:t>
            </a:r>
            <a:br>
              <a:rPr lang="zh-CN" altLang="en-US" dirty="0"/>
            </a:br>
            <a:r>
              <a:rPr lang="zh-CN" altLang="en-US" dirty="0"/>
              <a:t/>
            </a:r>
            <a:br>
              <a:rPr lang="zh-CN" altLang="en-US" dirty="0"/>
            </a:br>
            <a:r>
              <a:rPr lang="en-US" altLang="zh-CN" dirty="0"/>
              <a:t>3</a:t>
            </a:r>
            <a:r>
              <a:rPr lang="zh-CN" altLang="en-US" dirty="0"/>
              <a:t>、发送特定广播：</a:t>
            </a:r>
            <a:br>
              <a:rPr lang="zh-CN" altLang="en-US" dirty="0"/>
            </a:br>
            <a:r>
              <a:rPr lang="zh-CN" altLang="en-US" dirty="0" smtClean="0"/>
              <a:t>在</a:t>
            </a:r>
            <a:r>
              <a:rPr lang="zh-CN" altLang="en-US" dirty="0"/>
              <a:t>需要结束应用时，发送一个特定的广播，每个</a:t>
            </a:r>
            <a:r>
              <a:rPr lang="en-US" altLang="zh-CN" dirty="0"/>
              <a:t>Activity</a:t>
            </a:r>
            <a:r>
              <a:rPr lang="zh-CN" altLang="en-US" dirty="0"/>
              <a:t>收到广播后，关闭即可。</a:t>
            </a:r>
            <a:br>
              <a:rPr lang="zh-CN" altLang="en-US" dirty="0"/>
            </a:br>
            <a:r>
              <a:rPr lang="zh-CN" altLang="en-US" dirty="0"/>
              <a:t/>
            </a:r>
            <a:br>
              <a:rPr lang="zh-CN" altLang="en-US" dirty="0"/>
            </a:br>
            <a:r>
              <a:rPr lang="en-US" altLang="zh-CN" dirty="0"/>
              <a:t>4</a:t>
            </a:r>
            <a:r>
              <a:rPr lang="zh-CN" altLang="en-US" dirty="0"/>
              <a:t>、递归退出</a:t>
            </a:r>
            <a:br>
              <a:rPr lang="zh-CN" altLang="en-US" dirty="0"/>
            </a:br>
            <a:r>
              <a:rPr lang="zh-CN" altLang="en-US" dirty="0"/>
              <a:t>在打开新的</a:t>
            </a:r>
            <a:r>
              <a:rPr lang="en-US" altLang="zh-CN" dirty="0"/>
              <a:t>Activity</a:t>
            </a:r>
            <a:r>
              <a:rPr lang="zh-CN" altLang="en-US" dirty="0"/>
              <a:t>时使用</a:t>
            </a:r>
            <a:r>
              <a:rPr lang="en-US" altLang="zh-CN" dirty="0" err="1"/>
              <a:t>startActivityForResult</a:t>
            </a:r>
            <a:r>
              <a:rPr lang="zh-CN" altLang="en-US" dirty="0"/>
              <a:t>，然后自己加标志，在</a:t>
            </a:r>
            <a:r>
              <a:rPr lang="en-US" altLang="zh-CN" dirty="0" err="1"/>
              <a:t>onActivityResult</a:t>
            </a:r>
            <a:r>
              <a:rPr lang="zh-CN" altLang="en-US" dirty="0"/>
              <a:t>中处理，递归关闭。</a:t>
            </a:r>
            <a:br>
              <a:rPr lang="zh-CN" altLang="en-US" dirty="0"/>
            </a:br>
            <a:endParaRPr lang="zh-CN" altLang="en-US" dirty="0"/>
          </a:p>
        </p:txBody>
      </p:sp>
    </p:spTree>
    <p:extLst>
      <p:ext uri="{BB962C8B-B14F-4D97-AF65-F5344CB8AC3E}">
        <p14:creationId xmlns:p14="http://schemas.microsoft.com/office/powerpoint/2010/main" val="363982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横竖屏切换时候</a:t>
            </a:r>
            <a:r>
              <a:rPr lang="en-US" altLang="zh-CN" dirty="0"/>
              <a:t>Activity</a:t>
            </a:r>
            <a:r>
              <a:rPr lang="zh-CN" altLang="en-US" dirty="0"/>
              <a:t>的</a:t>
            </a:r>
            <a:r>
              <a:rPr lang="zh-CN" altLang="en-US" dirty="0" smtClean="0"/>
              <a:t>生命周期</a:t>
            </a:r>
            <a:endParaRPr lang="zh-CN" altLang="en-US" dirty="0"/>
          </a:p>
        </p:txBody>
      </p:sp>
      <p:sp>
        <p:nvSpPr>
          <p:cNvPr id="3" name="内容占位符 2"/>
          <p:cNvSpPr>
            <a:spLocks noGrp="1"/>
          </p:cNvSpPr>
          <p:nvPr>
            <p:ph idx="1"/>
          </p:nvPr>
        </p:nvSpPr>
        <p:spPr>
          <a:xfrm>
            <a:off x="838200" y="1825625"/>
            <a:ext cx="11018520" cy="4351338"/>
          </a:xfrm>
        </p:spPr>
        <p:txBody>
          <a:bodyPr>
            <a:normAutofit/>
          </a:bodyPr>
          <a:lstStyle/>
          <a:p>
            <a:r>
              <a:rPr lang="en-US" altLang="zh-CN" dirty="0"/>
              <a:t>1</a:t>
            </a:r>
            <a:r>
              <a:rPr lang="zh-CN" altLang="en-US" dirty="0"/>
              <a:t>、不设置</a:t>
            </a:r>
            <a:r>
              <a:rPr lang="en-US" altLang="zh-CN" dirty="0"/>
              <a:t>Activity</a:t>
            </a:r>
            <a:r>
              <a:rPr lang="zh-CN" altLang="en-US" dirty="0"/>
              <a:t>的</a:t>
            </a:r>
            <a:r>
              <a:rPr lang="en-US" altLang="zh-CN" dirty="0" err="1"/>
              <a:t>android:configChanges</a:t>
            </a:r>
            <a:r>
              <a:rPr lang="zh-CN" altLang="en-US" dirty="0"/>
              <a:t>时，切屏会重新调用各个生命周期，切横屏时会执行一次，切竖屏时会执行两次</a:t>
            </a:r>
          </a:p>
          <a:p>
            <a:r>
              <a:rPr lang="en-US" altLang="zh-CN" dirty="0"/>
              <a:t>2</a:t>
            </a:r>
            <a:r>
              <a:rPr lang="zh-CN" altLang="en-US" dirty="0"/>
              <a:t>、设置</a:t>
            </a:r>
            <a:r>
              <a:rPr lang="en-US" altLang="zh-CN" dirty="0"/>
              <a:t>Activity</a:t>
            </a:r>
            <a:r>
              <a:rPr lang="zh-CN" altLang="en-US" dirty="0"/>
              <a:t>的</a:t>
            </a:r>
            <a:r>
              <a:rPr lang="en-US" altLang="zh-CN" dirty="0" err="1"/>
              <a:t>android:configChanges</a:t>
            </a:r>
            <a:r>
              <a:rPr lang="en-US" altLang="zh-CN" dirty="0"/>
              <a:t>="orientation"</a:t>
            </a:r>
            <a:r>
              <a:rPr lang="zh-CN" altLang="en-US" dirty="0"/>
              <a:t>时，切屏还是会重新调用各个生命周期，切横、竖屏时只会执行一次</a:t>
            </a:r>
          </a:p>
          <a:p>
            <a:r>
              <a:rPr lang="en-US" altLang="zh-CN" dirty="0"/>
              <a:t>3</a:t>
            </a:r>
            <a:r>
              <a:rPr lang="zh-CN" altLang="en-US" dirty="0"/>
              <a:t>、设置</a:t>
            </a:r>
            <a:r>
              <a:rPr lang="en-US" altLang="zh-CN" dirty="0" smtClean="0"/>
              <a:t>Activity</a:t>
            </a:r>
            <a:r>
              <a:rPr lang="zh-CN" altLang="en-US" dirty="0" smtClean="0"/>
              <a:t>的</a:t>
            </a:r>
            <a:r>
              <a:rPr lang="en-US" altLang="zh-CN" dirty="0" err="1" smtClean="0"/>
              <a:t>android:configChanges</a:t>
            </a:r>
            <a:r>
              <a:rPr lang="en-US" altLang="zh-CN" dirty="0"/>
              <a:t>="</a:t>
            </a:r>
            <a:r>
              <a:rPr lang="en-US" altLang="zh-CN" dirty="0" err="1"/>
              <a:t>orientation|keyboardHidden</a:t>
            </a:r>
            <a:r>
              <a:rPr lang="en-US" altLang="zh-CN" dirty="0"/>
              <a:t>"</a:t>
            </a:r>
            <a:r>
              <a:rPr lang="zh-CN" altLang="en-US" dirty="0"/>
              <a:t>时，切屏不会重新调用各个生命周期，只会执行</a:t>
            </a:r>
            <a:r>
              <a:rPr lang="en-US" altLang="zh-CN" dirty="0" err="1"/>
              <a:t>onConfigurationChanged</a:t>
            </a:r>
            <a:r>
              <a:rPr lang="zh-CN" altLang="en-US" dirty="0" smtClean="0"/>
              <a:t>方法</a:t>
            </a:r>
            <a:endParaRPr lang="en-US" altLang="zh-CN" dirty="0" smtClean="0"/>
          </a:p>
          <a:p>
            <a:r>
              <a:rPr lang="zh-CN" altLang="en-US" dirty="0" smtClean="0"/>
              <a:t>切屏一次恢复过程</a:t>
            </a:r>
            <a:r>
              <a:rPr lang="en-US" altLang="zh-CN" dirty="0" smtClean="0"/>
              <a:t>:</a:t>
            </a:r>
            <a:r>
              <a:rPr lang="en-US" altLang="zh-CN" dirty="0" err="1" smtClean="0"/>
              <a:t>onSaveInstanceState</a:t>
            </a:r>
            <a:r>
              <a:rPr lang="en-US" altLang="zh-CN" dirty="0" smtClean="0"/>
              <a:t>--&gt;</a:t>
            </a:r>
            <a:r>
              <a:rPr lang="en-US" altLang="zh-CN" dirty="0" err="1" smtClean="0"/>
              <a:t>onPause</a:t>
            </a:r>
            <a:r>
              <a:rPr lang="en-US" altLang="zh-CN" dirty="0" smtClean="0"/>
              <a:t>--&gt;</a:t>
            </a:r>
            <a:r>
              <a:rPr lang="en-US" altLang="zh-CN" dirty="0" err="1" smtClean="0"/>
              <a:t>onStop</a:t>
            </a:r>
            <a:r>
              <a:rPr lang="en-US" altLang="zh-CN" dirty="0" smtClean="0"/>
              <a:t>--&gt;</a:t>
            </a:r>
            <a:r>
              <a:rPr lang="en-US" altLang="zh-CN" dirty="0" err="1" smtClean="0"/>
              <a:t>onDestroy</a:t>
            </a:r>
            <a:r>
              <a:rPr lang="en-US" altLang="zh-CN" dirty="0" smtClean="0"/>
              <a:t>--&gt;</a:t>
            </a:r>
            <a:r>
              <a:rPr lang="en-US" altLang="zh-CN" dirty="0" err="1" smtClean="0"/>
              <a:t>onCreate</a:t>
            </a:r>
            <a:r>
              <a:rPr lang="en-US" altLang="zh-CN" dirty="0" smtClean="0"/>
              <a:t>--&gt;</a:t>
            </a:r>
            <a:r>
              <a:rPr lang="en-US" altLang="zh-CN" dirty="0" err="1" smtClean="0"/>
              <a:t>onStart</a:t>
            </a:r>
            <a:r>
              <a:rPr lang="en-US" altLang="zh-CN" dirty="0" smtClean="0"/>
              <a:t>--&gt;</a:t>
            </a:r>
            <a:r>
              <a:rPr lang="en-US" altLang="zh-CN" dirty="0" err="1" smtClean="0"/>
              <a:t>onRestoreInstanceState</a:t>
            </a:r>
            <a:r>
              <a:rPr lang="en-US" altLang="zh-CN" dirty="0" smtClean="0"/>
              <a:t>--&gt;</a:t>
            </a:r>
            <a:r>
              <a:rPr lang="en-US" altLang="zh-CN" dirty="0" err="1" smtClean="0"/>
              <a:t>onResume</a:t>
            </a:r>
            <a:r>
              <a:rPr lang="en-US" altLang="zh-CN" dirty="0" smtClean="0"/>
              <a:t>-</a:t>
            </a:r>
            <a:r>
              <a:rPr lang="en-US" altLang="zh-CN" dirty="0"/>
              <a:t>-&gt;</a:t>
            </a:r>
            <a:endParaRPr lang="zh-CN" altLang="en-US" dirty="0"/>
          </a:p>
          <a:p>
            <a:endParaRPr lang="zh-CN" altLang="en-US" dirty="0"/>
          </a:p>
        </p:txBody>
      </p:sp>
    </p:spTree>
    <p:extLst>
      <p:ext uri="{BB962C8B-B14F-4D97-AF65-F5344CB8AC3E}">
        <p14:creationId xmlns:p14="http://schemas.microsoft.com/office/powerpoint/2010/main" val="385816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Activity</a:t>
            </a:r>
            <a:r>
              <a:rPr lang="zh-CN" altLang="en-US" dirty="0"/>
              <a:t>中使用</a:t>
            </a:r>
            <a:r>
              <a:rPr lang="en-US" altLang="zh-CN" dirty="0"/>
              <a:t>Thread</a:t>
            </a:r>
            <a:r>
              <a:rPr lang="zh-CN" altLang="en-US" dirty="0"/>
              <a:t>导致的内存泄漏</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内存泄漏分析 </a:t>
            </a:r>
            <a:endParaRPr lang="en-US" altLang="zh-CN" dirty="0" smtClean="0"/>
          </a:p>
          <a:p>
            <a:pPr lvl="1"/>
            <a:r>
              <a:rPr lang="en-US" altLang="zh-CN" dirty="0" smtClean="0"/>
              <a:t>10</a:t>
            </a:r>
            <a:r>
              <a:rPr lang="zh-CN" altLang="en-US" dirty="0" smtClean="0"/>
              <a:t>次横竖屏</a:t>
            </a:r>
            <a:endParaRPr lang="zh-CN" altLang="en-US" dirty="0"/>
          </a:p>
        </p:txBody>
      </p:sp>
      <p:pic>
        <p:nvPicPr>
          <p:cNvPr id="4" name="图片 3"/>
          <p:cNvPicPr>
            <a:picLocks noChangeAspect="1"/>
          </p:cNvPicPr>
          <p:nvPr/>
        </p:nvPicPr>
        <p:blipFill>
          <a:blip r:embed="rId3"/>
          <a:stretch>
            <a:fillRect/>
          </a:stretch>
        </p:blipFill>
        <p:spPr>
          <a:xfrm>
            <a:off x="6700826" y="1870540"/>
            <a:ext cx="5341238" cy="4306423"/>
          </a:xfrm>
          <a:prstGeom prst="rect">
            <a:avLst/>
          </a:prstGeom>
        </p:spPr>
      </p:pic>
      <p:pic>
        <p:nvPicPr>
          <p:cNvPr id="6" name="图片 5"/>
          <p:cNvPicPr>
            <a:picLocks noChangeAspect="1"/>
          </p:cNvPicPr>
          <p:nvPr/>
        </p:nvPicPr>
        <p:blipFill>
          <a:blip r:embed="rId4"/>
          <a:stretch>
            <a:fillRect/>
          </a:stretch>
        </p:blipFill>
        <p:spPr>
          <a:xfrm>
            <a:off x="680316" y="3261276"/>
            <a:ext cx="6459393" cy="2775875"/>
          </a:xfrm>
          <a:prstGeom prst="rect">
            <a:avLst/>
          </a:prstGeom>
        </p:spPr>
      </p:pic>
    </p:spTree>
    <p:extLst>
      <p:ext uri="{BB962C8B-B14F-4D97-AF65-F5344CB8AC3E}">
        <p14:creationId xmlns:p14="http://schemas.microsoft.com/office/powerpoint/2010/main" val="178336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Activity</a:t>
            </a:r>
            <a:r>
              <a:rPr lang="zh-CN" altLang="en-US" dirty="0"/>
              <a:t>中使用</a:t>
            </a:r>
            <a:r>
              <a:rPr lang="en-US" altLang="zh-CN" dirty="0"/>
              <a:t>Thread</a:t>
            </a:r>
            <a:r>
              <a:rPr lang="zh-CN" altLang="en-US" dirty="0"/>
              <a:t>导致的内存泄漏？</a:t>
            </a:r>
          </a:p>
        </p:txBody>
      </p:sp>
      <p:sp>
        <p:nvSpPr>
          <p:cNvPr id="3" name="内容占位符 2"/>
          <p:cNvSpPr>
            <a:spLocks noGrp="1"/>
          </p:cNvSpPr>
          <p:nvPr>
            <p:ph idx="1"/>
          </p:nvPr>
        </p:nvSpPr>
        <p:spPr/>
        <p:txBody>
          <a:bodyPr/>
          <a:lstStyle/>
          <a:p>
            <a:r>
              <a:rPr lang="zh-CN" altLang="en-US" dirty="0" smtClean="0"/>
              <a:t>静态内部类没有对外部类对象的引用</a:t>
            </a:r>
            <a:endParaRPr lang="en-US" altLang="zh-CN" dirty="0" smtClean="0"/>
          </a:p>
          <a:p>
            <a:r>
              <a:rPr lang="zh-CN" altLang="en-US" dirty="0" smtClean="0"/>
              <a:t>必须</a:t>
            </a:r>
            <a:r>
              <a:rPr lang="zh-CN" altLang="en-US" dirty="0"/>
              <a:t>为你的后台线程实现销毁逻辑</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389136" y="2699573"/>
            <a:ext cx="3829409" cy="4158427"/>
          </a:xfrm>
          <a:prstGeom prst="rect">
            <a:avLst/>
          </a:prstGeom>
        </p:spPr>
      </p:pic>
      <p:pic>
        <p:nvPicPr>
          <p:cNvPr id="5" name="图片 4"/>
          <p:cNvPicPr>
            <a:picLocks noChangeAspect="1"/>
          </p:cNvPicPr>
          <p:nvPr/>
        </p:nvPicPr>
        <p:blipFill>
          <a:blip r:embed="rId3"/>
          <a:stretch>
            <a:fillRect/>
          </a:stretch>
        </p:blipFill>
        <p:spPr>
          <a:xfrm>
            <a:off x="6940013" y="1760970"/>
            <a:ext cx="4964723" cy="4501285"/>
          </a:xfrm>
          <a:prstGeom prst="rect">
            <a:avLst/>
          </a:prstGeom>
        </p:spPr>
      </p:pic>
    </p:spTree>
    <p:extLst>
      <p:ext uri="{BB962C8B-B14F-4D97-AF65-F5344CB8AC3E}">
        <p14:creationId xmlns:p14="http://schemas.microsoft.com/office/powerpoint/2010/main" val="345104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如何正确避免内存泄漏</a:t>
            </a:r>
            <a:endParaRPr lang="zh-CN" altLang="en-US" dirty="0"/>
          </a:p>
        </p:txBody>
      </p:sp>
      <p:sp>
        <p:nvSpPr>
          <p:cNvPr id="3" name="内容占位符 2"/>
          <p:cNvSpPr>
            <a:spLocks noGrp="1"/>
          </p:cNvSpPr>
          <p:nvPr>
            <p:ph idx="1"/>
          </p:nvPr>
        </p:nvSpPr>
        <p:spPr>
          <a:xfrm>
            <a:off x="838200" y="1825624"/>
            <a:ext cx="10515600" cy="4810565"/>
          </a:xfrm>
        </p:spPr>
        <p:txBody>
          <a:bodyPr>
            <a:normAutofit fontScale="70000" lnSpcReduction="20000"/>
          </a:bodyPr>
          <a:lstStyle/>
          <a:p>
            <a:r>
              <a:rPr lang="en-US" altLang="zh-CN" dirty="0"/>
              <a:t>Android </a:t>
            </a:r>
            <a:r>
              <a:rPr lang="zh-CN" altLang="en-US" dirty="0"/>
              <a:t>开发过程中，在 </a:t>
            </a:r>
            <a:r>
              <a:rPr lang="en-US" altLang="zh-CN" dirty="0"/>
              <a:t>Activity </a:t>
            </a:r>
            <a:r>
              <a:rPr lang="zh-CN" altLang="en-US" dirty="0"/>
              <a:t>的生命周期里协调耗时任务可能会很困难，你一不小心就会导致内存泄漏问题。下面是一些小提示，能帮助你预防内存泄漏问题的发生：</a:t>
            </a:r>
          </a:p>
          <a:p>
            <a:pPr latinLnBrk="1"/>
            <a:r>
              <a:rPr lang="zh-CN" altLang="en-US" b="1" dirty="0"/>
              <a:t>尽可能使用静态内部类而不是非静态内部类</a:t>
            </a:r>
            <a:r>
              <a:rPr lang="zh-CN" altLang="en-US" b="1" dirty="0" smtClean="0"/>
              <a:t>。</a:t>
            </a:r>
            <a:endParaRPr lang="en-US" altLang="zh-CN" b="1" dirty="0" smtClean="0"/>
          </a:p>
          <a:p>
            <a:pPr lvl="1" latinLnBrk="1"/>
            <a:r>
              <a:rPr lang="zh-CN" altLang="en-US" dirty="0"/>
              <a:t>如果一个</a:t>
            </a:r>
            <a:r>
              <a:rPr lang="en-US" altLang="zh-CN" dirty="0" err="1"/>
              <a:t>acitivity</a:t>
            </a:r>
            <a:r>
              <a:rPr lang="en-US" altLang="zh-CN" dirty="0"/>
              <a:t> </a:t>
            </a:r>
            <a:r>
              <a:rPr lang="zh-CN" altLang="en-US" dirty="0"/>
              <a:t>的非静态内部类的生命周期不受控制，那么避免使用它；使用一个静态的内部类并且对其中的</a:t>
            </a:r>
            <a:r>
              <a:rPr lang="en-US" altLang="zh-CN" dirty="0"/>
              <a:t>activity </a:t>
            </a:r>
            <a:r>
              <a:rPr lang="zh-CN" altLang="en-US" dirty="0"/>
              <a:t>使用一个弱引用。解决这个问题的方法是使用一个静态的内部类，并且对它的外部类有一</a:t>
            </a:r>
            <a:r>
              <a:rPr lang="en-US" altLang="zh-CN" dirty="0" err="1"/>
              <a:t>WeakReference</a:t>
            </a:r>
            <a:r>
              <a:rPr lang="zh-CN" altLang="en-US" dirty="0"/>
              <a:t>，就像在</a:t>
            </a:r>
            <a:r>
              <a:rPr lang="en-US" altLang="zh-CN" dirty="0" err="1"/>
              <a:t>ViewRoot</a:t>
            </a:r>
            <a:r>
              <a:rPr lang="zh-CN" altLang="en-US" dirty="0"/>
              <a:t>中内部类</a:t>
            </a:r>
            <a:r>
              <a:rPr lang="en-US" altLang="zh-CN" dirty="0"/>
              <a:t>W</a:t>
            </a:r>
            <a:r>
              <a:rPr lang="zh-CN" altLang="en-US" dirty="0"/>
              <a:t>所做的就是这么个例子</a:t>
            </a:r>
            <a:r>
              <a:rPr lang="zh-CN" altLang="en-US" dirty="0" smtClean="0"/>
              <a:t>。</a:t>
            </a:r>
            <a:endParaRPr lang="en-US" altLang="zh-CN" dirty="0" smtClean="0"/>
          </a:p>
          <a:p>
            <a:pPr latinLnBrk="1"/>
            <a:r>
              <a:rPr lang="zh-CN" altLang="en-US" b="1" dirty="0" smtClean="0"/>
              <a:t>不要</a:t>
            </a:r>
            <a:r>
              <a:rPr lang="zh-CN" altLang="en-US" b="1" dirty="0"/>
              <a:t>总想着 </a:t>
            </a:r>
            <a:r>
              <a:rPr lang="en-US" altLang="zh-CN" b="1" dirty="0"/>
              <a:t>Java </a:t>
            </a:r>
            <a:r>
              <a:rPr lang="zh-CN" altLang="en-US" b="1" dirty="0"/>
              <a:t>的垃圾回收机制会帮你解决所有内存回收问题</a:t>
            </a:r>
            <a:r>
              <a:rPr lang="zh-CN" altLang="en-US" b="1" dirty="0" smtClean="0"/>
              <a:t>。</a:t>
            </a:r>
            <a:endParaRPr lang="en-US" altLang="zh-CN" b="1" dirty="0" smtClean="0"/>
          </a:p>
          <a:p>
            <a:pPr lvl="1" latinLnBrk="1"/>
            <a:r>
              <a:rPr lang="zh-CN" altLang="en-US" dirty="0" smtClean="0"/>
              <a:t>就</a:t>
            </a:r>
            <a:r>
              <a:rPr lang="zh-CN" altLang="en-US" dirty="0"/>
              <a:t>像上面的示例，我们以为垃圾回收机制会帮我们将不需要使用的内存回收，例如：我们需要结束一个 </a:t>
            </a:r>
            <a:r>
              <a:rPr lang="en-US" altLang="zh-CN" dirty="0"/>
              <a:t>Activity</a:t>
            </a:r>
            <a:r>
              <a:rPr lang="zh-CN" altLang="en-US" dirty="0"/>
              <a:t>，那么它的实例和相关的线程都该被回收。但现实并不会像我们剧本那样走。</a:t>
            </a:r>
            <a:r>
              <a:rPr lang="en-US" altLang="zh-CN" dirty="0"/>
              <a:t>Java </a:t>
            </a:r>
            <a:r>
              <a:rPr lang="zh-CN" altLang="en-US" dirty="0"/>
              <a:t>线程会一直存活，直到他们都被显式关闭，抑或是其进程被 </a:t>
            </a:r>
            <a:r>
              <a:rPr lang="en-US" altLang="zh-CN" dirty="0"/>
              <a:t>Android </a:t>
            </a:r>
            <a:r>
              <a:rPr lang="zh-CN" altLang="en-US" dirty="0"/>
              <a:t>系统杀死。所以，为你的后台线程实现销毁逻辑是你在使用线程时必须时刻铭记的细节，此外，你在设计销毁逻辑时要根据 </a:t>
            </a:r>
            <a:r>
              <a:rPr lang="en-US" altLang="zh-CN" dirty="0"/>
              <a:t>Activity </a:t>
            </a:r>
            <a:r>
              <a:rPr lang="zh-CN" altLang="en-US" dirty="0"/>
              <a:t>的生命周期去设计，避免出现 </a:t>
            </a:r>
            <a:r>
              <a:rPr lang="en-US" altLang="zh-CN" dirty="0"/>
              <a:t>Bug</a:t>
            </a:r>
            <a:r>
              <a:rPr lang="zh-CN" altLang="en-US" dirty="0"/>
              <a:t>。</a:t>
            </a:r>
          </a:p>
          <a:p>
            <a:pPr latinLnBrk="1"/>
            <a:r>
              <a:rPr lang="zh-CN" altLang="en-US" b="1" dirty="0"/>
              <a:t>考虑你是否真的需要使用线程</a:t>
            </a:r>
            <a:r>
              <a:rPr lang="zh-CN" altLang="en-US" b="1" dirty="0" smtClean="0"/>
              <a:t>。</a:t>
            </a:r>
            <a:endParaRPr lang="en-US" altLang="zh-CN" b="1" dirty="0" smtClean="0"/>
          </a:p>
          <a:p>
            <a:pPr lvl="1" latinLnBrk="1"/>
            <a:r>
              <a:rPr lang="en-US" altLang="zh-CN" dirty="0" smtClean="0"/>
              <a:t>Android </a:t>
            </a:r>
            <a:r>
              <a:rPr lang="zh-CN" altLang="en-US" dirty="0"/>
              <a:t>应用的框架层为我们提供了很多便于开发者执行后台操作的类。例如：我们可以使用 </a:t>
            </a:r>
            <a:r>
              <a:rPr lang="en-US" altLang="zh-CN" dirty="0"/>
              <a:t>Loader </a:t>
            </a:r>
            <a:r>
              <a:rPr lang="zh-CN" altLang="en-US" dirty="0"/>
              <a:t>代替在 </a:t>
            </a:r>
            <a:r>
              <a:rPr lang="en-US" altLang="zh-CN" dirty="0"/>
              <a:t>Activity </a:t>
            </a:r>
            <a:r>
              <a:rPr lang="zh-CN" altLang="en-US" dirty="0"/>
              <a:t>的生命周期中用线程通过注入执行短暂的异步后台查询操作，考虑用 </a:t>
            </a:r>
            <a:r>
              <a:rPr lang="en-US" altLang="zh-CN" dirty="0"/>
              <a:t>Service </a:t>
            </a:r>
            <a:r>
              <a:rPr lang="zh-CN" altLang="en-US" dirty="0"/>
              <a:t>将结构通知给 </a:t>
            </a:r>
            <a:r>
              <a:rPr lang="en-US" altLang="zh-CN" dirty="0"/>
              <a:t>UI </a:t>
            </a:r>
            <a:r>
              <a:rPr lang="zh-CN" altLang="en-US" dirty="0"/>
              <a:t>的 </a:t>
            </a:r>
            <a:r>
              <a:rPr lang="en-US" altLang="zh-CN" dirty="0" err="1"/>
              <a:t>BroadcastReceiver</a:t>
            </a:r>
            <a:r>
              <a:rPr lang="zh-CN" altLang="en-US" dirty="0"/>
              <a:t>。最后，记住，这篇博文中对线程进行的讨论同样适用于 </a:t>
            </a:r>
            <a:r>
              <a:rPr lang="en-US" altLang="zh-CN" dirty="0" err="1"/>
              <a:t>AsyncTask</a:t>
            </a:r>
            <a:r>
              <a:rPr lang="zh-CN" altLang="en-US" dirty="0"/>
              <a:t>（因为 </a:t>
            </a:r>
            <a:r>
              <a:rPr lang="en-US" altLang="zh-CN" dirty="0" err="1"/>
              <a:t>AsyncTask</a:t>
            </a:r>
            <a:r>
              <a:rPr lang="en-US" altLang="zh-CN" dirty="0"/>
              <a:t> </a:t>
            </a:r>
            <a:r>
              <a:rPr lang="zh-CN" altLang="en-US" dirty="0"/>
              <a:t>使用 </a:t>
            </a:r>
            <a:r>
              <a:rPr lang="en-US" altLang="zh-CN" dirty="0" err="1"/>
              <a:t>ExecutorService</a:t>
            </a:r>
            <a:r>
              <a:rPr lang="en-US" altLang="zh-CN" dirty="0"/>
              <a:t> </a:t>
            </a:r>
            <a:r>
              <a:rPr lang="zh-CN" altLang="en-US" dirty="0"/>
              <a:t>执行它的任务）。然而，虽说 </a:t>
            </a:r>
            <a:r>
              <a:rPr lang="en-US" altLang="zh-CN" dirty="0" err="1"/>
              <a:t>ExecutorService</a:t>
            </a:r>
            <a:r>
              <a:rPr lang="en-US" altLang="zh-CN" dirty="0"/>
              <a:t> </a:t>
            </a:r>
            <a:r>
              <a:rPr lang="zh-CN" altLang="en-US" dirty="0"/>
              <a:t>只能在短暂操作（文档说最多几秒）中被使用，那么这些方法导致的 </a:t>
            </a:r>
            <a:r>
              <a:rPr lang="en-US" altLang="zh-CN" dirty="0"/>
              <a:t>Activity </a:t>
            </a:r>
            <a:r>
              <a:rPr lang="zh-CN" altLang="en-US" dirty="0"/>
              <a:t>内存泄漏应该永远不会发生</a:t>
            </a:r>
            <a:r>
              <a:rPr lang="zh-CN" altLang="en-US" dirty="0" smtClean="0"/>
              <a:t>。</a:t>
            </a:r>
            <a:endParaRPr lang="en-US" altLang="zh-CN" dirty="0" smtClean="0"/>
          </a:p>
          <a:p>
            <a:pPr latinLnBrk="1"/>
            <a:r>
              <a:rPr lang="zh-CN" altLang="en-US" sz="2900" b="1" dirty="0"/>
              <a:t>弱引用、</a:t>
            </a:r>
            <a:r>
              <a:rPr lang="en-US" altLang="zh-CN" sz="2900" b="1" dirty="0" err="1"/>
              <a:t>ApplicationContext</a:t>
            </a:r>
            <a:r>
              <a:rPr lang="zh-CN" altLang="en-US" sz="2900" b="1" dirty="0"/>
              <a:t>代替</a:t>
            </a:r>
            <a:r>
              <a:rPr lang="en-US" altLang="zh-CN" sz="2900" b="1" dirty="0" err="1" smtClean="0"/>
              <a:t>ActivityContext</a:t>
            </a:r>
            <a:endParaRPr lang="zh-CN" altLang="en-US" sz="2900" b="1" dirty="0"/>
          </a:p>
          <a:p>
            <a:endParaRPr lang="zh-CN" altLang="en-US" b="1" dirty="0"/>
          </a:p>
        </p:txBody>
      </p:sp>
    </p:spTree>
    <p:extLst>
      <p:ext uri="{BB962C8B-B14F-4D97-AF65-F5344CB8AC3E}">
        <p14:creationId xmlns:p14="http://schemas.microsoft.com/office/powerpoint/2010/main" val="90509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a:t>
            </a:r>
            <a:endParaRPr lang="zh-CN" altLang="en-US" dirty="0"/>
          </a:p>
        </p:txBody>
      </p:sp>
      <p:sp>
        <p:nvSpPr>
          <p:cNvPr id="3" name="内容占位符 2"/>
          <p:cNvSpPr>
            <a:spLocks noGrp="1"/>
          </p:cNvSpPr>
          <p:nvPr>
            <p:ph idx="1"/>
          </p:nvPr>
        </p:nvSpPr>
        <p:spPr/>
        <p:txBody>
          <a:bodyPr/>
          <a:lstStyle/>
          <a:p>
            <a:r>
              <a:rPr lang="en-US" altLang="zh-CN" dirty="0" smtClean="0"/>
              <a:t>Context</a:t>
            </a:r>
            <a:r>
              <a:rPr lang="zh-CN" altLang="en-US" dirty="0" smtClean="0"/>
              <a:t>是什么？ </a:t>
            </a:r>
            <a:r>
              <a:rPr lang="en-US" altLang="zh-CN" dirty="0" smtClean="0"/>
              <a:t>(Application Activity Service</a:t>
            </a:r>
            <a:r>
              <a:rPr lang="zh-CN" altLang="en-US" dirty="0" smtClean="0"/>
              <a:t>三种</a:t>
            </a:r>
            <a:r>
              <a:rPr lang="en-US" altLang="zh-CN" dirty="0" smtClean="0"/>
              <a:t>)</a:t>
            </a:r>
          </a:p>
          <a:p>
            <a:r>
              <a:rPr lang="en-US" altLang="zh-CN" dirty="0"/>
              <a:t>Application</a:t>
            </a:r>
            <a:r>
              <a:rPr lang="zh-CN" altLang="en-US" dirty="0"/>
              <a:t>什么时候用</a:t>
            </a:r>
            <a:r>
              <a:rPr lang="zh-CN" altLang="en-US" dirty="0" smtClean="0"/>
              <a:t>？</a:t>
            </a:r>
            <a:endParaRPr lang="en-US" altLang="zh-CN" dirty="0" smtClean="0"/>
          </a:p>
          <a:p>
            <a:r>
              <a:rPr lang="en-US" altLang="zh-CN" dirty="0" err="1" smtClean="0"/>
              <a:t>ApplicationContext</a:t>
            </a:r>
            <a:r>
              <a:rPr lang="en-US" altLang="zh-CN" dirty="0" smtClean="0"/>
              <a:t> </a:t>
            </a:r>
            <a:r>
              <a:rPr lang="zh-CN" altLang="en-US" dirty="0" smtClean="0"/>
              <a:t>和 </a:t>
            </a:r>
            <a:r>
              <a:rPr lang="en-US" altLang="zh-CN" dirty="0" err="1" smtClean="0"/>
              <a:t>ActivityContext</a:t>
            </a:r>
            <a:r>
              <a:rPr lang="en-US" altLang="zh-CN" dirty="0" smtClean="0"/>
              <a:t>  </a:t>
            </a:r>
            <a:r>
              <a:rPr lang="zh-CN" altLang="en-US" dirty="0" smtClean="0"/>
              <a:t>以及</a:t>
            </a:r>
            <a:r>
              <a:rPr lang="en-US" altLang="zh-CN" dirty="0" smtClean="0"/>
              <a:t>Context</a:t>
            </a:r>
            <a:r>
              <a:rPr lang="zh-CN" altLang="en-US" dirty="0" smtClean="0"/>
              <a:t>内存泄漏？</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274741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Fragment(</a:t>
            </a:r>
            <a:r>
              <a:rPr lang="en-US" altLang="zh-CN" dirty="0" err="1" smtClean="0"/>
              <a:t>ViewPager</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Fragment</a:t>
            </a:r>
            <a:r>
              <a:rPr lang="zh-CN" altLang="en-US" dirty="0" smtClean="0"/>
              <a:t>生命周期？</a:t>
            </a:r>
            <a:endParaRPr lang="en-US" altLang="zh-CN" dirty="0" smtClean="0"/>
          </a:p>
          <a:p>
            <a:r>
              <a:rPr lang="en-US" altLang="zh-CN" dirty="0" smtClean="0"/>
              <a:t>android </a:t>
            </a:r>
            <a:r>
              <a:rPr lang="zh-CN" altLang="en-US" dirty="0"/>
              <a:t>中</a:t>
            </a:r>
            <a:r>
              <a:rPr lang="en-US" altLang="zh-CN" dirty="0" err="1"/>
              <a:t>FragmentActivity</a:t>
            </a:r>
            <a:r>
              <a:rPr lang="zh-CN" altLang="en-US" dirty="0"/>
              <a:t>中模拟返回键返回上一个</a:t>
            </a:r>
            <a:r>
              <a:rPr lang="en-US" altLang="zh-CN" dirty="0"/>
              <a:t>Activity</a:t>
            </a:r>
            <a:r>
              <a:rPr lang="zh-CN" altLang="en-US" dirty="0" smtClean="0"/>
              <a:t>效果</a:t>
            </a:r>
            <a:endParaRPr lang="en-US" altLang="zh-CN" dirty="0" smtClean="0"/>
          </a:p>
          <a:p>
            <a:r>
              <a:rPr lang="en-US" altLang="zh-CN" dirty="0"/>
              <a:t>Fragment</a:t>
            </a:r>
            <a:r>
              <a:rPr lang="zh-CN" altLang="en-US" dirty="0"/>
              <a:t>的管理对象，以及与</a:t>
            </a:r>
            <a:r>
              <a:rPr lang="en-US" altLang="zh-CN" dirty="0"/>
              <a:t>Activity</a:t>
            </a:r>
            <a:r>
              <a:rPr lang="zh-CN" altLang="en-US" dirty="0"/>
              <a:t>的通信方式</a:t>
            </a:r>
            <a:endParaRPr lang="zh-CN" altLang="en-US" dirty="0"/>
          </a:p>
        </p:txBody>
      </p:sp>
    </p:spTree>
    <p:extLst>
      <p:ext uri="{BB962C8B-B14F-4D97-AF65-F5344CB8AC3E}">
        <p14:creationId xmlns:p14="http://schemas.microsoft.com/office/powerpoint/2010/main" val="320718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Broadcast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1818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t>Service</a:t>
            </a:r>
            <a:r>
              <a:rPr lang="zh-CN" altLang="en-US" dirty="0" smtClean="0"/>
              <a:t>两种？</a:t>
            </a:r>
            <a:endParaRPr lang="en-US" altLang="zh-CN" dirty="0" smtClean="0"/>
          </a:p>
          <a:p>
            <a:r>
              <a:rPr lang="en-US" altLang="zh-CN" dirty="0" smtClean="0"/>
              <a:t>Service</a:t>
            </a:r>
            <a:r>
              <a:rPr lang="zh-CN" altLang="en-US" dirty="0" smtClean="0"/>
              <a:t>和</a:t>
            </a:r>
            <a:r>
              <a:rPr lang="en-US" altLang="zh-CN" dirty="0" smtClean="0"/>
              <a:t>Activity</a:t>
            </a:r>
            <a:r>
              <a:rPr lang="zh-CN" altLang="en-US" dirty="0" smtClean="0"/>
              <a:t>通信方式？</a:t>
            </a:r>
            <a:endParaRPr lang="en-US" altLang="zh-CN" dirty="0" smtClean="0"/>
          </a:p>
          <a:p>
            <a:r>
              <a:rPr lang="en-US" altLang="zh-CN" dirty="0" smtClean="0"/>
              <a:t>Intent Service ?</a:t>
            </a:r>
          </a:p>
        </p:txBody>
      </p:sp>
    </p:spTree>
    <p:extLst>
      <p:ext uri="{BB962C8B-B14F-4D97-AF65-F5344CB8AC3E}">
        <p14:creationId xmlns:p14="http://schemas.microsoft.com/office/powerpoint/2010/main" val="418739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a:t>
            </a:r>
            <a:r>
              <a:rPr lang="zh-CN" altLang="en-US" dirty="0"/>
              <a:t> </a:t>
            </a:r>
            <a:r>
              <a:rPr lang="en-US" altLang="zh-CN" dirty="0"/>
              <a:t>T</a:t>
            </a:r>
            <a:r>
              <a:rPr lang="en-US" altLang="zh-CN" dirty="0" smtClean="0"/>
              <a:t>ips</a:t>
            </a:r>
            <a:endParaRPr lang="zh-CN" altLang="en-US" dirty="0"/>
          </a:p>
        </p:txBody>
      </p:sp>
      <p:sp>
        <p:nvSpPr>
          <p:cNvPr id="3" name="内容占位符 2"/>
          <p:cNvSpPr>
            <a:spLocks noGrp="1"/>
          </p:cNvSpPr>
          <p:nvPr>
            <p:ph idx="1"/>
          </p:nvPr>
        </p:nvSpPr>
        <p:spPr/>
        <p:txBody>
          <a:bodyPr/>
          <a:lstStyle/>
          <a:p>
            <a:r>
              <a:rPr lang="zh-CN" altLang="en-US" dirty="0" smtClean="0"/>
              <a:t>当第一次启动的时候先后调用</a:t>
            </a:r>
            <a:r>
              <a:rPr lang="en-US" altLang="zh-CN" dirty="0" err="1" smtClean="0"/>
              <a:t>onCreate</a:t>
            </a:r>
            <a:r>
              <a:rPr lang="en-US" altLang="zh-CN" dirty="0" smtClean="0"/>
              <a:t>()</a:t>
            </a:r>
            <a:r>
              <a:rPr lang="zh-CN" altLang="en-US" dirty="0" smtClean="0"/>
              <a:t>和</a:t>
            </a:r>
            <a:r>
              <a:rPr lang="en-US" altLang="zh-CN" dirty="0" err="1" smtClean="0"/>
              <a:t>onStart</a:t>
            </a:r>
            <a:r>
              <a:rPr lang="en-US" altLang="zh-CN" dirty="0" smtClean="0"/>
              <a:t>()</a:t>
            </a:r>
            <a:r>
              <a:rPr lang="zh-CN" altLang="en-US" dirty="0" smtClean="0"/>
              <a:t>方法</a:t>
            </a:r>
            <a:endParaRPr lang="en-US" altLang="zh-CN" dirty="0" smtClean="0"/>
          </a:p>
          <a:p>
            <a:r>
              <a:rPr lang="zh-CN" altLang="en-US" dirty="0"/>
              <a:t>如果</a:t>
            </a:r>
            <a:r>
              <a:rPr lang="en-US" altLang="zh-CN" dirty="0"/>
              <a:t>service</a:t>
            </a:r>
            <a:r>
              <a:rPr lang="zh-CN" altLang="en-US" dirty="0"/>
              <a:t>已经启动，只会执行</a:t>
            </a:r>
            <a:r>
              <a:rPr lang="en-US" altLang="zh-CN" dirty="0" err="1"/>
              <a:t>onStart</a:t>
            </a:r>
            <a:r>
              <a:rPr lang="en-US" altLang="zh-CN" dirty="0"/>
              <a:t>()</a:t>
            </a:r>
            <a:r>
              <a:rPr lang="zh-CN" altLang="en-US" dirty="0"/>
              <a:t>方法，不在执行</a:t>
            </a:r>
            <a:r>
              <a:rPr lang="en-US" altLang="zh-CN" dirty="0" err="1"/>
              <a:t>onCreate</a:t>
            </a:r>
            <a:r>
              <a:rPr lang="en-US" altLang="zh-CN" dirty="0"/>
              <a:t>()</a:t>
            </a:r>
            <a:r>
              <a:rPr lang="zh-CN" altLang="en-US" dirty="0" smtClean="0"/>
              <a:t>方法</a:t>
            </a:r>
            <a:endParaRPr lang="en-US" altLang="zh-CN" dirty="0" smtClean="0"/>
          </a:p>
          <a:p>
            <a:endParaRPr lang="zh-CN" altLang="en-US" dirty="0"/>
          </a:p>
        </p:txBody>
      </p:sp>
    </p:spTree>
    <p:extLst>
      <p:ext uri="{BB962C8B-B14F-4D97-AF65-F5344CB8AC3E}">
        <p14:creationId xmlns:p14="http://schemas.microsoft.com/office/powerpoint/2010/main" val="6752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ContentProvider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65933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ListView</a:t>
            </a:r>
            <a:r>
              <a:rPr lang="en-US" altLang="zh-CN" dirty="0" smtClean="0"/>
              <a:t>(</a:t>
            </a:r>
            <a:r>
              <a:rPr lang="en-US" altLang="zh-CN" dirty="0" err="1" smtClean="0"/>
              <a:t>GridView</a:t>
            </a:r>
            <a:r>
              <a:rPr lang="en-US" altLang="zh-CN" dirty="0" smtClean="0"/>
              <a:t>) </a:t>
            </a:r>
            <a:r>
              <a:rPr lang="zh-CN" altLang="en-US" dirty="0" smtClean="0"/>
              <a:t>和 </a:t>
            </a:r>
            <a:r>
              <a:rPr lang="en-US" altLang="zh-CN" dirty="0" smtClean="0"/>
              <a:t>Adapter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7609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ListView</a:t>
            </a:r>
            <a:endParaRPr lang="zh-CN" altLang="en-US" dirty="0"/>
          </a:p>
        </p:txBody>
      </p:sp>
      <p:sp>
        <p:nvSpPr>
          <p:cNvPr id="3" name="内容占位符 2"/>
          <p:cNvSpPr>
            <a:spLocks noGrp="1"/>
          </p:cNvSpPr>
          <p:nvPr>
            <p:ph idx="1"/>
          </p:nvPr>
        </p:nvSpPr>
        <p:spPr/>
        <p:txBody>
          <a:bodyPr/>
          <a:lstStyle/>
          <a:p>
            <a:r>
              <a:rPr lang="en-US" altLang="zh-CN" dirty="0" err="1" smtClean="0"/>
              <a:t>listView</a:t>
            </a:r>
            <a:r>
              <a:rPr lang="zh-CN" altLang="en-US" dirty="0" smtClean="0"/>
              <a:t>优化？</a:t>
            </a:r>
            <a:endParaRPr lang="en-US" altLang="zh-CN" dirty="0" smtClean="0"/>
          </a:p>
          <a:p>
            <a:r>
              <a:rPr lang="en-US" altLang="zh-CN" dirty="0" err="1" smtClean="0"/>
              <a:t>listView</a:t>
            </a:r>
            <a:r>
              <a:rPr lang="zh-CN" altLang="en-US" dirty="0" smtClean="0"/>
              <a:t>显示不同</a:t>
            </a:r>
            <a:r>
              <a:rPr lang="en-US" altLang="zh-CN" dirty="0" smtClean="0"/>
              <a:t>item</a:t>
            </a:r>
            <a:r>
              <a:rPr lang="zh-CN" altLang="en-US" dirty="0" smtClean="0"/>
              <a:t>布局？</a:t>
            </a:r>
            <a:endParaRPr lang="en-US" altLang="zh-CN" dirty="0" smtClean="0"/>
          </a:p>
          <a:p>
            <a:r>
              <a:rPr lang="en-US" altLang="zh-CN" dirty="0" err="1"/>
              <a:t>ListView</a:t>
            </a:r>
            <a:r>
              <a:rPr lang="zh-CN" altLang="en-US" dirty="0"/>
              <a:t>分页加载实现思路</a:t>
            </a:r>
            <a:r>
              <a:rPr lang="en-US" altLang="zh-CN" dirty="0"/>
              <a:t>? </a:t>
            </a:r>
            <a:endParaRPr lang="en-US" altLang="zh-CN" dirty="0" smtClean="0"/>
          </a:p>
          <a:p>
            <a:endParaRPr lang="en-US" altLang="zh-CN" dirty="0" smtClean="0"/>
          </a:p>
        </p:txBody>
      </p:sp>
    </p:spTree>
    <p:extLst>
      <p:ext uri="{BB962C8B-B14F-4D97-AF65-F5344CB8AC3E}">
        <p14:creationId xmlns:p14="http://schemas.microsoft.com/office/powerpoint/2010/main" val="1538823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Dialog</a:t>
            </a:r>
            <a:endParaRPr lang="zh-CN" altLang="en-US" dirty="0"/>
          </a:p>
        </p:txBody>
      </p:sp>
      <p:sp>
        <p:nvSpPr>
          <p:cNvPr id="3" name="内容占位符 2"/>
          <p:cNvSpPr>
            <a:spLocks noGrp="1"/>
          </p:cNvSpPr>
          <p:nvPr>
            <p:ph idx="1"/>
          </p:nvPr>
        </p:nvSpPr>
        <p:spPr/>
        <p:txBody>
          <a:bodyPr/>
          <a:lstStyle/>
          <a:p>
            <a:r>
              <a:rPr lang="zh-CN" altLang="en-US" dirty="0" smtClean="0"/>
              <a:t>完全自定义布局</a:t>
            </a:r>
            <a:endParaRPr lang="zh-CN" altLang="en-US" dirty="0"/>
          </a:p>
        </p:txBody>
      </p:sp>
    </p:spTree>
    <p:extLst>
      <p:ext uri="{BB962C8B-B14F-4D97-AF65-F5344CB8AC3E}">
        <p14:creationId xmlns:p14="http://schemas.microsoft.com/office/powerpoint/2010/main" val="198345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endParaRPr lang="zh-CN" altLang="en-US" dirty="0"/>
          </a:p>
        </p:txBody>
      </p:sp>
      <p:sp>
        <p:nvSpPr>
          <p:cNvPr id="4" name="内容占位符 3"/>
          <p:cNvSpPr>
            <a:spLocks noGrp="1"/>
          </p:cNvSpPr>
          <p:nvPr>
            <p:ph idx="1"/>
          </p:nvPr>
        </p:nvSpPr>
        <p:spPr/>
        <p:txBody>
          <a:bodyPr/>
          <a:lstStyle/>
          <a:p>
            <a:r>
              <a:rPr lang="zh-CN" altLang="en-US" dirty="0" smtClean="0"/>
              <a:t>用法？</a:t>
            </a:r>
            <a:endParaRPr lang="en-US" altLang="zh-CN" dirty="0" smtClean="0"/>
          </a:p>
          <a:p>
            <a:endParaRPr lang="zh-CN" altLang="en-US" dirty="0"/>
          </a:p>
        </p:txBody>
      </p:sp>
    </p:spTree>
    <p:extLst>
      <p:ext uri="{BB962C8B-B14F-4D97-AF65-F5344CB8AC3E}">
        <p14:creationId xmlns:p14="http://schemas.microsoft.com/office/powerpoint/2010/main" val="390212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Handler </a:t>
            </a:r>
            <a:r>
              <a:rPr lang="en-US" altLang="zh-CN" dirty="0" err="1" smtClean="0"/>
              <a:t>Looper</a:t>
            </a:r>
            <a:r>
              <a:rPr lang="en-US" altLang="zh-CN" dirty="0" smtClean="0"/>
              <a:t>  </a:t>
            </a:r>
            <a:r>
              <a:rPr lang="en-US" altLang="zh-CN" dirty="0" err="1" smtClean="0"/>
              <a:t>HandlerThread</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5115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a:t>
            </a:r>
            <a:r>
              <a:rPr lang="zh-CN" altLang="en-US" dirty="0" smtClean="0"/>
              <a:t>是</a:t>
            </a:r>
            <a:r>
              <a:rPr lang="zh-CN" altLang="en-US" dirty="0"/>
              <a:t>什么</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Context</a:t>
            </a:r>
            <a:r>
              <a:rPr lang="zh-CN" altLang="en-US" dirty="0" smtClean="0"/>
              <a:t>定义和作用</a:t>
            </a:r>
            <a:endParaRPr lang="en-US" altLang="zh-CN" dirty="0" smtClean="0"/>
          </a:p>
          <a:p>
            <a:r>
              <a:rPr lang="zh-CN" altLang="en-US" sz="1200" dirty="0"/>
              <a:t>是一个访问</a:t>
            </a:r>
            <a:r>
              <a:rPr lang="en-US" altLang="zh-CN" sz="1200" dirty="0"/>
              <a:t>application</a:t>
            </a:r>
            <a:r>
              <a:rPr lang="zh-CN" altLang="en-US" sz="1200" dirty="0"/>
              <a:t>环境全局信息的接口，通过它可以访问</a:t>
            </a:r>
            <a:r>
              <a:rPr lang="en-US" altLang="zh-CN" sz="1200" dirty="0"/>
              <a:t>application</a:t>
            </a:r>
            <a:r>
              <a:rPr lang="zh-CN" altLang="en-US" sz="1200" dirty="0"/>
              <a:t>的资源和相关的类</a:t>
            </a:r>
            <a:endParaRPr lang="en-US" altLang="zh-CN" sz="1200" dirty="0"/>
          </a:p>
          <a:p>
            <a:r>
              <a:rPr lang="zh-CN" altLang="en-US" sz="1200" dirty="0"/>
              <a:t>启动</a:t>
            </a:r>
            <a:r>
              <a:rPr lang="en-US" altLang="zh-CN" sz="1200" dirty="0"/>
              <a:t>Activity</a:t>
            </a:r>
            <a:br>
              <a:rPr lang="en-US" altLang="zh-CN" sz="1200" dirty="0"/>
            </a:br>
            <a:r>
              <a:rPr lang="zh-CN" altLang="en-US" sz="1200" dirty="0"/>
              <a:t>启动和停止</a:t>
            </a:r>
            <a:r>
              <a:rPr lang="en-US" altLang="zh-CN" sz="1200" dirty="0"/>
              <a:t>Service</a:t>
            </a:r>
            <a:br>
              <a:rPr lang="en-US" altLang="zh-CN" sz="1200" dirty="0"/>
            </a:br>
            <a:r>
              <a:rPr lang="zh-CN" altLang="en-US" sz="1200" dirty="0"/>
              <a:t>发送广播消息</a:t>
            </a:r>
            <a:r>
              <a:rPr lang="en-US" altLang="zh-CN" sz="1200" dirty="0"/>
              <a:t>(Intent)</a:t>
            </a:r>
            <a:br>
              <a:rPr lang="en-US" altLang="zh-CN" sz="1200" dirty="0"/>
            </a:br>
            <a:r>
              <a:rPr lang="zh-CN" altLang="en-US" sz="1200" dirty="0"/>
              <a:t>注册广播消息</a:t>
            </a:r>
            <a:r>
              <a:rPr lang="en-US" altLang="zh-CN" sz="1200" dirty="0"/>
              <a:t>(Intent)</a:t>
            </a:r>
            <a:r>
              <a:rPr lang="zh-CN" altLang="en-US" sz="1200" dirty="0"/>
              <a:t>接收者</a:t>
            </a:r>
            <a:br>
              <a:rPr lang="zh-CN" altLang="en-US" sz="1200" dirty="0"/>
            </a:br>
            <a:r>
              <a:rPr lang="zh-CN" altLang="en-US" sz="1200" dirty="0"/>
              <a:t>可以访问</a:t>
            </a:r>
            <a:r>
              <a:rPr lang="en-US" altLang="zh-CN" sz="1200" dirty="0"/>
              <a:t>APK</a:t>
            </a:r>
            <a:r>
              <a:rPr lang="zh-CN" altLang="en-US" sz="1200" dirty="0"/>
              <a:t>中各种资源</a:t>
            </a:r>
            <a:r>
              <a:rPr lang="en-US" altLang="zh-CN" sz="1200" dirty="0"/>
              <a:t>(</a:t>
            </a:r>
            <a:r>
              <a:rPr lang="zh-CN" altLang="en-US" sz="1200" dirty="0"/>
              <a:t>如</a:t>
            </a:r>
            <a:r>
              <a:rPr lang="en-US" altLang="zh-CN" sz="1200" dirty="0"/>
              <a:t>Resources</a:t>
            </a:r>
            <a:r>
              <a:rPr lang="zh-CN" altLang="en-US" sz="1200" dirty="0"/>
              <a:t>和</a:t>
            </a:r>
            <a:r>
              <a:rPr lang="en-US" altLang="zh-CN" sz="1200" dirty="0" err="1"/>
              <a:t>AssetManager</a:t>
            </a:r>
            <a:r>
              <a:rPr lang="zh-CN" altLang="en-US" sz="1200" dirty="0"/>
              <a:t>等</a:t>
            </a:r>
            <a:r>
              <a:rPr lang="en-US" altLang="zh-CN" sz="1200" dirty="0"/>
              <a:t>)</a:t>
            </a:r>
            <a:br>
              <a:rPr lang="en-US" altLang="zh-CN" sz="1200" dirty="0"/>
            </a:br>
            <a:r>
              <a:rPr lang="zh-CN" altLang="en-US" sz="1200" dirty="0"/>
              <a:t>可以访问</a:t>
            </a:r>
            <a:r>
              <a:rPr lang="en-US" altLang="zh-CN" sz="1200" dirty="0"/>
              <a:t>Package</a:t>
            </a:r>
            <a:r>
              <a:rPr lang="zh-CN" altLang="en-US" sz="1200" dirty="0"/>
              <a:t>的相关信息</a:t>
            </a:r>
            <a:br>
              <a:rPr lang="zh-CN" altLang="en-US" sz="1200" dirty="0"/>
            </a:br>
            <a:r>
              <a:rPr lang="en-US" altLang="zh-CN" sz="1200" dirty="0"/>
              <a:t>APK</a:t>
            </a:r>
            <a:r>
              <a:rPr lang="zh-CN" altLang="en-US" sz="1200" dirty="0"/>
              <a:t>的各种权限</a:t>
            </a:r>
            <a:r>
              <a:rPr lang="zh-CN" altLang="en-US" sz="1200" dirty="0" smtClean="0"/>
              <a:t>管理</a:t>
            </a:r>
            <a:endParaRPr lang="zh-CN" altLang="en-US" sz="1200" dirty="0"/>
          </a:p>
          <a:p>
            <a:r>
              <a:rPr lang="en-US" altLang="zh-CN" dirty="0" smtClean="0"/>
              <a:t>Context</a:t>
            </a:r>
            <a:r>
              <a:rPr lang="zh-CN" altLang="en-US" dirty="0" smtClean="0"/>
              <a:t>何时创建：</a:t>
            </a:r>
            <a:endParaRPr lang="en-US" altLang="zh-CN" dirty="0" smtClean="0"/>
          </a:p>
          <a:p>
            <a:r>
              <a:rPr lang="en-US" altLang="zh-CN" sz="1200" dirty="0"/>
              <a:t>1) </a:t>
            </a:r>
            <a:r>
              <a:rPr lang="zh-CN" altLang="en-US" sz="1200" dirty="0"/>
              <a:t>创建</a:t>
            </a:r>
            <a:r>
              <a:rPr lang="en-US" altLang="zh-CN" sz="1200" dirty="0"/>
              <a:t>Application </a:t>
            </a:r>
            <a:r>
              <a:rPr lang="zh-CN" altLang="en-US" sz="1200" dirty="0"/>
              <a:t>对象时， 而且整个</a:t>
            </a:r>
            <a:r>
              <a:rPr lang="en-US" altLang="zh-CN" sz="1200" dirty="0"/>
              <a:t>App</a:t>
            </a:r>
            <a:r>
              <a:rPr lang="zh-CN" altLang="en-US" sz="1200" dirty="0"/>
              <a:t>共一个</a:t>
            </a:r>
            <a:r>
              <a:rPr lang="en-US" altLang="zh-CN" sz="1200" dirty="0"/>
              <a:t>Application</a:t>
            </a:r>
            <a:r>
              <a:rPr lang="zh-CN" altLang="en-US" sz="1200" dirty="0"/>
              <a:t>对象</a:t>
            </a:r>
          </a:p>
          <a:p>
            <a:r>
              <a:rPr lang="en-US" altLang="zh-CN" sz="1200" dirty="0"/>
              <a:t>2) </a:t>
            </a:r>
            <a:r>
              <a:rPr lang="zh-CN" altLang="en-US" sz="1200" dirty="0"/>
              <a:t>创建</a:t>
            </a:r>
            <a:r>
              <a:rPr lang="en-US" altLang="zh-CN" sz="1200" dirty="0"/>
              <a:t>Service</a:t>
            </a:r>
            <a:r>
              <a:rPr lang="zh-CN" altLang="en-US" sz="1200" dirty="0"/>
              <a:t>对象</a:t>
            </a:r>
            <a:r>
              <a:rPr lang="zh-CN" altLang="en-US" sz="1200" dirty="0" smtClean="0"/>
              <a:t>时   </a:t>
            </a:r>
            <a:endParaRPr lang="en-US" altLang="zh-CN" sz="1200" dirty="0" smtClean="0"/>
          </a:p>
          <a:p>
            <a:r>
              <a:rPr lang="en-US" altLang="zh-CN" sz="1200" dirty="0" smtClean="0"/>
              <a:t>3</a:t>
            </a:r>
            <a:r>
              <a:rPr lang="en-US" altLang="zh-CN" sz="1200" dirty="0"/>
              <a:t>) </a:t>
            </a:r>
            <a:r>
              <a:rPr lang="zh-CN" altLang="en-US" sz="1200" dirty="0"/>
              <a:t>创建</a:t>
            </a:r>
            <a:r>
              <a:rPr lang="en-US" altLang="zh-CN" sz="1200" dirty="0"/>
              <a:t>Activity</a:t>
            </a:r>
            <a:r>
              <a:rPr lang="zh-CN" altLang="en-US" sz="1200" dirty="0"/>
              <a:t>对象</a:t>
            </a:r>
            <a:r>
              <a:rPr lang="zh-CN" altLang="en-US" sz="1200" dirty="0" smtClean="0"/>
              <a:t>时</a:t>
            </a:r>
            <a:endParaRPr lang="zh-CN" altLang="en-US" sz="1200" dirty="0"/>
          </a:p>
          <a:p>
            <a:r>
              <a:rPr lang="zh-CN" altLang="en-US" sz="1200" dirty="0" smtClean="0"/>
              <a:t>因此</a:t>
            </a:r>
            <a:r>
              <a:rPr lang="zh-CN" altLang="en-US" sz="1200" dirty="0"/>
              <a:t>应用程序</a:t>
            </a:r>
            <a:r>
              <a:rPr lang="en-US" altLang="zh-CN" sz="1200" dirty="0"/>
              <a:t>App</a:t>
            </a:r>
            <a:r>
              <a:rPr lang="zh-CN" altLang="en-US" sz="1200" dirty="0"/>
              <a:t>共有的</a:t>
            </a:r>
            <a:r>
              <a:rPr lang="en-US" altLang="zh-CN" sz="1200" dirty="0"/>
              <a:t>Context</a:t>
            </a:r>
            <a:r>
              <a:rPr lang="zh-CN" altLang="en-US" sz="1200" dirty="0"/>
              <a:t>数目公式为：</a:t>
            </a:r>
          </a:p>
          <a:p>
            <a:r>
              <a:rPr lang="zh-CN" altLang="en-US" sz="1200" dirty="0"/>
              <a:t>总</a:t>
            </a:r>
            <a:r>
              <a:rPr lang="en-US" altLang="zh-CN" sz="1200" dirty="0"/>
              <a:t>Context</a:t>
            </a:r>
            <a:r>
              <a:rPr lang="zh-CN" altLang="en-US" sz="1200" dirty="0"/>
              <a:t>实例个数 </a:t>
            </a:r>
            <a:r>
              <a:rPr lang="en-US" altLang="zh-CN" sz="1200" dirty="0"/>
              <a:t>= Service</a:t>
            </a:r>
            <a:r>
              <a:rPr lang="zh-CN" altLang="en-US" sz="1200" dirty="0"/>
              <a:t>个数 </a:t>
            </a:r>
            <a:r>
              <a:rPr lang="en-US" altLang="zh-CN" sz="1200" dirty="0"/>
              <a:t>+ Activity</a:t>
            </a:r>
            <a:r>
              <a:rPr lang="zh-CN" altLang="en-US" sz="1200" dirty="0"/>
              <a:t>个数 </a:t>
            </a:r>
            <a:r>
              <a:rPr lang="en-US" altLang="zh-CN" sz="1200" dirty="0"/>
              <a:t>+ 1</a:t>
            </a:r>
            <a:r>
              <a:rPr lang="zh-CN" altLang="en-US" sz="1200" dirty="0"/>
              <a:t>（</a:t>
            </a:r>
            <a:r>
              <a:rPr lang="en-US" altLang="zh-CN" sz="1200" dirty="0" err="1" smtClean="0"/>
              <a:t>ApplicationContext</a:t>
            </a:r>
            <a:r>
              <a:rPr lang="zh-CN" altLang="en-US" sz="1200" dirty="0"/>
              <a:t>实例）</a:t>
            </a:r>
          </a:p>
          <a:p>
            <a:endParaRPr lang="en-US" altLang="zh-CN" sz="1200" dirty="0"/>
          </a:p>
          <a:p>
            <a:endParaRPr lang="zh-CN" altLang="en-US" dirty="0"/>
          </a:p>
        </p:txBody>
      </p:sp>
      <p:pic>
        <p:nvPicPr>
          <p:cNvPr id="1026" name="Picture 2" descr="http://static.codeceo.com/images/2014/08/495989dfe33a9bd35664e91cbaf8ed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753" y="2610716"/>
            <a:ext cx="5557161" cy="412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1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AsyncTask</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64126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布局</a:t>
            </a:r>
            <a:endParaRPr lang="zh-CN" altLang="en-US" dirty="0"/>
          </a:p>
        </p:txBody>
      </p:sp>
      <p:sp>
        <p:nvSpPr>
          <p:cNvPr id="3" name="内容占位符 2"/>
          <p:cNvSpPr>
            <a:spLocks noGrp="1"/>
          </p:cNvSpPr>
          <p:nvPr>
            <p:ph idx="1"/>
          </p:nvPr>
        </p:nvSpPr>
        <p:spPr/>
        <p:txBody>
          <a:bodyPr/>
          <a:lstStyle/>
          <a:p>
            <a:r>
              <a:rPr lang="en-US" altLang="zh-CN" dirty="0" err="1"/>
              <a:t>dp,px,sp</a:t>
            </a:r>
            <a:r>
              <a:rPr lang="zh-CN" altLang="en-US" dirty="0"/>
              <a:t>区别及使用</a:t>
            </a:r>
            <a:r>
              <a:rPr lang="zh-CN" altLang="en-US" dirty="0" smtClean="0"/>
              <a:t>场景？</a:t>
            </a:r>
            <a:endParaRPr lang="zh-CN" altLang="en-US" dirty="0"/>
          </a:p>
        </p:txBody>
      </p:sp>
    </p:spTree>
    <p:extLst>
      <p:ext uri="{BB962C8B-B14F-4D97-AF65-F5344CB8AC3E}">
        <p14:creationId xmlns:p14="http://schemas.microsoft.com/office/powerpoint/2010/main" val="1523049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序列化</a:t>
            </a:r>
            <a:endParaRPr lang="zh-CN" altLang="en-US" dirty="0"/>
          </a:p>
        </p:txBody>
      </p:sp>
      <p:sp>
        <p:nvSpPr>
          <p:cNvPr id="3" name="内容占位符 2"/>
          <p:cNvSpPr>
            <a:spLocks noGrp="1"/>
          </p:cNvSpPr>
          <p:nvPr>
            <p:ph idx="1"/>
          </p:nvPr>
        </p:nvSpPr>
        <p:spPr/>
        <p:txBody>
          <a:bodyPr/>
          <a:lstStyle/>
          <a:p>
            <a:r>
              <a:rPr lang="zh-CN" altLang="en-US" dirty="0" smtClean="0"/>
              <a:t>实现</a:t>
            </a:r>
            <a:r>
              <a:rPr lang="en-US" altLang="zh-CN" dirty="0" err="1" smtClean="0"/>
              <a:t>Parcelable</a:t>
            </a:r>
            <a:r>
              <a:rPr lang="zh-CN" altLang="en-US" dirty="0" smtClean="0"/>
              <a:t>接口序列化对象？</a:t>
            </a:r>
            <a:endParaRPr lang="en-US" altLang="zh-CN" dirty="0" smtClean="0"/>
          </a:p>
          <a:p>
            <a:r>
              <a:rPr lang="en-US" altLang="zh-CN" dirty="0" err="1" smtClean="0"/>
              <a:t>Seriallizable</a:t>
            </a:r>
            <a:r>
              <a:rPr lang="en-US" altLang="zh-CN" dirty="0" smtClean="0"/>
              <a:t>?</a:t>
            </a:r>
            <a:endParaRPr lang="zh-CN" altLang="en-US" dirty="0"/>
          </a:p>
        </p:txBody>
      </p:sp>
    </p:spTree>
    <p:extLst>
      <p:ext uri="{BB962C8B-B14F-4D97-AF65-F5344CB8AC3E}">
        <p14:creationId xmlns:p14="http://schemas.microsoft.com/office/powerpoint/2010/main" val="923792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Sqlite</a:t>
            </a:r>
            <a:endParaRPr lang="zh-CN" altLang="en-US" dirty="0"/>
          </a:p>
        </p:txBody>
      </p:sp>
      <p:sp>
        <p:nvSpPr>
          <p:cNvPr id="3" name="内容占位符 2"/>
          <p:cNvSpPr>
            <a:spLocks noGrp="1"/>
          </p:cNvSpPr>
          <p:nvPr>
            <p:ph idx="1"/>
          </p:nvPr>
        </p:nvSpPr>
        <p:spPr/>
        <p:txBody>
          <a:bodyPr/>
          <a:lstStyle/>
          <a:p>
            <a:r>
              <a:rPr lang="en-US" altLang="zh-CN" dirty="0"/>
              <a:t>Android sqlite3</a:t>
            </a:r>
            <a:r>
              <a:rPr lang="zh-CN" altLang="en-US" dirty="0"/>
              <a:t>是否支持并发访问</a:t>
            </a:r>
          </a:p>
        </p:txBody>
      </p:sp>
    </p:spTree>
    <p:extLst>
      <p:ext uri="{BB962C8B-B14F-4D97-AF65-F5344CB8AC3E}">
        <p14:creationId xmlns:p14="http://schemas.microsoft.com/office/powerpoint/2010/main" val="3805931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NDK</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64002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a:t>
            </a:r>
            <a:endParaRPr lang="zh-CN" altLang="en-US" dirty="0"/>
          </a:p>
        </p:txBody>
      </p:sp>
      <p:sp>
        <p:nvSpPr>
          <p:cNvPr id="3" name="内容占位符 2"/>
          <p:cNvSpPr>
            <a:spLocks noGrp="1"/>
          </p:cNvSpPr>
          <p:nvPr>
            <p:ph idx="1"/>
          </p:nvPr>
        </p:nvSpPr>
        <p:spPr/>
        <p:txBody>
          <a:bodyPr/>
          <a:lstStyle/>
          <a:p>
            <a:r>
              <a:rPr lang="en-US" altLang="zh-CN" dirty="0" smtClean="0"/>
              <a:t>UI</a:t>
            </a:r>
            <a:r>
              <a:rPr lang="zh-CN" altLang="en-US" dirty="0" smtClean="0"/>
              <a:t>线程和非</a:t>
            </a:r>
            <a:r>
              <a:rPr lang="en-US" altLang="zh-CN" dirty="0" smtClean="0"/>
              <a:t>UI</a:t>
            </a:r>
            <a:r>
              <a:rPr lang="zh-CN" altLang="en-US" dirty="0" smtClean="0"/>
              <a:t>线程</a:t>
            </a:r>
            <a:endParaRPr lang="en-US" altLang="zh-CN" dirty="0" smtClean="0"/>
          </a:p>
          <a:p>
            <a:r>
              <a:rPr lang="en-US" altLang="zh-CN" dirty="0" smtClean="0"/>
              <a:t>ANR?</a:t>
            </a:r>
          </a:p>
          <a:p>
            <a:r>
              <a:rPr lang="zh-CN" altLang="en-US" dirty="0" smtClean="0"/>
              <a:t>线程池？</a:t>
            </a:r>
            <a:endParaRPr lang="en-US" altLang="zh-CN" dirty="0" smtClean="0"/>
          </a:p>
          <a:p>
            <a:r>
              <a:rPr lang="zh-CN" altLang="en-US" dirty="0" smtClean="0"/>
              <a:t>线程通信方式？</a:t>
            </a:r>
            <a:endParaRPr lang="en-US" altLang="zh-CN" dirty="0" smtClean="0"/>
          </a:p>
          <a:p>
            <a:endParaRPr lang="zh-CN" altLang="en-US" dirty="0"/>
          </a:p>
        </p:txBody>
      </p:sp>
    </p:spTree>
    <p:extLst>
      <p:ext uri="{BB962C8B-B14F-4D97-AF65-F5344CB8AC3E}">
        <p14:creationId xmlns:p14="http://schemas.microsoft.com/office/powerpoint/2010/main" val="287600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Canvas</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374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a:t>
            </a:r>
            <a:r>
              <a:rPr lang="zh-CN" altLang="en-US" dirty="0"/>
              <a:t>什么时候用</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不</a:t>
            </a:r>
            <a:r>
              <a:rPr lang="zh-CN" altLang="en-US" dirty="0" smtClean="0"/>
              <a:t>推荐在</a:t>
            </a:r>
            <a:r>
              <a:rPr lang="en-US" altLang="zh-CN" dirty="0" smtClean="0"/>
              <a:t>application</a:t>
            </a:r>
            <a:r>
              <a:rPr lang="zh-CN" altLang="en-US" dirty="0" smtClean="0"/>
              <a:t>里使用全局变量</a:t>
            </a:r>
            <a:endParaRPr lang="en-US" altLang="zh-CN" dirty="0" smtClean="0"/>
          </a:p>
          <a:p>
            <a:pPr lvl="1"/>
            <a:r>
              <a:rPr lang="en-US" altLang="zh-CN" dirty="0"/>
              <a:t>Application</a:t>
            </a:r>
            <a:r>
              <a:rPr lang="zh-CN" altLang="en-US" dirty="0"/>
              <a:t>对象并不是始终在内存中的，它有可能会由于系统内存不足而被杀掉。但</a:t>
            </a:r>
            <a:r>
              <a:rPr lang="en-US" altLang="zh-CN" dirty="0"/>
              <a:t>Android</a:t>
            </a:r>
            <a:r>
              <a:rPr lang="zh-CN" altLang="en-US" dirty="0"/>
              <a:t>在你恢复这个应用时并不是重新开始启动这个应用，它会创建一个新的</a:t>
            </a:r>
            <a:r>
              <a:rPr lang="en-US" altLang="zh-CN" dirty="0"/>
              <a:t>Application</a:t>
            </a:r>
            <a:r>
              <a:rPr lang="zh-CN" altLang="en-US" dirty="0"/>
              <a:t>对象并且启动上次用户离开时的</a:t>
            </a:r>
            <a:r>
              <a:rPr lang="en-US" altLang="zh-CN" dirty="0"/>
              <a:t>activity</a:t>
            </a:r>
            <a:r>
              <a:rPr lang="zh-CN" altLang="en-US" dirty="0"/>
              <a:t>以造成这个</a:t>
            </a:r>
            <a:r>
              <a:rPr lang="en-US" altLang="zh-CN" dirty="0"/>
              <a:t>app</a:t>
            </a:r>
            <a:r>
              <a:rPr lang="zh-CN" altLang="en-US" dirty="0"/>
              <a:t>从来没有被</a:t>
            </a:r>
            <a:r>
              <a:rPr lang="en-US" altLang="zh-CN" dirty="0"/>
              <a:t>kill</a:t>
            </a:r>
            <a:r>
              <a:rPr lang="zh-CN" altLang="en-US" dirty="0"/>
              <a:t>掉得</a:t>
            </a:r>
            <a:r>
              <a:rPr lang="zh-CN" altLang="en-US" dirty="0" smtClean="0"/>
              <a:t>假象</a:t>
            </a:r>
            <a:endParaRPr lang="en-US" altLang="zh-CN" dirty="0"/>
          </a:p>
          <a:p>
            <a:r>
              <a:rPr lang="en-US" altLang="zh-CN" dirty="0" smtClean="0"/>
              <a:t>Application</a:t>
            </a:r>
            <a:r>
              <a:rPr lang="zh-CN" altLang="en-US" dirty="0" smtClean="0"/>
              <a:t>也可以保存一些东西关键</a:t>
            </a:r>
            <a:r>
              <a:rPr lang="zh-CN" altLang="en-US" dirty="0"/>
              <a:t>问题在于要做好</a:t>
            </a:r>
            <a:r>
              <a:rPr lang="zh-CN" altLang="en-US" dirty="0" smtClean="0"/>
              <a:t>判断</a:t>
            </a:r>
            <a:r>
              <a:rPr lang="en-US" altLang="zh-CN" dirty="0" smtClean="0"/>
              <a:t>(QQ)</a:t>
            </a:r>
          </a:p>
          <a:p>
            <a:endParaRPr lang="en-US" altLang="zh-CN" dirty="0" smtClean="0"/>
          </a:p>
        </p:txBody>
      </p:sp>
    </p:spTree>
    <p:extLst>
      <p:ext uri="{BB962C8B-B14F-4D97-AF65-F5344CB8AC3E}">
        <p14:creationId xmlns:p14="http://schemas.microsoft.com/office/powerpoint/2010/main" val="2520561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a:t>
            </a:r>
            <a:r>
              <a:rPr lang="zh-CN" altLang="en-US" dirty="0"/>
              <a:t> </a:t>
            </a:r>
            <a:r>
              <a:rPr lang="en-US" altLang="zh-CN" dirty="0" smtClean="0"/>
              <a:t>Tips</a:t>
            </a:r>
            <a:endParaRPr lang="zh-CN" altLang="en-US" dirty="0"/>
          </a:p>
        </p:txBody>
      </p:sp>
      <p:sp>
        <p:nvSpPr>
          <p:cNvPr id="3" name="内容占位符 2"/>
          <p:cNvSpPr>
            <a:spLocks noGrp="1"/>
          </p:cNvSpPr>
          <p:nvPr>
            <p:ph idx="1"/>
          </p:nvPr>
        </p:nvSpPr>
        <p:spPr/>
        <p:txBody>
          <a:bodyPr/>
          <a:lstStyle/>
          <a:p>
            <a:r>
              <a:rPr lang="en-US" altLang="zh-CN" dirty="0" err="1"/>
              <a:t>onTerminate</a:t>
            </a:r>
            <a:r>
              <a:rPr lang="en-US" altLang="zh-CN" dirty="0"/>
              <a:t> </a:t>
            </a:r>
            <a:r>
              <a:rPr lang="zh-CN" altLang="en-US" dirty="0"/>
              <a:t>当终止应用程序对象时调用，不保证一定被调用，当程序是被内核终止以便为其他应用程序释放资源，那么将不会提醒，并且不调用应用程序的对象的</a:t>
            </a:r>
            <a:r>
              <a:rPr lang="en-US" altLang="zh-CN" dirty="0" err="1"/>
              <a:t>onTerminate</a:t>
            </a:r>
            <a:r>
              <a:rPr lang="zh-CN" altLang="en-US" dirty="0"/>
              <a:t>方法而直接终止进 程</a:t>
            </a:r>
            <a:endParaRPr lang="en-US" altLang="zh-CN" dirty="0"/>
          </a:p>
          <a:p>
            <a:r>
              <a:rPr lang="en-US" altLang="zh-CN" dirty="0" err="1"/>
              <a:t>onLowMemory</a:t>
            </a:r>
            <a:r>
              <a:rPr lang="en-US" altLang="zh-CN" dirty="0"/>
              <a:t> </a:t>
            </a:r>
            <a:r>
              <a:rPr lang="zh-CN" altLang="en-US" dirty="0"/>
              <a:t>当后台程序已经终止资源还匮乏时会调用这个方法。好的应用程序一般会在这个方法里面释放一些</a:t>
            </a:r>
            <a:r>
              <a:rPr lang="zh-CN" altLang="en-US" dirty="0" smtClean="0"/>
              <a:t>不必要</a:t>
            </a:r>
            <a:r>
              <a:rPr lang="zh-CN" altLang="en-US" dirty="0"/>
              <a:t>的资源来应付当后台程序已经终止，前台应用程序内存还不够时的情况</a:t>
            </a:r>
            <a:r>
              <a:rPr lang="zh-CN" altLang="en-US" dirty="0" smtClean="0"/>
              <a:t>。</a:t>
            </a:r>
            <a:endParaRPr lang="en-US" altLang="zh-CN" dirty="0" smtClean="0"/>
          </a:p>
          <a:p>
            <a:r>
              <a:rPr lang="zh-CN" altLang="en-US" dirty="0"/>
              <a:t>安卓开发中是不推荐用</a:t>
            </a:r>
            <a:r>
              <a:rPr lang="zh-CN" altLang="en-US" b="1" dirty="0"/>
              <a:t>全局变量</a:t>
            </a:r>
            <a:r>
              <a:rPr lang="zh-CN" altLang="en-US" dirty="0"/>
              <a:t>传参的。最好的办法还是按照安卓的开发规范，完全使用</a:t>
            </a:r>
            <a:r>
              <a:rPr lang="en-US" altLang="zh-CN" dirty="0"/>
              <a:t>Intent</a:t>
            </a:r>
            <a:r>
              <a:rPr lang="zh-CN" altLang="en-US" dirty="0"/>
              <a:t>进行传</a:t>
            </a:r>
            <a:r>
              <a:rPr lang="zh-CN" altLang="en-US" dirty="0" smtClean="0"/>
              <a:t>参。</a:t>
            </a:r>
            <a:r>
              <a:rPr lang="en-US" altLang="zh-CN" dirty="0" smtClean="0"/>
              <a:t>(</a:t>
            </a:r>
            <a:r>
              <a:rPr lang="zh-CN" altLang="en-US" dirty="0" smtClean="0"/>
              <a:t>另外两个</a:t>
            </a:r>
            <a:r>
              <a:rPr lang="en-US" altLang="zh-CN" dirty="0" err="1" smtClean="0"/>
              <a:t>Acitivity</a:t>
            </a:r>
            <a:r>
              <a:rPr lang="zh-CN" altLang="en-US" dirty="0" smtClean="0"/>
              <a:t>通信静态方式</a:t>
            </a:r>
            <a:r>
              <a:rPr lang="en-US" altLang="zh-CN" dirty="0" err="1" smtClean="0"/>
              <a:t>ActivityA</a:t>
            </a:r>
            <a:r>
              <a:rPr lang="en-US" altLang="zh-CN" dirty="0" smtClean="0"/>
              <a:t>-&gt;</a:t>
            </a:r>
            <a:r>
              <a:rPr lang="en-US" altLang="zh-CN" dirty="0" err="1" smtClean="0"/>
              <a:t>ActivityB.StaticParam</a:t>
            </a:r>
            <a:r>
              <a:rPr lang="en-US" altLang="zh-CN" dirty="0" smtClean="0"/>
              <a:t>)</a:t>
            </a:r>
            <a:endParaRPr lang="zh-CN" altLang="en-US" dirty="0"/>
          </a:p>
        </p:txBody>
      </p:sp>
    </p:spTree>
    <p:extLst>
      <p:ext uri="{BB962C8B-B14F-4D97-AF65-F5344CB8AC3E}">
        <p14:creationId xmlns:p14="http://schemas.microsoft.com/office/powerpoint/2010/main" val="140594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Context</a:t>
            </a:r>
            <a:r>
              <a:rPr lang="zh-CN" altLang="en-US" dirty="0" smtClean="0"/>
              <a:t>内存泄漏</a:t>
            </a:r>
            <a:endParaRPr lang="zh-CN" altLang="en-US" dirty="0"/>
          </a:p>
        </p:txBody>
      </p:sp>
      <p:sp>
        <p:nvSpPr>
          <p:cNvPr id="3" name="内容占位符 2"/>
          <p:cNvSpPr>
            <a:spLocks noGrp="1"/>
          </p:cNvSpPr>
          <p:nvPr>
            <p:ph idx="1"/>
          </p:nvPr>
        </p:nvSpPr>
        <p:spPr/>
        <p:txBody>
          <a:bodyPr>
            <a:normAutofit/>
          </a:bodyPr>
          <a:lstStyle/>
          <a:p>
            <a:r>
              <a:rPr lang="en-US" altLang="zh-CN" sz="2000" dirty="0"/>
              <a:t>Application</a:t>
            </a:r>
            <a:r>
              <a:rPr lang="zh-CN" altLang="en-US" sz="2000" dirty="0"/>
              <a:t>的</a:t>
            </a:r>
            <a:r>
              <a:rPr lang="en-US" altLang="zh-CN" sz="2000" dirty="0"/>
              <a:t>Context</a:t>
            </a:r>
            <a:r>
              <a:rPr lang="zh-CN" altLang="en-US" sz="2000" dirty="0"/>
              <a:t>是一个全局静态变量，引用</a:t>
            </a:r>
            <a:r>
              <a:rPr lang="en-US" altLang="zh-CN" sz="2000" dirty="0"/>
              <a:t>application context</a:t>
            </a:r>
            <a:r>
              <a:rPr lang="zh-CN" altLang="en-US" sz="2000" dirty="0"/>
              <a:t>并不会导致内存泄漏。 </a:t>
            </a:r>
            <a:endParaRPr lang="en-US" altLang="zh-CN" sz="2000" dirty="0"/>
          </a:p>
          <a:p>
            <a:pPr lvl="1"/>
            <a:r>
              <a:rPr lang="en-US" altLang="zh-CN" sz="1100" dirty="0"/>
              <a:t>(</a:t>
            </a:r>
            <a:r>
              <a:rPr lang="zh-CN" altLang="en-US" sz="1100" dirty="0"/>
              <a:t>当你引用这个</a:t>
            </a:r>
            <a:r>
              <a:rPr lang="en-US" altLang="zh-CN" sz="1100" dirty="0"/>
              <a:t>context</a:t>
            </a:r>
            <a:r>
              <a:rPr lang="zh-CN" altLang="en-US" sz="1100" dirty="0"/>
              <a:t>的生命周期超过了当前</a:t>
            </a:r>
            <a:r>
              <a:rPr lang="en-US" altLang="zh-CN" sz="1100" dirty="0"/>
              <a:t>activity</a:t>
            </a:r>
            <a:r>
              <a:rPr lang="zh-CN" altLang="en-US" sz="1100" dirty="0"/>
              <a:t>的生命周期，而和整个应用的生命周期挂钩时，才去使用这个</a:t>
            </a:r>
            <a:r>
              <a:rPr lang="en-US" altLang="zh-CN" sz="1100" dirty="0"/>
              <a:t>application</a:t>
            </a:r>
            <a:r>
              <a:rPr lang="zh-CN" altLang="en-US" sz="1100" dirty="0"/>
              <a:t>的</a:t>
            </a:r>
            <a:r>
              <a:rPr lang="en-US" altLang="zh-CN" sz="1100" dirty="0"/>
              <a:t>context)</a:t>
            </a:r>
          </a:p>
          <a:p>
            <a:r>
              <a:rPr lang="en-US" altLang="zh-CN" sz="2000" dirty="0" smtClean="0"/>
              <a:t>Activity</a:t>
            </a:r>
            <a:r>
              <a:rPr lang="zh-CN" altLang="en-US" sz="2000" dirty="0" smtClean="0"/>
              <a:t>的</a:t>
            </a:r>
            <a:r>
              <a:rPr lang="en-US" altLang="zh-CN" sz="2000" dirty="0" smtClean="0"/>
              <a:t>Context</a:t>
            </a:r>
            <a:r>
              <a:rPr lang="zh-CN" altLang="en-US" sz="2000" dirty="0" smtClean="0"/>
              <a:t>内存泄漏原因</a:t>
            </a:r>
            <a:endParaRPr lang="zh-CN" altLang="en-US" sz="2000" dirty="0"/>
          </a:p>
          <a:p>
            <a:pPr lvl="1"/>
            <a:r>
              <a:rPr lang="zh-CN" altLang="en-US" sz="1100" dirty="0" smtClean="0"/>
              <a:t>当</a:t>
            </a:r>
            <a:r>
              <a:rPr lang="zh-CN" altLang="en-US" sz="1100" dirty="0"/>
              <a:t>你的引用对象的生命周期超过了当前</a:t>
            </a:r>
            <a:r>
              <a:rPr lang="en-US" altLang="zh-CN" sz="1100" dirty="0"/>
              <a:t>activity</a:t>
            </a:r>
            <a:r>
              <a:rPr lang="zh-CN" altLang="en-US" sz="1100" dirty="0"/>
              <a:t>的生命周期时，系统回收你的</a:t>
            </a:r>
            <a:r>
              <a:rPr lang="en-US" altLang="zh-CN" sz="1100" dirty="0"/>
              <a:t>activity</a:t>
            </a:r>
            <a:r>
              <a:rPr lang="zh-CN" altLang="en-US" sz="1100" dirty="0"/>
              <a:t>时发现还有一个</a:t>
            </a:r>
            <a:r>
              <a:rPr lang="en-US" altLang="zh-CN" sz="1100" dirty="0"/>
              <a:t>context</a:t>
            </a:r>
            <a:r>
              <a:rPr lang="zh-CN" altLang="en-US" sz="1100" dirty="0"/>
              <a:t>的强引用，而不去销毁这个</a:t>
            </a:r>
            <a:r>
              <a:rPr lang="en-US" altLang="zh-CN" sz="1100" dirty="0"/>
              <a:t>activity</a:t>
            </a:r>
            <a:r>
              <a:rPr lang="zh-CN" altLang="en-US" sz="1100" dirty="0"/>
              <a:t>，导致内存</a:t>
            </a:r>
            <a:r>
              <a:rPr lang="zh-CN" altLang="en-US" sz="1100" dirty="0" smtClean="0"/>
              <a:t>泄漏。</a:t>
            </a:r>
            <a:endParaRPr lang="en-US" altLang="zh-CN" sz="1100" dirty="0" smtClean="0"/>
          </a:p>
          <a:p>
            <a:pPr lvl="1"/>
            <a:r>
              <a:rPr lang="zh-CN" altLang="zh-CN" sz="1100" dirty="0" smtClean="0">
                <a:solidFill>
                  <a:srgbClr val="333333"/>
                </a:solidFill>
                <a:latin typeface="Arial Unicode MS" panose="020B0604020202020204" pitchFamily="34" charset="-122"/>
                <a:ea typeface="Monaco"/>
              </a:rPr>
              <a:t>keeping </a:t>
            </a:r>
            <a:r>
              <a:rPr lang="zh-CN" altLang="zh-CN" sz="1100" dirty="0">
                <a:solidFill>
                  <a:srgbClr val="333333"/>
                </a:solidFill>
                <a:latin typeface="Arial Unicode MS" panose="020B0604020202020204" pitchFamily="34" charset="-122"/>
                <a:ea typeface="Monaco"/>
              </a:rPr>
              <a:t>a long-lived reference to a </a:t>
            </a:r>
            <a:r>
              <a:rPr lang="zh-CN" altLang="zh-CN" sz="1100" dirty="0" smtClean="0">
                <a:solidFill>
                  <a:srgbClr val="333333"/>
                </a:solidFill>
                <a:latin typeface="Arial Unicode MS" panose="020B0604020202020204" pitchFamily="34" charset="-122"/>
                <a:ea typeface="Monaco"/>
              </a:rPr>
              <a:t>Context</a:t>
            </a:r>
            <a:r>
              <a:rPr lang="en-US" altLang="zh-CN" sz="1600" dirty="0" smtClean="0"/>
              <a:t>.</a:t>
            </a:r>
            <a:endParaRPr lang="en-US" altLang="zh-CN" sz="1100" dirty="0"/>
          </a:p>
          <a:p>
            <a:r>
              <a:rPr lang="zh-CN" altLang="en-US" sz="1500" dirty="0" smtClean="0"/>
              <a:t>例</a:t>
            </a:r>
            <a:r>
              <a:rPr lang="en-US" altLang="zh-CN" sz="1500" dirty="0" smtClean="0"/>
              <a:t>1</a:t>
            </a:r>
            <a:r>
              <a:rPr lang="zh-CN" altLang="en-US" sz="1500" dirty="0" smtClean="0"/>
              <a:t>说明：</a:t>
            </a:r>
            <a:endParaRPr lang="zh-CN" altLang="en-US" sz="1500" dirty="0"/>
          </a:p>
          <a:p>
            <a:r>
              <a:rPr lang="zh-CN" altLang="en-US" sz="1000" dirty="0" smtClean="0"/>
              <a:t>相互引用： </a:t>
            </a:r>
            <a:r>
              <a:rPr lang="en-US" altLang="zh-CN" sz="1000" dirty="0" smtClean="0"/>
              <a:t>static </a:t>
            </a:r>
            <a:r>
              <a:rPr lang="en-US" altLang="zh-CN" sz="1000" dirty="0" err="1" smtClean="0"/>
              <a:t>Drawable</a:t>
            </a:r>
            <a:r>
              <a:rPr lang="en-US" altLang="zh-CN" sz="1000" dirty="0" smtClean="0"/>
              <a:t> -&gt; </a:t>
            </a:r>
            <a:r>
              <a:rPr lang="en-US" altLang="zh-CN" sz="1000" dirty="0" err="1" smtClean="0"/>
              <a:t>TextView</a:t>
            </a:r>
            <a:r>
              <a:rPr lang="en-US" altLang="zh-CN" sz="1000" dirty="0" smtClean="0"/>
              <a:t> -&gt; Activity  (</a:t>
            </a:r>
            <a:r>
              <a:rPr lang="zh-CN" altLang="en-US" sz="1000" dirty="0"/>
              <a:t>当一个</a:t>
            </a:r>
            <a:r>
              <a:rPr lang="en-US" altLang="zh-CN" sz="1000" dirty="0" err="1"/>
              <a:t>Drawable</a:t>
            </a:r>
            <a:r>
              <a:rPr lang="zh-CN" altLang="en-US" sz="1000" dirty="0"/>
              <a:t>绑定到了</a:t>
            </a:r>
            <a:r>
              <a:rPr lang="en-US" altLang="zh-CN" sz="1000" dirty="0"/>
              <a:t>View</a:t>
            </a:r>
            <a:r>
              <a:rPr lang="zh-CN" altLang="en-US" sz="1000" dirty="0"/>
              <a:t>上，实际上这个</a:t>
            </a:r>
            <a:r>
              <a:rPr lang="en-US" altLang="zh-CN" sz="1000" dirty="0"/>
              <a:t>View</a:t>
            </a:r>
            <a:r>
              <a:rPr lang="zh-CN" altLang="en-US" sz="1000" dirty="0"/>
              <a:t>对象就会成为这个</a:t>
            </a:r>
            <a:r>
              <a:rPr lang="en-US" altLang="zh-CN" sz="1000" dirty="0" err="1"/>
              <a:t>Drawable</a:t>
            </a:r>
            <a:r>
              <a:rPr lang="zh-CN" altLang="en-US" sz="1000" dirty="0"/>
              <a:t>的一个</a:t>
            </a:r>
            <a:r>
              <a:rPr lang="en-US" altLang="zh-CN" sz="1000" dirty="0"/>
              <a:t>callback</a:t>
            </a:r>
            <a:r>
              <a:rPr lang="zh-CN" altLang="en-US" sz="1000" dirty="0"/>
              <a:t>成员变量</a:t>
            </a:r>
            <a:r>
              <a:rPr lang="en-US" altLang="zh-CN" sz="1000" dirty="0" smtClean="0"/>
              <a:t>)</a:t>
            </a:r>
          </a:p>
          <a:p>
            <a:r>
              <a:rPr lang="en-US" altLang="zh-CN" sz="1000" dirty="0" err="1" smtClean="0"/>
              <a:t>Lable</a:t>
            </a:r>
            <a:r>
              <a:rPr lang="en-US" altLang="zh-CN" sz="1000" dirty="0" smtClean="0"/>
              <a:t> 1 act 1 .. Label 2 act 2…  </a:t>
            </a:r>
            <a:r>
              <a:rPr lang="zh-CN" altLang="en-US" sz="1000" dirty="0" smtClean="0"/>
              <a:t>不断增加，内存占用增高</a:t>
            </a:r>
            <a:endParaRPr lang="en-US" altLang="zh-CN" sz="1000" dirty="0" smtClean="0"/>
          </a:p>
          <a:p>
            <a:endParaRPr lang="en-US" altLang="zh-CN" sz="1000" dirty="0" smtClean="0"/>
          </a:p>
          <a:p>
            <a:endParaRPr lang="zh-CN" altLang="en-US" sz="1000" dirty="0"/>
          </a:p>
        </p:txBody>
      </p:sp>
      <p:pic>
        <p:nvPicPr>
          <p:cNvPr id="4" name="图片 3"/>
          <p:cNvPicPr>
            <a:picLocks noChangeAspect="1"/>
          </p:cNvPicPr>
          <p:nvPr/>
        </p:nvPicPr>
        <p:blipFill>
          <a:blip r:embed="rId3"/>
          <a:stretch>
            <a:fillRect/>
          </a:stretch>
        </p:blipFill>
        <p:spPr>
          <a:xfrm>
            <a:off x="6363872" y="3581573"/>
            <a:ext cx="4181475" cy="2905125"/>
          </a:xfrm>
          <a:prstGeom prst="rect">
            <a:avLst/>
          </a:prstGeom>
        </p:spPr>
      </p:pic>
      <p:pic>
        <p:nvPicPr>
          <p:cNvPr id="5" name="图片 4"/>
          <p:cNvPicPr>
            <a:picLocks noChangeAspect="1"/>
          </p:cNvPicPr>
          <p:nvPr/>
        </p:nvPicPr>
        <p:blipFill>
          <a:blip r:embed="rId4"/>
          <a:stretch>
            <a:fillRect/>
          </a:stretch>
        </p:blipFill>
        <p:spPr>
          <a:xfrm>
            <a:off x="899161" y="3977505"/>
            <a:ext cx="5196839" cy="2317750"/>
          </a:xfrm>
          <a:prstGeom prst="rect">
            <a:avLst/>
          </a:prstGeom>
        </p:spPr>
      </p:pic>
    </p:spTree>
    <p:extLst>
      <p:ext uri="{BB962C8B-B14F-4D97-AF65-F5344CB8AC3E}">
        <p14:creationId xmlns:p14="http://schemas.microsoft.com/office/powerpoint/2010/main" val="25620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a:t>
            </a:r>
            <a:r>
              <a:rPr lang="zh-CN" altLang="en-US" dirty="0"/>
              <a:t>内存泄漏</a:t>
            </a:r>
          </a:p>
        </p:txBody>
      </p:sp>
      <p:sp>
        <p:nvSpPr>
          <p:cNvPr id="3" name="内容占位符 2"/>
          <p:cNvSpPr>
            <a:spLocks noGrp="1"/>
          </p:cNvSpPr>
          <p:nvPr>
            <p:ph idx="1"/>
          </p:nvPr>
        </p:nvSpPr>
        <p:spPr/>
        <p:txBody>
          <a:bodyPr/>
          <a:lstStyle/>
          <a:p>
            <a:r>
              <a:rPr lang="zh-CN" altLang="en-US" dirty="0" smtClean="0"/>
              <a:t>例</a:t>
            </a:r>
            <a:r>
              <a:rPr lang="en-US" altLang="zh-CN" dirty="0" smtClean="0"/>
              <a:t>2</a:t>
            </a:r>
            <a:r>
              <a:rPr lang="zh-CN" altLang="en-US" dirty="0" smtClean="0"/>
              <a:t>说明</a:t>
            </a:r>
            <a:endParaRPr lang="zh-CN" altLang="en-US" dirty="0"/>
          </a:p>
          <a:p>
            <a:pPr lvl="1"/>
            <a:r>
              <a:rPr lang="en-US" altLang="zh-CN" dirty="0" err="1"/>
              <a:t>sInstance</a:t>
            </a:r>
            <a:r>
              <a:rPr lang="zh-CN" altLang="en-US" dirty="0"/>
              <a:t>作为静态对象，其生命周期要长于普通的对象，其中也包含</a:t>
            </a:r>
            <a:r>
              <a:rPr lang="en-US" altLang="zh-CN" dirty="0" smtClean="0"/>
              <a:t>Activity</a:t>
            </a:r>
          </a:p>
          <a:p>
            <a:pPr lvl="1"/>
            <a:r>
              <a:rPr lang="zh-CN" altLang="en-US" dirty="0"/>
              <a:t>屏幕旋转，默认情况下，系统会销毁当前</a:t>
            </a:r>
            <a:r>
              <a:rPr lang="en-US" altLang="zh-CN" dirty="0"/>
              <a:t>Activity</a:t>
            </a:r>
            <a:r>
              <a:rPr lang="zh-CN" altLang="en-US" dirty="0"/>
              <a:t>，然后当前的</a:t>
            </a:r>
            <a:r>
              <a:rPr lang="en-US" altLang="zh-CN" dirty="0"/>
              <a:t>Activity</a:t>
            </a:r>
            <a:r>
              <a:rPr lang="zh-CN" altLang="en-US" dirty="0"/>
              <a:t>被一个单例持有，导致垃圾回收器无法进行回收，进而产生了内存</a:t>
            </a:r>
            <a:r>
              <a:rPr lang="zh-CN" altLang="en-US" dirty="0" smtClean="0"/>
              <a:t>泄露</a:t>
            </a:r>
            <a:endParaRPr lang="en-US" altLang="zh-CN" dirty="0" smtClean="0"/>
          </a:p>
          <a:p>
            <a:pPr lvl="1"/>
            <a:r>
              <a:rPr lang="zh-CN" altLang="en-US" dirty="0" smtClean="0"/>
              <a:t>解决思路：</a:t>
            </a:r>
            <a:r>
              <a:rPr lang="en-US" altLang="zh-CN" dirty="0" err="1"/>
              <a:t>mAppContext</a:t>
            </a:r>
            <a:r>
              <a:rPr lang="en-US" altLang="zh-CN" dirty="0"/>
              <a:t> = </a:t>
            </a:r>
            <a:r>
              <a:rPr lang="en-US" altLang="zh-CN" dirty="0" err="1"/>
              <a:t>context.getApplicationContext</a:t>
            </a:r>
            <a:r>
              <a:rPr lang="en-US" altLang="zh-CN" dirty="0"/>
              <a:t>(); </a:t>
            </a:r>
            <a:endParaRPr lang="en-US" altLang="zh-CN" dirty="0" smtClean="0"/>
          </a:p>
          <a:p>
            <a:r>
              <a:rPr lang="en-US" altLang="zh-CN" b="1" dirty="0"/>
              <a:t>Context</a:t>
            </a:r>
          </a:p>
          <a:p>
            <a:pPr lvl="1"/>
            <a:r>
              <a:rPr lang="en-US" altLang="zh-CN" dirty="0" err="1" smtClean="0"/>
              <a:t>View.getContext</a:t>
            </a:r>
            <a:r>
              <a:rPr lang="en-US" altLang="zh-CN" dirty="0" smtClean="0"/>
              <a:t> </a:t>
            </a:r>
          </a:p>
          <a:p>
            <a:pPr lvl="1"/>
            <a:r>
              <a:rPr lang="en-US" altLang="zh-CN" dirty="0" err="1" smtClean="0"/>
              <a:t>Activity.getApplicationContex</a:t>
            </a:r>
            <a:endParaRPr lang="en-US" altLang="zh-CN" dirty="0" smtClean="0"/>
          </a:p>
          <a:p>
            <a:pPr lvl="1"/>
            <a:r>
              <a:rPr lang="en-US" altLang="zh-CN" dirty="0" err="1"/>
              <a:t>Activity.this</a:t>
            </a:r>
            <a:endParaRPr lang="zh-CN" altLang="en-US" dirty="0"/>
          </a:p>
        </p:txBody>
      </p:sp>
      <p:pic>
        <p:nvPicPr>
          <p:cNvPr id="4" name="图片 3"/>
          <p:cNvPicPr>
            <a:picLocks noChangeAspect="1"/>
          </p:cNvPicPr>
          <p:nvPr/>
        </p:nvPicPr>
        <p:blipFill>
          <a:blip r:embed="rId3"/>
          <a:stretch>
            <a:fillRect/>
          </a:stretch>
        </p:blipFill>
        <p:spPr>
          <a:xfrm>
            <a:off x="6096000" y="4065900"/>
            <a:ext cx="5166511" cy="2620084"/>
          </a:xfrm>
          <a:prstGeom prst="rect">
            <a:avLst/>
          </a:prstGeom>
        </p:spPr>
      </p:pic>
    </p:spTree>
    <p:extLst>
      <p:ext uri="{BB962C8B-B14F-4D97-AF65-F5344CB8AC3E}">
        <p14:creationId xmlns:p14="http://schemas.microsoft.com/office/powerpoint/2010/main" val="52805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Activity</a:t>
            </a:r>
            <a:r>
              <a:rPr lang="zh-CN" altLang="en-US" dirty="0" smtClean="0"/>
              <a:t>的四种</a:t>
            </a:r>
            <a:r>
              <a:rPr lang="en-US" altLang="zh-CN" dirty="0" err="1" smtClean="0"/>
              <a:t>launchMode</a:t>
            </a:r>
            <a:r>
              <a:rPr lang="zh-CN" altLang="en-US" dirty="0" smtClean="0"/>
              <a:t>和</a:t>
            </a:r>
            <a:r>
              <a:rPr lang="en-US" altLang="zh-CN" dirty="0" smtClean="0"/>
              <a:t>Intent Flag</a:t>
            </a:r>
            <a:r>
              <a:rPr lang="zh-CN" altLang="en-US" dirty="0" smtClean="0"/>
              <a:t>区别联系？</a:t>
            </a:r>
            <a:endParaRPr lang="en-US" altLang="zh-CN" dirty="0" smtClean="0"/>
          </a:p>
          <a:p>
            <a:r>
              <a:rPr lang="zh-CN" altLang="en-US" dirty="0" smtClean="0"/>
              <a:t>启动另外的一个应用程序的</a:t>
            </a:r>
            <a:r>
              <a:rPr lang="en-US" altLang="zh-CN" dirty="0" smtClean="0"/>
              <a:t>Activity</a:t>
            </a:r>
            <a:r>
              <a:rPr lang="zh-CN" altLang="en-US" dirty="0" smtClean="0"/>
              <a:t>？ </a:t>
            </a:r>
            <a:r>
              <a:rPr lang="en-US" altLang="zh-CN" dirty="0" smtClean="0"/>
              <a:t>(Intent filter</a:t>
            </a:r>
            <a:r>
              <a:rPr lang="zh-CN" altLang="en-US" dirty="0" smtClean="0"/>
              <a:t>和</a:t>
            </a:r>
            <a:r>
              <a:rPr lang="en-US" altLang="zh-CN" dirty="0" smtClean="0"/>
              <a:t>component)</a:t>
            </a:r>
          </a:p>
          <a:p>
            <a:r>
              <a:rPr lang="en-US" altLang="zh-CN" dirty="0" err="1" smtClean="0"/>
              <a:t>onNewIntent</a:t>
            </a:r>
            <a:r>
              <a:rPr lang="en-US" altLang="zh-CN" dirty="0" smtClean="0"/>
              <a:t>() ?</a:t>
            </a:r>
          </a:p>
          <a:p>
            <a:r>
              <a:rPr lang="en-US" altLang="zh-CN" dirty="0" err="1" smtClean="0"/>
              <a:t>startActivityResult</a:t>
            </a:r>
            <a:r>
              <a:rPr lang="en-US" altLang="zh-CN" dirty="0" smtClean="0"/>
              <a:t>() ?</a:t>
            </a:r>
          </a:p>
          <a:p>
            <a:r>
              <a:rPr lang="zh-CN" altLang="en-US" dirty="0" smtClean="0"/>
              <a:t>如果后台的</a:t>
            </a:r>
            <a:r>
              <a:rPr lang="en-US" altLang="zh-CN" dirty="0" smtClean="0"/>
              <a:t>Activity</a:t>
            </a:r>
            <a:r>
              <a:rPr lang="zh-CN" altLang="en-US" dirty="0" smtClean="0"/>
              <a:t>由于某原因被系统回收了，如何在被系统回收之前保存当前状态？</a:t>
            </a:r>
            <a:r>
              <a:rPr lang="en-US" altLang="zh-CN" dirty="0" smtClean="0"/>
              <a:t>(</a:t>
            </a:r>
            <a:r>
              <a:rPr lang="en-US" altLang="zh-CN" dirty="0" err="1" smtClean="0"/>
              <a:t>onSaveInstanceState</a:t>
            </a:r>
            <a:r>
              <a:rPr lang="en-US" altLang="zh-CN" dirty="0" smtClean="0"/>
              <a:t>())</a:t>
            </a:r>
          </a:p>
          <a:p>
            <a:r>
              <a:rPr lang="zh-CN" altLang="en-US" dirty="0" smtClean="0"/>
              <a:t>退出</a:t>
            </a:r>
            <a:r>
              <a:rPr lang="en-US" altLang="zh-CN" dirty="0" smtClean="0"/>
              <a:t>App</a:t>
            </a:r>
            <a:r>
              <a:rPr lang="zh-CN" altLang="en-US" dirty="0" smtClean="0"/>
              <a:t>如何完全退出所有</a:t>
            </a:r>
            <a:r>
              <a:rPr lang="en-US" altLang="zh-CN" dirty="0" smtClean="0"/>
              <a:t>Activity</a:t>
            </a:r>
            <a:r>
              <a:rPr lang="zh-CN" altLang="en-US" dirty="0" smtClean="0"/>
              <a:t>？</a:t>
            </a:r>
            <a:endParaRPr lang="en-US" altLang="zh-CN" dirty="0" smtClean="0"/>
          </a:p>
          <a:p>
            <a:r>
              <a:rPr lang="zh-CN" altLang="en-US" dirty="0" smtClean="0"/>
              <a:t>横竖屏切换时候</a:t>
            </a:r>
            <a:r>
              <a:rPr lang="en-US" altLang="zh-CN" dirty="0" smtClean="0"/>
              <a:t>Activity</a:t>
            </a:r>
            <a:r>
              <a:rPr lang="zh-CN" altLang="en-US" dirty="0" smtClean="0"/>
              <a:t>的生命周期</a:t>
            </a:r>
            <a:endParaRPr lang="en-US" altLang="zh-CN" dirty="0" smtClean="0"/>
          </a:p>
          <a:p>
            <a:r>
              <a:rPr lang="zh-CN" altLang="en-US" dirty="0" smtClean="0"/>
              <a:t>在</a:t>
            </a:r>
            <a:r>
              <a:rPr lang="en-US" altLang="zh-CN" dirty="0"/>
              <a:t>Activity</a:t>
            </a:r>
            <a:r>
              <a:rPr lang="zh-CN" altLang="en-US" dirty="0"/>
              <a:t>中使用</a:t>
            </a:r>
            <a:r>
              <a:rPr lang="en-US" altLang="zh-CN" dirty="0"/>
              <a:t>Thread</a:t>
            </a:r>
            <a:r>
              <a:rPr lang="zh-CN" altLang="en-US" dirty="0"/>
              <a:t>导致的内存</a:t>
            </a:r>
            <a:r>
              <a:rPr lang="zh-CN" altLang="en-US" dirty="0" smtClean="0"/>
              <a:t>泄漏？</a:t>
            </a:r>
            <a:endParaRPr lang="zh-CN" altLang="en-US" dirty="0"/>
          </a:p>
        </p:txBody>
      </p:sp>
    </p:spTree>
    <p:extLst>
      <p:ext uri="{BB962C8B-B14F-4D97-AF65-F5344CB8AC3E}">
        <p14:creationId xmlns:p14="http://schemas.microsoft.com/office/powerpoint/2010/main" val="259873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Activity</a:t>
            </a:r>
            <a:r>
              <a:rPr lang="zh-CN" altLang="en-US" dirty="0" smtClean="0"/>
              <a:t>四种</a:t>
            </a:r>
            <a:r>
              <a:rPr lang="en-US" altLang="zh-CN" dirty="0" err="1" smtClean="0"/>
              <a:t>launchMode</a:t>
            </a:r>
            <a:r>
              <a:rPr lang="zh-CN" altLang="en-US" dirty="0"/>
              <a:t>和</a:t>
            </a:r>
            <a:r>
              <a:rPr lang="en-US" altLang="zh-CN" dirty="0"/>
              <a:t>Intent </a:t>
            </a:r>
            <a:r>
              <a:rPr lang="en-US" altLang="zh-CN" dirty="0" smtClean="0"/>
              <a:t>Flag</a:t>
            </a:r>
            <a:r>
              <a:rPr lang="zh-CN" altLang="en-US" dirty="0" smtClean="0"/>
              <a:t>联系？</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02488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1495</Words>
  <Application>Microsoft Office PowerPoint</Application>
  <PresentationFormat>宽屏</PresentationFormat>
  <Paragraphs>155</Paragraphs>
  <Slides>36</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 Unicode MS</vt:lpstr>
      <vt:lpstr>Monaco</vt:lpstr>
      <vt:lpstr>宋体</vt:lpstr>
      <vt:lpstr>Arial</vt:lpstr>
      <vt:lpstr>Calibri</vt:lpstr>
      <vt:lpstr>Calibri Light</vt:lpstr>
      <vt:lpstr>Wingdings</vt:lpstr>
      <vt:lpstr>Office 主题</vt:lpstr>
      <vt:lpstr>Android基础重点难点</vt:lpstr>
      <vt:lpstr>Application</vt:lpstr>
      <vt:lpstr>Context是什么？</vt:lpstr>
      <vt:lpstr>Application什么时候用？</vt:lpstr>
      <vt:lpstr>Application Tips</vt:lpstr>
      <vt:lpstr>Context内存泄漏</vt:lpstr>
      <vt:lpstr>Context内存泄漏</vt:lpstr>
      <vt:lpstr>Activity</vt:lpstr>
      <vt:lpstr>Activity四种launchMode和Intent Flag联系？</vt:lpstr>
      <vt:lpstr>Activity四种launchMode和Intent Flag联系？</vt:lpstr>
      <vt:lpstr>onNewIntent() ?</vt:lpstr>
      <vt:lpstr>startActivityResult()</vt:lpstr>
      <vt:lpstr>onSaveInstanceState()保存状态与恢复</vt:lpstr>
      <vt:lpstr>onSaveInstanceState()保存状态与恢复</vt:lpstr>
      <vt:lpstr>退出App如何完全退出所有Activity？</vt:lpstr>
      <vt:lpstr>横竖屏切换时候Activity的生命周期</vt:lpstr>
      <vt:lpstr>在Activity中使用Thread导致的内存泄漏？</vt:lpstr>
      <vt:lpstr>在Activity中使用Thread导致的内存泄漏？</vt:lpstr>
      <vt:lpstr>如何正确避免内存泄漏</vt:lpstr>
      <vt:lpstr>Fragment(ViewPager)</vt:lpstr>
      <vt:lpstr>Broadcast</vt:lpstr>
      <vt:lpstr>Service</vt:lpstr>
      <vt:lpstr>Service Tips</vt:lpstr>
      <vt:lpstr>ContentProvider</vt:lpstr>
      <vt:lpstr>ListView(GridView) 和 Adapter</vt:lpstr>
      <vt:lpstr>ListView</vt:lpstr>
      <vt:lpstr>Dialog</vt:lpstr>
      <vt:lpstr>Notification</vt:lpstr>
      <vt:lpstr>Handler Looper  HandlerThread</vt:lpstr>
      <vt:lpstr>AsyncTask</vt:lpstr>
      <vt:lpstr>布局</vt:lpstr>
      <vt:lpstr>序列化</vt:lpstr>
      <vt:lpstr>Sqlite</vt:lpstr>
      <vt:lpstr>NDK</vt:lpstr>
      <vt:lpstr>线程</vt:lpstr>
      <vt:lpstr>Canvas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Android基础重点难点</dc:title>
  <dc:creator>iofa</dc:creator>
  <cp:lastModifiedBy>iof</cp:lastModifiedBy>
  <cp:revision>62</cp:revision>
  <dcterms:created xsi:type="dcterms:W3CDTF">2015-11-08T13:27:35Z</dcterms:created>
  <dcterms:modified xsi:type="dcterms:W3CDTF">2015-12-03T02:30:52Z</dcterms:modified>
</cp:coreProperties>
</file>