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comments/comment4.xml" ContentType="application/vnd.openxmlformats-officedocument.presentationml.comment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comments/comment5.xml" ContentType="application/vnd.openxmlformats-officedocument.presentationml.comments+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comments/comment1.xml" ContentType="application/vnd.openxmlformats-officedocument.presentationml.comments+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comments/comment6.xml" ContentType="application/vnd.openxmlformats-officedocument.presentationml.comments+xml"/>
  <Override PartName="/ppt/notesSlides/notesSlide90.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comments/comment2.xml" ContentType="application/vnd.openxmlformats-officedocument.presentationml.comments+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comments/comment7.xml" ContentType="application/vnd.openxmlformats-officedocument.presentationml.comments+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notesSlides/notesSlide91.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comments/comment3.xml" ContentType="application/vnd.openxmlformats-officedocument.presentationml.comments+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notesSlides/notesSlide89.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92.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 id="2147483652" r:id="rId2"/>
  </p:sldMasterIdLst>
  <p:notesMasterIdLst>
    <p:notesMasterId r:id="rId96"/>
  </p:notesMasterIdLst>
  <p:handoutMasterIdLst>
    <p:handoutMasterId r:id="rId97"/>
  </p:handoutMasterIdLst>
  <p:sldIdLst>
    <p:sldId id="256" r:id="rId3"/>
    <p:sldId id="271" r:id="rId4"/>
    <p:sldId id="272" r:id="rId5"/>
    <p:sldId id="278" r:id="rId6"/>
    <p:sldId id="308" r:id="rId7"/>
    <p:sldId id="282" r:id="rId8"/>
    <p:sldId id="283" r:id="rId9"/>
    <p:sldId id="285" r:id="rId10"/>
    <p:sldId id="411" r:id="rId11"/>
    <p:sldId id="413" r:id="rId12"/>
    <p:sldId id="286" r:id="rId13"/>
    <p:sldId id="412" r:id="rId14"/>
    <p:sldId id="307" r:id="rId15"/>
    <p:sldId id="414" r:id="rId16"/>
    <p:sldId id="288" r:id="rId17"/>
    <p:sldId id="352" r:id="rId18"/>
    <p:sldId id="408" r:id="rId19"/>
    <p:sldId id="289" r:id="rId20"/>
    <p:sldId id="292" r:id="rId21"/>
    <p:sldId id="293" r:id="rId22"/>
    <p:sldId id="294" r:id="rId23"/>
    <p:sldId id="347" r:id="rId24"/>
    <p:sldId id="351" r:id="rId25"/>
    <p:sldId id="410" r:id="rId26"/>
    <p:sldId id="348" r:id="rId27"/>
    <p:sldId id="297" r:id="rId28"/>
    <p:sldId id="298" r:id="rId29"/>
    <p:sldId id="299" r:id="rId30"/>
    <p:sldId id="355" r:id="rId31"/>
    <p:sldId id="302" r:id="rId32"/>
    <p:sldId id="356" r:id="rId33"/>
    <p:sldId id="357" r:id="rId34"/>
    <p:sldId id="358" r:id="rId35"/>
    <p:sldId id="300" r:id="rId36"/>
    <p:sldId id="359" r:id="rId37"/>
    <p:sldId id="303" r:id="rId38"/>
    <p:sldId id="361" r:id="rId39"/>
    <p:sldId id="306" r:id="rId40"/>
    <p:sldId id="318" r:id="rId41"/>
    <p:sldId id="363" r:id="rId42"/>
    <p:sldId id="311" r:id="rId43"/>
    <p:sldId id="372" r:id="rId44"/>
    <p:sldId id="371" r:id="rId45"/>
    <p:sldId id="312" r:id="rId46"/>
    <p:sldId id="364" r:id="rId47"/>
    <p:sldId id="321" r:id="rId48"/>
    <p:sldId id="322" r:id="rId49"/>
    <p:sldId id="407" r:id="rId50"/>
    <p:sldId id="365" r:id="rId51"/>
    <p:sldId id="323" r:id="rId52"/>
    <p:sldId id="373" r:id="rId53"/>
    <p:sldId id="325" r:id="rId54"/>
    <p:sldId id="338" r:id="rId55"/>
    <p:sldId id="399" r:id="rId56"/>
    <p:sldId id="400" r:id="rId57"/>
    <p:sldId id="402" r:id="rId58"/>
    <p:sldId id="382" r:id="rId59"/>
    <p:sldId id="403" r:id="rId60"/>
    <p:sldId id="404" r:id="rId61"/>
    <p:sldId id="405" r:id="rId62"/>
    <p:sldId id="386" r:id="rId63"/>
    <p:sldId id="406" r:id="rId64"/>
    <p:sldId id="329" r:id="rId65"/>
    <p:sldId id="330" r:id="rId66"/>
    <p:sldId id="374" r:id="rId67"/>
    <p:sldId id="387" r:id="rId68"/>
    <p:sldId id="395" r:id="rId69"/>
    <p:sldId id="397" r:id="rId70"/>
    <p:sldId id="398" r:id="rId71"/>
    <p:sldId id="389" r:id="rId72"/>
    <p:sldId id="377" r:id="rId73"/>
    <p:sldId id="390" r:id="rId74"/>
    <p:sldId id="392" r:id="rId75"/>
    <p:sldId id="394" r:id="rId76"/>
    <p:sldId id="332" r:id="rId77"/>
    <p:sldId id="426" r:id="rId78"/>
    <p:sldId id="427" r:id="rId79"/>
    <p:sldId id="428" r:id="rId80"/>
    <p:sldId id="415" r:id="rId81"/>
    <p:sldId id="416" r:id="rId82"/>
    <p:sldId id="417" r:id="rId83"/>
    <p:sldId id="418" r:id="rId84"/>
    <p:sldId id="419" r:id="rId85"/>
    <p:sldId id="422" r:id="rId86"/>
    <p:sldId id="420" r:id="rId87"/>
    <p:sldId id="334" r:id="rId88"/>
    <p:sldId id="423" r:id="rId89"/>
    <p:sldId id="424" r:id="rId90"/>
    <p:sldId id="425" r:id="rId91"/>
    <p:sldId id="429" r:id="rId92"/>
    <p:sldId id="430" r:id="rId93"/>
    <p:sldId id="431" r:id="rId94"/>
    <p:sldId id="279" r:id="rId95"/>
  </p:sldIdLst>
  <p:sldSz cx="9144000" cy="6858000" type="screen4x3"/>
  <p:notesSz cx="6858000" cy="9144000"/>
  <p:defaultTextStyle>
    <a:defPPr>
      <a:defRPr lang="en-US"/>
    </a:defPPr>
    <a:lvl1pPr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1pPr>
    <a:lvl2pPr marL="4572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2pPr>
    <a:lvl3pPr marL="9144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3pPr>
    <a:lvl4pPr marL="13716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4pPr>
    <a:lvl5pPr marL="1828800" algn="l" rtl="0" fontAlgn="base">
      <a:spcBef>
        <a:spcPct val="0"/>
      </a:spcBef>
      <a:spcAft>
        <a:spcPct val="0"/>
      </a:spcAft>
      <a:defRPr sz="1400" kern="1200">
        <a:solidFill>
          <a:schemeClr val="bg1"/>
        </a:solidFill>
        <a:latin typeface="FrutigerNext LT Regular" pitchFamily="34" charset="0"/>
        <a:ea typeface="MS PGothic" pitchFamily="34" charset="-128"/>
        <a:cs typeface="+mn-cs"/>
      </a:defRPr>
    </a:lvl5pPr>
    <a:lvl6pPr marL="2286000" algn="l" defTabSz="914400" rtl="0" eaLnBrk="1" latinLnBrk="0" hangingPunct="1">
      <a:defRPr sz="1400" kern="1200">
        <a:solidFill>
          <a:schemeClr val="bg1"/>
        </a:solidFill>
        <a:latin typeface="FrutigerNext LT Regular" pitchFamily="34" charset="0"/>
        <a:ea typeface="MS PGothic" pitchFamily="34" charset="-128"/>
        <a:cs typeface="+mn-cs"/>
      </a:defRPr>
    </a:lvl6pPr>
    <a:lvl7pPr marL="2743200" algn="l" defTabSz="914400" rtl="0" eaLnBrk="1" latinLnBrk="0" hangingPunct="1">
      <a:defRPr sz="1400" kern="1200">
        <a:solidFill>
          <a:schemeClr val="bg1"/>
        </a:solidFill>
        <a:latin typeface="FrutigerNext LT Regular" pitchFamily="34" charset="0"/>
        <a:ea typeface="MS PGothic" pitchFamily="34" charset="-128"/>
        <a:cs typeface="+mn-cs"/>
      </a:defRPr>
    </a:lvl7pPr>
    <a:lvl8pPr marL="3200400" algn="l" defTabSz="914400" rtl="0" eaLnBrk="1" latinLnBrk="0" hangingPunct="1">
      <a:defRPr sz="1400" kern="1200">
        <a:solidFill>
          <a:schemeClr val="bg1"/>
        </a:solidFill>
        <a:latin typeface="FrutigerNext LT Regular" pitchFamily="34" charset="0"/>
        <a:ea typeface="MS PGothic" pitchFamily="34" charset="-128"/>
        <a:cs typeface="+mn-cs"/>
      </a:defRPr>
    </a:lvl8pPr>
    <a:lvl9pPr marL="3657600" algn="l" defTabSz="914400" rtl="0" eaLnBrk="1" latinLnBrk="0" hangingPunct="1">
      <a:defRPr sz="1400" kern="1200">
        <a:solidFill>
          <a:schemeClr val="bg1"/>
        </a:solidFill>
        <a:latin typeface="FrutigerNext LT Regular" pitchFamily="34" charset="0"/>
        <a:ea typeface="MS PGothic" pitchFamily="34"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test222" initials="w" lastIdx="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6699"/>
    <a:srgbClr val="009999"/>
    <a:srgbClr val="669900"/>
    <a:srgbClr val="CCFF99"/>
    <a:srgbClr val="CCCCFF"/>
    <a:srgbClr val="99CCCC"/>
    <a:srgbClr val="99C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3" autoAdjust="0"/>
    <p:restoredTop sz="98538" autoAdjust="0"/>
  </p:normalViewPr>
  <p:slideViewPr>
    <p:cSldViewPr>
      <p:cViewPr varScale="1">
        <p:scale>
          <a:sx n="106" d="100"/>
          <a:sy n="106" d="100"/>
        </p:scale>
        <p:origin x="-1122" y="-84"/>
      </p:cViewPr>
      <p:guideLst>
        <p:guide orient="horz" pos="436"/>
        <p:guide pos="295"/>
      </p:guideLst>
    </p:cSldViewPr>
  </p:slideViewPr>
  <p:notesTextViewPr>
    <p:cViewPr>
      <p:scale>
        <a:sx n="100" d="100"/>
        <a:sy n="100" d="100"/>
      </p:scale>
      <p:origin x="0" y="0"/>
    </p:cViewPr>
  </p:notesTextViewPr>
  <p:sorterViewPr>
    <p:cViewPr>
      <p:scale>
        <a:sx n="66" d="100"/>
        <a:sy n="66" d="100"/>
      </p:scale>
      <p:origin x="0" y="6222"/>
    </p:cViewPr>
  </p:sorterViewPr>
  <p:notesViewPr>
    <p:cSldViewPr>
      <p:cViewPr varScale="1">
        <p:scale>
          <a:sx n="83" d="100"/>
          <a:sy n="83" d="100"/>
        </p:scale>
        <p:origin x="-2040"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slide" Target="slides/slide82.xml"/><Relationship Id="rId89" Type="http://schemas.openxmlformats.org/officeDocument/2006/relationships/slide" Target="slides/slide87.xml"/><Relationship Id="rId97"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2-19T19:01:04.792" idx="1">
    <p:pos x="5336" y="497"/>
    <p:text>重复传输？</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4-02-19T19:19:30.626" idx="2">
    <p:pos x="4495" y="2936"/>
    <p:text>SPID?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4-02-19T19:29:12.912" idx="3">
    <p:pos x="2891" y="209"/>
    <p:text>到底变了什么？</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4-02-19T19:32:00.905" idx="4">
    <p:pos x="1248" y="599"/>
    <p:text>没有？</p:text>
  </p:cm>
  <p:cm authorId="0" dt="2014-02-19T19:32:09.771" idx="5">
    <p:pos x="1553" y="2264"/>
    <p:text>系统消息顺序？</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4-02-19T19:33:05.053" idx="6">
    <p:pos x="4043" y="994"/>
    <p:text>？</p:text>
  </p:cm>
  <p:cm authorId="0" dt="2014-02-19T19:33:11.652" idx="7">
    <p:pos x="5054" y="2688"/>
    <p:text>？</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4-02-19T19:33:56.164" idx="8">
    <p:pos x="3416" y="994"/>
    <p:text>？</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4-02-19T19:36:43.288" idx="9">
    <p:pos x="1914" y="209"/>
    <p:text>测量报告？先释放？</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7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Arial" pitchFamily="34" charset="0"/>
              </a:defRPr>
            </a:lvl1pPr>
          </a:lstStyle>
          <a:p>
            <a:pPr>
              <a:defRPr/>
            </a:pPr>
            <a:endParaRPr lang="zh-CN" altLang="en-US"/>
          </a:p>
        </p:txBody>
      </p:sp>
      <p:sp>
        <p:nvSpPr>
          <p:cNvPr id="2375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Arial" pitchFamily="34" charset="0"/>
              </a:defRPr>
            </a:lvl1pPr>
          </a:lstStyle>
          <a:p>
            <a:pPr>
              <a:defRPr/>
            </a:pPr>
            <a:endParaRPr lang="en-US" altLang="zh-CN"/>
          </a:p>
        </p:txBody>
      </p:sp>
      <p:sp>
        <p:nvSpPr>
          <p:cNvPr id="2375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Arial" pitchFamily="34" charset="0"/>
              </a:defRPr>
            </a:lvl1pPr>
          </a:lstStyle>
          <a:p>
            <a:pPr>
              <a:defRPr/>
            </a:pPr>
            <a:endParaRPr lang="en-US" altLang="zh-CN"/>
          </a:p>
        </p:txBody>
      </p:sp>
      <p:sp>
        <p:nvSpPr>
          <p:cNvPr id="237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Arial" pitchFamily="34" charset="0"/>
              </a:defRPr>
            </a:lvl1pPr>
          </a:lstStyle>
          <a:p>
            <a:pPr>
              <a:defRPr/>
            </a:pPr>
            <a:fld id="{31685EF8-6D74-4208-81A5-91E041E3631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a:solidFill>
                  <a:schemeClr val="tx1"/>
                </a:solidFill>
                <a:latin typeface="Arial" pitchFamily="34" charset="0"/>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a:solidFill>
                  <a:schemeClr val="tx1"/>
                </a:solidFill>
                <a:latin typeface="Arial" pitchFamily="34" charset="0"/>
              </a:defRPr>
            </a:lvl1pPr>
          </a:lstStyle>
          <a:p>
            <a:pPr>
              <a:defRPr/>
            </a:pPr>
            <a:endParaRPr lang="en-US" altLang="zh-CN"/>
          </a:p>
        </p:txBody>
      </p:sp>
      <p:sp>
        <p:nvSpPr>
          <p:cNvPr id="860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a:solidFill>
                  <a:schemeClr val="tx1"/>
                </a:solidFill>
                <a:latin typeface="Arial" pitchFamily="34"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a:solidFill>
                  <a:schemeClr val="tx1"/>
                </a:solidFill>
                <a:latin typeface="Arial" pitchFamily="34" charset="0"/>
              </a:defRPr>
            </a:lvl1pPr>
          </a:lstStyle>
          <a:p>
            <a:pPr>
              <a:defRPr/>
            </a:pPr>
            <a:fld id="{D66BCC7C-1C7A-44C0-A30D-0B7022BCB93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688484E-3B0C-4300-B1B2-D29EBC8793AD}" type="slidenum">
              <a:rPr lang="zh-CN" altLang="en-US" smtClean="0"/>
              <a:pPr/>
              <a:t>1</a:t>
            </a:fld>
            <a:endParaRPr lang="en-US" altLang="zh-CN"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67893AB-18A9-4EA4-80A0-46A837FB1CA6}" type="slidenum">
              <a:rPr lang="zh-CN" altLang="en-US" smtClean="0"/>
              <a:pPr/>
              <a:t>10</a:t>
            </a:fld>
            <a:endParaRPr lang="en-US" altLang="zh-CN"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FA61FC4E-B156-41F0-897A-978C10B65EEC}" type="slidenum">
              <a:rPr lang="zh-CN" altLang="en-US" smtClean="0"/>
              <a:pPr/>
              <a:t>11</a:t>
            </a:fld>
            <a:endParaRPr lang="en-US" altLang="zh-CN"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2C476785-30A6-45C8-B575-F7750CDCE6BD}" type="slidenum">
              <a:rPr lang="zh-CN" altLang="en-US" smtClean="0"/>
              <a:pPr/>
              <a:t>12</a:t>
            </a:fld>
            <a:endParaRPr lang="en-US" altLang="zh-CN"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CD6612FB-FEB5-4B54-8DF3-BD83EFCE3EB1}" type="slidenum">
              <a:rPr lang="zh-CN" altLang="en-US" smtClean="0"/>
              <a:pPr/>
              <a:t>13</a:t>
            </a:fld>
            <a:endParaRPr lang="en-US" altLang="zh-CN"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C0DB7940-BCA1-4D09-9AB7-7289F1076059}" type="slidenum">
              <a:rPr lang="zh-CN" altLang="en-US" smtClean="0"/>
              <a:pPr/>
              <a:t>14</a:t>
            </a:fld>
            <a:endParaRPr lang="en-US" altLang="zh-CN"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89292045-61C6-4E62-9750-90FECE43628F}" type="slidenum">
              <a:rPr lang="zh-CN" altLang="en-US" smtClean="0"/>
              <a:pPr/>
              <a:t>15</a:t>
            </a:fld>
            <a:endParaRPr lang="en-US" altLang="zh-CN"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9F70B19E-B88C-4901-91FA-6B04DBA8E1CF}" type="slidenum">
              <a:rPr lang="zh-CN" altLang="en-US" smtClean="0"/>
              <a:pPr/>
              <a:t>16</a:t>
            </a:fld>
            <a:endParaRPr lang="en-US" altLang="zh-CN"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CE55022E-3790-47F8-ABFA-5212648834C5}" type="slidenum">
              <a:rPr lang="zh-CN" altLang="en-US" smtClean="0"/>
              <a:pPr/>
              <a:t>17</a:t>
            </a:fld>
            <a:endParaRPr lang="en-US" altLang="zh-CN"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5275C09E-438F-4BEF-9098-3575A62D342C}" type="slidenum">
              <a:rPr lang="zh-CN" altLang="en-US" smtClean="0"/>
              <a:pPr/>
              <a:t>18</a:t>
            </a:fld>
            <a:endParaRPr lang="en-US" altLang="zh-CN"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97D0C78C-DCF0-49EE-9D63-161955526860}" type="slidenum">
              <a:rPr lang="zh-CN" altLang="en-US" smtClean="0"/>
              <a:pPr/>
              <a:t>19</a:t>
            </a:fld>
            <a:endParaRPr lang="en-US" altLang="zh-CN"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E1635A2-881E-4247-805A-2CC2767FF272}" type="slidenum">
              <a:rPr lang="zh-CN" altLang="en-US" smtClean="0"/>
              <a:pPr/>
              <a:t>2</a:t>
            </a:fld>
            <a:endParaRPr lang="en-US" altLang="zh-CN"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9CBA5A2A-2134-4B15-82A6-1FD45E7F77FB}" type="slidenum">
              <a:rPr lang="zh-CN" altLang="en-US" smtClean="0"/>
              <a:pPr/>
              <a:t>20</a:t>
            </a:fld>
            <a:endParaRPr lang="en-US" altLang="zh-CN"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3E2AF20C-1610-418A-9E2A-3E0DCFF65ACA}" type="slidenum">
              <a:rPr lang="zh-CN" altLang="en-US" smtClean="0"/>
              <a:pPr/>
              <a:t>21</a:t>
            </a:fld>
            <a:endParaRPr lang="en-US" altLang="zh-CN"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39B996FF-0CDF-40F8-B5CD-32168C77F002}" type="slidenum">
              <a:rPr lang="zh-CN" altLang="en-US" smtClean="0"/>
              <a:pPr/>
              <a:t>22</a:t>
            </a:fld>
            <a:endParaRPr lang="en-US" altLang="zh-CN"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8897B01-E0C2-4F52-A3F3-E8B1EE631F46}" type="slidenum">
              <a:rPr lang="zh-CN" altLang="en-US" smtClean="0"/>
              <a:pPr/>
              <a:t>23</a:t>
            </a:fld>
            <a:endParaRPr lang="en-US" altLang="zh-CN"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F6EFB2B-4309-4F8C-95BE-57FCF73BBD2C}" type="slidenum">
              <a:rPr lang="zh-CN" altLang="en-US" smtClean="0"/>
              <a:pPr/>
              <a:t>24</a:t>
            </a:fld>
            <a:endParaRPr lang="en-US" altLang="zh-CN"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629C1FD9-74AD-4027-83DC-8AE29A1FE72E}" type="slidenum">
              <a:rPr lang="zh-CN" altLang="en-US" smtClean="0"/>
              <a:pPr/>
              <a:t>25</a:t>
            </a:fld>
            <a:endParaRPr lang="en-US" altLang="zh-CN"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39D4A8B-749F-45CD-BEA2-E699E15B06E1}" type="slidenum">
              <a:rPr lang="zh-CN" altLang="en-US" smtClean="0"/>
              <a:pPr/>
              <a:t>26</a:t>
            </a:fld>
            <a:endParaRPr lang="en-US" altLang="zh-CN"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F12C62E-6307-4B00-B5A6-1814ACE1BE9F}" type="slidenum">
              <a:rPr lang="zh-CN" altLang="en-US" smtClean="0"/>
              <a:pPr/>
              <a:t>27</a:t>
            </a:fld>
            <a:endParaRPr lang="en-US" altLang="zh-CN" smtClean="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C82BFADF-3AAB-4A76-8D17-CB5525E20837}" type="slidenum">
              <a:rPr lang="zh-CN" altLang="en-US" smtClean="0"/>
              <a:pPr/>
              <a:t>28</a:t>
            </a:fld>
            <a:endParaRPr lang="en-US" altLang="zh-CN"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FD81B24-C5AB-45FA-ACCB-9860BB0D661B}" type="slidenum">
              <a:rPr lang="zh-CN" altLang="en-US" smtClean="0"/>
              <a:pPr/>
              <a:t>29</a:t>
            </a:fld>
            <a:endParaRPr lang="en-US" altLang="zh-CN"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87046DA-4294-4BE3-8DFE-871AC277F7AD}" type="slidenum">
              <a:rPr lang="zh-CN" altLang="en-US" smtClean="0"/>
              <a:pPr/>
              <a:t>3</a:t>
            </a:fld>
            <a:endParaRPr lang="en-US" altLang="zh-CN"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86AB1072-252B-4CB9-9690-DB0917DE4C20}" type="slidenum">
              <a:rPr lang="zh-CN" altLang="en-US" smtClean="0"/>
              <a:pPr/>
              <a:t>30</a:t>
            </a:fld>
            <a:endParaRPr lang="en-US" altLang="zh-CN"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70C8383-708C-443D-A31B-29D6D8EBE501}" type="slidenum">
              <a:rPr lang="zh-CN" altLang="en-US" smtClean="0"/>
              <a:pPr/>
              <a:t>31</a:t>
            </a:fld>
            <a:endParaRPr lang="en-US" altLang="zh-CN" smtClean="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4254B2D-4E7C-4FE3-836C-86B0E41AEE32}" type="slidenum">
              <a:rPr lang="zh-CN" altLang="en-US" smtClean="0"/>
              <a:pPr/>
              <a:t>32</a:t>
            </a:fld>
            <a:endParaRPr lang="en-US" altLang="zh-CN"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937A1A9B-0AE1-4A61-8980-581F55C7EE8E}" type="slidenum">
              <a:rPr lang="zh-CN" altLang="en-US" smtClean="0"/>
              <a:pPr/>
              <a:t>33</a:t>
            </a:fld>
            <a:endParaRPr lang="en-US" altLang="zh-CN"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9965D558-C40B-49A1-BDA5-B6C2465524CC}" type="slidenum">
              <a:rPr lang="zh-CN" altLang="en-US" smtClean="0"/>
              <a:pPr/>
              <a:t>34</a:t>
            </a:fld>
            <a:endParaRPr lang="en-US" altLang="zh-CN"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F11486AA-719C-4765-992A-4558875A509C}" type="slidenum">
              <a:rPr lang="zh-CN" altLang="en-US" smtClean="0"/>
              <a:pPr/>
              <a:t>35</a:t>
            </a:fld>
            <a:endParaRPr lang="en-US" altLang="zh-CN"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AE4DE21-0A8A-4834-A422-FC4F85333751}" type="slidenum">
              <a:rPr lang="zh-CN" altLang="en-US" smtClean="0"/>
              <a:pPr/>
              <a:t>36</a:t>
            </a:fld>
            <a:endParaRPr lang="en-US" altLang="zh-CN"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9339B5FE-D8B6-459F-A27C-72F28EBB4F97}" type="slidenum">
              <a:rPr lang="zh-CN" altLang="en-US" smtClean="0"/>
              <a:pPr/>
              <a:t>37</a:t>
            </a:fld>
            <a:endParaRPr lang="en-US" altLang="zh-CN"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A138F4AB-C8B2-49E6-B9FF-E606C44A99AD}" type="slidenum">
              <a:rPr lang="zh-CN" altLang="en-US" smtClean="0"/>
              <a:pPr/>
              <a:t>38</a:t>
            </a:fld>
            <a:endParaRPr lang="en-US" altLang="zh-CN" smtClean="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B1111EE-3DAB-48F8-83AE-57E7871CCEFE}" type="slidenum">
              <a:rPr lang="zh-CN" altLang="en-US" smtClean="0"/>
              <a:pPr/>
              <a:t>39</a:t>
            </a:fld>
            <a:endParaRPr lang="en-US" altLang="zh-CN"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DB9E430-EB57-43B7-B4E1-191DE3E1063D}" type="slidenum">
              <a:rPr lang="zh-CN" altLang="en-US" smtClean="0"/>
              <a:pPr/>
              <a:t>4</a:t>
            </a:fld>
            <a:endParaRPr lang="en-US" altLang="zh-CN"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r>
              <a:rPr lang="zh-CN" altLang="en-US" smtClean="0">
                <a:latin typeface="Arial" pitchFamily="34" charset="0"/>
              </a:rPr>
              <a:t>对于</a:t>
            </a:r>
            <a:r>
              <a:rPr lang="en-US" altLang="zh-CN" smtClean="0">
                <a:latin typeface="Arial" pitchFamily="34" charset="0"/>
              </a:rPr>
              <a:t>FDD</a:t>
            </a:r>
            <a:r>
              <a:rPr lang="zh-CN" altLang="en-US" smtClean="0">
                <a:latin typeface="Arial" pitchFamily="34" charset="0"/>
              </a:rPr>
              <a:t>，</a:t>
            </a:r>
            <a:r>
              <a:rPr lang="en-US" altLang="zh-CN" smtClean="0">
                <a:latin typeface="Arial" pitchFamily="34" charset="0"/>
              </a:rPr>
              <a:t>PSS</a:t>
            </a:r>
            <a:r>
              <a:rPr lang="zh-CN" altLang="en-US" smtClean="0">
                <a:latin typeface="Arial" pitchFamily="34" charset="0"/>
              </a:rPr>
              <a:t>在</a:t>
            </a:r>
            <a:r>
              <a:rPr lang="en-US" altLang="zh-CN" smtClean="0">
                <a:latin typeface="Arial" pitchFamily="34" charset="0"/>
              </a:rPr>
              <a:t>slot0</a:t>
            </a:r>
            <a:r>
              <a:rPr lang="zh-CN" altLang="en-US" smtClean="0">
                <a:latin typeface="Arial" pitchFamily="34" charset="0"/>
              </a:rPr>
              <a:t>和</a:t>
            </a:r>
            <a:r>
              <a:rPr lang="en-US" altLang="zh-CN" smtClean="0">
                <a:latin typeface="Arial" pitchFamily="34" charset="0"/>
              </a:rPr>
              <a:t>slot10</a:t>
            </a:r>
            <a:r>
              <a:rPr lang="zh-CN" altLang="en-US" smtClean="0">
                <a:latin typeface="Arial" pitchFamily="34" charset="0"/>
              </a:rPr>
              <a:t>的倒数第一个</a:t>
            </a:r>
            <a:r>
              <a:rPr lang="en-US" altLang="zh-CN" smtClean="0">
                <a:latin typeface="Arial" pitchFamily="34" charset="0"/>
              </a:rPr>
              <a:t>OFDM</a:t>
            </a:r>
            <a:r>
              <a:rPr lang="zh-CN" altLang="en-US" smtClean="0">
                <a:latin typeface="Arial" pitchFamily="34" charset="0"/>
              </a:rPr>
              <a:t>符号上；</a:t>
            </a:r>
            <a:r>
              <a:rPr lang="en-US" altLang="zh-CN" smtClean="0">
                <a:latin typeface="Arial" pitchFamily="34" charset="0"/>
              </a:rPr>
              <a:t>SSS</a:t>
            </a:r>
            <a:r>
              <a:rPr lang="zh-CN" altLang="en-US" smtClean="0">
                <a:latin typeface="Arial" pitchFamily="34" charset="0"/>
              </a:rPr>
              <a:t>在</a:t>
            </a:r>
            <a:r>
              <a:rPr lang="en-US" altLang="zh-CN" smtClean="0">
                <a:latin typeface="Arial" pitchFamily="34" charset="0"/>
              </a:rPr>
              <a:t>slot0</a:t>
            </a:r>
            <a:r>
              <a:rPr lang="zh-CN" altLang="en-US" smtClean="0">
                <a:latin typeface="Arial" pitchFamily="34" charset="0"/>
              </a:rPr>
              <a:t>和</a:t>
            </a:r>
            <a:r>
              <a:rPr lang="en-US" altLang="zh-CN" smtClean="0">
                <a:latin typeface="Arial" pitchFamily="34" charset="0"/>
              </a:rPr>
              <a:t>slot10</a:t>
            </a:r>
            <a:r>
              <a:rPr lang="zh-CN" altLang="en-US" smtClean="0">
                <a:latin typeface="Arial" pitchFamily="34" charset="0"/>
              </a:rPr>
              <a:t>的倒数第二个</a:t>
            </a:r>
            <a:r>
              <a:rPr lang="en-US" altLang="zh-CN" smtClean="0">
                <a:latin typeface="Arial" pitchFamily="34" charset="0"/>
              </a:rPr>
              <a:t>OFDM</a:t>
            </a:r>
            <a:r>
              <a:rPr lang="zh-CN" altLang="en-US" smtClean="0">
                <a:latin typeface="Arial" pitchFamily="34" charset="0"/>
              </a:rPr>
              <a:t>符号上。</a:t>
            </a:r>
            <a:endParaRPr lang="en-US" altLang="zh-CN" smtClean="0">
              <a:latin typeface="Arial" pitchFamily="34" charset="0"/>
            </a:endParaRPr>
          </a:p>
          <a:p>
            <a:pPr eaLnBrk="1" hangingPunct="1"/>
            <a:r>
              <a:rPr lang="zh-CN" altLang="en-US" smtClean="0">
                <a:latin typeface="Arial" pitchFamily="34" charset="0"/>
              </a:rPr>
              <a:t>对于</a:t>
            </a:r>
            <a:r>
              <a:rPr lang="en-US" altLang="zh-CN" smtClean="0">
                <a:latin typeface="Arial" pitchFamily="34" charset="0"/>
              </a:rPr>
              <a:t>TDD</a:t>
            </a:r>
            <a:r>
              <a:rPr lang="zh-CN" altLang="en-US" smtClean="0">
                <a:latin typeface="Arial" pitchFamily="34" charset="0"/>
              </a:rPr>
              <a:t>，</a:t>
            </a:r>
            <a:r>
              <a:rPr lang="en-US" altLang="zh-CN" smtClean="0">
                <a:latin typeface="Arial" pitchFamily="34" charset="0"/>
              </a:rPr>
              <a:t>PSS</a:t>
            </a:r>
            <a:r>
              <a:rPr lang="zh-CN" altLang="en-US" smtClean="0">
                <a:latin typeface="Arial" pitchFamily="34" charset="0"/>
              </a:rPr>
              <a:t>在</a:t>
            </a:r>
            <a:r>
              <a:rPr lang="en-US" altLang="zh-CN" smtClean="0">
                <a:latin typeface="Arial" pitchFamily="34" charset="0"/>
              </a:rPr>
              <a:t>slot2</a:t>
            </a:r>
            <a:r>
              <a:rPr lang="zh-CN" altLang="en-US" smtClean="0">
                <a:latin typeface="Arial" pitchFamily="34" charset="0"/>
              </a:rPr>
              <a:t>和</a:t>
            </a:r>
            <a:r>
              <a:rPr lang="en-US" altLang="zh-CN" smtClean="0">
                <a:latin typeface="Arial" pitchFamily="34" charset="0"/>
              </a:rPr>
              <a:t>slot12</a:t>
            </a:r>
            <a:r>
              <a:rPr lang="zh-CN" altLang="en-US" smtClean="0">
                <a:latin typeface="Arial" pitchFamily="34" charset="0"/>
              </a:rPr>
              <a:t>的第二个</a:t>
            </a:r>
            <a:r>
              <a:rPr lang="en-US" altLang="zh-CN" smtClean="0">
                <a:latin typeface="Arial" pitchFamily="34" charset="0"/>
              </a:rPr>
              <a:t>OFDM</a:t>
            </a:r>
            <a:r>
              <a:rPr lang="zh-CN" altLang="en-US" smtClean="0">
                <a:latin typeface="Arial" pitchFamily="34" charset="0"/>
              </a:rPr>
              <a:t>符号上；</a:t>
            </a:r>
            <a:r>
              <a:rPr lang="en-US" altLang="zh-CN" smtClean="0">
                <a:latin typeface="Arial" pitchFamily="34" charset="0"/>
              </a:rPr>
              <a:t>SSS</a:t>
            </a:r>
            <a:r>
              <a:rPr lang="zh-CN" altLang="en-US" smtClean="0">
                <a:latin typeface="Arial" pitchFamily="34" charset="0"/>
              </a:rPr>
              <a:t>在</a:t>
            </a:r>
            <a:r>
              <a:rPr lang="en-US" altLang="zh-CN" smtClean="0">
                <a:latin typeface="Arial" pitchFamily="34" charset="0"/>
              </a:rPr>
              <a:t>slot1</a:t>
            </a:r>
            <a:r>
              <a:rPr lang="zh-CN" altLang="en-US" smtClean="0">
                <a:latin typeface="Arial" pitchFamily="34" charset="0"/>
              </a:rPr>
              <a:t>和</a:t>
            </a:r>
            <a:r>
              <a:rPr lang="en-US" altLang="zh-CN" smtClean="0">
                <a:latin typeface="Arial" pitchFamily="34" charset="0"/>
              </a:rPr>
              <a:t>slot11</a:t>
            </a:r>
            <a:r>
              <a:rPr lang="zh-CN" altLang="en-US" smtClean="0">
                <a:latin typeface="Arial" pitchFamily="34" charset="0"/>
              </a:rPr>
              <a:t>的倒数第一个</a:t>
            </a:r>
            <a:r>
              <a:rPr lang="en-US" altLang="zh-CN" smtClean="0">
                <a:latin typeface="Arial" pitchFamily="34" charset="0"/>
              </a:rPr>
              <a:t>OFDM</a:t>
            </a:r>
            <a:r>
              <a:rPr lang="zh-CN" altLang="en-US" smtClean="0">
                <a:latin typeface="Arial" pitchFamily="34" charset="0"/>
              </a:rPr>
              <a:t>符号上。</a:t>
            </a:r>
            <a:endParaRPr lang="en-US" altLang="zh-CN" smtClean="0">
              <a:latin typeface="Arial" pitchFamily="34" charset="0"/>
            </a:endParaRPr>
          </a:p>
          <a:p>
            <a:pPr eaLnBrk="1" hangingPunct="1"/>
            <a:r>
              <a:rPr lang="en-US" altLang="zh-CN" smtClean="0">
                <a:latin typeface="Arial" pitchFamily="34" charset="0"/>
              </a:rPr>
              <a:t>PSS</a:t>
            </a:r>
            <a:r>
              <a:rPr lang="zh-CN" altLang="en-US" smtClean="0">
                <a:latin typeface="Arial" pitchFamily="34" charset="0"/>
              </a:rPr>
              <a:t>在每个无线帧的</a:t>
            </a:r>
            <a:r>
              <a:rPr lang="en-US" altLang="zh-CN" smtClean="0">
                <a:latin typeface="Arial" pitchFamily="34" charset="0"/>
              </a:rPr>
              <a:t>2</a:t>
            </a:r>
            <a:r>
              <a:rPr lang="zh-CN" altLang="en-US" smtClean="0">
                <a:latin typeface="Arial" pitchFamily="34" charset="0"/>
              </a:rPr>
              <a:t>次发送内容一样，</a:t>
            </a:r>
            <a:r>
              <a:rPr lang="en-US" altLang="zh-CN" smtClean="0">
                <a:latin typeface="Arial" pitchFamily="34" charset="0"/>
              </a:rPr>
              <a:t>SSS</a:t>
            </a:r>
            <a:r>
              <a:rPr lang="zh-CN" altLang="en-US" smtClean="0">
                <a:latin typeface="Arial" pitchFamily="34" charset="0"/>
              </a:rPr>
              <a:t>每个无线帧</a:t>
            </a:r>
            <a:r>
              <a:rPr lang="en-US" altLang="zh-CN" smtClean="0">
                <a:latin typeface="Arial" pitchFamily="34" charset="0"/>
              </a:rPr>
              <a:t>2</a:t>
            </a:r>
            <a:r>
              <a:rPr lang="zh-CN" altLang="en-US" smtClean="0">
                <a:latin typeface="Arial" pitchFamily="34" charset="0"/>
              </a:rPr>
              <a:t>次发送内容不一样，通过解</a:t>
            </a:r>
            <a:r>
              <a:rPr lang="en-US" altLang="zh-CN" smtClean="0">
                <a:latin typeface="Arial" pitchFamily="34" charset="0"/>
              </a:rPr>
              <a:t>PSS</a:t>
            </a:r>
            <a:r>
              <a:rPr lang="zh-CN" altLang="en-US" smtClean="0">
                <a:latin typeface="Arial" pitchFamily="34" charset="0"/>
              </a:rPr>
              <a:t>先获得</a:t>
            </a:r>
            <a:r>
              <a:rPr lang="en-US" altLang="zh-CN" smtClean="0">
                <a:latin typeface="Arial" pitchFamily="34" charset="0"/>
              </a:rPr>
              <a:t>5ms</a:t>
            </a:r>
            <a:r>
              <a:rPr lang="zh-CN" altLang="en-US" smtClean="0">
                <a:latin typeface="Arial" pitchFamily="34" charset="0"/>
              </a:rPr>
              <a:t>定时，通过解</a:t>
            </a:r>
            <a:r>
              <a:rPr lang="en-US" altLang="zh-CN" smtClean="0">
                <a:latin typeface="Arial" pitchFamily="34" charset="0"/>
              </a:rPr>
              <a:t>SSS</a:t>
            </a:r>
            <a:r>
              <a:rPr lang="zh-CN" altLang="en-US" smtClean="0">
                <a:latin typeface="Arial" pitchFamily="34" charset="0"/>
              </a:rPr>
              <a:t>可以获得无线帧的</a:t>
            </a:r>
            <a:r>
              <a:rPr lang="en-US" altLang="zh-CN" smtClean="0">
                <a:latin typeface="Arial" pitchFamily="34" charset="0"/>
              </a:rPr>
              <a:t>10ms</a:t>
            </a:r>
            <a:r>
              <a:rPr lang="zh-CN" altLang="en-US" smtClean="0">
                <a:latin typeface="Arial" pitchFamily="34" charset="0"/>
              </a:rPr>
              <a:t>定时。</a:t>
            </a:r>
            <a:endParaRPr lang="en-US" altLang="zh-CN" smtClean="0">
              <a:latin typeface="Arial" pitchFamily="34" charset="0"/>
            </a:endParaRPr>
          </a:p>
          <a:p>
            <a:pPr eaLnBrk="1" hangingPunct="1"/>
            <a:r>
              <a:rPr lang="zh-CN" altLang="en-US" smtClean="0">
                <a:latin typeface="Arial" pitchFamily="34" charset="0"/>
              </a:rPr>
              <a:t>因为先解析</a:t>
            </a:r>
            <a:r>
              <a:rPr lang="en-US" altLang="zh-CN" smtClean="0">
                <a:latin typeface="Arial" pitchFamily="34" charset="0"/>
              </a:rPr>
              <a:t>PSS</a:t>
            </a:r>
            <a:r>
              <a:rPr lang="zh-CN" altLang="en-US" smtClean="0">
                <a:latin typeface="Arial" pitchFamily="34" charset="0"/>
              </a:rPr>
              <a:t>获得</a:t>
            </a:r>
            <a:r>
              <a:rPr lang="en-US" altLang="zh-CN" smtClean="0">
                <a:latin typeface="Arial" pitchFamily="34" charset="0"/>
              </a:rPr>
              <a:t>5ms</a:t>
            </a:r>
            <a:r>
              <a:rPr lang="zh-CN" altLang="en-US" smtClean="0">
                <a:latin typeface="Arial" pitchFamily="34" charset="0"/>
              </a:rPr>
              <a:t>定时，在解析</a:t>
            </a:r>
            <a:r>
              <a:rPr lang="en-US" altLang="zh-CN" smtClean="0">
                <a:latin typeface="Arial" pitchFamily="34" charset="0"/>
              </a:rPr>
              <a:t>SSS</a:t>
            </a:r>
            <a:r>
              <a:rPr lang="zh-CN" altLang="en-US" smtClean="0">
                <a:latin typeface="Arial" pitchFamily="34" charset="0"/>
              </a:rPr>
              <a:t>时根据</a:t>
            </a:r>
            <a:r>
              <a:rPr lang="en-US" altLang="zh-CN" smtClean="0">
                <a:latin typeface="Arial" pitchFamily="34" charset="0"/>
              </a:rPr>
              <a:t>FDD</a:t>
            </a:r>
            <a:r>
              <a:rPr lang="zh-CN" altLang="en-US" smtClean="0">
                <a:latin typeface="Arial" pitchFamily="34" charset="0"/>
              </a:rPr>
              <a:t>和</a:t>
            </a:r>
            <a:r>
              <a:rPr lang="en-US" altLang="zh-CN" smtClean="0">
                <a:latin typeface="Arial" pitchFamily="34" charset="0"/>
              </a:rPr>
              <a:t>TDD</a:t>
            </a:r>
            <a:r>
              <a:rPr lang="zh-CN" altLang="en-US" smtClean="0">
                <a:latin typeface="Arial" pitchFamily="34" charset="0"/>
              </a:rPr>
              <a:t>其位置不同可以确定是</a:t>
            </a:r>
            <a:r>
              <a:rPr lang="en-US" altLang="zh-CN" smtClean="0">
                <a:latin typeface="Arial" pitchFamily="34" charset="0"/>
              </a:rPr>
              <a:t>FDD</a:t>
            </a:r>
            <a:r>
              <a:rPr lang="zh-CN" altLang="en-US" smtClean="0">
                <a:latin typeface="Arial" pitchFamily="34" charset="0"/>
              </a:rPr>
              <a:t>模式还是</a:t>
            </a:r>
            <a:r>
              <a:rPr lang="en-US" altLang="zh-CN" smtClean="0">
                <a:latin typeface="Arial" pitchFamily="34" charset="0"/>
              </a:rPr>
              <a:t>TDD</a:t>
            </a:r>
            <a:r>
              <a:rPr lang="zh-CN" altLang="en-US" smtClean="0">
                <a:latin typeface="Arial" pitchFamily="34" charset="0"/>
              </a:rPr>
              <a:t>模式。</a:t>
            </a:r>
            <a:endParaRPr lang="en-US" altLang="zh-CN" smtClean="0">
              <a:latin typeface="Arial" pitchFamily="34" charset="0"/>
            </a:endParaRPr>
          </a:p>
          <a:p>
            <a:pPr eaLnBrk="1" hangingPunct="1"/>
            <a:r>
              <a:rPr lang="zh-CN" altLang="en-US" smtClean="0">
                <a:latin typeface="Arial" pitchFamily="34" charset="0"/>
              </a:rPr>
              <a:t>再者，不管系统带宽是多少，</a:t>
            </a:r>
            <a:r>
              <a:rPr lang="en-US" altLang="zh-CN" smtClean="0">
                <a:latin typeface="Arial" pitchFamily="34" charset="0"/>
              </a:rPr>
              <a:t>PSS</a:t>
            </a:r>
            <a:r>
              <a:rPr lang="zh-CN" altLang="en-US" smtClean="0">
                <a:latin typeface="Arial" pitchFamily="34" charset="0"/>
              </a:rPr>
              <a:t>和</a:t>
            </a:r>
            <a:r>
              <a:rPr lang="en-US" altLang="zh-CN" smtClean="0">
                <a:latin typeface="Arial" pitchFamily="34" charset="0"/>
              </a:rPr>
              <a:t>SSS</a:t>
            </a:r>
            <a:r>
              <a:rPr lang="zh-CN" altLang="en-US" smtClean="0">
                <a:latin typeface="Arial" pitchFamily="34" charset="0"/>
              </a:rPr>
              <a:t>都在在系统带宽中间的</a:t>
            </a:r>
            <a:r>
              <a:rPr lang="en-US" altLang="zh-CN" smtClean="0">
                <a:latin typeface="Arial" pitchFamily="34" charset="0"/>
              </a:rPr>
              <a:t>6</a:t>
            </a:r>
            <a:r>
              <a:rPr lang="zh-CN" altLang="en-US" smtClean="0">
                <a:latin typeface="Arial" pitchFamily="34" charset="0"/>
              </a:rPr>
              <a:t>个</a:t>
            </a:r>
            <a:r>
              <a:rPr lang="en-US" altLang="zh-CN" smtClean="0">
                <a:latin typeface="Arial" pitchFamily="34" charset="0"/>
              </a:rPr>
              <a:t>RB</a:t>
            </a:r>
            <a:r>
              <a:rPr lang="zh-CN" altLang="en-US" smtClean="0">
                <a:latin typeface="Arial" pitchFamily="34" charset="0"/>
              </a:rPr>
              <a:t>上发送，在带宽内对称发送，所以通过解</a:t>
            </a:r>
            <a:r>
              <a:rPr lang="en-US" altLang="zh-CN" smtClean="0">
                <a:latin typeface="Arial" pitchFamily="34" charset="0"/>
              </a:rPr>
              <a:t>PSS</a:t>
            </a:r>
            <a:r>
              <a:rPr lang="zh-CN" altLang="en-US" smtClean="0">
                <a:latin typeface="Arial" pitchFamily="34" charset="0"/>
              </a:rPr>
              <a:t>和</a:t>
            </a:r>
            <a:r>
              <a:rPr lang="en-US" altLang="zh-CN" smtClean="0">
                <a:latin typeface="Arial" pitchFamily="34" charset="0"/>
              </a:rPr>
              <a:t>SSS</a:t>
            </a:r>
            <a:r>
              <a:rPr lang="zh-CN" altLang="en-US" smtClean="0">
                <a:latin typeface="Arial" pitchFamily="34" charset="0"/>
              </a:rPr>
              <a:t>可以获得频域同步。</a:t>
            </a:r>
            <a:endParaRPr lang="en-US" altLang="zh-CN" smtClean="0">
              <a:latin typeface="Arial" pitchFamily="34" charset="0"/>
            </a:endParaRPr>
          </a:p>
          <a:p>
            <a:pPr eaLnBrk="1" hangingPunct="1"/>
            <a:r>
              <a:rPr lang="zh-CN" altLang="en-US" smtClean="0">
                <a:latin typeface="Arial" pitchFamily="34" charset="0"/>
              </a:rPr>
              <a:t>通过解</a:t>
            </a:r>
            <a:r>
              <a:rPr lang="en-US" altLang="zh-CN" smtClean="0">
                <a:latin typeface="Arial" pitchFamily="34" charset="0"/>
              </a:rPr>
              <a:t>PSS</a:t>
            </a:r>
            <a:r>
              <a:rPr lang="zh-CN" altLang="en-US" smtClean="0">
                <a:latin typeface="Arial" pitchFamily="34" charset="0"/>
              </a:rPr>
              <a:t>可以获得物理层小区</a:t>
            </a:r>
            <a:r>
              <a:rPr lang="en-US" altLang="zh-CN" smtClean="0">
                <a:latin typeface="Arial" pitchFamily="34" charset="0"/>
              </a:rPr>
              <a:t>ID</a:t>
            </a:r>
            <a:r>
              <a:rPr lang="zh-CN" altLang="en-US" smtClean="0">
                <a:latin typeface="Arial" pitchFamily="34" charset="0"/>
              </a:rPr>
              <a:t>，通过解</a:t>
            </a:r>
            <a:r>
              <a:rPr lang="en-US" altLang="zh-CN" smtClean="0">
                <a:latin typeface="Arial" pitchFamily="34" charset="0"/>
              </a:rPr>
              <a:t>SSS</a:t>
            </a:r>
            <a:r>
              <a:rPr lang="zh-CN" altLang="en-US" smtClean="0">
                <a:latin typeface="Arial" pitchFamily="34" charset="0"/>
              </a:rPr>
              <a:t>可以获得小区的组</a:t>
            </a:r>
            <a:r>
              <a:rPr lang="en-US" altLang="zh-CN" smtClean="0">
                <a:latin typeface="Arial" pitchFamily="34" charset="0"/>
              </a:rPr>
              <a:t>ID</a:t>
            </a:r>
            <a:r>
              <a:rPr lang="zh-CN" altLang="en-US" smtClean="0">
                <a:latin typeface="Arial" pitchFamily="34" charset="0"/>
              </a:rPr>
              <a:t>，二者组合就可以获得当前小区的物理小区</a:t>
            </a:r>
            <a:r>
              <a:rPr lang="en-US" altLang="zh-CN" smtClean="0">
                <a:latin typeface="Arial" pitchFamily="34" charset="0"/>
              </a:rPr>
              <a:t>ID</a:t>
            </a:r>
            <a:r>
              <a:rPr lang="zh-CN" altLang="en-US" smtClean="0">
                <a:latin typeface="Arial" pitchFamily="34" charset="0"/>
              </a:rPr>
              <a:t>。</a:t>
            </a:r>
            <a:endParaRPr lang="en-US" altLang="zh-CN"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D3443E65-AC28-4AE6-AF7E-B3B2D11C563A}" type="slidenum">
              <a:rPr lang="zh-CN" altLang="en-US" smtClean="0"/>
              <a:pPr/>
              <a:t>40</a:t>
            </a:fld>
            <a:endParaRPr lang="en-US" altLang="zh-CN" smtClean="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D9C1D3A5-4EDF-4843-BDB8-C5A0C27D27C9}" type="slidenum">
              <a:rPr lang="zh-CN" altLang="en-US" smtClean="0"/>
              <a:pPr/>
              <a:t>41</a:t>
            </a:fld>
            <a:endParaRPr lang="en-US" altLang="zh-CN"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05A5902-9196-471F-A4C2-1CA436A75B67}" type="slidenum">
              <a:rPr lang="zh-CN" altLang="en-US" smtClean="0"/>
              <a:pPr/>
              <a:t>42</a:t>
            </a:fld>
            <a:endParaRPr lang="en-US" altLang="zh-CN"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59436C9C-277F-4C63-B234-0D63C25B37B5}" type="slidenum">
              <a:rPr lang="zh-CN" altLang="en-US" smtClean="0"/>
              <a:pPr/>
              <a:t>43</a:t>
            </a:fld>
            <a:endParaRPr lang="en-US" altLang="zh-CN"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C4D29052-AA69-4A5B-A5C0-A91579B6239D}" type="slidenum">
              <a:rPr lang="zh-CN" altLang="en-US" smtClean="0"/>
              <a:pPr/>
              <a:t>44</a:t>
            </a:fld>
            <a:endParaRPr lang="en-US" altLang="zh-CN"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3C3D6669-3FCA-4945-9600-70A1D484F8BE}" type="slidenum">
              <a:rPr lang="zh-CN" altLang="en-US" smtClean="0"/>
              <a:pPr/>
              <a:t>45</a:t>
            </a:fld>
            <a:endParaRPr lang="en-US" altLang="zh-CN"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C145ADB3-9EC8-4650-931D-1BAD88117F34}" type="slidenum">
              <a:rPr lang="zh-CN" altLang="en-US" smtClean="0"/>
              <a:pPr/>
              <a:t>46</a:t>
            </a:fld>
            <a:endParaRPr lang="en-US" altLang="zh-CN"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marL="228600" indent="-228600" eaLnBrk="1" hangingPunct="1"/>
            <a:r>
              <a:rPr lang="en-US" altLang="zh-CN" smtClean="0">
                <a:latin typeface="Arial" pitchFamily="34" charset="0"/>
              </a:rPr>
              <a:t>4. </a:t>
            </a:r>
            <a:r>
              <a:rPr lang="en-GB" altLang="zh-CN" smtClean="0">
                <a:latin typeface="Times New Roman" pitchFamily="18" charset="0"/>
                <a:ea typeface="华文细黑" pitchFamily="2" charset="-122"/>
              </a:rPr>
              <a:t>eNB</a:t>
            </a:r>
            <a:r>
              <a:rPr lang="zh-CN" altLang="en-GB" smtClean="0">
                <a:latin typeface="Times New Roman" pitchFamily="18" charset="0"/>
                <a:ea typeface="华文细黑" pitchFamily="2" charset="-122"/>
              </a:rPr>
              <a:t>产生并向</a:t>
            </a:r>
            <a:r>
              <a:rPr lang="en-GB" altLang="zh-CN" smtClean="0">
                <a:latin typeface="Times New Roman" pitchFamily="18" charset="0"/>
                <a:ea typeface="华文细黑" pitchFamily="2" charset="-122"/>
              </a:rPr>
              <a:t>UE</a:t>
            </a:r>
            <a:r>
              <a:rPr lang="zh-CN" altLang="en-GB" smtClean="0">
                <a:latin typeface="Times New Roman" pitchFamily="18" charset="0"/>
                <a:ea typeface="华文细黑" pitchFamily="2" charset="-122"/>
              </a:rPr>
              <a:t>发送</a:t>
            </a:r>
            <a:r>
              <a:rPr lang="en-GB" altLang="zh-CN" smtClean="0">
                <a:latin typeface="Times New Roman" pitchFamily="18" charset="0"/>
                <a:ea typeface="华文细黑" pitchFamily="2" charset="-122"/>
              </a:rPr>
              <a:t>HANDOVER COMMAND</a:t>
            </a:r>
            <a:r>
              <a:rPr lang="zh-CN" altLang="en-GB" smtClean="0">
                <a:latin typeface="Times New Roman" pitchFamily="18" charset="0"/>
                <a:ea typeface="华文细黑" pitchFamily="2" charset="-122"/>
              </a:rPr>
              <a:t>消息（</a:t>
            </a:r>
            <a:r>
              <a:rPr lang="en-GB" altLang="zh-CN" smtClean="0">
                <a:latin typeface="Times New Roman" pitchFamily="18" charset="0"/>
                <a:ea typeface="华文细黑" pitchFamily="2" charset="-122"/>
              </a:rPr>
              <a:t>RRC</a:t>
            </a:r>
            <a:r>
              <a:rPr lang="zh-CN" altLang="en-GB" smtClean="0">
                <a:latin typeface="Times New Roman" pitchFamily="18" charset="0"/>
                <a:ea typeface="华文细黑" pitchFamily="2" charset="-122"/>
              </a:rPr>
              <a:t>消息）。消息中包含产生于目标</a:t>
            </a:r>
            <a:r>
              <a:rPr lang="en-GB" altLang="zh-CN" smtClean="0">
                <a:latin typeface="Times New Roman" pitchFamily="18" charset="0"/>
                <a:ea typeface="华文细黑" pitchFamily="2" charset="-122"/>
              </a:rPr>
              <a:t>eNB</a:t>
            </a:r>
            <a:r>
              <a:rPr lang="zh-CN" altLang="en-GB" smtClean="0">
                <a:latin typeface="Times New Roman" pitchFamily="18" charset="0"/>
                <a:ea typeface="华文细黑" pitchFamily="2" charset="-122"/>
              </a:rPr>
              <a:t>的</a:t>
            </a:r>
            <a:r>
              <a:rPr lang="en-GB" altLang="zh-CN" smtClean="0">
                <a:latin typeface="Times New Roman" pitchFamily="18" charset="0"/>
                <a:ea typeface="华文细黑" pitchFamily="2" charset="-122"/>
              </a:rPr>
              <a:t>transparent container</a:t>
            </a:r>
            <a:r>
              <a:rPr lang="zh-CN" altLang="en-GB" smtClean="0">
                <a:latin typeface="Times New Roman" pitchFamily="18" charset="0"/>
                <a:ea typeface="华文细黑" pitchFamily="2" charset="-122"/>
              </a:rPr>
              <a:t>。源</a:t>
            </a:r>
            <a:r>
              <a:rPr lang="en-GB" altLang="zh-CN" smtClean="0">
                <a:latin typeface="Times New Roman" pitchFamily="18" charset="0"/>
                <a:ea typeface="华文细黑" pitchFamily="2" charset="-122"/>
              </a:rPr>
              <a:t>eNB</a:t>
            </a:r>
            <a:r>
              <a:rPr lang="zh-CN" altLang="en-GB" smtClean="0">
                <a:latin typeface="Times New Roman" pitchFamily="18" charset="0"/>
                <a:ea typeface="华文细黑" pitchFamily="2" charset="-122"/>
              </a:rPr>
              <a:t>负责完成对消息必要的完整性保护及加密。</a:t>
            </a:r>
            <a:r>
              <a:rPr lang="en-GB" altLang="zh-CN" smtClean="0">
                <a:latin typeface="Times New Roman" pitchFamily="18" charset="0"/>
                <a:ea typeface="华文细黑" pitchFamily="2" charset="-122"/>
              </a:rPr>
              <a:t>UE</a:t>
            </a:r>
            <a:r>
              <a:rPr lang="zh-CN" altLang="en-GB" smtClean="0">
                <a:latin typeface="Times New Roman" pitchFamily="18" charset="0"/>
                <a:ea typeface="华文细黑" pitchFamily="2" charset="-122"/>
              </a:rPr>
              <a:t>收到包含切换必要信息（即</a:t>
            </a:r>
            <a:r>
              <a:rPr lang="en-GB" altLang="zh-CN" smtClean="0">
                <a:latin typeface="Times New Roman" pitchFamily="18" charset="0"/>
                <a:ea typeface="华文细黑" pitchFamily="2" charset="-122"/>
              </a:rPr>
              <a:t>new C-RNTI</a:t>
            </a:r>
            <a:r>
              <a:rPr lang="zh-CN" altLang="en-GB" smtClean="0">
                <a:latin typeface="Times New Roman" pitchFamily="18" charset="0"/>
                <a:ea typeface="华文细黑" pitchFamily="2" charset="-122"/>
              </a:rPr>
              <a:t>、目标</a:t>
            </a:r>
            <a:r>
              <a:rPr lang="en-GB" altLang="zh-CN" smtClean="0">
                <a:latin typeface="Times New Roman" pitchFamily="18" charset="0"/>
                <a:ea typeface="华文细黑" pitchFamily="2" charset="-122"/>
              </a:rPr>
              <a:t>eNB</a:t>
            </a:r>
            <a:r>
              <a:rPr lang="zh-CN" altLang="en-GB" smtClean="0">
                <a:latin typeface="Times New Roman" pitchFamily="18" charset="0"/>
                <a:ea typeface="华文细黑" pitchFamily="2" charset="-122"/>
              </a:rPr>
              <a:t>加密算法标识、可选的</a:t>
            </a:r>
            <a:r>
              <a:rPr lang="en-GB" altLang="zh-CN" smtClean="0">
                <a:latin typeface="Times New Roman" pitchFamily="18" charset="0"/>
                <a:ea typeface="华文细黑" pitchFamily="2" charset="-122"/>
              </a:rPr>
              <a:t>RACH</a:t>
            </a:r>
            <a:r>
              <a:rPr lang="zh-CN" altLang="en-GB" smtClean="0">
                <a:latin typeface="Times New Roman" pitchFamily="18" charset="0"/>
                <a:ea typeface="华文细黑" pitchFamily="2" charset="-122"/>
              </a:rPr>
              <a:t>导码及可选的</a:t>
            </a:r>
            <a:r>
              <a:rPr lang="en-GB" altLang="zh-CN" smtClean="0">
                <a:latin typeface="Times New Roman" pitchFamily="18" charset="0"/>
                <a:ea typeface="华文细黑" pitchFamily="2" charset="-122"/>
              </a:rPr>
              <a:t>RACH</a:t>
            </a:r>
            <a:r>
              <a:rPr lang="zh-CN" altLang="en-GB" smtClean="0">
                <a:latin typeface="Times New Roman" pitchFamily="18" charset="0"/>
                <a:ea typeface="华文细黑" pitchFamily="2" charset="-122"/>
              </a:rPr>
              <a:t>导频过期时间、目标</a:t>
            </a:r>
            <a:r>
              <a:rPr lang="en-GB" altLang="zh-CN" smtClean="0">
                <a:latin typeface="Times New Roman" pitchFamily="18" charset="0"/>
                <a:ea typeface="华文细黑" pitchFamily="2" charset="-122"/>
              </a:rPr>
              <a:t>eNB SIB</a:t>
            </a:r>
            <a:r>
              <a:rPr lang="zh-CN" altLang="en-GB" smtClean="0">
                <a:latin typeface="Times New Roman" pitchFamily="18" charset="0"/>
                <a:ea typeface="华文细黑" pitchFamily="2" charset="-122"/>
              </a:rPr>
              <a:t>等）的</a:t>
            </a:r>
            <a:r>
              <a:rPr lang="en-GB" altLang="zh-CN" smtClean="0">
                <a:latin typeface="Times New Roman" pitchFamily="18" charset="0"/>
                <a:ea typeface="华文细黑" pitchFamily="2" charset="-122"/>
              </a:rPr>
              <a:t>HANDOVER COMMAND</a:t>
            </a:r>
            <a:r>
              <a:rPr lang="zh-CN" altLang="en-GB" smtClean="0">
                <a:latin typeface="Times New Roman" pitchFamily="18" charset="0"/>
                <a:ea typeface="华文细黑" pitchFamily="2" charset="-122"/>
              </a:rPr>
              <a:t>消息后，即表明源</a:t>
            </a:r>
            <a:r>
              <a:rPr lang="en-GB" altLang="zh-CN" smtClean="0">
                <a:latin typeface="Times New Roman" pitchFamily="18" charset="0"/>
                <a:ea typeface="华文细黑" pitchFamily="2" charset="-122"/>
              </a:rPr>
              <a:t>eNB</a:t>
            </a:r>
            <a:r>
              <a:rPr lang="zh-CN" altLang="en-GB" smtClean="0">
                <a:latin typeface="Times New Roman" pitchFamily="18" charset="0"/>
                <a:ea typeface="华文细黑" pitchFamily="2" charset="-122"/>
              </a:rPr>
              <a:t>命令</a:t>
            </a:r>
            <a:r>
              <a:rPr lang="en-GB" altLang="zh-CN" smtClean="0">
                <a:latin typeface="Times New Roman" pitchFamily="18" charset="0"/>
                <a:ea typeface="华文细黑" pitchFamily="2" charset="-122"/>
              </a:rPr>
              <a:t>UE</a:t>
            </a:r>
            <a:r>
              <a:rPr lang="zh-CN" altLang="en-GB" smtClean="0">
                <a:latin typeface="Times New Roman" pitchFamily="18" charset="0"/>
                <a:ea typeface="华文细黑" pitchFamily="2" charset="-122"/>
              </a:rPr>
              <a:t>触发切换。</a:t>
            </a:r>
            <a:r>
              <a:rPr lang="en-GB" altLang="zh-CN" smtClean="0">
                <a:latin typeface="Times New Roman" pitchFamily="18" charset="0"/>
                <a:ea typeface="华文细黑" pitchFamily="2" charset="-122"/>
              </a:rPr>
              <a:t>UE</a:t>
            </a:r>
            <a:r>
              <a:rPr lang="zh-CN" altLang="en-GB" smtClean="0">
                <a:latin typeface="Times New Roman" pitchFamily="18" charset="0"/>
                <a:ea typeface="华文细黑" pitchFamily="2" charset="-122"/>
              </a:rPr>
              <a:t>不需要为传递向源</a:t>
            </a:r>
            <a:r>
              <a:rPr lang="en-GB" altLang="zh-CN" smtClean="0">
                <a:latin typeface="Times New Roman" pitchFamily="18" charset="0"/>
                <a:ea typeface="华文细黑" pitchFamily="2" charset="-122"/>
              </a:rPr>
              <a:t>eNB</a:t>
            </a:r>
            <a:r>
              <a:rPr lang="zh-CN" altLang="en-GB" smtClean="0">
                <a:latin typeface="Times New Roman" pitchFamily="18" charset="0"/>
                <a:ea typeface="华文细黑" pitchFamily="2" charset="-122"/>
              </a:rPr>
              <a:t>的</a:t>
            </a:r>
            <a:r>
              <a:rPr lang="en-GB" altLang="zh-CN" smtClean="0">
                <a:latin typeface="Times New Roman" pitchFamily="18" charset="0"/>
                <a:ea typeface="华文细黑" pitchFamily="2" charset="-122"/>
              </a:rPr>
              <a:t>HARQ/ARQ</a:t>
            </a:r>
            <a:r>
              <a:rPr lang="zh-CN" altLang="en-GB" smtClean="0">
                <a:latin typeface="Times New Roman" pitchFamily="18" charset="0"/>
                <a:ea typeface="华文细黑" pitchFamily="2" charset="-122"/>
              </a:rPr>
              <a:t>响应而延迟切换执行。</a:t>
            </a:r>
          </a:p>
          <a:p>
            <a:pPr marL="228600" indent="-228600" eaLnBrk="1" hangingPunct="1"/>
            <a:endParaRPr lang="zh-CN" altLang="en-GB" smtClean="0">
              <a:latin typeface="Times New Roman" pitchFamily="18" charset="0"/>
              <a:ea typeface="华文细黑" pitchFamily="2" charset="-122"/>
            </a:endParaRPr>
          </a:p>
          <a:p>
            <a:pPr marL="228600" indent="-228600" eaLnBrk="1" hangingPunct="1"/>
            <a:r>
              <a:rPr lang="en-US" altLang="zh-CN" smtClean="0">
                <a:latin typeface="Arial" pitchFamily="34" charset="0"/>
              </a:rPr>
              <a:t>5.</a:t>
            </a:r>
            <a:r>
              <a:rPr lang="zh-CN" altLang="en-US" smtClean="0">
                <a:latin typeface="Arial" pitchFamily="34" charset="0"/>
              </a:rPr>
              <a:t>上行同步，这里有一个随机接入的过程。</a:t>
            </a:r>
          </a:p>
          <a:p>
            <a:pPr marL="228600" indent="-228600" eaLnBrk="1" hangingPunct="1"/>
            <a:r>
              <a:rPr lang="en-US" altLang="zh-CN" smtClean="0">
                <a:latin typeface="Arial" pitchFamily="34" charset="0"/>
              </a:rPr>
              <a:t>6.</a:t>
            </a:r>
            <a:r>
              <a:rPr lang="zh-CN" altLang="en-US" smtClean="0">
                <a:latin typeface="Arial" pitchFamily="34" charset="0"/>
              </a:rPr>
              <a:t>非竞争的随机接入成功后，</a:t>
            </a:r>
            <a:r>
              <a:rPr lang="en-US" altLang="zh-CN" smtClean="0">
                <a:latin typeface="Arial" pitchFamily="34" charset="0"/>
              </a:rPr>
              <a:t>eNB</a:t>
            </a:r>
            <a:r>
              <a:rPr lang="zh-CN" altLang="en-US" smtClean="0">
                <a:latin typeface="Arial" pitchFamily="34" charset="0"/>
              </a:rPr>
              <a:t>会向</a:t>
            </a:r>
            <a:r>
              <a:rPr lang="en-US" altLang="zh-CN" smtClean="0">
                <a:latin typeface="Arial" pitchFamily="34" charset="0"/>
              </a:rPr>
              <a:t>UE</a:t>
            </a:r>
            <a:r>
              <a:rPr lang="zh-CN" altLang="en-US" smtClean="0">
                <a:latin typeface="Arial" pitchFamily="34" charset="0"/>
              </a:rPr>
              <a:t>发送一个时间提前量，用于数据的同步。</a:t>
            </a:r>
          </a:p>
          <a:p>
            <a:pPr marL="228600" indent="-228600" eaLnBrk="1" hangingPunct="1"/>
            <a:endParaRPr lang="zh-CN" altLang="en-US" smtClean="0">
              <a:latin typeface="Arial" pitchFamily="34" charset="0"/>
            </a:endParaRPr>
          </a:p>
          <a:p>
            <a:pPr marL="228600" indent="-228600" eaLnBrk="1" hangingPunct="1">
              <a:buFont typeface="Wingdings" pitchFamily="2" charset="2"/>
              <a:buNone/>
            </a:pPr>
            <a:r>
              <a:rPr lang="en-GB" altLang="zh-CN" smtClean="0">
                <a:latin typeface="Times New Roman" pitchFamily="18" charset="0"/>
                <a:ea typeface="华文细黑" pitchFamily="2" charset="-122"/>
              </a:rPr>
              <a:t>7.</a:t>
            </a:r>
            <a:r>
              <a:rPr lang="zh-CN" altLang="en-GB" smtClean="0">
                <a:latin typeface="Times New Roman" pitchFamily="18" charset="0"/>
                <a:ea typeface="华文细黑" pitchFamily="2" charset="-122"/>
              </a:rPr>
              <a:t>当</a:t>
            </a:r>
            <a:r>
              <a:rPr lang="en-GB" altLang="zh-CN" smtClean="0">
                <a:latin typeface="Times New Roman" pitchFamily="18" charset="0"/>
                <a:ea typeface="华文细黑" pitchFamily="2" charset="-122"/>
              </a:rPr>
              <a:t>UE</a:t>
            </a:r>
            <a:r>
              <a:rPr lang="zh-CN" altLang="en-GB" smtClean="0">
                <a:latin typeface="Times New Roman" pitchFamily="18" charset="0"/>
                <a:ea typeface="华文细黑" pitchFamily="2" charset="-122"/>
              </a:rPr>
              <a:t>成功接入目标小区后，</a:t>
            </a:r>
            <a:r>
              <a:rPr lang="en-GB" altLang="zh-CN" smtClean="0">
                <a:latin typeface="Times New Roman" pitchFamily="18" charset="0"/>
                <a:ea typeface="华文细黑" pitchFamily="2" charset="-122"/>
              </a:rPr>
              <a:t>UE</a:t>
            </a:r>
            <a:r>
              <a:rPr lang="zh-CN" altLang="en-GB" smtClean="0">
                <a:latin typeface="Times New Roman" pitchFamily="18" charset="0"/>
                <a:ea typeface="华文细黑" pitchFamily="2" charset="-122"/>
              </a:rPr>
              <a:t>向目标小区发送</a:t>
            </a:r>
            <a:r>
              <a:rPr lang="en-GB" altLang="zh-CN" smtClean="0">
                <a:latin typeface="Times New Roman" pitchFamily="18" charset="0"/>
                <a:ea typeface="华文细黑" pitchFamily="2" charset="-122"/>
              </a:rPr>
              <a:t>HANDOVER CONFIRM</a:t>
            </a:r>
            <a:r>
              <a:rPr lang="zh-CN" altLang="en-GB" smtClean="0">
                <a:latin typeface="Times New Roman" pitchFamily="18" charset="0"/>
                <a:ea typeface="华文细黑" pitchFamily="2" charset="-122"/>
              </a:rPr>
              <a:t>消息 （应包含</a:t>
            </a:r>
            <a:r>
              <a:rPr lang="en-GB" altLang="zh-CN" smtClean="0">
                <a:latin typeface="Times New Roman" pitchFamily="18" charset="0"/>
                <a:ea typeface="华文细黑" pitchFamily="2" charset="-122"/>
              </a:rPr>
              <a:t>C-RNTI</a:t>
            </a:r>
            <a:r>
              <a:rPr lang="zh-CN" altLang="en-GB" smtClean="0">
                <a:latin typeface="Times New Roman" pitchFamily="18" charset="0"/>
                <a:ea typeface="华文细黑" pitchFamily="2" charset="-122"/>
              </a:rPr>
              <a:t>）指示目标</a:t>
            </a:r>
            <a:r>
              <a:rPr lang="en-GB" altLang="zh-CN" smtClean="0">
                <a:latin typeface="Times New Roman" pitchFamily="18" charset="0"/>
                <a:ea typeface="华文细黑" pitchFamily="2" charset="-122"/>
              </a:rPr>
              <a:t>eNB</a:t>
            </a:r>
            <a:r>
              <a:rPr lang="zh-CN" altLang="en-GB" smtClean="0">
                <a:latin typeface="Times New Roman" pitchFamily="18" charset="0"/>
                <a:ea typeface="华文细黑" pitchFamily="2" charset="-122"/>
              </a:rPr>
              <a:t>，</a:t>
            </a:r>
            <a:r>
              <a:rPr lang="en-GB" altLang="zh-CN" smtClean="0">
                <a:latin typeface="Times New Roman" pitchFamily="18" charset="0"/>
                <a:ea typeface="华文细黑" pitchFamily="2" charset="-122"/>
              </a:rPr>
              <a:t>UE</a:t>
            </a:r>
            <a:r>
              <a:rPr lang="zh-CN" altLang="en-GB" smtClean="0">
                <a:latin typeface="Times New Roman" pitchFamily="18" charset="0"/>
                <a:ea typeface="华文细黑" pitchFamily="2" charset="-122"/>
              </a:rPr>
              <a:t>已经完成切换流程，如果有必要消息中会携带上行缓存状态报告。目标</a:t>
            </a:r>
            <a:r>
              <a:rPr lang="en-GB" altLang="zh-CN" smtClean="0">
                <a:latin typeface="Times New Roman" pitchFamily="18" charset="0"/>
                <a:ea typeface="华文细黑" pitchFamily="2" charset="-122"/>
              </a:rPr>
              <a:t>eNB</a:t>
            </a:r>
            <a:r>
              <a:rPr lang="zh-CN" altLang="en-GB" smtClean="0">
                <a:latin typeface="Times New Roman" pitchFamily="18" charset="0"/>
                <a:ea typeface="华文细黑" pitchFamily="2" charset="-122"/>
              </a:rPr>
              <a:t>完成对</a:t>
            </a:r>
            <a:r>
              <a:rPr lang="en-GB" altLang="zh-CN" smtClean="0">
                <a:latin typeface="Times New Roman" pitchFamily="18" charset="0"/>
                <a:ea typeface="华文细黑" pitchFamily="2" charset="-122"/>
              </a:rPr>
              <a:t>C-RNTI</a:t>
            </a:r>
            <a:r>
              <a:rPr lang="zh-CN" altLang="en-GB" smtClean="0">
                <a:latin typeface="Times New Roman" pitchFamily="18" charset="0"/>
                <a:ea typeface="华文细黑" pitchFamily="2" charset="-122"/>
              </a:rPr>
              <a:t>的校验后，就可以开始向</a:t>
            </a:r>
            <a:r>
              <a:rPr lang="en-GB" altLang="zh-CN" smtClean="0">
                <a:latin typeface="Times New Roman" pitchFamily="18" charset="0"/>
                <a:ea typeface="华文细黑" pitchFamily="2" charset="-122"/>
              </a:rPr>
              <a:t>UE</a:t>
            </a:r>
            <a:r>
              <a:rPr lang="zh-CN" altLang="en-GB" smtClean="0">
                <a:latin typeface="Times New Roman" pitchFamily="18" charset="0"/>
                <a:ea typeface="华文细黑" pitchFamily="2" charset="-122"/>
              </a:rPr>
              <a:t>发送数据报文了。</a:t>
            </a:r>
            <a:endParaRPr lang="zh-CN" altLang="en-US" smtClean="0">
              <a:latin typeface="Arial" pitchFamily="34" charset="0"/>
            </a:endParaRPr>
          </a:p>
          <a:p>
            <a:pPr marL="228600" indent="-228600" eaLnBrk="1" hangingPunct="1"/>
            <a:endParaRPr lang="zh-CN" altLang="en-US" smtClean="0">
              <a:latin typeface="Arial"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8FD6E8D-6379-4782-B61E-FDB871E50614}" type="slidenum">
              <a:rPr lang="zh-CN" altLang="en-US" smtClean="0"/>
              <a:pPr/>
              <a:t>47</a:t>
            </a:fld>
            <a:endParaRPr lang="en-US" altLang="zh-CN" smtClean="0"/>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marL="228600" indent="-228600" eaLnBrk="1" hangingPunct="1"/>
            <a:endParaRPr lang="zh-CN" altLang="en-US" smtClean="0">
              <a:latin typeface="Arial"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E4946892-C917-4109-9794-CFBF1038BD74}" type="slidenum">
              <a:rPr lang="zh-CN" altLang="en-US" smtClean="0"/>
              <a:pPr/>
              <a:t>48</a:t>
            </a:fld>
            <a:endParaRPr lang="en-US" altLang="zh-CN" smtClean="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73D261B-298C-48F3-8967-C19D60A3EE57}" type="slidenum">
              <a:rPr lang="zh-CN" altLang="en-US" smtClean="0"/>
              <a:pPr/>
              <a:t>49</a:t>
            </a:fld>
            <a:endParaRPr lang="en-US" altLang="zh-CN" smtClean="0"/>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BEBD76C-8B03-4929-B121-7CD222BCCCD7}" type="slidenum">
              <a:rPr lang="zh-CN" altLang="en-US" smtClean="0"/>
              <a:pPr/>
              <a:t>5</a:t>
            </a:fld>
            <a:endParaRPr lang="en-US" altLang="zh-CN"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11D43CC-4F21-402D-8D39-E916B6355E8E}" type="slidenum">
              <a:rPr lang="zh-CN" altLang="en-US" smtClean="0"/>
              <a:pPr/>
              <a:t>50</a:t>
            </a:fld>
            <a:endParaRPr lang="en-US" altLang="zh-CN" smtClean="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6D2AE66-C20C-4878-819A-F78C8DA59ADF}" type="slidenum">
              <a:rPr lang="zh-CN" altLang="en-US" smtClean="0"/>
              <a:pPr/>
              <a:t>51</a:t>
            </a:fld>
            <a:endParaRPr lang="en-US" altLang="zh-CN" smtClean="0"/>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marL="228600" indent="-228600" eaLnBrk="1" hangingPunct="1"/>
            <a:r>
              <a:rPr lang="en-US" altLang="zh-CN" sz="1000" smtClean="0">
                <a:latin typeface="Arial" pitchFamily="34" charset="0"/>
              </a:rPr>
              <a:t>1.eNB</a:t>
            </a:r>
            <a:r>
              <a:rPr lang="zh-CN" altLang="en-US" sz="1000" smtClean="0">
                <a:latin typeface="Arial" pitchFamily="34" charset="0"/>
              </a:rPr>
              <a:t>间通过</a:t>
            </a:r>
            <a:r>
              <a:rPr lang="en-US" altLang="zh-CN" sz="1000" smtClean="0">
                <a:latin typeface="Arial" pitchFamily="34" charset="0"/>
              </a:rPr>
              <a:t>X2</a:t>
            </a:r>
            <a:r>
              <a:rPr lang="zh-CN" altLang="en-US" sz="1000" smtClean="0">
                <a:latin typeface="Arial" pitchFamily="34" charset="0"/>
              </a:rPr>
              <a:t>接口切换的条件：源</a:t>
            </a:r>
            <a:r>
              <a:rPr lang="en-US" altLang="zh-CN" sz="1000" smtClean="0">
                <a:latin typeface="Arial" pitchFamily="34" charset="0"/>
              </a:rPr>
              <a:t>eNB</a:t>
            </a:r>
            <a:r>
              <a:rPr lang="zh-CN" altLang="en-US" sz="1000" smtClean="0">
                <a:latin typeface="Arial" pitchFamily="34" charset="0"/>
              </a:rPr>
              <a:t>和目标</a:t>
            </a:r>
            <a:r>
              <a:rPr lang="en-US" altLang="zh-CN" sz="1000" smtClean="0">
                <a:latin typeface="Arial" pitchFamily="34" charset="0"/>
              </a:rPr>
              <a:t>eNB</a:t>
            </a:r>
            <a:r>
              <a:rPr lang="zh-CN" altLang="en-US" sz="1000" smtClean="0">
                <a:latin typeface="Arial" pitchFamily="34" charset="0"/>
              </a:rPr>
              <a:t>之间配置了</a:t>
            </a:r>
            <a:r>
              <a:rPr lang="en-US" altLang="zh-CN" sz="1000" smtClean="0">
                <a:latin typeface="Arial" pitchFamily="34" charset="0"/>
              </a:rPr>
              <a:t>X2</a:t>
            </a:r>
            <a:r>
              <a:rPr lang="zh-CN" altLang="en-US" sz="1000" smtClean="0">
                <a:latin typeface="Arial" pitchFamily="34" charset="0"/>
              </a:rPr>
              <a:t>接口、以及它们必须属于同一个</a:t>
            </a:r>
            <a:r>
              <a:rPr lang="en-US" altLang="zh-CN" sz="1000" smtClean="0">
                <a:latin typeface="Arial" pitchFamily="34" charset="0"/>
              </a:rPr>
              <a:t>MME POOL</a:t>
            </a:r>
            <a:r>
              <a:rPr lang="zh-CN" altLang="en-US" sz="1000" smtClean="0">
                <a:latin typeface="Arial" pitchFamily="34" charset="0"/>
              </a:rPr>
              <a:t>。</a:t>
            </a:r>
          </a:p>
          <a:p>
            <a:pPr marL="228600" indent="-228600" eaLnBrk="1" hangingPunct="1"/>
            <a:endParaRPr lang="en-US" altLang="zh-CN" sz="1000" smtClean="0">
              <a:latin typeface="Arial" pitchFamily="34" charset="0"/>
            </a:endParaRPr>
          </a:p>
          <a:p>
            <a:pPr marL="228600" indent="-228600" eaLnBrk="1" hangingPunct="1"/>
            <a:r>
              <a:rPr lang="en-US" altLang="zh-CN" sz="1000" smtClean="0">
                <a:latin typeface="Arial" pitchFamily="34" charset="0"/>
              </a:rPr>
              <a:t>4.</a:t>
            </a:r>
            <a:r>
              <a:rPr lang="zh-CN" altLang="en-GB" sz="1000" smtClean="0">
                <a:latin typeface="Times New Roman" pitchFamily="18" charset="0"/>
                <a:ea typeface="华文细黑" pitchFamily="2" charset="-122"/>
              </a:rPr>
              <a:t>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发送</a:t>
            </a:r>
            <a:r>
              <a:rPr lang="en-GB" altLang="zh-CN" sz="1000" smtClean="0">
                <a:latin typeface="Times New Roman" pitchFamily="18" charset="0"/>
                <a:ea typeface="华文细黑" pitchFamily="2" charset="-122"/>
              </a:rPr>
              <a:t>Handover Request</a:t>
            </a:r>
            <a:r>
              <a:rPr lang="zh-CN" altLang="en-GB" sz="1000" smtClean="0">
                <a:latin typeface="Times New Roman" pitchFamily="18" charset="0"/>
                <a:ea typeface="华文细黑" pitchFamily="2" charset="-122"/>
              </a:rPr>
              <a:t>消息到目标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来传递必要的信息让目标端做切换准备（源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UE X2</a:t>
            </a:r>
            <a:r>
              <a:rPr lang="zh-CN" altLang="en-GB" sz="1000" smtClean="0">
                <a:latin typeface="Times New Roman" pitchFamily="18" charset="0"/>
                <a:ea typeface="华文细黑" pitchFamily="2" charset="-122"/>
              </a:rPr>
              <a:t>信令上下文引用，</a:t>
            </a:r>
            <a:r>
              <a:rPr lang="en-GB" altLang="zh-CN" sz="1000" smtClean="0">
                <a:latin typeface="Times New Roman" pitchFamily="18" charset="0"/>
                <a:ea typeface="华文细黑" pitchFamily="2" charset="-122"/>
              </a:rPr>
              <a:t>UE S1 EPC</a:t>
            </a:r>
            <a:r>
              <a:rPr lang="zh-CN" altLang="en-GB" sz="1000" smtClean="0">
                <a:latin typeface="Times New Roman" pitchFamily="18" charset="0"/>
                <a:ea typeface="华文细黑" pitchFamily="2" charset="-122"/>
              </a:rPr>
              <a:t>信令上下文引用，目标小区</a:t>
            </a:r>
            <a:r>
              <a:rPr lang="en-GB" altLang="zh-CN" sz="1000" smtClean="0">
                <a:latin typeface="Times New Roman" pitchFamily="18" charset="0"/>
                <a:ea typeface="华文细黑" pitchFamily="2" charset="-122"/>
              </a:rPr>
              <a:t>ID</a:t>
            </a:r>
            <a:r>
              <a:rPr lang="zh-CN" altLang="en-GB" sz="1000" smtClean="0">
                <a:latin typeface="Times New Roman" pitchFamily="18" charset="0"/>
                <a:ea typeface="华文细黑" pitchFamily="2" charset="-122"/>
              </a:rPr>
              <a:t>，</a:t>
            </a:r>
            <a:r>
              <a:rPr lang="en-GB" altLang="zh-CN" sz="1000" smtClean="0">
                <a:latin typeface="Times New Roman" pitchFamily="18" charset="0"/>
                <a:ea typeface="华文细黑" pitchFamily="2" charset="-122"/>
              </a:rPr>
              <a:t>KeNB*</a:t>
            </a:r>
            <a:r>
              <a:rPr lang="zh-CN" altLang="en-GB" sz="1000" smtClean="0">
                <a:latin typeface="Times New Roman" pitchFamily="18" charset="0"/>
                <a:ea typeface="华文细黑" pitchFamily="2" charset="-122"/>
              </a:rPr>
              <a:t>，包含源端</a:t>
            </a:r>
            <a:r>
              <a:rPr lang="en-GB" altLang="zh-CN" sz="1000" smtClean="0">
                <a:latin typeface="Times New Roman" pitchFamily="18" charset="0"/>
                <a:ea typeface="华文细黑" pitchFamily="2" charset="-122"/>
              </a:rPr>
              <a:t>C-RNTI</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RRC</a:t>
            </a:r>
            <a:r>
              <a:rPr lang="zh-CN" altLang="en-GB" sz="1000" smtClean="0">
                <a:latin typeface="Times New Roman" pitchFamily="18" charset="0"/>
                <a:ea typeface="华文细黑" pitchFamily="2" charset="-122"/>
              </a:rPr>
              <a:t>上下文，</a:t>
            </a:r>
            <a:r>
              <a:rPr lang="en-GB" altLang="zh-CN" sz="1000" smtClean="0">
                <a:latin typeface="Times New Roman" pitchFamily="18" charset="0"/>
                <a:ea typeface="华文细黑" pitchFamily="2" charset="-122"/>
              </a:rPr>
              <a:t>AS</a:t>
            </a:r>
            <a:r>
              <a:rPr lang="zh-CN" altLang="en-GB" sz="1000" smtClean="0">
                <a:latin typeface="Times New Roman" pitchFamily="18" charset="0"/>
                <a:ea typeface="华文细黑" pitchFamily="2" charset="-122"/>
              </a:rPr>
              <a:t>配置（除了物理层配置））。</a:t>
            </a:r>
            <a:r>
              <a:rPr lang="en-GB" altLang="zh-CN" sz="1000" smtClean="0">
                <a:latin typeface="Times New Roman" pitchFamily="18" charset="0"/>
                <a:ea typeface="华文细黑" pitchFamily="2" charset="-122"/>
              </a:rPr>
              <a:t>UE X2/S1</a:t>
            </a:r>
            <a:r>
              <a:rPr lang="zh-CN" altLang="en-GB" sz="1000" smtClean="0">
                <a:latin typeface="Times New Roman" pitchFamily="18" charset="0"/>
                <a:ea typeface="华文细黑" pitchFamily="2" charset="-122"/>
              </a:rPr>
              <a:t>信令上下文引用可以让目标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定位源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和</a:t>
            </a:r>
            <a:r>
              <a:rPr lang="en-GB" altLang="zh-CN" sz="1000" smtClean="0">
                <a:latin typeface="Times New Roman" pitchFamily="18" charset="0"/>
                <a:ea typeface="华文细黑" pitchFamily="2" charset="-122"/>
              </a:rPr>
              <a:t>EPC</a:t>
            </a:r>
            <a:r>
              <a:rPr lang="zh-CN" altLang="en-GB" sz="1000" smtClean="0">
                <a:latin typeface="Times New Roman" pitchFamily="18" charset="0"/>
                <a:ea typeface="华文细黑" pitchFamily="2" charset="-122"/>
              </a:rPr>
              <a:t>。</a:t>
            </a:r>
            <a:r>
              <a:rPr lang="en-GB" altLang="zh-CN" sz="1000" smtClean="0">
                <a:latin typeface="Times New Roman" pitchFamily="18" charset="0"/>
                <a:ea typeface="华文细黑" pitchFamily="2" charset="-122"/>
              </a:rPr>
              <a:t>EPS bear</a:t>
            </a:r>
            <a:r>
              <a:rPr lang="zh-CN" altLang="en-GB" sz="1000" smtClean="0">
                <a:latin typeface="Times New Roman" pitchFamily="18" charset="0"/>
                <a:ea typeface="华文细黑" pitchFamily="2" charset="-122"/>
              </a:rPr>
              <a:t>上下文包含必要的</a:t>
            </a:r>
            <a:r>
              <a:rPr lang="en-GB" altLang="zh-CN" sz="1000" smtClean="0">
                <a:latin typeface="Times New Roman" pitchFamily="18" charset="0"/>
                <a:ea typeface="华文细黑" pitchFamily="2" charset="-122"/>
              </a:rPr>
              <a:t>RNC</a:t>
            </a:r>
            <a:r>
              <a:rPr lang="zh-CN" altLang="en-GB" sz="1000" smtClean="0">
                <a:latin typeface="Times New Roman" pitchFamily="18" charset="0"/>
                <a:ea typeface="华文细黑" pitchFamily="2" charset="-122"/>
              </a:rPr>
              <a:t>和</a:t>
            </a:r>
            <a:r>
              <a:rPr lang="en-GB" altLang="zh-CN" sz="1000" smtClean="0">
                <a:latin typeface="Times New Roman" pitchFamily="18" charset="0"/>
                <a:ea typeface="华文细黑" pitchFamily="2" charset="-122"/>
              </a:rPr>
              <a:t>TNL</a:t>
            </a:r>
            <a:r>
              <a:rPr lang="zh-CN" altLang="en-GB" sz="1000" smtClean="0">
                <a:latin typeface="Times New Roman" pitchFamily="18" charset="0"/>
                <a:ea typeface="华文细黑" pitchFamily="2" charset="-122"/>
              </a:rPr>
              <a:t>地址信息以及</a:t>
            </a:r>
            <a:r>
              <a:rPr lang="en-GB" altLang="zh-CN" sz="1000" smtClean="0">
                <a:latin typeface="Times New Roman" pitchFamily="18" charset="0"/>
                <a:ea typeface="华文细黑" pitchFamily="2" charset="-122"/>
              </a:rPr>
              <a:t>EPS bear</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QoS</a:t>
            </a:r>
            <a:r>
              <a:rPr lang="zh-CN" altLang="en-GB" sz="1000" smtClean="0">
                <a:latin typeface="Times New Roman" pitchFamily="18" charset="0"/>
                <a:ea typeface="华文细黑" pitchFamily="2" charset="-122"/>
              </a:rPr>
              <a:t>配置。</a:t>
            </a:r>
          </a:p>
          <a:p>
            <a:pPr marL="228600" indent="-228600" eaLnBrk="1" hangingPunct="1"/>
            <a:endParaRPr lang="zh-CN" altLang="en-GB" sz="1000" smtClean="0">
              <a:latin typeface="Times New Roman" pitchFamily="18" charset="0"/>
              <a:ea typeface="华文细黑" pitchFamily="2" charset="-122"/>
            </a:endParaRPr>
          </a:p>
          <a:p>
            <a:pPr marL="228600" indent="-228600" eaLnBrk="1" hangingPunct="1"/>
            <a:r>
              <a:rPr lang="en-US" altLang="zh-CN" sz="1000" smtClean="0">
                <a:latin typeface="Arial" pitchFamily="34" charset="0"/>
              </a:rPr>
              <a:t>5.</a:t>
            </a:r>
            <a:r>
              <a:rPr lang="zh-CN" altLang="en-GB" sz="1000" smtClean="0">
                <a:latin typeface="Times New Roman" pitchFamily="18" charset="0"/>
                <a:ea typeface="华文细黑" pitchFamily="2" charset="-122"/>
              </a:rPr>
              <a:t>如果目标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的资源可用，目标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的准入控制可以根据收到</a:t>
            </a:r>
            <a:r>
              <a:rPr lang="en-GB" altLang="zh-CN" sz="1000" smtClean="0">
                <a:latin typeface="Times New Roman" pitchFamily="18" charset="0"/>
                <a:ea typeface="华文细黑" pitchFamily="2" charset="-122"/>
              </a:rPr>
              <a:t>EPS bear QoS</a:t>
            </a:r>
            <a:r>
              <a:rPr lang="zh-CN" altLang="en-GB" sz="1000" smtClean="0">
                <a:latin typeface="Times New Roman" pitchFamily="18" charset="0"/>
                <a:ea typeface="华文细黑" pitchFamily="2" charset="-122"/>
              </a:rPr>
              <a:t>信息来增加成功切换的可能行。目标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根据收到的</a:t>
            </a:r>
            <a:r>
              <a:rPr lang="en-GB" altLang="zh-CN" sz="1000" smtClean="0">
                <a:latin typeface="Times New Roman" pitchFamily="18" charset="0"/>
                <a:ea typeface="华文细黑" pitchFamily="2" charset="-122"/>
              </a:rPr>
              <a:t>EPS bear Qos</a:t>
            </a:r>
            <a:r>
              <a:rPr lang="zh-CN" altLang="en-GB" sz="1000" smtClean="0">
                <a:latin typeface="Times New Roman" pitchFamily="18" charset="0"/>
                <a:ea typeface="华文细黑" pitchFamily="2" charset="-122"/>
              </a:rPr>
              <a:t>信息配置请求的资源并且为</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保留一个</a:t>
            </a:r>
            <a:r>
              <a:rPr lang="en-GB" altLang="zh-CN" sz="1000" smtClean="0">
                <a:latin typeface="Times New Roman" pitchFamily="18" charset="0"/>
                <a:ea typeface="华文细黑" pitchFamily="2" charset="-122"/>
              </a:rPr>
              <a:t>C-RNTI</a:t>
            </a:r>
            <a:r>
              <a:rPr lang="zh-CN" altLang="en-GB" sz="1000" smtClean="0">
                <a:latin typeface="Times New Roman" pitchFamily="18" charset="0"/>
                <a:ea typeface="华文细黑" pitchFamily="2" charset="-122"/>
              </a:rPr>
              <a:t>，同时也可选择的为</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提供一个</a:t>
            </a:r>
            <a:r>
              <a:rPr lang="en-GB" altLang="zh-CN" sz="1000" smtClean="0">
                <a:latin typeface="Times New Roman" pitchFamily="18" charset="0"/>
                <a:ea typeface="华文细黑" pitchFamily="2" charset="-122"/>
              </a:rPr>
              <a:t>RACH preamble</a:t>
            </a:r>
            <a:r>
              <a:rPr lang="zh-CN" altLang="en-GB" sz="1000" smtClean="0">
                <a:latin typeface="Times New Roman" pitchFamily="18" charset="0"/>
                <a:ea typeface="华文细黑" pitchFamily="2" charset="-122"/>
              </a:rPr>
              <a:t>。目标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AS</a:t>
            </a:r>
            <a:r>
              <a:rPr lang="zh-CN" altLang="en-GB" sz="1000" smtClean="0">
                <a:latin typeface="Times New Roman" pitchFamily="18" charset="0"/>
                <a:ea typeface="华文细黑" pitchFamily="2" charset="-122"/>
              </a:rPr>
              <a:t>配置可以单独制定，也可以作为源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AS</a:t>
            </a:r>
            <a:r>
              <a:rPr lang="zh-CN" altLang="en-GB" sz="1000" smtClean="0">
                <a:latin typeface="Times New Roman" pitchFamily="18" charset="0"/>
                <a:ea typeface="华文细黑" pitchFamily="2" charset="-122"/>
              </a:rPr>
              <a:t>配置的一个可选部分。</a:t>
            </a:r>
          </a:p>
          <a:p>
            <a:pPr marL="228600" indent="-228600" eaLnBrk="1" hangingPunct="1"/>
            <a:endParaRPr lang="zh-CN" altLang="en-GB" sz="1000" smtClean="0">
              <a:latin typeface="Times New Roman" pitchFamily="18" charset="0"/>
              <a:ea typeface="华文细黑" pitchFamily="2" charset="-122"/>
            </a:endParaRPr>
          </a:p>
          <a:p>
            <a:pPr marL="228600" indent="-228600" eaLnBrk="1" hangingPunct="1"/>
            <a:r>
              <a:rPr lang="en-GB" altLang="zh-CN" sz="1000" smtClean="0">
                <a:latin typeface="Times New Roman" pitchFamily="18" charset="0"/>
                <a:ea typeface="华文细黑" pitchFamily="2" charset="-122"/>
              </a:rPr>
              <a:t>6.</a:t>
            </a:r>
            <a:r>
              <a:rPr lang="zh-CN" altLang="en-GB" sz="1000" smtClean="0">
                <a:latin typeface="Times New Roman" pitchFamily="18" charset="0"/>
                <a:ea typeface="华文细黑" pitchFamily="2" charset="-122"/>
              </a:rPr>
              <a:t>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为</a:t>
            </a:r>
            <a:r>
              <a:rPr lang="en-GB" altLang="zh-CN" sz="1000" smtClean="0">
                <a:latin typeface="Times New Roman" pitchFamily="18" charset="0"/>
                <a:ea typeface="华文细黑" pitchFamily="2" charset="-122"/>
              </a:rPr>
              <a:t>HO</a:t>
            </a:r>
            <a:r>
              <a:rPr lang="zh-CN" altLang="en-GB" sz="1000" smtClean="0">
                <a:latin typeface="Times New Roman" pitchFamily="18" charset="0"/>
                <a:ea typeface="华文细黑" pitchFamily="2" charset="-122"/>
              </a:rPr>
              <a:t>准备好相应的</a:t>
            </a:r>
            <a:r>
              <a:rPr lang="en-GB" altLang="zh-CN" sz="1000" smtClean="0">
                <a:latin typeface="Times New Roman" pitchFamily="18" charset="0"/>
                <a:ea typeface="华文细黑" pitchFamily="2" charset="-122"/>
              </a:rPr>
              <a:t>L1/L2</a:t>
            </a:r>
            <a:r>
              <a:rPr lang="zh-CN" altLang="en-GB" sz="1000" smtClean="0">
                <a:latin typeface="Times New Roman" pitchFamily="18" charset="0"/>
                <a:ea typeface="华文细黑" pitchFamily="2" charset="-122"/>
              </a:rPr>
              <a:t>资源后，发送</a:t>
            </a:r>
            <a:r>
              <a:rPr lang="en-GB" altLang="zh-CN" sz="1000" smtClean="0">
                <a:latin typeface="Times New Roman" pitchFamily="18" charset="0"/>
                <a:ea typeface="华文细黑" pitchFamily="2" charset="-122"/>
              </a:rPr>
              <a:t>Handover Request Acknowledeg</a:t>
            </a:r>
            <a:r>
              <a:rPr lang="zh-CN" altLang="en-GB" sz="1000" smtClean="0">
                <a:latin typeface="Times New Roman" pitchFamily="18" charset="0"/>
                <a:ea typeface="华文细黑" pitchFamily="2" charset="-122"/>
              </a:rPr>
              <a:t>消息到源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a:t>
            </a:r>
            <a:r>
              <a:rPr lang="en-GB" altLang="zh-CN" sz="1000" smtClean="0">
                <a:latin typeface="Times New Roman" pitchFamily="18" charset="0"/>
                <a:ea typeface="华文细黑" pitchFamily="2" charset="-122"/>
              </a:rPr>
              <a:t>Handover Request ACK</a:t>
            </a:r>
            <a:r>
              <a:rPr lang="zh-CN" altLang="en-GB" sz="1000" smtClean="0">
                <a:latin typeface="Times New Roman" pitchFamily="18" charset="0"/>
                <a:ea typeface="华文细黑" pitchFamily="2" charset="-122"/>
              </a:rPr>
              <a:t>消息中包含一个透明的容器，作为发往</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Handover Command</a:t>
            </a:r>
            <a:r>
              <a:rPr lang="zh-CN" altLang="en-GB" sz="1000" smtClean="0">
                <a:latin typeface="Times New Roman" pitchFamily="18" charset="0"/>
                <a:ea typeface="华文细黑" pitchFamily="2" charset="-122"/>
              </a:rPr>
              <a:t>的一部分。</a:t>
            </a:r>
          </a:p>
          <a:p>
            <a:pPr marL="228600" indent="-228600" eaLnBrk="1" hangingPunct="1"/>
            <a:endParaRPr lang="en-US" altLang="zh-CN" sz="1000" smtClean="0">
              <a:latin typeface="Arial" pitchFamily="34" charset="0"/>
            </a:endParaRPr>
          </a:p>
          <a:p>
            <a:pPr marL="228600" indent="-228600" eaLnBrk="1" hangingPunct="1"/>
            <a:r>
              <a:rPr lang="en-US" altLang="zh-CN" sz="1000" smtClean="0">
                <a:latin typeface="Arial" pitchFamily="34" charset="0"/>
              </a:rPr>
              <a:t>7.</a:t>
            </a:r>
            <a:r>
              <a:rPr lang="zh-CN" altLang="en-GB" sz="1000" smtClean="0">
                <a:latin typeface="Times New Roman" pitchFamily="18" charset="0"/>
                <a:ea typeface="华文细黑" pitchFamily="2" charset="-122"/>
              </a:rPr>
              <a:t>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产生一个到</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Handover Command</a:t>
            </a:r>
            <a:r>
              <a:rPr lang="zh-CN" altLang="en-GB" sz="1000" smtClean="0">
                <a:latin typeface="Times New Roman" pitchFamily="18" charset="0"/>
                <a:ea typeface="华文细黑" pitchFamily="2" charset="-122"/>
              </a:rPr>
              <a:t>（</a:t>
            </a:r>
            <a:r>
              <a:rPr lang="en-GB" altLang="zh-CN" sz="1000" smtClean="0">
                <a:latin typeface="Times New Roman" pitchFamily="18" charset="0"/>
                <a:ea typeface="华文细黑" pitchFamily="2" charset="-122"/>
              </a:rPr>
              <a:t>RRC</a:t>
            </a:r>
            <a:r>
              <a:rPr lang="zh-CN" altLang="en-GB" sz="1000" smtClean="0">
                <a:latin typeface="Times New Roman" pitchFamily="18" charset="0"/>
                <a:ea typeface="华文细黑" pitchFamily="2" charset="-122"/>
              </a:rPr>
              <a:t>消息）。</a:t>
            </a:r>
            <a:r>
              <a:rPr lang="en-GB" altLang="zh-CN" sz="1000" smtClean="0">
                <a:latin typeface="Times New Roman" pitchFamily="18" charset="0"/>
                <a:ea typeface="华文细黑" pitchFamily="2" charset="-122"/>
              </a:rPr>
              <a:t>Handover Command</a:t>
            </a:r>
            <a:r>
              <a:rPr lang="zh-CN" altLang="en-GB" sz="1000" smtClean="0">
                <a:latin typeface="Times New Roman" pitchFamily="18" charset="0"/>
                <a:ea typeface="华文细黑" pitchFamily="2" charset="-122"/>
              </a:rPr>
              <a:t>消息包含从目标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收到的透明容器。切换的优先给高于</a:t>
            </a:r>
            <a:r>
              <a:rPr lang="en-GB" altLang="zh-CN" sz="1000" smtClean="0">
                <a:latin typeface="Times New Roman" pitchFamily="18" charset="0"/>
                <a:ea typeface="华文细黑" pitchFamily="2" charset="-122"/>
              </a:rPr>
              <a:t>HARQ/ARQ</a:t>
            </a:r>
            <a:r>
              <a:rPr lang="zh-CN" altLang="en-GB" sz="1000" smtClean="0">
                <a:latin typeface="Times New Roman" pitchFamily="18" charset="0"/>
                <a:ea typeface="华文细黑" pitchFamily="2" charset="-122"/>
              </a:rPr>
              <a:t>以及</a:t>
            </a:r>
            <a:r>
              <a:rPr lang="en-GB" altLang="zh-CN" sz="1000" smtClean="0">
                <a:latin typeface="Times New Roman" pitchFamily="18" charset="0"/>
                <a:ea typeface="华文细黑" pitchFamily="2" charset="-122"/>
              </a:rPr>
              <a:t>DRX</a:t>
            </a:r>
            <a:r>
              <a:rPr lang="zh-CN" altLang="en-GB" sz="1000" smtClean="0">
                <a:latin typeface="Times New Roman" pitchFamily="18" charset="0"/>
                <a:ea typeface="华文细黑" pitchFamily="2" charset="-122"/>
              </a:rPr>
              <a:t>。</a:t>
            </a:r>
          </a:p>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39B45145-6898-462A-8BC0-8C9F1AB9E4D8}" type="slidenum">
              <a:rPr lang="zh-CN" altLang="en-US" smtClean="0"/>
              <a:pPr/>
              <a:t>52</a:t>
            </a:fld>
            <a:endParaRPr lang="en-US" altLang="zh-CN" smtClean="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marL="228600" indent="-228600" eaLnBrk="1" hangingPunct="1"/>
            <a:r>
              <a:rPr lang="en-US" altLang="zh-CN" sz="1000" smtClean="0">
                <a:latin typeface="Arial" pitchFamily="34" charset="0"/>
              </a:rPr>
              <a:t>1.eNB</a:t>
            </a:r>
            <a:r>
              <a:rPr lang="zh-CN" altLang="en-US" sz="1000" smtClean="0">
                <a:latin typeface="Arial" pitchFamily="34" charset="0"/>
              </a:rPr>
              <a:t>间通过</a:t>
            </a:r>
            <a:r>
              <a:rPr lang="en-US" altLang="zh-CN" sz="1000" smtClean="0">
                <a:latin typeface="Arial" pitchFamily="34" charset="0"/>
              </a:rPr>
              <a:t>X2</a:t>
            </a:r>
            <a:r>
              <a:rPr lang="zh-CN" altLang="en-US" sz="1000" smtClean="0">
                <a:latin typeface="Arial" pitchFamily="34" charset="0"/>
              </a:rPr>
              <a:t>接口切换的条件：源</a:t>
            </a:r>
            <a:r>
              <a:rPr lang="en-US" altLang="zh-CN" sz="1000" smtClean="0">
                <a:latin typeface="Arial" pitchFamily="34" charset="0"/>
              </a:rPr>
              <a:t>eNB</a:t>
            </a:r>
            <a:r>
              <a:rPr lang="zh-CN" altLang="en-US" sz="1000" smtClean="0">
                <a:latin typeface="Arial" pitchFamily="34" charset="0"/>
              </a:rPr>
              <a:t>和目标</a:t>
            </a:r>
            <a:r>
              <a:rPr lang="en-US" altLang="zh-CN" sz="1000" smtClean="0">
                <a:latin typeface="Arial" pitchFamily="34" charset="0"/>
              </a:rPr>
              <a:t>eNB</a:t>
            </a:r>
            <a:r>
              <a:rPr lang="zh-CN" altLang="en-US" sz="1000" smtClean="0">
                <a:latin typeface="Arial" pitchFamily="34" charset="0"/>
              </a:rPr>
              <a:t>之间配置了</a:t>
            </a:r>
            <a:r>
              <a:rPr lang="en-US" altLang="zh-CN" sz="1000" smtClean="0">
                <a:latin typeface="Arial" pitchFamily="34" charset="0"/>
              </a:rPr>
              <a:t>X2</a:t>
            </a:r>
            <a:r>
              <a:rPr lang="zh-CN" altLang="en-US" sz="1000" smtClean="0">
                <a:latin typeface="Arial" pitchFamily="34" charset="0"/>
              </a:rPr>
              <a:t>接口、以及它们必须属于同一个</a:t>
            </a:r>
            <a:r>
              <a:rPr lang="en-US" altLang="zh-CN" sz="1000" smtClean="0">
                <a:latin typeface="Arial" pitchFamily="34" charset="0"/>
              </a:rPr>
              <a:t>MME POOL</a:t>
            </a:r>
            <a:r>
              <a:rPr lang="zh-CN" altLang="en-US" sz="1000" smtClean="0">
                <a:latin typeface="Arial" pitchFamily="34" charset="0"/>
              </a:rPr>
              <a:t>。</a:t>
            </a:r>
          </a:p>
          <a:p>
            <a:pPr marL="228600" indent="-228600" eaLnBrk="1" hangingPunct="1"/>
            <a:endParaRPr lang="en-US" altLang="zh-CN" sz="1000" smtClean="0">
              <a:latin typeface="Arial" pitchFamily="34" charset="0"/>
            </a:endParaRPr>
          </a:p>
          <a:p>
            <a:pPr marL="228600" indent="-228600" eaLnBrk="1" hangingPunct="1"/>
            <a:r>
              <a:rPr lang="en-US" altLang="zh-CN" sz="1000" smtClean="0">
                <a:latin typeface="Arial" pitchFamily="34" charset="0"/>
              </a:rPr>
              <a:t>4.</a:t>
            </a:r>
            <a:r>
              <a:rPr lang="zh-CN" altLang="en-GB" sz="1000" smtClean="0">
                <a:latin typeface="Times New Roman" pitchFamily="18" charset="0"/>
                <a:ea typeface="华文细黑" pitchFamily="2" charset="-122"/>
              </a:rPr>
              <a:t>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发送</a:t>
            </a:r>
            <a:r>
              <a:rPr lang="en-GB" altLang="zh-CN" sz="1000" smtClean="0">
                <a:latin typeface="Times New Roman" pitchFamily="18" charset="0"/>
                <a:ea typeface="华文细黑" pitchFamily="2" charset="-122"/>
              </a:rPr>
              <a:t>Handover Request</a:t>
            </a:r>
            <a:r>
              <a:rPr lang="zh-CN" altLang="en-GB" sz="1000" smtClean="0">
                <a:latin typeface="Times New Roman" pitchFamily="18" charset="0"/>
                <a:ea typeface="华文细黑" pitchFamily="2" charset="-122"/>
              </a:rPr>
              <a:t>消息到目标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来传递必要的信息让目标端做切换准备（源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UE X2</a:t>
            </a:r>
            <a:r>
              <a:rPr lang="zh-CN" altLang="en-GB" sz="1000" smtClean="0">
                <a:latin typeface="Times New Roman" pitchFamily="18" charset="0"/>
                <a:ea typeface="华文细黑" pitchFamily="2" charset="-122"/>
              </a:rPr>
              <a:t>信令上下文引用，</a:t>
            </a:r>
            <a:r>
              <a:rPr lang="en-GB" altLang="zh-CN" sz="1000" smtClean="0">
                <a:latin typeface="Times New Roman" pitchFamily="18" charset="0"/>
                <a:ea typeface="华文细黑" pitchFamily="2" charset="-122"/>
              </a:rPr>
              <a:t>UE S1 EPC</a:t>
            </a:r>
            <a:r>
              <a:rPr lang="zh-CN" altLang="en-GB" sz="1000" smtClean="0">
                <a:latin typeface="Times New Roman" pitchFamily="18" charset="0"/>
                <a:ea typeface="华文细黑" pitchFamily="2" charset="-122"/>
              </a:rPr>
              <a:t>信令上下文引用，目标小区</a:t>
            </a:r>
            <a:r>
              <a:rPr lang="en-GB" altLang="zh-CN" sz="1000" smtClean="0">
                <a:latin typeface="Times New Roman" pitchFamily="18" charset="0"/>
                <a:ea typeface="华文细黑" pitchFamily="2" charset="-122"/>
              </a:rPr>
              <a:t>ID</a:t>
            </a:r>
            <a:r>
              <a:rPr lang="zh-CN" altLang="en-GB" sz="1000" smtClean="0">
                <a:latin typeface="Times New Roman" pitchFamily="18" charset="0"/>
                <a:ea typeface="华文细黑" pitchFamily="2" charset="-122"/>
              </a:rPr>
              <a:t>，</a:t>
            </a:r>
            <a:r>
              <a:rPr lang="en-GB" altLang="zh-CN" sz="1000" smtClean="0">
                <a:latin typeface="Times New Roman" pitchFamily="18" charset="0"/>
                <a:ea typeface="华文细黑" pitchFamily="2" charset="-122"/>
              </a:rPr>
              <a:t>KeNB*</a:t>
            </a:r>
            <a:r>
              <a:rPr lang="zh-CN" altLang="en-GB" sz="1000" smtClean="0">
                <a:latin typeface="Times New Roman" pitchFamily="18" charset="0"/>
                <a:ea typeface="华文细黑" pitchFamily="2" charset="-122"/>
              </a:rPr>
              <a:t>，包含源端</a:t>
            </a:r>
            <a:r>
              <a:rPr lang="en-GB" altLang="zh-CN" sz="1000" smtClean="0">
                <a:latin typeface="Times New Roman" pitchFamily="18" charset="0"/>
                <a:ea typeface="华文细黑" pitchFamily="2" charset="-122"/>
              </a:rPr>
              <a:t>C-RNTI</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RRC</a:t>
            </a:r>
            <a:r>
              <a:rPr lang="zh-CN" altLang="en-GB" sz="1000" smtClean="0">
                <a:latin typeface="Times New Roman" pitchFamily="18" charset="0"/>
                <a:ea typeface="华文细黑" pitchFamily="2" charset="-122"/>
              </a:rPr>
              <a:t>上下文，</a:t>
            </a:r>
            <a:r>
              <a:rPr lang="en-GB" altLang="zh-CN" sz="1000" smtClean="0">
                <a:latin typeface="Times New Roman" pitchFamily="18" charset="0"/>
                <a:ea typeface="华文细黑" pitchFamily="2" charset="-122"/>
              </a:rPr>
              <a:t>AS</a:t>
            </a:r>
            <a:r>
              <a:rPr lang="zh-CN" altLang="en-GB" sz="1000" smtClean="0">
                <a:latin typeface="Times New Roman" pitchFamily="18" charset="0"/>
                <a:ea typeface="华文细黑" pitchFamily="2" charset="-122"/>
              </a:rPr>
              <a:t>配置（除了物理层配置））。</a:t>
            </a:r>
            <a:r>
              <a:rPr lang="en-GB" altLang="zh-CN" sz="1000" smtClean="0">
                <a:latin typeface="Times New Roman" pitchFamily="18" charset="0"/>
                <a:ea typeface="华文细黑" pitchFamily="2" charset="-122"/>
              </a:rPr>
              <a:t>UE X2/S1</a:t>
            </a:r>
            <a:r>
              <a:rPr lang="zh-CN" altLang="en-GB" sz="1000" smtClean="0">
                <a:latin typeface="Times New Roman" pitchFamily="18" charset="0"/>
                <a:ea typeface="华文细黑" pitchFamily="2" charset="-122"/>
              </a:rPr>
              <a:t>信令上下文引用可以让目标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定位源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和</a:t>
            </a:r>
            <a:r>
              <a:rPr lang="en-GB" altLang="zh-CN" sz="1000" smtClean="0">
                <a:latin typeface="Times New Roman" pitchFamily="18" charset="0"/>
                <a:ea typeface="华文细黑" pitchFamily="2" charset="-122"/>
              </a:rPr>
              <a:t>EPC</a:t>
            </a:r>
            <a:r>
              <a:rPr lang="zh-CN" altLang="en-GB" sz="1000" smtClean="0">
                <a:latin typeface="Times New Roman" pitchFamily="18" charset="0"/>
                <a:ea typeface="华文细黑" pitchFamily="2" charset="-122"/>
              </a:rPr>
              <a:t>。</a:t>
            </a:r>
            <a:r>
              <a:rPr lang="en-GB" altLang="zh-CN" sz="1000" smtClean="0">
                <a:latin typeface="Times New Roman" pitchFamily="18" charset="0"/>
                <a:ea typeface="华文细黑" pitchFamily="2" charset="-122"/>
              </a:rPr>
              <a:t>EPS bear</a:t>
            </a:r>
            <a:r>
              <a:rPr lang="zh-CN" altLang="en-GB" sz="1000" smtClean="0">
                <a:latin typeface="Times New Roman" pitchFamily="18" charset="0"/>
                <a:ea typeface="华文细黑" pitchFamily="2" charset="-122"/>
              </a:rPr>
              <a:t>上下文包含必要的</a:t>
            </a:r>
            <a:r>
              <a:rPr lang="en-GB" altLang="zh-CN" sz="1000" smtClean="0">
                <a:latin typeface="Times New Roman" pitchFamily="18" charset="0"/>
                <a:ea typeface="华文细黑" pitchFamily="2" charset="-122"/>
              </a:rPr>
              <a:t>RNC</a:t>
            </a:r>
            <a:r>
              <a:rPr lang="zh-CN" altLang="en-GB" sz="1000" smtClean="0">
                <a:latin typeface="Times New Roman" pitchFamily="18" charset="0"/>
                <a:ea typeface="华文细黑" pitchFamily="2" charset="-122"/>
              </a:rPr>
              <a:t>和</a:t>
            </a:r>
            <a:r>
              <a:rPr lang="en-GB" altLang="zh-CN" sz="1000" smtClean="0">
                <a:latin typeface="Times New Roman" pitchFamily="18" charset="0"/>
                <a:ea typeface="华文细黑" pitchFamily="2" charset="-122"/>
              </a:rPr>
              <a:t>TNL</a:t>
            </a:r>
            <a:r>
              <a:rPr lang="zh-CN" altLang="en-GB" sz="1000" smtClean="0">
                <a:latin typeface="Times New Roman" pitchFamily="18" charset="0"/>
                <a:ea typeface="华文细黑" pitchFamily="2" charset="-122"/>
              </a:rPr>
              <a:t>地址信息以及</a:t>
            </a:r>
            <a:r>
              <a:rPr lang="en-GB" altLang="zh-CN" sz="1000" smtClean="0">
                <a:latin typeface="Times New Roman" pitchFamily="18" charset="0"/>
                <a:ea typeface="华文细黑" pitchFamily="2" charset="-122"/>
              </a:rPr>
              <a:t>EPS bear</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QoS</a:t>
            </a:r>
            <a:r>
              <a:rPr lang="zh-CN" altLang="en-GB" sz="1000" smtClean="0">
                <a:latin typeface="Times New Roman" pitchFamily="18" charset="0"/>
                <a:ea typeface="华文细黑" pitchFamily="2" charset="-122"/>
              </a:rPr>
              <a:t>配置。</a:t>
            </a:r>
          </a:p>
          <a:p>
            <a:pPr marL="228600" indent="-228600" eaLnBrk="1" hangingPunct="1"/>
            <a:endParaRPr lang="zh-CN" altLang="en-GB" sz="1000" smtClean="0">
              <a:latin typeface="Times New Roman" pitchFamily="18" charset="0"/>
              <a:ea typeface="华文细黑" pitchFamily="2" charset="-122"/>
            </a:endParaRPr>
          </a:p>
          <a:p>
            <a:pPr marL="228600" indent="-228600" eaLnBrk="1" hangingPunct="1"/>
            <a:r>
              <a:rPr lang="en-US" altLang="zh-CN" sz="1000" smtClean="0">
                <a:latin typeface="Arial" pitchFamily="34" charset="0"/>
              </a:rPr>
              <a:t>5.</a:t>
            </a:r>
            <a:r>
              <a:rPr lang="zh-CN" altLang="en-GB" sz="1000" smtClean="0">
                <a:latin typeface="Times New Roman" pitchFamily="18" charset="0"/>
                <a:ea typeface="华文细黑" pitchFamily="2" charset="-122"/>
              </a:rPr>
              <a:t>如果目标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的资源可用，目标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的准入控制可以根据收到</a:t>
            </a:r>
            <a:r>
              <a:rPr lang="en-GB" altLang="zh-CN" sz="1000" smtClean="0">
                <a:latin typeface="Times New Roman" pitchFamily="18" charset="0"/>
                <a:ea typeface="华文细黑" pitchFamily="2" charset="-122"/>
              </a:rPr>
              <a:t>EPS bear QoS</a:t>
            </a:r>
            <a:r>
              <a:rPr lang="zh-CN" altLang="en-GB" sz="1000" smtClean="0">
                <a:latin typeface="Times New Roman" pitchFamily="18" charset="0"/>
                <a:ea typeface="华文细黑" pitchFamily="2" charset="-122"/>
              </a:rPr>
              <a:t>信息来增加成功切换的可能行。目标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根据收到的</a:t>
            </a:r>
            <a:r>
              <a:rPr lang="en-GB" altLang="zh-CN" sz="1000" smtClean="0">
                <a:latin typeface="Times New Roman" pitchFamily="18" charset="0"/>
                <a:ea typeface="华文细黑" pitchFamily="2" charset="-122"/>
              </a:rPr>
              <a:t>EPS bear Qos</a:t>
            </a:r>
            <a:r>
              <a:rPr lang="zh-CN" altLang="en-GB" sz="1000" smtClean="0">
                <a:latin typeface="Times New Roman" pitchFamily="18" charset="0"/>
                <a:ea typeface="华文细黑" pitchFamily="2" charset="-122"/>
              </a:rPr>
              <a:t>信息配置请求的资源并且为</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保留一个</a:t>
            </a:r>
            <a:r>
              <a:rPr lang="en-GB" altLang="zh-CN" sz="1000" smtClean="0">
                <a:latin typeface="Times New Roman" pitchFamily="18" charset="0"/>
                <a:ea typeface="华文细黑" pitchFamily="2" charset="-122"/>
              </a:rPr>
              <a:t>C-RNTI</a:t>
            </a:r>
            <a:r>
              <a:rPr lang="zh-CN" altLang="en-GB" sz="1000" smtClean="0">
                <a:latin typeface="Times New Roman" pitchFamily="18" charset="0"/>
                <a:ea typeface="华文细黑" pitchFamily="2" charset="-122"/>
              </a:rPr>
              <a:t>，同时也可选择的为</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提供一个</a:t>
            </a:r>
            <a:r>
              <a:rPr lang="en-GB" altLang="zh-CN" sz="1000" smtClean="0">
                <a:latin typeface="Times New Roman" pitchFamily="18" charset="0"/>
                <a:ea typeface="华文细黑" pitchFamily="2" charset="-122"/>
              </a:rPr>
              <a:t>RACH preamble</a:t>
            </a:r>
            <a:r>
              <a:rPr lang="zh-CN" altLang="en-GB" sz="1000" smtClean="0">
                <a:latin typeface="Times New Roman" pitchFamily="18" charset="0"/>
                <a:ea typeface="华文细黑" pitchFamily="2" charset="-122"/>
              </a:rPr>
              <a:t>。目标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AS</a:t>
            </a:r>
            <a:r>
              <a:rPr lang="zh-CN" altLang="en-GB" sz="1000" smtClean="0">
                <a:latin typeface="Times New Roman" pitchFamily="18" charset="0"/>
                <a:ea typeface="华文细黑" pitchFamily="2" charset="-122"/>
              </a:rPr>
              <a:t>配置可以单独制定，也可以作为源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AS</a:t>
            </a:r>
            <a:r>
              <a:rPr lang="zh-CN" altLang="en-GB" sz="1000" smtClean="0">
                <a:latin typeface="Times New Roman" pitchFamily="18" charset="0"/>
                <a:ea typeface="华文细黑" pitchFamily="2" charset="-122"/>
              </a:rPr>
              <a:t>配置的一个可选部分。</a:t>
            </a:r>
          </a:p>
          <a:p>
            <a:pPr marL="228600" indent="-228600" eaLnBrk="1" hangingPunct="1"/>
            <a:endParaRPr lang="zh-CN" altLang="en-GB" sz="1000" smtClean="0">
              <a:latin typeface="Times New Roman" pitchFamily="18" charset="0"/>
              <a:ea typeface="华文细黑" pitchFamily="2" charset="-122"/>
            </a:endParaRPr>
          </a:p>
          <a:p>
            <a:pPr marL="228600" indent="-228600" eaLnBrk="1" hangingPunct="1"/>
            <a:r>
              <a:rPr lang="en-GB" altLang="zh-CN" sz="1000" smtClean="0">
                <a:latin typeface="Times New Roman" pitchFamily="18" charset="0"/>
                <a:ea typeface="华文细黑" pitchFamily="2" charset="-122"/>
              </a:rPr>
              <a:t>6.</a:t>
            </a:r>
            <a:r>
              <a:rPr lang="zh-CN" altLang="en-GB" sz="1000" smtClean="0">
                <a:latin typeface="Times New Roman" pitchFamily="18" charset="0"/>
                <a:ea typeface="华文细黑" pitchFamily="2" charset="-122"/>
              </a:rPr>
              <a:t>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为</a:t>
            </a:r>
            <a:r>
              <a:rPr lang="en-GB" altLang="zh-CN" sz="1000" smtClean="0">
                <a:latin typeface="Times New Roman" pitchFamily="18" charset="0"/>
                <a:ea typeface="华文细黑" pitchFamily="2" charset="-122"/>
              </a:rPr>
              <a:t>HO</a:t>
            </a:r>
            <a:r>
              <a:rPr lang="zh-CN" altLang="en-GB" sz="1000" smtClean="0">
                <a:latin typeface="Times New Roman" pitchFamily="18" charset="0"/>
                <a:ea typeface="华文细黑" pitchFamily="2" charset="-122"/>
              </a:rPr>
              <a:t>准备好相应的</a:t>
            </a:r>
            <a:r>
              <a:rPr lang="en-GB" altLang="zh-CN" sz="1000" smtClean="0">
                <a:latin typeface="Times New Roman" pitchFamily="18" charset="0"/>
                <a:ea typeface="华文细黑" pitchFamily="2" charset="-122"/>
              </a:rPr>
              <a:t>L1/L2</a:t>
            </a:r>
            <a:r>
              <a:rPr lang="zh-CN" altLang="en-GB" sz="1000" smtClean="0">
                <a:latin typeface="Times New Roman" pitchFamily="18" charset="0"/>
                <a:ea typeface="华文细黑" pitchFamily="2" charset="-122"/>
              </a:rPr>
              <a:t>资源后，发送</a:t>
            </a:r>
            <a:r>
              <a:rPr lang="en-GB" altLang="zh-CN" sz="1000" smtClean="0">
                <a:latin typeface="Times New Roman" pitchFamily="18" charset="0"/>
                <a:ea typeface="华文细黑" pitchFamily="2" charset="-122"/>
              </a:rPr>
              <a:t>Handover Request Acknowledeg</a:t>
            </a:r>
            <a:r>
              <a:rPr lang="zh-CN" altLang="en-GB" sz="1000" smtClean="0">
                <a:latin typeface="Times New Roman" pitchFamily="18" charset="0"/>
                <a:ea typeface="华文细黑" pitchFamily="2" charset="-122"/>
              </a:rPr>
              <a:t>消息到源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a:t>
            </a:r>
            <a:r>
              <a:rPr lang="en-GB" altLang="zh-CN" sz="1000" smtClean="0">
                <a:latin typeface="Times New Roman" pitchFamily="18" charset="0"/>
                <a:ea typeface="华文细黑" pitchFamily="2" charset="-122"/>
              </a:rPr>
              <a:t>Handover Request ACK</a:t>
            </a:r>
            <a:r>
              <a:rPr lang="zh-CN" altLang="en-GB" sz="1000" smtClean="0">
                <a:latin typeface="Times New Roman" pitchFamily="18" charset="0"/>
                <a:ea typeface="华文细黑" pitchFamily="2" charset="-122"/>
              </a:rPr>
              <a:t>消息中包含一个透明的容器，作为发往</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Handover Command</a:t>
            </a:r>
            <a:r>
              <a:rPr lang="zh-CN" altLang="en-GB" sz="1000" smtClean="0">
                <a:latin typeface="Times New Roman" pitchFamily="18" charset="0"/>
                <a:ea typeface="华文细黑" pitchFamily="2" charset="-122"/>
              </a:rPr>
              <a:t>的一部分。</a:t>
            </a:r>
          </a:p>
          <a:p>
            <a:pPr marL="228600" indent="-228600" eaLnBrk="1" hangingPunct="1"/>
            <a:endParaRPr lang="en-US" altLang="zh-CN" sz="1000" smtClean="0">
              <a:latin typeface="Arial" pitchFamily="34" charset="0"/>
            </a:endParaRPr>
          </a:p>
          <a:p>
            <a:pPr marL="228600" indent="-228600" eaLnBrk="1" hangingPunct="1"/>
            <a:r>
              <a:rPr lang="en-US" altLang="zh-CN" sz="1000" smtClean="0">
                <a:latin typeface="Arial" pitchFamily="34" charset="0"/>
              </a:rPr>
              <a:t>7.</a:t>
            </a:r>
            <a:r>
              <a:rPr lang="zh-CN" altLang="en-GB" sz="1000" smtClean="0">
                <a:latin typeface="Times New Roman" pitchFamily="18" charset="0"/>
                <a:ea typeface="华文细黑" pitchFamily="2" charset="-122"/>
              </a:rPr>
              <a:t>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产生一个到</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的</a:t>
            </a:r>
            <a:r>
              <a:rPr lang="en-GB" altLang="zh-CN" sz="1000" smtClean="0">
                <a:latin typeface="Times New Roman" pitchFamily="18" charset="0"/>
                <a:ea typeface="华文细黑" pitchFamily="2" charset="-122"/>
              </a:rPr>
              <a:t>Handover Command</a:t>
            </a:r>
            <a:r>
              <a:rPr lang="zh-CN" altLang="en-GB" sz="1000" smtClean="0">
                <a:latin typeface="Times New Roman" pitchFamily="18" charset="0"/>
                <a:ea typeface="华文细黑" pitchFamily="2" charset="-122"/>
              </a:rPr>
              <a:t>（</a:t>
            </a:r>
            <a:r>
              <a:rPr lang="en-GB" altLang="zh-CN" sz="1000" smtClean="0">
                <a:latin typeface="Times New Roman" pitchFamily="18" charset="0"/>
                <a:ea typeface="华文细黑" pitchFamily="2" charset="-122"/>
              </a:rPr>
              <a:t>RRC</a:t>
            </a:r>
            <a:r>
              <a:rPr lang="zh-CN" altLang="en-GB" sz="1000" smtClean="0">
                <a:latin typeface="Times New Roman" pitchFamily="18" charset="0"/>
                <a:ea typeface="华文细黑" pitchFamily="2" charset="-122"/>
              </a:rPr>
              <a:t>消息）。</a:t>
            </a:r>
            <a:r>
              <a:rPr lang="en-GB" altLang="zh-CN" sz="1000" smtClean="0">
                <a:latin typeface="Times New Roman" pitchFamily="18" charset="0"/>
                <a:ea typeface="华文细黑" pitchFamily="2" charset="-122"/>
              </a:rPr>
              <a:t>Handover Command</a:t>
            </a:r>
            <a:r>
              <a:rPr lang="zh-CN" altLang="en-GB" sz="1000" smtClean="0">
                <a:latin typeface="Times New Roman" pitchFamily="18" charset="0"/>
                <a:ea typeface="华文细黑" pitchFamily="2" charset="-122"/>
              </a:rPr>
              <a:t>消息包含从目标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收到的透明容器。切换的优先给高于</a:t>
            </a:r>
            <a:r>
              <a:rPr lang="en-GB" altLang="zh-CN" sz="1000" smtClean="0">
                <a:latin typeface="Times New Roman" pitchFamily="18" charset="0"/>
                <a:ea typeface="华文细黑" pitchFamily="2" charset="-122"/>
              </a:rPr>
              <a:t>HARQ/ARQ</a:t>
            </a:r>
            <a:r>
              <a:rPr lang="zh-CN" altLang="en-GB" sz="1000" smtClean="0">
                <a:latin typeface="Times New Roman" pitchFamily="18" charset="0"/>
                <a:ea typeface="华文细黑" pitchFamily="2" charset="-122"/>
              </a:rPr>
              <a:t>以及</a:t>
            </a:r>
            <a:r>
              <a:rPr lang="en-GB" altLang="zh-CN" sz="1000" smtClean="0">
                <a:latin typeface="Times New Roman" pitchFamily="18" charset="0"/>
                <a:ea typeface="华文细黑" pitchFamily="2" charset="-122"/>
              </a:rPr>
              <a:t>DRX</a:t>
            </a:r>
            <a:r>
              <a:rPr lang="zh-CN" altLang="en-GB" sz="1000" smtClean="0">
                <a:latin typeface="Times New Roman" pitchFamily="18" charset="0"/>
                <a:ea typeface="华文细黑" pitchFamily="2" charset="-122"/>
              </a:rPr>
              <a:t>。</a:t>
            </a:r>
          </a:p>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730A1BCA-7927-4615-B869-DEF9AFCF8415}" type="slidenum">
              <a:rPr lang="zh-CN" altLang="en-US" smtClean="0"/>
              <a:pPr/>
              <a:t>53</a:t>
            </a:fld>
            <a:endParaRPr lang="en-US" altLang="zh-CN"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E4F8D647-D5AF-4940-BA2B-72D3DD16CC1B}" type="slidenum">
              <a:rPr lang="zh-CN" altLang="en-US" smtClean="0"/>
              <a:pPr/>
              <a:t>54</a:t>
            </a:fld>
            <a:endParaRPr lang="en-US" altLang="zh-CN" smtClean="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AEEE724-87B2-47EE-90CB-F7F78FECF55C}" type="slidenum">
              <a:rPr lang="zh-CN" altLang="en-US" smtClean="0"/>
              <a:pPr/>
              <a:t>55</a:t>
            </a:fld>
            <a:endParaRPr lang="en-US" altLang="zh-CN" smtClean="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53B11171-FC12-44C5-9C09-992EBFB53F80}" type="slidenum">
              <a:rPr lang="zh-CN" altLang="en-US" smtClean="0"/>
              <a:pPr/>
              <a:t>56</a:t>
            </a:fld>
            <a:endParaRPr lang="en-US" altLang="zh-CN" smtClean="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B8B45BA0-1F97-4D24-9D9D-D19BDEFBECBC}" type="slidenum">
              <a:rPr lang="zh-CN" altLang="en-US" smtClean="0"/>
              <a:pPr/>
              <a:t>57</a:t>
            </a:fld>
            <a:endParaRPr lang="en-US" altLang="zh-CN" smtClean="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11FAA0C2-8082-4FA3-B40C-4A2099B175CB}" type="slidenum">
              <a:rPr lang="zh-CN" altLang="en-US" smtClean="0"/>
              <a:pPr/>
              <a:t>58</a:t>
            </a:fld>
            <a:endParaRPr lang="en-US" altLang="zh-CN" smtClean="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76CB745D-2264-4383-9A7F-93CAC1824D41}" type="slidenum">
              <a:rPr lang="zh-CN" altLang="en-US" smtClean="0"/>
              <a:pPr/>
              <a:t>59</a:t>
            </a:fld>
            <a:endParaRPr lang="en-US" altLang="zh-CN" smtClean="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B91CD5F-0DFF-48B6-AE14-904453F0812D}" type="slidenum">
              <a:rPr lang="zh-CN" altLang="en-US" smtClean="0"/>
              <a:pPr/>
              <a:t>6</a:t>
            </a:fld>
            <a:endParaRPr lang="en-US" altLang="zh-CN"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altLang="zh-CN" smtClean="0">
                <a:latin typeface="Arial" pitchFamily="34" charset="0"/>
              </a:rPr>
              <a:t>PCI</a:t>
            </a:r>
            <a:r>
              <a:rPr lang="zh-CN" altLang="en-US" smtClean="0">
                <a:latin typeface="Arial" pitchFamily="34" charset="0"/>
              </a:rPr>
              <a:t>：</a:t>
            </a:r>
            <a:r>
              <a:rPr lang="en-US" altLang="zh-CN" smtClean="0">
                <a:latin typeface="Arial" pitchFamily="34" charset="0"/>
              </a:rPr>
              <a:t>Physical Cell Identity</a:t>
            </a:r>
          </a:p>
          <a:p>
            <a:pPr eaLnBrk="1" hangingPunct="1"/>
            <a:r>
              <a:rPr lang="en-US" altLang="zh-CN" smtClean="0">
                <a:latin typeface="Arial" pitchFamily="34" charset="0"/>
              </a:rPr>
              <a:t>MIB</a:t>
            </a:r>
            <a:r>
              <a:rPr lang="zh-CN" altLang="en-US" smtClean="0">
                <a:latin typeface="Arial" pitchFamily="34" charset="0"/>
              </a:rPr>
              <a:t>：</a:t>
            </a:r>
            <a:r>
              <a:rPr lang="en-US" altLang="zh-CN" smtClean="0">
                <a:latin typeface="Arial" pitchFamily="34" charset="0"/>
              </a:rPr>
              <a:t>Master Information Block</a:t>
            </a:r>
          </a:p>
          <a:p>
            <a:pPr eaLnBrk="1" hangingPunct="1"/>
            <a:r>
              <a:rPr lang="en-US" altLang="zh-CN" smtClean="0">
                <a:latin typeface="Arial" pitchFamily="34" charset="0"/>
              </a:rPr>
              <a:t>SIB</a:t>
            </a:r>
            <a:r>
              <a:rPr lang="zh-CN" altLang="en-US" smtClean="0">
                <a:latin typeface="Arial" pitchFamily="34" charset="0"/>
              </a:rPr>
              <a:t>：</a:t>
            </a:r>
            <a:r>
              <a:rPr lang="en-US" altLang="zh-CN" smtClean="0">
                <a:latin typeface="Arial" pitchFamily="34" charset="0"/>
              </a:rPr>
              <a:t>System Information Block</a:t>
            </a:r>
          </a:p>
          <a:p>
            <a:pPr eaLnBrk="1" hangingPunct="1"/>
            <a:r>
              <a:rPr lang="en-US" altLang="zh-CN" smtClean="0">
                <a:latin typeface="Arial" pitchFamily="34" charset="0"/>
              </a:rPr>
              <a:t>SIB1</a:t>
            </a:r>
            <a:r>
              <a:rPr lang="zh-CN" altLang="en-US" smtClean="0">
                <a:latin typeface="Arial" pitchFamily="34" charset="0"/>
              </a:rPr>
              <a:t>：</a:t>
            </a:r>
            <a:r>
              <a:rPr lang="en-US" altLang="zh-CN" smtClean="0">
                <a:latin typeface="Arial" pitchFamily="34" charset="0"/>
              </a:rPr>
              <a:t>System Information Block Type1</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60B030B2-67B9-425A-B4A1-BD755E99BE78}" type="slidenum">
              <a:rPr lang="zh-CN" altLang="en-US" smtClean="0"/>
              <a:pPr/>
              <a:t>60</a:t>
            </a:fld>
            <a:endParaRPr lang="en-US" altLang="zh-CN" smtClean="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886F3DEE-7887-44FE-B338-FB5C27887B28}" type="slidenum">
              <a:rPr lang="zh-CN" altLang="en-US" smtClean="0"/>
              <a:pPr/>
              <a:t>61</a:t>
            </a:fld>
            <a:endParaRPr lang="en-US" altLang="zh-CN" smtClean="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CD1FF3ED-CE52-4530-9416-0C6AF34DC13B}" type="slidenum">
              <a:rPr lang="zh-CN" altLang="en-US" smtClean="0"/>
              <a:pPr/>
              <a:t>62</a:t>
            </a:fld>
            <a:endParaRPr lang="en-US" altLang="zh-CN" smtClean="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C5CCE124-91C2-4774-9469-627859DB8FC5}" type="slidenum">
              <a:rPr lang="zh-CN" altLang="en-US" smtClean="0"/>
              <a:pPr/>
              <a:t>63</a:t>
            </a:fld>
            <a:endParaRPr lang="en-US" altLang="zh-CN" smtClean="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marL="228600" indent="-228600" eaLnBrk="1" hangingPunct="1">
              <a:lnSpc>
                <a:spcPct val="80000"/>
              </a:lnSpc>
            </a:pPr>
            <a:r>
              <a:rPr lang="en-US" altLang="zh-CN" sz="800" smtClean="0">
                <a:latin typeface="Arial" pitchFamily="34" charset="0"/>
              </a:rPr>
              <a:t>4.</a:t>
            </a:r>
            <a:r>
              <a:rPr lang="zh-CN" altLang="en-GB" sz="800" smtClean="0">
                <a:latin typeface="Times New Roman" pitchFamily="18" charset="0"/>
                <a:ea typeface="华文细黑" pitchFamily="2" charset="-122"/>
              </a:rPr>
              <a:t>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向</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发送</a:t>
            </a:r>
            <a:r>
              <a:rPr lang="en-GB" altLang="zh-CN" sz="800" smtClean="0">
                <a:latin typeface="Times New Roman" pitchFamily="18" charset="0"/>
                <a:ea typeface="华文细黑" pitchFamily="2" charset="-122"/>
              </a:rPr>
              <a:t>HANDOVER REQUIRED</a:t>
            </a:r>
            <a:r>
              <a:rPr lang="zh-CN" altLang="en-GB" sz="800" smtClean="0">
                <a:latin typeface="Times New Roman" pitchFamily="18" charset="0"/>
                <a:ea typeface="华文细黑" pitchFamily="2" charset="-122"/>
              </a:rPr>
              <a:t>消息，消息中携带切换需要用到的信息（</a:t>
            </a:r>
            <a:r>
              <a:rPr lang="en-GB" altLang="zh-CN" sz="800" smtClean="0">
                <a:latin typeface="Times New Roman" pitchFamily="18" charset="0"/>
                <a:ea typeface="华文细黑" pitchFamily="2" charset="-122"/>
              </a:rPr>
              <a:t>MME UE S1AP ID</a:t>
            </a:r>
            <a:r>
              <a:rPr lang="zh-CN" altLang="en-GB" sz="800" smtClean="0">
                <a:latin typeface="Times New Roman" pitchFamily="18" charset="0"/>
                <a:ea typeface="华文细黑" pitchFamily="2" charset="-122"/>
              </a:rPr>
              <a:t>、</a:t>
            </a:r>
            <a:r>
              <a:rPr lang="en-GB" altLang="zh-CN" sz="800" smtClean="0">
                <a:latin typeface="Times New Roman" pitchFamily="18" charset="0"/>
                <a:ea typeface="华文细黑" pitchFamily="2" charset="-122"/>
              </a:rPr>
              <a:t>eNB UE S1AP ID</a:t>
            </a:r>
            <a:r>
              <a:rPr lang="zh-CN" altLang="en-GB" sz="800" smtClean="0">
                <a:latin typeface="Times New Roman" pitchFamily="18" charset="0"/>
                <a:ea typeface="华文细黑" pitchFamily="2" charset="-122"/>
              </a:rPr>
              <a:t>、</a:t>
            </a:r>
            <a:r>
              <a:rPr lang="en-US" altLang="zh-CN" sz="800" smtClean="0">
                <a:latin typeface="Times New Roman" pitchFamily="18" charset="0"/>
                <a:ea typeface="华文细黑" pitchFamily="2" charset="-122"/>
              </a:rPr>
              <a:t>Handover Type</a:t>
            </a:r>
            <a:r>
              <a:rPr lang="zh-CN" altLang="en-US" sz="800" smtClean="0">
                <a:latin typeface="Times New Roman" pitchFamily="18" charset="0"/>
                <a:ea typeface="华文细黑" pitchFamily="2" charset="-122"/>
              </a:rPr>
              <a:t>（设置为</a:t>
            </a:r>
            <a:r>
              <a:rPr lang="en-US" altLang="zh-CN" sz="800" smtClean="0">
                <a:latin typeface="Times New Roman" pitchFamily="18" charset="0"/>
                <a:ea typeface="华文细黑" pitchFamily="2" charset="-122"/>
              </a:rPr>
              <a:t>IntraLTE</a:t>
            </a:r>
            <a:r>
              <a:rPr lang="zh-CN" altLang="en-US" sz="800" smtClean="0">
                <a:latin typeface="Times New Roman" pitchFamily="18" charset="0"/>
                <a:ea typeface="华文细黑" pitchFamily="2" charset="-122"/>
              </a:rPr>
              <a:t>）、</a:t>
            </a:r>
            <a:r>
              <a:rPr lang="en-US" altLang="zh-CN" sz="800" smtClean="0">
                <a:latin typeface="Times New Roman" pitchFamily="18" charset="0"/>
                <a:ea typeface="华文细黑" pitchFamily="2" charset="-122"/>
              </a:rPr>
              <a:t>Cause</a:t>
            </a:r>
            <a:r>
              <a:rPr lang="zh-CN" altLang="en-US" sz="800" smtClean="0">
                <a:latin typeface="Times New Roman" pitchFamily="18" charset="0"/>
                <a:ea typeface="华文细黑" pitchFamily="2" charset="-122"/>
              </a:rPr>
              <a:t>、</a:t>
            </a:r>
            <a:r>
              <a:rPr lang="en-US" altLang="zh-CN" sz="800" smtClean="0">
                <a:latin typeface="Times New Roman" pitchFamily="18" charset="0"/>
                <a:ea typeface="华文细黑" pitchFamily="2" charset="-122"/>
              </a:rPr>
              <a:t>Source ID</a:t>
            </a:r>
            <a:r>
              <a:rPr lang="zh-CN" altLang="en-US" sz="800" smtClean="0">
                <a:latin typeface="Times New Roman" pitchFamily="18" charset="0"/>
                <a:ea typeface="华文细黑" pitchFamily="2" charset="-122"/>
              </a:rPr>
              <a:t>、</a:t>
            </a:r>
            <a:r>
              <a:rPr lang="en-US" altLang="zh-CN" sz="800" smtClean="0">
                <a:latin typeface="Times New Roman" pitchFamily="18" charset="0"/>
                <a:ea typeface="华文细黑" pitchFamily="2" charset="-122"/>
              </a:rPr>
              <a:t>Target ID</a:t>
            </a:r>
            <a:r>
              <a:rPr lang="zh-CN" altLang="en-US" sz="800" smtClean="0">
                <a:latin typeface="Times New Roman" pitchFamily="18" charset="0"/>
                <a:ea typeface="华文细黑" pitchFamily="2" charset="-122"/>
              </a:rPr>
              <a:t>、</a:t>
            </a:r>
            <a:r>
              <a:rPr lang="en-US" altLang="zh-CN" sz="800" smtClean="0">
                <a:latin typeface="Times New Roman" pitchFamily="18" charset="0"/>
                <a:ea typeface="华文细黑" pitchFamily="2" charset="-122"/>
              </a:rPr>
              <a:t>Intra-LTE HO Information ListRequest</a:t>
            </a:r>
            <a:r>
              <a:rPr lang="zh-CN" altLang="en-US" sz="800" smtClean="0">
                <a:latin typeface="Times New Roman" pitchFamily="18" charset="0"/>
                <a:ea typeface="华文细黑" pitchFamily="2" charset="-122"/>
              </a:rPr>
              <a:t>（</a:t>
            </a:r>
            <a:r>
              <a:rPr lang="en-US" altLang="zh-CN" sz="800" smtClean="0">
                <a:latin typeface="Times New Roman" pitchFamily="18" charset="0"/>
                <a:ea typeface="华文细黑" pitchFamily="2" charset="-122"/>
              </a:rPr>
              <a:t>Source eNodeB to Target eNodeB Transparent Container</a:t>
            </a:r>
            <a:r>
              <a:rPr lang="zh-CN" altLang="en-US" sz="800" smtClean="0">
                <a:latin typeface="Times New Roman" pitchFamily="18" charset="0"/>
                <a:ea typeface="华文细黑" pitchFamily="2" charset="-122"/>
              </a:rPr>
              <a:t>）等）。如果本流程属于不同</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下两个</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之间的切换，则该消息可以通过</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侧的路由功能被正确转发给目标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所属的</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，该过程无需接入网关心。</a:t>
            </a:r>
          </a:p>
          <a:p>
            <a:pPr marL="228600" indent="-228600" eaLnBrk="1" hangingPunct="1">
              <a:lnSpc>
                <a:spcPct val="80000"/>
              </a:lnSpc>
            </a:pPr>
            <a:endParaRPr lang="en-US" altLang="zh-CN" sz="800" smtClean="0">
              <a:latin typeface="Arial" pitchFamily="34" charset="0"/>
            </a:endParaRPr>
          </a:p>
          <a:p>
            <a:pPr marL="228600" indent="-228600" eaLnBrk="1" hangingPunct="1">
              <a:lnSpc>
                <a:spcPct val="80000"/>
              </a:lnSpc>
            </a:pPr>
            <a:r>
              <a:rPr lang="en-US" altLang="zh-CN" sz="800" smtClean="0">
                <a:latin typeface="Arial" pitchFamily="34" charset="0"/>
              </a:rPr>
              <a:t>5.</a:t>
            </a:r>
            <a:r>
              <a:rPr lang="zh-CN" altLang="en-GB" sz="800" smtClean="0">
                <a:latin typeface="Times New Roman" pitchFamily="18" charset="0"/>
                <a:ea typeface="华文细黑" pitchFamily="2" charset="-122"/>
              </a:rPr>
              <a:t>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从所属</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收到</a:t>
            </a:r>
            <a:r>
              <a:rPr lang="en-GB" altLang="zh-CN" sz="800" smtClean="0">
                <a:latin typeface="Times New Roman" pitchFamily="18" charset="0"/>
                <a:ea typeface="华文细黑" pitchFamily="2" charset="-122"/>
              </a:rPr>
              <a:t>HANDOVER REQUEST</a:t>
            </a:r>
            <a:r>
              <a:rPr lang="zh-CN" altLang="en-GB" sz="800" smtClean="0">
                <a:latin typeface="Times New Roman" pitchFamily="18" charset="0"/>
                <a:ea typeface="华文细黑" pitchFamily="2" charset="-122"/>
              </a:rPr>
              <a:t>消息，该消息由</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组装发送。收到该消息后触发目标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做切换准备。诸如，为该用户在新的小区下建立新的</a:t>
            </a:r>
            <a:r>
              <a:rPr lang="en-GB" altLang="zh-CN" sz="800" smtClean="0">
                <a:latin typeface="Times New Roman" pitchFamily="18" charset="0"/>
                <a:ea typeface="华文细黑" pitchFamily="2" charset="-122"/>
              </a:rPr>
              <a:t>SAE</a:t>
            </a:r>
            <a:r>
              <a:rPr lang="zh-CN" altLang="en-GB" sz="800" smtClean="0">
                <a:latin typeface="Times New Roman" pitchFamily="18" charset="0"/>
                <a:ea typeface="华文细黑" pitchFamily="2" charset="-122"/>
              </a:rPr>
              <a:t>承载，如果</a:t>
            </a:r>
            <a:r>
              <a:rPr lang="en-GB" altLang="zh-CN" sz="800" smtClean="0">
                <a:latin typeface="Times New Roman" pitchFamily="18" charset="0"/>
                <a:ea typeface="华文细黑" pitchFamily="2" charset="-122"/>
              </a:rPr>
              <a:t>PLMN</a:t>
            </a:r>
            <a:r>
              <a:rPr lang="zh-CN" altLang="en-GB" sz="800" smtClean="0">
                <a:latin typeface="Times New Roman" pitchFamily="18" charset="0"/>
                <a:ea typeface="华文细黑" pitchFamily="2" charset="-122"/>
              </a:rPr>
              <a:t>变化时使用新的</a:t>
            </a:r>
            <a:r>
              <a:rPr lang="en-GB" altLang="zh-CN" sz="800" smtClean="0">
                <a:latin typeface="Times New Roman" pitchFamily="18" charset="0"/>
                <a:ea typeface="华文细黑" pitchFamily="2" charset="-122"/>
              </a:rPr>
              <a:t>PLMN</a:t>
            </a:r>
            <a:r>
              <a:rPr lang="zh-CN" altLang="en-GB" sz="800" smtClean="0">
                <a:latin typeface="Times New Roman" pitchFamily="18" charset="0"/>
                <a:ea typeface="华文细黑" pitchFamily="2" charset="-122"/>
              </a:rPr>
              <a:t>做为用户的服务</a:t>
            </a:r>
            <a:r>
              <a:rPr lang="en-GB" altLang="zh-CN" sz="800" smtClean="0">
                <a:latin typeface="Times New Roman" pitchFamily="18" charset="0"/>
                <a:ea typeface="华文细黑" pitchFamily="2" charset="-122"/>
              </a:rPr>
              <a:t>PLMN</a:t>
            </a:r>
            <a:r>
              <a:rPr lang="zh-CN" altLang="en-GB" sz="800" smtClean="0">
                <a:latin typeface="Times New Roman" pitchFamily="18" charset="0"/>
                <a:ea typeface="华文细黑" pitchFamily="2" charset="-122"/>
              </a:rPr>
              <a:t>，有必要时启用新的漫游配置或接入限制信息等。</a:t>
            </a:r>
          </a:p>
          <a:p>
            <a:pPr marL="228600" indent="-228600" eaLnBrk="1" hangingPunct="1">
              <a:lnSpc>
                <a:spcPct val="80000"/>
              </a:lnSpc>
            </a:pPr>
            <a:endParaRPr lang="en-GB" altLang="zh-CN" sz="800" smtClean="0">
              <a:latin typeface="Times New Roman" pitchFamily="18" charset="0"/>
              <a:ea typeface="华文细黑" pitchFamily="2" charset="-122"/>
            </a:endParaRPr>
          </a:p>
          <a:p>
            <a:pPr marL="228600" indent="-228600" eaLnBrk="1" hangingPunct="1">
              <a:lnSpc>
                <a:spcPct val="80000"/>
              </a:lnSpc>
            </a:pPr>
            <a:r>
              <a:rPr lang="en-GB" altLang="zh-CN" sz="800" smtClean="0">
                <a:latin typeface="Times New Roman" pitchFamily="18" charset="0"/>
                <a:ea typeface="华文细黑" pitchFamily="2" charset="-122"/>
              </a:rPr>
              <a:t>6.</a:t>
            </a:r>
            <a:r>
              <a:rPr lang="zh-CN" altLang="en-GB" sz="800" smtClean="0">
                <a:latin typeface="Times New Roman" pitchFamily="18" charset="0"/>
                <a:ea typeface="华文细黑" pitchFamily="2" charset="-122"/>
              </a:rPr>
              <a:t>在目标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会首先进行准入控制，目标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根据</a:t>
            </a:r>
            <a:r>
              <a:rPr lang="en-GB" altLang="zh-CN" sz="800" smtClean="0">
                <a:latin typeface="Times New Roman" pitchFamily="18" charset="0"/>
                <a:ea typeface="华文细黑" pitchFamily="2" charset="-122"/>
              </a:rPr>
              <a:t>EPS</a:t>
            </a:r>
            <a:r>
              <a:rPr lang="zh-CN" altLang="en-GB" sz="800" smtClean="0">
                <a:latin typeface="Times New Roman" pitchFamily="18" charset="0"/>
                <a:ea typeface="华文细黑" pitchFamily="2" charset="-122"/>
              </a:rPr>
              <a:t>承载的</a:t>
            </a:r>
            <a:r>
              <a:rPr lang="en-GB" altLang="zh-CN" sz="800" smtClean="0">
                <a:latin typeface="Times New Roman" pitchFamily="18" charset="0"/>
                <a:ea typeface="华文细黑" pitchFamily="2" charset="-122"/>
              </a:rPr>
              <a:t>QoS</a:t>
            </a:r>
            <a:r>
              <a:rPr lang="zh-CN" altLang="en-GB" sz="800" smtClean="0">
                <a:latin typeface="Times New Roman" pitchFamily="18" charset="0"/>
                <a:ea typeface="华文细黑" pitchFamily="2" charset="-122"/>
              </a:rPr>
              <a:t>信息进行准入控制，以提高切换成功率，前提是目标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有能力提供针对对应</a:t>
            </a:r>
            <a:r>
              <a:rPr lang="en-GB" altLang="zh-CN" sz="800" smtClean="0">
                <a:latin typeface="Times New Roman" pitchFamily="18" charset="0"/>
                <a:ea typeface="华文细黑" pitchFamily="2" charset="-122"/>
              </a:rPr>
              <a:t>QoS</a:t>
            </a:r>
            <a:r>
              <a:rPr lang="zh-CN" altLang="en-GB" sz="800" smtClean="0">
                <a:latin typeface="Times New Roman" pitchFamily="18" charset="0"/>
                <a:ea typeface="华文细黑" pitchFamily="2" charset="-122"/>
              </a:rPr>
              <a:t>的相关资源。目标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根据</a:t>
            </a:r>
            <a:r>
              <a:rPr lang="en-GB" altLang="zh-CN" sz="800" smtClean="0">
                <a:latin typeface="Times New Roman" pitchFamily="18" charset="0"/>
                <a:ea typeface="华文细黑" pitchFamily="2" charset="-122"/>
              </a:rPr>
              <a:t>EPS</a:t>
            </a:r>
            <a:r>
              <a:rPr lang="zh-CN" altLang="en-GB" sz="800" smtClean="0">
                <a:latin typeface="Times New Roman" pitchFamily="18" charset="0"/>
                <a:ea typeface="华文细黑" pitchFamily="2" charset="-122"/>
              </a:rPr>
              <a:t>承载</a:t>
            </a:r>
            <a:r>
              <a:rPr lang="en-GB" altLang="zh-CN" sz="800" smtClean="0">
                <a:latin typeface="Times New Roman" pitchFamily="18" charset="0"/>
                <a:ea typeface="华文细黑" pitchFamily="2" charset="-122"/>
              </a:rPr>
              <a:t>QoS</a:t>
            </a:r>
            <a:r>
              <a:rPr lang="zh-CN" altLang="en-GB" sz="800" smtClean="0">
                <a:latin typeface="Times New Roman" pitchFamily="18" charset="0"/>
                <a:ea typeface="华文细黑" pitchFamily="2" charset="-122"/>
              </a:rPr>
              <a:t>为用户分配资源，并且为用户预留一个</a:t>
            </a:r>
            <a:r>
              <a:rPr lang="en-GB" altLang="zh-CN" sz="800" smtClean="0">
                <a:latin typeface="Times New Roman" pitchFamily="18" charset="0"/>
                <a:ea typeface="华文细黑" pitchFamily="2" charset="-122"/>
              </a:rPr>
              <a:t>C-RNTI</a:t>
            </a:r>
            <a:r>
              <a:rPr lang="zh-CN" altLang="en-GB" sz="800" smtClean="0">
                <a:latin typeface="Times New Roman" pitchFamily="18" charset="0"/>
                <a:ea typeface="华文细黑" pitchFamily="2" charset="-122"/>
              </a:rPr>
              <a:t>及一个</a:t>
            </a:r>
            <a:r>
              <a:rPr lang="en-GB" altLang="zh-CN" sz="800" smtClean="0">
                <a:latin typeface="Times New Roman" pitchFamily="18" charset="0"/>
                <a:ea typeface="华文细黑" pitchFamily="2" charset="-122"/>
              </a:rPr>
              <a:t>RACH</a:t>
            </a:r>
            <a:r>
              <a:rPr lang="zh-CN" altLang="en-GB" sz="800" smtClean="0">
                <a:latin typeface="Times New Roman" pitchFamily="18" charset="0"/>
                <a:ea typeface="华文细黑" pitchFamily="2" charset="-122"/>
              </a:rPr>
              <a:t>导码（</a:t>
            </a:r>
            <a:r>
              <a:rPr lang="en-GB" altLang="zh-CN" sz="800" smtClean="0">
                <a:latin typeface="Times New Roman" pitchFamily="18" charset="0"/>
                <a:ea typeface="华文细黑" pitchFamily="2" charset="-122"/>
              </a:rPr>
              <a:t>RACH</a:t>
            </a:r>
            <a:r>
              <a:rPr lang="zh-CN" altLang="en-GB" sz="800" smtClean="0">
                <a:latin typeface="Times New Roman" pitchFamily="18" charset="0"/>
                <a:ea typeface="华文细黑" pitchFamily="2" charset="-122"/>
              </a:rPr>
              <a:t>导码的预留是可选的）。另外，单独列出（新建情况下）的目标小区或一个相对于源小区使用的接入层配置增量（重配置情况下）会被用来做为目标小区的接入层配置。</a:t>
            </a:r>
          </a:p>
          <a:p>
            <a:pPr marL="228600" indent="-228600" eaLnBrk="1" hangingPunct="1">
              <a:lnSpc>
                <a:spcPct val="80000"/>
              </a:lnSpc>
            </a:pPr>
            <a:endParaRPr lang="en-US" altLang="zh-CN" sz="800" smtClean="0">
              <a:latin typeface="Times New Roman" pitchFamily="18" charset="0"/>
              <a:ea typeface="华文细黑" pitchFamily="2" charset="-122"/>
            </a:endParaRPr>
          </a:p>
          <a:p>
            <a:pPr marL="228600" indent="-228600" eaLnBrk="1" hangingPunct="1">
              <a:lnSpc>
                <a:spcPct val="80000"/>
              </a:lnSpc>
            </a:pPr>
            <a:r>
              <a:rPr lang="en-US" altLang="zh-CN" sz="800" smtClean="0">
                <a:latin typeface="Times New Roman" pitchFamily="18" charset="0"/>
                <a:ea typeface="华文细黑" pitchFamily="2" charset="-122"/>
              </a:rPr>
              <a:t>7.</a:t>
            </a:r>
            <a:r>
              <a:rPr lang="zh-CN" altLang="en-GB" sz="800" smtClean="0">
                <a:latin typeface="Times New Roman" pitchFamily="18" charset="0"/>
                <a:ea typeface="华文细黑" pitchFamily="2" charset="-122"/>
              </a:rPr>
              <a:t>目标小区根据</a:t>
            </a:r>
            <a:r>
              <a:rPr lang="en-GB" altLang="zh-CN" sz="800" smtClean="0">
                <a:latin typeface="Times New Roman" pitchFamily="18" charset="0"/>
                <a:ea typeface="华文细黑" pitchFamily="2" charset="-122"/>
              </a:rPr>
              <a:t>EPS</a:t>
            </a:r>
            <a:r>
              <a:rPr lang="zh-CN" altLang="en-GB" sz="800" smtClean="0">
                <a:latin typeface="Times New Roman" pitchFamily="18" charset="0"/>
                <a:ea typeface="华文细黑" pitchFamily="2" charset="-122"/>
              </a:rPr>
              <a:t>承载相关信息，在完成</a:t>
            </a:r>
            <a:r>
              <a:rPr lang="en-GB" altLang="zh-CN" sz="800" smtClean="0">
                <a:latin typeface="Times New Roman" pitchFamily="18" charset="0"/>
                <a:ea typeface="华文细黑" pitchFamily="2" charset="-122"/>
              </a:rPr>
              <a:t>L1/L2</a:t>
            </a:r>
            <a:r>
              <a:rPr lang="zh-CN" altLang="en-GB" sz="800" smtClean="0">
                <a:latin typeface="Times New Roman" pitchFamily="18" charset="0"/>
                <a:ea typeface="华文细黑" pitchFamily="2" charset="-122"/>
              </a:rPr>
              <a:t>相关配置后向</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发送</a:t>
            </a:r>
            <a:r>
              <a:rPr lang="en-GB" altLang="zh-CN" sz="800" smtClean="0">
                <a:latin typeface="Times New Roman" pitchFamily="18" charset="0"/>
                <a:ea typeface="华文细黑" pitchFamily="2" charset="-122"/>
              </a:rPr>
              <a:t>HANDOVER REQUEST ACKNOWLEDGE</a:t>
            </a:r>
            <a:r>
              <a:rPr lang="zh-CN" altLang="en-GB" sz="800" smtClean="0">
                <a:latin typeface="Times New Roman" pitchFamily="18" charset="0"/>
                <a:ea typeface="华文细黑" pitchFamily="2" charset="-122"/>
              </a:rPr>
              <a:t>。该消息中的关键信元是</a:t>
            </a:r>
            <a:r>
              <a:rPr lang="en-GB" altLang="zh-CN" sz="800" smtClean="0">
                <a:latin typeface="Times New Roman" pitchFamily="18" charset="0"/>
                <a:ea typeface="华文细黑" pitchFamily="2" charset="-122"/>
              </a:rPr>
              <a:t>Intra-LTE HO Information ListResponse</a:t>
            </a:r>
            <a:r>
              <a:rPr lang="zh-CN" altLang="en-GB" sz="800" smtClean="0">
                <a:latin typeface="Times New Roman" pitchFamily="18" charset="0"/>
                <a:ea typeface="华文细黑" pitchFamily="2" charset="-122"/>
              </a:rPr>
              <a:t>，其中携带</a:t>
            </a:r>
            <a:r>
              <a:rPr lang="en-US" altLang="zh-CN" sz="800" smtClean="0">
                <a:latin typeface="Times New Roman" pitchFamily="18" charset="0"/>
                <a:ea typeface="华文细黑" pitchFamily="2" charset="-122"/>
              </a:rPr>
              <a:t>Target eNodeB to Source eNodeB Transparent Container</a:t>
            </a:r>
            <a:r>
              <a:rPr lang="zh-CN" altLang="en-US" sz="800" smtClean="0">
                <a:latin typeface="Times New Roman" pitchFamily="18" charset="0"/>
                <a:ea typeface="华文细黑" pitchFamily="2" charset="-122"/>
              </a:rPr>
              <a:t>信息，这一信息将做为</a:t>
            </a:r>
            <a:r>
              <a:rPr lang="en-US" altLang="zh-CN" sz="800" smtClean="0">
                <a:latin typeface="Times New Roman" pitchFamily="18" charset="0"/>
                <a:ea typeface="华文细黑" pitchFamily="2" charset="-122"/>
              </a:rPr>
              <a:t>HANDOVER COMMAND</a:t>
            </a:r>
            <a:r>
              <a:rPr lang="zh-CN" altLang="en-US" sz="800" smtClean="0">
                <a:latin typeface="Times New Roman" pitchFamily="18" charset="0"/>
                <a:ea typeface="华文细黑" pitchFamily="2" charset="-122"/>
              </a:rPr>
              <a:t>消息的重点部分通过源</a:t>
            </a:r>
            <a:r>
              <a:rPr lang="en-US" altLang="zh-CN" sz="800" smtClean="0">
                <a:latin typeface="Times New Roman" pitchFamily="18" charset="0"/>
                <a:ea typeface="华文细黑" pitchFamily="2" charset="-122"/>
              </a:rPr>
              <a:t>eNB</a:t>
            </a:r>
            <a:r>
              <a:rPr lang="zh-CN" altLang="en-US" sz="800" smtClean="0">
                <a:latin typeface="Times New Roman" pitchFamily="18" charset="0"/>
                <a:ea typeface="华文细黑" pitchFamily="2" charset="-122"/>
              </a:rPr>
              <a:t>通知</a:t>
            </a:r>
            <a:r>
              <a:rPr lang="en-US" altLang="zh-CN" sz="800" smtClean="0">
                <a:latin typeface="Times New Roman" pitchFamily="18" charset="0"/>
                <a:ea typeface="华文细黑" pitchFamily="2" charset="-122"/>
              </a:rPr>
              <a:t>UE</a:t>
            </a:r>
            <a:r>
              <a:rPr lang="zh-CN" altLang="en-US" sz="800" smtClean="0">
                <a:latin typeface="Times New Roman" pitchFamily="18" charset="0"/>
                <a:ea typeface="华文细黑" pitchFamily="2" charset="-122"/>
              </a:rPr>
              <a:t>。这部分信元协议还未明确，但应包括如下内容：</a:t>
            </a:r>
            <a:r>
              <a:rPr lang="en-US" altLang="zh-CN" sz="800" smtClean="0">
                <a:latin typeface="Times New Roman" pitchFamily="18" charset="0"/>
                <a:ea typeface="华文细黑" pitchFamily="2" charset="-122"/>
              </a:rPr>
              <a:t>new C-RNTI</a:t>
            </a:r>
            <a:r>
              <a:rPr lang="zh-CN" altLang="en-US" sz="800" smtClean="0">
                <a:latin typeface="Times New Roman" pitchFamily="18" charset="0"/>
                <a:ea typeface="华文细黑" pitchFamily="2" charset="-122"/>
              </a:rPr>
              <a:t>、目标</a:t>
            </a:r>
            <a:r>
              <a:rPr lang="en-US" altLang="zh-CN" sz="800" smtClean="0">
                <a:latin typeface="Times New Roman" pitchFamily="18" charset="0"/>
                <a:ea typeface="华文细黑" pitchFamily="2" charset="-122"/>
              </a:rPr>
              <a:t>eNB</a:t>
            </a:r>
            <a:r>
              <a:rPr lang="zh-CN" altLang="en-US" sz="800" smtClean="0">
                <a:latin typeface="Times New Roman" pitchFamily="18" charset="0"/>
                <a:ea typeface="华文细黑" pitchFamily="2" charset="-122"/>
              </a:rPr>
              <a:t>加密算法参数、专用</a:t>
            </a:r>
            <a:r>
              <a:rPr lang="en-US" altLang="zh-CN" sz="800" smtClean="0">
                <a:latin typeface="Times New Roman" pitchFamily="18" charset="0"/>
                <a:ea typeface="华文细黑" pitchFamily="2" charset="-122"/>
              </a:rPr>
              <a:t>RACH</a:t>
            </a:r>
            <a:r>
              <a:rPr lang="zh-CN" altLang="en-US" sz="800" smtClean="0">
                <a:latin typeface="Times New Roman" pitchFamily="18" charset="0"/>
                <a:ea typeface="华文细黑" pitchFamily="2" charset="-122"/>
              </a:rPr>
              <a:t>导码及导码过期时间（可选）、其它接入参数、</a:t>
            </a:r>
            <a:r>
              <a:rPr lang="en-US" altLang="zh-CN" sz="800" smtClean="0">
                <a:latin typeface="Times New Roman" pitchFamily="18" charset="0"/>
                <a:ea typeface="华文细黑" pitchFamily="2" charset="-122"/>
              </a:rPr>
              <a:t>SIB</a:t>
            </a:r>
            <a:r>
              <a:rPr lang="zh-CN" altLang="en-US" sz="800" smtClean="0">
                <a:latin typeface="Times New Roman" pitchFamily="18" charset="0"/>
                <a:ea typeface="华文细黑" pitchFamily="2" charset="-122"/>
              </a:rPr>
              <a:t>等，另外，如果有必要，该消息可能会包括</a:t>
            </a:r>
            <a:r>
              <a:rPr lang="en-US" altLang="zh-CN" sz="800" smtClean="0">
                <a:latin typeface="Times New Roman" pitchFamily="18" charset="0"/>
                <a:ea typeface="华文细黑" pitchFamily="2" charset="-122"/>
              </a:rPr>
              <a:t>RNL/TNL</a:t>
            </a:r>
            <a:r>
              <a:rPr lang="zh-CN" altLang="en-US" sz="800" smtClean="0">
                <a:latin typeface="Times New Roman" pitchFamily="18" charset="0"/>
                <a:ea typeface="华文细黑" pitchFamily="2" charset="-122"/>
              </a:rPr>
              <a:t>信息做为数据转发隧道。</a:t>
            </a:r>
          </a:p>
          <a:p>
            <a:pPr marL="228600" indent="-228600" eaLnBrk="1" hangingPunct="1">
              <a:lnSpc>
                <a:spcPct val="80000"/>
              </a:lnSpc>
            </a:pPr>
            <a:endParaRPr lang="en-US" altLang="zh-CN" sz="800" smtClean="0">
              <a:latin typeface="Times New Roman" pitchFamily="18" charset="0"/>
              <a:ea typeface="华文细黑" pitchFamily="2" charset="-122"/>
            </a:endParaRPr>
          </a:p>
          <a:p>
            <a:pPr marL="228600" indent="-228600" eaLnBrk="1" hangingPunct="1">
              <a:lnSpc>
                <a:spcPct val="80000"/>
              </a:lnSpc>
            </a:pPr>
            <a:r>
              <a:rPr lang="en-US" altLang="zh-CN" sz="800" smtClean="0">
                <a:latin typeface="Times New Roman" pitchFamily="18" charset="0"/>
                <a:ea typeface="华文细黑" pitchFamily="2" charset="-122"/>
              </a:rPr>
              <a:t>8.</a:t>
            </a:r>
            <a:r>
              <a:rPr lang="zh-CN" altLang="en-US" sz="800" smtClean="0">
                <a:latin typeface="Times New Roman" pitchFamily="18" charset="0"/>
                <a:ea typeface="华文细黑" pitchFamily="2" charset="-122"/>
              </a:rPr>
              <a:t>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收到所属</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发送的</a:t>
            </a:r>
            <a:r>
              <a:rPr lang="en-GB" altLang="zh-CN" sz="800" smtClean="0">
                <a:latin typeface="Times New Roman" pitchFamily="18" charset="0"/>
                <a:ea typeface="华文细黑" pitchFamily="2" charset="-122"/>
              </a:rPr>
              <a:t>HANDOVER COMMAND</a:t>
            </a:r>
            <a:r>
              <a:rPr lang="zh-CN" altLang="en-GB" sz="800" smtClean="0">
                <a:latin typeface="Times New Roman" pitchFamily="18" charset="0"/>
                <a:ea typeface="华文细黑" pitchFamily="2" charset="-122"/>
              </a:rPr>
              <a:t>消息（</a:t>
            </a:r>
            <a:r>
              <a:rPr lang="en-GB" altLang="zh-CN" sz="800" smtClean="0">
                <a:latin typeface="Times New Roman" pitchFamily="18" charset="0"/>
                <a:ea typeface="华文细黑" pitchFamily="2" charset="-122"/>
              </a:rPr>
              <a:t>S1-AP</a:t>
            </a:r>
            <a:r>
              <a:rPr lang="zh-CN" altLang="en-GB" sz="800" smtClean="0">
                <a:latin typeface="Times New Roman" pitchFamily="18" charset="0"/>
                <a:ea typeface="华文细黑" pitchFamily="2" charset="-122"/>
              </a:rPr>
              <a:t>消息），收到该消息，说明目标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已经做好切换准备，因此源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需要向</a:t>
            </a:r>
            <a:r>
              <a:rPr lang="en-GB" altLang="zh-CN" sz="800" smtClean="0">
                <a:latin typeface="Times New Roman" pitchFamily="18" charset="0"/>
                <a:ea typeface="华文细黑" pitchFamily="2" charset="-122"/>
              </a:rPr>
              <a:t>UE</a:t>
            </a:r>
            <a:r>
              <a:rPr lang="zh-CN" altLang="en-GB" sz="800" smtClean="0">
                <a:latin typeface="Times New Roman" pitchFamily="18" charset="0"/>
                <a:ea typeface="华文细黑" pitchFamily="2" charset="-122"/>
              </a:rPr>
              <a:t>发送</a:t>
            </a:r>
            <a:r>
              <a:rPr lang="en-GB" altLang="zh-CN" sz="800" smtClean="0">
                <a:latin typeface="Times New Roman" pitchFamily="18" charset="0"/>
                <a:ea typeface="华文细黑" pitchFamily="2" charset="-122"/>
              </a:rPr>
              <a:t>HANDOVER COMMAND</a:t>
            </a:r>
            <a:r>
              <a:rPr lang="zh-CN" altLang="en-GB" sz="800" smtClean="0">
                <a:latin typeface="Times New Roman" pitchFamily="18" charset="0"/>
                <a:ea typeface="华文细黑" pitchFamily="2" charset="-122"/>
              </a:rPr>
              <a:t>消息（</a:t>
            </a:r>
            <a:r>
              <a:rPr lang="en-GB" altLang="zh-CN" sz="800" smtClean="0">
                <a:latin typeface="Times New Roman" pitchFamily="18" charset="0"/>
                <a:ea typeface="华文细黑" pitchFamily="2" charset="-122"/>
              </a:rPr>
              <a:t>RRC</a:t>
            </a:r>
            <a:r>
              <a:rPr lang="zh-CN" altLang="en-GB" sz="800" smtClean="0">
                <a:latin typeface="Times New Roman" pitchFamily="18" charset="0"/>
                <a:ea typeface="华文细黑" pitchFamily="2" charset="-122"/>
              </a:rPr>
              <a:t>消息），通知</a:t>
            </a:r>
            <a:r>
              <a:rPr lang="en-GB" altLang="zh-CN" sz="800" smtClean="0">
                <a:latin typeface="Times New Roman" pitchFamily="18" charset="0"/>
                <a:ea typeface="华文细黑" pitchFamily="2" charset="-122"/>
              </a:rPr>
              <a:t>UE</a:t>
            </a:r>
            <a:r>
              <a:rPr lang="zh-CN" altLang="en-GB" sz="800" smtClean="0">
                <a:latin typeface="Times New Roman" pitchFamily="18" charset="0"/>
                <a:ea typeface="华文细黑" pitchFamily="2" charset="-122"/>
              </a:rPr>
              <a:t>进行切换。同时源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需要做出本侧对应动作，如，根据该消息中的</a:t>
            </a:r>
            <a:r>
              <a:rPr lang="en-GB" altLang="zh-CN" sz="800" smtClean="0">
                <a:latin typeface="Times New Roman" pitchFamily="18" charset="0"/>
                <a:ea typeface="华文细黑" pitchFamily="2" charset="-122"/>
              </a:rPr>
              <a:t>SAE</a:t>
            </a:r>
            <a:r>
              <a:rPr lang="zh-CN" altLang="en-GB" sz="800" smtClean="0">
                <a:latin typeface="Times New Roman" pitchFamily="18" charset="0"/>
                <a:ea typeface="华文细黑" pitchFamily="2" charset="-122"/>
              </a:rPr>
              <a:t>承载释放列表释放相关的</a:t>
            </a:r>
            <a:r>
              <a:rPr lang="en-GB" altLang="zh-CN" sz="800" smtClean="0">
                <a:latin typeface="Times New Roman" pitchFamily="18" charset="0"/>
                <a:ea typeface="华文细黑" pitchFamily="2" charset="-122"/>
              </a:rPr>
              <a:t>SAE</a:t>
            </a:r>
            <a:r>
              <a:rPr lang="zh-CN" altLang="en-GB" sz="800" smtClean="0">
                <a:latin typeface="Times New Roman" pitchFamily="18" charset="0"/>
                <a:ea typeface="华文细黑" pitchFamily="2" charset="-122"/>
              </a:rPr>
              <a:t>承载。</a:t>
            </a:r>
          </a:p>
          <a:p>
            <a:pPr marL="228600" indent="-228600" eaLnBrk="1" hangingPunct="1">
              <a:lnSpc>
                <a:spcPct val="80000"/>
              </a:lnSpc>
            </a:pPr>
            <a:endParaRPr lang="en-US" altLang="zh-CN" sz="800" smtClean="0">
              <a:latin typeface="Times New Roman" pitchFamily="18" charset="0"/>
              <a:ea typeface="华文细黑" pitchFamily="2" charset="-122"/>
            </a:endParaRPr>
          </a:p>
          <a:p>
            <a:pPr marL="228600" indent="-228600" eaLnBrk="1" hangingPunct="1">
              <a:lnSpc>
                <a:spcPct val="80000"/>
              </a:lnSpc>
            </a:pPr>
            <a:r>
              <a:rPr lang="en-US" altLang="zh-CN" sz="800" smtClean="0">
                <a:latin typeface="Times New Roman" pitchFamily="18" charset="0"/>
                <a:ea typeface="华文细黑" pitchFamily="2" charset="-122"/>
              </a:rPr>
              <a:t>11.</a:t>
            </a:r>
            <a:r>
              <a:rPr lang="zh-CN" altLang="en-GB" sz="800" smtClean="0">
                <a:latin typeface="Times New Roman" pitchFamily="18" charset="0"/>
                <a:ea typeface="华文细黑" pitchFamily="2" charset="-122"/>
              </a:rPr>
              <a:t>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产生并向</a:t>
            </a:r>
            <a:r>
              <a:rPr lang="en-GB" altLang="zh-CN" sz="800" smtClean="0">
                <a:latin typeface="Times New Roman" pitchFamily="18" charset="0"/>
                <a:ea typeface="华文细黑" pitchFamily="2" charset="-122"/>
              </a:rPr>
              <a:t>UE</a:t>
            </a:r>
            <a:r>
              <a:rPr lang="zh-CN" altLang="en-GB" sz="800" smtClean="0">
                <a:latin typeface="Times New Roman" pitchFamily="18" charset="0"/>
                <a:ea typeface="华文细黑" pitchFamily="2" charset="-122"/>
              </a:rPr>
              <a:t>发送</a:t>
            </a:r>
            <a:r>
              <a:rPr lang="en-GB" altLang="zh-CN" sz="800" smtClean="0">
                <a:latin typeface="Times New Roman" pitchFamily="18" charset="0"/>
                <a:ea typeface="华文细黑" pitchFamily="2" charset="-122"/>
              </a:rPr>
              <a:t>HANDOVER COMMAND</a:t>
            </a:r>
            <a:r>
              <a:rPr lang="zh-CN" altLang="en-GB" sz="800" smtClean="0">
                <a:latin typeface="Times New Roman" pitchFamily="18" charset="0"/>
                <a:ea typeface="华文细黑" pitchFamily="2" charset="-122"/>
              </a:rPr>
              <a:t>消息（</a:t>
            </a:r>
            <a:r>
              <a:rPr lang="en-GB" altLang="zh-CN" sz="800" smtClean="0">
                <a:latin typeface="Times New Roman" pitchFamily="18" charset="0"/>
                <a:ea typeface="华文细黑" pitchFamily="2" charset="-122"/>
              </a:rPr>
              <a:t>RRC</a:t>
            </a:r>
            <a:r>
              <a:rPr lang="zh-CN" altLang="en-GB" sz="800" smtClean="0">
                <a:latin typeface="Times New Roman" pitchFamily="18" charset="0"/>
                <a:ea typeface="华文细黑" pitchFamily="2" charset="-122"/>
              </a:rPr>
              <a:t>消息）。消息中包含产生于目标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的</a:t>
            </a:r>
            <a:r>
              <a:rPr lang="en-GB" altLang="zh-CN" sz="800" smtClean="0">
                <a:latin typeface="Times New Roman" pitchFamily="18" charset="0"/>
                <a:ea typeface="华文细黑" pitchFamily="2" charset="-122"/>
              </a:rPr>
              <a:t>transparent container</a:t>
            </a:r>
            <a:r>
              <a:rPr lang="zh-CN" altLang="en-GB" sz="800" smtClean="0">
                <a:latin typeface="Times New Roman" pitchFamily="18" charset="0"/>
                <a:ea typeface="华文细黑" pitchFamily="2" charset="-122"/>
              </a:rPr>
              <a:t>。源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负责完成对消息必要的完整性保护及加密。</a:t>
            </a:r>
            <a:r>
              <a:rPr lang="en-GB" altLang="zh-CN" sz="800" smtClean="0">
                <a:latin typeface="Times New Roman" pitchFamily="18" charset="0"/>
                <a:ea typeface="华文细黑" pitchFamily="2" charset="-122"/>
              </a:rPr>
              <a:t>UE</a:t>
            </a:r>
            <a:r>
              <a:rPr lang="zh-CN" altLang="en-GB" sz="800" smtClean="0">
                <a:latin typeface="Times New Roman" pitchFamily="18" charset="0"/>
                <a:ea typeface="华文细黑" pitchFamily="2" charset="-122"/>
              </a:rPr>
              <a:t>收到包含切换必要信息（即</a:t>
            </a:r>
            <a:r>
              <a:rPr lang="en-GB" altLang="zh-CN" sz="800" smtClean="0">
                <a:latin typeface="Times New Roman" pitchFamily="18" charset="0"/>
                <a:ea typeface="华文细黑" pitchFamily="2" charset="-122"/>
              </a:rPr>
              <a:t>new C-RNTI</a:t>
            </a:r>
            <a:r>
              <a:rPr lang="zh-CN" altLang="en-GB" sz="800" smtClean="0">
                <a:latin typeface="Times New Roman" pitchFamily="18" charset="0"/>
                <a:ea typeface="华文细黑" pitchFamily="2" charset="-122"/>
              </a:rPr>
              <a:t>、目标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加密算法标识、可选的</a:t>
            </a:r>
            <a:r>
              <a:rPr lang="en-GB" altLang="zh-CN" sz="800" smtClean="0">
                <a:latin typeface="Times New Roman" pitchFamily="18" charset="0"/>
                <a:ea typeface="华文细黑" pitchFamily="2" charset="-122"/>
              </a:rPr>
              <a:t>RACH</a:t>
            </a:r>
            <a:r>
              <a:rPr lang="zh-CN" altLang="en-GB" sz="800" smtClean="0">
                <a:latin typeface="Times New Roman" pitchFamily="18" charset="0"/>
                <a:ea typeface="华文细黑" pitchFamily="2" charset="-122"/>
              </a:rPr>
              <a:t>导码及可选的</a:t>
            </a:r>
            <a:r>
              <a:rPr lang="en-GB" altLang="zh-CN" sz="800" smtClean="0">
                <a:latin typeface="Times New Roman" pitchFamily="18" charset="0"/>
                <a:ea typeface="华文细黑" pitchFamily="2" charset="-122"/>
              </a:rPr>
              <a:t>RACH</a:t>
            </a:r>
            <a:r>
              <a:rPr lang="zh-CN" altLang="en-GB" sz="800" smtClean="0">
                <a:latin typeface="Times New Roman" pitchFamily="18" charset="0"/>
                <a:ea typeface="华文细黑" pitchFamily="2" charset="-122"/>
              </a:rPr>
              <a:t>导频过期时间、目标</a:t>
            </a:r>
            <a:r>
              <a:rPr lang="en-GB" altLang="zh-CN" sz="800" smtClean="0">
                <a:latin typeface="Times New Roman" pitchFamily="18" charset="0"/>
                <a:ea typeface="华文细黑" pitchFamily="2" charset="-122"/>
              </a:rPr>
              <a:t>eNB SIB</a:t>
            </a:r>
            <a:r>
              <a:rPr lang="zh-CN" altLang="en-GB" sz="800" smtClean="0">
                <a:latin typeface="Times New Roman" pitchFamily="18" charset="0"/>
                <a:ea typeface="华文细黑" pitchFamily="2" charset="-122"/>
              </a:rPr>
              <a:t>等）的</a:t>
            </a:r>
            <a:r>
              <a:rPr lang="en-GB" altLang="zh-CN" sz="800" smtClean="0">
                <a:latin typeface="Times New Roman" pitchFamily="18" charset="0"/>
                <a:ea typeface="华文细黑" pitchFamily="2" charset="-122"/>
              </a:rPr>
              <a:t>HANDOVER COMMAND</a:t>
            </a:r>
            <a:r>
              <a:rPr lang="zh-CN" altLang="en-GB" sz="800" smtClean="0">
                <a:latin typeface="Times New Roman" pitchFamily="18" charset="0"/>
                <a:ea typeface="华文细黑" pitchFamily="2" charset="-122"/>
              </a:rPr>
              <a:t>消息后，即表明源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命令</a:t>
            </a:r>
            <a:r>
              <a:rPr lang="en-GB" altLang="zh-CN" sz="800" smtClean="0">
                <a:latin typeface="Times New Roman" pitchFamily="18" charset="0"/>
                <a:ea typeface="华文细黑" pitchFamily="2" charset="-122"/>
              </a:rPr>
              <a:t>UE</a:t>
            </a:r>
            <a:r>
              <a:rPr lang="zh-CN" altLang="en-GB" sz="800" smtClean="0">
                <a:latin typeface="Times New Roman" pitchFamily="18" charset="0"/>
                <a:ea typeface="华文细黑" pitchFamily="2" charset="-122"/>
              </a:rPr>
              <a:t>触发切换。</a:t>
            </a:r>
            <a:r>
              <a:rPr lang="en-GB" altLang="zh-CN" sz="800" smtClean="0">
                <a:latin typeface="Times New Roman" pitchFamily="18" charset="0"/>
                <a:ea typeface="华文细黑" pitchFamily="2" charset="-122"/>
              </a:rPr>
              <a:t>UE</a:t>
            </a:r>
            <a:r>
              <a:rPr lang="zh-CN" altLang="en-GB" sz="800" smtClean="0">
                <a:latin typeface="Times New Roman" pitchFamily="18" charset="0"/>
                <a:ea typeface="华文细黑" pitchFamily="2" charset="-122"/>
              </a:rPr>
              <a:t>不需要为传递向源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的</a:t>
            </a:r>
            <a:r>
              <a:rPr lang="en-GB" altLang="zh-CN" sz="800" smtClean="0">
                <a:latin typeface="Times New Roman" pitchFamily="18" charset="0"/>
                <a:ea typeface="华文细黑" pitchFamily="2" charset="-122"/>
              </a:rPr>
              <a:t>HARQ/ARQ</a:t>
            </a:r>
            <a:r>
              <a:rPr lang="zh-CN" altLang="en-GB" sz="800" smtClean="0">
                <a:latin typeface="Times New Roman" pitchFamily="18" charset="0"/>
                <a:ea typeface="华文细黑" pitchFamily="2" charset="-122"/>
              </a:rPr>
              <a:t>响应而延迟切换执行。</a:t>
            </a:r>
          </a:p>
          <a:p>
            <a:pPr marL="228600" indent="-228600" eaLnBrk="1" hangingPunct="1">
              <a:lnSpc>
                <a:spcPct val="80000"/>
              </a:lnSpc>
            </a:pPr>
            <a:endParaRPr lang="en-US" altLang="zh-CN" sz="800" smtClean="0">
              <a:latin typeface="Times New Roman" pitchFamily="18" charset="0"/>
              <a:ea typeface="华文细黑" pitchFamily="2" charset="-122"/>
            </a:endParaRPr>
          </a:p>
          <a:p>
            <a:pPr marL="228600" indent="-228600" eaLnBrk="1" hangingPunct="1">
              <a:lnSpc>
                <a:spcPct val="80000"/>
              </a:lnSpc>
            </a:pPr>
            <a:r>
              <a:rPr lang="en-US" altLang="zh-CN" sz="800" smtClean="0">
                <a:latin typeface="Times New Roman" pitchFamily="18" charset="0"/>
                <a:ea typeface="华文细黑" pitchFamily="2" charset="-122"/>
              </a:rPr>
              <a:t>12.</a:t>
            </a:r>
            <a:r>
              <a:rPr lang="zh-CN" altLang="en-GB" sz="800" smtClean="0">
                <a:latin typeface="Times New Roman" pitchFamily="18" charset="0"/>
                <a:ea typeface="华文细黑" pitchFamily="2" charset="-122"/>
              </a:rPr>
              <a:t>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向</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发送</a:t>
            </a:r>
            <a:r>
              <a:rPr lang="en-GB" altLang="zh-CN" sz="800" smtClean="0">
                <a:latin typeface="Times New Roman" pitchFamily="18" charset="0"/>
                <a:ea typeface="华文细黑" pitchFamily="2" charset="-122"/>
              </a:rPr>
              <a:t>eNB SN STATUS TRANSFER</a:t>
            </a:r>
            <a:r>
              <a:rPr lang="zh-CN" altLang="en-GB" sz="800" smtClean="0">
                <a:latin typeface="Times New Roman" pitchFamily="18" charset="0"/>
                <a:ea typeface="华文细黑" pitchFamily="2" charset="-122"/>
              </a:rPr>
              <a:t>（</a:t>
            </a:r>
            <a:r>
              <a:rPr lang="en-GB" altLang="zh-CN" sz="800" smtClean="0">
                <a:latin typeface="Times New Roman" pitchFamily="18" charset="0"/>
                <a:ea typeface="华文细黑" pitchFamily="2" charset="-122"/>
              </a:rPr>
              <a:t>S1-AP</a:t>
            </a:r>
            <a:r>
              <a:rPr lang="zh-CN" altLang="en-GB" sz="800" smtClean="0">
                <a:latin typeface="Times New Roman" pitchFamily="18" charset="0"/>
                <a:ea typeface="华文细黑" pitchFamily="2" charset="-122"/>
              </a:rPr>
              <a:t>消息）消息，告知</a:t>
            </a:r>
            <a:r>
              <a:rPr lang="en-GB" altLang="zh-CN" sz="800" smtClean="0">
                <a:latin typeface="Times New Roman" pitchFamily="18" charset="0"/>
                <a:ea typeface="华文细黑" pitchFamily="2" charset="-122"/>
              </a:rPr>
              <a:t>SAE</a:t>
            </a:r>
            <a:r>
              <a:rPr lang="zh-CN" altLang="en-GB" sz="800" smtClean="0">
                <a:latin typeface="Times New Roman" pitchFamily="18" charset="0"/>
                <a:ea typeface="华文细黑" pitchFamily="2" charset="-122"/>
              </a:rPr>
              <a:t>承载的上行</a:t>
            </a:r>
            <a:r>
              <a:rPr lang="en-GB" altLang="zh-CN" sz="800" smtClean="0">
                <a:latin typeface="Times New Roman" pitchFamily="18" charset="0"/>
                <a:ea typeface="华文细黑" pitchFamily="2" charset="-122"/>
              </a:rPr>
              <a:t>PDCP SN</a:t>
            </a:r>
            <a:r>
              <a:rPr lang="zh-CN" altLang="en-GB" sz="800" smtClean="0">
                <a:latin typeface="Times New Roman" pitchFamily="18" charset="0"/>
                <a:ea typeface="华文细黑" pitchFamily="2" charset="-122"/>
              </a:rPr>
              <a:t>接收状态和下行</a:t>
            </a:r>
            <a:r>
              <a:rPr lang="en-GB" altLang="zh-CN" sz="800" smtClean="0">
                <a:latin typeface="Times New Roman" pitchFamily="18" charset="0"/>
                <a:ea typeface="华文细黑" pitchFamily="2" charset="-122"/>
              </a:rPr>
              <a:t>PDCP SN</a:t>
            </a:r>
            <a:r>
              <a:rPr lang="zh-CN" altLang="en-GB" sz="800" smtClean="0">
                <a:latin typeface="Times New Roman" pitchFamily="18" charset="0"/>
                <a:ea typeface="华文细黑" pitchFamily="2" charset="-122"/>
              </a:rPr>
              <a:t>发送状态。上行</a:t>
            </a:r>
            <a:r>
              <a:rPr lang="en-GB" altLang="zh-CN" sz="800" smtClean="0">
                <a:latin typeface="Times New Roman" pitchFamily="18" charset="0"/>
                <a:ea typeface="华文细黑" pitchFamily="2" charset="-122"/>
              </a:rPr>
              <a:t>PDCP SN</a:t>
            </a:r>
            <a:r>
              <a:rPr lang="zh-CN" altLang="en-GB" sz="800" smtClean="0">
                <a:latin typeface="Times New Roman" pitchFamily="18" charset="0"/>
                <a:ea typeface="华文细黑" pitchFamily="2" charset="-122"/>
              </a:rPr>
              <a:t>接收状态至少包含所接收到的最后一个连续上行</a:t>
            </a:r>
            <a:r>
              <a:rPr lang="en-GB" altLang="zh-CN" sz="800" smtClean="0">
                <a:latin typeface="Times New Roman" pitchFamily="18" charset="0"/>
                <a:ea typeface="华文细黑" pitchFamily="2" charset="-122"/>
              </a:rPr>
              <a:t>SDU</a:t>
            </a:r>
            <a:r>
              <a:rPr lang="zh-CN" altLang="en-GB" sz="800" smtClean="0">
                <a:latin typeface="Times New Roman" pitchFamily="18" charset="0"/>
                <a:ea typeface="华文细黑" pitchFamily="2" charset="-122"/>
              </a:rPr>
              <a:t>的</a:t>
            </a:r>
            <a:r>
              <a:rPr lang="en-GB" altLang="zh-CN" sz="800" smtClean="0">
                <a:latin typeface="Times New Roman" pitchFamily="18" charset="0"/>
                <a:ea typeface="华文细黑" pitchFamily="2" charset="-122"/>
              </a:rPr>
              <a:t>PDCP SN</a:t>
            </a:r>
            <a:r>
              <a:rPr lang="zh-CN" altLang="en-GB" sz="800" smtClean="0">
                <a:latin typeface="Times New Roman" pitchFamily="18" charset="0"/>
                <a:ea typeface="华文细黑" pitchFamily="2" charset="-122"/>
              </a:rPr>
              <a:t>，并且可能包含由于上行</a:t>
            </a:r>
            <a:r>
              <a:rPr lang="en-GB" altLang="zh-CN" sz="800" smtClean="0">
                <a:latin typeface="Times New Roman" pitchFamily="18" charset="0"/>
                <a:ea typeface="华文细黑" pitchFamily="2" charset="-122"/>
              </a:rPr>
              <a:t>SDU</a:t>
            </a:r>
            <a:r>
              <a:rPr lang="zh-CN" altLang="en-GB" sz="800" smtClean="0">
                <a:latin typeface="Times New Roman" pitchFamily="18" charset="0"/>
                <a:ea typeface="华文细黑" pitchFamily="2" charset="-122"/>
              </a:rPr>
              <a:t>丢失需要在目标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重传的不连续接收状态的位图信息，如果这样的</a:t>
            </a:r>
            <a:r>
              <a:rPr lang="en-GB" altLang="zh-CN" sz="800" smtClean="0">
                <a:latin typeface="Times New Roman" pitchFamily="18" charset="0"/>
                <a:ea typeface="华文细黑" pitchFamily="2" charset="-122"/>
              </a:rPr>
              <a:t>SDU</a:t>
            </a:r>
            <a:r>
              <a:rPr lang="zh-CN" altLang="en-GB" sz="800" smtClean="0">
                <a:latin typeface="Times New Roman" pitchFamily="18" charset="0"/>
                <a:ea typeface="华文细黑" pitchFamily="2" charset="-122"/>
              </a:rPr>
              <a:t>确实存在。下行</a:t>
            </a:r>
            <a:r>
              <a:rPr lang="en-GB" altLang="zh-CN" sz="800" smtClean="0">
                <a:latin typeface="Times New Roman" pitchFamily="18" charset="0"/>
                <a:ea typeface="华文细黑" pitchFamily="2" charset="-122"/>
              </a:rPr>
              <a:t>PDCP SN</a:t>
            </a:r>
            <a:r>
              <a:rPr lang="zh-CN" altLang="en-GB" sz="800" smtClean="0">
                <a:latin typeface="Times New Roman" pitchFamily="18" charset="0"/>
                <a:ea typeface="华文细黑" pitchFamily="2" charset="-122"/>
              </a:rPr>
              <a:t>发送状态指示目标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对需要为但还未为</a:t>
            </a:r>
            <a:r>
              <a:rPr lang="en-GB" altLang="zh-CN" sz="800" smtClean="0">
                <a:latin typeface="Times New Roman" pitchFamily="18" charset="0"/>
                <a:ea typeface="华文细黑" pitchFamily="2" charset="-122"/>
              </a:rPr>
              <a:t>new SDUs</a:t>
            </a:r>
            <a:r>
              <a:rPr lang="zh-CN" altLang="en-GB" sz="800" smtClean="0">
                <a:latin typeface="Times New Roman" pitchFamily="18" charset="0"/>
                <a:ea typeface="华文细黑" pitchFamily="2" charset="-122"/>
              </a:rPr>
              <a:t>分配的下一个</a:t>
            </a:r>
            <a:r>
              <a:rPr lang="en-GB" altLang="zh-CN" sz="800" smtClean="0">
                <a:latin typeface="Times New Roman" pitchFamily="18" charset="0"/>
                <a:ea typeface="华文细黑" pitchFamily="2" charset="-122"/>
              </a:rPr>
              <a:t>PDCP SN</a:t>
            </a:r>
            <a:r>
              <a:rPr lang="zh-CN" altLang="en-GB" sz="800" smtClean="0">
                <a:latin typeface="Times New Roman" pitchFamily="18" charset="0"/>
                <a:ea typeface="华文细黑" pitchFamily="2" charset="-122"/>
              </a:rPr>
              <a:t>进行分配。在</a:t>
            </a:r>
            <a:r>
              <a:rPr lang="en-GB" altLang="zh-CN" sz="800" smtClean="0">
                <a:latin typeface="Times New Roman" pitchFamily="18" charset="0"/>
                <a:ea typeface="华文细黑" pitchFamily="2" charset="-122"/>
              </a:rPr>
              <a:t>UE</a:t>
            </a:r>
            <a:r>
              <a:rPr lang="zh-CN" altLang="en-GB" sz="800" smtClean="0">
                <a:latin typeface="Times New Roman" pitchFamily="18" charset="0"/>
                <a:ea typeface="华文细黑" pitchFamily="2" charset="-122"/>
              </a:rPr>
              <a:t>没有</a:t>
            </a:r>
            <a:r>
              <a:rPr lang="en-GB" altLang="zh-CN" sz="800" smtClean="0">
                <a:latin typeface="Times New Roman" pitchFamily="18" charset="0"/>
                <a:ea typeface="华文细黑" pitchFamily="2" charset="-122"/>
              </a:rPr>
              <a:t>SAE</a:t>
            </a:r>
            <a:r>
              <a:rPr lang="zh-CN" altLang="en-GB" sz="800" smtClean="0">
                <a:latin typeface="Times New Roman" pitchFamily="18" charset="0"/>
                <a:ea typeface="华文细黑" pitchFamily="2" charset="-122"/>
              </a:rPr>
              <a:t>承载需要做</a:t>
            </a:r>
            <a:r>
              <a:rPr lang="en-GB" altLang="zh-CN" sz="800" smtClean="0">
                <a:latin typeface="Times New Roman" pitchFamily="18" charset="0"/>
                <a:ea typeface="华文细黑" pitchFamily="2" charset="-122"/>
              </a:rPr>
              <a:t>PDCP</a:t>
            </a:r>
            <a:r>
              <a:rPr lang="zh-CN" altLang="en-GB" sz="800" smtClean="0">
                <a:latin typeface="Times New Roman" pitchFamily="18" charset="0"/>
                <a:ea typeface="华文细黑" pitchFamily="2" charset="-122"/>
              </a:rPr>
              <a:t>状态预留时，源</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可以不发送本消息。</a:t>
            </a:r>
          </a:p>
          <a:p>
            <a:pPr marL="228600" indent="-228600" eaLnBrk="1" hangingPunct="1">
              <a:lnSpc>
                <a:spcPct val="80000"/>
              </a:lnSpc>
            </a:pPr>
            <a:endParaRPr lang="en-US" altLang="zh-CN" sz="800" smtClean="0">
              <a:latin typeface="Times New Roman" pitchFamily="18" charset="0"/>
              <a:ea typeface="华文细黑" pitchFamily="2" charset="-122"/>
            </a:endParaRPr>
          </a:p>
          <a:p>
            <a:pPr marL="228600" indent="-228600" eaLnBrk="1" hangingPunct="1">
              <a:lnSpc>
                <a:spcPct val="80000"/>
              </a:lnSpc>
            </a:pPr>
            <a:r>
              <a:rPr lang="en-US" altLang="zh-CN" sz="800" smtClean="0">
                <a:latin typeface="Times New Roman" pitchFamily="18" charset="0"/>
                <a:ea typeface="华文细黑" pitchFamily="2" charset="-122"/>
              </a:rPr>
              <a:t>13. </a:t>
            </a:r>
            <a:r>
              <a:rPr lang="en-GB" altLang="zh-CN" sz="800" smtClean="0">
                <a:latin typeface="Times New Roman" pitchFamily="18" charset="0"/>
                <a:ea typeface="华文细黑" pitchFamily="2" charset="-122"/>
              </a:rPr>
              <a:t>MME</a:t>
            </a:r>
            <a:r>
              <a:rPr lang="zh-CN" altLang="en-GB" sz="800" smtClean="0">
                <a:latin typeface="Times New Roman" pitchFamily="18" charset="0"/>
                <a:ea typeface="华文细黑" pitchFamily="2" charset="-122"/>
              </a:rPr>
              <a:t>向目标</a:t>
            </a:r>
            <a:r>
              <a:rPr lang="en-GB" altLang="zh-CN" sz="800" smtClean="0">
                <a:latin typeface="Times New Roman" pitchFamily="18" charset="0"/>
                <a:ea typeface="华文细黑" pitchFamily="2" charset="-122"/>
              </a:rPr>
              <a:t>eNB</a:t>
            </a:r>
            <a:r>
              <a:rPr lang="zh-CN" altLang="en-GB" sz="800" smtClean="0">
                <a:latin typeface="Times New Roman" pitchFamily="18" charset="0"/>
                <a:ea typeface="华文细黑" pitchFamily="2" charset="-122"/>
              </a:rPr>
              <a:t>发送</a:t>
            </a:r>
            <a:r>
              <a:rPr lang="en-GB" altLang="zh-CN" sz="800" smtClean="0">
                <a:latin typeface="Times New Roman" pitchFamily="18" charset="0"/>
                <a:ea typeface="华文细黑" pitchFamily="2" charset="-122"/>
              </a:rPr>
              <a:t>MME SN STATUS TRANSFER</a:t>
            </a:r>
            <a:r>
              <a:rPr lang="zh-CN" altLang="en-GB" sz="800" smtClean="0">
                <a:latin typeface="Times New Roman" pitchFamily="18" charset="0"/>
                <a:ea typeface="华文细黑" pitchFamily="2" charset="-122"/>
              </a:rPr>
              <a:t>（</a:t>
            </a:r>
            <a:r>
              <a:rPr lang="en-GB" altLang="zh-CN" sz="800" smtClean="0">
                <a:latin typeface="Times New Roman" pitchFamily="18" charset="0"/>
                <a:ea typeface="华文细黑" pitchFamily="2" charset="-122"/>
              </a:rPr>
              <a:t>S1-AP</a:t>
            </a:r>
            <a:r>
              <a:rPr lang="zh-CN" altLang="en-GB" sz="800" smtClean="0">
                <a:latin typeface="Times New Roman" pitchFamily="18" charset="0"/>
                <a:ea typeface="华文细黑" pitchFamily="2" charset="-122"/>
              </a:rPr>
              <a:t>消息），与</a:t>
            </a:r>
            <a:r>
              <a:rPr lang="en-GB" altLang="zh-CN" sz="800" smtClean="0">
                <a:latin typeface="Times New Roman" pitchFamily="18" charset="0"/>
                <a:ea typeface="华文细黑" pitchFamily="2" charset="-122"/>
              </a:rPr>
              <a:t>eNB SN STATUS TRANSFER</a:t>
            </a:r>
            <a:r>
              <a:rPr lang="zh-CN" altLang="en-GB" sz="800" smtClean="0">
                <a:latin typeface="Times New Roman" pitchFamily="18" charset="0"/>
                <a:ea typeface="华文细黑" pitchFamily="2" charset="-122"/>
              </a:rPr>
              <a:t>消息结构及功能相同。</a:t>
            </a:r>
          </a:p>
          <a:p>
            <a:pPr marL="228600" indent="-228600" eaLnBrk="1" hangingPunct="1">
              <a:lnSpc>
                <a:spcPct val="80000"/>
              </a:lnSpc>
            </a:pPr>
            <a:endParaRPr lang="en-US" altLang="zh-CN" sz="800" smtClean="0">
              <a:latin typeface="Times New Roman" pitchFamily="18" charset="0"/>
              <a:ea typeface="华文细黑" pitchFamily="2" charset="-122"/>
            </a:endParaRPr>
          </a:p>
          <a:p>
            <a:pPr marL="228600" indent="-228600" eaLnBrk="1" hangingPunct="1">
              <a:lnSpc>
                <a:spcPct val="80000"/>
              </a:lnSpc>
            </a:pPr>
            <a:endParaRPr lang="en-US" altLang="zh-CN" sz="800" smtClean="0">
              <a:latin typeface="Times New Roman" pitchFamily="18" charset="0"/>
              <a:ea typeface="华文细黑"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38DE51B-26E2-45B2-92FF-1535DAAEB52B}" type="slidenum">
              <a:rPr lang="zh-CN" altLang="en-US" smtClean="0"/>
              <a:pPr/>
              <a:t>64</a:t>
            </a:fld>
            <a:endParaRPr lang="en-US" altLang="zh-CN" smtClean="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marL="228600" indent="-228600" eaLnBrk="1" hangingPunct="1">
              <a:lnSpc>
                <a:spcPct val="80000"/>
              </a:lnSpc>
              <a:buFont typeface="Wingdings" pitchFamily="2" charset="2"/>
              <a:buNone/>
            </a:pPr>
            <a:r>
              <a:rPr lang="en-GB" altLang="zh-CN" sz="1000" smtClean="0">
                <a:latin typeface="Times New Roman" pitchFamily="18" charset="0"/>
                <a:ea typeface="华文细黑" pitchFamily="2" charset="-122"/>
              </a:rPr>
              <a:t>14.UE</a:t>
            </a:r>
            <a:r>
              <a:rPr lang="zh-CN" altLang="en-GB" sz="1000" smtClean="0">
                <a:latin typeface="Times New Roman" pitchFamily="18" charset="0"/>
                <a:ea typeface="华文细黑" pitchFamily="2" charset="-122"/>
              </a:rPr>
              <a:t>收到</a:t>
            </a:r>
            <a:r>
              <a:rPr lang="en-GB" altLang="zh-CN" sz="1000" smtClean="0">
                <a:latin typeface="Times New Roman" pitchFamily="18" charset="0"/>
                <a:ea typeface="华文细黑" pitchFamily="2" charset="-122"/>
              </a:rPr>
              <a:t>HANDOVER COMMAND</a:t>
            </a:r>
            <a:r>
              <a:rPr lang="zh-CN" altLang="en-GB" sz="1000" smtClean="0">
                <a:latin typeface="Times New Roman" pitchFamily="18" charset="0"/>
                <a:ea typeface="华文细黑" pitchFamily="2" charset="-122"/>
              </a:rPr>
              <a:t>消息后，执行向目标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同步流程，通过</a:t>
            </a:r>
            <a:r>
              <a:rPr lang="en-GB" altLang="zh-CN" sz="1000" smtClean="0">
                <a:latin typeface="Times New Roman" pitchFamily="18" charset="0"/>
                <a:ea typeface="华文细黑" pitchFamily="2" charset="-122"/>
              </a:rPr>
              <a:t>RACH</a:t>
            </a:r>
            <a:r>
              <a:rPr lang="zh-CN" altLang="en-GB" sz="1000" smtClean="0">
                <a:latin typeface="Times New Roman" pitchFamily="18" charset="0"/>
                <a:ea typeface="华文细黑" pitchFamily="2" charset="-122"/>
              </a:rPr>
              <a:t>接入目标小区。如果在</a:t>
            </a:r>
            <a:r>
              <a:rPr lang="en-GB" altLang="zh-CN" sz="1000" smtClean="0">
                <a:latin typeface="Times New Roman" pitchFamily="18" charset="0"/>
                <a:ea typeface="华文细黑" pitchFamily="2" charset="-122"/>
              </a:rPr>
              <a:t>HANDOVER</a:t>
            </a:r>
            <a:r>
              <a:rPr lang="zh-CN" altLang="en-GB" sz="1000" smtClean="0">
                <a:latin typeface="Times New Roman" pitchFamily="18" charset="0"/>
                <a:ea typeface="华文细黑" pitchFamily="2" charset="-122"/>
              </a:rPr>
              <a:t>中</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收到了目标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分配的</a:t>
            </a:r>
            <a:r>
              <a:rPr lang="en-GB" altLang="zh-CN" sz="1000" smtClean="0">
                <a:latin typeface="Times New Roman" pitchFamily="18" charset="0"/>
                <a:ea typeface="华文细黑" pitchFamily="2" charset="-122"/>
              </a:rPr>
              <a:t>RACH</a:t>
            </a:r>
            <a:r>
              <a:rPr lang="zh-CN" altLang="en-GB" sz="1000" smtClean="0">
                <a:latin typeface="Times New Roman" pitchFamily="18" charset="0"/>
                <a:ea typeface="华文细黑" pitchFamily="2" charset="-122"/>
              </a:rPr>
              <a:t>导码，</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将采用非抢占流程；如果网络未分配</a:t>
            </a:r>
            <a:r>
              <a:rPr lang="en-GB" altLang="zh-CN" sz="1000" smtClean="0">
                <a:latin typeface="Times New Roman" pitchFamily="18" charset="0"/>
                <a:ea typeface="华文细黑" pitchFamily="2" charset="-122"/>
              </a:rPr>
              <a:t>RACH</a:t>
            </a:r>
            <a:r>
              <a:rPr lang="zh-CN" altLang="en-GB" sz="1000" smtClean="0">
                <a:latin typeface="Times New Roman" pitchFamily="18" charset="0"/>
                <a:ea typeface="华文细黑" pitchFamily="2" charset="-122"/>
              </a:rPr>
              <a:t>导码，</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将采用抢占流程接入小区。</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得到目标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特定的</a:t>
            </a:r>
            <a:r>
              <a:rPr lang="en-GB" altLang="zh-CN" sz="1000" smtClean="0">
                <a:latin typeface="Times New Roman" pitchFamily="18" charset="0"/>
                <a:ea typeface="华文细黑" pitchFamily="2" charset="-122"/>
              </a:rPr>
              <a:t>KEY</a:t>
            </a:r>
            <a:r>
              <a:rPr lang="zh-CN" altLang="en-GB" sz="1000" smtClean="0">
                <a:latin typeface="Times New Roman" pitchFamily="18" charset="0"/>
                <a:ea typeface="华文细黑" pitchFamily="2" charset="-122"/>
              </a:rPr>
              <a:t>并且配置所选择的加密算法在目标小区使用。</a:t>
            </a:r>
          </a:p>
          <a:p>
            <a:pPr marL="228600" indent="-228600" eaLnBrk="1" hangingPunct="1">
              <a:lnSpc>
                <a:spcPct val="80000"/>
              </a:lnSpc>
              <a:buFont typeface="Wingdings" pitchFamily="2" charset="2"/>
              <a:buNone/>
            </a:pPr>
            <a:endParaRPr lang="zh-CN" altLang="en-GB" sz="1000" smtClean="0">
              <a:latin typeface="Times New Roman" pitchFamily="18" charset="0"/>
              <a:ea typeface="华文细黑" pitchFamily="2" charset="-122"/>
            </a:endParaRPr>
          </a:p>
          <a:p>
            <a:pPr marL="228600" indent="-228600" eaLnBrk="1" hangingPunct="1">
              <a:lnSpc>
                <a:spcPct val="80000"/>
              </a:lnSpc>
              <a:buFont typeface="Wingdings" pitchFamily="2" charset="2"/>
              <a:buNone/>
            </a:pPr>
            <a:r>
              <a:rPr lang="en-GB" altLang="zh-CN" sz="1000" smtClean="0">
                <a:latin typeface="Times New Roman" pitchFamily="18" charset="0"/>
                <a:ea typeface="华文细黑" pitchFamily="2" charset="-122"/>
              </a:rPr>
              <a:t>16.</a:t>
            </a:r>
            <a:r>
              <a:rPr lang="zh-CN" altLang="en-GB" sz="1000" smtClean="0">
                <a:latin typeface="Times New Roman" pitchFamily="18" charset="0"/>
                <a:ea typeface="华文细黑" pitchFamily="2" charset="-122"/>
              </a:rPr>
              <a:t>当</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成功接入目标小区后，</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向目标小区发送</a:t>
            </a:r>
            <a:r>
              <a:rPr lang="en-GB" altLang="zh-CN" sz="1000" smtClean="0">
                <a:latin typeface="Times New Roman" pitchFamily="18" charset="0"/>
                <a:ea typeface="华文细黑" pitchFamily="2" charset="-122"/>
              </a:rPr>
              <a:t>HANDOVER CONFIRM</a:t>
            </a:r>
            <a:r>
              <a:rPr lang="zh-CN" altLang="en-GB" sz="1000" smtClean="0">
                <a:latin typeface="Times New Roman" pitchFamily="18" charset="0"/>
                <a:ea typeface="华文细黑" pitchFamily="2" charset="-122"/>
              </a:rPr>
              <a:t>消息 （应包含</a:t>
            </a:r>
            <a:r>
              <a:rPr lang="en-GB" altLang="zh-CN" sz="1000" smtClean="0">
                <a:latin typeface="Times New Roman" pitchFamily="18" charset="0"/>
                <a:ea typeface="华文细黑" pitchFamily="2" charset="-122"/>
              </a:rPr>
              <a:t>C-RNTI</a:t>
            </a:r>
            <a:r>
              <a:rPr lang="zh-CN" altLang="en-GB" sz="1000" smtClean="0">
                <a:latin typeface="Times New Roman" pitchFamily="18" charset="0"/>
                <a:ea typeface="华文细黑" pitchFamily="2" charset="-122"/>
              </a:rPr>
              <a:t>）指示目标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已经完成切换流程，如果有必要消息中会携带上行缓存状态报告。目标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完成对</a:t>
            </a:r>
            <a:r>
              <a:rPr lang="en-GB" altLang="zh-CN" sz="1000" smtClean="0">
                <a:latin typeface="Times New Roman" pitchFamily="18" charset="0"/>
                <a:ea typeface="华文细黑" pitchFamily="2" charset="-122"/>
              </a:rPr>
              <a:t>C-RNTI</a:t>
            </a:r>
            <a:r>
              <a:rPr lang="zh-CN" altLang="en-GB" sz="1000" smtClean="0">
                <a:latin typeface="Times New Roman" pitchFamily="18" charset="0"/>
                <a:ea typeface="华文细黑" pitchFamily="2" charset="-122"/>
              </a:rPr>
              <a:t>的校验后，就可以开始向</a:t>
            </a:r>
            <a:r>
              <a:rPr lang="en-GB" altLang="zh-CN" sz="1000" smtClean="0">
                <a:latin typeface="Times New Roman" pitchFamily="18" charset="0"/>
                <a:ea typeface="华文细黑" pitchFamily="2" charset="-122"/>
              </a:rPr>
              <a:t>UE</a:t>
            </a:r>
            <a:r>
              <a:rPr lang="zh-CN" altLang="en-GB" sz="1000" smtClean="0">
                <a:latin typeface="Times New Roman" pitchFamily="18" charset="0"/>
                <a:ea typeface="华文细黑" pitchFamily="2" charset="-122"/>
              </a:rPr>
              <a:t>发送数据报文了。基于更加优化的方案，下行的数据报文在第</a:t>
            </a:r>
            <a:r>
              <a:rPr lang="en-GB" altLang="zh-CN" sz="1000" smtClean="0">
                <a:latin typeface="Times New Roman" pitchFamily="18" charset="0"/>
                <a:ea typeface="华文细黑" pitchFamily="2" charset="-122"/>
              </a:rPr>
              <a:t>10</a:t>
            </a:r>
            <a:r>
              <a:rPr lang="zh-CN" altLang="en-GB" sz="1000" smtClean="0">
                <a:latin typeface="Times New Roman" pitchFamily="18" charset="0"/>
                <a:ea typeface="华文细黑" pitchFamily="2" charset="-122"/>
              </a:rPr>
              <a:t>步后就可以开始传输了。</a:t>
            </a:r>
          </a:p>
          <a:p>
            <a:pPr marL="228600" indent="-228600" eaLnBrk="1" hangingPunct="1">
              <a:lnSpc>
                <a:spcPct val="80000"/>
              </a:lnSpc>
              <a:buFont typeface="Wingdings" pitchFamily="2" charset="2"/>
              <a:buNone/>
            </a:pPr>
            <a:endParaRPr lang="en-GB" altLang="zh-CN" sz="1000" smtClean="0">
              <a:latin typeface="Times New Roman" pitchFamily="18" charset="0"/>
              <a:ea typeface="华文细黑" pitchFamily="2" charset="-122"/>
            </a:endParaRPr>
          </a:p>
          <a:p>
            <a:pPr marL="228600" indent="-228600" eaLnBrk="1" hangingPunct="1">
              <a:lnSpc>
                <a:spcPct val="80000"/>
              </a:lnSpc>
              <a:buFont typeface="Wingdings" pitchFamily="2" charset="2"/>
              <a:buNone/>
            </a:pPr>
            <a:r>
              <a:rPr lang="en-GB" altLang="zh-CN" sz="1000" smtClean="0">
                <a:latin typeface="Times New Roman" pitchFamily="18" charset="0"/>
                <a:ea typeface="华文细黑" pitchFamily="2" charset="-122"/>
              </a:rPr>
              <a:t>17.</a:t>
            </a:r>
            <a:r>
              <a:rPr lang="zh-CN" altLang="en-GB" sz="1000" smtClean="0">
                <a:latin typeface="Times New Roman" pitchFamily="18" charset="0"/>
                <a:ea typeface="华文细黑" pitchFamily="2" charset="-122"/>
              </a:rPr>
              <a:t>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收到</a:t>
            </a:r>
            <a:r>
              <a:rPr lang="en-GB" altLang="zh-CN" sz="1000" smtClean="0">
                <a:latin typeface="Times New Roman" pitchFamily="18" charset="0"/>
                <a:ea typeface="华文细黑" pitchFamily="2" charset="-122"/>
              </a:rPr>
              <a:t>HANDOVER CONFIRM</a:t>
            </a:r>
            <a:r>
              <a:rPr lang="zh-CN" altLang="en-GB" sz="1000" smtClean="0">
                <a:latin typeface="Times New Roman" pitchFamily="18" charset="0"/>
                <a:ea typeface="华文细黑" pitchFamily="2" charset="-122"/>
              </a:rPr>
              <a:t>消息后向</a:t>
            </a:r>
            <a:r>
              <a:rPr lang="en-GB" altLang="zh-CN" sz="1000" smtClean="0">
                <a:latin typeface="Times New Roman" pitchFamily="18" charset="0"/>
                <a:ea typeface="华文细黑" pitchFamily="2" charset="-122"/>
              </a:rPr>
              <a:t>MME</a:t>
            </a:r>
            <a:r>
              <a:rPr lang="zh-CN" altLang="en-GB" sz="1000" smtClean="0">
                <a:latin typeface="Times New Roman" pitchFamily="18" charset="0"/>
                <a:ea typeface="华文细黑" pitchFamily="2" charset="-122"/>
              </a:rPr>
              <a:t>发送</a:t>
            </a:r>
            <a:r>
              <a:rPr lang="en-GB" altLang="zh-CN" sz="1000" smtClean="0">
                <a:latin typeface="Times New Roman" pitchFamily="18" charset="0"/>
                <a:ea typeface="华文细黑" pitchFamily="2" charset="-122"/>
              </a:rPr>
              <a:t>PATH SWITCH</a:t>
            </a:r>
            <a:r>
              <a:rPr lang="zh-CN" altLang="en-GB" sz="1000" smtClean="0">
                <a:latin typeface="Times New Roman" pitchFamily="18" charset="0"/>
                <a:ea typeface="华文细黑" pitchFamily="2" charset="-122"/>
              </a:rPr>
              <a:t>消息，告知</a:t>
            </a:r>
            <a:r>
              <a:rPr lang="en-GB" altLang="zh-CN" sz="1000" smtClean="0">
                <a:latin typeface="Times New Roman" pitchFamily="18" charset="0"/>
                <a:ea typeface="华文细黑" pitchFamily="2" charset="-122"/>
              </a:rPr>
              <a:t>MME</a:t>
            </a:r>
            <a:r>
              <a:rPr lang="zh-CN" altLang="en-GB" sz="1000" smtClean="0">
                <a:latin typeface="Times New Roman" pitchFamily="18" charset="0"/>
                <a:ea typeface="华文细黑" pitchFamily="2" charset="-122"/>
              </a:rPr>
              <a:t>用户的服务小区改变了，需要改变用户面下行的（</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端的）</a:t>
            </a:r>
            <a:r>
              <a:rPr lang="en-GB" altLang="zh-CN" sz="1000" smtClean="0">
                <a:latin typeface="Times New Roman" pitchFamily="18" charset="0"/>
                <a:ea typeface="华文细黑" pitchFamily="2" charset="-122"/>
              </a:rPr>
              <a:t>GTP-U</a:t>
            </a:r>
            <a:r>
              <a:rPr lang="zh-CN" altLang="en-GB" sz="1000" smtClean="0">
                <a:latin typeface="Times New Roman" pitchFamily="18" charset="0"/>
                <a:ea typeface="华文细黑" pitchFamily="2" charset="-122"/>
              </a:rPr>
              <a:t>到</a:t>
            </a:r>
            <a:r>
              <a:rPr lang="en-GB" altLang="zh-CN" sz="1000" smtClean="0">
                <a:latin typeface="Times New Roman" pitchFamily="18" charset="0"/>
                <a:ea typeface="华文细黑" pitchFamily="2" charset="-122"/>
              </a:rPr>
              <a:t>SGW</a:t>
            </a:r>
            <a:r>
              <a:rPr lang="zh-CN" altLang="en-GB" sz="1000" smtClean="0">
                <a:latin typeface="Times New Roman" pitchFamily="18" charset="0"/>
                <a:ea typeface="华文细黑" pitchFamily="2" charset="-122"/>
              </a:rPr>
              <a:t>的隧道终结点（</a:t>
            </a:r>
            <a:r>
              <a:rPr lang="en-GB" altLang="zh-CN" sz="1000" smtClean="0">
                <a:latin typeface="Times New Roman" pitchFamily="18" charset="0"/>
                <a:ea typeface="华文细黑" pitchFamily="2" charset="-122"/>
              </a:rPr>
              <a:t>GTP TEID</a:t>
            </a:r>
            <a:r>
              <a:rPr lang="zh-CN" altLang="en-GB" sz="1000" smtClean="0">
                <a:latin typeface="Times New Roman" pitchFamily="18" charset="0"/>
                <a:ea typeface="华文细黑" pitchFamily="2" charset="-122"/>
              </a:rPr>
              <a:t>）。</a:t>
            </a:r>
          </a:p>
          <a:p>
            <a:pPr marL="228600" indent="-228600" eaLnBrk="1" hangingPunct="1">
              <a:lnSpc>
                <a:spcPct val="80000"/>
              </a:lnSpc>
              <a:buFont typeface="Wingdings" pitchFamily="2" charset="2"/>
              <a:buNone/>
            </a:pPr>
            <a:endParaRPr lang="en-GB" altLang="zh-CN" sz="1000" smtClean="0">
              <a:latin typeface="Times New Roman" pitchFamily="18" charset="0"/>
              <a:ea typeface="华文细黑" pitchFamily="2" charset="-122"/>
            </a:endParaRPr>
          </a:p>
          <a:p>
            <a:pPr marL="228600" indent="-228600" eaLnBrk="1" hangingPunct="1">
              <a:lnSpc>
                <a:spcPct val="80000"/>
              </a:lnSpc>
              <a:buFont typeface="Wingdings" pitchFamily="2" charset="2"/>
              <a:buNone/>
            </a:pPr>
            <a:r>
              <a:rPr lang="en-GB" altLang="zh-CN" sz="1000" smtClean="0">
                <a:latin typeface="Times New Roman" pitchFamily="18" charset="0"/>
                <a:ea typeface="华文细黑" pitchFamily="2" charset="-122"/>
              </a:rPr>
              <a:t>18. MME</a:t>
            </a:r>
            <a:r>
              <a:rPr lang="zh-CN" altLang="en-GB" sz="1000" smtClean="0">
                <a:latin typeface="Times New Roman" pitchFamily="18" charset="0"/>
                <a:ea typeface="华文细黑" pitchFamily="2" charset="-122"/>
              </a:rPr>
              <a:t>向</a:t>
            </a:r>
            <a:r>
              <a:rPr lang="en-GB" altLang="zh-CN" sz="1000" smtClean="0">
                <a:latin typeface="Times New Roman" pitchFamily="18" charset="0"/>
                <a:ea typeface="华文细黑" pitchFamily="2" charset="-122"/>
              </a:rPr>
              <a:t>SGW</a:t>
            </a:r>
            <a:r>
              <a:rPr lang="zh-CN" altLang="en-GB" sz="1000" smtClean="0">
                <a:latin typeface="Times New Roman" pitchFamily="18" charset="0"/>
                <a:ea typeface="华文细黑" pitchFamily="2" charset="-122"/>
              </a:rPr>
              <a:t>发送</a:t>
            </a:r>
            <a:r>
              <a:rPr lang="en-GB" altLang="zh-CN" sz="1000" smtClean="0">
                <a:latin typeface="Times New Roman" pitchFamily="18" charset="0"/>
                <a:ea typeface="华文细黑" pitchFamily="2" charset="-122"/>
              </a:rPr>
              <a:t>USER PLANE UPDATE REQUEST</a:t>
            </a:r>
            <a:r>
              <a:rPr lang="zh-CN" altLang="en-GB" sz="1000" smtClean="0">
                <a:latin typeface="Times New Roman" pitchFamily="18" charset="0"/>
                <a:ea typeface="华文细黑" pitchFamily="2" charset="-122"/>
              </a:rPr>
              <a:t>消息。</a:t>
            </a:r>
            <a:r>
              <a:rPr lang="en-GB" altLang="zh-CN" sz="1000" smtClean="0">
                <a:latin typeface="Times New Roman" pitchFamily="18" charset="0"/>
                <a:ea typeface="华文细黑" pitchFamily="2" charset="-122"/>
              </a:rPr>
              <a:t>SGW</a:t>
            </a:r>
            <a:r>
              <a:rPr lang="zh-CN" altLang="en-GB" sz="1000" smtClean="0">
                <a:latin typeface="Times New Roman" pitchFamily="18" charset="0"/>
                <a:ea typeface="华文细黑" pitchFamily="2" charset="-122"/>
              </a:rPr>
              <a:t>切换下行数据路径到目标侧。</a:t>
            </a:r>
            <a:r>
              <a:rPr lang="en-GB" altLang="zh-CN" sz="1000" smtClean="0">
                <a:latin typeface="Times New Roman" pitchFamily="18" charset="0"/>
                <a:ea typeface="华文细黑" pitchFamily="2" charset="-122"/>
              </a:rPr>
              <a:t>SGW</a:t>
            </a:r>
            <a:r>
              <a:rPr lang="zh-CN" altLang="en-GB" sz="1000" smtClean="0">
                <a:latin typeface="Times New Roman" pitchFamily="18" charset="0"/>
                <a:ea typeface="华文细黑" pitchFamily="2" charset="-122"/>
              </a:rPr>
              <a:t>还会在旧路径上向源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发送一条</a:t>
            </a:r>
            <a:r>
              <a:rPr lang="en-GB" altLang="zh-CN" sz="1000" smtClean="0">
                <a:latin typeface="Times New Roman" pitchFamily="18" charset="0"/>
                <a:ea typeface="华文细黑" pitchFamily="2" charset="-122"/>
              </a:rPr>
              <a:t>end marker</a:t>
            </a:r>
            <a:r>
              <a:rPr lang="zh-CN" altLang="en-GB" sz="1000" smtClean="0">
                <a:latin typeface="Times New Roman" pitchFamily="18" charset="0"/>
                <a:ea typeface="华文细黑" pitchFamily="2" charset="-122"/>
              </a:rPr>
              <a:t>数据包，告知源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从现在开始后面不会再有该用户的用户面数据了，然后就可以释放所有到源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的用户面</a:t>
            </a:r>
            <a:r>
              <a:rPr lang="en-GB" altLang="zh-CN" sz="1000" smtClean="0">
                <a:latin typeface="Times New Roman" pitchFamily="18" charset="0"/>
                <a:ea typeface="华文细黑" pitchFamily="2" charset="-122"/>
              </a:rPr>
              <a:t>/TNL</a:t>
            </a:r>
            <a:r>
              <a:rPr lang="zh-CN" altLang="en-GB" sz="1000" smtClean="0">
                <a:latin typeface="Times New Roman" pitchFamily="18" charset="0"/>
                <a:ea typeface="华文细黑" pitchFamily="2" charset="-122"/>
              </a:rPr>
              <a:t>资源了。</a:t>
            </a:r>
          </a:p>
          <a:p>
            <a:pPr marL="228600" indent="-228600" eaLnBrk="1" hangingPunct="1">
              <a:lnSpc>
                <a:spcPct val="80000"/>
              </a:lnSpc>
              <a:buFont typeface="Wingdings" pitchFamily="2" charset="2"/>
              <a:buNone/>
            </a:pPr>
            <a:endParaRPr lang="en-GB" altLang="zh-CN" sz="1000" smtClean="0">
              <a:latin typeface="Times New Roman" pitchFamily="18" charset="0"/>
              <a:ea typeface="华文细黑" pitchFamily="2" charset="-122"/>
            </a:endParaRPr>
          </a:p>
          <a:p>
            <a:pPr marL="228600" indent="-228600" eaLnBrk="1" hangingPunct="1">
              <a:lnSpc>
                <a:spcPct val="80000"/>
              </a:lnSpc>
              <a:buFont typeface="Wingdings" pitchFamily="2" charset="2"/>
              <a:buNone/>
            </a:pPr>
            <a:r>
              <a:rPr lang="en-GB" altLang="zh-CN" sz="1000" smtClean="0">
                <a:latin typeface="Times New Roman" pitchFamily="18" charset="0"/>
                <a:ea typeface="华文细黑" pitchFamily="2" charset="-122"/>
              </a:rPr>
              <a:t>19.SGW</a:t>
            </a:r>
            <a:r>
              <a:rPr lang="zh-CN" altLang="en-GB" sz="1000" smtClean="0">
                <a:latin typeface="Times New Roman" pitchFamily="18" charset="0"/>
                <a:ea typeface="华文细黑" pitchFamily="2" charset="-122"/>
              </a:rPr>
              <a:t>向</a:t>
            </a:r>
            <a:r>
              <a:rPr lang="en-GB" altLang="zh-CN" sz="1000" smtClean="0">
                <a:latin typeface="Times New Roman" pitchFamily="18" charset="0"/>
                <a:ea typeface="华文细黑" pitchFamily="2" charset="-122"/>
              </a:rPr>
              <a:t>MME</a:t>
            </a:r>
            <a:r>
              <a:rPr lang="zh-CN" altLang="en-GB" sz="1000" smtClean="0">
                <a:latin typeface="Times New Roman" pitchFamily="18" charset="0"/>
                <a:ea typeface="华文细黑" pitchFamily="2" charset="-122"/>
              </a:rPr>
              <a:t>发送一条</a:t>
            </a:r>
            <a:r>
              <a:rPr lang="en-GB" altLang="zh-CN" sz="1000" smtClean="0">
                <a:latin typeface="Times New Roman" pitchFamily="18" charset="0"/>
                <a:ea typeface="华文细黑" pitchFamily="2" charset="-122"/>
              </a:rPr>
              <a:t>USER PLANE UPDATE RESPONSE</a:t>
            </a:r>
            <a:r>
              <a:rPr lang="zh-CN" altLang="en-GB" sz="1000" smtClean="0">
                <a:latin typeface="Times New Roman" pitchFamily="18" charset="0"/>
                <a:ea typeface="华文细黑" pitchFamily="2" charset="-122"/>
              </a:rPr>
              <a:t>消息。</a:t>
            </a:r>
          </a:p>
          <a:p>
            <a:pPr marL="228600" indent="-228600" eaLnBrk="1" hangingPunct="1">
              <a:lnSpc>
                <a:spcPct val="80000"/>
              </a:lnSpc>
              <a:buFont typeface="Wingdings" pitchFamily="2" charset="2"/>
              <a:buNone/>
            </a:pPr>
            <a:endParaRPr lang="zh-CN" altLang="en-GB" sz="1000" smtClean="0">
              <a:latin typeface="Times New Roman" pitchFamily="18" charset="0"/>
              <a:ea typeface="华文细黑" pitchFamily="2" charset="-122"/>
            </a:endParaRPr>
          </a:p>
          <a:p>
            <a:pPr marL="228600" indent="-228600" eaLnBrk="1" hangingPunct="1">
              <a:lnSpc>
                <a:spcPct val="80000"/>
              </a:lnSpc>
              <a:buFont typeface="Wingdings" pitchFamily="2" charset="2"/>
              <a:buNone/>
            </a:pPr>
            <a:r>
              <a:rPr lang="en-GB" altLang="zh-CN" sz="1000" smtClean="0">
                <a:latin typeface="Times New Roman" pitchFamily="18" charset="0"/>
                <a:ea typeface="华文细黑" pitchFamily="2" charset="-122"/>
              </a:rPr>
              <a:t>20.MME</a:t>
            </a:r>
            <a:r>
              <a:rPr lang="zh-CN" altLang="en-GB" sz="1000" smtClean="0">
                <a:latin typeface="Times New Roman" pitchFamily="18" charset="0"/>
                <a:ea typeface="华文细黑" pitchFamily="2" charset="-122"/>
              </a:rPr>
              <a:t>收到后，使用</a:t>
            </a:r>
            <a:r>
              <a:rPr lang="en-GB" altLang="zh-CN" sz="1000" smtClean="0">
                <a:latin typeface="Times New Roman" pitchFamily="18" charset="0"/>
                <a:ea typeface="华文细黑" pitchFamily="2" charset="-122"/>
              </a:rPr>
              <a:t>PATCH SWITCH ACK</a:t>
            </a:r>
            <a:r>
              <a:rPr lang="zh-CN" altLang="en-GB" sz="1000" smtClean="0">
                <a:latin typeface="Times New Roman" pitchFamily="18" charset="0"/>
                <a:ea typeface="华文细黑" pitchFamily="2" charset="-122"/>
              </a:rPr>
              <a:t>消息确认</a:t>
            </a:r>
            <a:r>
              <a:rPr lang="en-GB" altLang="zh-CN" sz="1000" smtClean="0">
                <a:latin typeface="Times New Roman" pitchFamily="18" charset="0"/>
                <a:ea typeface="华文细黑" pitchFamily="2" charset="-122"/>
              </a:rPr>
              <a:t>PATH</a:t>
            </a:r>
            <a:r>
              <a:rPr lang="zh-CN" altLang="en-GB" sz="1000" smtClean="0">
                <a:latin typeface="Times New Roman" pitchFamily="18" charset="0"/>
                <a:ea typeface="华文细黑" pitchFamily="2" charset="-122"/>
              </a:rPr>
              <a:t>切换成功。</a:t>
            </a:r>
          </a:p>
          <a:p>
            <a:pPr marL="228600" indent="-228600" eaLnBrk="1" hangingPunct="1">
              <a:lnSpc>
                <a:spcPct val="80000"/>
              </a:lnSpc>
              <a:buFont typeface="Wingdings" pitchFamily="2" charset="2"/>
              <a:buNone/>
            </a:pPr>
            <a:endParaRPr lang="zh-CN" altLang="en-GB" sz="1000" smtClean="0">
              <a:latin typeface="Times New Roman" pitchFamily="18" charset="0"/>
              <a:ea typeface="华文细黑" pitchFamily="2" charset="-122"/>
            </a:endParaRPr>
          </a:p>
          <a:p>
            <a:pPr marL="228600" indent="-228600" eaLnBrk="1" hangingPunct="1">
              <a:lnSpc>
                <a:spcPct val="80000"/>
              </a:lnSpc>
              <a:buFont typeface="Wingdings" pitchFamily="2" charset="2"/>
              <a:buNone/>
            </a:pPr>
            <a:r>
              <a:rPr lang="en-GB" altLang="zh-CN" sz="1000" smtClean="0">
                <a:latin typeface="Times New Roman" pitchFamily="18" charset="0"/>
                <a:ea typeface="华文细黑" pitchFamily="2" charset="-122"/>
              </a:rPr>
              <a:t>21.</a:t>
            </a:r>
            <a:r>
              <a:rPr lang="zh-CN" altLang="en-GB" sz="1000" smtClean="0">
                <a:latin typeface="Times New Roman" pitchFamily="18" charset="0"/>
                <a:ea typeface="华文细黑" pitchFamily="2" charset="-122"/>
              </a:rPr>
              <a:t>目标</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收到</a:t>
            </a:r>
            <a:r>
              <a:rPr lang="en-GB" altLang="zh-CN" sz="1000" smtClean="0">
                <a:latin typeface="Times New Roman" pitchFamily="18" charset="0"/>
                <a:ea typeface="华文细黑" pitchFamily="2" charset="-122"/>
              </a:rPr>
              <a:t>PATCH SWITCH ACK</a:t>
            </a:r>
            <a:r>
              <a:rPr lang="zh-CN" altLang="en-GB" sz="1000" smtClean="0">
                <a:latin typeface="Times New Roman" pitchFamily="18" charset="0"/>
                <a:ea typeface="华文细黑" pitchFamily="2" charset="-122"/>
              </a:rPr>
              <a:t>消息后，向</a:t>
            </a:r>
            <a:r>
              <a:rPr lang="en-GB" altLang="zh-CN" sz="1000" smtClean="0">
                <a:latin typeface="Times New Roman" pitchFamily="18" charset="0"/>
                <a:ea typeface="华文细黑" pitchFamily="2" charset="-122"/>
              </a:rPr>
              <a:t>MME</a:t>
            </a:r>
            <a:r>
              <a:rPr lang="zh-CN" altLang="en-GB" sz="1000" smtClean="0">
                <a:latin typeface="Times New Roman" pitchFamily="18" charset="0"/>
                <a:ea typeface="华文细黑" pitchFamily="2" charset="-122"/>
              </a:rPr>
              <a:t>发送</a:t>
            </a:r>
            <a:r>
              <a:rPr lang="en-GB" altLang="zh-CN" sz="1000" smtClean="0">
                <a:latin typeface="Times New Roman" pitchFamily="18" charset="0"/>
                <a:ea typeface="华文细黑" pitchFamily="2" charset="-122"/>
              </a:rPr>
              <a:t>HANDOVER NOTIFY</a:t>
            </a:r>
            <a:r>
              <a:rPr lang="zh-CN" altLang="en-GB" sz="1000" smtClean="0">
                <a:latin typeface="Times New Roman" pitchFamily="18" charset="0"/>
                <a:ea typeface="华文细黑" pitchFamily="2" charset="-122"/>
              </a:rPr>
              <a:t>消息。告知所属</a:t>
            </a:r>
            <a:r>
              <a:rPr lang="en-GB" altLang="zh-CN" sz="1000" smtClean="0">
                <a:latin typeface="Times New Roman" pitchFamily="18" charset="0"/>
                <a:ea typeface="华文细黑" pitchFamily="2" charset="-122"/>
              </a:rPr>
              <a:t>MME</a:t>
            </a:r>
            <a:r>
              <a:rPr lang="zh-CN" altLang="en-GB" sz="1000" smtClean="0">
                <a:latin typeface="Times New Roman" pitchFamily="18" charset="0"/>
                <a:ea typeface="华文细黑" pitchFamily="2" charset="-122"/>
              </a:rPr>
              <a:t>该用户已经切换到本</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，本次切换过程在</a:t>
            </a:r>
            <a:r>
              <a:rPr lang="en-GB" altLang="zh-CN" sz="1000" smtClean="0">
                <a:latin typeface="Times New Roman" pitchFamily="18" charset="0"/>
                <a:ea typeface="华文细黑" pitchFamily="2" charset="-122"/>
              </a:rPr>
              <a:t>S1</a:t>
            </a:r>
            <a:r>
              <a:rPr lang="zh-CN" altLang="en-GB" sz="1000" smtClean="0">
                <a:latin typeface="Times New Roman" pitchFamily="18" charset="0"/>
                <a:ea typeface="华文细黑" pitchFamily="2" charset="-122"/>
              </a:rPr>
              <a:t>接口已经结束。</a:t>
            </a:r>
          </a:p>
          <a:p>
            <a:pPr marL="228600" indent="-228600" eaLnBrk="1" hangingPunct="1">
              <a:lnSpc>
                <a:spcPct val="80000"/>
              </a:lnSpc>
              <a:buFont typeface="Wingdings" pitchFamily="2" charset="2"/>
              <a:buNone/>
            </a:pPr>
            <a:r>
              <a:rPr lang="zh-CN" altLang="en-GB" sz="1000" smtClean="0">
                <a:latin typeface="Times New Roman" pitchFamily="18" charset="0"/>
                <a:ea typeface="华文细黑" pitchFamily="2" charset="-122"/>
              </a:rPr>
              <a:t>后面步骤是释放源</a:t>
            </a:r>
            <a:r>
              <a:rPr lang="en-GB" altLang="zh-CN" sz="1000" smtClean="0">
                <a:latin typeface="Times New Roman" pitchFamily="18" charset="0"/>
                <a:ea typeface="华文细黑" pitchFamily="2" charset="-122"/>
              </a:rPr>
              <a:t>eNB</a:t>
            </a:r>
            <a:r>
              <a:rPr lang="zh-CN" altLang="en-GB" sz="1000" smtClean="0">
                <a:latin typeface="Times New Roman" pitchFamily="18" charset="0"/>
                <a:ea typeface="华文细黑" pitchFamily="2" charset="-122"/>
              </a:rPr>
              <a:t>相关资源，需要继续讨论。 </a:t>
            </a:r>
            <a:endParaRPr lang="zh-CN" altLang="en-US" sz="1000" smtClean="0">
              <a:latin typeface="Times New Roman" pitchFamily="18" charset="0"/>
              <a:ea typeface="华文细黑" pitchFamily="2" charset="-122"/>
            </a:endParaRPr>
          </a:p>
          <a:p>
            <a:pPr marL="228600" indent="-228600" eaLnBrk="1" hangingPunct="1">
              <a:lnSpc>
                <a:spcPct val="80000"/>
              </a:lnSpc>
              <a:buFont typeface="Wingdings" pitchFamily="2" charset="2"/>
              <a:buNone/>
            </a:pPr>
            <a:endParaRPr lang="en-GB" altLang="zh-CN" sz="1000" smtClean="0">
              <a:latin typeface="Times New Roman" pitchFamily="18" charset="0"/>
              <a:ea typeface="华文细黑" pitchFamily="2" charset="-122"/>
            </a:endParaRPr>
          </a:p>
          <a:p>
            <a:pPr marL="228600" indent="-228600" eaLnBrk="1" hangingPunct="1">
              <a:lnSpc>
                <a:spcPct val="80000"/>
              </a:lnSpc>
            </a:pPr>
            <a:endParaRPr lang="zh-CN" altLang="en-US" sz="1000" smtClean="0">
              <a:latin typeface="Arial"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796A39CD-4EF3-4978-BE7F-EDA2F5873ACB}" type="slidenum">
              <a:rPr lang="zh-CN" altLang="en-US" smtClean="0"/>
              <a:pPr/>
              <a:t>65</a:t>
            </a:fld>
            <a:endParaRPr lang="en-US" altLang="zh-CN" smtClean="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4B38A70F-E57D-46CC-8A55-6A3E9A4572DE}" type="slidenum">
              <a:rPr lang="zh-CN" altLang="en-US" smtClean="0"/>
              <a:pPr/>
              <a:t>66</a:t>
            </a:fld>
            <a:endParaRPr lang="en-US" altLang="zh-CN" smtClean="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4A433EBF-6EBD-4DED-A624-04A9B92AAC0B}" type="slidenum">
              <a:rPr lang="zh-CN" altLang="en-US" smtClean="0"/>
              <a:pPr/>
              <a:t>67</a:t>
            </a:fld>
            <a:endParaRPr lang="en-US" altLang="zh-CN" smtClean="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0C367A23-EA29-44D7-94A9-C8649FC6EC65}" type="slidenum">
              <a:rPr lang="zh-CN" altLang="en-US" smtClean="0"/>
              <a:pPr/>
              <a:t>68</a:t>
            </a:fld>
            <a:endParaRPr lang="en-US" altLang="zh-CN" smtClean="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CFE0E9DC-D102-4F42-BE88-3DEBD33B1845}" type="slidenum">
              <a:rPr lang="zh-CN" altLang="en-US" smtClean="0"/>
              <a:pPr/>
              <a:t>69</a:t>
            </a:fld>
            <a:endParaRPr lang="en-US" altLang="zh-CN" smtClean="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A973E74-CEC4-4865-870F-20FAEB483D81}" type="slidenum">
              <a:rPr lang="zh-CN" altLang="en-US" smtClean="0"/>
              <a:pPr/>
              <a:t>7</a:t>
            </a:fld>
            <a:endParaRPr lang="en-US" altLang="zh-CN"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altLang="zh-CN" smtClean="0">
                <a:latin typeface="Arial" pitchFamily="34" charset="0"/>
              </a:rPr>
              <a:t>PCI</a:t>
            </a:r>
            <a:r>
              <a:rPr lang="zh-CN" altLang="en-US" smtClean="0">
                <a:latin typeface="Arial" pitchFamily="34" charset="0"/>
              </a:rPr>
              <a:t>：</a:t>
            </a:r>
            <a:r>
              <a:rPr lang="en-US" altLang="zh-CN" smtClean="0">
                <a:latin typeface="Arial" pitchFamily="34" charset="0"/>
              </a:rPr>
              <a:t>Physical Cell Identity</a:t>
            </a:r>
          </a:p>
          <a:p>
            <a:pPr eaLnBrk="1" hangingPunct="1"/>
            <a:r>
              <a:rPr lang="en-US" altLang="zh-CN" smtClean="0">
                <a:latin typeface="Arial" pitchFamily="34" charset="0"/>
              </a:rPr>
              <a:t>MIB</a:t>
            </a:r>
            <a:r>
              <a:rPr lang="zh-CN" altLang="en-US" smtClean="0">
                <a:latin typeface="Arial" pitchFamily="34" charset="0"/>
              </a:rPr>
              <a:t>：</a:t>
            </a:r>
            <a:r>
              <a:rPr lang="en-US" altLang="zh-CN" smtClean="0">
                <a:latin typeface="Arial" pitchFamily="34" charset="0"/>
              </a:rPr>
              <a:t>Master Information Block</a:t>
            </a:r>
          </a:p>
          <a:p>
            <a:pPr eaLnBrk="1" hangingPunct="1"/>
            <a:r>
              <a:rPr lang="en-US" altLang="zh-CN" smtClean="0">
                <a:latin typeface="Arial" pitchFamily="34" charset="0"/>
              </a:rPr>
              <a:t>SIB</a:t>
            </a:r>
            <a:r>
              <a:rPr lang="zh-CN" altLang="en-US" smtClean="0">
                <a:latin typeface="Arial" pitchFamily="34" charset="0"/>
              </a:rPr>
              <a:t>：</a:t>
            </a:r>
            <a:r>
              <a:rPr lang="en-US" altLang="zh-CN" smtClean="0">
                <a:latin typeface="Arial" pitchFamily="34" charset="0"/>
              </a:rPr>
              <a:t>System Information Block</a:t>
            </a:r>
          </a:p>
          <a:p>
            <a:pPr eaLnBrk="1" hangingPunct="1"/>
            <a:r>
              <a:rPr lang="en-US" altLang="zh-CN" smtClean="0">
                <a:latin typeface="Arial" pitchFamily="34" charset="0"/>
              </a:rPr>
              <a:t>SIB1</a:t>
            </a:r>
            <a:r>
              <a:rPr lang="zh-CN" altLang="en-US" smtClean="0">
                <a:latin typeface="Arial" pitchFamily="34" charset="0"/>
              </a:rPr>
              <a:t>：</a:t>
            </a:r>
            <a:r>
              <a:rPr lang="en-US" altLang="zh-CN" smtClean="0">
                <a:latin typeface="Arial" pitchFamily="34" charset="0"/>
              </a:rPr>
              <a:t>System Information Block Type1</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20ED6119-8DBB-45B7-A635-07B1048EEE80}" type="slidenum">
              <a:rPr lang="zh-CN" altLang="en-US" smtClean="0"/>
              <a:pPr/>
              <a:t>70</a:t>
            </a:fld>
            <a:endParaRPr lang="en-US" altLang="zh-CN" smtClean="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09194409-7A44-437E-8116-2B53A9A8C80E}" type="slidenum">
              <a:rPr lang="zh-CN" altLang="en-US" smtClean="0"/>
              <a:pPr/>
              <a:t>71</a:t>
            </a:fld>
            <a:endParaRPr lang="en-US" altLang="zh-CN" smtClean="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6E149EBB-EDC3-48C8-9D94-C77BCC7DF715}" type="slidenum">
              <a:rPr lang="zh-CN" altLang="en-US" smtClean="0"/>
              <a:pPr/>
              <a:t>72</a:t>
            </a:fld>
            <a:endParaRPr lang="en-US" altLang="zh-CN" smtClean="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88DD3445-EEF9-49FD-83D2-3C4F75F1717B}" type="slidenum">
              <a:rPr lang="zh-CN" altLang="en-US" smtClean="0"/>
              <a:pPr/>
              <a:t>73</a:t>
            </a:fld>
            <a:endParaRPr lang="en-US" altLang="zh-CN" smtClean="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1EAE593-6970-4AE0-83D8-A6C0F38C4E85}" type="slidenum">
              <a:rPr lang="zh-CN" altLang="en-US" smtClean="0"/>
              <a:pPr/>
              <a:t>74</a:t>
            </a:fld>
            <a:endParaRPr lang="en-US" altLang="zh-CN"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D96F1BA-59E9-4C11-8587-FE2FC5910E56}" type="slidenum">
              <a:rPr lang="zh-CN" altLang="en-US" smtClean="0"/>
              <a:pPr/>
              <a:t>75</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1EAE593-6970-4AE0-83D8-A6C0F38C4E85}" type="slidenum">
              <a:rPr lang="zh-CN" altLang="en-US" smtClean="0"/>
              <a:pPr/>
              <a:t>76</a:t>
            </a:fld>
            <a:endParaRPr lang="en-US" altLang="zh-CN"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D96F1BA-59E9-4C11-8587-FE2FC5910E56}" type="slidenum">
              <a:rPr lang="zh-CN" altLang="en-US" smtClean="0"/>
              <a:pPr/>
              <a:t>77</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1EAE593-6970-4AE0-83D8-A6C0F38C4E85}" type="slidenum">
              <a:rPr lang="zh-CN" altLang="en-US" smtClean="0"/>
              <a:pPr/>
              <a:t>78</a:t>
            </a:fld>
            <a:endParaRPr lang="en-US" altLang="zh-CN" smtClean="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marL="228600" indent="-228600" eaLnBrk="1" hangingPunct="1"/>
            <a:endParaRPr lang="zh-CN" altLang="en-US" sz="1000" smtClean="0">
              <a:latin typeface="Times New Roman" pitchFamily="18" charset="0"/>
              <a:ea typeface="华文细黑"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D96F1BA-59E9-4C11-8587-FE2FC5910E56}" type="slidenum">
              <a:rPr lang="zh-CN" altLang="en-US" smtClean="0"/>
              <a:pPr/>
              <a:t>79</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0FF63DE-22D2-473F-A139-41896159338E}" type="slidenum">
              <a:rPr lang="zh-CN" altLang="en-US" smtClean="0"/>
              <a:pPr/>
              <a:t>8</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r>
              <a:rPr lang="en-US" altLang="zh-CN" smtClean="0">
                <a:latin typeface="Arial" pitchFamily="34" charset="0"/>
              </a:rPr>
              <a:t>PCI</a:t>
            </a:r>
            <a:r>
              <a:rPr lang="zh-CN" altLang="en-US" smtClean="0">
                <a:latin typeface="Arial" pitchFamily="34" charset="0"/>
              </a:rPr>
              <a:t>：</a:t>
            </a:r>
            <a:r>
              <a:rPr lang="en-US" altLang="zh-CN" smtClean="0">
                <a:latin typeface="Arial" pitchFamily="34" charset="0"/>
              </a:rPr>
              <a:t>Physical Cell Identity</a:t>
            </a:r>
          </a:p>
          <a:p>
            <a:pPr eaLnBrk="1" hangingPunct="1"/>
            <a:r>
              <a:rPr lang="en-US" altLang="zh-CN" smtClean="0">
                <a:latin typeface="Arial" pitchFamily="34" charset="0"/>
              </a:rPr>
              <a:t>MIB</a:t>
            </a:r>
            <a:r>
              <a:rPr lang="zh-CN" altLang="en-US" smtClean="0">
                <a:latin typeface="Arial" pitchFamily="34" charset="0"/>
              </a:rPr>
              <a:t>：</a:t>
            </a:r>
            <a:r>
              <a:rPr lang="en-US" altLang="zh-CN" smtClean="0">
                <a:latin typeface="Arial" pitchFamily="34" charset="0"/>
              </a:rPr>
              <a:t>Master Information Block</a:t>
            </a:r>
          </a:p>
          <a:p>
            <a:pPr eaLnBrk="1" hangingPunct="1"/>
            <a:r>
              <a:rPr lang="en-US" altLang="zh-CN" smtClean="0">
                <a:latin typeface="Arial" pitchFamily="34" charset="0"/>
              </a:rPr>
              <a:t>SIB</a:t>
            </a:r>
            <a:r>
              <a:rPr lang="zh-CN" altLang="en-US" smtClean="0">
                <a:latin typeface="Arial" pitchFamily="34" charset="0"/>
              </a:rPr>
              <a:t>：</a:t>
            </a:r>
            <a:r>
              <a:rPr lang="en-US" altLang="zh-CN" smtClean="0">
                <a:latin typeface="Arial" pitchFamily="34" charset="0"/>
              </a:rPr>
              <a:t>System Information Block</a:t>
            </a:r>
          </a:p>
          <a:p>
            <a:pPr eaLnBrk="1" hangingPunct="1"/>
            <a:r>
              <a:rPr lang="en-US" altLang="zh-CN" smtClean="0">
                <a:latin typeface="Arial" pitchFamily="34" charset="0"/>
              </a:rPr>
              <a:t>SIB1</a:t>
            </a:r>
            <a:r>
              <a:rPr lang="zh-CN" altLang="en-US" smtClean="0">
                <a:latin typeface="Arial" pitchFamily="34" charset="0"/>
              </a:rPr>
              <a:t>：</a:t>
            </a:r>
            <a:r>
              <a:rPr lang="en-US" altLang="zh-CN" smtClean="0">
                <a:latin typeface="Arial" pitchFamily="34" charset="0"/>
              </a:rPr>
              <a:t>System Information Block Type1</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80</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81</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D96F1BA-59E9-4C11-8587-FE2FC5910E56}" type="slidenum">
              <a:rPr lang="zh-CN" altLang="en-US" smtClean="0"/>
              <a:pPr/>
              <a:t>82</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83</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84</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85</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86</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87</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3D96F1BA-59E9-4C11-8587-FE2FC5910E56}" type="slidenum">
              <a:rPr lang="zh-CN" altLang="en-US" smtClean="0"/>
              <a:pPr/>
              <a:t>88</a:t>
            </a:fld>
            <a:endParaRPr lang="en-US" altLang="zh-CN" smtClean="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xfrm>
            <a:off x="990600" y="4267200"/>
            <a:ext cx="4648200" cy="4191000"/>
          </a:xfrm>
          <a:noFill/>
          <a:ln/>
        </p:spPr>
        <p:txBody>
          <a:bodyPr/>
          <a:lstStyle/>
          <a:p>
            <a:pPr eaLnBrk="1" hangingPunct="1"/>
            <a:endParaRPr lang="zh-CN" altLang="en-US" smtClean="0">
              <a:latin typeface="Arial"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89</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1F5E5D7-8DCE-492F-8FC3-84447587BEE7}" type="slidenum">
              <a:rPr lang="zh-CN" altLang="en-US" smtClean="0"/>
              <a:pPr/>
              <a:t>9</a:t>
            </a:fld>
            <a:endParaRPr lang="en-US" altLang="zh-CN"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90</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91</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C79890A2-D0A9-46F8-8440-D5EC897BDEFE}" type="slidenum">
              <a:rPr lang="zh-CN" altLang="en-US" smtClean="0"/>
              <a:pPr/>
              <a:t>92</a:t>
            </a:fld>
            <a:endParaRPr lang="en-US" altLang="zh-CN" smtClean="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en-US" altLang="zh-CN" smtClean="0">
              <a:latin typeface="Arial"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EE1A1211-8FC9-47C4-AEB8-195A4B13BAF6}" type="slidenum">
              <a:rPr lang="zh-CN" altLang="en-US" smtClean="0"/>
              <a:pPr/>
              <a:t>93</a:t>
            </a:fld>
            <a:endParaRPr lang="en-US" altLang="zh-CN" smtClean="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Logo"/>
          <p:cNvPicPr preferRelativeResize="0">
            <a:picLocks noChangeArrowheads="1"/>
          </p:cNvPicPr>
          <p:nvPr/>
        </p:nvPicPr>
        <p:blipFill>
          <a:blip r:embed="rId2" cstate="print"/>
          <a:srcRect/>
          <a:stretch>
            <a:fillRect/>
          </a:stretch>
        </p:blipFill>
        <p:spPr bwMode="auto">
          <a:xfrm>
            <a:off x="7508875" y="5589588"/>
            <a:ext cx="763588" cy="763587"/>
          </a:xfrm>
          <a:prstGeom prst="rect">
            <a:avLst/>
          </a:prstGeom>
          <a:noFill/>
          <a:ln w="9525">
            <a:noFill/>
            <a:miter lim="800000"/>
            <a:headEnd/>
            <a:tailEnd/>
          </a:ln>
        </p:spPr>
      </p:pic>
      <p:pic>
        <p:nvPicPr>
          <p:cNvPr id="5" name="Picture 10" descr="2"/>
          <p:cNvPicPr>
            <a:picLocks noChangeAspect="1" noChangeArrowheads="1"/>
          </p:cNvPicPr>
          <p:nvPr/>
        </p:nvPicPr>
        <p:blipFill>
          <a:blip r:embed="rId3" cstate="print"/>
          <a:srcRect/>
          <a:stretch>
            <a:fillRect/>
          </a:stretch>
        </p:blipFill>
        <p:spPr bwMode="auto">
          <a:xfrm>
            <a:off x="0" y="782638"/>
            <a:ext cx="9144000" cy="3810000"/>
          </a:xfrm>
          <a:prstGeom prst="rect">
            <a:avLst/>
          </a:prstGeom>
          <a:noFill/>
          <a:ln w="9525">
            <a:noFill/>
            <a:miter lim="800000"/>
            <a:headEnd/>
            <a:tailEnd/>
          </a:ln>
        </p:spPr>
      </p:pic>
      <p:sp>
        <p:nvSpPr>
          <p:cNvPr id="6" name="Text Box 20"/>
          <p:cNvSpPr txBox="1">
            <a:spLocks noChangeArrowheads="1"/>
          </p:cNvSpPr>
          <p:nvPr/>
        </p:nvSpPr>
        <p:spPr bwMode="auto">
          <a:xfrm>
            <a:off x="652463" y="6207125"/>
            <a:ext cx="2619375" cy="261938"/>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solidFill>
                  <a:schemeClr val="tx1"/>
                </a:solidFill>
                <a:latin typeface="FrutigerNext LT Bold"/>
              </a:rPr>
              <a:t>HUAWEI TECHNOLOGIES CO., LTD.</a:t>
            </a:r>
            <a:endParaRPr lang="en-US" altLang="zh-CN" sz="2200">
              <a:solidFill>
                <a:schemeClr val="tx1"/>
              </a:solidFill>
              <a:latin typeface="Arial" pitchFamily="34" charset="0"/>
            </a:endParaRPr>
          </a:p>
        </p:txBody>
      </p:sp>
      <p:sp>
        <p:nvSpPr>
          <p:cNvPr id="7" name="Text Box 22"/>
          <p:cNvSpPr txBox="1">
            <a:spLocks noChangeArrowheads="1"/>
          </p:cNvSpPr>
          <p:nvPr/>
        </p:nvSpPr>
        <p:spPr bwMode="auto">
          <a:xfrm>
            <a:off x="7224713" y="4094163"/>
            <a:ext cx="1333500" cy="261937"/>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latin typeface="FrutigerNext LT Regular" charset="0"/>
                <a:ea typeface="ＭＳ Ｐゴシック" pitchFamily="34" charset="-128"/>
              </a:rPr>
              <a:t>www.huawei.com</a:t>
            </a:r>
          </a:p>
        </p:txBody>
      </p:sp>
      <p:sp>
        <p:nvSpPr>
          <p:cNvPr id="8" name="Rectangle 23"/>
          <p:cNvSpPr>
            <a:spLocks noChangeArrowheads="1"/>
          </p:cNvSpPr>
          <p:nvPr/>
        </p:nvSpPr>
        <p:spPr bwMode="auto">
          <a:xfrm>
            <a:off x="3984625" y="6207125"/>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200">
                <a:solidFill>
                  <a:schemeClr val="tx1"/>
                </a:solidFill>
                <a:latin typeface="FrutigerNext LT Bold" pitchFamily="20" charset="0"/>
                <a:ea typeface="ＭＳ Ｐゴシック" pitchFamily="34" charset="-128"/>
              </a:rPr>
              <a:t>Huawei Confidential </a:t>
            </a:r>
          </a:p>
        </p:txBody>
      </p:sp>
      <p:sp>
        <p:nvSpPr>
          <p:cNvPr id="9" name="Rectangle 25"/>
          <p:cNvSpPr>
            <a:spLocks noChangeArrowheads="1"/>
          </p:cNvSpPr>
          <p:nvPr/>
        </p:nvSpPr>
        <p:spPr bwMode="auto">
          <a:xfrm>
            <a:off x="6792913" y="271463"/>
            <a:ext cx="1568450" cy="261937"/>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zh-CN" altLang="en-US" sz="1200" b="1">
                <a:solidFill>
                  <a:srgbClr val="666666"/>
                </a:solidFill>
                <a:latin typeface="华文细黑" pitchFamily="2" charset="-122"/>
                <a:ea typeface="华文细黑" pitchFamily="2" charset="-122"/>
              </a:rPr>
              <a:t>文档密级：内部公开 </a:t>
            </a:r>
          </a:p>
        </p:txBody>
      </p:sp>
      <p:sp>
        <p:nvSpPr>
          <p:cNvPr id="10" name="Text Box 66"/>
          <p:cNvSpPr txBox="1">
            <a:spLocks noChangeArrowheads="1"/>
          </p:cNvSpPr>
          <p:nvPr/>
        </p:nvSpPr>
        <p:spPr bwMode="auto">
          <a:xfrm>
            <a:off x="-1968500" y="1322388"/>
            <a:ext cx="1968500" cy="3752850"/>
          </a:xfrm>
          <a:prstGeom prst="rect">
            <a:avLst/>
          </a:prstGeom>
          <a:noFill/>
          <a:ln w="9525" algn="ctr">
            <a:noFill/>
            <a:miter lim="800000"/>
            <a:headEnd/>
            <a:tailEnd/>
          </a:ln>
          <a:effectLst/>
        </p:spPr>
        <p:txBody>
          <a:bodyPr lIns="80139" tIns="40069" rIns="80139" bIns="40069">
            <a:spAutoFit/>
          </a:bodyPr>
          <a:lstStyle/>
          <a:p>
            <a:pPr algn="r" defTabSz="801688" eaLnBrk="0" hangingPunct="0">
              <a:lnSpc>
                <a:spcPct val="125000"/>
              </a:lnSpc>
              <a:defRPr/>
            </a:pPr>
            <a:r>
              <a:rPr lang="zh-CN" altLang="en-US" sz="1100">
                <a:latin typeface="Arial" charset="0"/>
                <a:ea typeface="华文细黑" pitchFamily="2" charset="-122"/>
              </a:rPr>
              <a:t>英文标题</a:t>
            </a:r>
            <a:r>
              <a:rPr lang="en-US" altLang="zh-CN" sz="1100">
                <a:latin typeface="Arial" charset="0"/>
                <a:ea typeface="华文细黑" pitchFamily="2" charset="-122"/>
              </a:rPr>
              <a:t>:40-47pt  </a:t>
            </a:r>
          </a:p>
          <a:p>
            <a:pPr algn="r" defTabSz="801688" eaLnBrk="0" hangingPunct="0">
              <a:lnSpc>
                <a:spcPct val="125000"/>
              </a:lnSpc>
              <a:defRPr/>
            </a:pPr>
            <a:r>
              <a:rPr lang="zh-CN" altLang="en-US" sz="1100">
                <a:latin typeface="Arial" charset="0"/>
                <a:ea typeface="华文细黑" pitchFamily="2" charset="-122"/>
              </a:rPr>
              <a:t>副标题</a:t>
            </a:r>
            <a:r>
              <a:rPr lang="en-US" altLang="zh-CN" sz="1100">
                <a:latin typeface="Arial" charset="0"/>
                <a:ea typeface="华文细黑" pitchFamily="2" charset="-122"/>
              </a:rPr>
              <a:t>:26-30pt</a:t>
            </a: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内部使用字体 </a:t>
            </a:r>
            <a:r>
              <a:rPr lang="en-US" altLang="zh-CN" sz="1100">
                <a:latin typeface="Arial" charset="0"/>
                <a:ea typeface="华文细黑" pitchFamily="2" charset="-122"/>
              </a:rPr>
              <a:t>:</a:t>
            </a:r>
          </a:p>
          <a:p>
            <a:pPr algn="r" defTabSz="801688" eaLnBrk="0" hangingPunct="0">
              <a:lnSpc>
                <a:spcPct val="125000"/>
              </a:lnSpc>
              <a:defRPr/>
            </a:pPr>
            <a:r>
              <a:rPr lang="en-US" altLang="zh-CN" sz="1100">
                <a:latin typeface="Arial" charset="0"/>
                <a:ea typeface="华文细黑" pitchFamily="2" charset="-122"/>
              </a:rPr>
              <a:t>FrutigerNext LT Medium</a:t>
            </a:r>
          </a:p>
          <a:p>
            <a:pPr algn="r" defTabSz="801688" eaLnBrk="0" hangingPunct="0">
              <a:lnSpc>
                <a:spcPct val="125000"/>
              </a:lnSpc>
              <a:defRPr/>
            </a:pPr>
            <a:r>
              <a:rPr lang="zh-CN" altLang="en-US" sz="1100">
                <a:latin typeface="Arial" charset="0"/>
                <a:ea typeface="华文细黑" pitchFamily="2" charset="-122"/>
              </a:rPr>
              <a:t>外部使用字体 </a:t>
            </a:r>
            <a:r>
              <a:rPr lang="en-US" altLang="zh-CN" sz="1100">
                <a:latin typeface="Arial" charset="0"/>
                <a:ea typeface="华文细黑" pitchFamily="2" charset="-122"/>
              </a:rPr>
              <a:t>: Arial</a:t>
            </a: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中文标题</a:t>
            </a:r>
            <a:r>
              <a:rPr lang="en-US" altLang="zh-CN" sz="1100">
                <a:latin typeface="Arial" charset="0"/>
                <a:ea typeface="华文细黑" pitchFamily="2" charset="-122"/>
              </a:rPr>
              <a:t>:35-47pt</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eaLnBrk="0" hangingPunct="0">
              <a:lnSpc>
                <a:spcPct val="125000"/>
              </a:lnSpc>
              <a:defRPr/>
            </a:pPr>
            <a:r>
              <a:rPr lang="en-US" altLang="zh-CN" sz="1100">
                <a:latin typeface="Arial" charset="0"/>
                <a:ea typeface="华文细黑" pitchFamily="2" charset="-122"/>
              </a:rPr>
              <a:t>  </a:t>
            </a:r>
            <a:r>
              <a:rPr lang="zh-CN" altLang="en-US" sz="1100">
                <a:latin typeface="Arial" charset="0"/>
                <a:ea typeface="华文细黑" pitchFamily="2" charset="-122"/>
              </a:rPr>
              <a:t>副标题</a:t>
            </a:r>
            <a:r>
              <a:rPr lang="en-US" altLang="zh-CN" sz="1100">
                <a:latin typeface="Arial" charset="0"/>
                <a:ea typeface="华文细黑" pitchFamily="2" charset="-122"/>
              </a:rPr>
              <a:t>:24-28pt</a:t>
            </a:r>
            <a:endParaRPr lang="zh-CN" altLang="en-US" sz="1100">
              <a:latin typeface="Arial" charset="0"/>
              <a:ea typeface="华文细黑" pitchFamily="2" charset="-122"/>
            </a:endParaRPr>
          </a:p>
          <a:p>
            <a:pPr algn="r" defTabSz="801688" eaLnBrk="0" hangingPunct="0">
              <a:lnSpc>
                <a:spcPct val="125000"/>
              </a:lnSpc>
              <a:defRPr/>
            </a:pPr>
            <a:r>
              <a:rPr lang="zh-CN" altLang="en-US" sz="1100">
                <a:latin typeface="Arial" charset="0"/>
                <a:ea typeface="华文细黑" pitchFamily="2" charset="-122"/>
              </a:rPr>
              <a:t>字体颜色</a:t>
            </a:r>
            <a:r>
              <a:rPr lang="en-US" altLang="zh-CN" sz="1100">
                <a:latin typeface="Arial" charset="0"/>
                <a:ea typeface="华文细黑" pitchFamily="2" charset="-122"/>
              </a:rPr>
              <a:t>:</a:t>
            </a:r>
            <a:r>
              <a:rPr lang="zh-CN" altLang="en-US" sz="1100">
                <a:latin typeface="Arial" charset="0"/>
                <a:ea typeface="华文细黑" pitchFamily="2" charset="-122"/>
              </a:rPr>
              <a:t>反白</a:t>
            </a:r>
          </a:p>
          <a:p>
            <a:pPr algn="r" defTabSz="801688" eaLnBrk="0" hangingPunct="0">
              <a:lnSpc>
                <a:spcPct val="125000"/>
              </a:lnSpc>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a:t>
            </a: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defRPr/>
            </a:pPr>
            <a:endParaRPr lang="zh-CN" altLang="en-US" sz="1100">
              <a:latin typeface="Arial" charset="0"/>
              <a:ea typeface="华文细黑" pitchFamily="2" charset="-122"/>
            </a:endParaRPr>
          </a:p>
          <a:p>
            <a:pPr algn="r" defTabSz="801688" eaLnBrk="0" hangingPunct="0">
              <a:lnSpc>
                <a:spcPct val="125000"/>
              </a:lnSpc>
              <a:spcBef>
                <a:spcPct val="50000"/>
              </a:spcBef>
              <a:defRPr/>
            </a:pPr>
            <a:endParaRPr lang="zh-CN" altLang="en-US" sz="1100">
              <a:solidFill>
                <a:schemeClr val="tx1"/>
              </a:solidFill>
              <a:latin typeface="Arial" charset="0"/>
              <a:ea typeface="华文细黑" pitchFamily="2" charset="-122"/>
            </a:endParaRPr>
          </a:p>
        </p:txBody>
      </p:sp>
      <p:sp>
        <p:nvSpPr>
          <p:cNvPr id="44047" name="Rectangle 15"/>
          <p:cNvSpPr>
            <a:spLocks noGrp="1" noChangeArrowheads="1"/>
          </p:cNvSpPr>
          <p:nvPr>
            <p:ph type="ctrTitle" sz="quarter"/>
          </p:nvPr>
        </p:nvSpPr>
        <p:spPr>
          <a:xfrm>
            <a:off x="636588" y="1392238"/>
            <a:ext cx="5303837" cy="1666875"/>
          </a:xfrm>
        </p:spPr>
        <p:txBody>
          <a:bodyPr/>
          <a:lstStyle>
            <a:lvl1pPr>
              <a:defRPr sz="3600" b="0">
                <a:solidFill>
                  <a:schemeClr val="bg1"/>
                </a:solidFill>
              </a:defRPr>
            </a:lvl1pPr>
          </a:lstStyle>
          <a:p>
            <a:r>
              <a:rPr lang="zh-CN" altLang="en-US"/>
              <a:t>单击此处编辑母版标题样式</a:t>
            </a:r>
          </a:p>
        </p:txBody>
      </p:sp>
      <p:sp>
        <p:nvSpPr>
          <p:cNvPr id="44048" name="Rectangle 16"/>
          <p:cNvSpPr>
            <a:spLocks noGrp="1" noChangeArrowheads="1"/>
          </p:cNvSpPr>
          <p:nvPr>
            <p:ph type="subTitle" sz="quarter" idx="1"/>
          </p:nvPr>
        </p:nvSpPr>
        <p:spPr>
          <a:xfrm>
            <a:off x="684213" y="3182938"/>
            <a:ext cx="5305425" cy="865187"/>
          </a:xfrm>
        </p:spPr>
        <p:txBody>
          <a:bodyPr lIns="80139" tIns="40069" rIns="80139" bIns="40069"/>
          <a:lstStyle>
            <a:lvl1pPr marL="0" indent="0">
              <a:buFont typeface="Wingdings" pitchFamily="2" charset="2"/>
              <a:buNone/>
              <a:defRPr sz="2800">
                <a:solidFill>
                  <a:schemeClr val="bg1"/>
                </a:solidFill>
                <a:latin typeface="华文细黑" pitchFamily="2" charset="-122"/>
              </a:defRPr>
            </a:lvl1pPr>
          </a:lstStyle>
          <a:p>
            <a:r>
              <a:rPr lang="zh-CN" altLang="en-US"/>
              <a:t>单击此处编辑母版副标题样式</a:t>
            </a:r>
          </a:p>
        </p:txBody>
      </p:sp>
      <p:sp>
        <p:nvSpPr>
          <p:cNvPr id="11" name="Rectangle 26"/>
          <p:cNvSpPr>
            <a:spLocks noGrp="1" noChangeArrowheads="1"/>
          </p:cNvSpPr>
          <p:nvPr>
            <p:ph type="dt" sz="quarter" idx="10"/>
          </p:nvPr>
        </p:nvSpPr>
        <p:spPr>
          <a:xfrm>
            <a:off x="684213" y="282575"/>
            <a:ext cx="2133600" cy="474663"/>
          </a:xfrm>
        </p:spPr>
        <p:txBody>
          <a:bodyPr lIns="80139" tIns="40069" rIns="80139" bIns="40069"/>
          <a:lstStyle>
            <a:lvl1pPr>
              <a:lnSpc>
                <a:spcPct val="100000"/>
              </a:lnSpc>
              <a:defRPr>
                <a:latin typeface="FrutigerNext LT Regular" pitchFamily="34" charset="0"/>
              </a:defRPr>
            </a:lvl1pPr>
          </a:lstStyle>
          <a:p>
            <a:pPr>
              <a:defRPr/>
            </a:pPr>
            <a:fld id="{8C93D240-EF86-45E3-920E-47AD3E34815F}" type="datetime1">
              <a:rPr lang="zh-CN" altLang="en-US"/>
              <a:pPr>
                <a:defRPr/>
              </a:pPr>
              <a:t>2014/2/20</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5E3C526E-9943-4755-93F2-4040E560B27D}" type="slidenum">
              <a:rPr lang="de-DE" altLang="zh-CN"/>
              <a:pPr>
                <a:defRPr/>
              </a:pPr>
              <a:t>‹#›</a:t>
            </a:fld>
            <a:endParaRPr lang="en-GB"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115888"/>
            <a:ext cx="2051050" cy="58340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15888"/>
            <a:ext cx="6003925" cy="58340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22F3B6A3-401B-4BFB-957D-257F28F95400}" type="slidenum">
              <a:rPr lang="de-DE" altLang="zh-CN"/>
              <a:pPr>
                <a:defRPr/>
              </a:pPr>
              <a:t>‹#›</a:t>
            </a:fld>
            <a:endParaRPr lang="en-GB"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BF95FA73-ADD7-4D06-8B78-1D796832F303}" type="slidenum">
              <a:rPr lang="de-DE" altLang="zh-CN"/>
              <a:pPr>
                <a:defRPr/>
              </a:pPr>
              <a:t>‹#›</a:t>
            </a:fld>
            <a:endParaRPr lang="en-GB"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r>
              <a:rPr lang="de-DE" altLang="zh-CN"/>
              <a:t>Page </a:t>
            </a:r>
            <a:fld id="{0F4C4123-3449-4512-B6E4-D58ECB008986}" type="slidenum">
              <a:rPr lang="de-DE" altLang="zh-CN"/>
              <a:pPr>
                <a:defRPr/>
              </a:pPr>
              <a:t>‹#›</a:t>
            </a:fld>
            <a:endParaRPr lang="en-GB"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27487"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836613"/>
            <a:ext cx="4027488"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C56A061C-9A95-4454-9A5B-035DCD92183A}" type="slidenum">
              <a:rPr lang="de-DE" altLang="zh-CN"/>
              <a:pPr>
                <a:defRPr/>
              </a:pPr>
              <a:t>‹#›</a:t>
            </a:fld>
            <a:endParaRPr lang="en-GB"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dt" sz="half" idx="10"/>
          </p:nvPr>
        </p:nvSpPr>
        <p:spPr>
          <a:ln/>
        </p:spPr>
        <p:txBody>
          <a:bodyPr/>
          <a:lstStyle>
            <a:lvl1pPr>
              <a:defRPr/>
            </a:lvl1pPr>
          </a:lstStyle>
          <a:p>
            <a:pPr>
              <a:defRPr/>
            </a:pPr>
            <a:r>
              <a:rPr lang="de-DE" altLang="zh-CN"/>
              <a:t>Page </a:t>
            </a:r>
            <a:fld id="{4EA93B9F-E338-4D3B-80C9-43A1ED2090E2}" type="slidenum">
              <a:rPr lang="de-DE" altLang="zh-CN"/>
              <a:pPr>
                <a:defRPr/>
              </a:pPr>
              <a:t>‹#›</a:t>
            </a:fld>
            <a:endParaRPr lang="en-GB"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dt" sz="half" idx="10"/>
          </p:nvPr>
        </p:nvSpPr>
        <p:spPr>
          <a:ln/>
        </p:spPr>
        <p:txBody>
          <a:bodyPr/>
          <a:lstStyle>
            <a:lvl1pPr>
              <a:defRPr/>
            </a:lvl1pPr>
          </a:lstStyle>
          <a:p>
            <a:pPr>
              <a:defRPr/>
            </a:pPr>
            <a:r>
              <a:rPr lang="de-DE" altLang="zh-CN"/>
              <a:t>Page </a:t>
            </a:r>
            <a:fld id="{8DE3114A-6C49-47BF-910C-2C8648CB5627}" type="slidenum">
              <a:rPr lang="de-DE" altLang="zh-CN"/>
              <a:pPr>
                <a:defRPr/>
              </a:pPr>
              <a:t>‹#›</a:t>
            </a:fld>
            <a:endParaRPr lang="en-GB"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r>
              <a:rPr lang="de-DE" altLang="zh-CN"/>
              <a:t>Page </a:t>
            </a:r>
            <a:fld id="{2BBE7332-7F5C-42A8-9969-A627343B2D68}" type="slidenum">
              <a:rPr lang="de-DE" altLang="zh-CN"/>
              <a:pPr>
                <a:defRPr/>
              </a:pPr>
              <a:t>‹#›</a:t>
            </a:fld>
            <a:endParaRPr lang="en-GB"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4A88A0F2-6947-47FD-AA19-4267FFBA4F4C}" type="slidenum">
              <a:rPr lang="de-DE" altLang="zh-CN"/>
              <a:pPr>
                <a:defRPr/>
              </a:pPr>
              <a:t>‹#›</a:t>
            </a:fld>
            <a:endParaRPr lang="en-GB"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r>
              <a:rPr lang="de-DE" altLang="zh-CN"/>
              <a:t>Page </a:t>
            </a:r>
            <a:fld id="{3843E9AD-9F15-4AA7-B244-C321F722D614}" type="slidenum">
              <a:rPr lang="de-DE" altLang="zh-CN"/>
              <a:pPr>
                <a:defRPr/>
              </a:pPr>
              <a:t>‹#›</a:t>
            </a:fld>
            <a:endParaRPr lang="en-GB"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5.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194" name="Picture 79" descr="dd"/>
          <p:cNvPicPr>
            <a:picLocks noChangeAspect="1" noChangeArrowheads="1"/>
          </p:cNvPicPr>
          <p:nvPr/>
        </p:nvPicPr>
        <p:blipFill>
          <a:blip r:embed="rId13" cstate="print"/>
          <a:srcRect/>
          <a:stretch>
            <a:fillRect/>
          </a:stretch>
        </p:blipFill>
        <p:spPr bwMode="auto">
          <a:xfrm>
            <a:off x="0" y="6224588"/>
            <a:ext cx="9150350" cy="636587"/>
          </a:xfrm>
          <a:prstGeom prst="rect">
            <a:avLst/>
          </a:prstGeom>
          <a:noFill/>
          <a:ln w="9525">
            <a:noFill/>
            <a:miter lim="800000"/>
            <a:headEnd/>
            <a:tailEnd/>
          </a:ln>
        </p:spPr>
      </p:pic>
      <p:sp>
        <p:nvSpPr>
          <p:cNvPr id="28680" name="Text Box 8"/>
          <p:cNvSpPr txBox="1">
            <a:spLocks noChangeArrowheads="1"/>
          </p:cNvSpPr>
          <p:nvPr/>
        </p:nvSpPr>
        <p:spPr bwMode="auto">
          <a:xfrm>
            <a:off x="652463" y="6438900"/>
            <a:ext cx="2619375" cy="261938"/>
          </a:xfrm>
          <a:prstGeom prst="rect">
            <a:avLst/>
          </a:prstGeom>
          <a:noFill/>
          <a:ln w="9525">
            <a:noFill/>
            <a:miter lim="800000"/>
            <a:headEnd/>
            <a:tailEnd/>
          </a:ln>
        </p:spPr>
        <p:txBody>
          <a:bodyPr wrap="none" lIns="80124" tIns="40063" rIns="80124" bIns="40063">
            <a:spAutoFit/>
          </a:bodyPr>
          <a:lstStyle/>
          <a:p>
            <a:pPr defTabSz="801688" eaLnBrk="0" hangingPunct="0">
              <a:defRPr/>
            </a:pPr>
            <a:r>
              <a:rPr lang="en-US" altLang="zh-CN" sz="1200">
                <a:solidFill>
                  <a:schemeClr val="tx1"/>
                </a:solidFill>
                <a:latin typeface="FrutigerNext LT Bold"/>
              </a:rPr>
              <a:t>HUAWEI TECHNOLOGIES CO., LTD.</a:t>
            </a:r>
            <a:endParaRPr lang="en-US" altLang="zh-CN" sz="2200">
              <a:solidFill>
                <a:schemeClr val="tx1"/>
              </a:solidFill>
              <a:latin typeface="Arial" pitchFamily="34" charset="0"/>
            </a:endParaRPr>
          </a:p>
        </p:txBody>
      </p:sp>
      <p:pic>
        <p:nvPicPr>
          <p:cNvPr id="8196" name="Picture 9" descr="8"/>
          <p:cNvPicPr>
            <a:picLocks noChangeAspect="1" noChangeArrowheads="1"/>
          </p:cNvPicPr>
          <p:nvPr/>
        </p:nvPicPr>
        <p:blipFill>
          <a:blip r:embed="rId14" cstate="print"/>
          <a:srcRect/>
          <a:stretch>
            <a:fillRect/>
          </a:stretch>
        </p:blipFill>
        <p:spPr bwMode="auto">
          <a:xfrm>
            <a:off x="7508875" y="6399213"/>
            <a:ext cx="1311275" cy="312737"/>
          </a:xfrm>
          <a:prstGeom prst="rect">
            <a:avLst/>
          </a:prstGeom>
          <a:noFill/>
          <a:ln w="9525">
            <a:noFill/>
            <a:miter lim="800000"/>
            <a:headEnd/>
            <a:tailEnd/>
          </a:ln>
        </p:spPr>
      </p:pic>
      <p:sp>
        <p:nvSpPr>
          <p:cNvPr id="28682" name="Rectangle 10"/>
          <p:cNvSpPr>
            <a:spLocks noGrp="1" noChangeArrowheads="1"/>
          </p:cNvSpPr>
          <p:nvPr>
            <p:ph type="dt" sz="half" idx="2"/>
          </p:nvPr>
        </p:nvSpPr>
        <p:spPr bwMode="auto">
          <a:xfrm>
            <a:off x="6361113" y="6489700"/>
            <a:ext cx="2097087" cy="455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200">
                <a:solidFill>
                  <a:schemeClr val="tx1"/>
                </a:solidFill>
                <a:latin typeface="FrutigerNext LT Bold"/>
              </a:defRPr>
            </a:lvl1pPr>
          </a:lstStyle>
          <a:p>
            <a:pPr>
              <a:defRPr/>
            </a:pPr>
            <a:r>
              <a:rPr lang="de-DE" altLang="zh-CN"/>
              <a:t>Page </a:t>
            </a:r>
            <a:fld id="{B26FC3BD-C817-4312-AFBB-D5D8966FAF87}" type="slidenum">
              <a:rPr lang="de-DE" altLang="zh-CN"/>
              <a:pPr>
                <a:defRPr/>
              </a:pPr>
              <a:t>‹#›</a:t>
            </a:fld>
            <a:endParaRPr lang="en-GB" altLang="zh-CN"/>
          </a:p>
        </p:txBody>
      </p:sp>
      <p:sp>
        <p:nvSpPr>
          <p:cNvPr id="8198" name="Rectangle 13"/>
          <p:cNvSpPr>
            <a:spLocks noGrp="1" noChangeArrowheads="1"/>
          </p:cNvSpPr>
          <p:nvPr>
            <p:ph type="title"/>
          </p:nvPr>
        </p:nvSpPr>
        <p:spPr bwMode="auto">
          <a:xfrm>
            <a:off x="468313" y="115888"/>
            <a:ext cx="8207375" cy="576262"/>
          </a:xfrm>
          <a:prstGeom prst="rect">
            <a:avLst/>
          </a:prstGeom>
          <a:noFill/>
          <a:ln w="9525">
            <a:noFill/>
            <a:miter lim="800000"/>
            <a:headEnd/>
            <a:tailEnd/>
          </a:ln>
        </p:spPr>
        <p:txBody>
          <a:bodyPr vert="horz" wrap="square" lIns="80139" tIns="40069" rIns="80139" bIns="40069" numCol="1" anchor="ctr" anchorCtr="0" compatLnSpc="1">
            <a:prstTxWarp prst="textNoShape">
              <a:avLst/>
            </a:prstTxWarp>
          </a:bodyPr>
          <a:lstStyle/>
          <a:p>
            <a:pPr lvl="0"/>
            <a:r>
              <a:rPr lang="zh-CN" altLang="en-US" smtClean="0"/>
              <a:t>单击此处编辑母版标题样式</a:t>
            </a:r>
          </a:p>
        </p:txBody>
      </p:sp>
      <p:sp>
        <p:nvSpPr>
          <p:cNvPr id="28693" name="Rectangle 21"/>
          <p:cNvSpPr>
            <a:spLocks noChangeArrowheads="1"/>
          </p:cNvSpPr>
          <p:nvPr/>
        </p:nvSpPr>
        <p:spPr bwMode="auto">
          <a:xfrm>
            <a:off x="3892550" y="6438900"/>
            <a:ext cx="1625600" cy="261938"/>
          </a:xfrm>
          <a:prstGeom prst="rect">
            <a:avLst/>
          </a:prstGeom>
          <a:noFill/>
          <a:ln w="9525" algn="ctr">
            <a:noFill/>
            <a:miter lim="800000"/>
            <a:headEnd/>
            <a:tailEnd/>
          </a:ln>
          <a:effectLst/>
        </p:spPr>
        <p:txBody>
          <a:bodyPr wrap="none" lIns="80092" tIns="40044" rIns="80092" bIns="40044">
            <a:spAutoFit/>
          </a:bodyPr>
          <a:lstStyle/>
          <a:p>
            <a:pPr defTabSz="801688" eaLnBrk="0" hangingPunct="0">
              <a:defRPr/>
            </a:pPr>
            <a:r>
              <a:rPr lang="en-US" altLang="zh-CN" sz="1200">
                <a:solidFill>
                  <a:schemeClr val="tx1"/>
                </a:solidFill>
                <a:latin typeface="FrutigerNext LT Bold" pitchFamily="20" charset="0"/>
                <a:ea typeface="ＭＳ Ｐゴシック" pitchFamily="34" charset="-128"/>
              </a:rPr>
              <a:t>Huawei Confidential </a:t>
            </a:r>
          </a:p>
        </p:txBody>
      </p:sp>
      <p:sp>
        <p:nvSpPr>
          <p:cNvPr id="28694" name="Rectangle 22"/>
          <p:cNvSpPr>
            <a:spLocks noChangeArrowheads="1"/>
          </p:cNvSpPr>
          <p:nvPr/>
        </p:nvSpPr>
        <p:spPr bwMode="auto">
          <a:xfrm>
            <a:off x="-1908175" y="528638"/>
            <a:ext cx="1844675" cy="5307012"/>
          </a:xfrm>
          <a:prstGeom prst="rect">
            <a:avLst/>
          </a:prstGeom>
          <a:noFill/>
          <a:ln w="9525">
            <a:noFill/>
            <a:miter lim="800000"/>
            <a:headEnd/>
            <a:tailEnd/>
          </a:ln>
          <a:effectLst/>
        </p:spPr>
        <p:txBody>
          <a:bodyPr lIns="80124" tIns="40063" rIns="80124" bIns="40063"/>
          <a:lstStyle/>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英文标题</a:t>
            </a:r>
            <a:r>
              <a:rPr lang="en-US" altLang="zh-CN" sz="1100">
                <a:latin typeface="Arial" charset="0"/>
                <a:ea typeface="华文细黑" pitchFamily="2" charset="-122"/>
              </a:rPr>
              <a:t>:32-35pt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FrutigerNext LT Regular" charset="0"/>
                <a:ea typeface="华文细黑" pitchFamily="2" charset="-122"/>
              </a:rPr>
              <a:t>内部使用字体 </a:t>
            </a:r>
            <a:r>
              <a:rPr lang="en-US" altLang="zh-CN" sz="1100">
                <a:latin typeface="FrutigerNext LT Regular" charset="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latin typeface="FrutigerNext LT Regular" charset="0"/>
                <a:ea typeface="华文细黑" pitchFamily="2" charset="-122"/>
              </a:rPr>
              <a:t>FrutigerNext LT Medium</a:t>
            </a:r>
          </a:p>
          <a:p>
            <a:pPr algn="r" defTabSz="801688">
              <a:lnSpc>
                <a:spcPct val="125000"/>
              </a:lnSpc>
              <a:buClr>
                <a:schemeClr val="bg2"/>
              </a:buClr>
              <a:buSzPct val="60000"/>
              <a:buFont typeface="Wingdings" pitchFamily="2" charset="2"/>
              <a:buNone/>
              <a:defRPr/>
            </a:pPr>
            <a:r>
              <a:rPr lang="zh-CN" altLang="en-US" sz="1100">
                <a:latin typeface="FrutigerNext LT Regular" charset="0"/>
                <a:ea typeface="华文细黑" pitchFamily="2" charset="-122"/>
              </a:rPr>
              <a:t>外部使用字体 </a:t>
            </a:r>
            <a:r>
              <a:rPr lang="en-US" altLang="zh-CN" sz="1100">
                <a:latin typeface="FrutigerNext LT Regular" charset="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中文标题</a:t>
            </a:r>
            <a:r>
              <a:rPr lang="en-US" altLang="zh-CN" sz="1100">
                <a:latin typeface="Arial" charset="0"/>
                <a:ea typeface="华文细黑" pitchFamily="2" charset="-122"/>
              </a:rPr>
              <a:t>:30-32pt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 R153 G0 B0</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黑体</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英文正文</a:t>
            </a:r>
            <a:r>
              <a:rPr lang="en-US" altLang="zh-CN" sz="1100">
                <a:latin typeface="Arial" charset="0"/>
                <a:ea typeface="华文细黑" pitchFamily="2" charset="-122"/>
              </a:rPr>
              <a:t>:20-22pt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 </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 :18pt  </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FrutigerNext LT Regular" charset="0"/>
                <a:ea typeface="华文细黑" pitchFamily="2" charset="-122"/>
              </a:rPr>
              <a:t>内部使用字体 </a:t>
            </a:r>
            <a:r>
              <a:rPr lang="en-US" altLang="zh-CN" sz="1100">
                <a:latin typeface="FrutigerNext LT Regular" charset="0"/>
                <a:ea typeface="华文细黑" pitchFamily="2" charset="-122"/>
              </a:rPr>
              <a:t>:</a:t>
            </a:r>
          </a:p>
          <a:p>
            <a:pPr algn="r" defTabSz="801688">
              <a:lnSpc>
                <a:spcPct val="125000"/>
              </a:lnSpc>
              <a:buClr>
                <a:schemeClr val="bg2"/>
              </a:buClr>
              <a:buSzPct val="60000"/>
              <a:buFont typeface="Wingdings" pitchFamily="2" charset="2"/>
              <a:buNone/>
              <a:defRPr/>
            </a:pPr>
            <a:r>
              <a:rPr lang="en-US" altLang="zh-CN" sz="1100">
                <a:latin typeface="FrutigerNext LT Regular" charset="0"/>
                <a:ea typeface="华文细黑" pitchFamily="2" charset="-122"/>
              </a:rPr>
              <a:t>FrutigerNext LT Regular</a:t>
            </a:r>
          </a:p>
          <a:p>
            <a:pPr algn="r" defTabSz="801688">
              <a:lnSpc>
                <a:spcPct val="125000"/>
              </a:lnSpc>
              <a:buClr>
                <a:schemeClr val="bg2"/>
              </a:buClr>
              <a:buSzPct val="60000"/>
              <a:buFont typeface="Wingdings" pitchFamily="2" charset="2"/>
              <a:buNone/>
              <a:defRPr/>
            </a:pPr>
            <a:r>
              <a:rPr lang="zh-CN" altLang="en-US" sz="1100">
                <a:latin typeface="FrutigerNext LT Regular" charset="0"/>
                <a:ea typeface="华文细黑" pitchFamily="2" charset="-122"/>
              </a:rPr>
              <a:t>外部使用字体 </a:t>
            </a:r>
            <a:r>
              <a:rPr lang="en-US" altLang="zh-CN" sz="1100">
                <a:latin typeface="FrutigerNext LT Regular" charset="0"/>
                <a:ea typeface="华文细黑" pitchFamily="2" charset="-122"/>
              </a:rPr>
              <a:t>: Arial</a:t>
            </a:r>
          </a:p>
          <a:p>
            <a:pPr algn="r" defTabSz="801688">
              <a:lnSpc>
                <a:spcPct val="7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中文正文</a:t>
            </a:r>
            <a:r>
              <a:rPr lang="en-US" altLang="zh-CN" sz="1100">
                <a:latin typeface="Arial" charset="0"/>
                <a:ea typeface="华文细黑" pitchFamily="2" charset="-122"/>
              </a:rPr>
              <a:t>:18-20pt</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子目录</a:t>
            </a:r>
            <a:r>
              <a:rPr lang="en-US" altLang="zh-CN" sz="1100">
                <a:latin typeface="Arial" charset="0"/>
                <a:ea typeface="华文细黑" pitchFamily="2" charset="-122"/>
              </a:rPr>
              <a:t>(2-5</a:t>
            </a:r>
            <a:r>
              <a:rPr lang="zh-CN" altLang="en-US" sz="1100">
                <a:latin typeface="Arial" charset="0"/>
                <a:ea typeface="华文细黑" pitchFamily="2" charset="-122"/>
              </a:rPr>
              <a:t>级</a:t>
            </a:r>
            <a:r>
              <a:rPr lang="en-US" altLang="zh-CN" sz="1100">
                <a:latin typeface="Arial" charset="0"/>
                <a:ea typeface="华文细黑" pitchFamily="2" charset="-122"/>
              </a:rPr>
              <a:t>):18pt </a:t>
            </a: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颜色</a:t>
            </a:r>
            <a:r>
              <a:rPr lang="en-US" altLang="zh-CN" sz="1100">
                <a:latin typeface="Arial" charset="0"/>
                <a:ea typeface="华文细黑" pitchFamily="2" charset="-122"/>
              </a:rPr>
              <a:t>:</a:t>
            </a:r>
            <a:r>
              <a:rPr lang="zh-CN" altLang="en-US" sz="1100">
                <a:latin typeface="Arial" charset="0"/>
                <a:ea typeface="华文细黑" pitchFamily="2" charset="-122"/>
              </a:rPr>
              <a:t>黑色</a:t>
            </a:r>
          </a:p>
          <a:p>
            <a:pPr algn="r" defTabSz="801688">
              <a:lnSpc>
                <a:spcPct val="125000"/>
              </a:lnSpc>
              <a:buClr>
                <a:schemeClr val="bg2"/>
              </a:buClr>
              <a:buSzPct val="60000"/>
              <a:buFont typeface="Wingdings" pitchFamily="2" charset="2"/>
              <a:buNone/>
              <a:defRPr/>
            </a:pPr>
            <a:r>
              <a:rPr lang="zh-CN" altLang="en-US" sz="1100">
                <a:latin typeface="Arial" charset="0"/>
                <a:ea typeface="华文细黑" pitchFamily="2" charset="-122"/>
              </a:rPr>
              <a:t>字体</a:t>
            </a:r>
            <a:r>
              <a:rPr lang="en-US" altLang="zh-CN" sz="1100">
                <a:latin typeface="Arial" charset="0"/>
                <a:ea typeface="华文细黑" pitchFamily="2" charset="-122"/>
              </a:rPr>
              <a:t>:</a:t>
            </a:r>
            <a:r>
              <a:rPr lang="zh-CN" altLang="en-US" sz="1100">
                <a:latin typeface="Arial" charset="0"/>
                <a:ea typeface="华文细黑" pitchFamily="2" charset="-122"/>
              </a:rPr>
              <a:t>细黑体 </a:t>
            </a: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en-US" altLang="zh-CN" sz="1100">
              <a:latin typeface="Arial" charset="0"/>
              <a:ea typeface="华文细黑" pitchFamily="2" charset="-122"/>
            </a:endParaRPr>
          </a:p>
          <a:p>
            <a:pPr algn="r" defTabSz="801688">
              <a:lnSpc>
                <a:spcPct val="125000"/>
              </a:lnSpc>
              <a:buClr>
                <a:schemeClr val="bg2"/>
              </a:buClr>
              <a:buSzPct val="60000"/>
              <a:buFont typeface="Wingdings" pitchFamily="2" charset="2"/>
              <a:buNone/>
              <a:defRPr/>
            </a:pPr>
            <a:endParaRPr lang="zh-CN" altLang="en-US" sz="1100">
              <a:solidFill>
                <a:schemeClr val="tx1"/>
              </a:solidFill>
              <a:latin typeface="Arial" charset="0"/>
              <a:ea typeface="华文细黑" pitchFamily="2" charset="-122"/>
            </a:endParaRPr>
          </a:p>
        </p:txBody>
      </p:sp>
      <p:sp>
        <p:nvSpPr>
          <p:cNvPr id="28734" name="Rectangle 62"/>
          <p:cNvSpPr>
            <a:spLocks noChangeArrowheads="1"/>
          </p:cNvSpPr>
          <p:nvPr/>
        </p:nvSpPr>
        <p:spPr bwMode="auto">
          <a:xfrm>
            <a:off x="9199563" y="1423988"/>
            <a:ext cx="1049337" cy="2005012"/>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配色参考方案：</a:t>
            </a:r>
          </a:p>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建议同一页面内不超过四种颜色，以下是</a:t>
            </a:r>
            <a:r>
              <a:rPr lang="en-US" altLang="zh-CN" sz="1100">
                <a:latin typeface="华文细黑" pitchFamily="2" charset="-122"/>
                <a:ea typeface="华文细黑" pitchFamily="2" charset="-122"/>
              </a:rPr>
              <a:t>13</a:t>
            </a:r>
            <a:r>
              <a:rPr lang="zh-CN" altLang="en-US" sz="1100">
                <a:latin typeface="华文细黑" pitchFamily="2" charset="-122"/>
                <a:ea typeface="华文细黑" pitchFamily="2" charset="-122"/>
              </a:rPr>
              <a:t>组配色方案，同一页面内只选择一组使用。（仅供参考）</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28737" name="Rectangle 65"/>
          <p:cNvSpPr>
            <a:spLocks noChangeArrowheads="1"/>
          </p:cNvSpPr>
          <p:nvPr/>
        </p:nvSpPr>
        <p:spPr bwMode="auto">
          <a:xfrm>
            <a:off x="9199563" y="-61913"/>
            <a:ext cx="1049337" cy="838201"/>
          </a:xfrm>
          <a:prstGeom prst="rect">
            <a:avLst/>
          </a:prstGeom>
          <a:noFill/>
          <a:ln w="9525">
            <a:noFill/>
            <a:miter lim="800000"/>
            <a:headEnd/>
            <a:tailEnd/>
          </a:ln>
          <a:effectLst/>
        </p:spPr>
        <p:txBody>
          <a:bodyPr lIns="80124" tIns="40063" rIns="80124" bIns="40063"/>
          <a:lstStyle/>
          <a:p>
            <a:pPr defTabSz="801688">
              <a:lnSpc>
                <a:spcPct val="120000"/>
              </a:lnSpc>
              <a:buClr>
                <a:schemeClr val="bg2"/>
              </a:buClr>
              <a:buSzPct val="60000"/>
              <a:buFont typeface="Wingdings" pitchFamily="2" charset="2"/>
              <a:buNone/>
              <a:defRPr/>
            </a:pPr>
            <a:r>
              <a:rPr lang="zh-CN" altLang="en-US" sz="1100">
                <a:latin typeface="华文细黑" pitchFamily="2" charset="-122"/>
                <a:ea typeface="华文细黑" pitchFamily="2" charset="-122"/>
              </a:rPr>
              <a:t>客户或者合作伙伴的标志放在右上角</a:t>
            </a:r>
            <a:r>
              <a:rPr lang="en-US" altLang="zh-CN" sz="1100">
                <a:latin typeface="华文细黑" pitchFamily="2" charset="-122"/>
                <a:ea typeface="华文细黑" pitchFamily="2" charset="-122"/>
              </a:rPr>
              <a:t>.</a:t>
            </a:r>
          </a:p>
          <a:p>
            <a:pPr defTabSz="801688">
              <a:lnSpc>
                <a:spcPct val="125000"/>
              </a:lnSpc>
              <a:buClr>
                <a:schemeClr val="bg2"/>
              </a:buClr>
              <a:buSzPct val="60000"/>
              <a:buFont typeface="Wingdings" pitchFamily="2" charset="2"/>
              <a:buNone/>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en-US" altLang="zh-CN" sz="1100">
              <a:latin typeface="华文细黑" pitchFamily="2" charset="-122"/>
              <a:ea typeface="华文细黑" pitchFamily="2" charset="-122"/>
            </a:endParaRPr>
          </a:p>
          <a:p>
            <a:pPr defTabSz="801688">
              <a:lnSpc>
                <a:spcPct val="125000"/>
              </a:lnSpc>
              <a:buClr>
                <a:schemeClr val="bg2"/>
              </a:buClr>
              <a:buSzPct val="60000"/>
              <a:buFont typeface="Wingdings" pitchFamily="2" charset="2"/>
              <a:buChar char="l"/>
              <a:defRPr/>
            </a:pPr>
            <a:endParaRPr lang="zh-CN" altLang="en-US" sz="1100">
              <a:latin typeface="华文细黑" pitchFamily="2" charset="-122"/>
              <a:ea typeface="华文细黑" pitchFamily="2" charset="-122"/>
            </a:endParaRPr>
          </a:p>
        </p:txBody>
      </p:sp>
      <p:sp>
        <p:nvSpPr>
          <p:cNvPr id="8203" name="Rectangle 68"/>
          <p:cNvSpPr>
            <a:spLocks noGrp="1" noChangeArrowheads="1"/>
          </p:cNvSpPr>
          <p:nvPr>
            <p:ph type="body" idx="1"/>
          </p:nvPr>
        </p:nvSpPr>
        <p:spPr bwMode="auto">
          <a:xfrm>
            <a:off x="468313" y="836613"/>
            <a:ext cx="8207375" cy="5113337"/>
          </a:xfrm>
          <a:prstGeom prst="rect">
            <a:avLst/>
          </a:prstGeom>
          <a:noFill/>
          <a:ln w="9525">
            <a:noFill/>
            <a:miter lim="800000"/>
            <a:headEnd/>
            <a:tailEnd/>
          </a:ln>
        </p:spPr>
        <p:txBody>
          <a:bodyPr vert="horz" wrap="square" lIns="80152" tIns="40076" rIns="80152" bIns="4007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752" name="Rectangle 80"/>
          <p:cNvSpPr>
            <a:spLocks noChangeArrowheads="1"/>
          </p:cNvSpPr>
          <p:nvPr/>
        </p:nvSpPr>
        <p:spPr bwMode="auto">
          <a:xfrm>
            <a:off x="9269413" y="3429000"/>
            <a:ext cx="919162" cy="3490913"/>
          </a:xfrm>
          <a:prstGeom prst="rect">
            <a:avLst/>
          </a:prstGeom>
          <a:solidFill>
            <a:schemeClr val="bg1"/>
          </a:solidFill>
          <a:ln w="9525" algn="ctr">
            <a:noFill/>
            <a:miter lim="800000"/>
            <a:headEnd/>
            <a:tailEnd/>
          </a:ln>
          <a:effectLst/>
        </p:spPr>
        <p:txBody>
          <a:bodyPr lIns="91425" tIns="45712" rIns="91425" bIns="45712" anchor="ctr">
            <a:spAutoFit/>
          </a:bodyPr>
          <a:lstStyle/>
          <a:p>
            <a:pPr>
              <a:defRPr/>
            </a:pPr>
            <a:endParaRPr lang="zh-CN" altLang="en-US"/>
          </a:p>
        </p:txBody>
      </p:sp>
      <p:grpSp>
        <p:nvGrpSpPr>
          <p:cNvPr id="8205" name="Group 81"/>
          <p:cNvGrpSpPr>
            <a:grpSpLocks/>
          </p:cNvGrpSpPr>
          <p:nvPr/>
        </p:nvGrpSpPr>
        <p:grpSpPr bwMode="auto">
          <a:xfrm>
            <a:off x="9355138" y="3789363"/>
            <a:ext cx="739775" cy="182562"/>
            <a:chOff x="5893" y="2387"/>
            <a:chExt cx="466" cy="115"/>
          </a:xfrm>
        </p:grpSpPr>
        <p:sp>
          <p:nvSpPr>
            <p:cNvPr id="28754" name="Rectangle 82"/>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8755" name="Rectangle 83"/>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756" name="Rectangle 84"/>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28757" name="Rectangle 85"/>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8206" name="Group 86"/>
          <p:cNvGrpSpPr>
            <a:grpSpLocks/>
          </p:cNvGrpSpPr>
          <p:nvPr/>
        </p:nvGrpSpPr>
        <p:grpSpPr bwMode="auto">
          <a:xfrm>
            <a:off x="9355138" y="4005263"/>
            <a:ext cx="739775" cy="182562"/>
            <a:chOff x="5893" y="2523"/>
            <a:chExt cx="466" cy="115"/>
          </a:xfrm>
        </p:grpSpPr>
        <p:sp>
          <p:nvSpPr>
            <p:cNvPr id="28759" name="Rectangle 87"/>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760" name="Rectangle 88"/>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8761" name="Rectangle 89"/>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8762" name="Rectangle 90"/>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8207" name="Group 91"/>
          <p:cNvGrpSpPr>
            <a:grpSpLocks/>
          </p:cNvGrpSpPr>
          <p:nvPr/>
        </p:nvGrpSpPr>
        <p:grpSpPr bwMode="auto">
          <a:xfrm>
            <a:off x="9355138" y="4221163"/>
            <a:ext cx="739775" cy="182562"/>
            <a:chOff x="5893" y="2659"/>
            <a:chExt cx="466" cy="115"/>
          </a:xfrm>
        </p:grpSpPr>
        <p:sp>
          <p:nvSpPr>
            <p:cNvPr id="28764" name="Rectangle 92"/>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8765" name="Rectangle 93"/>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28766" name="Rectangle 94"/>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8767" name="Rectangle 95"/>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8208" name="Group 96"/>
          <p:cNvGrpSpPr>
            <a:grpSpLocks/>
          </p:cNvGrpSpPr>
          <p:nvPr/>
        </p:nvGrpSpPr>
        <p:grpSpPr bwMode="auto">
          <a:xfrm>
            <a:off x="9355138" y="3573463"/>
            <a:ext cx="739775" cy="188912"/>
            <a:chOff x="5893" y="2251"/>
            <a:chExt cx="466" cy="119"/>
          </a:xfrm>
        </p:grpSpPr>
        <p:sp>
          <p:nvSpPr>
            <p:cNvPr id="28769" name="Rectangle 97"/>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770" name="Rectangle 98"/>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28771" name="Rectangle 99"/>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772" name="Rectangle 100"/>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8209" name="Group 101"/>
          <p:cNvGrpSpPr>
            <a:grpSpLocks/>
          </p:cNvGrpSpPr>
          <p:nvPr/>
        </p:nvGrpSpPr>
        <p:grpSpPr bwMode="auto">
          <a:xfrm>
            <a:off x="9355138" y="4581525"/>
            <a:ext cx="739775" cy="182563"/>
            <a:chOff x="5893" y="2886"/>
            <a:chExt cx="466" cy="115"/>
          </a:xfrm>
        </p:grpSpPr>
        <p:sp>
          <p:nvSpPr>
            <p:cNvPr id="28774" name="Rectangle 102"/>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775" name="Rectangle 103"/>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8776" name="Rectangle 104"/>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8777" name="Rectangle 105"/>
            <p:cNvSpPr>
              <a:spLocks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wrap="none" anchor="ctr"/>
            <a:lstStyle/>
            <a:p>
              <a:pPr>
                <a:defRPr/>
              </a:pPr>
              <a:endParaRPr lang="zh-CN" altLang="en-US"/>
            </a:p>
          </p:txBody>
        </p:sp>
      </p:grpSp>
      <p:grpSp>
        <p:nvGrpSpPr>
          <p:cNvPr id="8210" name="Group 106"/>
          <p:cNvGrpSpPr>
            <a:grpSpLocks/>
          </p:cNvGrpSpPr>
          <p:nvPr/>
        </p:nvGrpSpPr>
        <p:grpSpPr bwMode="auto">
          <a:xfrm>
            <a:off x="9355138" y="4797425"/>
            <a:ext cx="739775" cy="182563"/>
            <a:chOff x="5893" y="3022"/>
            <a:chExt cx="466" cy="115"/>
          </a:xfrm>
        </p:grpSpPr>
        <p:sp>
          <p:nvSpPr>
            <p:cNvPr id="28779" name="Rectangle 107"/>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8780" name="Rectangle 108"/>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781" name="Rectangle 109"/>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8782" name="Rectangle 110"/>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211" name="Group 111"/>
          <p:cNvGrpSpPr>
            <a:grpSpLocks/>
          </p:cNvGrpSpPr>
          <p:nvPr/>
        </p:nvGrpSpPr>
        <p:grpSpPr bwMode="auto">
          <a:xfrm>
            <a:off x="9355138" y="5013325"/>
            <a:ext cx="739775" cy="182563"/>
            <a:chOff x="5893" y="3158"/>
            <a:chExt cx="466" cy="115"/>
          </a:xfrm>
        </p:grpSpPr>
        <p:sp>
          <p:nvSpPr>
            <p:cNvPr id="28784" name="Rectangle 112"/>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8785" name="Rectangle 113"/>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28786" name="Rectangle 114"/>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8787" name="Rectangle 115"/>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a:p>
          </p:txBody>
        </p:sp>
      </p:grpSp>
      <p:grpSp>
        <p:nvGrpSpPr>
          <p:cNvPr id="8212" name="Group 116"/>
          <p:cNvGrpSpPr>
            <a:grpSpLocks/>
          </p:cNvGrpSpPr>
          <p:nvPr/>
        </p:nvGrpSpPr>
        <p:grpSpPr bwMode="auto">
          <a:xfrm>
            <a:off x="9355138" y="5373688"/>
            <a:ext cx="739775" cy="182562"/>
            <a:chOff x="5893" y="3385"/>
            <a:chExt cx="466" cy="115"/>
          </a:xfrm>
        </p:grpSpPr>
        <p:sp>
          <p:nvSpPr>
            <p:cNvPr id="28789" name="Rectangle 117"/>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790" name="Rectangle 118"/>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8791" name="Rectangle 119"/>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8792" name="Rectangle 120"/>
            <p:cNvSpPr>
              <a:spLocks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8213" name="Group 121"/>
          <p:cNvGrpSpPr>
            <a:grpSpLocks/>
          </p:cNvGrpSpPr>
          <p:nvPr/>
        </p:nvGrpSpPr>
        <p:grpSpPr bwMode="auto">
          <a:xfrm>
            <a:off x="9355138" y="5589588"/>
            <a:ext cx="739775" cy="182562"/>
            <a:chOff x="5893" y="3521"/>
            <a:chExt cx="466" cy="115"/>
          </a:xfrm>
        </p:grpSpPr>
        <p:sp>
          <p:nvSpPr>
            <p:cNvPr id="28794" name="Rectangle 122"/>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8795" name="Rectangle 123"/>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796" name="Rectangle 124"/>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8797" name="Rectangle 125"/>
            <p:cNvSpPr>
              <a:spLocks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8214" name="Group 126"/>
          <p:cNvGrpSpPr>
            <a:grpSpLocks/>
          </p:cNvGrpSpPr>
          <p:nvPr/>
        </p:nvGrpSpPr>
        <p:grpSpPr bwMode="auto">
          <a:xfrm>
            <a:off x="9355138" y="5805488"/>
            <a:ext cx="739775" cy="182562"/>
            <a:chOff x="5893" y="3657"/>
            <a:chExt cx="466" cy="115"/>
          </a:xfrm>
        </p:grpSpPr>
        <p:sp>
          <p:nvSpPr>
            <p:cNvPr id="28799" name="Rectangle 127"/>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8800" name="Rectangle 128"/>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28801" name="Rectangle 129"/>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8802" name="Rectangle 130"/>
            <p:cNvSpPr>
              <a:spLocks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wrap="none" anchor="ctr"/>
            <a:lstStyle/>
            <a:p>
              <a:pPr>
                <a:defRPr/>
              </a:pPr>
              <a:endParaRPr lang="zh-CN" altLang="en-US"/>
            </a:p>
          </p:txBody>
        </p:sp>
      </p:grpSp>
      <p:grpSp>
        <p:nvGrpSpPr>
          <p:cNvPr id="8215" name="Group 131"/>
          <p:cNvGrpSpPr>
            <a:grpSpLocks/>
          </p:cNvGrpSpPr>
          <p:nvPr/>
        </p:nvGrpSpPr>
        <p:grpSpPr bwMode="auto">
          <a:xfrm>
            <a:off x="9355138" y="6165850"/>
            <a:ext cx="739775" cy="182563"/>
            <a:chOff x="5893" y="3884"/>
            <a:chExt cx="466" cy="115"/>
          </a:xfrm>
        </p:grpSpPr>
        <p:sp>
          <p:nvSpPr>
            <p:cNvPr id="28804" name="Rectangle 132"/>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28805" name="Rectangle 133"/>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a:p>
          </p:txBody>
        </p:sp>
        <p:sp>
          <p:nvSpPr>
            <p:cNvPr id="28806" name="Rectangle 134"/>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28807" name="Rectangle 135"/>
            <p:cNvSpPr>
              <a:spLocks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8216" name="Group 136"/>
          <p:cNvGrpSpPr>
            <a:grpSpLocks/>
          </p:cNvGrpSpPr>
          <p:nvPr/>
        </p:nvGrpSpPr>
        <p:grpSpPr bwMode="auto">
          <a:xfrm>
            <a:off x="9355138" y="6391275"/>
            <a:ext cx="739775" cy="182563"/>
            <a:chOff x="5893" y="4026"/>
            <a:chExt cx="466" cy="115"/>
          </a:xfrm>
        </p:grpSpPr>
        <p:sp>
          <p:nvSpPr>
            <p:cNvPr id="28809" name="Rectangle 137"/>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8810" name="Rectangle 138"/>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28811" name="Rectangle 139"/>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a:p>
          </p:txBody>
        </p:sp>
        <p:sp>
          <p:nvSpPr>
            <p:cNvPr id="28812" name="Rectangle 140"/>
            <p:cNvSpPr>
              <a:spLocks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grpSp>
        <p:nvGrpSpPr>
          <p:cNvPr id="8217" name="Group 141"/>
          <p:cNvGrpSpPr>
            <a:grpSpLocks/>
          </p:cNvGrpSpPr>
          <p:nvPr/>
        </p:nvGrpSpPr>
        <p:grpSpPr bwMode="auto">
          <a:xfrm>
            <a:off x="9355138" y="6615113"/>
            <a:ext cx="739775" cy="182562"/>
            <a:chOff x="5893" y="4167"/>
            <a:chExt cx="466" cy="115"/>
          </a:xfrm>
        </p:grpSpPr>
        <p:sp>
          <p:nvSpPr>
            <p:cNvPr id="28814" name="Rectangle 142"/>
            <p:cNvSpPr>
              <a:spLocks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wrap="none" anchor="ctr"/>
            <a:lstStyle/>
            <a:p>
              <a:pPr>
                <a:defRPr/>
              </a:pPr>
              <a:endParaRPr lang="zh-CN" altLang="en-US"/>
            </a:p>
          </p:txBody>
        </p:sp>
        <p:sp>
          <p:nvSpPr>
            <p:cNvPr id="28815" name="Rectangle 143"/>
            <p:cNvSpPr>
              <a:spLocks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28816" name="Rectangle 144"/>
            <p:cNvSpPr>
              <a:spLocks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wrap="none" anchor="ctr"/>
            <a:lstStyle/>
            <a:p>
              <a:pPr>
                <a:defRPr/>
              </a:pPr>
              <a:endParaRPr lang="zh-CN" altLang="en-US"/>
            </a:p>
          </p:txBody>
        </p:sp>
        <p:sp>
          <p:nvSpPr>
            <p:cNvPr id="28817" name="Rectangle 145"/>
            <p:cNvSpPr>
              <a:spLocks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4432" r:id="rId1"/>
    <p:sldLayoutId id="2147484411" r:id="rId2"/>
    <p:sldLayoutId id="2147484412" r:id="rId3"/>
    <p:sldLayoutId id="2147484413" r:id="rId4"/>
    <p:sldLayoutId id="2147484414" r:id="rId5"/>
    <p:sldLayoutId id="2147484415" r:id="rId6"/>
    <p:sldLayoutId id="2147484416" r:id="rId7"/>
    <p:sldLayoutId id="2147484417" r:id="rId8"/>
    <p:sldLayoutId id="2147484418" r:id="rId9"/>
    <p:sldLayoutId id="2147484419" r:id="rId10"/>
    <p:sldLayoutId id="2147484420" r:id="rId11"/>
  </p:sldLayoutIdLst>
  <p:hf sldNum="0" hdr="0" ftr="0"/>
  <p:txStyles>
    <p:titleStyle>
      <a:lvl1pPr algn="l" defTabSz="801688" rtl="0" eaLnBrk="0" fontAlgn="base" hangingPunct="0">
        <a:spcBef>
          <a:spcPct val="0"/>
        </a:spcBef>
        <a:spcAft>
          <a:spcPct val="0"/>
        </a:spcAft>
        <a:defRPr sz="2800" b="1">
          <a:solidFill>
            <a:srgbClr val="990000"/>
          </a:solidFill>
          <a:latin typeface="+mj-lt"/>
          <a:ea typeface="+mj-ea"/>
          <a:cs typeface="+mj-cs"/>
        </a:defRPr>
      </a:lvl1pPr>
      <a:lvl2pPr algn="l" defTabSz="801688" rtl="0" eaLnBrk="0" fontAlgn="base" hangingPunct="0">
        <a:spcBef>
          <a:spcPct val="0"/>
        </a:spcBef>
        <a:spcAft>
          <a:spcPct val="0"/>
        </a:spcAft>
        <a:defRPr sz="2800" b="1">
          <a:solidFill>
            <a:srgbClr val="990000"/>
          </a:solidFill>
          <a:latin typeface="FrutigerNext LT Medium" pitchFamily="34" charset="0"/>
          <a:ea typeface="黑体" pitchFamily="2" charset="-122"/>
        </a:defRPr>
      </a:lvl2pPr>
      <a:lvl3pPr algn="l" defTabSz="801688" rtl="0" eaLnBrk="0" fontAlgn="base" hangingPunct="0">
        <a:spcBef>
          <a:spcPct val="0"/>
        </a:spcBef>
        <a:spcAft>
          <a:spcPct val="0"/>
        </a:spcAft>
        <a:defRPr sz="2800" b="1">
          <a:solidFill>
            <a:srgbClr val="990000"/>
          </a:solidFill>
          <a:latin typeface="FrutigerNext LT Medium" pitchFamily="34" charset="0"/>
          <a:ea typeface="黑体" pitchFamily="2" charset="-122"/>
        </a:defRPr>
      </a:lvl3pPr>
      <a:lvl4pPr algn="l" defTabSz="801688" rtl="0" eaLnBrk="0" fontAlgn="base" hangingPunct="0">
        <a:spcBef>
          <a:spcPct val="0"/>
        </a:spcBef>
        <a:spcAft>
          <a:spcPct val="0"/>
        </a:spcAft>
        <a:defRPr sz="2800" b="1">
          <a:solidFill>
            <a:srgbClr val="990000"/>
          </a:solidFill>
          <a:latin typeface="FrutigerNext LT Medium" pitchFamily="34" charset="0"/>
          <a:ea typeface="黑体" pitchFamily="2" charset="-122"/>
        </a:defRPr>
      </a:lvl4pPr>
      <a:lvl5pPr algn="l" defTabSz="801688" rtl="0" eaLnBrk="0" fontAlgn="base" hangingPunct="0">
        <a:spcBef>
          <a:spcPct val="0"/>
        </a:spcBef>
        <a:spcAft>
          <a:spcPct val="0"/>
        </a:spcAft>
        <a:defRPr sz="2800" b="1">
          <a:solidFill>
            <a:srgbClr val="990000"/>
          </a:solidFill>
          <a:latin typeface="FrutigerNext LT Medium" pitchFamily="34" charset="0"/>
          <a:ea typeface="黑体" pitchFamily="2" charset="-122"/>
        </a:defRPr>
      </a:lvl5pPr>
      <a:lvl6pPr marL="457200" algn="l" defTabSz="801688" rtl="0" fontAlgn="base">
        <a:spcBef>
          <a:spcPct val="0"/>
        </a:spcBef>
        <a:spcAft>
          <a:spcPct val="0"/>
        </a:spcAft>
        <a:defRPr sz="2800" b="1">
          <a:solidFill>
            <a:srgbClr val="990000"/>
          </a:solidFill>
          <a:latin typeface="FrutigerNext LT Medium" pitchFamily="34" charset="0"/>
          <a:ea typeface="黑体" pitchFamily="2" charset="-122"/>
        </a:defRPr>
      </a:lvl6pPr>
      <a:lvl7pPr marL="914400" algn="l" defTabSz="801688" rtl="0" fontAlgn="base">
        <a:spcBef>
          <a:spcPct val="0"/>
        </a:spcBef>
        <a:spcAft>
          <a:spcPct val="0"/>
        </a:spcAft>
        <a:defRPr sz="2800" b="1">
          <a:solidFill>
            <a:srgbClr val="990000"/>
          </a:solidFill>
          <a:latin typeface="FrutigerNext LT Medium" pitchFamily="34" charset="0"/>
          <a:ea typeface="黑体" pitchFamily="2" charset="-122"/>
        </a:defRPr>
      </a:lvl7pPr>
      <a:lvl8pPr marL="1371600" algn="l" defTabSz="801688" rtl="0" fontAlgn="base">
        <a:spcBef>
          <a:spcPct val="0"/>
        </a:spcBef>
        <a:spcAft>
          <a:spcPct val="0"/>
        </a:spcAft>
        <a:defRPr sz="2800" b="1">
          <a:solidFill>
            <a:srgbClr val="990000"/>
          </a:solidFill>
          <a:latin typeface="FrutigerNext LT Medium" pitchFamily="34" charset="0"/>
          <a:ea typeface="黑体" pitchFamily="2" charset="-122"/>
        </a:defRPr>
      </a:lvl8pPr>
      <a:lvl9pPr marL="1828800" algn="l" defTabSz="801688" rtl="0" fontAlgn="base">
        <a:spcBef>
          <a:spcPct val="0"/>
        </a:spcBef>
        <a:spcAft>
          <a:spcPct val="0"/>
        </a:spcAft>
        <a:defRPr sz="2800" b="1">
          <a:solidFill>
            <a:srgbClr val="990000"/>
          </a:solidFill>
          <a:latin typeface="FrutigerNext LT Medium" pitchFamily="34" charset="0"/>
          <a:ea typeface="黑体" pitchFamily="2" charset="-122"/>
        </a:defRPr>
      </a:lvl9pPr>
    </p:titleStyle>
    <p:bodyStyle>
      <a:lvl1pPr marL="300038" indent="-300038" algn="l" defTabSz="801688" rtl="0" eaLnBrk="0" fontAlgn="base" hangingPunct="0">
        <a:lnSpc>
          <a:spcPct val="120000"/>
        </a:lnSpc>
        <a:spcBef>
          <a:spcPct val="0"/>
        </a:spcBef>
        <a:spcAft>
          <a:spcPct val="0"/>
        </a:spcAft>
        <a:buClr>
          <a:schemeClr val="bg2"/>
        </a:buClr>
        <a:buSzPct val="60000"/>
        <a:buFont typeface="Wingdings" pitchFamily="2" charset="2"/>
        <a:buChar char="l"/>
        <a:defRPr sz="2000" b="1">
          <a:solidFill>
            <a:schemeClr val="tx1"/>
          </a:solidFill>
          <a:latin typeface="+mn-lt"/>
          <a:ea typeface="+mn-ea"/>
          <a:cs typeface="+mn-cs"/>
        </a:defRPr>
      </a:lvl1pPr>
      <a:lvl2pPr marL="652463" indent="-250825" algn="l" defTabSz="801688" rtl="0" eaLnBrk="0" fontAlgn="base" hangingPunct="0">
        <a:lnSpc>
          <a:spcPct val="120000"/>
        </a:lnSpc>
        <a:spcBef>
          <a:spcPct val="0"/>
        </a:spcBef>
        <a:spcAft>
          <a:spcPct val="0"/>
        </a:spcAft>
        <a:buClr>
          <a:schemeClr val="tx1"/>
        </a:buClr>
        <a:buSzPct val="50000"/>
        <a:buFont typeface="Wingdings" pitchFamily="2" charset="2"/>
        <a:buChar char="p"/>
        <a:defRPr>
          <a:solidFill>
            <a:schemeClr val="tx1"/>
          </a:solidFill>
          <a:latin typeface="+mn-lt"/>
          <a:ea typeface="+mn-ea"/>
        </a:defRPr>
      </a:lvl2pPr>
      <a:lvl3pPr marL="1003300" indent="-201613" algn="l" defTabSz="801688" rtl="0" eaLnBrk="0" fontAlgn="base" hangingPunct="0">
        <a:lnSpc>
          <a:spcPct val="120000"/>
        </a:lnSpc>
        <a:spcBef>
          <a:spcPct val="0"/>
        </a:spcBef>
        <a:spcAft>
          <a:spcPct val="0"/>
        </a:spcAft>
        <a:buSzPct val="50000"/>
        <a:buFont typeface="Wingdings" pitchFamily="2" charset="2"/>
        <a:buChar char="n"/>
        <a:defRPr sz="1600">
          <a:solidFill>
            <a:schemeClr val="tx1"/>
          </a:solidFill>
          <a:latin typeface="FrutigerNext LT Light" pitchFamily="34" charset="0"/>
          <a:ea typeface="+mn-ea"/>
        </a:defRPr>
      </a:lvl3pPr>
      <a:lvl4pPr marL="1401763" indent="-200025" algn="l" defTabSz="801688" rtl="0" eaLnBrk="0" fontAlgn="base" hangingPunct="0">
        <a:lnSpc>
          <a:spcPct val="120000"/>
        </a:lnSpc>
        <a:spcBef>
          <a:spcPct val="0"/>
        </a:spcBef>
        <a:spcAft>
          <a:spcPct val="0"/>
        </a:spcAft>
        <a:buChar char="–"/>
        <a:defRPr sz="1400">
          <a:solidFill>
            <a:schemeClr val="tx1"/>
          </a:solidFill>
          <a:latin typeface="+mj-lt"/>
          <a:ea typeface="+mn-ea"/>
        </a:defRPr>
      </a:lvl4pPr>
      <a:lvl5pPr marL="1803400" indent="-201613" algn="l" defTabSz="801688" rtl="0" eaLnBrk="0" fontAlgn="base" hangingPunct="0">
        <a:lnSpc>
          <a:spcPct val="120000"/>
        </a:lnSpc>
        <a:spcBef>
          <a:spcPct val="0"/>
        </a:spcBef>
        <a:spcAft>
          <a:spcPct val="0"/>
        </a:spcAft>
        <a:buFont typeface="FrutigerNext LT Medium" pitchFamily="34" charset="0"/>
        <a:buChar char="~"/>
        <a:defRPr sz="1200">
          <a:solidFill>
            <a:schemeClr val="tx1"/>
          </a:solidFill>
          <a:latin typeface="+mj-lt"/>
          <a:ea typeface="+mn-ea"/>
        </a:defRPr>
      </a:lvl5pPr>
      <a:lvl6pPr marL="2260600" indent="-201613" algn="l" defTabSz="801688" rtl="0" fontAlgn="base">
        <a:lnSpc>
          <a:spcPct val="120000"/>
        </a:lnSpc>
        <a:spcBef>
          <a:spcPct val="0"/>
        </a:spcBef>
        <a:spcAft>
          <a:spcPct val="0"/>
        </a:spcAft>
        <a:buFont typeface="FrutigerNext LT Medium" pitchFamily="34" charset="0"/>
        <a:buChar char="~"/>
        <a:defRPr sz="1200">
          <a:solidFill>
            <a:schemeClr val="tx1"/>
          </a:solidFill>
          <a:latin typeface="+mj-lt"/>
          <a:ea typeface="+mn-ea"/>
        </a:defRPr>
      </a:lvl6pPr>
      <a:lvl7pPr marL="2717800" indent="-201613" algn="l" defTabSz="801688" rtl="0" fontAlgn="base">
        <a:lnSpc>
          <a:spcPct val="120000"/>
        </a:lnSpc>
        <a:spcBef>
          <a:spcPct val="0"/>
        </a:spcBef>
        <a:spcAft>
          <a:spcPct val="0"/>
        </a:spcAft>
        <a:buFont typeface="FrutigerNext LT Medium" pitchFamily="34" charset="0"/>
        <a:buChar char="~"/>
        <a:defRPr sz="1200">
          <a:solidFill>
            <a:schemeClr val="tx1"/>
          </a:solidFill>
          <a:latin typeface="+mj-lt"/>
          <a:ea typeface="+mn-ea"/>
        </a:defRPr>
      </a:lvl7pPr>
      <a:lvl8pPr marL="3175000" indent="-201613" algn="l" defTabSz="801688" rtl="0" fontAlgn="base">
        <a:lnSpc>
          <a:spcPct val="120000"/>
        </a:lnSpc>
        <a:spcBef>
          <a:spcPct val="0"/>
        </a:spcBef>
        <a:spcAft>
          <a:spcPct val="0"/>
        </a:spcAft>
        <a:buFont typeface="FrutigerNext LT Medium" pitchFamily="34" charset="0"/>
        <a:buChar char="~"/>
        <a:defRPr sz="1200">
          <a:solidFill>
            <a:schemeClr val="tx1"/>
          </a:solidFill>
          <a:latin typeface="+mj-lt"/>
          <a:ea typeface="+mn-ea"/>
        </a:defRPr>
      </a:lvl8pPr>
      <a:lvl9pPr marL="3632200" indent="-201613" algn="l" defTabSz="801688" rtl="0" fontAlgn="base">
        <a:lnSpc>
          <a:spcPct val="120000"/>
        </a:lnSpc>
        <a:spcBef>
          <a:spcPct val="0"/>
        </a:spcBef>
        <a:spcAft>
          <a:spcPct val="0"/>
        </a:spcAft>
        <a:buFont typeface="FrutigerNext LT Medium" pitchFamily="34" charset="0"/>
        <a:buChar char="~"/>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218" name="Picture 6" descr="5"/>
          <p:cNvPicPr>
            <a:picLocks noChangeAspect="1" noChangeArrowheads="1"/>
          </p:cNvPicPr>
          <p:nvPr/>
        </p:nvPicPr>
        <p:blipFill>
          <a:blip r:embed="rId13" cstate="print"/>
          <a:srcRect/>
          <a:stretch>
            <a:fillRect/>
          </a:stretch>
        </p:blipFill>
        <p:spPr bwMode="auto">
          <a:xfrm>
            <a:off x="0" y="5897563"/>
            <a:ext cx="9144000" cy="1003300"/>
          </a:xfrm>
          <a:prstGeom prst="rect">
            <a:avLst/>
          </a:prstGeom>
          <a:noFill/>
          <a:ln w="9525">
            <a:noFill/>
            <a:miter lim="800000"/>
            <a:headEnd/>
            <a:tailEnd/>
          </a:ln>
        </p:spPr>
      </p:pic>
      <p:sp>
        <p:nvSpPr>
          <p:cNvPr id="63495" name="Text Box 7"/>
          <p:cNvSpPr txBox="1">
            <a:spLocks noChangeArrowheads="1"/>
          </p:cNvSpPr>
          <p:nvPr/>
        </p:nvSpPr>
        <p:spPr bwMode="auto">
          <a:xfrm>
            <a:off x="3233738" y="2674938"/>
            <a:ext cx="2779712" cy="75247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4400">
                <a:solidFill>
                  <a:srgbClr val="990000"/>
                </a:solidFill>
                <a:latin typeface="Arial" charset="0"/>
                <a:ea typeface="ＭＳ Ｐゴシック" pitchFamily="34" charset="-128"/>
              </a:rPr>
              <a:t>Thank you</a:t>
            </a:r>
          </a:p>
        </p:txBody>
      </p:sp>
      <p:sp>
        <p:nvSpPr>
          <p:cNvPr id="63496" name="Text Box 8"/>
          <p:cNvSpPr txBox="1">
            <a:spLocks noChangeArrowheads="1"/>
          </p:cNvSpPr>
          <p:nvPr/>
        </p:nvSpPr>
        <p:spPr bwMode="auto">
          <a:xfrm>
            <a:off x="3276600" y="3435350"/>
            <a:ext cx="2738438" cy="479425"/>
          </a:xfrm>
          <a:prstGeom prst="rect">
            <a:avLst/>
          </a:prstGeom>
          <a:noFill/>
          <a:ln w="9525">
            <a:noFill/>
            <a:miter lim="800000"/>
            <a:headEnd/>
            <a:tailEnd/>
          </a:ln>
        </p:spPr>
        <p:txBody>
          <a:bodyPr wrap="none" lIns="83448" tIns="41724" rIns="83448" bIns="41724">
            <a:spAutoFit/>
          </a:bodyPr>
          <a:lstStyle/>
          <a:p>
            <a:pPr defTabSz="835025" eaLnBrk="0" hangingPunct="0">
              <a:defRPr/>
            </a:pPr>
            <a:r>
              <a:rPr lang="en-US" altLang="zh-CN" sz="2600">
                <a:solidFill>
                  <a:srgbClr val="666666"/>
                </a:solidFill>
                <a:latin typeface="Arial" pitchFamily="34" charset="0"/>
              </a:rPr>
              <a:t>www.huawei.com</a:t>
            </a:r>
            <a:endParaRPr lang="en-US" altLang="zh-CN" sz="2100">
              <a:solidFill>
                <a:srgbClr val="990000"/>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Lst>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charset="0"/>
          <a:ea typeface="宋体" pitchFamily="2" charset="-122"/>
        </a:defRPr>
      </a:lvl2pPr>
      <a:lvl3pPr algn="ctr" defTabSz="801688" rtl="0" eaLnBrk="0" fontAlgn="base" hangingPunct="0">
        <a:spcBef>
          <a:spcPct val="0"/>
        </a:spcBef>
        <a:spcAft>
          <a:spcPct val="0"/>
        </a:spcAft>
        <a:defRPr sz="3800">
          <a:solidFill>
            <a:schemeClr val="tx2"/>
          </a:solidFill>
          <a:latin typeface="Arial" charset="0"/>
          <a:ea typeface="宋体" pitchFamily="2" charset="-122"/>
        </a:defRPr>
      </a:lvl3pPr>
      <a:lvl4pPr algn="ctr" defTabSz="801688" rtl="0" eaLnBrk="0" fontAlgn="base" hangingPunct="0">
        <a:spcBef>
          <a:spcPct val="0"/>
        </a:spcBef>
        <a:spcAft>
          <a:spcPct val="0"/>
        </a:spcAft>
        <a:defRPr sz="3800">
          <a:solidFill>
            <a:schemeClr val="tx2"/>
          </a:solidFill>
          <a:latin typeface="Arial" charset="0"/>
          <a:ea typeface="宋体" pitchFamily="2" charset="-122"/>
        </a:defRPr>
      </a:lvl4pPr>
      <a:lvl5pPr algn="ctr" defTabSz="801688" rtl="0" eaLnBrk="0" fontAlgn="base" hangingPunct="0">
        <a:spcBef>
          <a:spcPct val="0"/>
        </a:spcBef>
        <a:spcAft>
          <a:spcPct val="0"/>
        </a:spcAft>
        <a:defRPr sz="3800">
          <a:solidFill>
            <a:schemeClr val="tx2"/>
          </a:solidFill>
          <a:latin typeface="Arial" charset="0"/>
          <a:ea typeface="宋体" pitchFamily="2" charset="-122"/>
        </a:defRPr>
      </a:lvl5pPr>
      <a:lvl6pPr marL="457200" algn="ctr" defTabSz="801688" rtl="0" fontAlgn="base">
        <a:spcBef>
          <a:spcPct val="0"/>
        </a:spcBef>
        <a:spcAft>
          <a:spcPct val="0"/>
        </a:spcAft>
        <a:defRPr sz="3800">
          <a:solidFill>
            <a:schemeClr val="tx2"/>
          </a:solidFill>
          <a:latin typeface="Arial" charset="0"/>
          <a:ea typeface="宋体" pitchFamily="2" charset="-122"/>
        </a:defRPr>
      </a:lvl6pPr>
      <a:lvl7pPr marL="914400" algn="ctr" defTabSz="801688" rtl="0" fontAlgn="base">
        <a:spcBef>
          <a:spcPct val="0"/>
        </a:spcBef>
        <a:spcAft>
          <a:spcPct val="0"/>
        </a:spcAft>
        <a:defRPr sz="3800">
          <a:solidFill>
            <a:schemeClr val="tx2"/>
          </a:solidFill>
          <a:latin typeface="Arial" charset="0"/>
          <a:ea typeface="宋体" pitchFamily="2" charset="-122"/>
        </a:defRPr>
      </a:lvl7pPr>
      <a:lvl8pPr marL="1371600" algn="ctr" defTabSz="801688" rtl="0" fontAlgn="base">
        <a:spcBef>
          <a:spcPct val="0"/>
        </a:spcBef>
        <a:spcAft>
          <a:spcPct val="0"/>
        </a:spcAft>
        <a:defRPr sz="3800">
          <a:solidFill>
            <a:schemeClr val="tx2"/>
          </a:solidFill>
          <a:latin typeface="Arial" charset="0"/>
          <a:ea typeface="宋体" pitchFamily="2" charset="-122"/>
        </a:defRPr>
      </a:lvl8pPr>
      <a:lvl9pPr marL="1828800" algn="ctr" defTabSz="801688" rtl="0" fontAlgn="base">
        <a:spcBef>
          <a:spcPct val="0"/>
        </a:spcBef>
        <a:spcAft>
          <a:spcPct val="0"/>
        </a:spcAft>
        <a:defRPr sz="3800">
          <a:solidFill>
            <a:schemeClr val="tx2"/>
          </a:solidFill>
          <a:latin typeface="Arial"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86.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4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48.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100.png"/></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54.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10" Type="http://schemas.openxmlformats.org/officeDocument/2006/relationships/image" Target="../media/image116.png"/><Relationship Id="rId4" Type="http://schemas.openxmlformats.org/officeDocument/2006/relationships/image" Target="../media/image110.png"/><Relationship Id="rId9" Type="http://schemas.openxmlformats.org/officeDocument/2006/relationships/image" Target="../media/image115.png"/></Relationships>
</file>

<file path=ppt/slides/_rels/slide55.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18.png"/></Relationships>
</file>

<file path=ppt/slides/_rels/slide5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20.png"/></Relationships>
</file>

<file path=ppt/slides/_rels/slide5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s>
</file>

<file path=ppt/slides/_rels/slide58.xml.rels><?xml version="1.0" encoding="UTF-8" standalone="yes"?>
<Relationships xmlns="http://schemas.openxmlformats.org/package/2006/relationships"><Relationship Id="rId3" Type="http://schemas.openxmlformats.org/officeDocument/2006/relationships/image" Target="../media/image123.png"/><Relationship Id="rId7" Type="http://schemas.openxmlformats.org/officeDocument/2006/relationships/image" Target="../media/image100.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125.png"/><Relationship Id="rId4" Type="http://schemas.openxmlformats.org/officeDocument/2006/relationships/image" Target="../media/image124.png"/></Relationships>
</file>

<file path=ppt/slides/_rels/slide59.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png"/><Relationship Id="rId7" Type="http://schemas.openxmlformats.org/officeDocument/2006/relationships/image" Target="../media/image133.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132.png"/><Relationship Id="rId11" Type="http://schemas.openxmlformats.org/officeDocument/2006/relationships/image" Target="../media/image137.png"/><Relationship Id="rId5" Type="http://schemas.openxmlformats.org/officeDocument/2006/relationships/image" Target="../media/image131.pn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png"/></Relationships>
</file>

<file path=ppt/slides/_rels/slide61.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6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142.png"/><Relationship Id="rId4" Type="http://schemas.openxmlformats.org/officeDocument/2006/relationships/image" Target="../media/image141.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6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146.png"/><Relationship Id="rId4" Type="http://schemas.openxmlformats.org/officeDocument/2006/relationships/image" Target="../media/image145.png"/></Relationships>
</file>

<file path=ppt/slides/_rels/slide66.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147.png"/><Relationship Id="rId7" Type="http://schemas.openxmlformats.org/officeDocument/2006/relationships/image" Target="../media/image151.png"/><Relationship Id="rId12" Type="http://schemas.openxmlformats.org/officeDocument/2006/relationships/image" Target="../media/image156.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155.png"/><Relationship Id="rId5" Type="http://schemas.openxmlformats.org/officeDocument/2006/relationships/image" Target="../media/image149.png"/><Relationship Id="rId10" Type="http://schemas.openxmlformats.org/officeDocument/2006/relationships/image" Target="../media/image154.png"/><Relationship Id="rId4" Type="http://schemas.openxmlformats.org/officeDocument/2006/relationships/image" Target="../media/image148.png"/><Relationship Id="rId9" Type="http://schemas.openxmlformats.org/officeDocument/2006/relationships/image" Target="../media/image153.png"/></Relationships>
</file>

<file path=ppt/slides/_rels/slide67.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image" Target="../media/image157.png"/><Relationship Id="rId7" Type="http://schemas.openxmlformats.org/officeDocument/2006/relationships/image" Target="../media/image161.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58.png"/></Relationships>
</file>

<file path=ppt/slides/_rels/slide68.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165.png"/><Relationship Id="rId4" Type="http://schemas.openxmlformats.org/officeDocument/2006/relationships/image" Target="../media/image164.png"/></Relationships>
</file>

<file path=ppt/slides/_rels/slide69.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72.png"/><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171.png"/><Relationship Id="rId5" Type="http://schemas.openxmlformats.org/officeDocument/2006/relationships/image" Target="../media/image170.png"/><Relationship Id="rId4" Type="http://schemas.openxmlformats.org/officeDocument/2006/relationships/image" Target="../media/image169.png"/></Relationships>
</file>

<file path=ppt/slides/_rels/slide7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175.png"/><Relationship Id="rId4" Type="http://schemas.openxmlformats.org/officeDocument/2006/relationships/image" Target="../media/image174.png"/></Relationships>
</file>

<file path=ppt/slides/_rels/slide72.xml.rels><?xml version="1.0" encoding="UTF-8" standalone="yes"?>
<Relationships xmlns="http://schemas.openxmlformats.org/package/2006/relationships"><Relationship Id="rId3" Type="http://schemas.openxmlformats.org/officeDocument/2006/relationships/image" Target="../media/image176.png"/><Relationship Id="rId2" Type="http://schemas.openxmlformats.org/officeDocument/2006/relationships/notesSlide" Target="../notesSlides/notesSlide72.xml"/><Relationship Id="rId1" Type="http://schemas.openxmlformats.org/officeDocument/2006/relationships/slideLayout" Target="../slideLayouts/slideLayout2.xml"/><Relationship Id="rId5" Type="http://schemas.openxmlformats.org/officeDocument/2006/relationships/image" Target="../media/image178.png"/><Relationship Id="rId4" Type="http://schemas.openxmlformats.org/officeDocument/2006/relationships/image" Target="../media/image177.png"/></Relationships>
</file>

<file path=ppt/slides/_rels/slide73.xml.rels><?xml version="1.0" encoding="UTF-8" standalone="yes"?>
<Relationships xmlns="http://schemas.openxmlformats.org/package/2006/relationships"><Relationship Id="rId3" Type="http://schemas.openxmlformats.org/officeDocument/2006/relationships/image" Target="../media/image179.png"/><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80.png"/></Relationships>
</file>

<file path=ppt/slides/_rels/slide7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183.png"/></Relationships>
</file>

<file path=ppt/slides/_rels/slide7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84.png"/><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187.png"/><Relationship Id="rId5" Type="http://schemas.openxmlformats.org/officeDocument/2006/relationships/image" Target="../media/image186.png"/><Relationship Id="rId4" Type="http://schemas.openxmlformats.org/officeDocument/2006/relationships/image" Target="../media/image185.png"/></Relationships>
</file>

<file path=ppt/slides/_rels/slide7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190.png"/><Relationship Id="rId4" Type="http://schemas.openxmlformats.org/officeDocument/2006/relationships/image" Target="../media/image189.png"/></Relationships>
</file>

<file path=ppt/slides/_rels/slide7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80.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comments" Target="../comments/comment5.xml"/><Relationship Id="rId5" Type="http://schemas.openxmlformats.org/officeDocument/2006/relationships/image" Target="../media/image193.png"/><Relationship Id="rId4" Type="http://schemas.openxmlformats.org/officeDocument/2006/relationships/image" Target="../media/image192.png"/></Relationships>
</file>

<file path=ppt/slides/_rels/slide81.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195.png"/></Relationships>
</file>

<file path=ppt/slides/_rels/slide8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comments" Target="../comments/comment7.xml"/><Relationship Id="rId4" Type="http://schemas.openxmlformats.org/officeDocument/2006/relationships/image" Target="../media/image197.png"/></Relationships>
</file>

<file path=ppt/slides/_rels/slide8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199.png"/></Relationships>
</file>

<file path=ppt/slides/_rels/slide8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85.xml"/><Relationship Id="rId1" Type="http://schemas.openxmlformats.org/officeDocument/2006/relationships/slideLayout" Target="../slideLayouts/slideLayout2.xml"/><Relationship Id="rId4" Type="http://schemas.openxmlformats.org/officeDocument/2006/relationships/image" Target="../media/image201.png"/></Relationships>
</file>

<file path=ppt/slides/_rels/slide86.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203.png"/></Relationships>
</file>

<file path=ppt/slides/_rels/slide87.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207.png"/><Relationship Id="rId4" Type="http://schemas.openxmlformats.org/officeDocument/2006/relationships/image" Target="../media/image20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08.png"/><Relationship Id="rId2" Type="http://schemas.openxmlformats.org/officeDocument/2006/relationships/notesSlide" Target="../notesSlides/notesSlide90.xml"/><Relationship Id="rId1" Type="http://schemas.openxmlformats.org/officeDocument/2006/relationships/slideLayout" Target="../slideLayouts/slideLayout2.xml"/><Relationship Id="rId6" Type="http://schemas.openxmlformats.org/officeDocument/2006/relationships/image" Target="../media/image211.png"/><Relationship Id="rId5" Type="http://schemas.openxmlformats.org/officeDocument/2006/relationships/image" Target="../media/image210.png"/><Relationship Id="rId4" Type="http://schemas.openxmlformats.org/officeDocument/2006/relationships/image" Target="../media/image209.png"/></Relationships>
</file>

<file path=ppt/slides/_rels/slide91.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213.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6"/>
          <p:cNvSpPr>
            <a:spLocks noGrp="1" noChangeArrowheads="1"/>
          </p:cNvSpPr>
          <p:nvPr>
            <p:ph type="dt" sz="quarter" idx="10"/>
          </p:nvPr>
        </p:nvSpPr>
        <p:spPr>
          <a:noFill/>
        </p:spPr>
        <p:txBody>
          <a:bodyPr/>
          <a:lstStyle/>
          <a:p>
            <a:pPr defTabSz="801688"/>
            <a:fld id="{8C602F48-5783-426A-8624-EF1F0D0879EF}" type="datetime1">
              <a:rPr lang="zh-CN" altLang="en-US" smtClean="0"/>
              <a:pPr defTabSz="801688"/>
              <a:t>2014/2/20</a:t>
            </a:fld>
            <a:endParaRPr lang="en-US" altLang="zh-CN" smtClean="0"/>
          </a:p>
        </p:txBody>
      </p:sp>
      <p:sp>
        <p:nvSpPr>
          <p:cNvPr id="11268" name="Rectangle 33"/>
          <p:cNvSpPr>
            <a:spLocks noGrp="1" noChangeArrowheads="1"/>
          </p:cNvSpPr>
          <p:nvPr>
            <p:ph type="ctrTitle"/>
          </p:nvPr>
        </p:nvSpPr>
        <p:spPr>
          <a:xfrm>
            <a:off x="636588" y="1392238"/>
            <a:ext cx="5664200" cy="1666875"/>
          </a:xfrm>
        </p:spPr>
        <p:txBody>
          <a:bodyPr/>
          <a:lstStyle/>
          <a:p>
            <a:pPr eaLnBrk="1" hangingPunct="1"/>
            <a:r>
              <a:rPr lang="en-US" altLang="zh-CN" dirty="0" smtClean="0"/>
              <a:t>LTE TDD</a:t>
            </a:r>
            <a:r>
              <a:rPr lang="zh-CN" altLang="en-US" dirty="0" smtClean="0"/>
              <a:t>信令</a:t>
            </a:r>
            <a:r>
              <a:rPr lang="zh-CN" altLang="en-US" dirty="0" smtClean="0"/>
              <a:t>流程</a:t>
            </a:r>
            <a:r>
              <a:rPr lang="zh-CN" altLang="en-US" dirty="0" smtClean="0"/>
              <a:t>分析</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p:spPr>
        <p:txBody>
          <a:bodyPr/>
          <a:lstStyle/>
          <a:p>
            <a:pPr defTabSz="801688"/>
            <a:r>
              <a:rPr lang="de-DE" altLang="zh-CN" smtClean="0"/>
              <a:t>Page </a:t>
            </a:r>
            <a:fld id="{B525C952-91D5-492F-9E24-FBCF4AE29EBC}" type="slidenum">
              <a:rPr lang="de-DE" altLang="zh-CN" smtClean="0"/>
              <a:pPr defTabSz="801688"/>
              <a:t>10</a:t>
            </a:fld>
            <a:endParaRPr lang="en-GB" altLang="zh-CN" smtClean="0"/>
          </a:p>
        </p:txBody>
      </p:sp>
      <p:sp>
        <p:nvSpPr>
          <p:cNvPr id="3076" name="Rectangle 8"/>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系统消息</a:t>
            </a:r>
            <a:r>
              <a:rPr lang="en-US" altLang="zh-CN" dirty="0" smtClean="0">
                <a:latin typeface="+mn-lt"/>
              </a:rPr>
              <a:t>----SIB2</a:t>
            </a:r>
            <a:endParaRPr lang="zh-CN" altLang="en-US" dirty="0" smtClean="0">
              <a:latin typeface="+mn-lt"/>
            </a:endParaRPr>
          </a:p>
        </p:txBody>
      </p:sp>
      <p:sp>
        <p:nvSpPr>
          <p:cNvPr id="21508"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0D071092-097A-472D-900C-6847F72621A4}" type="slidenum">
              <a:rPr lang="de-DE" altLang="zh-CN" sz="1200">
                <a:solidFill>
                  <a:schemeClr val="tx1"/>
                </a:solidFill>
                <a:latin typeface="FrutigerNext LT Bold"/>
              </a:rPr>
              <a:pPr defTabSz="801688" eaLnBrk="0" hangingPunct="0">
                <a:lnSpc>
                  <a:spcPct val="85000"/>
                </a:lnSpc>
              </a:pPr>
              <a:t>10</a:t>
            </a:fld>
            <a:endParaRPr lang="en-GB" altLang="zh-CN" sz="1200">
              <a:solidFill>
                <a:schemeClr val="tx1"/>
              </a:solidFill>
              <a:latin typeface="FrutigerNext LT Bold"/>
            </a:endParaRPr>
          </a:p>
        </p:txBody>
      </p:sp>
      <p:sp>
        <p:nvSpPr>
          <p:cNvPr id="21509"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1510"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1511"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21512" name="Picture 2"/>
          <p:cNvPicPr>
            <a:picLocks noChangeAspect="1" noChangeArrowheads="1"/>
          </p:cNvPicPr>
          <p:nvPr/>
        </p:nvPicPr>
        <p:blipFill>
          <a:blip r:embed="rId3" cstate="print"/>
          <a:srcRect/>
          <a:stretch>
            <a:fillRect/>
          </a:stretch>
        </p:blipFill>
        <p:spPr bwMode="auto">
          <a:xfrm>
            <a:off x="611188" y="908050"/>
            <a:ext cx="5616575" cy="4764088"/>
          </a:xfrm>
          <a:prstGeom prst="rect">
            <a:avLst/>
          </a:prstGeom>
          <a:noFill/>
          <a:ln w="9525" algn="ctr">
            <a:noFill/>
            <a:miter lim="800000"/>
            <a:headEnd/>
            <a:tailEnd/>
          </a:ln>
        </p:spPr>
      </p:pic>
      <p:sp>
        <p:nvSpPr>
          <p:cNvPr id="9" name="TextBox 8"/>
          <p:cNvSpPr txBox="1"/>
          <p:nvPr/>
        </p:nvSpPr>
        <p:spPr>
          <a:xfrm>
            <a:off x="3492500" y="1052513"/>
            <a:ext cx="2087563" cy="338137"/>
          </a:xfrm>
          <a:prstGeom prst="rect">
            <a:avLst/>
          </a:prstGeom>
          <a:noFill/>
        </p:spPr>
        <p:txBody>
          <a:bodyPr>
            <a:spAutoFit/>
          </a:bodyPr>
          <a:lstStyle/>
          <a:p>
            <a:pPr>
              <a:defRPr/>
            </a:pPr>
            <a:r>
              <a:rPr lang="zh-CN" altLang="en-US" sz="1600" dirty="0">
                <a:solidFill>
                  <a:srgbClr val="0070C0"/>
                </a:solidFill>
                <a:latin typeface="+mn-ea"/>
                <a:ea typeface="+mn-ea"/>
              </a:rPr>
              <a:t>无线资源配置参数</a:t>
            </a:r>
          </a:p>
        </p:txBody>
      </p:sp>
      <p:sp>
        <p:nvSpPr>
          <p:cNvPr id="10" name="TextBox 9"/>
          <p:cNvSpPr txBox="1"/>
          <p:nvPr/>
        </p:nvSpPr>
        <p:spPr>
          <a:xfrm>
            <a:off x="3059113" y="3573463"/>
            <a:ext cx="2089150" cy="338137"/>
          </a:xfrm>
          <a:prstGeom prst="rect">
            <a:avLst/>
          </a:prstGeom>
          <a:noFill/>
        </p:spPr>
        <p:txBody>
          <a:bodyPr>
            <a:spAutoFit/>
          </a:bodyPr>
          <a:lstStyle/>
          <a:p>
            <a:pPr>
              <a:defRPr/>
            </a:pPr>
            <a:r>
              <a:rPr lang="zh-CN" altLang="en-US" sz="1600" dirty="0">
                <a:solidFill>
                  <a:srgbClr val="0070C0"/>
                </a:solidFill>
                <a:latin typeface="+mn-ea"/>
                <a:ea typeface="+mn-ea"/>
              </a:rPr>
              <a:t>定时器</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日期占位符 3"/>
          <p:cNvSpPr>
            <a:spLocks noGrp="1"/>
          </p:cNvSpPr>
          <p:nvPr>
            <p:ph type="dt" sz="quarter" idx="10"/>
          </p:nvPr>
        </p:nvSpPr>
        <p:spPr>
          <a:noFill/>
        </p:spPr>
        <p:txBody>
          <a:bodyPr/>
          <a:lstStyle/>
          <a:p>
            <a:pPr defTabSz="801688"/>
            <a:r>
              <a:rPr lang="de-DE" altLang="zh-CN" smtClean="0"/>
              <a:t>Page </a:t>
            </a:r>
            <a:fld id="{54BBE12D-9886-4CFB-93B9-AE43ECED7A1A}" type="slidenum">
              <a:rPr lang="de-DE" altLang="zh-CN" smtClean="0"/>
              <a:pPr defTabSz="801688"/>
              <a:t>11</a:t>
            </a:fld>
            <a:endParaRPr lang="en-GB" altLang="zh-CN" smtClean="0"/>
          </a:p>
        </p:txBody>
      </p:sp>
      <p:sp>
        <p:nvSpPr>
          <p:cNvPr id="3076" name="Rectangle 8"/>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系统消息</a:t>
            </a:r>
            <a:r>
              <a:rPr lang="en-US" altLang="zh-CN" dirty="0" smtClean="0">
                <a:latin typeface="+mn-lt"/>
              </a:rPr>
              <a:t>----SIB3</a:t>
            </a:r>
            <a:endParaRPr lang="zh-CN" altLang="en-US" dirty="0" smtClean="0">
              <a:latin typeface="+mn-lt"/>
            </a:endParaRPr>
          </a:p>
        </p:txBody>
      </p:sp>
      <p:sp>
        <p:nvSpPr>
          <p:cNvPr id="22532"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093D545B-B725-44B6-87C2-1DB753B53E3D}" type="slidenum">
              <a:rPr lang="de-DE" altLang="zh-CN" sz="1200">
                <a:solidFill>
                  <a:schemeClr val="tx1"/>
                </a:solidFill>
                <a:latin typeface="FrutigerNext LT Bold"/>
              </a:rPr>
              <a:pPr defTabSz="801688" eaLnBrk="0" hangingPunct="0">
                <a:lnSpc>
                  <a:spcPct val="85000"/>
                </a:lnSpc>
              </a:pPr>
              <a:t>11</a:t>
            </a:fld>
            <a:endParaRPr lang="en-GB" altLang="zh-CN" sz="1200">
              <a:solidFill>
                <a:schemeClr val="tx1"/>
              </a:solidFill>
              <a:latin typeface="FrutigerNext LT Bold"/>
            </a:endParaRPr>
          </a:p>
        </p:txBody>
      </p:sp>
      <p:sp>
        <p:nvSpPr>
          <p:cNvPr id="22533"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2534"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2535"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22536" name="Picture 10"/>
          <p:cNvPicPr>
            <a:picLocks noChangeAspect="1" noChangeArrowheads="1"/>
          </p:cNvPicPr>
          <p:nvPr/>
        </p:nvPicPr>
        <p:blipFill>
          <a:blip r:embed="rId3" cstate="print"/>
          <a:srcRect/>
          <a:stretch>
            <a:fillRect/>
          </a:stretch>
        </p:blipFill>
        <p:spPr bwMode="auto">
          <a:xfrm>
            <a:off x="684213" y="869950"/>
            <a:ext cx="6408737" cy="5295900"/>
          </a:xfrm>
          <a:prstGeom prst="rect">
            <a:avLst/>
          </a:prstGeom>
          <a:noFill/>
          <a:ln w="9525" algn="ctr">
            <a:noFill/>
            <a:miter lim="800000"/>
            <a:headEnd/>
            <a:tailEnd/>
          </a:ln>
        </p:spPr>
      </p:pic>
      <p:sp>
        <p:nvSpPr>
          <p:cNvPr id="9" name="TextBox 8"/>
          <p:cNvSpPr txBox="1"/>
          <p:nvPr/>
        </p:nvSpPr>
        <p:spPr>
          <a:xfrm>
            <a:off x="2843213" y="981075"/>
            <a:ext cx="3097212" cy="338138"/>
          </a:xfrm>
          <a:prstGeom prst="rect">
            <a:avLst/>
          </a:prstGeom>
          <a:noFill/>
        </p:spPr>
        <p:txBody>
          <a:bodyPr>
            <a:spAutoFit/>
          </a:bodyPr>
          <a:lstStyle/>
          <a:p>
            <a:pPr>
              <a:defRPr/>
            </a:pPr>
            <a:r>
              <a:rPr lang="zh-CN" altLang="en-US" sz="1600" dirty="0">
                <a:solidFill>
                  <a:srgbClr val="0070C0"/>
                </a:solidFill>
                <a:latin typeface="+mn-ea"/>
                <a:ea typeface="+mn-ea"/>
              </a:rPr>
              <a:t>小区重选公共信息</a:t>
            </a:r>
          </a:p>
        </p:txBody>
      </p:sp>
      <p:sp>
        <p:nvSpPr>
          <p:cNvPr id="10" name="TextBox 9"/>
          <p:cNvSpPr txBox="1"/>
          <p:nvPr/>
        </p:nvSpPr>
        <p:spPr>
          <a:xfrm>
            <a:off x="2700338" y="3860800"/>
            <a:ext cx="3095625" cy="338138"/>
          </a:xfrm>
          <a:prstGeom prst="rect">
            <a:avLst/>
          </a:prstGeom>
          <a:noFill/>
        </p:spPr>
        <p:txBody>
          <a:bodyPr>
            <a:spAutoFit/>
          </a:bodyPr>
          <a:lstStyle/>
          <a:p>
            <a:pPr>
              <a:defRPr/>
            </a:pPr>
            <a:r>
              <a:rPr lang="zh-CN" altLang="en-US" sz="1600" dirty="0">
                <a:solidFill>
                  <a:srgbClr val="0070C0"/>
                </a:solidFill>
                <a:latin typeface="+mn-ea"/>
                <a:ea typeface="+mn-ea"/>
              </a:rPr>
              <a:t>同频重选信息</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p:spPr>
        <p:txBody>
          <a:bodyPr/>
          <a:lstStyle/>
          <a:p>
            <a:pPr defTabSz="801688"/>
            <a:r>
              <a:rPr lang="de-DE" altLang="zh-CN" smtClean="0"/>
              <a:t>Page </a:t>
            </a:r>
            <a:fld id="{9B725298-F349-4D9B-9109-503966F9E1B2}" type="slidenum">
              <a:rPr lang="de-DE" altLang="zh-CN" smtClean="0"/>
              <a:pPr defTabSz="801688"/>
              <a:t>12</a:t>
            </a:fld>
            <a:endParaRPr lang="en-GB" altLang="zh-CN" smtClean="0"/>
          </a:p>
        </p:txBody>
      </p:sp>
      <p:sp>
        <p:nvSpPr>
          <p:cNvPr id="3076" name="Rectangle 8"/>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系统消息</a:t>
            </a:r>
            <a:r>
              <a:rPr lang="en-US" altLang="zh-CN" dirty="0" smtClean="0">
                <a:latin typeface="+mn-lt"/>
              </a:rPr>
              <a:t>----SIB5</a:t>
            </a:r>
            <a:endParaRPr lang="zh-CN" altLang="en-US" dirty="0" smtClean="0">
              <a:latin typeface="+mn-lt"/>
            </a:endParaRPr>
          </a:p>
        </p:txBody>
      </p:sp>
      <p:sp>
        <p:nvSpPr>
          <p:cNvPr id="2355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EAAA65FF-4DC4-4277-9302-6E9FD9E845AC}" type="slidenum">
              <a:rPr lang="de-DE" altLang="zh-CN" sz="1200">
                <a:solidFill>
                  <a:schemeClr val="tx1"/>
                </a:solidFill>
                <a:latin typeface="FrutigerNext LT Bold"/>
              </a:rPr>
              <a:pPr defTabSz="801688" eaLnBrk="0" hangingPunct="0">
                <a:lnSpc>
                  <a:spcPct val="85000"/>
                </a:lnSpc>
              </a:pPr>
              <a:t>12</a:t>
            </a:fld>
            <a:endParaRPr lang="en-GB" altLang="zh-CN" sz="1200">
              <a:solidFill>
                <a:schemeClr val="tx1"/>
              </a:solidFill>
              <a:latin typeface="FrutigerNext LT Bold"/>
            </a:endParaRPr>
          </a:p>
        </p:txBody>
      </p:sp>
      <p:sp>
        <p:nvSpPr>
          <p:cNvPr id="2355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355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355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23560" name="Picture 2"/>
          <p:cNvPicPr>
            <a:picLocks noChangeAspect="1" noChangeArrowheads="1"/>
          </p:cNvPicPr>
          <p:nvPr/>
        </p:nvPicPr>
        <p:blipFill>
          <a:blip r:embed="rId3" cstate="print"/>
          <a:srcRect/>
          <a:stretch>
            <a:fillRect/>
          </a:stretch>
        </p:blipFill>
        <p:spPr bwMode="auto">
          <a:xfrm>
            <a:off x="684213" y="1125538"/>
            <a:ext cx="5151437" cy="2590800"/>
          </a:xfrm>
          <a:prstGeom prst="rect">
            <a:avLst/>
          </a:prstGeom>
          <a:noFill/>
          <a:ln w="9525" algn="ctr">
            <a:noFill/>
            <a:miter lim="800000"/>
            <a:headEnd/>
            <a:tailEnd/>
          </a:ln>
        </p:spPr>
      </p:pic>
      <p:sp>
        <p:nvSpPr>
          <p:cNvPr id="9" name="TextBox 8"/>
          <p:cNvSpPr txBox="1"/>
          <p:nvPr/>
        </p:nvSpPr>
        <p:spPr>
          <a:xfrm>
            <a:off x="2771775" y="1484313"/>
            <a:ext cx="3095625" cy="339725"/>
          </a:xfrm>
          <a:prstGeom prst="rect">
            <a:avLst/>
          </a:prstGeom>
          <a:noFill/>
        </p:spPr>
        <p:txBody>
          <a:bodyPr>
            <a:spAutoFit/>
          </a:bodyPr>
          <a:lstStyle/>
          <a:p>
            <a:pPr>
              <a:defRPr/>
            </a:pPr>
            <a:r>
              <a:rPr lang="zh-CN" altLang="en-US" sz="1600" dirty="0">
                <a:solidFill>
                  <a:srgbClr val="0070C0"/>
                </a:solidFill>
                <a:latin typeface="+mn-ea"/>
                <a:ea typeface="+mn-ea"/>
              </a:rPr>
              <a:t>异频重选信息</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日期占位符 1"/>
          <p:cNvSpPr>
            <a:spLocks noGrp="1"/>
          </p:cNvSpPr>
          <p:nvPr>
            <p:ph type="dt" sz="quarter" idx="10"/>
          </p:nvPr>
        </p:nvSpPr>
        <p:spPr>
          <a:noFill/>
        </p:spPr>
        <p:txBody>
          <a:bodyPr/>
          <a:lstStyle/>
          <a:p>
            <a:pPr defTabSz="801688"/>
            <a:r>
              <a:rPr lang="de-DE" altLang="zh-CN" smtClean="0"/>
              <a:t>Page </a:t>
            </a:r>
            <a:fld id="{50AD9872-645E-499B-B2F8-72D7A633622B}" type="slidenum">
              <a:rPr lang="de-DE" altLang="zh-CN" smtClean="0"/>
              <a:pPr defTabSz="801688"/>
              <a:t>13</a:t>
            </a:fld>
            <a:endParaRPr lang="en-GB" altLang="zh-CN" smtClean="0"/>
          </a:p>
        </p:txBody>
      </p:sp>
      <p:pic>
        <p:nvPicPr>
          <p:cNvPr id="24579" name="Picture 2" descr="094"/>
          <p:cNvPicPr>
            <a:picLocks noChangeAspect="1" noChangeArrowheads="1"/>
          </p:cNvPicPr>
          <p:nvPr/>
        </p:nvPicPr>
        <p:blipFill>
          <a:blip r:embed="rId3" cstate="print"/>
          <a:srcRect/>
          <a:stretch>
            <a:fillRect/>
          </a:stretch>
        </p:blipFill>
        <p:spPr bwMode="auto">
          <a:xfrm>
            <a:off x="1116013" y="2105025"/>
            <a:ext cx="1087437" cy="3744913"/>
          </a:xfrm>
          <a:prstGeom prst="rect">
            <a:avLst/>
          </a:prstGeom>
          <a:noFill/>
          <a:ln w="9525">
            <a:noFill/>
            <a:miter lim="800000"/>
            <a:headEnd/>
            <a:tailEnd/>
          </a:ln>
        </p:spPr>
      </p:pic>
      <p:sp>
        <p:nvSpPr>
          <p:cNvPr id="24580"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24581" name="AutoShape 4"/>
          <p:cNvSpPr>
            <a:spLocks noChangeArrowheads="1"/>
          </p:cNvSpPr>
          <p:nvPr/>
        </p:nvSpPr>
        <p:spPr bwMode="auto">
          <a:xfrm>
            <a:off x="2627313" y="2133600"/>
            <a:ext cx="4824412"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24582"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24583" name="Group 6"/>
          <p:cNvGrpSpPr>
            <a:grpSpLocks/>
          </p:cNvGrpSpPr>
          <p:nvPr/>
        </p:nvGrpSpPr>
        <p:grpSpPr bwMode="auto">
          <a:xfrm>
            <a:off x="2066925" y="1700213"/>
            <a:ext cx="288925" cy="288925"/>
            <a:chOff x="1519" y="1843"/>
            <a:chExt cx="182" cy="182"/>
          </a:xfrm>
        </p:grpSpPr>
        <p:sp>
          <p:nvSpPr>
            <p:cNvPr id="24586"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24587"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3409908" cy="2083647"/>
          </a:xfrm>
          <a:prstGeom prst="rect">
            <a:avLst/>
          </a:prstGeom>
          <a:noFill/>
          <a:ln w="9525">
            <a:noFill/>
            <a:miter lim="800000"/>
            <a:headEnd/>
            <a:tailEnd/>
          </a:ln>
          <a:effectLst/>
        </p:spPr>
        <p:txBody>
          <a:bodyPr wrap="none">
            <a:spAutoFit/>
          </a:bodyPr>
          <a:lstStyle/>
          <a:p>
            <a:pPr>
              <a:lnSpc>
                <a:spcPct val="12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1</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开机入网流程介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1</a:t>
            </a:r>
            <a:r>
              <a:rPr kumimoji="1" lang="zh-CN" altLang="en-US" sz="2000" b="1" dirty="0">
                <a:solidFill>
                  <a:srgbClr val="4885C2"/>
                </a:solidFill>
                <a:latin typeface="华文细黑" pitchFamily="2" charset="-122"/>
                <a:ea typeface="华文细黑" pitchFamily="2" charset="-122"/>
              </a:rPr>
              <a:t>节  小区搜索</a:t>
            </a: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2</a:t>
            </a:r>
            <a:r>
              <a:rPr kumimoji="1" lang="zh-CN" altLang="en-US" sz="2000" b="1" dirty="0">
                <a:solidFill>
                  <a:srgbClr val="4885C2"/>
                </a:solidFill>
                <a:latin typeface="华文细黑" pitchFamily="2" charset="-122"/>
                <a:ea typeface="华文细黑" pitchFamily="2" charset="-122"/>
              </a:rPr>
              <a:t>节  </a:t>
            </a:r>
            <a:r>
              <a:rPr kumimoji="1" lang="en-US" altLang="zh-CN" sz="2000" b="1" dirty="0">
                <a:solidFill>
                  <a:srgbClr val="4885C2"/>
                </a:solidFill>
                <a:latin typeface="华文细黑" pitchFamily="2" charset="-122"/>
                <a:ea typeface="华文细黑" pitchFamily="2" charset="-122"/>
              </a:rPr>
              <a:t>PLMN</a:t>
            </a:r>
            <a:r>
              <a:rPr kumimoji="1" lang="zh-CN" altLang="en-US" sz="2000" b="1" dirty="0">
                <a:solidFill>
                  <a:srgbClr val="4885C2"/>
                </a:solidFill>
                <a:latin typeface="华文细黑" pitchFamily="2" charset="-122"/>
                <a:ea typeface="华文细黑" pitchFamily="2" charset="-122"/>
              </a:rPr>
              <a:t>和小区选择</a:t>
            </a:r>
            <a:endParaRPr kumimoji="1" lang="en-US" altLang="zh-CN" sz="2000" b="1" dirty="0">
              <a:solidFill>
                <a:srgbClr val="4885C2"/>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rgbClr val="CC0000"/>
                </a:solidFill>
                <a:latin typeface="华文细黑" pitchFamily="2" charset="-122"/>
                <a:ea typeface="华文细黑" pitchFamily="2" charset="-122"/>
              </a:rPr>
              <a:t>第</a:t>
            </a:r>
            <a:r>
              <a:rPr kumimoji="1" lang="en-US" altLang="zh-CN" sz="2000" b="1" u="sng" dirty="0">
                <a:solidFill>
                  <a:srgbClr val="CC0000"/>
                </a:solidFill>
                <a:latin typeface="华文细黑" pitchFamily="2" charset="-122"/>
                <a:ea typeface="华文细黑" pitchFamily="2" charset="-122"/>
              </a:rPr>
              <a:t>3</a:t>
            </a:r>
            <a:r>
              <a:rPr kumimoji="1" lang="zh-CN" altLang="en-US" sz="2000" b="1" u="sng" dirty="0">
                <a:solidFill>
                  <a:srgbClr val="CC0000"/>
                </a:solidFill>
                <a:latin typeface="华文细黑" pitchFamily="2" charset="-122"/>
                <a:ea typeface="华文细黑" pitchFamily="2" charset="-122"/>
              </a:rPr>
              <a:t>节  附着流程</a:t>
            </a: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p:spPr>
        <p:txBody>
          <a:bodyPr/>
          <a:lstStyle/>
          <a:p>
            <a:pPr defTabSz="801688"/>
            <a:r>
              <a:rPr lang="de-DE" altLang="zh-CN" smtClean="0"/>
              <a:t>Page </a:t>
            </a:r>
            <a:fld id="{F0BE7248-3CA5-4C25-B58D-0FC2AABAADE9}" type="slidenum">
              <a:rPr lang="de-DE" altLang="zh-CN" smtClean="0"/>
              <a:pPr defTabSz="801688"/>
              <a:t>14</a:t>
            </a:fld>
            <a:endParaRPr lang="en-GB" altLang="zh-CN" smtClean="0"/>
          </a:p>
        </p:txBody>
      </p:sp>
      <p:sp>
        <p:nvSpPr>
          <p:cNvPr id="4100" name="Rectangle 8"/>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系统架构图</a:t>
            </a:r>
          </a:p>
        </p:txBody>
      </p:sp>
      <p:sp>
        <p:nvSpPr>
          <p:cNvPr id="25604"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0B254C39-7CF1-49BC-9238-5C9483A3D23B}" type="slidenum">
              <a:rPr lang="de-DE" altLang="zh-CN" sz="1200">
                <a:solidFill>
                  <a:schemeClr val="tx1"/>
                </a:solidFill>
                <a:latin typeface="FrutigerNext LT Bold"/>
              </a:rPr>
              <a:pPr defTabSz="801688" eaLnBrk="0" hangingPunct="0">
                <a:lnSpc>
                  <a:spcPct val="85000"/>
                </a:lnSpc>
              </a:pPr>
              <a:t>14</a:t>
            </a:fld>
            <a:endParaRPr lang="en-GB" altLang="zh-CN" sz="1200">
              <a:solidFill>
                <a:schemeClr val="tx1"/>
              </a:solidFill>
              <a:latin typeface="FrutigerNext LT Bold"/>
            </a:endParaRPr>
          </a:p>
        </p:txBody>
      </p:sp>
      <p:sp>
        <p:nvSpPr>
          <p:cNvPr id="25605"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5606"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5607"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5608"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25609" name="Picture 5"/>
          <p:cNvPicPr>
            <a:picLocks noChangeAspect="1" noChangeArrowheads="1"/>
          </p:cNvPicPr>
          <p:nvPr/>
        </p:nvPicPr>
        <p:blipFill>
          <a:blip r:embed="rId3" cstate="print"/>
          <a:srcRect/>
          <a:stretch>
            <a:fillRect/>
          </a:stretch>
        </p:blipFill>
        <p:spPr bwMode="auto">
          <a:xfrm>
            <a:off x="611188" y="1557338"/>
            <a:ext cx="7626350" cy="2919412"/>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3"/>
          <p:cNvSpPr>
            <a:spLocks noGrp="1"/>
          </p:cNvSpPr>
          <p:nvPr>
            <p:ph type="dt" sz="quarter" idx="10"/>
          </p:nvPr>
        </p:nvSpPr>
        <p:spPr>
          <a:noFill/>
        </p:spPr>
        <p:txBody>
          <a:bodyPr/>
          <a:lstStyle/>
          <a:p>
            <a:pPr defTabSz="801688"/>
            <a:r>
              <a:rPr lang="de-DE" altLang="zh-CN" smtClean="0"/>
              <a:t>Page </a:t>
            </a:r>
            <a:fld id="{CE00D56F-2563-4537-8DF1-251D4F91C267}" type="slidenum">
              <a:rPr lang="de-DE" altLang="zh-CN" smtClean="0"/>
              <a:pPr defTabSz="801688"/>
              <a:t>15</a:t>
            </a:fld>
            <a:endParaRPr lang="en-GB" altLang="zh-CN" smtClean="0"/>
          </a:p>
        </p:txBody>
      </p:sp>
      <p:sp>
        <p:nvSpPr>
          <p:cNvPr id="4100" name="Rectangle 8"/>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附着流程图</a:t>
            </a:r>
          </a:p>
        </p:txBody>
      </p:sp>
      <p:sp>
        <p:nvSpPr>
          <p:cNvPr id="1029"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F5B23D52-A92A-4A84-BD1E-5712FF0E344A}" type="slidenum">
              <a:rPr lang="de-DE" altLang="zh-CN" sz="1200">
                <a:solidFill>
                  <a:schemeClr val="tx1"/>
                </a:solidFill>
                <a:latin typeface="FrutigerNext LT Bold"/>
              </a:rPr>
              <a:pPr defTabSz="801688" eaLnBrk="0" hangingPunct="0">
                <a:lnSpc>
                  <a:spcPct val="85000"/>
                </a:lnSpc>
              </a:pPr>
              <a:t>15</a:t>
            </a:fld>
            <a:endParaRPr lang="en-GB" altLang="zh-CN" sz="1200">
              <a:solidFill>
                <a:schemeClr val="tx1"/>
              </a:solidFill>
              <a:latin typeface="FrutigerNext LT Bold"/>
            </a:endParaRPr>
          </a:p>
        </p:txBody>
      </p:sp>
      <p:sp>
        <p:nvSpPr>
          <p:cNvPr id="1030"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031"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032"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033"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graphicFrame>
        <p:nvGraphicFramePr>
          <p:cNvPr id="1026" name="Object 10"/>
          <p:cNvGraphicFramePr>
            <a:graphicFrameLocks noChangeAspect="1"/>
          </p:cNvGraphicFramePr>
          <p:nvPr/>
        </p:nvGraphicFramePr>
        <p:xfrm>
          <a:off x="323850" y="765175"/>
          <a:ext cx="8482013" cy="5688013"/>
        </p:xfrm>
        <a:graphic>
          <a:graphicData uri="http://schemas.openxmlformats.org/presentationml/2006/ole">
            <p:oleObj spid="_x0000_s1026" name="Visio" r:id="rId4" imgW="5410200" imgH="3628949" progId="Visio.Drawing.11">
              <p:embed/>
            </p:oleObj>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日期占位符 3"/>
          <p:cNvSpPr>
            <a:spLocks noGrp="1"/>
          </p:cNvSpPr>
          <p:nvPr>
            <p:ph type="dt" sz="quarter" idx="10"/>
          </p:nvPr>
        </p:nvSpPr>
        <p:spPr>
          <a:noFill/>
        </p:spPr>
        <p:txBody>
          <a:bodyPr/>
          <a:lstStyle/>
          <a:p>
            <a:pPr defTabSz="801688"/>
            <a:r>
              <a:rPr lang="de-DE" altLang="zh-CN" smtClean="0"/>
              <a:t>Page </a:t>
            </a:r>
            <a:fld id="{7D9598A6-4B45-4E43-ADF9-E5697A78FDD5}" type="slidenum">
              <a:rPr lang="de-DE" altLang="zh-CN" smtClean="0"/>
              <a:pPr defTabSz="801688"/>
              <a:t>16</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zh-CN" altLang="en-US" dirty="0" smtClean="0">
                <a:latin typeface="+mn-lt"/>
              </a:rPr>
              <a:t>基站侧信令</a:t>
            </a:r>
          </a:p>
        </p:txBody>
      </p:sp>
      <p:sp>
        <p:nvSpPr>
          <p:cNvPr id="26628"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A2D9BC1E-8F8C-4C60-B2B2-1221F9817CED}" type="slidenum">
              <a:rPr lang="de-DE" altLang="zh-CN" sz="1200">
                <a:solidFill>
                  <a:schemeClr val="tx1"/>
                </a:solidFill>
                <a:latin typeface="FrutigerNext LT Bold"/>
              </a:rPr>
              <a:pPr defTabSz="801688" eaLnBrk="0" hangingPunct="0">
                <a:lnSpc>
                  <a:spcPct val="85000"/>
                </a:lnSpc>
              </a:pPr>
              <a:t>16</a:t>
            </a:fld>
            <a:endParaRPr lang="en-GB" altLang="zh-CN" sz="1200">
              <a:solidFill>
                <a:schemeClr val="tx1"/>
              </a:solidFill>
              <a:latin typeface="FrutigerNext LT Bold"/>
            </a:endParaRPr>
          </a:p>
        </p:txBody>
      </p:sp>
      <p:sp>
        <p:nvSpPr>
          <p:cNvPr id="26629"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6630"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6631"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26632" name="Picture 12"/>
          <p:cNvPicPr>
            <a:picLocks noChangeAspect="1" noChangeArrowheads="1"/>
          </p:cNvPicPr>
          <p:nvPr/>
        </p:nvPicPr>
        <p:blipFill>
          <a:blip r:embed="rId3" cstate="print"/>
          <a:srcRect r="1064"/>
          <a:stretch>
            <a:fillRect/>
          </a:stretch>
        </p:blipFill>
        <p:spPr bwMode="auto">
          <a:xfrm>
            <a:off x="611188" y="836613"/>
            <a:ext cx="6697662" cy="5256212"/>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p:spPr>
        <p:txBody>
          <a:bodyPr/>
          <a:lstStyle/>
          <a:p>
            <a:pPr defTabSz="801688"/>
            <a:r>
              <a:rPr lang="de-DE" altLang="zh-CN" smtClean="0"/>
              <a:t>Page </a:t>
            </a:r>
            <a:fld id="{C8804976-FF17-4DF6-A91B-20EF9FA4237B}" type="slidenum">
              <a:rPr lang="de-DE" altLang="zh-CN" smtClean="0"/>
              <a:pPr defTabSz="801688"/>
              <a:t>17</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zh-CN" altLang="en-US" dirty="0" smtClean="0">
                <a:latin typeface="+mn-lt"/>
              </a:rPr>
              <a:t>终端侧信令</a:t>
            </a:r>
          </a:p>
        </p:txBody>
      </p:sp>
      <p:sp>
        <p:nvSpPr>
          <p:cNvPr id="27652"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F5E05A76-4BE3-49BE-9351-3F336A2200D5}" type="slidenum">
              <a:rPr lang="de-DE" altLang="zh-CN" sz="1200">
                <a:solidFill>
                  <a:schemeClr val="tx1"/>
                </a:solidFill>
                <a:latin typeface="FrutigerNext LT Bold"/>
              </a:rPr>
              <a:pPr defTabSz="801688" eaLnBrk="0" hangingPunct="0">
                <a:lnSpc>
                  <a:spcPct val="85000"/>
                </a:lnSpc>
              </a:pPr>
              <a:t>17</a:t>
            </a:fld>
            <a:endParaRPr lang="en-GB" altLang="zh-CN" sz="1200">
              <a:solidFill>
                <a:schemeClr val="tx1"/>
              </a:solidFill>
              <a:latin typeface="FrutigerNext LT Bold"/>
            </a:endParaRPr>
          </a:p>
        </p:txBody>
      </p:sp>
      <p:sp>
        <p:nvSpPr>
          <p:cNvPr id="27653"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7654"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7655"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27656" name="Picture 2"/>
          <p:cNvPicPr>
            <a:picLocks noChangeAspect="1" noChangeArrowheads="1"/>
          </p:cNvPicPr>
          <p:nvPr/>
        </p:nvPicPr>
        <p:blipFill>
          <a:blip r:embed="rId3" cstate="print"/>
          <a:srcRect/>
          <a:stretch>
            <a:fillRect/>
          </a:stretch>
        </p:blipFill>
        <p:spPr bwMode="auto">
          <a:xfrm>
            <a:off x="611188" y="908050"/>
            <a:ext cx="7416800" cy="5208588"/>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日期占位符 3"/>
          <p:cNvSpPr>
            <a:spLocks noGrp="1"/>
          </p:cNvSpPr>
          <p:nvPr>
            <p:ph type="dt" sz="quarter" idx="10"/>
          </p:nvPr>
        </p:nvSpPr>
        <p:spPr>
          <a:noFill/>
        </p:spPr>
        <p:txBody>
          <a:bodyPr/>
          <a:lstStyle/>
          <a:p>
            <a:pPr defTabSz="801688"/>
            <a:r>
              <a:rPr lang="de-DE" altLang="zh-CN" smtClean="0"/>
              <a:t>Page </a:t>
            </a:r>
            <a:fld id="{7BB6FBB4-7EAD-4E06-A67A-ACE5358AE31B}" type="slidenum">
              <a:rPr lang="de-DE" altLang="zh-CN" smtClean="0"/>
              <a:pPr defTabSz="801688"/>
              <a:t>18</a:t>
            </a:fld>
            <a:endParaRPr lang="en-GB" altLang="zh-CN" smtClean="0"/>
          </a:p>
        </p:txBody>
      </p:sp>
      <p:sp>
        <p:nvSpPr>
          <p:cNvPr id="26627"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RRC</a:t>
            </a:r>
            <a:r>
              <a:rPr lang="zh-CN" altLang="en-US" dirty="0" smtClean="0">
                <a:latin typeface="+mn-lt"/>
              </a:rPr>
              <a:t>连接建立过程</a:t>
            </a:r>
          </a:p>
        </p:txBody>
      </p:sp>
      <p:sp>
        <p:nvSpPr>
          <p:cNvPr id="2867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8BB54596-A10C-41EB-A3F9-DC303D549BB6}" type="slidenum">
              <a:rPr lang="de-DE" altLang="zh-CN" sz="1200">
                <a:solidFill>
                  <a:schemeClr val="tx1"/>
                </a:solidFill>
                <a:latin typeface="FrutigerNext LT Bold"/>
              </a:rPr>
              <a:pPr defTabSz="801688" eaLnBrk="0" hangingPunct="0">
                <a:lnSpc>
                  <a:spcPct val="85000"/>
                </a:lnSpc>
              </a:pPr>
              <a:t>18</a:t>
            </a:fld>
            <a:endParaRPr lang="en-GB" altLang="zh-CN" sz="1200">
              <a:solidFill>
                <a:schemeClr val="tx1"/>
              </a:solidFill>
              <a:latin typeface="FrutigerNext LT Bold"/>
            </a:endParaRPr>
          </a:p>
        </p:txBody>
      </p:sp>
      <p:sp>
        <p:nvSpPr>
          <p:cNvPr id="2867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867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867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28680" name="Picture 10"/>
          <p:cNvPicPr>
            <a:picLocks noChangeAspect="1" noChangeArrowheads="1"/>
          </p:cNvPicPr>
          <p:nvPr/>
        </p:nvPicPr>
        <p:blipFill>
          <a:blip r:embed="rId3" cstate="print"/>
          <a:srcRect/>
          <a:stretch>
            <a:fillRect/>
          </a:stretch>
        </p:blipFill>
        <p:spPr bwMode="auto">
          <a:xfrm>
            <a:off x="4500563" y="2752725"/>
            <a:ext cx="3076575" cy="1323975"/>
          </a:xfrm>
          <a:prstGeom prst="rect">
            <a:avLst/>
          </a:prstGeom>
          <a:noFill/>
          <a:ln w="9525" algn="ctr">
            <a:noFill/>
            <a:miter lim="800000"/>
            <a:headEnd/>
            <a:tailEnd/>
          </a:ln>
        </p:spPr>
      </p:pic>
      <p:cxnSp>
        <p:nvCxnSpPr>
          <p:cNvPr id="28681" name="直接连接符 11"/>
          <p:cNvCxnSpPr>
            <a:cxnSpLocks noChangeShapeType="1"/>
          </p:cNvCxnSpPr>
          <p:nvPr/>
        </p:nvCxnSpPr>
        <p:spPr bwMode="auto">
          <a:xfrm>
            <a:off x="0" y="2636838"/>
            <a:ext cx="9144000" cy="0"/>
          </a:xfrm>
          <a:prstGeom prst="line">
            <a:avLst/>
          </a:prstGeom>
          <a:noFill/>
          <a:ln w="9525" algn="ctr">
            <a:solidFill>
              <a:schemeClr val="tx1"/>
            </a:solidFill>
            <a:round/>
            <a:headEnd/>
            <a:tailEnd/>
          </a:ln>
        </p:spPr>
      </p:cxnSp>
      <p:cxnSp>
        <p:nvCxnSpPr>
          <p:cNvPr id="28682" name="直接连接符 13"/>
          <p:cNvCxnSpPr>
            <a:cxnSpLocks noChangeShapeType="1"/>
          </p:cNvCxnSpPr>
          <p:nvPr/>
        </p:nvCxnSpPr>
        <p:spPr bwMode="auto">
          <a:xfrm>
            <a:off x="4211638" y="981075"/>
            <a:ext cx="0" cy="3168650"/>
          </a:xfrm>
          <a:prstGeom prst="line">
            <a:avLst/>
          </a:prstGeom>
          <a:noFill/>
          <a:ln w="9525" algn="ctr">
            <a:solidFill>
              <a:schemeClr val="tx1"/>
            </a:solidFill>
            <a:round/>
            <a:headEnd/>
            <a:tailEnd/>
          </a:ln>
        </p:spPr>
      </p:cxnSp>
      <p:cxnSp>
        <p:nvCxnSpPr>
          <p:cNvPr id="28683" name="直接连接符 14"/>
          <p:cNvCxnSpPr>
            <a:cxnSpLocks noChangeShapeType="1"/>
          </p:cNvCxnSpPr>
          <p:nvPr/>
        </p:nvCxnSpPr>
        <p:spPr bwMode="auto">
          <a:xfrm>
            <a:off x="0" y="4149725"/>
            <a:ext cx="9144000" cy="0"/>
          </a:xfrm>
          <a:prstGeom prst="line">
            <a:avLst/>
          </a:prstGeom>
          <a:noFill/>
          <a:ln w="9525" algn="ctr">
            <a:solidFill>
              <a:schemeClr val="tx1"/>
            </a:solidFill>
            <a:round/>
            <a:headEnd/>
            <a:tailEnd/>
          </a:ln>
        </p:spPr>
      </p:cxnSp>
      <p:pic>
        <p:nvPicPr>
          <p:cNvPr id="28684" name="Picture 11"/>
          <p:cNvPicPr>
            <a:picLocks noChangeAspect="1" noChangeArrowheads="1"/>
          </p:cNvPicPr>
          <p:nvPr/>
        </p:nvPicPr>
        <p:blipFill>
          <a:blip r:embed="rId4" cstate="print"/>
          <a:srcRect/>
          <a:stretch>
            <a:fillRect/>
          </a:stretch>
        </p:blipFill>
        <p:spPr bwMode="auto">
          <a:xfrm>
            <a:off x="4427538" y="993775"/>
            <a:ext cx="3384550" cy="1643063"/>
          </a:xfrm>
          <a:prstGeom prst="rect">
            <a:avLst/>
          </a:prstGeom>
          <a:noFill/>
          <a:ln w="9525" algn="ctr">
            <a:noFill/>
            <a:miter lim="800000"/>
            <a:headEnd/>
            <a:tailEnd/>
          </a:ln>
        </p:spPr>
      </p:pic>
      <p:sp>
        <p:nvSpPr>
          <p:cNvPr id="18" name="TextBox 9"/>
          <p:cNvSpPr txBox="1">
            <a:spLocks noChangeArrowheads="1"/>
          </p:cNvSpPr>
          <p:nvPr/>
        </p:nvSpPr>
        <p:spPr bwMode="auto">
          <a:xfrm>
            <a:off x="395288" y="4221163"/>
            <a:ext cx="8424862" cy="2062162"/>
          </a:xfrm>
          <a:prstGeom prst="rect">
            <a:avLst/>
          </a:prstGeom>
          <a:noFill/>
          <a:ln w="9525">
            <a:noFill/>
            <a:miter lim="800000"/>
            <a:headEnd/>
            <a:tailEnd/>
          </a:ln>
        </p:spPr>
        <p:txBody>
          <a:bodyPr>
            <a:spAutoFit/>
          </a:bodyPr>
          <a:lstStyle/>
          <a:p>
            <a:pPr>
              <a:buFont typeface="Wingdings" pitchFamily="2" charset="2"/>
              <a:buChar char="Ø"/>
              <a:defRPr/>
            </a:pPr>
            <a:r>
              <a:rPr lang="en-US" altLang="zh-CN" sz="1600" dirty="0" err="1">
                <a:solidFill>
                  <a:srgbClr val="0070C0"/>
                </a:solidFill>
                <a:latin typeface="+mn-ea"/>
                <a:ea typeface="+mn-ea"/>
                <a:cs typeface="Times New Roman" pitchFamily="18" charset="0"/>
              </a:rPr>
              <a:t>ue</a:t>
            </a:r>
            <a:r>
              <a:rPr lang="en-US" altLang="zh-CN" sz="1600" dirty="0">
                <a:solidFill>
                  <a:srgbClr val="0070C0"/>
                </a:solidFill>
                <a:latin typeface="+mn-ea"/>
                <a:ea typeface="+mn-ea"/>
                <a:cs typeface="Times New Roman" pitchFamily="18" charset="0"/>
              </a:rPr>
              <a:t>-Identity</a:t>
            </a:r>
            <a:r>
              <a:rPr lang="zh-CN" altLang="en-US" sz="1600" dirty="0">
                <a:solidFill>
                  <a:srgbClr val="0070C0"/>
                </a:solidFill>
                <a:latin typeface="+mn-ea"/>
                <a:ea typeface="+mn-ea"/>
                <a:cs typeface="Times New Roman" pitchFamily="18" charset="0"/>
              </a:rPr>
              <a:t>（</a:t>
            </a:r>
            <a:r>
              <a:rPr lang="en-US" altLang="zh-CN" sz="1600" dirty="0">
                <a:solidFill>
                  <a:srgbClr val="0070C0"/>
                </a:solidFill>
                <a:latin typeface="+mn-ea"/>
                <a:ea typeface="+mn-ea"/>
                <a:cs typeface="Times New Roman" pitchFamily="18" charset="0"/>
              </a:rPr>
              <a:t> UE</a:t>
            </a:r>
            <a:r>
              <a:rPr lang="zh-CN" altLang="zh-CN" sz="1600" dirty="0">
                <a:solidFill>
                  <a:srgbClr val="0070C0"/>
                </a:solidFill>
                <a:latin typeface="+mn-ea"/>
                <a:ea typeface="+mn-ea"/>
                <a:cs typeface="Times New Roman" pitchFamily="18" charset="0"/>
              </a:rPr>
              <a:t>标识</a:t>
            </a:r>
            <a:r>
              <a:rPr lang="zh-CN" altLang="en-US" sz="1600" dirty="0">
                <a:solidFill>
                  <a:srgbClr val="0070C0"/>
                </a:solidFill>
                <a:latin typeface="+mn-ea"/>
                <a:ea typeface="+mn-ea"/>
                <a:cs typeface="Times New Roman" pitchFamily="18" charset="0"/>
              </a:rPr>
              <a:t>）</a:t>
            </a:r>
            <a:endParaRPr lang="en-US" altLang="zh-CN" sz="1600" dirty="0">
              <a:solidFill>
                <a:srgbClr val="0070C0"/>
              </a:solidFill>
              <a:latin typeface="+mn-ea"/>
              <a:ea typeface="+mn-ea"/>
              <a:cs typeface="Times New Roman" pitchFamily="18" charset="0"/>
            </a:endParaRPr>
          </a:p>
          <a:p>
            <a:pPr>
              <a:defRPr/>
            </a:pPr>
            <a:r>
              <a:rPr lang="zh-CN" altLang="zh-CN" sz="1600" dirty="0">
                <a:solidFill>
                  <a:schemeClr val="tx1"/>
                </a:solidFill>
                <a:latin typeface="+mn-ea"/>
                <a:ea typeface="+mn-ea"/>
                <a:cs typeface="Times New Roman" pitchFamily="18" charset="0"/>
              </a:rPr>
              <a:t>包含</a:t>
            </a:r>
            <a:r>
              <a:rPr lang="en-US" altLang="zh-CN" sz="1600" dirty="0" err="1">
                <a:solidFill>
                  <a:schemeClr val="tx1"/>
                </a:solidFill>
                <a:latin typeface="+mn-ea"/>
                <a:ea typeface="+mn-ea"/>
                <a:cs typeface="Times New Roman" pitchFamily="18" charset="0"/>
              </a:rPr>
              <a:t>randomValue</a:t>
            </a:r>
            <a:r>
              <a:rPr lang="zh-CN" altLang="zh-CN" sz="1600" dirty="0">
                <a:solidFill>
                  <a:schemeClr val="tx1"/>
                </a:solidFill>
                <a:latin typeface="+mn-ea"/>
                <a:ea typeface="+mn-ea"/>
                <a:cs typeface="Times New Roman" pitchFamily="18" charset="0"/>
              </a:rPr>
              <a:t>和</a:t>
            </a:r>
            <a:r>
              <a:rPr lang="en-US" altLang="zh-CN" sz="1600" dirty="0">
                <a:solidFill>
                  <a:schemeClr val="tx1"/>
                </a:solidFill>
                <a:latin typeface="+mn-ea"/>
                <a:ea typeface="+mn-ea"/>
                <a:cs typeface="Times New Roman" pitchFamily="18" charset="0"/>
              </a:rPr>
              <a:t>S-TMSI</a:t>
            </a:r>
            <a:r>
              <a:rPr lang="zh-CN" altLang="zh-CN" sz="1600" dirty="0">
                <a:solidFill>
                  <a:schemeClr val="tx1"/>
                </a:solidFill>
                <a:latin typeface="+mn-ea"/>
                <a:ea typeface="+mn-ea"/>
                <a:cs typeface="Times New Roman" pitchFamily="18" charset="0"/>
              </a:rPr>
              <a:t>两种。通常，终端初始入网附着时，用标识</a:t>
            </a:r>
            <a:r>
              <a:rPr lang="en-US" altLang="zh-CN" sz="1600" dirty="0" err="1">
                <a:solidFill>
                  <a:schemeClr val="tx1"/>
                </a:solidFill>
                <a:latin typeface="+mn-ea"/>
                <a:ea typeface="+mn-ea"/>
                <a:cs typeface="Times New Roman" pitchFamily="18" charset="0"/>
              </a:rPr>
              <a:t>randomValue</a:t>
            </a:r>
            <a:r>
              <a:rPr lang="zh-CN" altLang="zh-CN" sz="1600" dirty="0">
                <a:solidFill>
                  <a:schemeClr val="tx1"/>
                </a:solidFill>
                <a:latin typeface="+mn-ea"/>
                <a:ea typeface="+mn-ea"/>
                <a:cs typeface="Times New Roman" pitchFamily="18" charset="0"/>
              </a:rPr>
              <a:t>表示；当终端已被分配</a:t>
            </a:r>
            <a:r>
              <a:rPr lang="en-US" altLang="zh-CN" sz="1600" dirty="0">
                <a:solidFill>
                  <a:schemeClr val="tx1"/>
                </a:solidFill>
                <a:latin typeface="+mn-ea"/>
                <a:ea typeface="+mn-ea"/>
                <a:cs typeface="Times New Roman" pitchFamily="18" charset="0"/>
              </a:rPr>
              <a:t>TMSI</a:t>
            </a:r>
            <a:r>
              <a:rPr lang="zh-CN" altLang="zh-CN" sz="1600" dirty="0">
                <a:solidFill>
                  <a:schemeClr val="tx1"/>
                </a:solidFill>
                <a:latin typeface="+mn-ea"/>
                <a:ea typeface="+mn-ea"/>
                <a:cs typeface="Times New Roman" pitchFamily="18" charset="0"/>
              </a:rPr>
              <a:t>后，采用</a:t>
            </a:r>
            <a:r>
              <a:rPr lang="en-US" altLang="zh-CN" sz="1600" dirty="0">
                <a:solidFill>
                  <a:schemeClr val="tx1"/>
                </a:solidFill>
                <a:latin typeface="+mn-ea"/>
                <a:ea typeface="+mn-ea"/>
                <a:cs typeface="Times New Roman" pitchFamily="18" charset="0"/>
              </a:rPr>
              <a:t>S-TMSI</a:t>
            </a:r>
            <a:r>
              <a:rPr lang="zh-CN" altLang="zh-CN" sz="1600" dirty="0">
                <a:solidFill>
                  <a:schemeClr val="tx1"/>
                </a:solidFill>
                <a:latin typeface="+mn-ea"/>
                <a:ea typeface="+mn-ea"/>
                <a:cs typeface="Times New Roman" pitchFamily="18" charset="0"/>
              </a:rPr>
              <a:t>进行接入。</a:t>
            </a:r>
            <a:endParaRPr lang="en-US" altLang="zh-CN" sz="1600" dirty="0">
              <a:solidFill>
                <a:schemeClr val="tx1"/>
              </a:solidFill>
              <a:latin typeface="+mn-ea"/>
              <a:ea typeface="+mn-ea"/>
              <a:cs typeface="Times New Roman" pitchFamily="18" charset="0"/>
            </a:endParaRPr>
          </a:p>
          <a:p>
            <a:pPr>
              <a:defRPr/>
            </a:pPr>
            <a:endParaRPr lang="zh-CN" altLang="zh-CN" sz="1600" dirty="0">
              <a:solidFill>
                <a:schemeClr val="tx1"/>
              </a:solidFill>
              <a:latin typeface="+mn-ea"/>
              <a:ea typeface="+mn-ea"/>
              <a:cs typeface="Times New Roman" pitchFamily="18" charset="0"/>
            </a:endParaRPr>
          </a:p>
          <a:p>
            <a:pPr>
              <a:buFont typeface="Wingdings" pitchFamily="2" charset="2"/>
              <a:buChar char="Ø"/>
              <a:defRPr/>
            </a:pPr>
            <a:r>
              <a:rPr lang="en-US" altLang="zh-CN" sz="1600" dirty="0" err="1">
                <a:solidFill>
                  <a:srgbClr val="0070C0"/>
                </a:solidFill>
                <a:latin typeface="+mn-ea"/>
                <a:ea typeface="+mn-ea"/>
                <a:cs typeface="Times New Roman" pitchFamily="18" charset="0"/>
              </a:rPr>
              <a:t>establishmentCause</a:t>
            </a:r>
            <a:r>
              <a:rPr lang="zh-CN" altLang="en-US" sz="1600" dirty="0">
                <a:solidFill>
                  <a:srgbClr val="0070C0"/>
                </a:solidFill>
                <a:latin typeface="+mn-ea"/>
                <a:ea typeface="+mn-ea"/>
                <a:cs typeface="Times New Roman" pitchFamily="18" charset="0"/>
              </a:rPr>
              <a:t>（</a:t>
            </a:r>
            <a:r>
              <a:rPr lang="en-US" altLang="zh-CN" sz="1600" dirty="0">
                <a:solidFill>
                  <a:srgbClr val="0070C0"/>
                </a:solidFill>
                <a:latin typeface="+mn-ea"/>
                <a:ea typeface="+mn-ea"/>
                <a:cs typeface="Times New Roman" pitchFamily="18" charset="0"/>
              </a:rPr>
              <a:t> RRC</a:t>
            </a:r>
            <a:r>
              <a:rPr lang="zh-CN" altLang="zh-CN" sz="1600" dirty="0">
                <a:solidFill>
                  <a:srgbClr val="0070C0"/>
                </a:solidFill>
                <a:latin typeface="+mn-ea"/>
                <a:ea typeface="+mn-ea"/>
                <a:cs typeface="Times New Roman" pitchFamily="18" charset="0"/>
              </a:rPr>
              <a:t>建立原因</a:t>
            </a:r>
            <a:r>
              <a:rPr lang="zh-CN" altLang="en-US" sz="1600" dirty="0">
                <a:solidFill>
                  <a:srgbClr val="0070C0"/>
                </a:solidFill>
                <a:latin typeface="+mn-ea"/>
                <a:ea typeface="+mn-ea"/>
                <a:cs typeface="Times New Roman" pitchFamily="18" charset="0"/>
              </a:rPr>
              <a:t>）</a:t>
            </a:r>
            <a:endParaRPr lang="en-US" altLang="zh-CN" sz="1600" dirty="0">
              <a:solidFill>
                <a:srgbClr val="0070C0"/>
              </a:solidFill>
              <a:latin typeface="+mn-ea"/>
              <a:ea typeface="+mn-ea"/>
              <a:cs typeface="Times New Roman" pitchFamily="18" charset="0"/>
            </a:endParaRPr>
          </a:p>
          <a:p>
            <a:pPr>
              <a:defRPr/>
            </a:pPr>
            <a:r>
              <a:rPr lang="en-US" altLang="zh-CN" sz="1600" dirty="0">
                <a:solidFill>
                  <a:schemeClr val="tx1"/>
                </a:solidFill>
                <a:latin typeface="+mn-ea"/>
                <a:ea typeface="+mn-ea"/>
                <a:cs typeface="Times New Roman" pitchFamily="18" charset="0"/>
              </a:rPr>
              <a:t>emergency</a:t>
            </a:r>
            <a:r>
              <a:rPr lang="zh-CN" altLang="zh-CN" sz="1600" dirty="0">
                <a:solidFill>
                  <a:schemeClr val="tx1"/>
                </a:solidFill>
                <a:latin typeface="+mn-ea"/>
                <a:ea typeface="+mn-ea"/>
                <a:cs typeface="Times New Roman" pitchFamily="18" charset="0"/>
              </a:rPr>
              <a:t>、</a:t>
            </a:r>
            <a:r>
              <a:rPr lang="en-US" altLang="zh-CN" sz="1600" dirty="0" err="1">
                <a:solidFill>
                  <a:schemeClr val="tx1"/>
                </a:solidFill>
                <a:latin typeface="+mn-ea"/>
                <a:ea typeface="+mn-ea"/>
                <a:cs typeface="Times New Roman" pitchFamily="18" charset="0"/>
              </a:rPr>
              <a:t>highPriorityAccess</a:t>
            </a:r>
            <a:r>
              <a:rPr lang="zh-CN" altLang="zh-CN" sz="1600" dirty="0">
                <a:solidFill>
                  <a:schemeClr val="tx1"/>
                </a:solidFill>
                <a:latin typeface="+mn-ea"/>
                <a:ea typeface="+mn-ea"/>
                <a:cs typeface="Times New Roman" pitchFamily="18" charset="0"/>
              </a:rPr>
              <a:t>、</a:t>
            </a:r>
            <a:r>
              <a:rPr lang="en-US" altLang="zh-CN" sz="1600" dirty="0" err="1">
                <a:solidFill>
                  <a:schemeClr val="tx1"/>
                </a:solidFill>
                <a:latin typeface="+mn-ea"/>
                <a:ea typeface="+mn-ea"/>
                <a:cs typeface="Times New Roman" pitchFamily="18" charset="0"/>
              </a:rPr>
              <a:t>mt</a:t>
            </a:r>
            <a:r>
              <a:rPr lang="en-US" altLang="zh-CN" sz="1600" dirty="0">
                <a:solidFill>
                  <a:schemeClr val="tx1"/>
                </a:solidFill>
                <a:latin typeface="+mn-ea"/>
                <a:ea typeface="+mn-ea"/>
                <a:cs typeface="Times New Roman" pitchFamily="18" charset="0"/>
              </a:rPr>
              <a:t>-Access</a:t>
            </a:r>
            <a:r>
              <a:rPr lang="zh-CN" altLang="zh-CN" sz="1600" dirty="0">
                <a:solidFill>
                  <a:schemeClr val="tx1"/>
                </a:solidFill>
                <a:latin typeface="+mn-ea"/>
                <a:ea typeface="+mn-ea"/>
                <a:cs typeface="Times New Roman" pitchFamily="18" charset="0"/>
              </a:rPr>
              <a:t>、</a:t>
            </a:r>
            <a:r>
              <a:rPr lang="en-US" altLang="zh-CN" sz="1600" dirty="0">
                <a:solidFill>
                  <a:schemeClr val="tx1"/>
                </a:solidFill>
                <a:latin typeface="+mn-ea"/>
                <a:ea typeface="+mn-ea"/>
                <a:cs typeface="Times New Roman" pitchFamily="18" charset="0"/>
              </a:rPr>
              <a:t>mo-</a:t>
            </a:r>
            <a:r>
              <a:rPr lang="en-US" altLang="zh-CN" sz="1600" dirty="0" err="1">
                <a:solidFill>
                  <a:schemeClr val="tx1"/>
                </a:solidFill>
                <a:latin typeface="+mn-ea"/>
                <a:ea typeface="+mn-ea"/>
                <a:cs typeface="Times New Roman" pitchFamily="18" charset="0"/>
              </a:rPr>
              <a:t>Signalling</a:t>
            </a:r>
            <a:r>
              <a:rPr lang="zh-CN" altLang="zh-CN" sz="1600" dirty="0">
                <a:solidFill>
                  <a:schemeClr val="tx1"/>
                </a:solidFill>
                <a:latin typeface="+mn-ea"/>
                <a:ea typeface="+mn-ea"/>
                <a:cs typeface="Times New Roman" pitchFamily="18" charset="0"/>
              </a:rPr>
              <a:t>、</a:t>
            </a:r>
            <a:r>
              <a:rPr lang="en-US" altLang="zh-CN" sz="1600" dirty="0">
                <a:solidFill>
                  <a:schemeClr val="tx1"/>
                </a:solidFill>
                <a:latin typeface="+mn-ea"/>
                <a:ea typeface="+mn-ea"/>
                <a:cs typeface="Times New Roman" pitchFamily="18" charset="0"/>
              </a:rPr>
              <a:t>mo-Data</a:t>
            </a:r>
            <a:r>
              <a:rPr lang="zh-CN" altLang="zh-CN" sz="1600" dirty="0">
                <a:solidFill>
                  <a:schemeClr val="tx1"/>
                </a:solidFill>
                <a:latin typeface="+mn-ea"/>
                <a:ea typeface="+mn-ea"/>
                <a:cs typeface="Times New Roman" pitchFamily="18" charset="0"/>
              </a:rPr>
              <a:t>。</a:t>
            </a:r>
            <a:endParaRPr lang="en-US" altLang="zh-CN" sz="1600" dirty="0">
              <a:solidFill>
                <a:schemeClr val="tx1"/>
              </a:solidFill>
              <a:latin typeface="+mn-ea"/>
              <a:ea typeface="+mn-ea"/>
              <a:cs typeface="Times New Roman" pitchFamily="18" charset="0"/>
            </a:endParaRPr>
          </a:p>
          <a:p>
            <a:pPr>
              <a:defRPr/>
            </a:pPr>
            <a:r>
              <a:rPr lang="zh-CN" altLang="zh-CN" sz="1600" dirty="0">
                <a:solidFill>
                  <a:schemeClr val="tx1"/>
                </a:solidFill>
                <a:latin typeface="+mn-ea"/>
                <a:ea typeface="+mn-ea"/>
                <a:cs typeface="Times New Roman" pitchFamily="18" charset="0"/>
              </a:rPr>
              <a:t>终端初始入网时可能携带</a:t>
            </a:r>
            <a:r>
              <a:rPr lang="en-US" altLang="zh-CN" sz="1600" dirty="0" err="1">
                <a:solidFill>
                  <a:schemeClr val="tx1"/>
                </a:solidFill>
                <a:latin typeface="+mn-ea"/>
                <a:ea typeface="+mn-ea"/>
                <a:cs typeface="Times New Roman" pitchFamily="18" charset="0"/>
              </a:rPr>
              <a:t>highPriorityAccess</a:t>
            </a:r>
            <a:r>
              <a:rPr lang="zh-CN" altLang="zh-CN" sz="1600" dirty="0">
                <a:solidFill>
                  <a:schemeClr val="tx1"/>
                </a:solidFill>
                <a:latin typeface="+mn-ea"/>
                <a:ea typeface="+mn-ea"/>
                <a:cs typeface="Times New Roman" pitchFamily="18" charset="0"/>
              </a:rPr>
              <a:t>、</a:t>
            </a:r>
            <a:r>
              <a:rPr lang="en-US" altLang="zh-CN" sz="1600" dirty="0">
                <a:solidFill>
                  <a:schemeClr val="tx1"/>
                </a:solidFill>
                <a:latin typeface="+mn-ea"/>
                <a:ea typeface="+mn-ea"/>
                <a:cs typeface="Times New Roman" pitchFamily="18" charset="0"/>
              </a:rPr>
              <a:t>mo-</a:t>
            </a:r>
            <a:r>
              <a:rPr lang="en-US" altLang="zh-CN" sz="1600" dirty="0" err="1">
                <a:solidFill>
                  <a:schemeClr val="tx1"/>
                </a:solidFill>
                <a:latin typeface="+mn-ea"/>
                <a:ea typeface="+mn-ea"/>
                <a:cs typeface="Times New Roman" pitchFamily="18" charset="0"/>
              </a:rPr>
              <a:t>Signalling</a:t>
            </a:r>
            <a:r>
              <a:rPr lang="zh-CN" altLang="zh-CN" sz="1600" dirty="0">
                <a:solidFill>
                  <a:schemeClr val="tx1"/>
                </a:solidFill>
                <a:latin typeface="+mn-ea"/>
                <a:ea typeface="+mn-ea"/>
                <a:cs typeface="Times New Roman" pitchFamily="18" charset="0"/>
              </a:rPr>
              <a:t>；当终端有数据传输时，携带原因值</a:t>
            </a:r>
            <a:r>
              <a:rPr lang="en-US" altLang="zh-CN" sz="1600" dirty="0">
                <a:solidFill>
                  <a:schemeClr val="tx1"/>
                </a:solidFill>
                <a:latin typeface="+mn-ea"/>
                <a:ea typeface="+mn-ea"/>
                <a:cs typeface="Times New Roman" pitchFamily="18" charset="0"/>
              </a:rPr>
              <a:t>mo-Data</a:t>
            </a:r>
            <a:r>
              <a:rPr lang="zh-CN" altLang="zh-CN" sz="1600" dirty="0">
                <a:solidFill>
                  <a:schemeClr val="tx1"/>
                </a:solidFill>
                <a:latin typeface="+mn-ea"/>
                <a:ea typeface="+mn-ea"/>
                <a:cs typeface="Times New Roman" pitchFamily="18" charset="0"/>
              </a:rPr>
              <a:t>；当网</a:t>
            </a:r>
            <a:r>
              <a:rPr lang="zh-CN" altLang="en-US" sz="1600" dirty="0">
                <a:solidFill>
                  <a:schemeClr val="tx1"/>
                </a:solidFill>
                <a:latin typeface="+mn-ea"/>
                <a:ea typeface="+mn-ea"/>
                <a:cs typeface="Times New Roman" pitchFamily="18" charset="0"/>
              </a:rPr>
              <a:t>络</a:t>
            </a:r>
            <a:r>
              <a:rPr lang="zh-CN" altLang="zh-CN" sz="1600" dirty="0">
                <a:solidFill>
                  <a:schemeClr val="tx1"/>
                </a:solidFill>
                <a:latin typeface="+mn-ea"/>
                <a:ea typeface="+mn-ea"/>
                <a:cs typeface="Times New Roman" pitchFamily="18" charset="0"/>
              </a:rPr>
              <a:t>侧有数据要向终端传输时，携带原因值</a:t>
            </a:r>
            <a:r>
              <a:rPr lang="en-US" altLang="zh-CN" sz="1600" dirty="0" err="1">
                <a:solidFill>
                  <a:schemeClr val="tx1"/>
                </a:solidFill>
                <a:latin typeface="+mn-ea"/>
                <a:ea typeface="+mn-ea"/>
                <a:cs typeface="Times New Roman" pitchFamily="18" charset="0"/>
              </a:rPr>
              <a:t>mt</a:t>
            </a:r>
            <a:r>
              <a:rPr lang="en-US" altLang="zh-CN" sz="1600" dirty="0">
                <a:solidFill>
                  <a:schemeClr val="tx1"/>
                </a:solidFill>
                <a:latin typeface="+mn-ea"/>
                <a:ea typeface="+mn-ea"/>
                <a:cs typeface="Times New Roman" pitchFamily="18" charset="0"/>
              </a:rPr>
              <a:t>-Access</a:t>
            </a:r>
            <a:r>
              <a:rPr lang="zh-CN" altLang="zh-CN" sz="1600" dirty="0">
                <a:solidFill>
                  <a:schemeClr val="tx1"/>
                </a:solidFill>
                <a:latin typeface="+mn-ea"/>
                <a:ea typeface="+mn-ea"/>
                <a:cs typeface="Times New Roman" pitchFamily="18" charset="0"/>
              </a:rPr>
              <a:t>。</a:t>
            </a:r>
            <a:endParaRPr lang="zh-CN" altLang="en-US" sz="1600" dirty="0">
              <a:solidFill>
                <a:schemeClr val="tx1"/>
              </a:solidFill>
              <a:latin typeface="+mn-ea"/>
              <a:ea typeface="+mn-ea"/>
              <a:cs typeface="Times New Roman" pitchFamily="18" charset="0"/>
            </a:endParaRPr>
          </a:p>
        </p:txBody>
      </p:sp>
      <p:pic>
        <p:nvPicPr>
          <p:cNvPr id="28686" name="Picture 13"/>
          <p:cNvPicPr>
            <a:picLocks noChangeAspect="1" noChangeArrowheads="1"/>
          </p:cNvPicPr>
          <p:nvPr/>
        </p:nvPicPr>
        <p:blipFill>
          <a:blip r:embed="rId5" cstate="print"/>
          <a:srcRect/>
          <a:stretch>
            <a:fillRect/>
          </a:stretch>
        </p:blipFill>
        <p:spPr bwMode="auto">
          <a:xfrm>
            <a:off x="684213" y="1196975"/>
            <a:ext cx="3175000" cy="1328738"/>
          </a:xfrm>
          <a:prstGeom prst="rect">
            <a:avLst/>
          </a:prstGeom>
          <a:noFill/>
          <a:ln w="9525" algn="ctr">
            <a:noFill/>
            <a:miter lim="800000"/>
            <a:headEnd/>
            <a:tailEnd/>
          </a:ln>
        </p:spPr>
      </p:pic>
      <p:pic>
        <p:nvPicPr>
          <p:cNvPr id="28687" name="Picture 14"/>
          <p:cNvPicPr>
            <a:picLocks noChangeAspect="1" noChangeArrowheads="1"/>
          </p:cNvPicPr>
          <p:nvPr/>
        </p:nvPicPr>
        <p:blipFill>
          <a:blip r:embed="rId6" cstate="print"/>
          <a:srcRect/>
          <a:stretch>
            <a:fillRect/>
          </a:stretch>
        </p:blipFill>
        <p:spPr bwMode="auto">
          <a:xfrm>
            <a:off x="611188" y="2852738"/>
            <a:ext cx="3168650" cy="110172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pPr defTabSz="801688"/>
            <a:r>
              <a:rPr lang="de-DE" altLang="zh-CN" smtClean="0"/>
              <a:t>Page </a:t>
            </a:r>
            <a:fld id="{B8A4355D-4F99-44FD-B433-7B9248210D42}" type="slidenum">
              <a:rPr lang="de-DE" altLang="zh-CN" smtClean="0"/>
              <a:pPr defTabSz="801688"/>
              <a:t>19</a:t>
            </a:fld>
            <a:endParaRPr lang="en-GB" altLang="zh-CN" smtClean="0"/>
          </a:p>
        </p:txBody>
      </p:sp>
      <p:sp>
        <p:nvSpPr>
          <p:cNvPr id="28675"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RRC_CONN_SETUP</a:t>
            </a:r>
            <a:endParaRPr lang="zh-CN" altLang="en-US" dirty="0" smtClean="0">
              <a:latin typeface="+mn-lt"/>
            </a:endParaRPr>
          </a:p>
        </p:txBody>
      </p:sp>
      <p:sp>
        <p:nvSpPr>
          <p:cNvPr id="29700"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FA020DEB-25C2-4028-A85B-12FB50755876}" type="slidenum">
              <a:rPr lang="de-DE" altLang="zh-CN" sz="1200">
                <a:solidFill>
                  <a:schemeClr val="tx1"/>
                </a:solidFill>
                <a:latin typeface="FrutigerNext LT Bold"/>
              </a:rPr>
              <a:pPr defTabSz="801688" eaLnBrk="0" hangingPunct="0">
                <a:lnSpc>
                  <a:spcPct val="85000"/>
                </a:lnSpc>
              </a:pPr>
              <a:t>19</a:t>
            </a:fld>
            <a:endParaRPr lang="en-GB" altLang="zh-CN" sz="1200">
              <a:solidFill>
                <a:schemeClr val="tx1"/>
              </a:solidFill>
              <a:latin typeface="FrutigerNext LT Bold"/>
            </a:endParaRPr>
          </a:p>
        </p:txBody>
      </p:sp>
      <p:sp>
        <p:nvSpPr>
          <p:cNvPr id="29701"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9702"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9703"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1754" name="TextBox 10"/>
          <p:cNvSpPr txBox="1">
            <a:spLocks noChangeArrowheads="1"/>
          </p:cNvSpPr>
          <p:nvPr/>
        </p:nvSpPr>
        <p:spPr bwMode="auto">
          <a:xfrm>
            <a:off x="468313" y="5899150"/>
            <a:ext cx="8424862" cy="338138"/>
          </a:xfrm>
          <a:prstGeom prst="rect">
            <a:avLst/>
          </a:prstGeom>
          <a:noFill/>
          <a:ln w="9525">
            <a:noFill/>
            <a:miter lim="800000"/>
            <a:headEnd/>
            <a:tailEnd/>
          </a:ln>
        </p:spPr>
        <p:txBody>
          <a:bodyPr>
            <a:spAutoFit/>
          </a:bodyPr>
          <a:lstStyle/>
          <a:p>
            <a:pPr>
              <a:defRPr/>
            </a:pPr>
            <a:r>
              <a:rPr lang="en-US" altLang="zh-CN" sz="1600" dirty="0">
                <a:solidFill>
                  <a:schemeClr val="tx1"/>
                </a:solidFill>
                <a:latin typeface="+mn-ea"/>
                <a:ea typeface="+mn-ea"/>
                <a:cs typeface="Times New Roman" pitchFamily="18" charset="0"/>
              </a:rPr>
              <a:t>RRC_CONN_SETUP</a:t>
            </a:r>
            <a:r>
              <a:rPr lang="zh-CN" altLang="zh-CN" sz="1600" dirty="0">
                <a:solidFill>
                  <a:schemeClr val="tx1"/>
                </a:solidFill>
                <a:latin typeface="+mn-ea"/>
                <a:ea typeface="+mn-ea"/>
                <a:cs typeface="Times New Roman" pitchFamily="18" charset="0"/>
              </a:rPr>
              <a:t>主要建立</a:t>
            </a:r>
            <a:r>
              <a:rPr lang="en-US" altLang="zh-CN" sz="1600" dirty="0">
                <a:solidFill>
                  <a:schemeClr val="tx1"/>
                </a:solidFill>
                <a:latin typeface="+mn-ea"/>
                <a:ea typeface="+mn-ea"/>
                <a:cs typeface="Times New Roman" pitchFamily="18" charset="0"/>
              </a:rPr>
              <a:t>SRB1</a:t>
            </a:r>
            <a:r>
              <a:rPr lang="zh-CN" altLang="zh-CN" sz="1600" dirty="0">
                <a:solidFill>
                  <a:schemeClr val="tx1"/>
                </a:solidFill>
                <a:latin typeface="+mn-ea"/>
                <a:ea typeface="+mn-ea"/>
                <a:cs typeface="Times New Roman" pitchFamily="18" charset="0"/>
              </a:rPr>
              <a:t>，</a:t>
            </a:r>
            <a:r>
              <a:rPr lang="en-US" altLang="zh-CN" sz="1600" dirty="0">
                <a:solidFill>
                  <a:schemeClr val="tx1"/>
                </a:solidFill>
                <a:latin typeface="+mn-ea"/>
                <a:ea typeface="+mn-ea"/>
                <a:cs typeface="Times New Roman" pitchFamily="18" charset="0"/>
              </a:rPr>
              <a:t>AM</a:t>
            </a:r>
            <a:r>
              <a:rPr lang="zh-CN" altLang="zh-CN" sz="1600" dirty="0">
                <a:solidFill>
                  <a:schemeClr val="tx1"/>
                </a:solidFill>
                <a:latin typeface="+mn-ea"/>
                <a:ea typeface="+mn-ea"/>
                <a:cs typeface="Times New Roman" pitchFamily="18" charset="0"/>
              </a:rPr>
              <a:t>模式。</a:t>
            </a:r>
            <a:endParaRPr lang="zh-CN" altLang="en-US" sz="1600" dirty="0">
              <a:solidFill>
                <a:schemeClr val="tx1"/>
              </a:solidFill>
              <a:latin typeface="+mn-ea"/>
              <a:ea typeface="+mn-ea"/>
              <a:cs typeface="Times New Roman" pitchFamily="18" charset="0"/>
            </a:endParaRPr>
          </a:p>
        </p:txBody>
      </p:sp>
      <p:pic>
        <p:nvPicPr>
          <p:cNvPr id="29705" name="Picture 11"/>
          <p:cNvPicPr>
            <a:picLocks noChangeAspect="1" noChangeArrowheads="1"/>
          </p:cNvPicPr>
          <p:nvPr/>
        </p:nvPicPr>
        <p:blipFill>
          <a:blip r:embed="rId3" cstate="print"/>
          <a:srcRect/>
          <a:stretch>
            <a:fillRect/>
          </a:stretch>
        </p:blipFill>
        <p:spPr bwMode="auto">
          <a:xfrm>
            <a:off x="838200" y="981075"/>
            <a:ext cx="3228975" cy="1962150"/>
          </a:xfrm>
          <a:prstGeom prst="rect">
            <a:avLst/>
          </a:prstGeom>
          <a:noFill/>
          <a:ln w="9525" algn="ctr">
            <a:noFill/>
            <a:miter lim="800000"/>
            <a:headEnd/>
            <a:tailEnd/>
          </a:ln>
        </p:spPr>
      </p:pic>
      <p:pic>
        <p:nvPicPr>
          <p:cNvPr id="29706" name="Picture 12"/>
          <p:cNvPicPr>
            <a:picLocks noChangeAspect="1" noChangeArrowheads="1"/>
          </p:cNvPicPr>
          <p:nvPr/>
        </p:nvPicPr>
        <p:blipFill>
          <a:blip r:embed="rId4" cstate="print"/>
          <a:srcRect/>
          <a:stretch>
            <a:fillRect/>
          </a:stretch>
        </p:blipFill>
        <p:spPr bwMode="auto">
          <a:xfrm>
            <a:off x="1042988" y="3125788"/>
            <a:ext cx="2881312" cy="2681287"/>
          </a:xfrm>
          <a:prstGeom prst="rect">
            <a:avLst/>
          </a:prstGeom>
          <a:noFill/>
          <a:ln w="9525" algn="ctr">
            <a:noFill/>
            <a:miter lim="800000"/>
            <a:headEnd/>
            <a:tailEnd/>
          </a:ln>
        </p:spPr>
      </p:pic>
      <p:pic>
        <p:nvPicPr>
          <p:cNvPr id="29707" name="Picture 13"/>
          <p:cNvPicPr>
            <a:picLocks noChangeAspect="1" noChangeArrowheads="1"/>
          </p:cNvPicPr>
          <p:nvPr/>
        </p:nvPicPr>
        <p:blipFill>
          <a:blip r:embed="rId5" cstate="print"/>
          <a:srcRect/>
          <a:stretch>
            <a:fillRect/>
          </a:stretch>
        </p:blipFill>
        <p:spPr bwMode="auto">
          <a:xfrm>
            <a:off x="4356100" y="1125538"/>
            <a:ext cx="3422650" cy="1511300"/>
          </a:xfrm>
          <a:prstGeom prst="rect">
            <a:avLst/>
          </a:prstGeom>
          <a:noFill/>
          <a:ln w="9525" algn="ctr">
            <a:noFill/>
            <a:miter lim="800000"/>
            <a:headEnd/>
            <a:tailEnd/>
          </a:ln>
        </p:spPr>
      </p:pic>
      <p:pic>
        <p:nvPicPr>
          <p:cNvPr id="29708" name="Picture 14"/>
          <p:cNvPicPr>
            <a:picLocks noChangeAspect="1" noChangeArrowheads="1"/>
          </p:cNvPicPr>
          <p:nvPr/>
        </p:nvPicPr>
        <p:blipFill>
          <a:blip r:embed="rId6" cstate="print"/>
          <a:srcRect/>
          <a:stretch>
            <a:fillRect/>
          </a:stretch>
        </p:blipFill>
        <p:spPr bwMode="auto">
          <a:xfrm>
            <a:off x="4427538" y="3284538"/>
            <a:ext cx="2395537" cy="2192337"/>
          </a:xfrm>
          <a:prstGeom prst="rect">
            <a:avLst/>
          </a:prstGeom>
          <a:noFill/>
          <a:ln w="9525" algn="ctr">
            <a:noFill/>
            <a:miter lim="800000"/>
            <a:headEnd/>
            <a:tailEnd/>
          </a:ln>
        </p:spPr>
      </p:pic>
      <p:cxnSp>
        <p:nvCxnSpPr>
          <p:cNvPr id="29709" name="直接连接符 14"/>
          <p:cNvCxnSpPr>
            <a:cxnSpLocks noChangeShapeType="1"/>
          </p:cNvCxnSpPr>
          <p:nvPr/>
        </p:nvCxnSpPr>
        <p:spPr bwMode="auto">
          <a:xfrm>
            <a:off x="0" y="2997200"/>
            <a:ext cx="9144000" cy="0"/>
          </a:xfrm>
          <a:prstGeom prst="line">
            <a:avLst/>
          </a:prstGeom>
          <a:noFill/>
          <a:ln w="9525" algn="ctr">
            <a:solidFill>
              <a:schemeClr val="tx1"/>
            </a:solidFill>
            <a:round/>
            <a:headEnd/>
            <a:tailEnd/>
          </a:ln>
        </p:spPr>
      </p:cxnSp>
      <p:cxnSp>
        <p:nvCxnSpPr>
          <p:cNvPr id="29710" name="直接连接符 15"/>
          <p:cNvCxnSpPr>
            <a:cxnSpLocks noChangeShapeType="1"/>
          </p:cNvCxnSpPr>
          <p:nvPr/>
        </p:nvCxnSpPr>
        <p:spPr bwMode="auto">
          <a:xfrm>
            <a:off x="4211638" y="765175"/>
            <a:ext cx="0" cy="5111750"/>
          </a:xfrm>
          <a:prstGeom prst="line">
            <a:avLst/>
          </a:prstGeom>
          <a:noFill/>
          <a:ln w="9525" algn="ctr">
            <a:solidFill>
              <a:schemeClr val="tx1"/>
            </a:solidFill>
            <a:round/>
            <a:headEnd/>
            <a:tailEnd/>
          </a:ln>
        </p:spPr>
      </p:cxnSp>
      <p:cxnSp>
        <p:nvCxnSpPr>
          <p:cNvPr id="29711" name="直接连接符 17"/>
          <p:cNvCxnSpPr>
            <a:cxnSpLocks noChangeShapeType="1"/>
          </p:cNvCxnSpPr>
          <p:nvPr/>
        </p:nvCxnSpPr>
        <p:spPr bwMode="auto">
          <a:xfrm>
            <a:off x="0" y="5876925"/>
            <a:ext cx="9144000" cy="0"/>
          </a:xfrm>
          <a:prstGeom prst="line">
            <a:avLst/>
          </a:prstGeom>
          <a:noFill/>
          <a:ln w="9525" algn="ctr">
            <a:solidFill>
              <a:schemeClr val="tx1"/>
            </a:solidFill>
            <a:round/>
            <a:headEnd/>
            <a:tailEnd/>
          </a:ln>
        </p:spPr>
      </p:cxnSp>
      <p:sp>
        <p:nvSpPr>
          <p:cNvPr id="16" name="TextBox 15"/>
          <p:cNvSpPr txBox="1"/>
          <p:nvPr/>
        </p:nvSpPr>
        <p:spPr>
          <a:xfrm>
            <a:off x="2124075" y="3933825"/>
            <a:ext cx="3095625" cy="339725"/>
          </a:xfrm>
          <a:prstGeom prst="rect">
            <a:avLst/>
          </a:prstGeom>
          <a:noFill/>
        </p:spPr>
        <p:txBody>
          <a:bodyPr>
            <a:spAutoFit/>
          </a:bodyPr>
          <a:lstStyle/>
          <a:p>
            <a:pPr>
              <a:defRPr/>
            </a:pPr>
            <a:r>
              <a:rPr lang="en-US" altLang="zh-CN" sz="1600" dirty="0">
                <a:solidFill>
                  <a:srgbClr val="0070C0"/>
                </a:solidFill>
                <a:latin typeface="+mn-ea"/>
                <a:ea typeface="+mn-ea"/>
              </a:rPr>
              <a:t>AM</a:t>
            </a:r>
            <a:r>
              <a:rPr lang="zh-CN" altLang="en-US" sz="1600" dirty="0">
                <a:solidFill>
                  <a:srgbClr val="0070C0"/>
                </a:solidFill>
                <a:latin typeface="+mn-ea"/>
                <a:ea typeface="+mn-ea"/>
              </a:rPr>
              <a:t>模式</a:t>
            </a:r>
          </a:p>
        </p:txBody>
      </p:sp>
      <p:sp>
        <p:nvSpPr>
          <p:cNvPr id="17" name="TextBox 16"/>
          <p:cNvSpPr txBox="1"/>
          <p:nvPr/>
        </p:nvSpPr>
        <p:spPr>
          <a:xfrm>
            <a:off x="2339975" y="2997200"/>
            <a:ext cx="3095625" cy="339725"/>
          </a:xfrm>
          <a:prstGeom prst="rect">
            <a:avLst/>
          </a:prstGeom>
          <a:noFill/>
        </p:spPr>
        <p:txBody>
          <a:bodyPr>
            <a:spAutoFit/>
          </a:bodyPr>
          <a:lstStyle/>
          <a:p>
            <a:pPr>
              <a:defRPr/>
            </a:pPr>
            <a:r>
              <a:rPr lang="en-US" altLang="zh-CN" sz="1600" dirty="0">
                <a:solidFill>
                  <a:srgbClr val="0070C0"/>
                </a:solidFill>
                <a:latin typeface="+mn-ea"/>
                <a:ea typeface="+mn-ea"/>
              </a:rPr>
              <a:t>SRB</a:t>
            </a:r>
            <a:r>
              <a:rPr lang="zh-CN" altLang="en-US" sz="1600" dirty="0">
                <a:solidFill>
                  <a:srgbClr val="0070C0"/>
                </a:solidFill>
                <a:latin typeface="+mn-ea"/>
                <a:ea typeface="+mn-ea"/>
              </a:rPr>
              <a:t>配置</a:t>
            </a:r>
          </a:p>
        </p:txBody>
      </p:sp>
      <p:sp>
        <p:nvSpPr>
          <p:cNvPr id="18" name="TextBox 17"/>
          <p:cNvSpPr txBox="1"/>
          <p:nvPr/>
        </p:nvSpPr>
        <p:spPr>
          <a:xfrm>
            <a:off x="5867400" y="1052513"/>
            <a:ext cx="3095625" cy="339725"/>
          </a:xfrm>
          <a:prstGeom prst="rect">
            <a:avLst/>
          </a:prstGeom>
          <a:noFill/>
        </p:spPr>
        <p:txBody>
          <a:bodyPr>
            <a:spAutoFit/>
          </a:bodyPr>
          <a:lstStyle/>
          <a:p>
            <a:pPr>
              <a:defRPr/>
            </a:pPr>
            <a:r>
              <a:rPr lang="en-US" altLang="zh-CN" sz="1600" dirty="0">
                <a:solidFill>
                  <a:srgbClr val="0070C0"/>
                </a:solidFill>
                <a:latin typeface="+mn-ea"/>
                <a:ea typeface="+mn-ea"/>
              </a:rPr>
              <a:t>MAC</a:t>
            </a:r>
            <a:r>
              <a:rPr lang="zh-CN" altLang="en-US" sz="1600" dirty="0">
                <a:solidFill>
                  <a:srgbClr val="0070C0"/>
                </a:solidFill>
                <a:latin typeface="+mn-ea"/>
                <a:ea typeface="+mn-ea"/>
              </a:rPr>
              <a:t>配置</a:t>
            </a:r>
          </a:p>
        </p:txBody>
      </p:sp>
      <p:sp>
        <p:nvSpPr>
          <p:cNvPr id="19" name="TextBox 18"/>
          <p:cNvSpPr txBox="1"/>
          <p:nvPr/>
        </p:nvSpPr>
        <p:spPr>
          <a:xfrm>
            <a:off x="6443663" y="3213100"/>
            <a:ext cx="1584325" cy="338138"/>
          </a:xfrm>
          <a:prstGeom prst="rect">
            <a:avLst/>
          </a:prstGeom>
          <a:noFill/>
        </p:spPr>
        <p:txBody>
          <a:bodyPr>
            <a:spAutoFit/>
          </a:bodyPr>
          <a:lstStyle/>
          <a:p>
            <a:pPr>
              <a:defRPr/>
            </a:pPr>
            <a:r>
              <a:rPr lang="zh-CN" altLang="en-US" sz="1600" dirty="0">
                <a:solidFill>
                  <a:srgbClr val="0070C0"/>
                </a:solidFill>
                <a:latin typeface="+mn-ea"/>
                <a:ea typeface="+mn-ea"/>
              </a:rPr>
              <a:t>物理层配置</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1"/>
          <p:cNvSpPr>
            <a:spLocks noGrp="1"/>
          </p:cNvSpPr>
          <p:nvPr>
            <p:ph type="dt" sz="quarter" idx="10"/>
          </p:nvPr>
        </p:nvSpPr>
        <p:spPr>
          <a:noFill/>
        </p:spPr>
        <p:txBody>
          <a:bodyPr/>
          <a:lstStyle/>
          <a:p>
            <a:pPr defTabSz="801688"/>
            <a:r>
              <a:rPr lang="de-DE" altLang="zh-CN" smtClean="0"/>
              <a:t>Page </a:t>
            </a:r>
            <a:fld id="{5A813153-5B8B-4F2B-AF7F-62EC42CDD43B}" type="slidenum">
              <a:rPr lang="de-DE" altLang="zh-CN" smtClean="0"/>
              <a:pPr defTabSz="801688"/>
              <a:t>2</a:t>
            </a:fld>
            <a:endParaRPr lang="en-GB" altLang="zh-CN" smtClean="0"/>
          </a:p>
        </p:txBody>
      </p:sp>
      <p:sp>
        <p:nvSpPr>
          <p:cNvPr id="13315" name="AutoShape 2"/>
          <p:cNvSpPr>
            <a:spLocks noChangeArrowheads="1"/>
          </p:cNvSpPr>
          <p:nvPr/>
        </p:nvSpPr>
        <p:spPr bwMode="auto">
          <a:xfrm>
            <a:off x="2627313" y="2133600"/>
            <a:ext cx="4824412"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pic>
        <p:nvPicPr>
          <p:cNvPr id="13316" name="Picture 3" descr="094"/>
          <p:cNvPicPr>
            <a:picLocks noChangeAspect="1" noChangeArrowheads="1"/>
          </p:cNvPicPr>
          <p:nvPr/>
        </p:nvPicPr>
        <p:blipFill>
          <a:blip r:embed="rId3" cstate="print"/>
          <a:srcRect/>
          <a:stretch>
            <a:fillRect/>
          </a:stretch>
        </p:blipFill>
        <p:spPr bwMode="auto">
          <a:xfrm>
            <a:off x="1116013" y="2105025"/>
            <a:ext cx="1087437" cy="3744913"/>
          </a:xfrm>
          <a:prstGeom prst="rect">
            <a:avLst/>
          </a:prstGeom>
          <a:noFill/>
          <a:ln w="9525">
            <a:noFill/>
            <a:miter lim="800000"/>
            <a:headEnd/>
            <a:tailEnd/>
          </a:ln>
        </p:spPr>
      </p:pic>
      <p:sp>
        <p:nvSpPr>
          <p:cNvPr id="13317" name="Line 4"/>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13318"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13319" name="Group 6"/>
          <p:cNvGrpSpPr>
            <a:grpSpLocks/>
          </p:cNvGrpSpPr>
          <p:nvPr/>
        </p:nvGrpSpPr>
        <p:grpSpPr bwMode="auto">
          <a:xfrm>
            <a:off x="2066925" y="1700213"/>
            <a:ext cx="288925" cy="288925"/>
            <a:chOff x="1519" y="1843"/>
            <a:chExt cx="182" cy="182"/>
          </a:xfrm>
        </p:grpSpPr>
        <p:sp>
          <p:nvSpPr>
            <p:cNvPr id="13322"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13323"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09929" name="Rectangle 9"/>
          <p:cNvSpPr>
            <a:spLocks noChangeArrowheads="1"/>
          </p:cNvSpPr>
          <p:nvPr/>
        </p:nvSpPr>
        <p:spPr bwMode="gray">
          <a:xfrm>
            <a:off x="2771775" y="2205038"/>
            <a:ext cx="3586238" cy="3139321"/>
          </a:xfrm>
          <a:prstGeom prst="rect">
            <a:avLst/>
          </a:prstGeom>
          <a:noFill/>
          <a:ln w="9525">
            <a:noFill/>
            <a:miter lim="800000"/>
            <a:headEnd/>
            <a:tailEnd/>
          </a:ln>
          <a:effectLst/>
        </p:spPr>
        <p:txBody>
          <a:bodyPr wrap="none">
            <a:spAutoFit/>
          </a:bodyPr>
          <a:lstStyle/>
          <a:p>
            <a:pPr>
              <a:lnSpc>
                <a:spcPct val="15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1</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开机入网流程介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a:lnSpc>
                <a:spcPct val="150000"/>
              </a:lnSpc>
              <a:spcBef>
                <a:spcPct val="50000"/>
              </a:spcBef>
              <a:spcAft>
                <a:spcPct val="50000"/>
              </a:spcAft>
              <a:defRPr/>
            </a:pPr>
            <a:r>
              <a:rPr kumimoji="1" lang="zh-CN" altLang="en-US" sz="2200" b="1" dirty="0">
                <a:solidFill>
                  <a:srgbClr val="4885C2"/>
                </a:solidFill>
                <a:latin typeface="华文细黑" pitchFamily="2" charset="-122"/>
                <a:ea typeface="华文细黑" pitchFamily="2" charset="-122"/>
              </a:rPr>
              <a:t>第</a:t>
            </a:r>
            <a:r>
              <a:rPr kumimoji="1" lang="en-US" altLang="zh-CN" sz="2200" b="1" dirty="0">
                <a:solidFill>
                  <a:srgbClr val="4885C2"/>
                </a:solidFill>
                <a:latin typeface="华文细黑" pitchFamily="2" charset="-122"/>
                <a:ea typeface="华文细黑" pitchFamily="2" charset="-122"/>
              </a:rPr>
              <a:t>2</a:t>
            </a:r>
            <a:r>
              <a:rPr kumimoji="1" lang="zh-CN" altLang="en-US" sz="2200" b="1" dirty="0">
                <a:solidFill>
                  <a:srgbClr val="4885C2"/>
                </a:solidFill>
                <a:latin typeface="华文细黑" pitchFamily="2" charset="-122"/>
                <a:ea typeface="华文细黑" pitchFamily="2" charset="-122"/>
              </a:rPr>
              <a:t>章  切换流程介</a:t>
            </a:r>
            <a:r>
              <a:rPr kumimoji="1" lang="zh-CN" altLang="en-US" sz="2200" b="1" dirty="0" smtClean="0">
                <a:solidFill>
                  <a:srgbClr val="4885C2"/>
                </a:solidFill>
                <a:latin typeface="华文细黑" pitchFamily="2" charset="-122"/>
                <a:ea typeface="华文细黑" pitchFamily="2" charset="-122"/>
              </a:rPr>
              <a:t>绍</a:t>
            </a:r>
            <a:endParaRPr kumimoji="1" lang="en-US" altLang="zh-CN" sz="2200" b="1" dirty="0">
              <a:solidFill>
                <a:srgbClr val="4885C2"/>
              </a:solidFill>
              <a:latin typeface="华文细黑" pitchFamily="2" charset="-122"/>
              <a:ea typeface="华文细黑" pitchFamily="2" charset="-122"/>
            </a:endParaRPr>
          </a:p>
          <a:p>
            <a:pPr>
              <a:lnSpc>
                <a:spcPct val="150000"/>
              </a:lnSpc>
              <a:spcBef>
                <a:spcPct val="50000"/>
              </a:spcBef>
              <a:spcAft>
                <a:spcPct val="50000"/>
              </a:spcAft>
              <a:defRPr/>
            </a:pPr>
            <a:r>
              <a:rPr kumimoji="1" lang="zh-CN" altLang="en-US" sz="2200" b="1" dirty="0">
                <a:solidFill>
                  <a:srgbClr val="4885C2"/>
                </a:solidFill>
                <a:latin typeface="华文细黑" pitchFamily="2" charset="-122"/>
                <a:ea typeface="华文细黑" pitchFamily="2" charset="-122"/>
              </a:rPr>
              <a:t>第</a:t>
            </a:r>
            <a:r>
              <a:rPr kumimoji="1" lang="en-US" altLang="zh-CN" sz="2200" b="1" dirty="0">
                <a:solidFill>
                  <a:srgbClr val="4885C2"/>
                </a:solidFill>
                <a:latin typeface="华文细黑" pitchFamily="2" charset="-122"/>
                <a:ea typeface="华文细黑" pitchFamily="2" charset="-122"/>
              </a:rPr>
              <a:t>3</a:t>
            </a:r>
            <a:r>
              <a:rPr kumimoji="1" lang="zh-CN" altLang="en-US" sz="2200" b="1" dirty="0">
                <a:solidFill>
                  <a:srgbClr val="4885C2"/>
                </a:solidFill>
                <a:latin typeface="华文细黑" pitchFamily="2" charset="-122"/>
                <a:ea typeface="华文细黑" pitchFamily="2" charset="-122"/>
              </a:rPr>
              <a:t>章  </a:t>
            </a:r>
            <a:r>
              <a:rPr kumimoji="1" lang="zh-CN" altLang="en-US" sz="2200" b="1" dirty="0" smtClean="0">
                <a:solidFill>
                  <a:srgbClr val="4885C2"/>
                </a:solidFill>
                <a:latin typeface="华文细黑" pitchFamily="2" charset="-122"/>
                <a:ea typeface="华文细黑" pitchFamily="2" charset="-122"/>
              </a:rPr>
              <a:t>小区重选重定向流程</a:t>
            </a:r>
            <a:endParaRPr kumimoji="1" lang="en-US" altLang="zh-CN" sz="2200" b="1" dirty="0" smtClean="0">
              <a:solidFill>
                <a:srgbClr val="4885C2"/>
              </a:solidFill>
              <a:latin typeface="华文细黑" pitchFamily="2" charset="-122"/>
              <a:ea typeface="华文细黑" pitchFamily="2" charset="-122"/>
            </a:endParaRPr>
          </a:p>
          <a:p>
            <a:pPr>
              <a:lnSpc>
                <a:spcPct val="150000"/>
              </a:lnSpc>
              <a:spcBef>
                <a:spcPct val="50000"/>
              </a:spcBef>
              <a:spcAft>
                <a:spcPct val="50000"/>
              </a:spcAft>
              <a:defRPr/>
            </a:pPr>
            <a:r>
              <a:rPr kumimoji="1" lang="zh-CN" altLang="en-US" sz="2200" b="1" dirty="0" smtClean="0">
                <a:solidFill>
                  <a:srgbClr val="4885C2"/>
                </a:solidFill>
                <a:latin typeface="华文细黑" pitchFamily="2" charset="-122"/>
                <a:ea typeface="华文细黑" pitchFamily="2" charset="-122"/>
              </a:rPr>
              <a:t>第</a:t>
            </a:r>
            <a:r>
              <a:rPr kumimoji="1" lang="en-US" altLang="zh-CN" sz="2200" b="1" dirty="0" smtClean="0">
                <a:solidFill>
                  <a:srgbClr val="4885C2"/>
                </a:solidFill>
                <a:latin typeface="华文细黑" pitchFamily="2" charset="-122"/>
                <a:ea typeface="华文细黑" pitchFamily="2" charset="-122"/>
              </a:rPr>
              <a:t>4</a:t>
            </a:r>
            <a:r>
              <a:rPr kumimoji="1" lang="zh-CN" altLang="en-US" sz="2200" b="1" dirty="0" smtClean="0">
                <a:solidFill>
                  <a:srgbClr val="4885C2"/>
                </a:solidFill>
                <a:latin typeface="华文细黑" pitchFamily="2" charset="-122"/>
                <a:ea typeface="华文细黑" pitchFamily="2" charset="-122"/>
              </a:rPr>
              <a:t>章</a:t>
            </a:r>
            <a:r>
              <a:rPr kumimoji="1" lang="en-US" altLang="zh-CN" sz="2200" b="1" dirty="0" smtClean="0">
                <a:solidFill>
                  <a:srgbClr val="4885C2"/>
                </a:solidFill>
                <a:latin typeface="华文细黑" pitchFamily="2" charset="-122"/>
                <a:ea typeface="华文细黑" pitchFamily="2" charset="-122"/>
              </a:rPr>
              <a:t>	CSFB</a:t>
            </a:r>
            <a:r>
              <a:rPr kumimoji="1" lang="zh-CN" altLang="en-US" sz="2200" b="1" dirty="0" smtClean="0">
                <a:solidFill>
                  <a:srgbClr val="4885C2"/>
                </a:solidFill>
                <a:latin typeface="华文细黑" pitchFamily="2" charset="-122"/>
                <a:ea typeface="华文细黑" pitchFamily="2" charset="-122"/>
              </a:rPr>
              <a:t>流程介绍</a:t>
            </a:r>
            <a:endParaRPr kumimoji="1" lang="zh-CN" altLang="en-US" sz="2200" b="1" dirty="0">
              <a:solidFill>
                <a:srgbClr val="4885C2"/>
              </a:solidFill>
              <a:latin typeface="华文细黑" pitchFamily="2" charset="-122"/>
              <a:ea typeface="华文细黑" pitchFamily="2" charset="-122"/>
            </a:endParaRP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日期占位符 3"/>
          <p:cNvSpPr>
            <a:spLocks noGrp="1"/>
          </p:cNvSpPr>
          <p:nvPr>
            <p:ph type="dt" sz="quarter" idx="10"/>
          </p:nvPr>
        </p:nvSpPr>
        <p:spPr>
          <a:noFill/>
        </p:spPr>
        <p:txBody>
          <a:bodyPr/>
          <a:lstStyle/>
          <a:p>
            <a:pPr defTabSz="801688"/>
            <a:r>
              <a:rPr lang="de-DE" altLang="zh-CN" smtClean="0"/>
              <a:t>Page </a:t>
            </a:r>
            <a:fld id="{7D5464F8-3816-4E21-AD5B-718B68E23AD6}" type="slidenum">
              <a:rPr lang="de-DE" altLang="zh-CN" smtClean="0"/>
              <a:pPr defTabSz="801688"/>
              <a:t>20</a:t>
            </a:fld>
            <a:endParaRPr lang="en-GB" altLang="zh-CN" smtClean="0"/>
          </a:p>
        </p:txBody>
      </p:sp>
      <p:sp>
        <p:nvSpPr>
          <p:cNvPr id="29699"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RRC_CONN_SETUP_CMP</a:t>
            </a:r>
            <a:endParaRPr lang="zh-CN" altLang="en-US" dirty="0" smtClean="0">
              <a:latin typeface="+mn-lt"/>
            </a:endParaRPr>
          </a:p>
        </p:txBody>
      </p:sp>
      <p:sp>
        <p:nvSpPr>
          <p:cNvPr id="30724"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168FFC87-98FE-4510-A32C-AFFE25271787}" type="slidenum">
              <a:rPr lang="de-DE" altLang="zh-CN" sz="1200">
                <a:solidFill>
                  <a:schemeClr val="tx1"/>
                </a:solidFill>
                <a:latin typeface="FrutigerNext LT Bold"/>
              </a:rPr>
              <a:pPr defTabSz="801688" eaLnBrk="0" hangingPunct="0">
                <a:lnSpc>
                  <a:spcPct val="85000"/>
                </a:lnSpc>
              </a:pPr>
              <a:t>20</a:t>
            </a:fld>
            <a:endParaRPr lang="en-GB" altLang="zh-CN" sz="1200">
              <a:solidFill>
                <a:schemeClr val="tx1"/>
              </a:solidFill>
              <a:latin typeface="FrutigerNext LT Bold"/>
            </a:endParaRPr>
          </a:p>
        </p:txBody>
      </p:sp>
      <p:sp>
        <p:nvSpPr>
          <p:cNvPr id="30725"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0726"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0727"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2777" name="TextBox 9"/>
          <p:cNvSpPr txBox="1">
            <a:spLocks noChangeArrowheads="1"/>
          </p:cNvSpPr>
          <p:nvPr/>
        </p:nvSpPr>
        <p:spPr bwMode="auto">
          <a:xfrm>
            <a:off x="539750" y="4797425"/>
            <a:ext cx="7920038" cy="585788"/>
          </a:xfrm>
          <a:prstGeom prst="rect">
            <a:avLst/>
          </a:prstGeom>
          <a:noFill/>
          <a:ln w="9525">
            <a:noFill/>
            <a:miter lim="800000"/>
            <a:headEnd/>
            <a:tailEnd/>
          </a:ln>
        </p:spPr>
        <p:txBody>
          <a:bodyPr>
            <a:spAutoFit/>
          </a:bodyPr>
          <a:lstStyle/>
          <a:p>
            <a:pPr>
              <a:defRPr/>
            </a:pPr>
            <a:r>
              <a:rPr lang="en-US" altLang="zh-CN" sz="1600" dirty="0">
                <a:solidFill>
                  <a:schemeClr val="tx1"/>
                </a:solidFill>
                <a:latin typeface="+mn-ea"/>
                <a:ea typeface="+mn-ea"/>
                <a:cs typeface="Times New Roman" pitchFamily="18" charset="0"/>
              </a:rPr>
              <a:t>RRC</a:t>
            </a:r>
            <a:r>
              <a:rPr lang="zh-CN" altLang="en-US" sz="1600" dirty="0">
                <a:solidFill>
                  <a:schemeClr val="tx1"/>
                </a:solidFill>
                <a:latin typeface="+mn-ea"/>
                <a:ea typeface="+mn-ea"/>
                <a:cs typeface="Times New Roman" pitchFamily="18" charset="0"/>
              </a:rPr>
              <a:t>连接建立完成消息</a:t>
            </a:r>
            <a:r>
              <a:rPr lang="zh-CN" altLang="zh-CN" sz="1600" dirty="0">
                <a:solidFill>
                  <a:schemeClr val="tx1"/>
                </a:solidFill>
                <a:latin typeface="+mn-ea"/>
                <a:ea typeface="+mn-ea"/>
                <a:cs typeface="Times New Roman" pitchFamily="18" charset="0"/>
              </a:rPr>
              <a:t>中</a:t>
            </a:r>
            <a:r>
              <a:rPr lang="zh-CN" altLang="en-US" sz="1600" dirty="0">
                <a:solidFill>
                  <a:schemeClr val="tx1"/>
                </a:solidFill>
                <a:latin typeface="+mn-ea"/>
                <a:ea typeface="+mn-ea"/>
                <a:cs typeface="Times New Roman" pitchFamily="18" charset="0"/>
              </a:rPr>
              <a:t>携带</a:t>
            </a:r>
            <a:r>
              <a:rPr lang="zh-CN" altLang="zh-CN" sz="1600" dirty="0">
                <a:solidFill>
                  <a:schemeClr val="tx1"/>
                </a:solidFill>
                <a:latin typeface="+mn-ea"/>
                <a:ea typeface="+mn-ea"/>
                <a:cs typeface="Times New Roman" pitchFamily="18" charset="0"/>
              </a:rPr>
              <a:t>有</a:t>
            </a:r>
            <a:r>
              <a:rPr lang="en-US" altLang="zh-CN" sz="1600" dirty="0">
                <a:solidFill>
                  <a:schemeClr val="tx1"/>
                </a:solidFill>
                <a:latin typeface="+mn-ea"/>
                <a:ea typeface="+mn-ea"/>
                <a:cs typeface="Times New Roman" pitchFamily="18" charset="0"/>
              </a:rPr>
              <a:t>NAS</a:t>
            </a:r>
            <a:r>
              <a:rPr lang="zh-CN" altLang="zh-CN" sz="1600" dirty="0">
                <a:solidFill>
                  <a:schemeClr val="tx1"/>
                </a:solidFill>
                <a:latin typeface="+mn-ea"/>
                <a:ea typeface="+mn-ea"/>
                <a:cs typeface="Times New Roman" pitchFamily="18" charset="0"/>
              </a:rPr>
              <a:t>层信息。对于初始入网，其中关键信息为</a:t>
            </a:r>
            <a:r>
              <a:rPr lang="en-US" altLang="zh-CN" sz="1600" dirty="0">
                <a:solidFill>
                  <a:schemeClr val="tx1"/>
                </a:solidFill>
                <a:latin typeface="+mn-ea"/>
                <a:ea typeface="+mn-ea"/>
                <a:cs typeface="Times New Roman" pitchFamily="18" charset="0"/>
              </a:rPr>
              <a:t>ATTACH REQ</a:t>
            </a:r>
            <a:r>
              <a:rPr lang="zh-CN" altLang="zh-CN" sz="1600" dirty="0">
                <a:solidFill>
                  <a:schemeClr val="tx1"/>
                </a:solidFill>
                <a:latin typeface="+mn-ea"/>
                <a:ea typeface="+mn-ea"/>
                <a:cs typeface="Times New Roman" pitchFamily="18" charset="0"/>
              </a:rPr>
              <a:t>；对于有数据需要传输时，其中关键信息为</a:t>
            </a:r>
            <a:r>
              <a:rPr lang="en-US" altLang="zh-CN" sz="1600" dirty="0">
                <a:solidFill>
                  <a:schemeClr val="tx1"/>
                </a:solidFill>
                <a:latin typeface="+mn-ea"/>
                <a:ea typeface="+mn-ea"/>
                <a:cs typeface="Times New Roman" pitchFamily="18" charset="0"/>
              </a:rPr>
              <a:t>SERVICE REQ</a:t>
            </a:r>
            <a:r>
              <a:rPr lang="zh-CN" altLang="zh-CN" sz="1600" dirty="0">
                <a:solidFill>
                  <a:schemeClr val="tx1"/>
                </a:solidFill>
                <a:latin typeface="+mn-ea"/>
                <a:ea typeface="+mn-ea"/>
                <a:cs typeface="Times New Roman" pitchFamily="18" charset="0"/>
              </a:rPr>
              <a:t>。</a:t>
            </a:r>
            <a:endParaRPr lang="zh-CN" altLang="en-US" sz="1600" dirty="0">
              <a:solidFill>
                <a:schemeClr val="tx1"/>
              </a:solidFill>
              <a:latin typeface="+mn-ea"/>
              <a:ea typeface="+mn-ea"/>
              <a:cs typeface="Times New Roman" pitchFamily="18" charset="0"/>
            </a:endParaRPr>
          </a:p>
        </p:txBody>
      </p:sp>
      <p:pic>
        <p:nvPicPr>
          <p:cNvPr id="30729" name="Picture 10"/>
          <p:cNvPicPr>
            <a:picLocks noChangeAspect="1" noChangeArrowheads="1"/>
          </p:cNvPicPr>
          <p:nvPr/>
        </p:nvPicPr>
        <p:blipFill>
          <a:blip r:embed="rId3" cstate="print"/>
          <a:srcRect/>
          <a:stretch>
            <a:fillRect/>
          </a:stretch>
        </p:blipFill>
        <p:spPr bwMode="auto">
          <a:xfrm>
            <a:off x="611188" y="1341438"/>
            <a:ext cx="6850062" cy="309562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p:spPr>
        <p:txBody>
          <a:bodyPr/>
          <a:lstStyle/>
          <a:p>
            <a:pPr defTabSz="801688"/>
            <a:r>
              <a:rPr lang="de-DE" altLang="zh-CN" smtClean="0"/>
              <a:t>Page </a:t>
            </a:r>
            <a:fld id="{15F3041F-2B27-461E-A264-059704925E68}" type="slidenum">
              <a:rPr lang="de-DE" altLang="zh-CN" smtClean="0"/>
              <a:pPr defTabSz="801688"/>
              <a:t>21</a:t>
            </a:fld>
            <a:endParaRPr lang="en-GB" altLang="zh-CN" smtClean="0"/>
          </a:p>
        </p:txBody>
      </p:sp>
      <p:sp>
        <p:nvSpPr>
          <p:cNvPr id="17411"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S1AP_INITIAL_UE_MSG </a:t>
            </a:r>
            <a:r>
              <a:rPr lang="zh-CN" altLang="en-US" dirty="0" smtClean="0">
                <a:latin typeface="+mn-lt"/>
              </a:rPr>
              <a:t>（</a:t>
            </a:r>
            <a:r>
              <a:rPr lang="en-US" altLang="zh-CN" dirty="0" smtClean="0">
                <a:latin typeface="+mn-lt"/>
              </a:rPr>
              <a:t>1</a:t>
            </a:r>
            <a:r>
              <a:rPr lang="zh-CN" altLang="en-US" dirty="0" smtClean="0">
                <a:latin typeface="+mn-lt"/>
              </a:rPr>
              <a:t>）</a:t>
            </a:r>
            <a:r>
              <a:rPr lang="en-US" altLang="zh-CN" dirty="0" smtClean="0"/>
              <a:t> </a:t>
            </a:r>
            <a:endParaRPr lang="zh-CN" altLang="en-US" dirty="0" smtClean="0">
              <a:latin typeface="+mn-lt"/>
            </a:endParaRPr>
          </a:p>
        </p:txBody>
      </p:sp>
      <p:sp>
        <p:nvSpPr>
          <p:cNvPr id="31748"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8043DF9A-FD6E-489A-A8D4-E05480BF4399}" type="slidenum">
              <a:rPr lang="de-DE" altLang="zh-CN" sz="1200">
                <a:solidFill>
                  <a:schemeClr val="tx1"/>
                </a:solidFill>
                <a:latin typeface="FrutigerNext LT Bold"/>
              </a:rPr>
              <a:pPr defTabSz="801688" eaLnBrk="0" hangingPunct="0">
                <a:lnSpc>
                  <a:spcPct val="85000"/>
                </a:lnSpc>
              </a:pPr>
              <a:t>21</a:t>
            </a:fld>
            <a:endParaRPr lang="en-GB" altLang="zh-CN" sz="1200">
              <a:solidFill>
                <a:schemeClr val="tx1"/>
              </a:solidFill>
              <a:latin typeface="FrutigerNext LT Bold"/>
            </a:endParaRPr>
          </a:p>
        </p:txBody>
      </p:sp>
      <p:sp>
        <p:nvSpPr>
          <p:cNvPr id="31749"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1750"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1751"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31752" name="Picture 11"/>
          <p:cNvPicPr>
            <a:picLocks noChangeAspect="1" noChangeArrowheads="1"/>
          </p:cNvPicPr>
          <p:nvPr/>
        </p:nvPicPr>
        <p:blipFill>
          <a:blip r:embed="rId3" cstate="print"/>
          <a:srcRect/>
          <a:stretch>
            <a:fillRect/>
          </a:stretch>
        </p:blipFill>
        <p:spPr bwMode="auto">
          <a:xfrm>
            <a:off x="684213" y="1125538"/>
            <a:ext cx="3024187" cy="719137"/>
          </a:xfrm>
          <a:prstGeom prst="rect">
            <a:avLst/>
          </a:prstGeom>
          <a:noFill/>
          <a:ln w="9525" algn="ctr">
            <a:noFill/>
            <a:miter lim="800000"/>
            <a:headEnd/>
            <a:tailEnd/>
          </a:ln>
        </p:spPr>
      </p:pic>
      <p:pic>
        <p:nvPicPr>
          <p:cNvPr id="31753" name="Picture 9"/>
          <p:cNvPicPr>
            <a:picLocks noChangeAspect="1" noChangeArrowheads="1"/>
          </p:cNvPicPr>
          <p:nvPr/>
        </p:nvPicPr>
        <p:blipFill>
          <a:blip r:embed="rId4" cstate="print"/>
          <a:srcRect/>
          <a:stretch>
            <a:fillRect/>
          </a:stretch>
        </p:blipFill>
        <p:spPr bwMode="auto">
          <a:xfrm>
            <a:off x="539750" y="2276475"/>
            <a:ext cx="2986088" cy="1152525"/>
          </a:xfrm>
          <a:prstGeom prst="rect">
            <a:avLst/>
          </a:prstGeom>
          <a:noFill/>
          <a:ln w="9525" algn="ctr">
            <a:noFill/>
            <a:miter lim="800000"/>
            <a:headEnd/>
            <a:tailEnd/>
          </a:ln>
        </p:spPr>
      </p:pic>
      <p:pic>
        <p:nvPicPr>
          <p:cNvPr id="31754" name="Picture 10"/>
          <p:cNvPicPr>
            <a:picLocks noChangeAspect="1" noChangeArrowheads="1"/>
          </p:cNvPicPr>
          <p:nvPr/>
        </p:nvPicPr>
        <p:blipFill>
          <a:blip r:embed="rId5" cstate="print"/>
          <a:srcRect/>
          <a:stretch>
            <a:fillRect/>
          </a:stretch>
        </p:blipFill>
        <p:spPr bwMode="auto">
          <a:xfrm>
            <a:off x="755650" y="3789363"/>
            <a:ext cx="1800225" cy="1182687"/>
          </a:xfrm>
          <a:prstGeom prst="rect">
            <a:avLst/>
          </a:prstGeom>
          <a:noFill/>
          <a:ln w="9525" algn="ctr">
            <a:noFill/>
            <a:miter lim="800000"/>
            <a:headEnd/>
            <a:tailEnd/>
          </a:ln>
        </p:spPr>
      </p:pic>
      <p:pic>
        <p:nvPicPr>
          <p:cNvPr id="31755" name="Picture 11"/>
          <p:cNvPicPr>
            <a:picLocks noChangeAspect="1" noChangeArrowheads="1"/>
          </p:cNvPicPr>
          <p:nvPr/>
        </p:nvPicPr>
        <p:blipFill>
          <a:blip r:embed="rId6" cstate="print"/>
          <a:srcRect/>
          <a:stretch>
            <a:fillRect/>
          </a:stretch>
        </p:blipFill>
        <p:spPr bwMode="auto">
          <a:xfrm>
            <a:off x="4284663" y="1125538"/>
            <a:ext cx="2951162" cy="677862"/>
          </a:xfrm>
          <a:prstGeom prst="rect">
            <a:avLst/>
          </a:prstGeom>
          <a:noFill/>
          <a:ln w="9525" algn="ctr">
            <a:noFill/>
            <a:miter lim="800000"/>
            <a:headEnd/>
            <a:tailEnd/>
          </a:ln>
        </p:spPr>
      </p:pic>
      <p:cxnSp>
        <p:nvCxnSpPr>
          <p:cNvPr id="31756" name="直接连接符 12"/>
          <p:cNvCxnSpPr>
            <a:cxnSpLocks noChangeShapeType="1"/>
          </p:cNvCxnSpPr>
          <p:nvPr/>
        </p:nvCxnSpPr>
        <p:spPr bwMode="auto">
          <a:xfrm>
            <a:off x="3995738" y="981075"/>
            <a:ext cx="0" cy="4032250"/>
          </a:xfrm>
          <a:prstGeom prst="line">
            <a:avLst/>
          </a:prstGeom>
          <a:noFill/>
          <a:ln w="9525" algn="ctr">
            <a:solidFill>
              <a:schemeClr val="tx1"/>
            </a:solidFill>
            <a:round/>
            <a:headEnd/>
            <a:tailEnd/>
          </a:ln>
        </p:spPr>
      </p:cxnSp>
      <p:cxnSp>
        <p:nvCxnSpPr>
          <p:cNvPr id="31757" name="直接连接符 13"/>
          <p:cNvCxnSpPr>
            <a:cxnSpLocks noChangeShapeType="1"/>
          </p:cNvCxnSpPr>
          <p:nvPr/>
        </p:nvCxnSpPr>
        <p:spPr bwMode="auto">
          <a:xfrm>
            <a:off x="0" y="2060575"/>
            <a:ext cx="3995738" cy="0"/>
          </a:xfrm>
          <a:prstGeom prst="line">
            <a:avLst/>
          </a:prstGeom>
          <a:noFill/>
          <a:ln w="9525" algn="ctr">
            <a:solidFill>
              <a:schemeClr val="tx1"/>
            </a:solidFill>
            <a:round/>
            <a:headEnd/>
            <a:tailEnd/>
          </a:ln>
        </p:spPr>
      </p:cxnSp>
      <p:cxnSp>
        <p:nvCxnSpPr>
          <p:cNvPr id="31758" name="直接连接符 15"/>
          <p:cNvCxnSpPr>
            <a:cxnSpLocks noChangeShapeType="1"/>
          </p:cNvCxnSpPr>
          <p:nvPr/>
        </p:nvCxnSpPr>
        <p:spPr bwMode="auto">
          <a:xfrm>
            <a:off x="0" y="3573463"/>
            <a:ext cx="3995738" cy="0"/>
          </a:xfrm>
          <a:prstGeom prst="line">
            <a:avLst/>
          </a:prstGeom>
          <a:noFill/>
          <a:ln w="9525" algn="ctr">
            <a:solidFill>
              <a:schemeClr val="tx1"/>
            </a:solidFill>
            <a:round/>
            <a:headEnd/>
            <a:tailEnd/>
          </a:ln>
        </p:spPr>
      </p:cxnSp>
      <p:cxnSp>
        <p:nvCxnSpPr>
          <p:cNvPr id="31759" name="直接连接符 17"/>
          <p:cNvCxnSpPr>
            <a:cxnSpLocks noChangeShapeType="1"/>
          </p:cNvCxnSpPr>
          <p:nvPr/>
        </p:nvCxnSpPr>
        <p:spPr bwMode="auto">
          <a:xfrm>
            <a:off x="3995738" y="1844675"/>
            <a:ext cx="5148262" cy="0"/>
          </a:xfrm>
          <a:prstGeom prst="line">
            <a:avLst/>
          </a:prstGeom>
          <a:noFill/>
          <a:ln w="9525" algn="ctr">
            <a:solidFill>
              <a:schemeClr val="tx1"/>
            </a:solidFill>
            <a:round/>
            <a:headEnd/>
            <a:tailEnd/>
          </a:ln>
        </p:spPr>
      </p:cxnSp>
      <p:pic>
        <p:nvPicPr>
          <p:cNvPr id="31760" name="Picture 13"/>
          <p:cNvPicPr>
            <a:picLocks noChangeAspect="1" noChangeArrowheads="1"/>
          </p:cNvPicPr>
          <p:nvPr/>
        </p:nvPicPr>
        <p:blipFill>
          <a:blip r:embed="rId7" cstate="print"/>
          <a:srcRect/>
          <a:stretch>
            <a:fillRect/>
          </a:stretch>
        </p:blipFill>
        <p:spPr bwMode="auto">
          <a:xfrm>
            <a:off x="4284663" y="1916113"/>
            <a:ext cx="2879725" cy="936625"/>
          </a:xfrm>
          <a:prstGeom prst="rect">
            <a:avLst/>
          </a:prstGeom>
          <a:noFill/>
          <a:ln w="9525" algn="ctr">
            <a:noFill/>
            <a:miter lim="800000"/>
            <a:headEnd/>
            <a:tailEnd/>
          </a:ln>
        </p:spPr>
      </p:pic>
      <p:pic>
        <p:nvPicPr>
          <p:cNvPr id="31761" name="Picture 15"/>
          <p:cNvPicPr>
            <a:picLocks noChangeAspect="1" noChangeArrowheads="1"/>
          </p:cNvPicPr>
          <p:nvPr/>
        </p:nvPicPr>
        <p:blipFill>
          <a:blip r:embed="rId8" cstate="print"/>
          <a:srcRect/>
          <a:stretch>
            <a:fillRect/>
          </a:stretch>
        </p:blipFill>
        <p:spPr bwMode="auto">
          <a:xfrm>
            <a:off x="4284663" y="4221163"/>
            <a:ext cx="3455987" cy="720725"/>
          </a:xfrm>
          <a:prstGeom prst="rect">
            <a:avLst/>
          </a:prstGeom>
          <a:noFill/>
          <a:ln w="9525" algn="ctr">
            <a:noFill/>
            <a:miter lim="800000"/>
            <a:headEnd/>
            <a:tailEnd/>
          </a:ln>
        </p:spPr>
      </p:pic>
      <p:cxnSp>
        <p:nvCxnSpPr>
          <p:cNvPr id="31762" name="直接连接符 22"/>
          <p:cNvCxnSpPr>
            <a:cxnSpLocks noChangeShapeType="1"/>
          </p:cNvCxnSpPr>
          <p:nvPr/>
        </p:nvCxnSpPr>
        <p:spPr bwMode="auto">
          <a:xfrm>
            <a:off x="3995738" y="2924175"/>
            <a:ext cx="5148262" cy="0"/>
          </a:xfrm>
          <a:prstGeom prst="line">
            <a:avLst/>
          </a:prstGeom>
          <a:noFill/>
          <a:ln w="9525" algn="ctr">
            <a:solidFill>
              <a:schemeClr val="tx1"/>
            </a:solidFill>
            <a:round/>
            <a:headEnd/>
            <a:tailEnd/>
          </a:ln>
        </p:spPr>
      </p:cxnSp>
      <p:cxnSp>
        <p:nvCxnSpPr>
          <p:cNvPr id="31763" name="直接连接符 23"/>
          <p:cNvCxnSpPr>
            <a:cxnSpLocks noChangeShapeType="1"/>
          </p:cNvCxnSpPr>
          <p:nvPr/>
        </p:nvCxnSpPr>
        <p:spPr bwMode="auto">
          <a:xfrm>
            <a:off x="3995738" y="4076700"/>
            <a:ext cx="5148262" cy="0"/>
          </a:xfrm>
          <a:prstGeom prst="line">
            <a:avLst/>
          </a:prstGeom>
          <a:noFill/>
          <a:ln w="9525" algn="ctr">
            <a:solidFill>
              <a:schemeClr val="tx1"/>
            </a:solidFill>
            <a:round/>
            <a:headEnd/>
            <a:tailEnd/>
          </a:ln>
        </p:spPr>
      </p:cxnSp>
      <p:cxnSp>
        <p:nvCxnSpPr>
          <p:cNvPr id="31764" name="直接连接符 15"/>
          <p:cNvCxnSpPr>
            <a:cxnSpLocks noChangeShapeType="1"/>
          </p:cNvCxnSpPr>
          <p:nvPr/>
        </p:nvCxnSpPr>
        <p:spPr bwMode="auto">
          <a:xfrm>
            <a:off x="0" y="5013325"/>
            <a:ext cx="9144000" cy="0"/>
          </a:xfrm>
          <a:prstGeom prst="line">
            <a:avLst/>
          </a:prstGeom>
          <a:noFill/>
          <a:ln w="9525" algn="ctr">
            <a:solidFill>
              <a:schemeClr val="tx1"/>
            </a:solidFill>
            <a:round/>
            <a:headEnd/>
            <a:tailEnd/>
          </a:ln>
        </p:spPr>
      </p:cxnSp>
      <p:sp>
        <p:nvSpPr>
          <p:cNvPr id="24" name="矩形 23"/>
          <p:cNvSpPr/>
          <p:nvPr/>
        </p:nvSpPr>
        <p:spPr>
          <a:xfrm>
            <a:off x="323850" y="5229225"/>
            <a:ext cx="8569325" cy="830263"/>
          </a:xfrm>
          <a:prstGeom prst="rect">
            <a:avLst/>
          </a:prstGeom>
        </p:spPr>
        <p:txBody>
          <a:bodyPr>
            <a:spAutoFit/>
          </a:bodyPr>
          <a:lstStyle/>
          <a:p>
            <a:pPr>
              <a:buFont typeface="Wingdings" pitchFamily="2" charset="2"/>
              <a:buChar char="Ø"/>
              <a:defRPr/>
            </a:pPr>
            <a:r>
              <a:rPr lang="en-US" altLang="zh-CN" sz="1600" dirty="0">
                <a:solidFill>
                  <a:srgbClr val="0070C0"/>
                </a:solidFill>
                <a:latin typeface="+mn-ea"/>
                <a:ea typeface="+mn-ea"/>
              </a:rPr>
              <a:t>eNB-UE-S1AP-ID</a:t>
            </a:r>
            <a:r>
              <a:rPr lang="zh-CN" altLang="zh-CN" sz="1600" dirty="0">
                <a:solidFill>
                  <a:schemeClr val="tx1"/>
                </a:solidFill>
                <a:latin typeface="+mn-ea"/>
                <a:ea typeface="+mn-ea"/>
              </a:rPr>
              <a:t>：</a:t>
            </a:r>
            <a:r>
              <a:rPr lang="en-US" altLang="zh-CN" sz="1600" dirty="0" err="1">
                <a:solidFill>
                  <a:schemeClr val="tx1"/>
                </a:solidFill>
                <a:latin typeface="+mn-ea"/>
                <a:ea typeface="+mn-ea"/>
              </a:rPr>
              <a:t>eNodeb</a:t>
            </a:r>
            <a:r>
              <a:rPr lang="zh-CN" altLang="zh-CN" sz="1600" dirty="0">
                <a:solidFill>
                  <a:schemeClr val="tx1"/>
                </a:solidFill>
                <a:latin typeface="+mn-ea"/>
                <a:ea typeface="+mn-ea"/>
              </a:rPr>
              <a:t>为</a:t>
            </a:r>
            <a:r>
              <a:rPr lang="en-US" altLang="zh-CN" sz="1600" dirty="0">
                <a:solidFill>
                  <a:schemeClr val="tx1"/>
                </a:solidFill>
                <a:latin typeface="+mn-ea"/>
                <a:ea typeface="+mn-ea"/>
              </a:rPr>
              <a:t>UE</a:t>
            </a:r>
            <a:r>
              <a:rPr lang="zh-CN" altLang="zh-CN" sz="1600" dirty="0">
                <a:solidFill>
                  <a:schemeClr val="tx1"/>
                </a:solidFill>
                <a:latin typeface="+mn-ea"/>
                <a:ea typeface="+mn-ea"/>
              </a:rPr>
              <a:t>分配的</a:t>
            </a:r>
            <a:r>
              <a:rPr lang="en-US" altLang="zh-CN" sz="1600" dirty="0">
                <a:solidFill>
                  <a:schemeClr val="tx1"/>
                </a:solidFill>
                <a:latin typeface="+mn-ea"/>
                <a:ea typeface="+mn-ea"/>
              </a:rPr>
              <a:t>ID</a:t>
            </a:r>
            <a:r>
              <a:rPr lang="zh-CN" altLang="zh-CN" sz="1600" dirty="0">
                <a:solidFill>
                  <a:schemeClr val="tx1"/>
                </a:solidFill>
                <a:latin typeface="+mn-ea"/>
                <a:ea typeface="+mn-ea"/>
              </a:rPr>
              <a:t>，在此</a:t>
            </a:r>
            <a:r>
              <a:rPr lang="en-US" altLang="zh-CN" sz="1600" dirty="0">
                <a:solidFill>
                  <a:schemeClr val="tx1"/>
                </a:solidFill>
                <a:latin typeface="+mn-ea"/>
                <a:ea typeface="+mn-ea"/>
              </a:rPr>
              <a:t>S1</a:t>
            </a:r>
            <a:r>
              <a:rPr lang="zh-CN" altLang="zh-CN" sz="1600" dirty="0">
                <a:solidFill>
                  <a:schemeClr val="tx1"/>
                </a:solidFill>
                <a:latin typeface="+mn-ea"/>
                <a:ea typeface="+mn-ea"/>
              </a:rPr>
              <a:t>接口上唯一。</a:t>
            </a:r>
            <a:endParaRPr lang="en-US" altLang="zh-CN" sz="1600" dirty="0">
              <a:solidFill>
                <a:schemeClr val="tx1"/>
              </a:solidFill>
              <a:latin typeface="+mn-ea"/>
              <a:ea typeface="+mn-ea"/>
            </a:endParaRPr>
          </a:p>
          <a:p>
            <a:pPr>
              <a:buFont typeface="Wingdings" pitchFamily="2" charset="2"/>
              <a:buChar char="Ø"/>
              <a:defRPr/>
            </a:pPr>
            <a:r>
              <a:rPr lang="en-US" altLang="zh-CN" sz="1600" dirty="0">
                <a:solidFill>
                  <a:srgbClr val="0070C0"/>
                </a:solidFill>
                <a:latin typeface="+mn-ea"/>
                <a:ea typeface="+mn-ea"/>
              </a:rPr>
              <a:t>cell-ID</a:t>
            </a:r>
            <a:r>
              <a:rPr lang="zh-CN" altLang="zh-CN" sz="1600" dirty="0">
                <a:solidFill>
                  <a:schemeClr val="tx1"/>
                </a:solidFill>
                <a:latin typeface="+mn-ea"/>
                <a:ea typeface="+mn-ea"/>
              </a:rPr>
              <a:t>：实际是基站</a:t>
            </a:r>
            <a:r>
              <a:rPr lang="en-US" altLang="zh-CN" sz="1600" dirty="0">
                <a:solidFill>
                  <a:schemeClr val="tx1"/>
                </a:solidFill>
                <a:latin typeface="+mn-ea"/>
                <a:ea typeface="+mn-ea"/>
              </a:rPr>
              <a:t>ID+</a:t>
            </a:r>
            <a:r>
              <a:rPr lang="zh-CN" altLang="zh-CN" sz="1600" dirty="0">
                <a:solidFill>
                  <a:schemeClr val="tx1"/>
                </a:solidFill>
                <a:latin typeface="+mn-ea"/>
                <a:ea typeface="+mn-ea"/>
              </a:rPr>
              <a:t>小区</a:t>
            </a:r>
            <a:r>
              <a:rPr lang="en-US" altLang="zh-CN" sz="1600" dirty="0">
                <a:solidFill>
                  <a:schemeClr val="tx1"/>
                </a:solidFill>
                <a:latin typeface="+mn-ea"/>
                <a:ea typeface="+mn-ea"/>
              </a:rPr>
              <a:t>ID</a:t>
            </a:r>
            <a:r>
              <a:rPr lang="zh-CN" altLang="zh-CN" sz="1600" dirty="0">
                <a:solidFill>
                  <a:schemeClr val="tx1"/>
                </a:solidFill>
                <a:latin typeface="+mn-ea"/>
                <a:ea typeface="+mn-ea"/>
              </a:rPr>
              <a:t>，用</a:t>
            </a:r>
            <a:r>
              <a:rPr lang="en-US" altLang="zh-CN" sz="1600" dirty="0">
                <a:solidFill>
                  <a:schemeClr val="tx1"/>
                </a:solidFill>
                <a:latin typeface="+mn-ea"/>
                <a:ea typeface="+mn-ea"/>
              </a:rPr>
              <a:t>8</a:t>
            </a:r>
            <a:r>
              <a:rPr lang="zh-CN" altLang="zh-CN" sz="1600" dirty="0">
                <a:solidFill>
                  <a:schemeClr val="tx1"/>
                </a:solidFill>
                <a:latin typeface="+mn-ea"/>
                <a:ea typeface="+mn-ea"/>
              </a:rPr>
              <a:t>位十六进制数表示，前</a:t>
            </a:r>
            <a:r>
              <a:rPr lang="en-US" altLang="zh-CN" sz="1600" dirty="0">
                <a:solidFill>
                  <a:schemeClr val="tx1"/>
                </a:solidFill>
                <a:latin typeface="+mn-ea"/>
                <a:ea typeface="+mn-ea"/>
              </a:rPr>
              <a:t>5</a:t>
            </a:r>
            <a:r>
              <a:rPr lang="zh-CN" altLang="zh-CN" sz="1600" dirty="0">
                <a:solidFill>
                  <a:schemeClr val="tx1"/>
                </a:solidFill>
                <a:latin typeface="+mn-ea"/>
                <a:ea typeface="+mn-ea"/>
              </a:rPr>
              <a:t>位表示基站</a:t>
            </a:r>
            <a:r>
              <a:rPr lang="en-US" altLang="zh-CN" sz="1600" dirty="0">
                <a:solidFill>
                  <a:schemeClr val="tx1"/>
                </a:solidFill>
                <a:latin typeface="+mn-ea"/>
                <a:ea typeface="+mn-ea"/>
              </a:rPr>
              <a:t>ID</a:t>
            </a:r>
            <a:r>
              <a:rPr lang="zh-CN" altLang="zh-CN" sz="1600" dirty="0">
                <a:solidFill>
                  <a:schemeClr val="tx1"/>
                </a:solidFill>
                <a:latin typeface="+mn-ea"/>
                <a:ea typeface="+mn-ea"/>
              </a:rPr>
              <a:t>，之后</a:t>
            </a:r>
            <a:r>
              <a:rPr lang="en-US" altLang="zh-CN" sz="1600" dirty="0">
                <a:solidFill>
                  <a:schemeClr val="tx1"/>
                </a:solidFill>
                <a:latin typeface="+mn-ea"/>
                <a:ea typeface="+mn-ea"/>
              </a:rPr>
              <a:t>2</a:t>
            </a:r>
            <a:r>
              <a:rPr lang="zh-CN" altLang="zh-CN" sz="1600" dirty="0">
                <a:solidFill>
                  <a:schemeClr val="tx1"/>
                </a:solidFill>
                <a:latin typeface="+mn-ea"/>
                <a:ea typeface="+mn-ea"/>
              </a:rPr>
              <a:t>位表示小区</a:t>
            </a:r>
            <a:r>
              <a:rPr lang="en-US" altLang="zh-CN" sz="1600" dirty="0">
                <a:solidFill>
                  <a:schemeClr val="tx1"/>
                </a:solidFill>
                <a:latin typeface="+mn-ea"/>
                <a:ea typeface="+mn-ea"/>
              </a:rPr>
              <a:t>ID</a:t>
            </a:r>
            <a:r>
              <a:rPr lang="zh-CN" altLang="zh-CN" sz="1600" dirty="0">
                <a:solidFill>
                  <a:schemeClr val="tx1"/>
                </a:solidFill>
                <a:latin typeface="+mn-ea"/>
                <a:ea typeface="+mn-ea"/>
              </a:rPr>
              <a:t>，最后一位不用。</a:t>
            </a:r>
            <a:endParaRPr lang="zh-CN" altLang="en-US" sz="1600" dirty="0">
              <a:solidFill>
                <a:schemeClr val="tx1"/>
              </a:solidFill>
              <a:latin typeface="+mn-ea"/>
              <a:ea typeface="+mn-ea"/>
            </a:endParaRPr>
          </a:p>
        </p:txBody>
      </p:sp>
      <p:pic>
        <p:nvPicPr>
          <p:cNvPr id="31766" name="Picture 22"/>
          <p:cNvPicPr>
            <a:picLocks noChangeAspect="1" noChangeArrowheads="1"/>
          </p:cNvPicPr>
          <p:nvPr/>
        </p:nvPicPr>
        <p:blipFill>
          <a:blip r:embed="rId9" cstate="print"/>
          <a:srcRect/>
          <a:stretch>
            <a:fillRect/>
          </a:stretch>
        </p:blipFill>
        <p:spPr bwMode="auto">
          <a:xfrm>
            <a:off x="4284663" y="2997200"/>
            <a:ext cx="4032250" cy="1008063"/>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日期占位符 3"/>
          <p:cNvSpPr>
            <a:spLocks noGrp="1"/>
          </p:cNvSpPr>
          <p:nvPr>
            <p:ph type="dt" sz="quarter" idx="10"/>
          </p:nvPr>
        </p:nvSpPr>
        <p:spPr>
          <a:noFill/>
        </p:spPr>
        <p:txBody>
          <a:bodyPr/>
          <a:lstStyle/>
          <a:p>
            <a:pPr defTabSz="801688"/>
            <a:r>
              <a:rPr lang="de-DE" altLang="zh-CN" smtClean="0"/>
              <a:t>Page </a:t>
            </a:r>
            <a:fld id="{268F9715-2B62-41B6-B8E6-D9EB02F4F9F8}" type="slidenum">
              <a:rPr lang="de-DE" altLang="zh-CN" smtClean="0"/>
              <a:pPr defTabSz="801688"/>
              <a:t>22</a:t>
            </a:fld>
            <a:endParaRPr lang="en-GB" altLang="zh-CN" smtClean="0"/>
          </a:p>
        </p:txBody>
      </p:sp>
      <p:sp>
        <p:nvSpPr>
          <p:cNvPr id="17411"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S1AP_INITIAL_UE_MSG</a:t>
            </a:r>
            <a:r>
              <a:rPr lang="zh-CN" altLang="en-US" dirty="0" smtClean="0">
                <a:latin typeface="+mn-lt"/>
              </a:rPr>
              <a:t>（</a:t>
            </a:r>
            <a:r>
              <a:rPr lang="en-US" altLang="zh-CN" dirty="0" smtClean="0">
                <a:latin typeface="+mn-lt"/>
              </a:rPr>
              <a:t>2</a:t>
            </a:r>
            <a:r>
              <a:rPr lang="zh-CN" altLang="en-US" dirty="0" smtClean="0">
                <a:latin typeface="+mn-lt"/>
              </a:rPr>
              <a:t>）</a:t>
            </a:r>
          </a:p>
        </p:txBody>
      </p:sp>
      <p:sp>
        <p:nvSpPr>
          <p:cNvPr id="32772"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A05AB0AD-F875-4FB7-AE1C-5E9C87A05A65}" type="slidenum">
              <a:rPr lang="de-DE" altLang="zh-CN" sz="1200">
                <a:solidFill>
                  <a:schemeClr val="tx1"/>
                </a:solidFill>
                <a:latin typeface="FrutigerNext LT Bold"/>
              </a:rPr>
              <a:pPr defTabSz="801688" eaLnBrk="0" hangingPunct="0">
                <a:lnSpc>
                  <a:spcPct val="85000"/>
                </a:lnSpc>
              </a:pPr>
              <a:t>22</a:t>
            </a:fld>
            <a:endParaRPr lang="en-GB" altLang="zh-CN" sz="1200">
              <a:solidFill>
                <a:schemeClr val="tx1"/>
              </a:solidFill>
              <a:latin typeface="FrutigerNext LT Bold"/>
            </a:endParaRPr>
          </a:p>
        </p:txBody>
      </p:sp>
      <p:sp>
        <p:nvSpPr>
          <p:cNvPr id="32773"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2774"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2775"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32776" name="Picture 12"/>
          <p:cNvPicPr>
            <a:picLocks noChangeAspect="1" noChangeArrowheads="1"/>
          </p:cNvPicPr>
          <p:nvPr/>
        </p:nvPicPr>
        <p:blipFill>
          <a:blip r:embed="rId3" cstate="print"/>
          <a:srcRect/>
          <a:stretch>
            <a:fillRect/>
          </a:stretch>
        </p:blipFill>
        <p:spPr bwMode="auto">
          <a:xfrm>
            <a:off x="827088" y="1052513"/>
            <a:ext cx="6121400" cy="5046662"/>
          </a:xfrm>
          <a:prstGeom prst="rect">
            <a:avLst/>
          </a:prstGeom>
          <a:noFill/>
          <a:ln w="9525" algn="ctr">
            <a:noFill/>
            <a:miter lim="800000"/>
            <a:headEnd/>
            <a:tailEnd/>
          </a:ln>
        </p:spPr>
      </p:pic>
      <p:sp>
        <p:nvSpPr>
          <p:cNvPr id="9" name="TextBox 8"/>
          <p:cNvSpPr txBox="1"/>
          <p:nvPr/>
        </p:nvSpPr>
        <p:spPr>
          <a:xfrm>
            <a:off x="2555875" y="1773238"/>
            <a:ext cx="3095625" cy="339725"/>
          </a:xfrm>
          <a:prstGeom prst="rect">
            <a:avLst/>
          </a:prstGeom>
          <a:noFill/>
        </p:spPr>
        <p:txBody>
          <a:bodyPr>
            <a:spAutoFit/>
          </a:bodyPr>
          <a:lstStyle/>
          <a:p>
            <a:pPr>
              <a:defRPr/>
            </a:pPr>
            <a:r>
              <a:rPr lang="en-US" altLang="zh-CN" sz="1600" dirty="0">
                <a:solidFill>
                  <a:srgbClr val="0070C0"/>
                </a:solidFill>
                <a:latin typeface="+mn-ea"/>
                <a:ea typeface="+mn-ea"/>
              </a:rPr>
              <a:t>NAS</a:t>
            </a:r>
            <a:r>
              <a:rPr lang="zh-CN" altLang="en-US" sz="1600" dirty="0">
                <a:solidFill>
                  <a:srgbClr val="0070C0"/>
                </a:solidFill>
                <a:latin typeface="+mn-ea"/>
                <a:ea typeface="+mn-ea"/>
              </a:rPr>
              <a:t>消息</a:t>
            </a:r>
          </a:p>
        </p:txBody>
      </p:sp>
      <p:sp>
        <p:nvSpPr>
          <p:cNvPr id="10" name="TextBox 9"/>
          <p:cNvSpPr txBox="1"/>
          <p:nvPr/>
        </p:nvSpPr>
        <p:spPr>
          <a:xfrm>
            <a:off x="3419475" y="4025900"/>
            <a:ext cx="3095625" cy="339725"/>
          </a:xfrm>
          <a:prstGeom prst="rect">
            <a:avLst/>
          </a:prstGeom>
          <a:noFill/>
        </p:spPr>
        <p:txBody>
          <a:bodyPr>
            <a:spAutoFit/>
          </a:bodyPr>
          <a:lstStyle/>
          <a:p>
            <a:pPr>
              <a:defRPr/>
            </a:pPr>
            <a:r>
              <a:rPr lang="zh-CN" altLang="en-US" sz="1600" dirty="0">
                <a:solidFill>
                  <a:srgbClr val="0070C0"/>
                </a:solidFill>
                <a:latin typeface="+mn-ea"/>
                <a:ea typeface="+mn-ea"/>
              </a:rPr>
              <a:t>核心网及用户标识</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p:spPr>
        <p:txBody>
          <a:bodyPr/>
          <a:lstStyle/>
          <a:p>
            <a:pPr defTabSz="801688"/>
            <a:r>
              <a:rPr lang="de-DE" altLang="zh-CN" smtClean="0"/>
              <a:t>Page </a:t>
            </a:r>
            <a:fld id="{E0457DA5-BEEF-4926-8FED-C694B0B1DECE}" type="slidenum">
              <a:rPr lang="de-DE" altLang="zh-CN" smtClean="0"/>
              <a:pPr defTabSz="801688"/>
              <a:t>23</a:t>
            </a:fld>
            <a:endParaRPr lang="en-GB" altLang="zh-CN" smtClean="0"/>
          </a:p>
        </p:txBody>
      </p:sp>
      <p:sp>
        <p:nvSpPr>
          <p:cNvPr id="17411"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S1AP_DL_NAS_TRANS</a:t>
            </a:r>
            <a:endParaRPr lang="zh-CN" altLang="en-US" dirty="0" smtClean="0">
              <a:latin typeface="+mn-lt"/>
            </a:endParaRPr>
          </a:p>
        </p:txBody>
      </p:sp>
      <p:sp>
        <p:nvSpPr>
          <p:cNvPr id="337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56203A63-A571-4329-AD63-1F1584B626A0}" type="slidenum">
              <a:rPr lang="de-DE" altLang="zh-CN" sz="1200">
                <a:solidFill>
                  <a:schemeClr val="tx1"/>
                </a:solidFill>
                <a:latin typeface="FrutigerNext LT Bold"/>
              </a:rPr>
              <a:pPr defTabSz="801688" eaLnBrk="0" hangingPunct="0">
                <a:lnSpc>
                  <a:spcPct val="85000"/>
                </a:lnSpc>
              </a:pPr>
              <a:t>23</a:t>
            </a:fld>
            <a:endParaRPr lang="en-GB" altLang="zh-CN" sz="1200">
              <a:solidFill>
                <a:schemeClr val="tx1"/>
              </a:solidFill>
              <a:latin typeface="FrutigerNext LT Bold"/>
            </a:endParaRPr>
          </a:p>
        </p:txBody>
      </p:sp>
      <p:sp>
        <p:nvSpPr>
          <p:cNvPr id="337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37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37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33800" name="Picture 2"/>
          <p:cNvPicPr>
            <a:picLocks noChangeAspect="1" noChangeArrowheads="1"/>
          </p:cNvPicPr>
          <p:nvPr/>
        </p:nvPicPr>
        <p:blipFill>
          <a:blip r:embed="rId3" cstate="print"/>
          <a:srcRect/>
          <a:stretch>
            <a:fillRect/>
          </a:stretch>
        </p:blipFill>
        <p:spPr bwMode="auto">
          <a:xfrm>
            <a:off x="466725" y="1268413"/>
            <a:ext cx="2952750" cy="1079500"/>
          </a:xfrm>
          <a:prstGeom prst="rect">
            <a:avLst/>
          </a:prstGeom>
          <a:noFill/>
          <a:ln w="9525" algn="ctr">
            <a:noFill/>
            <a:miter lim="800000"/>
            <a:headEnd/>
            <a:tailEnd/>
          </a:ln>
        </p:spPr>
      </p:pic>
      <p:pic>
        <p:nvPicPr>
          <p:cNvPr id="33801" name="Picture 12"/>
          <p:cNvPicPr>
            <a:picLocks noChangeAspect="1" noChangeArrowheads="1"/>
          </p:cNvPicPr>
          <p:nvPr/>
        </p:nvPicPr>
        <p:blipFill>
          <a:blip r:embed="rId4" cstate="print"/>
          <a:srcRect/>
          <a:stretch>
            <a:fillRect/>
          </a:stretch>
        </p:blipFill>
        <p:spPr bwMode="auto">
          <a:xfrm>
            <a:off x="446088" y="3860800"/>
            <a:ext cx="3117850" cy="1052513"/>
          </a:xfrm>
          <a:prstGeom prst="rect">
            <a:avLst/>
          </a:prstGeom>
          <a:noFill/>
          <a:ln w="9525" algn="ctr">
            <a:noFill/>
            <a:miter lim="800000"/>
            <a:headEnd/>
            <a:tailEnd/>
          </a:ln>
        </p:spPr>
      </p:pic>
      <p:pic>
        <p:nvPicPr>
          <p:cNvPr id="33802" name="Picture 13"/>
          <p:cNvPicPr>
            <a:picLocks noChangeAspect="1" noChangeArrowheads="1"/>
          </p:cNvPicPr>
          <p:nvPr/>
        </p:nvPicPr>
        <p:blipFill>
          <a:blip r:embed="rId5" cstate="print"/>
          <a:srcRect/>
          <a:stretch>
            <a:fillRect/>
          </a:stretch>
        </p:blipFill>
        <p:spPr bwMode="auto">
          <a:xfrm>
            <a:off x="3708400" y="1196975"/>
            <a:ext cx="5360988" cy="3887788"/>
          </a:xfrm>
          <a:prstGeom prst="rect">
            <a:avLst/>
          </a:prstGeom>
          <a:noFill/>
          <a:ln w="9525" algn="ctr">
            <a:noFill/>
            <a:miter lim="800000"/>
            <a:headEnd/>
            <a:tailEnd/>
          </a:ln>
        </p:spPr>
      </p:pic>
      <p:pic>
        <p:nvPicPr>
          <p:cNvPr id="33803" name="Picture 15"/>
          <p:cNvPicPr>
            <a:picLocks noChangeAspect="1" noChangeArrowheads="1"/>
          </p:cNvPicPr>
          <p:nvPr/>
        </p:nvPicPr>
        <p:blipFill>
          <a:blip r:embed="rId6" cstate="print"/>
          <a:srcRect/>
          <a:stretch>
            <a:fillRect/>
          </a:stretch>
        </p:blipFill>
        <p:spPr bwMode="auto">
          <a:xfrm>
            <a:off x="423863" y="2565400"/>
            <a:ext cx="3140075" cy="1079500"/>
          </a:xfrm>
          <a:prstGeom prst="rect">
            <a:avLst/>
          </a:prstGeom>
          <a:noFill/>
          <a:ln w="9525" algn="ctr">
            <a:noFill/>
            <a:miter lim="800000"/>
            <a:headEnd/>
            <a:tailEnd/>
          </a:ln>
        </p:spPr>
      </p:pic>
      <p:cxnSp>
        <p:nvCxnSpPr>
          <p:cNvPr id="33804" name="直接连接符 16"/>
          <p:cNvCxnSpPr>
            <a:cxnSpLocks noChangeShapeType="1"/>
          </p:cNvCxnSpPr>
          <p:nvPr/>
        </p:nvCxnSpPr>
        <p:spPr bwMode="auto">
          <a:xfrm flipH="1">
            <a:off x="3635375" y="981075"/>
            <a:ext cx="0" cy="4176713"/>
          </a:xfrm>
          <a:prstGeom prst="line">
            <a:avLst/>
          </a:prstGeom>
          <a:noFill/>
          <a:ln w="9525" algn="ctr">
            <a:solidFill>
              <a:schemeClr val="tx1"/>
            </a:solidFill>
            <a:round/>
            <a:headEnd/>
            <a:tailEnd/>
          </a:ln>
        </p:spPr>
      </p:cxnSp>
      <p:cxnSp>
        <p:nvCxnSpPr>
          <p:cNvPr id="33805" name="直接连接符 18"/>
          <p:cNvCxnSpPr>
            <a:cxnSpLocks noChangeShapeType="1"/>
          </p:cNvCxnSpPr>
          <p:nvPr/>
        </p:nvCxnSpPr>
        <p:spPr bwMode="auto">
          <a:xfrm flipH="1">
            <a:off x="0" y="2492375"/>
            <a:ext cx="3635375" cy="0"/>
          </a:xfrm>
          <a:prstGeom prst="line">
            <a:avLst/>
          </a:prstGeom>
          <a:noFill/>
          <a:ln w="9525" algn="ctr">
            <a:solidFill>
              <a:schemeClr val="tx1"/>
            </a:solidFill>
            <a:round/>
            <a:headEnd/>
            <a:tailEnd/>
          </a:ln>
        </p:spPr>
      </p:cxnSp>
      <p:cxnSp>
        <p:nvCxnSpPr>
          <p:cNvPr id="33806" name="直接连接符 19"/>
          <p:cNvCxnSpPr>
            <a:cxnSpLocks noChangeShapeType="1"/>
          </p:cNvCxnSpPr>
          <p:nvPr/>
        </p:nvCxnSpPr>
        <p:spPr bwMode="auto">
          <a:xfrm flipH="1">
            <a:off x="0" y="3716338"/>
            <a:ext cx="3635375" cy="0"/>
          </a:xfrm>
          <a:prstGeom prst="line">
            <a:avLst/>
          </a:prstGeom>
          <a:noFill/>
          <a:ln w="9525" algn="ctr">
            <a:solidFill>
              <a:schemeClr val="tx1"/>
            </a:solidFill>
            <a:round/>
            <a:headEnd/>
            <a:tailEnd/>
          </a:ln>
        </p:spPr>
      </p:cxnSp>
      <p:sp>
        <p:nvSpPr>
          <p:cNvPr id="15" name="矩形 14"/>
          <p:cNvSpPr/>
          <p:nvPr/>
        </p:nvSpPr>
        <p:spPr>
          <a:xfrm>
            <a:off x="323850" y="5300663"/>
            <a:ext cx="8135938" cy="831850"/>
          </a:xfrm>
          <a:prstGeom prst="rect">
            <a:avLst/>
          </a:prstGeom>
        </p:spPr>
        <p:txBody>
          <a:bodyPr>
            <a:spAutoFit/>
          </a:bodyPr>
          <a:lstStyle/>
          <a:p>
            <a:pPr>
              <a:buFont typeface="Wingdings" pitchFamily="2" charset="2"/>
              <a:buChar char="Ø"/>
              <a:defRPr/>
            </a:pPr>
            <a:r>
              <a:rPr lang="zh-CN" altLang="zh-CN" sz="1600" dirty="0">
                <a:solidFill>
                  <a:schemeClr val="tx1"/>
                </a:solidFill>
                <a:latin typeface="+mn-ea"/>
                <a:ea typeface="+mn-ea"/>
              </a:rPr>
              <a:t>下行</a:t>
            </a:r>
            <a:r>
              <a:rPr lang="en-US" altLang="zh-CN" sz="1600" dirty="0">
                <a:solidFill>
                  <a:schemeClr val="tx1"/>
                </a:solidFill>
                <a:latin typeface="+mn-ea"/>
                <a:ea typeface="+mn-ea"/>
              </a:rPr>
              <a:t>NAS</a:t>
            </a:r>
            <a:r>
              <a:rPr lang="zh-CN" altLang="zh-CN" sz="1600" dirty="0">
                <a:solidFill>
                  <a:schemeClr val="tx1"/>
                </a:solidFill>
                <a:latin typeface="+mn-ea"/>
                <a:ea typeface="+mn-ea"/>
              </a:rPr>
              <a:t>层消息，由核心网发送给基站，基站再透传给终端。内容包括：鉴权请求（</a:t>
            </a:r>
            <a:r>
              <a:rPr lang="en-US" altLang="zh-CN" sz="1600" dirty="0">
                <a:solidFill>
                  <a:schemeClr val="tx1"/>
                </a:solidFill>
                <a:latin typeface="+mn-ea"/>
                <a:ea typeface="+mn-ea"/>
              </a:rPr>
              <a:t>authentication request</a:t>
            </a:r>
            <a:r>
              <a:rPr lang="zh-CN" altLang="zh-CN" sz="1600" dirty="0">
                <a:solidFill>
                  <a:schemeClr val="tx1"/>
                </a:solidFill>
                <a:latin typeface="+mn-ea"/>
                <a:ea typeface="+mn-ea"/>
              </a:rPr>
              <a:t>）、身份识别请求（</a:t>
            </a:r>
            <a:r>
              <a:rPr lang="en-US" altLang="zh-CN" sz="1600" dirty="0">
                <a:solidFill>
                  <a:schemeClr val="tx1"/>
                </a:solidFill>
                <a:latin typeface="+mn-ea"/>
                <a:ea typeface="+mn-ea"/>
              </a:rPr>
              <a:t>identity request</a:t>
            </a:r>
            <a:r>
              <a:rPr lang="zh-CN" altLang="zh-CN" sz="1600" dirty="0">
                <a:solidFill>
                  <a:schemeClr val="tx1"/>
                </a:solidFill>
                <a:latin typeface="+mn-ea"/>
                <a:ea typeface="+mn-ea"/>
              </a:rPr>
              <a:t>）等。</a:t>
            </a:r>
            <a:endParaRPr lang="en-US" altLang="zh-CN" sz="1600" dirty="0">
              <a:solidFill>
                <a:schemeClr val="tx1"/>
              </a:solidFill>
              <a:latin typeface="+mn-ea"/>
              <a:ea typeface="+mn-ea"/>
            </a:endParaRPr>
          </a:p>
          <a:p>
            <a:pPr>
              <a:buFont typeface="Wingdings" pitchFamily="2" charset="2"/>
              <a:buChar char="Ø"/>
              <a:defRPr/>
            </a:pPr>
            <a:r>
              <a:rPr lang="en-US" altLang="zh-CN" sz="1600" dirty="0">
                <a:solidFill>
                  <a:srgbClr val="0070C0"/>
                </a:solidFill>
                <a:latin typeface="+mn-ea"/>
                <a:ea typeface="+mn-ea"/>
              </a:rPr>
              <a:t>mME-UE-S1AP-ID</a:t>
            </a:r>
            <a:r>
              <a:rPr lang="zh-CN" altLang="zh-CN" sz="1600" dirty="0">
                <a:solidFill>
                  <a:schemeClr val="tx1"/>
                </a:solidFill>
                <a:latin typeface="+mn-ea"/>
                <a:ea typeface="+mn-ea"/>
              </a:rPr>
              <a:t>：核心网为</a:t>
            </a:r>
            <a:r>
              <a:rPr lang="en-US" altLang="zh-CN" sz="1600" dirty="0">
                <a:solidFill>
                  <a:schemeClr val="tx1"/>
                </a:solidFill>
                <a:latin typeface="+mn-ea"/>
                <a:ea typeface="+mn-ea"/>
              </a:rPr>
              <a:t>UE</a:t>
            </a:r>
            <a:r>
              <a:rPr lang="zh-CN" altLang="zh-CN" sz="1600" dirty="0">
                <a:solidFill>
                  <a:schemeClr val="tx1"/>
                </a:solidFill>
                <a:latin typeface="+mn-ea"/>
                <a:ea typeface="+mn-ea"/>
              </a:rPr>
              <a:t>在</a:t>
            </a:r>
            <a:r>
              <a:rPr lang="en-US" altLang="zh-CN" sz="1600" dirty="0">
                <a:solidFill>
                  <a:schemeClr val="tx1"/>
                </a:solidFill>
                <a:latin typeface="+mn-ea"/>
                <a:ea typeface="+mn-ea"/>
              </a:rPr>
              <a:t>S1</a:t>
            </a:r>
            <a:r>
              <a:rPr lang="zh-CN" altLang="zh-CN" sz="1600" dirty="0">
                <a:solidFill>
                  <a:schemeClr val="tx1"/>
                </a:solidFill>
                <a:latin typeface="+mn-ea"/>
                <a:ea typeface="+mn-ea"/>
              </a:rPr>
              <a:t>接口分配的</a:t>
            </a:r>
            <a:r>
              <a:rPr lang="en-US" altLang="zh-CN" sz="1600" dirty="0">
                <a:solidFill>
                  <a:schemeClr val="tx1"/>
                </a:solidFill>
                <a:latin typeface="+mn-ea"/>
                <a:ea typeface="+mn-ea"/>
              </a:rPr>
              <a:t>ID</a:t>
            </a:r>
            <a:r>
              <a:rPr lang="zh-CN" altLang="zh-CN" sz="1600" dirty="0">
                <a:solidFill>
                  <a:schemeClr val="tx1"/>
                </a:solidFill>
                <a:latin typeface="+mn-ea"/>
                <a:ea typeface="+mn-ea"/>
              </a:rPr>
              <a:t>，在该</a:t>
            </a:r>
            <a:r>
              <a:rPr lang="en-US" altLang="zh-CN" sz="1600" dirty="0">
                <a:solidFill>
                  <a:schemeClr val="tx1"/>
                </a:solidFill>
                <a:latin typeface="+mn-ea"/>
                <a:ea typeface="+mn-ea"/>
              </a:rPr>
              <a:t>S1</a:t>
            </a:r>
            <a:r>
              <a:rPr lang="zh-CN" altLang="zh-CN" sz="1600" dirty="0">
                <a:solidFill>
                  <a:schemeClr val="tx1"/>
                </a:solidFill>
                <a:latin typeface="+mn-ea"/>
                <a:ea typeface="+mn-ea"/>
              </a:rPr>
              <a:t>接口唯一。</a:t>
            </a:r>
            <a:endParaRPr lang="zh-CN" altLang="en-US" sz="1600" dirty="0">
              <a:solidFill>
                <a:schemeClr val="tx1"/>
              </a:solidFill>
              <a:latin typeface="+mn-ea"/>
              <a:ea typeface="+mn-ea"/>
            </a:endParaRPr>
          </a:p>
        </p:txBody>
      </p:sp>
      <p:cxnSp>
        <p:nvCxnSpPr>
          <p:cNvPr id="33808" name="直接连接符 16"/>
          <p:cNvCxnSpPr>
            <a:cxnSpLocks noChangeShapeType="1"/>
          </p:cNvCxnSpPr>
          <p:nvPr/>
        </p:nvCxnSpPr>
        <p:spPr bwMode="auto">
          <a:xfrm>
            <a:off x="0" y="5157788"/>
            <a:ext cx="9144000" cy="0"/>
          </a:xfrm>
          <a:prstGeom prst="line">
            <a:avLst/>
          </a:prstGeom>
          <a:noFill/>
          <a:ln w="9525" algn="ctr">
            <a:solidFill>
              <a:schemeClr val="tx1"/>
            </a:solidFill>
            <a:round/>
            <a:headEnd/>
            <a:tailEnd/>
          </a:ln>
        </p:spPr>
      </p:cxnSp>
      <p:sp>
        <p:nvSpPr>
          <p:cNvPr id="17" name="TextBox 16"/>
          <p:cNvSpPr txBox="1"/>
          <p:nvPr/>
        </p:nvSpPr>
        <p:spPr>
          <a:xfrm>
            <a:off x="5076825" y="2781300"/>
            <a:ext cx="3095625" cy="339725"/>
          </a:xfrm>
          <a:prstGeom prst="rect">
            <a:avLst/>
          </a:prstGeom>
          <a:noFill/>
        </p:spPr>
        <p:txBody>
          <a:bodyPr>
            <a:spAutoFit/>
          </a:bodyPr>
          <a:lstStyle/>
          <a:p>
            <a:pPr>
              <a:defRPr/>
            </a:pPr>
            <a:r>
              <a:rPr lang="en-US" altLang="zh-CN" sz="1600" dirty="0">
                <a:solidFill>
                  <a:srgbClr val="0070C0"/>
                </a:solidFill>
                <a:latin typeface="+mn-ea"/>
                <a:ea typeface="+mn-ea"/>
              </a:rPr>
              <a:t>NAS</a:t>
            </a:r>
            <a:r>
              <a:rPr lang="zh-CN" altLang="en-US" sz="1600" dirty="0">
                <a:solidFill>
                  <a:srgbClr val="0070C0"/>
                </a:solidFill>
                <a:latin typeface="+mn-ea"/>
                <a:ea typeface="+mn-ea"/>
              </a:rPr>
              <a:t>消息</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日期占位符 3"/>
          <p:cNvSpPr>
            <a:spLocks noGrp="1"/>
          </p:cNvSpPr>
          <p:nvPr>
            <p:ph type="dt" sz="quarter" idx="10"/>
          </p:nvPr>
        </p:nvSpPr>
        <p:spPr>
          <a:noFill/>
        </p:spPr>
        <p:txBody>
          <a:bodyPr/>
          <a:lstStyle/>
          <a:p>
            <a:pPr defTabSz="801688"/>
            <a:r>
              <a:rPr lang="de-DE" altLang="zh-CN" smtClean="0"/>
              <a:t>Page </a:t>
            </a:r>
            <a:fld id="{41F065BF-D54D-4F12-9DCD-5B1C795B422B}" type="slidenum">
              <a:rPr lang="de-DE" altLang="zh-CN" smtClean="0"/>
              <a:pPr defTabSz="801688"/>
              <a:t>24</a:t>
            </a:fld>
            <a:endParaRPr lang="en-GB" altLang="zh-CN" smtClean="0"/>
          </a:p>
        </p:txBody>
      </p:sp>
      <p:sp>
        <p:nvSpPr>
          <p:cNvPr id="17411"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S1AP_UL_NAS_TRANS</a:t>
            </a:r>
            <a:endParaRPr lang="zh-CN" altLang="en-US" dirty="0" smtClean="0">
              <a:latin typeface="+mn-lt"/>
            </a:endParaRPr>
          </a:p>
        </p:txBody>
      </p:sp>
      <p:sp>
        <p:nvSpPr>
          <p:cNvPr id="34820"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C2E107BA-5604-4D01-879A-F65D263480B8}" type="slidenum">
              <a:rPr lang="de-DE" altLang="zh-CN" sz="1200">
                <a:solidFill>
                  <a:schemeClr val="tx1"/>
                </a:solidFill>
                <a:latin typeface="FrutigerNext LT Bold"/>
              </a:rPr>
              <a:pPr defTabSz="801688" eaLnBrk="0" hangingPunct="0">
                <a:lnSpc>
                  <a:spcPct val="85000"/>
                </a:lnSpc>
              </a:pPr>
              <a:t>24</a:t>
            </a:fld>
            <a:endParaRPr lang="en-GB" altLang="zh-CN" sz="1200">
              <a:solidFill>
                <a:schemeClr val="tx1"/>
              </a:solidFill>
              <a:latin typeface="FrutigerNext LT Bold"/>
            </a:endParaRPr>
          </a:p>
        </p:txBody>
      </p:sp>
      <p:sp>
        <p:nvSpPr>
          <p:cNvPr id="34821"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4822"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4823"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cxnSp>
        <p:nvCxnSpPr>
          <p:cNvPr id="34824" name="直接连接符 16"/>
          <p:cNvCxnSpPr>
            <a:cxnSpLocks noChangeShapeType="1"/>
          </p:cNvCxnSpPr>
          <p:nvPr/>
        </p:nvCxnSpPr>
        <p:spPr bwMode="auto">
          <a:xfrm flipH="1">
            <a:off x="3563938" y="981075"/>
            <a:ext cx="0" cy="4248150"/>
          </a:xfrm>
          <a:prstGeom prst="line">
            <a:avLst/>
          </a:prstGeom>
          <a:noFill/>
          <a:ln w="9525" algn="ctr">
            <a:solidFill>
              <a:schemeClr val="tx1"/>
            </a:solidFill>
            <a:round/>
            <a:headEnd/>
            <a:tailEnd/>
          </a:ln>
        </p:spPr>
      </p:cxnSp>
      <p:cxnSp>
        <p:nvCxnSpPr>
          <p:cNvPr id="34825" name="直接连接符 18"/>
          <p:cNvCxnSpPr>
            <a:cxnSpLocks noChangeShapeType="1"/>
          </p:cNvCxnSpPr>
          <p:nvPr/>
        </p:nvCxnSpPr>
        <p:spPr bwMode="auto">
          <a:xfrm flipH="1">
            <a:off x="0" y="2060575"/>
            <a:ext cx="3563938" cy="0"/>
          </a:xfrm>
          <a:prstGeom prst="line">
            <a:avLst/>
          </a:prstGeom>
          <a:noFill/>
          <a:ln w="9525" algn="ctr">
            <a:solidFill>
              <a:schemeClr val="tx1"/>
            </a:solidFill>
            <a:round/>
            <a:headEnd/>
            <a:tailEnd/>
          </a:ln>
        </p:spPr>
      </p:cxnSp>
      <p:cxnSp>
        <p:nvCxnSpPr>
          <p:cNvPr id="34826" name="直接连接符 19"/>
          <p:cNvCxnSpPr>
            <a:cxnSpLocks noChangeShapeType="1"/>
          </p:cNvCxnSpPr>
          <p:nvPr/>
        </p:nvCxnSpPr>
        <p:spPr bwMode="auto">
          <a:xfrm flipH="1">
            <a:off x="0" y="3500438"/>
            <a:ext cx="3563938" cy="0"/>
          </a:xfrm>
          <a:prstGeom prst="line">
            <a:avLst/>
          </a:prstGeom>
          <a:noFill/>
          <a:ln w="9525" algn="ctr">
            <a:solidFill>
              <a:schemeClr val="tx1"/>
            </a:solidFill>
            <a:round/>
            <a:headEnd/>
            <a:tailEnd/>
          </a:ln>
        </p:spPr>
      </p:cxnSp>
      <p:pic>
        <p:nvPicPr>
          <p:cNvPr id="34827" name="Picture 4"/>
          <p:cNvPicPr>
            <a:picLocks noChangeAspect="1" noChangeArrowheads="1"/>
          </p:cNvPicPr>
          <p:nvPr/>
        </p:nvPicPr>
        <p:blipFill>
          <a:blip r:embed="rId3" cstate="print"/>
          <a:srcRect/>
          <a:stretch>
            <a:fillRect/>
          </a:stretch>
        </p:blipFill>
        <p:spPr bwMode="auto">
          <a:xfrm>
            <a:off x="612775" y="1125538"/>
            <a:ext cx="2663825" cy="790575"/>
          </a:xfrm>
          <a:prstGeom prst="rect">
            <a:avLst/>
          </a:prstGeom>
          <a:noFill/>
          <a:ln w="9525" algn="ctr">
            <a:noFill/>
            <a:miter lim="800000"/>
            <a:headEnd/>
            <a:tailEnd/>
          </a:ln>
        </p:spPr>
      </p:pic>
      <p:pic>
        <p:nvPicPr>
          <p:cNvPr id="34828" name="Picture 2"/>
          <p:cNvPicPr>
            <a:picLocks noChangeAspect="1" noChangeArrowheads="1"/>
          </p:cNvPicPr>
          <p:nvPr/>
        </p:nvPicPr>
        <p:blipFill>
          <a:blip r:embed="rId4" cstate="print"/>
          <a:srcRect/>
          <a:stretch>
            <a:fillRect/>
          </a:stretch>
        </p:blipFill>
        <p:spPr bwMode="auto">
          <a:xfrm>
            <a:off x="468313" y="2205038"/>
            <a:ext cx="2951162" cy="1223962"/>
          </a:xfrm>
          <a:prstGeom prst="rect">
            <a:avLst/>
          </a:prstGeom>
          <a:noFill/>
          <a:ln w="9525" algn="ctr">
            <a:noFill/>
            <a:miter lim="800000"/>
            <a:headEnd/>
            <a:tailEnd/>
          </a:ln>
        </p:spPr>
      </p:pic>
      <p:pic>
        <p:nvPicPr>
          <p:cNvPr id="34829" name="Picture 2"/>
          <p:cNvPicPr>
            <a:picLocks noChangeAspect="1" noChangeArrowheads="1"/>
          </p:cNvPicPr>
          <p:nvPr/>
        </p:nvPicPr>
        <p:blipFill>
          <a:blip r:embed="rId5" cstate="print"/>
          <a:srcRect/>
          <a:stretch>
            <a:fillRect/>
          </a:stretch>
        </p:blipFill>
        <p:spPr bwMode="auto">
          <a:xfrm>
            <a:off x="3635375" y="1052513"/>
            <a:ext cx="5327650" cy="2305050"/>
          </a:xfrm>
          <a:prstGeom prst="rect">
            <a:avLst/>
          </a:prstGeom>
          <a:noFill/>
          <a:ln w="9525" algn="ctr">
            <a:noFill/>
            <a:miter lim="800000"/>
            <a:headEnd/>
            <a:tailEnd/>
          </a:ln>
        </p:spPr>
      </p:pic>
      <p:pic>
        <p:nvPicPr>
          <p:cNvPr id="34830" name="Picture 3"/>
          <p:cNvPicPr>
            <a:picLocks noChangeAspect="1" noChangeArrowheads="1"/>
          </p:cNvPicPr>
          <p:nvPr/>
        </p:nvPicPr>
        <p:blipFill>
          <a:blip r:embed="rId6" cstate="print"/>
          <a:srcRect/>
          <a:stretch>
            <a:fillRect/>
          </a:stretch>
        </p:blipFill>
        <p:spPr bwMode="auto">
          <a:xfrm>
            <a:off x="3708400" y="3644900"/>
            <a:ext cx="4781550" cy="1512888"/>
          </a:xfrm>
          <a:prstGeom prst="rect">
            <a:avLst/>
          </a:prstGeom>
          <a:noFill/>
          <a:ln w="9525" algn="ctr">
            <a:noFill/>
            <a:miter lim="800000"/>
            <a:headEnd/>
            <a:tailEnd/>
          </a:ln>
        </p:spPr>
      </p:pic>
      <p:pic>
        <p:nvPicPr>
          <p:cNvPr id="34831" name="Picture 4"/>
          <p:cNvPicPr>
            <a:picLocks noChangeAspect="1" noChangeArrowheads="1"/>
          </p:cNvPicPr>
          <p:nvPr/>
        </p:nvPicPr>
        <p:blipFill>
          <a:blip r:embed="rId7" cstate="print"/>
          <a:srcRect/>
          <a:stretch>
            <a:fillRect/>
          </a:stretch>
        </p:blipFill>
        <p:spPr bwMode="auto">
          <a:xfrm>
            <a:off x="395288" y="3716338"/>
            <a:ext cx="2746375" cy="1368425"/>
          </a:xfrm>
          <a:prstGeom prst="rect">
            <a:avLst/>
          </a:prstGeom>
          <a:noFill/>
          <a:ln w="9525" algn="ctr">
            <a:noFill/>
            <a:miter lim="800000"/>
            <a:headEnd/>
            <a:tailEnd/>
          </a:ln>
        </p:spPr>
      </p:pic>
      <p:cxnSp>
        <p:nvCxnSpPr>
          <p:cNvPr id="34832" name="直接连接符 21"/>
          <p:cNvCxnSpPr>
            <a:cxnSpLocks noChangeShapeType="1"/>
          </p:cNvCxnSpPr>
          <p:nvPr/>
        </p:nvCxnSpPr>
        <p:spPr bwMode="auto">
          <a:xfrm>
            <a:off x="3563938" y="3500438"/>
            <a:ext cx="5580062" cy="0"/>
          </a:xfrm>
          <a:prstGeom prst="line">
            <a:avLst/>
          </a:prstGeom>
          <a:noFill/>
          <a:ln w="9525" algn="ctr">
            <a:solidFill>
              <a:schemeClr val="tx1"/>
            </a:solidFill>
            <a:round/>
            <a:headEnd/>
            <a:tailEnd/>
          </a:ln>
        </p:spPr>
      </p:cxnSp>
      <p:cxnSp>
        <p:nvCxnSpPr>
          <p:cNvPr id="34833" name="直接连接符 16"/>
          <p:cNvCxnSpPr>
            <a:cxnSpLocks noChangeShapeType="1"/>
          </p:cNvCxnSpPr>
          <p:nvPr/>
        </p:nvCxnSpPr>
        <p:spPr bwMode="auto">
          <a:xfrm>
            <a:off x="0" y="5229225"/>
            <a:ext cx="9144000" cy="0"/>
          </a:xfrm>
          <a:prstGeom prst="line">
            <a:avLst/>
          </a:prstGeom>
          <a:noFill/>
          <a:ln w="9525" algn="ctr">
            <a:solidFill>
              <a:schemeClr val="tx1"/>
            </a:solidFill>
            <a:round/>
            <a:headEnd/>
            <a:tailEnd/>
          </a:ln>
        </p:spPr>
      </p:cxnSp>
      <p:sp>
        <p:nvSpPr>
          <p:cNvPr id="22" name="矩形 21"/>
          <p:cNvSpPr/>
          <p:nvPr/>
        </p:nvSpPr>
        <p:spPr>
          <a:xfrm>
            <a:off x="468313" y="5373688"/>
            <a:ext cx="8567737" cy="584200"/>
          </a:xfrm>
          <a:prstGeom prst="rect">
            <a:avLst/>
          </a:prstGeom>
        </p:spPr>
        <p:txBody>
          <a:bodyPr>
            <a:spAutoFit/>
          </a:bodyPr>
          <a:lstStyle/>
          <a:p>
            <a:pPr>
              <a:defRPr/>
            </a:pPr>
            <a:r>
              <a:rPr lang="zh-CN" altLang="zh-CN" sz="1600" dirty="0">
                <a:solidFill>
                  <a:schemeClr val="tx1"/>
                </a:solidFill>
                <a:latin typeface="+mn-ea"/>
                <a:ea typeface="+mn-ea"/>
              </a:rPr>
              <a:t>上行</a:t>
            </a:r>
            <a:r>
              <a:rPr lang="en-US" altLang="zh-CN" sz="1600" dirty="0">
                <a:solidFill>
                  <a:schemeClr val="tx1"/>
                </a:solidFill>
                <a:latin typeface="+mn-ea"/>
                <a:ea typeface="+mn-ea"/>
              </a:rPr>
              <a:t>NAS</a:t>
            </a:r>
            <a:r>
              <a:rPr lang="zh-CN" altLang="zh-CN" sz="1600" dirty="0">
                <a:solidFill>
                  <a:schemeClr val="tx1"/>
                </a:solidFill>
                <a:latin typeface="+mn-ea"/>
                <a:ea typeface="+mn-ea"/>
              </a:rPr>
              <a:t>层消息，由基站透传给核心网。内容包括：附着完成（</a:t>
            </a:r>
            <a:r>
              <a:rPr lang="en-US" altLang="zh-CN" sz="1600" dirty="0">
                <a:solidFill>
                  <a:schemeClr val="tx1"/>
                </a:solidFill>
                <a:latin typeface="+mn-ea"/>
                <a:ea typeface="+mn-ea"/>
              </a:rPr>
              <a:t>attach complete</a:t>
            </a:r>
            <a:r>
              <a:rPr lang="zh-CN" altLang="zh-CN" sz="1600" dirty="0">
                <a:solidFill>
                  <a:schemeClr val="tx1"/>
                </a:solidFill>
                <a:latin typeface="+mn-ea"/>
                <a:ea typeface="+mn-ea"/>
              </a:rPr>
              <a:t>）、鉴权完成（</a:t>
            </a:r>
            <a:r>
              <a:rPr lang="en-US" altLang="zh-CN" sz="1600" dirty="0">
                <a:solidFill>
                  <a:schemeClr val="tx1"/>
                </a:solidFill>
                <a:latin typeface="+mn-ea"/>
                <a:ea typeface="+mn-ea"/>
              </a:rPr>
              <a:t>authentication response</a:t>
            </a:r>
            <a:r>
              <a:rPr lang="zh-CN" altLang="zh-CN" sz="1600" dirty="0">
                <a:solidFill>
                  <a:schemeClr val="tx1"/>
                </a:solidFill>
                <a:latin typeface="+mn-ea"/>
                <a:ea typeface="+mn-ea"/>
              </a:rPr>
              <a:t>）、身份识别完成（</a:t>
            </a:r>
            <a:r>
              <a:rPr lang="en-US" altLang="zh-CN" sz="1600" dirty="0">
                <a:solidFill>
                  <a:schemeClr val="tx1"/>
                </a:solidFill>
                <a:latin typeface="+mn-ea"/>
                <a:ea typeface="+mn-ea"/>
              </a:rPr>
              <a:t>identity response</a:t>
            </a:r>
            <a:r>
              <a:rPr lang="zh-CN" altLang="zh-CN" sz="1600" dirty="0">
                <a:solidFill>
                  <a:schemeClr val="tx1"/>
                </a:solidFill>
                <a:latin typeface="+mn-ea"/>
                <a:ea typeface="+mn-ea"/>
              </a:rPr>
              <a:t>）等。</a:t>
            </a:r>
          </a:p>
        </p:txBody>
      </p:sp>
      <p:sp>
        <p:nvSpPr>
          <p:cNvPr id="19" name="TextBox 18"/>
          <p:cNvSpPr txBox="1"/>
          <p:nvPr/>
        </p:nvSpPr>
        <p:spPr>
          <a:xfrm>
            <a:off x="4859338" y="1916113"/>
            <a:ext cx="3095625" cy="339725"/>
          </a:xfrm>
          <a:prstGeom prst="rect">
            <a:avLst/>
          </a:prstGeom>
          <a:noFill/>
        </p:spPr>
        <p:txBody>
          <a:bodyPr>
            <a:spAutoFit/>
          </a:bodyPr>
          <a:lstStyle/>
          <a:p>
            <a:pPr>
              <a:defRPr/>
            </a:pPr>
            <a:r>
              <a:rPr lang="en-US" altLang="zh-CN" sz="1600" dirty="0">
                <a:solidFill>
                  <a:srgbClr val="0070C0"/>
                </a:solidFill>
                <a:latin typeface="+mn-ea"/>
                <a:ea typeface="+mn-ea"/>
              </a:rPr>
              <a:t>NAS</a:t>
            </a:r>
            <a:r>
              <a:rPr lang="zh-CN" altLang="en-US" sz="1600" dirty="0">
                <a:solidFill>
                  <a:srgbClr val="0070C0"/>
                </a:solidFill>
                <a:latin typeface="+mn-ea"/>
                <a:ea typeface="+mn-ea"/>
              </a:rPr>
              <a:t>消息</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日期占位符 3"/>
          <p:cNvSpPr>
            <a:spLocks noGrp="1"/>
          </p:cNvSpPr>
          <p:nvPr>
            <p:ph type="dt" sz="quarter" idx="10"/>
          </p:nvPr>
        </p:nvSpPr>
        <p:spPr>
          <a:noFill/>
        </p:spPr>
        <p:txBody>
          <a:bodyPr/>
          <a:lstStyle/>
          <a:p>
            <a:pPr defTabSz="801688"/>
            <a:r>
              <a:rPr lang="de-DE" altLang="zh-CN" smtClean="0"/>
              <a:t>Page </a:t>
            </a:r>
            <a:fld id="{A640C7D2-A94B-4A21-B876-25B2D7957EA1}" type="slidenum">
              <a:rPr lang="de-DE" altLang="zh-CN" smtClean="0"/>
              <a:pPr defTabSz="801688"/>
              <a:t>25</a:t>
            </a:fld>
            <a:endParaRPr lang="en-GB" altLang="zh-CN" smtClean="0"/>
          </a:p>
        </p:txBody>
      </p:sp>
      <p:sp>
        <p:nvSpPr>
          <p:cNvPr id="17411"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RRC_DL_INFO_TRANSF/ RRC_UL_INFO_TRANSF</a:t>
            </a:r>
            <a:endParaRPr lang="zh-CN" altLang="en-US" dirty="0" smtClean="0">
              <a:latin typeface="+mn-lt"/>
            </a:endParaRPr>
          </a:p>
        </p:txBody>
      </p:sp>
      <p:sp>
        <p:nvSpPr>
          <p:cNvPr id="35844"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8951017E-51E2-480C-8DB9-CDBFCC19E94B}" type="slidenum">
              <a:rPr lang="de-DE" altLang="zh-CN" sz="1200">
                <a:solidFill>
                  <a:schemeClr val="tx1"/>
                </a:solidFill>
                <a:latin typeface="FrutigerNext LT Bold"/>
              </a:rPr>
              <a:pPr defTabSz="801688" eaLnBrk="0" hangingPunct="0">
                <a:lnSpc>
                  <a:spcPct val="85000"/>
                </a:lnSpc>
              </a:pPr>
              <a:t>25</a:t>
            </a:fld>
            <a:endParaRPr lang="en-GB" altLang="zh-CN" sz="1200">
              <a:solidFill>
                <a:schemeClr val="tx1"/>
              </a:solidFill>
              <a:latin typeface="FrutigerNext LT Bold"/>
            </a:endParaRPr>
          </a:p>
        </p:txBody>
      </p:sp>
      <p:sp>
        <p:nvSpPr>
          <p:cNvPr id="35845"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5846"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5847"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35848" name="Picture 12"/>
          <p:cNvPicPr>
            <a:picLocks noChangeAspect="1" noChangeArrowheads="1"/>
          </p:cNvPicPr>
          <p:nvPr/>
        </p:nvPicPr>
        <p:blipFill>
          <a:blip r:embed="rId3" cstate="print"/>
          <a:srcRect/>
          <a:stretch>
            <a:fillRect/>
          </a:stretch>
        </p:blipFill>
        <p:spPr bwMode="auto">
          <a:xfrm>
            <a:off x="684213" y="1125538"/>
            <a:ext cx="2543175" cy="866775"/>
          </a:xfrm>
          <a:prstGeom prst="rect">
            <a:avLst/>
          </a:prstGeom>
          <a:noFill/>
          <a:ln w="9525" algn="ctr">
            <a:noFill/>
            <a:miter lim="800000"/>
            <a:headEnd/>
            <a:tailEnd/>
          </a:ln>
        </p:spPr>
      </p:pic>
      <p:pic>
        <p:nvPicPr>
          <p:cNvPr id="35849" name="Picture 13"/>
          <p:cNvPicPr>
            <a:picLocks noChangeAspect="1" noChangeArrowheads="1"/>
          </p:cNvPicPr>
          <p:nvPr/>
        </p:nvPicPr>
        <p:blipFill>
          <a:blip r:embed="rId4" cstate="print"/>
          <a:srcRect/>
          <a:stretch>
            <a:fillRect/>
          </a:stretch>
        </p:blipFill>
        <p:spPr bwMode="auto">
          <a:xfrm>
            <a:off x="684213" y="3284538"/>
            <a:ext cx="2519362" cy="792162"/>
          </a:xfrm>
          <a:prstGeom prst="rect">
            <a:avLst/>
          </a:prstGeom>
          <a:noFill/>
          <a:ln w="9525" algn="ctr">
            <a:noFill/>
            <a:miter lim="800000"/>
            <a:headEnd/>
            <a:tailEnd/>
          </a:ln>
        </p:spPr>
      </p:pic>
      <p:pic>
        <p:nvPicPr>
          <p:cNvPr id="35850" name="Picture 14"/>
          <p:cNvPicPr>
            <a:picLocks noChangeAspect="1" noChangeArrowheads="1"/>
          </p:cNvPicPr>
          <p:nvPr/>
        </p:nvPicPr>
        <p:blipFill>
          <a:blip r:embed="rId5" cstate="print"/>
          <a:srcRect/>
          <a:stretch>
            <a:fillRect/>
          </a:stretch>
        </p:blipFill>
        <p:spPr bwMode="auto">
          <a:xfrm>
            <a:off x="3851275" y="1052513"/>
            <a:ext cx="4608513" cy="2160587"/>
          </a:xfrm>
          <a:prstGeom prst="rect">
            <a:avLst/>
          </a:prstGeom>
          <a:noFill/>
          <a:ln w="9525" algn="ctr">
            <a:noFill/>
            <a:miter lim="800000"/>
            <a:headEnd/>
            <a:tailEnd/>
          </a:ln>
        </p:spPr>
      </p:pic>
      <p:pic>
        <p:nvPicPr>
          <p:cNvPr id="35851" name="Picture 15"/>
          <p:cNvPicPr>
            <a:picLocks noChangeAspect="1" noChangeArrowheads="1"/>
          </p:cNvPicPr>
          <p:nvPr/>
        </p:nvPicPr>
        <p:blipFill>
          <a:blip r:embed="rId6" cstate="print"/>
          <a:srcRect/>
          <a:stretch>
            <a:fillRect/>
          </a:stretch>
        </p:blipFill>
        <p:spPr bwMode="auto">
          <a:xfrm>
            <a:off x="3779838" y="3357563"/>
            <a:ext cx="4752975" cy="2159000"/>
          </a:xfrm>
          <a:prstGeom prst="rect">
            <a:avLst/>
          </a:prstGeom>
          <a:noFill/>
          <a:ln w="9525" algn="ctr">
            <a:noFill/>
            <a:miter lim="800000"/>
            <a:headEnd/>
            <a:tailEnd/>
          </a:ln>
        </p:spPr>
      </p:pic>
      <p:cxnSp>
        <p:nvCxnSpPr>
          <p:cNvPr id="35852" name="直接连接符 15"/>
          <p:cNvCxnSpPr>
            <a:cxnSpLocks noChangeShapeType="1"/>
          </p:cNvCxnSpPr>
          <p:nvPr/>
        </p:nvCxnSpPr>
        <p:spPr bwMode="auto">
          <a:xfrm>
            <a:off x="0" y="3213100"/>
            <a:ext cx="9144000" cy="0"/>
          </a:xfrm>
          <a:prstGeom prst="line">
            <a:avLst/>
          </a:prstGeom>
          <a:noFill/>
          <a:ln w="9525" algn="ctr">
            <a:solidFill>
              <a:schemeClr val="tx1"/>
            </a:solidFill>
            <a:round/>
            <a:headEnd/>
            <a:tailEnd/>
          </a:ln>
        </p:spPr>
      </p:cxnSp>
      <p:cxnSp>
        <p:nvCxnSpPr>
          <p:cNvPr id="35853" name="直接连接符 16"/>
          <p:cNvCxnSpPr>
            <a:cxnSpLocks noChangeShapeType="1"/>
          </p:cNvCxnSpPr>
          <p:nvPr/>
        </p:nvCxnSpPr>
        <p:spPr bwMode="auto">
          <a:xfrm flipH="1">
            <a:off x="3563938" y="1052513"/>
            <a:ext cx="0" cy="4537075"/>
          </a:xfrm>
          <a:prstGeom prst="line">
            <a:avLst/>
          </a:prstGeom>
          <a:noFill/>
          <a:ln w="9525" algn="ctr">
            <a:solidFill>
              <a:schemeClr val="tx1"/>
            </a:solidFill>
            <a:round/>
            <a:headEnd/>
            <a:tailEnd/>
          </a:ln>
        </p:spPr>
      </p:cxnSp>
      <p:pic>
        <p:nvPicPr>
          <p:cNvPr id="35854" name="Picture 14"/>
          <p:cNvPicPr>
            <a:picLocks noChangeAspect="1" noChangeArrowheads="1"/>
          </p:cNvPicPr>
          <p:nvPr/>
        </p:nvPicPr>
        <p:blipFill>
          <a:blip r:embed="rId7" cstate="print"/>
          <a:srcRect/>
          <a:stretch>
            <a:fillRect/>
          </a:stretch>
        </p:blipFill>
        <p:spPr bwMode="auto">
          <a:xfrm>
            <a:off x="539750" y="2276475"/>
            <a:ext cx="2747963" cy="739775"/>
          </a:xfrm>
          <a:prstGeom prst="rect">
            <a:avLst/>
          </a:prstGeom>
          <a:noFill/>
          <a:ln w="9525" algn="ctr">
            <a:noFill/>
            <a:miter lim="800000"/>
            <a:headEnd/>
            <a:tailEnd/>
          </a:ln>
        </p:spPr>
      </p:pic>
      <p:cxnSp>
        <p:nvCxnSpPr>
          <p:cNvPr id="35855" name="直接连接符 15"/>
          <p:cNvCxnSpPr>
            <a:cxnSpLocks noChangeShapeType="1"/>
          </p:cNvCxnSpPr>
          <p:nvPr/>
        </p:nvCxnSpPr>
        <p:spPr bwMode="auto">
          <a:xfrm flipH="1">
            <a:off x="0" y="2060575"/>
            <a:ext cx="3563938" cy="0"/>
          </a:xfrm>
          <a:prstGeom prst="line">
            <a:avLst/>
          </a:prstGeom>
          <a:noFill/>
          <a:ln w="9525" algn="ctr">
            <a:solidFill>
              <a:schemeClr val="tx1"/>
            </a:solidFill>
            <a:round/>
            <a:headEnd/>
            <a:tailEnd/>
          </a:ln>
        </p:spPr>
      </p:cxnSp>
      <p:cxnSp>
        <p:nvCxnSpPr>
          <p:cNvPr id="35856" name="直接连接符 16"/>
          <p:cNvCxnSpPr>
            <a:cxnSpLocks noChangeShapeType="1"/>
          </p:cNvCxnSpPr>
          <p:nvPr/>
        </p:nvCxnSpPr>
        <p:spPr bwMode="auto">
          <a:xfrm flipH="1">
            <a:off x="0" y="4221163"/>
            <a:ext cx="3563938" cy="0"/>
          </a:xfrm>
          <a:prstGeom prst="line">
            <a:avLst/>
          </a:prstGeom>
          <a:noFill/>
          <a:ln w="9525" algn="ctr">
            <a:solidFill>
              <a:schemeClr val="tx1"/>
            </a:solidFill>
            <a:round/>
            <a:headEnd/>
            <a:tailEnd/>
          </a:ln>
        </p:spPr>
      </p:cxnSp>
      <p:pic>
        <p:nvPicPr>
          <p:cNvPr id="35857" name="Picture 15"/>
          <p:cNvPicPr>
            <a:picLocks noChangeAspect="1" noChangeArrowheads="1"/>
          </p:cNvPicPr>
          <p:nvPr/>
        </p:nvPicPr>
        <p:blipFill>
          <a:blip r:embed="rId8" cstate="print"/>
          <a:srcRect/>
          <a:stretch>
            <a:fillRect/>
          </a:stretch>
        </p:blipFill>
        <p:spPr bwMode="auto">
          <a:xfrm>
            <a:off x="539750" y="4437063"/>
            <a:ext cx="2735263" cy="741362"/>
          </a:xfrm>
          <a:prstGeom prst="rect">
            <a:avLst/>
          </a:prstGeom>
          <a:noFill/>
          <a:ln w="9525" algn="ctr">
            <a:noFill/>
            <a:miter lim="800000"/>
            <a:headEnd/>
            <a:tailEnd/>
          </a:ln>
        </p:spPr>
      </p:pic>
      <p:cxnSp>
        <p:nvCxnSpPr>
          <p:cNvPr id="35858" name="直接连接符 15"/>
          <p:cNvCxnSpPr>
            <a:cxnSpLocks noChangeShapeType="1"/>
          </p:cNvCxnSpPr>
          <p:nvPr/>
        </p:nvCxnSpPr>
        <p:spPr bwMode="auto">
          <a:xfrm>
            <a:off x="0" y="5589588"/>
            <a:ext cx="9144000" cy="0"/>
          </a:xfrm>
          <a:prstGeom prst="line">
            <a:avLst/>
          </a:prstGeom>
          <a:noFill/>
          <a:ln w="9525" algn="ctr">
            <a:solidFill>
              <a:schemeClr val="tx1"/>
            </a:solidFill>
            <a:round/>
            <a:headEnd/>
            <a:tailEnd/>
          </a:ln>
        </p:spPr>
      </p:cxnSp>
      <p:sp>
        <p:nvSpPr>
          <p:cNvPr id="20" name="矩形 19"/>
          <p:cNvSpPr/>
          <p:nvPr/>
        </p:nvSpPr>
        <p:spPr>
          <a:xfrm>
            <a:off x="323850" y="5732463"/>
            <a:ext cx="8569325" cy="339725"/>
          </a:xfrm>
          <a:prstGeom prst="rect">
            <a:avLst/>
          </a:prstGeom>
        </p:spPr>
        <p:txBody>
          <a:bodyPr>
            <a:spAutoFit/>
          </a:bodyPr>
          <a:lstStyle/>
          <a:p>
            <a:pPr>
              <a:defRPr/>
            </a:pPr>
            <a:r>
              <a:rPr lang="en-US" altLang="zh-CN" sz="1600" dirty="0">
                <a:solidFill>
                  <a:schemeClr val="tx1"/>
                </a:solidFill>
                <a:latin typeface="+mn-ea"/>
                <a:ea typeface="+mn-ea"/>
              </a:rPr>
              <a:t>NAS</a:t>
            </a:r>
            <a:r>
              <a:rPr lang="zh-CN" altLang="zh-CN" sz="1600" dirty="0">
                <a:solidFill>
                  <a:schemeClr val="tx1"/>
                </a:solidFill>
                <a:latin typeface="+mn-ea"/>
                <a:ea typeface="+mn-ea"/>
              </a:rPr>
              <a:t>层消息，基站</a:t>
            </a:r>
            <a:r>
              <a:rPr lang="zh-CN" altLang="en-US" sz="1600" dirty="0">
                <a:solidFill>
                  <a:schemeClr val="tx1"/>
                </a:solidFill>
                <a:latin typeface="+mn-ea"/>
                <a:ea typeface="+mn-ea"/>
              </a:rPr>
              <a:t>侧不解析，只是透传给终端或核心网</a:t>
            </a:r>
            <a:r>
              <a:rPr lang="zh-CN" altLang="zh-CN" sz="1600" dirty="0">
                <a:solidFill>
                  <a:schemeClr val="tx1"/>
                </a:solidFill>
                <a:latin typeface="+mn-ea"/>
                <a:ea typeface="+mn-ea"/>
              </a:rPr>
              <a: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p>
            <a:pPr defTabSz="801688"/>
            <a:r>
              <a:rPr lang="de-DE" altLang="zh-CN" smtClean="0"/>
              <a:t>Page </a:t>
            </a:r>
            <a:fld id="{E5947763-8FCB-4D97-88F3-7BECE274DA37}" type="slidenum">
              <a:rPr lang="de-DE" altLang="zh-CN" smtClean="0"/>
              <a:pPr defTabSz="801688"/>
              <a:t>26</a:t>
            </a:fld>
            <a:endParaRPr lang="en-GB" altLang="zh-CN" smtClean="0"/>
          </a:p>
        </p:txBody>
      </p:sp>
      <p:sp>
        <p:nvSpPr>
          <p:cNvPr id="17411"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UE</a:t>
            </a:r>
            <a:r>
              <a:rPr lang="zh-CN" altLang="en-US" dirty="0" smtClean="0">
                <a:latin typeface="+mn-lt"/>
              </a:rPr>
              <a:t>上下文建立过程</a:t>
            </a:r>
          </a:p>
        </p:txBody>
      </p:sp>
      <p:sp>
        <p:nvSpPr>
          <p:cNvPr id="36868"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11542F1A-0864-43D2-A623-20B97FE921A4}" type="slidenum">
              <a:rPr lang="de-DE" altLang="zh-CN" sz="1200">
                <a:solidFill>
                  <a:schemeClr val="tx1"/>
                </a:solidFill>
                <a:latin typeface="FrutigerNext LT Bold"/>
              </a:rPr>
              <a:pPr defTabSz="801688" eaLnBrk="0" hangingPunct="0">
                <a:lnSpc>
                  <a:spcPct val="85000"/>
                </a:lnSpc>
              </a:pPr>
              <a:t>26</a:t>
            </a:fld>
            <a:endParaRPr lang="en-GB" altLang="zh-CN" sz="1200">
              <a:solidFill>
                <a:schemeClr val="tx1"/>
              </a:solidFill>
              <a:latin typeface="FrutigerNext LT Bold"/>
            </a:endParaRPr>
          </a:p>
        </p:txBody>
      </p:sp>
      <p:sp>
        <p:nvSpPr>
          <p:cNvPr id="36869"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6870"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6871"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36872" name="Picture 10"/>
          <p:cNvPicPr>
            <a:picLocks noChangeAspect="1" noChangeArrowheads="1"/>
          </p:cNvPicPr>
          <p:nvPr/>
        </p:nvPicPr>
        <p:blipFill>
          <a:blip r:embed="rId3" cstate="print"/>
          <a:srcRect/>
          <a:stretch>
            <a:fillRect/>
          </a:stretch>
        </p:blipFill>
        <p:spPr bwMode="auto">
          <a:xfrm>
            <a:off x="4140200" y="1196975"/>
            <a:ext cx="4483100" cy="2374900"/>
          </a:xfrm>
          <a:prstGeom prst="rect">
            <a:avLst/>
          </a:prstGeom>
          <a:noFill/>
          <a:ln w="9525" algn="ctr">
            <a:noFill/>
            <a:miter lim="800000"/>
            <a:headEnd/>
            <a:tailEnd/>
          </a:ln>
        </p:spPr>
      </p:pic>
      <p:pic>
        <p:nvPicPr>
          <p:cNvPr id="36873" name="Picture 11"/>
          <p:cNvPicPr>
            <a:picLocks noChangeAspect="1" noChangeArrowheads="1"/>
          </p:cNvPicPr>
          <p:nvPr/>
        </p:nvPicPr>
        <p:blipFill>
          <a:blip r:embed="rId4" cstate="print"/>
          <a:srcRect/>
          <a:stretch>
            <a:fillRect/>
          </a:stretch>
        </p:blipFill>
        <p:spPr bwMode="auto">
          <a:xfrm>
            <a:off x="4067175" y="3789363"/>
            <a:ext cx="4722813" cy="1152525"/>
          </a:xfrm>
          <a:prstGeom prst="rect">
            <a:avLst/>
          </a:prstGeom>
          <a:noFill/>
          <a:ln w="9525" algn="ctr">
            <a:noFill/>
            <a:miter lim="800000"/>
            <a:headEnd/>
            <a:tailEnd/>
          </a:ln>
        </p:spPr>
      </p:pic>
      <p:pic>
        <p:nvPicPr>
          <p:cNvPr id="36874" name="Picture 12"/>
          <p:cNvPicPr>
            <a:picLocks noChangeAspect="1" noChangeArrowheads="1"/>
          </p:cNvPicPr>
          <p:nvPr/>
        </p:nvPicPr>
        <p:blipFill>
          <a:blip r:embed="rId5" cstate="print"/>
          <a:srcRect/>
          <a:stretch>
            <a:fillRect/>
          </a:stretch>
        </p:blipFill>
        <p:spPr bwMode="auto">
          <a:xfrm>
            <a:off x="539750" y="3781425"/>
            <a:ext cx="3343275" cy="1376363"/>
          </a:xfrm>
          <a:prstGeom prst="rect">
            <a:avLst/>
          </a:prstGeom>
          <a:noFill/>
          <a:ln w="9525" algn="ctr">
            <a:noFill/>
            <a:miter lim="800000"/>
            <a:headEnd/>
            <a:tailEnd/>
          </a:ln>
        </p:spPr>
      </p:pic>
      <p:pic>
        <p:nvPicPr>
          <p:cNvPr id="36875" name="Picture 13"/>
          <p:cNvPicPr>
            <a:picLocks noChangeAspect="1" noChangeArrowheads="1"/>
          </p:cNvPicPr>
          <p:nvPr/>
        </p:nvPicPr>
        <p:blipFill>
          <a:blip r:embed="rId6" cstate="print"/>
          <a:srcRect/>
          <a:stretch>
            <a:fillRect/>
          </a:stretch>
        </p:blipFill>
        <p:spPr bwMode="auto">
          <a:xfrm>
            <a:off x="468313" y="1268413"/>
            <a:ext cx="3382962" cy="1428750"/>
          </a:xfrm>
          <a:prstGeom prst="rect">
            <a:avLst/>
          </a:prstGeom>
          <a:noFill/>
          <a:ln w="9525" algn="ctr">
            <a:noFill/>
            <a:miter lim="800000"/>
            <a:headEnd/>
            <a:tailEnd/>
          </a:ln>
        </p:spPr>
      </p:pic>
      <p:cxnSp>
        <p:nvCxnSpPr>
          <p:cNvPr id="36876" name="直接连接符 14"/>
          <p:cNvCxnSpPr>
            <a:cxnSpLocks noChangeShapeType="1"/>
          </p:cNvCxnSpPr>
          <p:nvPr/>
        </p:nvCxnSpPr>
        <p:spPr bwMode="auto">
          <a:xfrm>
            <a:off x="0" y="3573463"/>
            <a:ext cx="9144000" cy="0"/>
          </a:xfrm>
          <a:prstGeom prst="line">
            <a:avLst/>
          </a:prstGeom>
          <a:noFill/>
          <a:ln w="9525" algn="ctr">
            <a:solidFill>
              <a:schemeClr val="tx1"/>
            </a:solidFill>
            <a:round/>
            <a:headEnd/>
            <a:tailEnd/>
          </a:ln>
        </p:spPr>
      </p:cxnSp>
      <p:cxnSp>
        <p:nvCxnSpPr>
          <p:cNvPr id="36877" name="直接连接符 16"/>
          <p:cNvCxnSpPr>
            <a:cxnSpLocks noChangeShapeType="1"/>
          </p:cNvCxnSpPr>
          <p:nvPr/>
        </p:nvCxnSpPr>
        <p:spPr bwMode="auto">
          <a:xfrm>
            <a:off x="3995738" y="1125538"/>
            <a:ext cx="0" cy="4248150"/>
          </a:xfrm>
          <a:prstGeom prst="line">
            <a:avLst/>
          </a:prstGeom>
          <a:noFill/>
          <a:ln w="9525" algn="ctr">
            <a:solidFill>
              <a:schemeClr val="tx1"/>
            </a:solidFill>
            <a:round/>
            <a:headEnd/>
            <a:tailEnd/>
          </a:ln>
        </p:spPr>
      </p:cxnSp>
      <p:sp>
        <p:nvSpPr>
          <p:cNvPr id="14" name="矩形 13"/>
          <p:cNvSpPr/>
          <p:nvPr/>
        </p:nvSpPr>
        <p:spPr>
          <a:xfrm>
            <a:off x="539750" y="5661025"/>
            <a:ext cx="3917950" cy="338138"/>
          </a:xfrm>
          <a:prstGeom prst="rect">
            <a:avLst/>
          </a:prstGeom>
        </p:spPr>
        <p:txBody>
          <a:bodyPr wrap="none">
            <a:spAutoFit/>
          </a:bodyPr>
          <a:lstStyle/>
          <a:p>
            <a:pPr>
              <a:defRPr/>
            </a:pPr>
            <a:r>
              <a:rPr lang="zh-CN" altLang="zh-CN" sz="1600" dirty="0">
                <a:solidFill>
                  <a:schemeClr val="tx1"/>
                </a:solidFill>
                <a:latin typeface="+mn-ea"/>
                <a:ea typeface="+mn-ea"/>
              </a:rPr>
              <a:t>指示基站为该</a:t>
            </a:r>
            <a:r>
              <a:rPr lang="en-US" altLang="zh-CN" sz="1600" dirty="0">
                <a:solidFill>
                  <a:schemeClr val="tx1"/>
                </a:solidFill>
                <a:latin typeface="+mn-ea"/>
                <a:ea typeface="+mn-ea"/>
              </a:rPr>
              <a:t>UE</a:t>
            </a:r>
            <a:r>
              <a:rPr lang="zh-CN" altLang="zh-CN" sz="1600" dirty="0">
                <a:solidFill>
                  <a:schemeClr val="tx1"/>
                </a:solidFill>
                <a:latin typeface="+mn-ea"/>
                <a:ea typeface="+mn-ea"/>
              </a:rPr>
              <a:t>分配资源建立数据承载。</a:t>
            </a:r>
            <a:endParaRPr lang="zh-CN" altLang="en-US" sz="1600" dirty="0">
              <a:solidFill>
                <a:schemeClr val="tx1"/>
              </a:solidFill>
              <a:latin typeface="+mn-ea"/>
              <a:ea typeface="+mn-ea"/>
            </a:endParaRPr>
          </a:p>
        </p:txBody>
      </p:sp>
      <p:cxnSp>
        <p:nvCxnSpPr>
          <p:cNvPr id="36879" name="直接连接符 14"/>
          <p:cNvCxnSpPr>
            <a:cxnSpLocks noChangeShapeType="1"/>
          </p:cNvCxnSpPr>
          <p:nvPr/>
        </p:nvCxnSpPr>
        <p:spPr bwMode="auto">
          <a:xfrm>
            <a:off x="0" y="5373688"/>
            <a:ext cx="9144000" cy="0"/>
          </a:xfrm>
          <a:prstGeom prst="line">
            <a:avLst/>
          </a:prstGeom>
          <a:noFill/>
          <a:ln w="9525"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p:spPr>
        <p:txBody>
          <a:bodyPr/>
          <a:lstStyle/>
          <a:p>
            <a:pPr defTabSz="801688"/>
            <a:r>
              <a:rPr lang="de-DE" altLang="zh-CN" smtClean="0"/>
              <a:t>Page </a:t>
            </a:r>
            <a:fld id="{3F2886F9-450E-446B-BEEF-0128AEE1099D}" type="slidenum">
              <a:rPr lang="de-DE" altLang="zh-CN" smtClean="0"/>
              <a:pPr defTabSz="801688"/>
              <a:t>27</a:t>
            </a:fld>
            <a:endParaRPr lang="en-GB" altLang="zh-CN" smtClean="0"/>
          </a:p>
        </p:txBody>
      </p:sp>
      <p:sp>
        <p:nvSpPr>
          <p:cNvPr id="37891"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71353DC4-2996-4BB5-BFB0-09B046BFD028}" type="slidenum">
              <a:rPr lang="de-DE" altLang="zh-CN" sz="1200">
                <a:solidFill>
                  <a:schemeClr val="tx1"/>
                </a:solidFill>
                <a:latin typeface="FrutigerNext LT Bold"/>
              </a:rPr>
              <a:pPr defTabSz="801688" eaLnBrk="0" hangingPunct="0">
                <a:lnSpc>
                  <a:spcPct val="85000"/>
                </a:lnSpc>
              </a:pPr>
              <a:t>27</a:t>
            </a:fld>
            <a:endParaRPr lang="en-GB" altLang="zh-CN" sz="1200">
              <a:solidFill>
                <a:schemeClr val="tx1"/>
              </a:solidFill>
              <a:latin typeface="FrutigerNext LT Bold"/>
            </a:endParaRPr>
          </a:p>
        </p:txBody>
      </p:sp>
      <p:sp>
        <p:nvSpPr>
          <p:cNvPr id="37892"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7893"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7894"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2"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S1AP_INITIAL_CONTEXT_SETUP_REQ</a:t>
            </a:r>
            <a:r>
              <a:rPr lang="zh-CN" altLang="en-US" dirty="0" smtClean="0">
                <a:latin typeface="+mn-lt"/>
              </a:rPr>
              <a:t>（</a:t>
            </a:r>
            <a:r>
              <a:rPr lang="en-US" altLang="zh-CN" dirty="0" smtClean="0">
                <a:latin typeface="+mn-lt"/>
              </a:rPr>
              <a:t>1</a:t>
            </a:r>
            <a:r>
              <a:rPr lang="zh-CN" altLang="en-US" dirty="0" smtClean="0">
                <a:latin typeface="+mn-lt"/>
              </a:rPr>
              <a:t>）</a:t>
            </a:r>
          </a:p>
        </p:txBody>
      </p:sp>
      <p:pic>
        <p:nvPicPr>
          <p:cNvPr id="37896" name="Picture 11"/>
          <p:cNvPicPr>
            <a:picLocks noChangeAspect="1" noChangeArrowheads="1"/>
          </p:cNvPicPr>
          <p:nvPr/>
        </p:nvPicPr>
        <p:blipFill>
          <a:blip r:embed="rId3" cstate="print"/>
          <a:srcRect/>
          <a:stretch>
            <a:fillRect/>
          </a:stretch>
        </p:blipFill>
        <p:spPr bwMode="auto">
          <a:xfrm>
            <a:off x="539750" y="950913"/>
            <a:ext cx="7993063" cy="4422775"/>
          </a:xfrm>
          <a:prstGeom prst="rect">
            <a:avLst/>
          </a:prstGeom>
          <a:noFill/>
          <a:ln w="9525" algn="ctr">
            <a:noFill/>
            <a:miter lim="800000"/>
            <a:headEnd/>
            <a:tailEnd/>
          </a:ln>
        </p:spPr>
      </p:pic>
      <p:sp>
        <p:nvSpPr>
          <p:cNvPr id="37897" name="Rectangle 9"/>
          <p:cNvSpPr>
            <a:spLocks noChangeArrowheads="1"/>
          </p:cNvSpPr>
          <p:nvPr/>
        </p:nvSpPr>
        <p:spPr bwMode="auto">
          <a:xfrm>
            <a:off x="0" y="0"/>
            <a:ext cx="9144000" cy="457200"/>
          </a:xfrm>
          <a:prstGeom prst="rect">
            <a:avLst/>
          </a:prstGeom>
          <a:noFill/>
          <a:ln w="9525" algn="ctr">
            <a:noFill/>
            <a:miter lim="800000"/>
            <a:headEnd/>
            <a:tailEnd/>
          </a:ln>
        </p:spPr>
        <p:txBody>
          <a:bodyPr wrap="none" lIns="79200" tIns="39600" rIns="79200" bIns="39600" anchor="ctr">
            <a:spAutoFit/>
          </a:bodyPr>
          <a:lstStyle/>
          <a:p>
            <a:pPr eaLnBrk="0" hangingPunct="0">
              <a:buFontTx/>
              <a:buChar char="•"/>
            </a:pPr>
            <a:r>
              <a:rPr lang="en-US" altLang="zh-CN" sz="1100">
                <a:latin typeface="Arial" pitchFamily="34" charset="0"/>
                <a:cs typeface="Arial" pitchFamily="34" charset="0"/>
              </a:rPr>
              <a:t>uEAggregateMaximumBitrate</a:t>
            </a:r>
            <a:r>
              <a:rPr lang="zh-CN" altLang="en-US" sz="1100">
                <a:latin typeface="Arial" pitchFamily="34" charset="0"/>
                <a:cs typeface="Arial" pitchFamily="34" charset="0"/>
              </a:rPr>
              <a:t>：</a:t>
            </a:r>
            <a:r>
              <a:rPr lang="en-US" altLang="zh-CN" sz="1100">
                <a:latin typeface="Arial" pitchFamily="34" charset="0"/>
                <a:cs typeface="Arial" pitchFamily="34" charset="0"/>
              </a:rPr>
              <a:t>UE</a:t>
            </a:r>
            <a:r>
              <a:rPr lang="zh-CN" altLang="en-US" sz="1100">
                <a:latin typeface="Arial" pitchFamily="34" charset="0"/>
                <a:cs typeface="Arial" pitchFamily="34" charset="0"/>
              </a:rPr>
              <a:t>的</a:t>
            </a:r>
            <a:r>
              <a:rPr lang="en-US" altLang="zh-CN" sz="1100">
                <a:latin typeface="Arial" pitchFamily="34" charset="0"/>
                <a:cs typeface="Arial" pitchFamily="34" charset="0"/>
              </a:rPr>
              <a:t>AMBR</a:t>
            </a:r>
            <a:r>
              <a:rPr lang="zh-CN" altLang="en-US" sz="1100">
                <a:latin typeface="Arial" pitchFamily="34" charset="0"/>
                <a:cs typeface="Arial" pitchFamily="34" charset="0"/>
              </a:rPr>
              <a:t>，指示此用户所有</a:t>
            </a:r>
            <a:r>
              <a:rPr lang="en-US" altLang="zh-CN" sz="1100">
                <a:latin typeface="Arial" pitchFamily="34" charset="0"/>
                <a:cs typeface="Arial" pitchFamily="34" charset="0"/>
              </a:rPr>
              <a:t>NON-GBR</a:t>
            </a:r>
            <a:r>
              <a:rPr lang="zh-CN" altLang="en-US" sz="1100">
                <a:latin typeface="Arial" pitchFamily="34" charset="0"/>
                <a:cs typeface="Arial" pitchFamily="34" charset="0"/>
              </a:rPr>
              <a:t>承载能够使用的传输带宽总和，单位为</a:t>
            </a:r>
            <a:r>
              <a:rPr lang="en-US" altLang="zh-CN" sz="1100">
                <a:latin typeface="Arial" pitchFamily="34" charset="0"/>
                <a:cs typeface="Arial" pitchFamily="34" charset="0"/>
              </a:rPr>
              <a:t>bit/s</a:t>
            </a:r>
            <a:r>
              <a:rPr lang="zh-CN" altLang="en-US" sz="1100">
                <a:latin typeface="Arial" pitchFamily="34" charset="0"/>
                <a:cs typeface="Arial" pitchFamily="34" charset="0"/>
              </a:rPr>
              <a:t>。上图中，下行为</a:t>
            </a:r>
            <a:r>
              <a:rPr lang="en-US" altLang="zh-CN" sz="1100">
                <a:latin typeface="Arial" pitchFamily="34" charset="0"/>
                <a:cs typeface="Arial" pitchFamily="34" charset="0"/>
              </a:rPr>
              <a:t>300M</a:t>
            </a:r>
            <a:r>
              <a:rPr lang="zh-CN" altLang="en-US" sz="1100">
                <a:latin typeface="Arial" pitchFamily="34" charset="0"/>
                <a:cs typeface="Arial" pitchFamily="34" charset="0"/>
              </a:rPr>
              <a:t>，上行为</a:t>
            </a:r>
            <a:r>
              <a:rPr lang="en-US" altLang="zh-CN" sz="1100">
                <a:latin typeface="Arial" pitchFamily="34" charset="0"/>
                <a:cs typeface="Arial" pitchFamily="34" charset="0"/>
              </a:rPr>
              <a:t>120M</a:t>
            </a:r>
            <a:r>
              <a:rPr lang="zh-CN" altLang="en-US" sz="1100">
                <a:latin typeface="Arial" pitchFamily="34" charset="0"/>
                <a:cs typeface="Arial" pitchFamily="34" charset="0"/>
              </a:rPr>
              <a:t>。</a:t>
            </a:r>
            <a:endParaRPr lang="zh-CN" altLang="en-US" sz="900"/>
          </a:p>
          <a:p>
            <a:pPr eaLnBrk="0" hangingPunct="0">
              <a:buFontTx/>
              <a:buChar char="•"/>
            </a:pPr>
            <a:r>
              <a:rPr lang="en-US" altLang="zh-CN" sz="1100">
                <a:latin typeface="Arial" pitchFamily="34" charset="0"/>
                <a:cs typeface="Arial" pitchFamily="34" charset="0"/>
              </a:rPr>
              <a:t>transportLayerAddress</a:t>
            </a:r>
            <a:r>
              <a:rPr lang="zh-CN" altLang="en-US" sz="1100">
                <a:latin typeface="Arial" pitchFamily="34" charset="0"/>
                <a:cs typeface="Arial" pitchFamily="34" charset="0"/>
              </a:rPr>
              <a:t>：</a:t>
            </a:r>
            <a:r>
              <a:rPr lang="en-US" altLang="zh-CN" sz="1100">
                <a:latin typeface="Arial" pitchFamily="34" charset="0"/>
                <a:cs typeface="Arial" pitchFamily="34" charset="0"/>
              </a:rPr>
              <a:t>IP PATH</a:t>
            </a:r>
            <a:r>
              <a:rPr lang="zh-CN" altLang="en-US" sz="1100">
                <a:latin typeface="Arial" pitchFamily="34" charset="0"/>
                <a:cs typeface="Arial" pitchFamily="34" charset="0"/>
              </a:rPr>
              <a:t>地址，</a:t>
            </a:r>
            <a:r>
              <a:rPr lang="en-US" altLang="zh-CN" sz="1100">
                <a:latin typeface="Arial" pitchFamily="34" charset="0"/>
                <a:cs typeface="Arial" pitchFamily="34" charset="0"/>
              </a:rPr>
              <a:t>MML</a:t>
            </a:r>
            <a:r>
              <a:rPr lang="zh-CN" altLang="en-US" sz="1100">
                <a:latin typeface="Arial" pitchFamily="34" charset="0"/>
                <a:cs typeface="Arial" pitchFamily="34" charset="0"/>
              </a:rPr>
              <a:t>中可配置。通过此信元，可以核对基站和核心网两侧配置的</a:t>
            </a:r>
            <a:r>
              <a:rPr lang="en-US" altLang="zh-CN" sz="1100">
                <a:latin typeface="Arial" pitchFamily="34" charset="0"/>
                <a:cs typeface="Arial" pitchFamily="34" charset="0"/>
              </a:rPr>
              <a:t>IP</a:t>
            </a:r>
            <a:r>
              <a:rPr lang="zh-CN" altLang="en-US" sz="1100">
                <a:latin typeface="Arial" pitchFamily="34" charset="0"/>
                <a:cs typeface="Arial" pitchFamily="34" charset="0"/>
              </a:rPr>
              <a:t>地址是否正确。上图中，</a:t>
            </a:r>
            <a:r>
              <a:rPr lang="en-US" altLang="zh-CN" sz="1100">
                <a:latin typeface="Arial" pitchFamily="34" charset="0"/>
                <a:cs typeface="Arial" pitchFamily="34" charset="0"/>
              </a:rPr>
              <a:t>IP PATH</a:t>
            </a:r>
            <a:r>
              <a:rPr lang="zh-CN" altLang="en-US" sz="1100">
                <a:latin typeface="Arial" pitchFamily="34" charset="0"/>
                <a:cs typeface="Arial" pitchFamily="34" charset="0"/>
              </a:rPr>
              <a:t>地址为</a:t>
            </a:r>
            <a:r>
              <a:rPr lang="en-US" altLang="zh-CN" sz="1100">
                <a:latin typeface="Arial" pitchFamily="34" charset="0"/>
                <a:cs typeface="Arial" pitchFamily="34" charset="0"/>
              </a:rPr>
              <a:t>0A 0A 0A 0A</a:t>
            </a:r>
            <a:r>
              <a:rPr lang="zh-CN" altLang="en-US" sz="1100">
                <a:latin typeface="Arial" pitchFamily="34" charset="0"/>
                <a:cs typeface="Arial" pitchFamily="34" charset="0"/>
              </a:rPr>
              <a:t>，换算成十进制即</a:t>
            </a:r>
            <a:r>
              <a:rPr lang="en-US" altLang="zh-CN" sz="1100">
                <a:latin typeface="Arial" pitchFamily="34" charset="0"/>
                <a:cs typeface="Arial" pitchFamily="34" charset="0"/>
              </a:rPr>
              <a:t>10.10.10.10</a:t>
            </a:r>
            <a:r>
              <a:rPr lang="zh-CN" altLang="en-US" sz="1100">
                <a:latin typeface="Arial" pitchFamily="34" charset="0"/>
                <a:cs typeface="Arial" pitchFamily="34" charset="0"/>
              </a:rPr>
              <a:t>。</a:t>
            </a:r>
            <a:endParaRPr lang="zh-CN" altLang="en-US"/>
          </a:p>
        </p:txBody>
      </p:sp>
      <p:sp>
        <p:nvSpPr>
          <p:cNvPr id="37898" name="Rectangle 10"/>
          <p:cNvSpPr>
            <a:spLocks noChangeArrowheads="1"/>
          </p:cNvSpPr>
          <p:nvPr/>
        </p:nvSpPr>
        <p:spPr bwMode="auto">
          <a:xfrm>
            <a:off x="0" y="0"/>
            <a:ext cx="9144000" cy="457200"/>
          </a:xfrm>
          <a:prstGeom prst="rect">
            <a:avLst/>
          </a:prstGeom>
          <a:noFill/>
          <a:ln w="9525" algn="ctr">
            <a:noFill/>
            <a:miter lim="800000"/>
            <a:headEnd/>
            <a:tailEnd/>
          </a:ln>
        </p:spPr>
        <p:txBody>
          <a:bodyPr wrap="none" lIns="79200" tIns="39600" rIns="79200" bIns="39600" anchor="ctr">
            <a:spAutoFit/>
          </a:bodyPr>
          <a:lstStyle/>
          <a:p>
            <a:pPr eaLnBrk="0" hangingPunct="0">
              <a:buFontTx/>
              <a:buChar char="•"/>
            </a:pPr>
            <a:r>
              <a:rPr lang="en-US" altLang="zh-CN" sz="1100">
                <a:latin typeface="Arial" pitchFamily="34" charset="0"/>
                <a:cs typeface="Arial" pitchFamily="34" charset="0"/>
              </a:rPr>
              <a:t>uEAggregateMaximumBitrate</a:t>
            </a:r>
            <a:r>
              <a:rPr lang="zh-CN" altLang="en-US" sz="1100">
                <a:latin typeface="Arial" pitchFamily="34" charset="0"/>
                <a:cs typeface="Arial" pitchFamily="34" charset="0"/>
              </a:rPr>
              <a:t>：</a:t>
            </a:r>
            <a:r>
              <a:rPr lang="en-US" altLang="zh-CN" sz="1100">
                <a:latin typeface="Arial" pitchFamily="34" charset="0"/>
                <a:cs typeface="Arial" pitchFamily="34" charset="0"/>
              </a:rPr>
              <a:t>UE</a:t>
            </a:r>
            <a:r>
              <a:rPr lang="zh-CN" altLang="en-US" sz="1100">
                <a:latin typeface="Arial" pitchFamily="34" charset="0"/>
                <a:cs typeface="Arial" pitchFamily="34" charset="0"/>
              </a:rPr>
              <a:t>的</a:t>
            </a:r>
            <a:r>
              <a:rPr lang="en-US" altLang="zh-CN" sz="1100">
                <a:latin typeface="Arial" pitchFamily="34" charset="0"/>
                <a:cs typeface="Arial" pitchFamily="34" charset="0"/>
              </a:rPr>
              <a:t>AMBR</a:t>
            </a:r>
            <a:r>
              <a:rPr lang="zh-CN" altLang="en-US" sz="1100">
                <a:latin typeface="Arial" pitchFamily="34" charset="0"/>
                <a:cs typeface="Arial" pitchFamily="34" charset="0"/>
              </a:rPr>
              <a:t>，指示此用户所有</a:t>
            </a:r>
            <a:r>
              <a:rPr lang="en-US" altLang="zh-CN" sz="1100">
                <a:latin typeface="Arial" pitchFamily="34" charset="0"/>
                <a:cs typeface="Arial" pitchFamily="34" charset="0"/>
              </a:rPr>
              <a:t>NON-GBR</a:t>
            </a:r>
            <a:r>
              <a:rPr lang="zh-CN" altLang="en-US" sz="1100">
                <a:latin typeface="Arial" pitchFamily="34" charset="0"/>
                <a:cs typeface="Arial" pitchFamily="34" charset="0"/>
              </a:rPr>
              <a:t>承载能够使用的传输带宽总和，单位为</a:t>
            </a:r>
            <a:r>
              <a:rPr lang="en-US" altLang="zh-CN" sz="1100">
                <a:latin typeface="Arial" pitchFamily="34" charset="0"/>
                <a:cs typeface="Arial" pitchFamily="34" charset="0"/>
              </a:rPr>
              <a:t>bit/s</a:t>
            </a:r>
            <a:r>
              <a:rPr lang="zh-CN" altLang="en-US" sz="1100">
                <a:latin typeface="Arial" pitchFamily="34" charset="0"/>
                <a:cs typeface="Arial" pitchFamily="34" charset="0"/>
              </a:rPr>
              <a:t>。上图中，下行为</a:t>
            </a:r>
            <a:r>
              <a:rPr lang="en-US" altLang="zh-CN" sz="1100">
                <a:latin typeface="Arial" pitchFamily="34" charset="0"/>
                <a:cs typeface="Arial" pitchFamily="34" charset="0"/>
              </a:rPr>
              <a:t>300M</a:t>
            </a:r>
            <a:r>
              <a:rPr lang="zh-CN" altLang="en-US" sz="1100">
                <a:latin typeface="Arial" pitchFamily="34" charset="0"/>
                <a:cs typeface="Arial" pitchFamily="34" charset="0"/>
              </a:rPr>
              <a:t>，上行为</a:t>
            </a:r>
            <a:r>
              <a:rPr lang="en-US" altLang="zh-CN" sz="1100">
                <a:latin typeface="Arial" pitchFamily="34" charset="0"/>
                <a:cs typeface="Arial" pitchFamily="34" charset="0"/>
              </a:rPr>
              <a:t>120M</a:t>
            </a:r>
            <a:r>
              <a:rPr lang="zh-CN" altLang="en-US" sz="1100">
                <a:latin typeface="Arial" pitchFamily="34" charset="0"/>
                <a:cs typeface="Arial" pitchFamily="34" charset="0"/>
              </a:rPr>
              <a:t>。</a:t>
            </a:r>
            <a:endParaRPr lang="zh-CN" altLang="en-US" sz="900"/>
          </a:p>
          <a:p>
            <a:pPr eaLnBrk="0" hangingPunct="0">
              <a:buFontTx/>
              <a:buChar char="•"/>
            </a:pPr>
            <a:r>
              <a:rPr lang="en-US" altLang="zh-CN" sz="1100">
                <a:latin typeface="Arial" pitchFamily="34" charset="0"/>
                <a:cs typeface="Arial" pitchFamily="34" charset="0"/>
              </a:rPr>
              <a:t>transportLayerAddress</a:t>
            </a:r>
            <a:r>
              <a:rPr lang="zh-CN" altLang="en-US" sz="1100">
                <a:latin typeface="Arial" pitchFamily="34" charset="0"/>
                <a:cs typeface="Arial" pitchFamily="34" charset="0"/>
              </a:rPr>
              <a:t>：</a:t>
            </a:r>
            <a:r>
              <a:rPr lang="en-US" altLang="zh-CN" sz="1100">
                <a:latin typeface="Arial" pitchFamily="34" charset="0"/>
                <a:cs typeface="Arial" pitchFamily="34" charset="0"/>
              </a:rPr>
              <a:t>IP PATH</a:t>
            </a:r>
            <a:r>
              <a:rPr lang="zh-CN" altLang="en-US" sz="1100">
                <a:latin typeface="Arial" pitchFamily="34" charset="0"/>
                <a:cs typeface="Arial" pitchFamily="34" charset="0"/>
              </a:rPr>
              <a:t>地址，</a:t>
            </a:r>
            <a:r>
              <a:rPr lang="en-US" altLang="zh-CN" sz="1100">
                <a:latin typeface="Arial" pitchFamily="34" charset="0"/>
                <a:cs typeface="Arial" pitchFamily="34" charset="0"/>
              </a:rPr>
              <a:t>MML</a:t>
            </a:r>
            <a:r>
              <a:rPr lang="zh-CN" altLang="en-US" sz="1100">
                <a:latin typeface="Arial" pitchFamily="34" charset="0"/>
                <a:cs typeface="Arial" pitchFamily="34" charset="0"/>
              </a:rPr>
              <a:t>中可配置。通过此信元，可以核对基站和核心网两侧配置的</a:t>
            </a:r>
            <a:r>
              <a:rPr lang="en-US" altLang="zh-CN" sz="1100">
                <a:latin typeface="Arial" pitchFamily="34" charset="0"/>
                <a:cs typeface="Arial" pitchFamily="34" charset="0"/>
              </a:rPr>
              <a:t>IP</a:t>
            </a:r>
            <a:r>
              <a:rPr lang="zh-CN" altLang="en-US" sz="1100">
                <a:latin typeface="Arial" pitchFamily="34" charset="0"/>
                <a:cs typeface="Arial" pitchFamily="34" charset="0"/>
              </a:rPr>
              <a:t>地址是否正确。上图中，</a:t>
            </a:r>
            <a:r>
              <a:rPr lang="en-US" altLang="zh-CN" sz="1100">
                <a:latin typeface="Arial" pitchFamily="34" charset="0"/>
                <a:cs typeface="Arial" pitchFamily="34" charset="0"/>
              </a:rPr>
              <a:t>IP PATH</a:t>
            </a:r>
            <a:r>
              <a:rPr lang="zh-CN" altLang="en-US" sz="1100">
                <a:latin typeface="Arial" pitchFamily="34" charset="0"/>
                <a:cs typeface="Arial" pitchFamily="34" charset="0"/>
              </a:rPr>
              <a:t>地址为</a:t>
            </a:r>
            <a:r>
              <a:rPr lang="en-US" altLang="zh-CN" sz="1100">
                <a:latin typeface="Arial" pitchFamily="34" charset="0"/>
                <a:cs typeface="Arial" pitchFamily="34" charset="0"/>
              </a:rPr>
              <a:t>0A 0A 0A 0A</a:t>
            </a:r>
            <a:r>
              <a:rPr lang="zh-CN" altLang="en-US" sz="1100">
                <a:latin typeface="Arial" pitchFamily="34" charset="0"/>
                <a:cs typeface="Arial" pitchFamily="34" charset="0"/>
              </a:rPr>
              <a:t>，换算成十进制即</a:t>
            </a:r>
            <a:r>
              <a:rPr lang="en-US" altLang="zh-CN" sz="1100">
                <a:latin typeface="Arial" pitchFamily="34" charset="0"/>
                <a:cs typeface="Arial" pitchFamily="34" charset="0"/>
              </a:rPr>
              <a:t>10.10.10.10</a:t>
            </a:r>
            <a:r>
              <a:rPr lang="zh-CN" altLang="en-US" sz="1100">
                <a:latin typeface="Arial" pitchFamily="34" charset="0"/>
                <a:cs typeface="Arial" pitchFamily="34" charset="0"/>
              </a:rPr>
              <a:t>。</a:t>
            </a:r>
            <a:endParaRPr lang="zh-CN" altLang="en-US"/>
          </a:p>
        </p:txBody>
      </p:sp>
      <p:sp>
        <p:nvSpPr>
          <p:cNvPr id="37899" name="Rectangle 11"/>
          <p:cNvSpPr>
            <a:spLocks noChangeArrowheads="1"/>
          </p:cNvSpPr>
          <p:nvPr/>
        </p:nvSpPr>
        <p:spPr bwMode="auto">
          <a:xfrm>
            <a:off x="0" y="0"/>
            <a:ext cx="9144000" cy="457200"/>
          </a:xfrm>
          <a:prstGeom prst="rect">
            <a:avLst/>
          </a:prstGeom>
          <a:noFill/>
          <a:ln w="9525" algn="ctr">
            <a:noFill/>
            <a:miter lim="800000"/>
            <a:headEnd/>
            <a:tailEnd/>
          </a:ln>
        </p:spPr>
        <p:txBody>
          <a:bodyPr wrap="none" lIns="79200" tIns="39600" rIns="79200" bIns="39600" anchor="ctr">
            <a:spAutoFit/>
          </a:bodyPr>
          <a:lstStyle/>
          <a:p>
            <a:pPr eaLnBrk="0" hangingPunct="0">
              <a:buFontTx/>
              <a:buChar char="•"/>
            </a:pPr>
            <a:r>
              <a:rPr lang="en-US" altLang="zh-CN" sz="1100">
                <a:latin typeface="Arial" pitchFamily="34" charset="0"/>
                <a:cs typeface="Arial" pitchFamily="34" charset="0"/>
              </a:rPr>
              <a:t>uEAggregateMaximumBitrate</a:t>
            </a:r>
            <a:r>
              <a:rPr lang="zh-CN" altLang="en-US" sz="1100">
                <a:latin typeface="Arial" pitchFamily="34" charset="0"/>
                <a:cs typeface="Arial" pitchFamily="34" charset="0"/>
              </a:rPr>
              <a:t>：</a:t>
            </a:r>
            <a:r>
              <a:rPr lang="en-US" altLang="zh-CN" sz="1100">
                <a:latin typeface="Arial" pitchFamily="34" charset="0"/>
                <a:cs typeface="Arial" pitchFamily="34" charset="0"/>
              </a:rPr>
              <a:t>UE</a:t>
            </a:r>
            <a:r>
              <a:rPr lang="zh-CN" altLang="en-US" sz="1100">
                <a:latin typeface="Arial" pitchFamily="34" charset="0"/>
                <a:cs typeface="Arial" pitchFamily="34" charset="0"/>
              </a:rPr>
              <a:t>的</a:t>
            </a:r>
            <a:r>
              <a:rPr lang="en-US" altLang="zh-CN" sz="1100">
                <a:latin typeface="Arial" pitchFamily="34" charset="0"/>
                <a:cs typeface="Arial" pitchFamily="34" charset="0"/>
              </a:rPr>
              <a:t>AMBR</a:t>
            </a:r>
            <a:r>
              <a:rPr lang="zh-CN" altLang="en-US" sz="1100">
                <a:latin typeface="Arial" pitchFamily="34" charset="0"/>
                <a:cs typeface="Arial" pitchFamily="34" charset="0"/>
              </a:rPr>
              <a:t>，指示此用户所有</a:t>
            </a:r>
            <a:r>
              <a:rPr lang="en-US" altLang="zh-CN" sz="1100">
                <a:latin typeface="Arial" pitchFamily="34" charset="0"/>
                <a:cs typeface="Arial" pitchFamily="34" charset="0"/>
              </a:rPr>
              <a:t>NON-GBR</a:t>
            </a:r>
            <a:r>
              <a:rPr lang="zh-CN" altLang="en-US" sz="1100">
                <a:latin typeface="Arial" pitchFamily="34" charset="0"/>
                <a:cs typeface="Arial" pitchFamily="34" charset="0"/>
              </a:rPr>
              <a:t>承载能够使用的传输带宽总和，单位为</a:t>
            </a:r>
            <a:r>
              <a:rPr lang="en-US" altLang="zh-CN" sz="1100">
                <a:latin typeface="Arial" pitchFamily="34" charset="0"/>
                <a:cs typeface="Arial" pitchFamily="34" charset="0"/>
              </a:rPr>
              <a:t>bit/s</a:t>
            </a:r>
            <a:r>
              <a:rPr lang="zh-CN" altLang="en-US" sz="1100">
                <a:latin typeface="Arial" pitchFamily="34" charset="0"/>
                <a:cs typeface="Arial" pitchFamily="34" charset="0"/>
              </a:rPr>
              <a:t>。上图中，下行为</a:t>
            </a:r>
            <a:r>
              <a:rPr lang="en-US" altLang="zh-CN" sz="1100">
                <a:latin typeface="Arial" pitchFamily="34" charset="0"/>
                <a:cs typeface="Arial" pitchFamily="34" charset="0"/>
              </a:rPr>
              <a:t>300M</a:t>
            </a:r>
            <a:r>
              <a:rPr lang="zh-CN" altLang="en-US" sz="1100">
                <a:latin typeface="Arial" pitchFamily="34" charset="0"/>
                <a:cs typeface="Arial" pitchFamily="34" charset="0"/>
              </a:rPr>
              <a:t>，上行为</a:t>
            </a:r>
            <a:r>
              <a:rPr lang="en-US" altLang="zh-CN" sz="1100">
                <a:latin typeface="Arial" pitchFamily="34" charset="0"/>
                <a:cs typeface="Arial" pitchFamily="34" charset="0"/>
              </a:rPr>
              <a:t>120M</a:t>
            </a:r>
            <a:r>
              <a:rPr lang="zh-CN" altLang="en-US" sz="1100">
                <a:latin typeface="Arial" pitchFamily="34" charset="0"/>
                <a:cs typeface="Arial" pitchFamily="34" charset="0"/>
              </a:rPr>
              <a:t>。</a:t>
            </a:r>
            <a:endParaRPr lang="zh-CN" altLang="en-US" sz="900"/>
          </a:p>
          <a:p>
            <a:pPr eaLnBrk="0" hangingPunct="0">
              <a:buFontTx/>
              <a:buChar char="•"/>
            </a:pPr>
            <a:r>
              <a:rPr lang="en-US" altLang="zh-CN" sz="1100">
                <a:latin typeface="Arial" pitchFamily="34" charset="0"/>
                <a:cs typeface="Arial" pitchFamily="34" charset="0"/>
              </a:rPr>
              <a:t>transportLayerAddress</a:t>
            </a:r>
            <a:r>
              <a:rPr lang="zh-CN" altLang="en-US" sz="1100">
                <a:latin typeface="Arial" pitchFamily="34" charset="0"/>
                <a:cs typeface="Arial" pitchFamily="34" charset="0"/>
              </a:rPr>
              <a:t>：</a:t>
            </a:r>
            <a:r>
              <a:rPr lang="en-US" altLang="zh-CN" sz="1100">
                <a:latin typeface="Arial" pitchFamily="34" charset="0"/>
                <a:cs typeface="Arial" pitchFamily="34" charset="0"/>
              </a:rPr>
              <a:t>IP PATH</a:t>
            </a:r>
            <a:r>
              <a:rPr lang="zh-CN" altLang="en-US" sz="1100">
                <a:latin typeface="Arial" pitchFamily="34" charset="0"/>
                <a:cs typeface="Arial" pitchFamily="34" charset="0"/>
              </a:rPr>
              <a:t>地址，</a:t>
            </a:r>
            <a:r>
              <a:rPr lang="en-US" altLang="zh-CN" sz="1100">
                <a:latin typeface="Arial" pitchFamily="34" charset="0"/>
                <a:cs typeface="Arial" pitchFamily="34" charset="0"/>
              </a:rPr>
              <a:t>MML</a:t>
            </a:r>
            <a:r>
              <a:rPr lang="zh-CN" altLang="en-US" sz="1100">
                <a:latin typeface="Arial" pitchFamily="34" charset="0"/>
                <a:cs typeface="Arial" pitchFamily="34" charset="0"/>
              </a:rPr>
              <a:t>中可配置。通过此信元，可以核对基站和核心网两侧配置的</a:t>
            </a:r>
            <a:r>
              <a:rPr lang="en-US" altLang="zh-CN" sz="1100">
                <a:latin typeface="Arial" pitchFamily="34" charset="0"/>
                <a:cs typeface="Arial" pitchFamily="34" charset="0"/>
              </a:rPr>
              <a:t>IP</a:t>
            </a:r>
            <a:r>
              <a:rPr lang="zh-CN" altLang="en-US" sz="1100">
                <a:latin typeface="Arial" pitchFamily="34" charset="0"/>
                <a:cs typeface="Arial" pitchFamily="34" charset="0"/>
              </a:rPr>
              <a:t>地址是否正确。上图中，</a:t>
            </a:r>
            <a:r>
              <a:rPr lang="en-US" altLang="zh-CN" sz="1100">
                <a:latin typeface="Arial" pitchFamily="34" charset="0"/>
                <a:cs typeface="Arial" pitchFamily="34" charset="0"/>
              </a:rPr>
              <a:t>IP PATH</a:t>
            </a:r>
            <a:r>
              <a:rPr lang="zh-CN" altLang="en-US" sz="1100">
                <a:latin typeface="Arial" pitchFamily="34" charset="0"/>
                <a:cs typeface="Arial" pitchFamily="34" charset="0"/>
              </a:rPr>
              <a:t>地址为</a:t>
            </a:r>
            <a:r>
              <a:rPr lang="en-US" altLang="zh-CN" sz="1100">
                <a:latin typeface="Arial" pitchFamily="34" charset="0"/>
                <a:cs typeface="Arial" pitchFamily="34" charset="0"/>
              </a:rPr>
              <a:t>0A 0A 0A 0A</a:t>
            </a:r>
            <a:r>
              <a:rPr lang="zh-CN" altLang="en-US" sz="1100">
                <a:latin typeface="Arial" pitchFamily="34" charset="0"/>
                <a:cs typeface="Arial" pitchFamily="34" charset="0"/>
              </a:rPr>
              <a:t>，换算成十进制即</a:t>
            </a:r>
            <a:r>
              <a:rPr lang="en-US" altLang="zh-CN" sz="1100">
                <a:latin typeface="Arial" pitchFamily="34" charset="0"/>
                <a:cs typeface="Arial" pitchFamily="34" charset="0"/>
              </a:rPr>
              <a:t>10.10.10.10</a:t>
            </a:r>
            <a:r>
              <a:rPr lang="zh-CN" altLang="en-US" sz="1100">
                <a:latin typeface="Arial" pitchFamily="34" charset="0"/>
                <a:cs typeface="Arial" pitchFamily="34" charset="0"/>
              </a:rPr>
              <a:t>。</a:t>
            </a:r>
            <a:endParaRPr lang="zh-CN" altLang="en-US"/>
          </a:p>
        </p:txBody>
      </p:sp>
      <p:sp>
        <p:nvSpPr>
          <p:cNvPr id="37900" name="Rectangle 12"/>
          <p:cNvSpPr>
            <a:spLocks noChangeArrowheads="1"/>
          </p:cNvSpPr>
          <p:nvPr/>
        </p:nvSpPr>
        <p:spPr bwMode="auto">
          <a:xfrm>
            <a:off x="0" y="0"/>
            <a:ext cx="9144000" cy="457200"/>
          </a:xfrm>
          <a:prstGeom prst="rect">
            <a:avLst/>
          </a:prstGeom>
          <a:noFill/>
          <a:ln w="9525" algn="ctr">
            <a:noFill/>
            <a:miter lim="800000"/>
            <a:headEnd/>
            <a:tailEnd/>
          </a:ln>
        </p:spPr>
        <p:txBody>
          <a:bodyPr wrap="none" lIns="79200" tIns="39600" rIns="79200" bIns="39600" anchor="ctr">
            <a:spAutoFit/>
          </a:bodyPr>
          <a:lstStyle/>
          <a:p>
            <a:pPr eaLnBrk="0" hangingPunct="0">
              <a:buFontTx/>
              <a:buChar char="•"/>
            </a:pPr>
            <a:r>
              <a:rPr lang="en-US" altLang="zh-CN" sz="1100">
                <a:latin typeface="Arial" pitchFamily="34" charset="0"/>
                <a:cs typeface="Arial" pitchFamily="34" charset="0"/>
              </a:rPr>
              <a:t>uEAggregateMaximumBitrate</a:t>
            </a:r>
            <a:r>
              <a:rPr lang="zh-CN" altLang="en-US" sz="1100">
                <a:latin typeface="Arial" pitchFamily="34" charset="0"/>
                <a:cs typeface="Arial" pitchFamily="34" charset="0"/>
              </a:rPr>
              <a:t>：</a:t>
            </a:r>
            <a:r>
              <a:rPr lang="en-US" altLang="zh-CN" sz="1100">
                <a:latin typeface="Arial" pitchFamily="34" charset="0"/>
                <a:cs typeface="Arial" pitchFamily="34" charset="0"/>
              </a:rPr>
              <a:t>UE</a:t>
            </a:r>
            <a:r>
              <a:rPr lang="zh-CN" altLang="en-US" sz="1100">
                <a:latin typeface="Arial" pitchFamily="34" charset="0"/>
                <a:cs typeface="Arial" pitchFamily="34" charset="0"/>
              </a:rPr>
              <a:t>的</a:t>
            </a:r>
            <a:r>
              <a:rPr lang="en-US" altLang="zh-CN" sz="1100">
                <a:latin typeface="Arial" pitchFamily="34" charset="0"/>
                <a:cs typeface="Arial" pitchFamily="34" charset="0"/>
              </a:rPr>
              <a:t>AMBR</a:t>
            </a:r>
            <a:r>
              <a:rPr lang="zh-CN" altLang="en-US" sz="1100">
                <a:latin typeface="Arial" pitchFamily="34" charset="0"/>
                <a:cs typeface="Arial" pitchFamily="34" charset="0"/>
              </a:rPr>
              <a:t>，指示此用户所有</a:t>
            </a:r>
            <a:r>
              <a:rPr lang="en-US" altLang="zh-CN" sz="1100">
                <a:latin typeface="Arial" pitchFamily="34" charset="0"/>
                <a:cs typeface="Arial" pitchFamily="34" charset="0"/>
              </a:rPr>
              <a:t>NON-GBR</a:t>
            </a:r>
            <a:r>
              <a:rPr lang="zh-CN" altLang="en-US" sz="1100">
                <a:latin typeface="Arial" pitchFamily="34" charset="0"/>
                <a:cs typeface="Arial" pitchFamily="34" charset="0"/>
              </a:rPr>
              <a:t>承载能够使用的传输带宽总和，单位为</a:t>
            </a:r>
            <a:r>
              <a:rPr lang="en-US" altLang="zh-CN" sz="1100">
                <a:latin typeface="Arial" pitchFamily="34" charset="0"/>
                <a:cs typeface="Arial" pitchFamily="34" charset="0"/>
              </a:rPr>
              <a:t>bit/s</a:t>
            </a:r>
            <a:r>
              <a:rPr lang="zh-CN" altLang="en-US" sz="1100">
                <a:latin typeface="Arial" pitchFamily="34" charset="0"/>
                <a:cs typeface="Arial" pitchFamily="34" charset="0"/>
              </a:rPr>
              <a:t>。上图中，下行为</a:t>
            </a:r>
            <a:r>
              <a:rPr lang="en-US" altLang="zh-CN" sz="1100">
                <a:latin typeface="Arial" pitchFamily="34" charset="0"/>
                <a:cs typeface="Arial" pitchFamily="34" charset="0"/>
              </a:rPr>
              <a:t>300M</a:t>
            </a:r>
            <a:r>
              <a:rPr lang="zh-CN" altLang="en-US" sz="1100">
                <a:latin typeface="Arial" pitchFamily="34" charset="0"/>
                <a:cs typeface="Arial" pitchFamily="34" charset="0"/>
              </a:rPr>
              <a:t>，上行为</a:t>
            </a:r>
            <a:r>
              <a:rPr lang="en-US" altLang="zh-CN" sz="1100">
                <a:latin typeface="Arial" pitchFamily="34" charset="0"/>
                <a:cs typeface="Arial" pitchFamily="34" charset="0"/>
              </a:rPr>
              <a:t>120M</a:t>
            </a:r>
            <a:r>
              <a:rPr lang="zh-CN" altLang="en-US" sz="1100">
                <a:latin typeface="Arial" pitchFamily="34" charset="0"/>
                <a:cs typeface="Arial" pitchFamily="34" charset="0"/>
              </a:rPr>
              <a:t>。</a:t>
            </a:r>
            <a:endParaRPr lang="zh-CN" altLang="en-US" sz="900"/>
          </a:p>
          <a:p>
            <a:pPr eaLnBrk="0" hangingPunct="0">
              <a:buFontTx/>
              <a:buChar char="•"/>
            </a:pPr>
            <a:r>
              <a:rPr lang="en-US" altLang="zh-CN" sz="1100">
                <a:latin typeface="Arial" pitchFamily="34" charset="0"/>
                <a:cs typeface="Arial" pitchFamily="34" charset="0"/>
              </a:rPr>
              <a:t>transportLayerAddress</a:t>
            </a:r>
            <a:r>
              <a:rPr lang="zh-CN" altLang="en-US" sz="1100">
                <a:latin typeface="Arial" pitchFamily="34" charset="0"/>
                <a:cs typeface="Arial" pitchFamily="34" charset="0"/>
              </a:rPr>
              <a:t>：</a:t>
            </a:r>
            <a:r>
              <a:rPr lang="en-US" altLang="zh-CN" sz="1100">
                <a:latin typeface="Arial" pitchFamily="34" charset="0"/>
                <a:cs typeface="Arial" pitchFamily="34" charset="0"/>
              </a:rPr>
              <a:t>IP PATH</a:t>
            </a:r>
            <a:r>
              <a:rPr lang="zh-CN" altLang="en-US" sz="1100">
                <a:latin typeface="Arial" pitchFamily="34" charset="0"/>
                <a:cs typeface="Arial" pitchFamily="34" charset="0"/>
              </a:rPr>
              <a:t>地址，</a:t>
            </a:r>
            <a:r>
              <a:rPr lang="en-US" altLang="zh-CN" sz="1100">
                <a:latin typeface="Arial" pitchFamily="34" charset="0"/>
                <a:cs typeface="Arial" pitchFamily="34" charset="0"/>
              </a:rPr>
              <a:t>MML</a:t>
            </a:r>
            <a:r>
              <a:rPr lang="zh-CN" altLang="en-US" sz="1100">
                <a:latin typeface="Arial" pitchFamily="34" charset="0"/>
                <a:cs typeface="Arial" pitchFamily="34" charset="0"/>
              </a:rPr>
              <a:t>中可配置。通过此信元，可以核对基站和核心网两侧配置的</a:t>
            </a:r>
            <a:r>
              <a:rPr lang="en-US" altLang="zh-CN" sz="1100">
                <a:latin typeface="Arial" pitchFamily="34" charset="0"/>
                <a:cs typeface="Arial" pitchFamily="34" charset="0"/>
              </a:rPr>
              <a:t>IP</a:t>
            </a:r>
            <a:r>
              <a:rPr lang="zh-CN" altLang="en-US" sz="1100">
                <a:latin typeface="Arial" pitchFamily="34" charset="0"/>
                <a:cs typeface="Arial" pitchFamily="34" charset="0"/>
              </a:rPr>
              <a:t>地址是否正确。上图中，</a:t>
            </a:r>
            <a:r>
              <a:rPr lang="en-US" altLang="zh-CN" sz="1100">
                <a:latin typeface="Arial" pitchFamily="34" charset="0"/>
                <a:cs typeface="Arial" pitchFamily="34" charset="0"/>
              </a:rPr>
              <a:t>IP PATH</a:t>
            </a:r>
            <a:r>
              <a:rPr lang="zh-CN" altLang="en-US" sz="1100">
                <a:latin typeface="Arial" pitchFamily="34" charset="0"/>
                <a:cs typeface="Arial" pitchFamily="34" charset="0"/>
              </a:rPr>
              <a:t>地址为</a:t>
            </a:r>
            <a:r>
              <a:rPr lang="en-US" altLang="zh-CN" sz="1100">
                <a:latin typeface="Arial" pitchFamily="34" charset="0"/>
                <a:cs typeface="Arial" pitchFamily="34" charset="0"/>
              </a:rPr>
              <a:t>0A 0A 0A 0A</a:t>
            </a:r>
            <a:r>
              <a:rPr lang="zh-CN" altLang="en-US" sz="1100">
                <a:latin typeface="Arial" pitchFamily="34" charset="0"/>
                <a:cs typeface="Arial" pitchFamily="34" charset="0"/>
              </a:rPr>
              <a:t>，换算成十进制即</a:t>
            </a:r>
            <a:r>
              <a:rPr lang="en-US" altLang="zh-CN" sz="1100">
                <a:latin typeface="Arial" pitchFamily="34" charset="0"/>
                <a:cs typeface="Arial" pitchFamily="34" charset="0"/>
              </a:rPr>
              <a:t>10.10.10.10</a:t>
            </a:r>
            <a:r>
              <a:rPr lang="zh-CN" altLang="en-US" sz="1100">
                <a:latin typeface="Arial" pitchFamily="34" charset="0"/>
                <a:cs typeface="Arial" pitchFamily="34" charset="0"/>
              </a:rPr>
              <a:t>。</a:t>
            </a:r>
            <a:endParaRPr lang="zh-CN" altLang="en-US"/>
          </a:p>
        </p:txBody>
      </p:sp>
      <p:sp>
        <p:nvSpPr>
          <p:cNvPr id="14" name="TextBox 13"/>
          <p:cNvSpPr txBox="1"/>
          <p:nvPr/>
        </p:nvSpPr>
        <p:spPr>
          <a:xfrm>
            <a:off x="468313" y="5580063"/>
            <a:ext cx="8424862" cy="585787"/>
          </a:xfrm>
          <a:prstGeom prst="rect">
            <a:avLst/>
          </a:prstGeom>
          <a:noFill/>
        </p:spPr>
        <p:txBody>
          <a:bodyPr>
            <a:spAutoFit/>
          </a:bodyPr>
          <a:lstStyle/>
          <a:p>
            <a:pPr>
              <a:defRPr/>
            </a:pPr>
            <a:r>
              <a:rPr lang="en-US" altLang="zh-CN" sz="1600" dirty="0" err="1">
                <a:solidFill>
                  <a:srgbClr val="0070C0"/>
                </a:solidFill>
                <a:latin typeface="+mn-ea"/>
                <a:ea typeface="+mn-ea"/>
              </a:rPr>
              <a:t>transportLayerAddress</a:t>
            </a:r>
            <a:r>
              <a:rPr lang="zh-CN" altLang="zh-CN" sz="1600" dirty="0">
                <a:solidFill>
                  <a:schemeClr val="tx1"/>
                </a:solidFill>
                <a:latin typeface="+mn-ea"/>
                <a:ea typeface="+mn-ea"/>
              </a:rPr>
              <a:t>：</a:t>
            </a:r>
            <a:r>
              <a:rPr lang="en-US" altLang="zh-CN" sz="1600" dirty="0">
                <a:solidFill>
                  <a:schemeClr val="tx1"/>
                </a:solidFill>
                <a:latin typeface="+mn-ea"/>
                <a:ea typeface="+mn-ea"/>
              </a:rPr>
              <a:t>IP PATH</a:t>
            </a:r>
            <a:r>
              <a:rPr lang="zh-CN" altLang="zh-CN" sz="1600" dirty="0">
                <a:solidFill>
                  <a:schemeClr val="tx1"/>
                </a:solidFill>
                <a:latin typeface="+mn-ea"/>
                <a:ea typeface="+mn-ea"/>
              </a:rPr>
              <a:t>地址，</a:t>
            </a:r>
            <a:r>
              <a:rPr lang="en-US" altLang="zh-CN" sz="1600" dirty="0">
                <a:solidFill>
                  <a:schemeClr val="tx1"/>
                </a:solidFill>
                <a:latin typeface="+mn-ea"/>
                <a:ea typeface="+mn-ea"/>
              </a:rPr>
              <a:t>MML</a:t>
            </a:r>
            <a:r>
              <a:rPr lang="zh-CN" altLang="zh-CN" sz="1600" dirty="0">
                <a:solidFill>
                  <a:schemeClr val="tx1"/>
                </a:solidFill>
                <a:latin typeface="+mn-ea"/>
                <a:ea typeface="+mn-ea"/>
              </a:rPr>
              <a:t>中可配置。上图中地址为</a:t>
            </a:r>
            <a:r>
              <a:rPr lang="en-US" altLang="zh-CN" sz="1600" dirty="0">
                <a:solidFill>
                  <a:schemeClr val="tx1"/>
                </a:solidFill>
                <a:latin typeface="+mn-ea"/>
                <a:ea typeface="+mn-ea"/>
              </a:rPr>
              <a:t>0A </a:t>
            </a:r>
            <a:r>
              <a:rPr lang="en-US" altLang="zh-CN" sz="1600" dirty="0" err="1">
                <a:solidFill>
                  <a:schemeClr val="tx1"/>
                </a:solidFill>
                <a:latin typeface="+mn-ea"/>
                <a:ea typeface="+mn-ea"/>
              </a:rPr>
              <a:t>0A</a:t>
            </a:r>
            <a:r>
              <a:rPr lang="en-US" altLang="zh-CN" sz="1600" dirty="0">
                <a:solidFill>
                  <a:schemeClr val="tx1"/>
                </a:solidFill>
                <a:latin typeface="+mn-ea"/>
                <a:ea typeface="+mn-ea"/>
              </a:rPr>
              <a:t> </a:t>
            </a:r>
            <a:r>
              <a:rPr lang="en-US" altLang="zh-CN" sz="1600" dirty="0" err="1">
                <a:solidFill>
                  <a:schemeClr val="tx1"/>
                </a:solidFill>
                <a:latin typeface="+mn-ea"/>
                <a:ea typeface="+mn-ea"/>
              </a:rPr>
              <a:t>0A</a:t>
            </a:r>
            <a:r>
              <a:rPr lang="en-US" altLang="zh-CN" sz="1600" dirty="0">
                <a:solidFill>
                  <a:schemeClr val="tx1"/>
                </a:solidFill>
                <a:latin typeface="+mn-ea"/>
                <a:ea typeface="+mn-ea"/>
              </a:rPr>
              <a:t> </a:t>
            </a:r>
            <a:r>
              <a:rPr lang="en-US" altLang="zh-CN" sz="1600" dirty="0" err="1">
                <a:solidFill>
                  <a:schemeClr val="tx1"/>
                </a:solidFill>
                <a:latin typeface="+mn-ea"/>
                <a:ea typeface="+mn-ea"/>
              </a:rPr>
              <a:t>0A</a:t>
            </a:r>
            <a:r>
              <a:rPr lang="zh-CN" altLang="zh-CN" sz="1600" dirty="0">
                <a:solidFill>
                  <a:schemeClr val="tx1"/>
                </a:solidFill>
                <a:latin typeface="+mn-ea"/>
                <a:ea typeface="+mn-ea"/>
              </a:rPr>
              <a:t>，换算成十进制即</a:t>
            </a:r>
            <a:r>
              <a:rPr lang="en-US" altLang="zh-CN" sz="1600" dirty="0">
                <a:solidFill>
                  <a:schemeClr val="tx1"/>
                </a:solidFill>
                <a:latin typeface="+mn-ea"/>
                <a:ea typeface="+mn-ea"/>
              </a:rPr>
              <a:t>10.10.10.10</a:t>
            </a:r>
            <a:r>
              <a:rPr lang="zh-CN" altLang="zh-CN" sz="1600" dirty="0">
                <a:solidFill>
                  <a:schemeClr val="tx1"/>
                </a:solidFill>
                <a:latin typeface="+mn-ea"/>
                <a:ea typeface="+mn-ea"/>
              </a:rPr>
              <a:t>。</a:t>
            </a:r>
            <a:endParaRPr lang="zh-CN" altLang="en-US" sz="1600" dirty="0">
              <a:solidFill>
                <a:schemeClr val="tx1"/>
              </a:solidFill>
              <a:latin typeface="+mn-ea"/>
              <a:ea typeface="+mn-ea"/>
            </a:endParaRPr>
          </a:p>
        </p:txBody>
      </p:sp>
      <p:cxnSp>
        <p:nvCxnSpPr>
          <p:cNvPr id="37902" name="直接连接符 14"/>
          <p:cNvCxnSpPr>
            <a:cxnSpLocks noChangeShapeType="1"/>
          </p:cNvCxnSpPr>
          <p:nvPr/>
        </p:nvCxnSpPr>
        <p:spPr bwMode="auto">
          <a:xfrm>
            <a:off x="0" y="5516563"/>
            <a:ext cx="9144000" cy="0"/>
          </a:xfrm>
          <a:prstGeom prst="line">
            <a:avLst/>
          </a:prstGeom>
          <a:noFill/>
          <a:ln w="9525" algn="ctr">
            <a:solidFill>
              <a:schemeClr val="tx1"/>
            </a:solidFill>
            <a:round/>
            <a:headEnd/>
            <a:tailEnd/>
          </a:ln>
        </p:spPr>
      </p:cxnSp>
      <p:sp>
        <p:nvSpPr>
          <p:cNvPr id="15" name="TextBox 14"/>
          <p:cNvSpPr txBox="1"/>
          <p:nvPr/>
        </p:nvSpPr>
        <p:spPr>
          <a:xfrm>
            <a:off x="4427538" y="2708275"/>
            <a:ext cx="3095625" cy="339725"/>
          </a:xfrm>
          <a:prstGeom prst="rect">
            <a:avLst/>
          </a:prstGeom>
          <a:noFill/>
        </p:spPr>
        <p:txBody>
          <a:bodyPr>
            <a:spAutoFit/>
          </a:bodyPr>
          <a:lstStyle/>
          <a:p>
            <a:pPr>
              <a:defRPr/>
            </a:pPr>
            <a:r>
              <a:rPr lang="en-US" altLang="zh-CN" sz="1600" dirty="0">
                <a:solidFill>
                  <a:srgbClr val="0070C0"/>
                </a:solidFill>
                <a:latin typeface="+mn-ea"/>
                <a:ea typeface="+mn-ea"/>
              </a:rPr>
              <a:t>E-RAB</a:t>
            </a:r>
            <a:r>
              <a:rPr lang="zh-CN" altLang="en-US" sz="1600" dirty="0">
                <a:solidFill>
                  <a:srgbClr val="0070C0"/>
                </a:solidFill>
                <a:latin typeface="+mn-ea"/>
                <a:ea typeface="+mn-ea"/>
              </a:rPr>
              <a:t>标志</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a:spLocks noGrp="1"/>
          </p:cNvSpPr>
          <p:nvPr>
            <p:ph type="dt" sz="quarter" idx="10"/>
          </p:nvPr>
        </p:nvSpPr>
        <p:spPr>
          <a:noFill/>
        </p:spPr>
        <p:txBody>
          <a:bodyPr/>
          <a:lstStyle/>
          <a:p>
            <a:pPr defTabSz="801688"/>
            <a:r>
              <a:rPr lang="de-DE" altLang="zh-CN" smtClean="0"/>
              <a:t>Page </a:t>
            </a:r>
            <a:fld id="{7A650204-AECC-4E92-884F-F4DCE5649C73}" type="slidenum">
              <a:rPr lang="de-DE" altLang="zh-CN" smtClean="0"/>
              <a:pPr defTabSz="801688"/>
              <a:t>28</a:t>
            </a:fld>
            <a:endParaRPr lang="en-GB" altLang="zh-CN" smtClean="0"/>
          </a:p>
        </p:txBody>
      </p:sp>
      <p:sp>
        <p:nvSpPr>
          <p:cNvPr id="38915"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85E9CAE4-21CB-4B62-BCF0-FA30178D9663}" type="slidenum">
              <a:rPr lang="de-DE" altLang="zh-CN" sz="1200">
                <a:solidFill>
                  <a:schemeClr val="tx1"/>
                </a:solidFill>
                <a:latin typeface="FrutigerNext LT Bold"/>
              </a:rPr>
              <a:pPr defTabSz="801688" eaLnBrk="0" hangingPunct="0">
                <a:lnSpc>
                  <a:spcPct val="85000"/>
                </a:lnSpc>
              </a:pPr>
              <a:t>28</a:t>
            </a:fld>
            <a:endParaRPr lang="en-GB" altLang="zh-CN" sz="1200">
              <a:solidFill>
                <a:schemeClr val="tx1"/>
              </a:solidFill>
              <a:latin typeface="FrutigerNext LT Bold"/>
            </a:endParaRPr>
          </a:p>
        </p:txBody>
      </p:sp>
      <p:sp>
        <p:nvSpPr>
          <p:cNvPr id="38916"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891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8918"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2"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S1AP_INITIAL_CONTEXT_SETUP_REQ</a:t>
            </a:r>
            <a:r>
              <a:rPr lang="zh-CN" altLang="en-US" dirty="0" smtClean="0">
                <a:latin typeface="+mn-lt"/>
              </a:rPr>
              <a:t>（</a:t>
            </a:r>
            <a:r>
              <a:rPr lang="en-US" altLang="zh-CN" dirty="0" smtClean="0">
                <a:latin typeface="+mn-lt"/>
              </a:rPr>
              <a:t>2</a:t>
            </a:r>
            <a:r>
              <a:rPr lang="zh-CN" altLang="en-US" dirty="0" smtClean="0">
                <a:latin typeface="+mn-lt"/>
              </a:rPr>
              <a:t>）</a:t>
            </a:r>
          </a:p>
        </p:txBody>
      </p:sp>
      <p:pic>
        <p:nvPicPr>
          <p:cNvPr id="38920" name="Picture 11"/>
          <p:cNvPicPr>
            <a:picLocks noChangeAspect="1" noChangeArrowheads="1"/>
          </p:cNvPicPr>
          <p:nvPr/>
        </p:nvPicPr>
        <p:blipFill>
          <a:blip r:embed="rId3" cstate="print"/>
          <a:srcRect/>
          <a:stretch>
            <a:fillRect/>
          </a:stretch>
        </p:blipFill>
        <p:spPr bwMode="auto">
          <a:xfrm>
            <a:off x="539750" y="2276475"/>
            <a:ext cx="6553200" cy="3168650"/>
          </a:xfrm>
          <a:prstGeom prst="rect">
            <a:avLst/>
          </a:prstGeom>
          <a:noFill/>
          <a:ln w="9525" algn="ctr">
            <a:noFill/>
            <a:miter lim="800000"/>
            <a:headEnd/>
            <a:tailEnd/>
          </a:ln>
        </p:spPr>
      </p:pic>
      <p:pic>
        <p:nvPicPr>
          <p:cNvPr id="38921" name="Picture 10"/>
          <p:cNvPicPr>
            <a:picLocks noChangeAspect="1" noChangeArrowheads="1"/>
          </p:cNvPicPr>
          <p:nvPr/>
        </p:nvPicPr>
        <p:blipFill>
          <a:blip r:embed="rId4" cstate="print"/>
          <a:srcRect/>
          <a:stretch>
            <a:fillRect/>
          </a:stretch>
        </p:blipFill>
        <p:spPr bwMode="auto">
          <a:xfrm>
            <a:off x="611188" y="908050"/>
            <a:ext cx="4321175" cy="1225550"/>
          </a:xfrm>
          <a:prstGeom prst="rect">
            <a:avLst/>
          </a:prstGeom>
          <a:noFill/>
          <a:ln w="9525" algn="ctr">
            <a:noFill/>
            <a:miter lim="800000"/>
            <a:headEnd/>
            <a:tailEnd/>
          </a:ln>
        </p:spPr>
      </p:pic>
      <p:cxnSp>
        <p:nvCxnSpPr>
          <p:cNvPr id="38922" name="直接连接符 14"/>
          <p:cNvCxnSpPr>
            <a:cxnSpLocks noChangeShapeType="1"/>
          </p:cNvCxnSpPr>
          <p:nvPr/>
        </p:nvCxnSpPr>
        <p:spPr bwMode="auto">
          <a:xfrm>
            <a:off x="0" y="2205038"/>
            <a:ext cx="9144000" cy="0"/>
          </a:xfrm>
          <a:prstGeom prst="line">
            <a:avLst/>
          </a:prstGeom>
          <a:noFill/>
          <a:ln w="9525" algn="ctr">
            <a:solidFill>
              <a:schemeClr val="tx1"/>
            </a:solidFill>
            <a:round/>
            <a:headEnd/>
            <a:tailEnd/>
          </a:ln>
        </p:spPr>
      </p:cxnSp>
      <p:sp>
        <p:nvSpPr>
          <p:cNvPr id="11" name="TextBox 10"/>
          <p:cNvSpPr txBox="1"/>
          <p:nvPr/>
        </p:nvSpPr>
        <p:spPr>
          <a:xfrm>
            <a:off x="395288" y="5589588"/>
            <a:ext cx="8424862" cy="584200"/>
          </a:xfrm>
          <a:prstGeom prst="rect">
            <a:avLst/>
          </a:prstGeom>
          <a:noFill/>
        </p:spPr>
        <p:txBody>
          <a:bodyPr>
            <a:spAutoFit/>
          </a:bodyPr>
          <a:lstStyle/>
          <a:p>
            <a:pPr>
              <a:defRPr/>
            </a:pPr>
            <a:r>
              <a:rPr lang="en-US" altLang="zh-CN" sz="1600" dirty="0" err="1">
                <a:solidFill>
                  <a:srgbClr val="0070C0"/>
                </a:solidFill>
                <a:latin typeface="+mn-ea"/>
                <a:ea typeface="+mn-ea"/>
              </a:rPr>
              <a:t>uEAggregateMaximumBitrate</a:t>
            </a:r>
            <a:r>
              <a:rPr lang="zh-CN" altLang="zh-CN" sz="1600" dirty="0">
                <a:solidFill>
                  <a:schemeClr val="tx1"/>
                </a:solidFill>
                <a:latin typeface="+mn-ea"/>
                <a:ea typeface="+mn-ea"/>
              </a:rPr>
              <a:t>：</a:t>
            </a:r>
            <a:r>
              <a:rPr lang="en-US" altLang="zh-CN" sz="1600" dirty="0">
                <a:solidFill>
                  <a:schemeClr val="tx1"/>
                </a:solidFill>
                <a:latin typeface="+mn-ea"/>
                <a:ea typeface="+mn-ea"/>
              </a:rPr>
              <a:t>UE</a:t>
            </a:r>
            <a:r>
              <a:rPr lang="zh-CN" altLang="zh-CN" sz="1600" dirty="0">
                <a:solidFill>
                  <a:schemeClr val="tx1"/>
                </a:solidFill>
                <a:latin typeface="+mn-ea"/>
                <a:ea typeface="+mn-ea"/>
              </a:rPr>
              <a:t>的</a:t>
            </a:r>
            <a:r>
              <a:rPr lang="en-US" altLang="zh-CN" sz="1600" dirty="0">
                <a:solidFill>
                  <a:schemeClr val="tx1"/>
                </a:solidFill>
                <a:latin typeface="+mn-ea"/>
                <a:ea typeface="+mn-ea"/>
              </a:rPr>
              <a:t>AMBR</a:t>
            </a:r>
            <a:r>
              <a:rPr lang="zh-CN" altLang="zh-CN" sz="1600" dirty="0">
                <a:solidFill>
                  <a:schemeClr val="tx1"/>
                </a:solidFill>
                <a:latin typeface="+mn-ea"/>
                <a:ea typeface="+mn-ea"/>
              </a:rPr>
              <a:t>，指示此用户所有</a:t>
            </a:r>
            <a:r>
              <a:rPr lang="en-US" altLang="zh-CN" sz="1600" dirty="0">
                <a:solidFill>
                  <a:schemeClr val="tx1"/>
                </a:solidFill>
                <a:latin typeface="+mn-ea"/>
                <a:ea typeface="+mn-ea"/>
              </a:rPr>
              <a:t>NON-GBR</a:t>
            </a:r>
            <a:r>
              <a:rPr lang="zh-CN" altLang="zh-CN" sz="1600" dirty="0">
                <a:solidFill>
                  <a:schemeClr val="tx1"/>
                </a:solidFill>
                <a:latin typeface="+mn-ea"/>
                <a:ea typeface="+mn-ea"/>
              </a:rPr>
              <a:t>承载能够使用的传输带宽总和，单位为</a:t>
            </a:r>
            <a:r>
              <a:rPr lang="en-US" altLang="zh-CN" sz="1600" dirty="0">
                <a:solidFill>
                  <a:schemeClr val="tx1"/>
                </a:solidFill>
                <a:latin typeface="+mn-ea"/>
                <a:ea typeface="+mn-ea"/>
              </a:rPr>
              <a:t>bit/s</a:t>
            </a:r>
            <a:r>
              <a:rPr lang="zh-CN" altLang="zh-CN" sz="1600" dirty="0">
                <a:solidFill>
                  <a:schemeClr val="tx1"/>
                </a:solidFill>
                <a:latin typeface="+mn-ea"/>
                <a:ea typeface="+mn-ea"/>
              </a:rPr>
              <a:t>。</a:t>
            </a:r>
            <a:endParaRPr lang="zh-CN" altLang="en-US" sz="1600" dirty="0">
              <a:solidFill>
                <a:schemeClr val="tx1"/>
              </a:solidFill>
              <a:latin typeface="+mn-ea"/>
              <a:ea typeface="+mn-ea"/>
            </a:endParaRPr>
          </a:p>
        </p:txBody>
      </p:sp>
      <p:cxnSp>
        <p:nvCxnSpPr>
          <p:cNvPr id="38924" name="直接连接符 14"/>
          <p:cNvCxnSpPr>
            <a:cxnSpLocks noChangeShapeType="1"/>
          </p:cNvCxnSpPr>
          <p:nvPr/>
        </p:nvCxnSpPr>
        <p:spPr bwMode="auto">
          <a:xfrm>
            <a:off x="0" y="5516563"/>
            <a:ext cx="9144000" cy="0"/>
          </a:xfrm>
          <a:prstGeom prst="line">
            <a:avLst/>
          </a:prstGeom>
          <a:noFill/>
          <a:ln w="9525"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p:spPr>
        <p:txBody>
          <a:bodyPr/>
          <a:lstStyle/>
          <a:p>
            <a:pPr defTabSz="801688"/>
            <a:r>
              <a:rPr lang="de-DE" altLang="zh-CN" smtClean="0"/>
              <a:t>Page </a:t>
            </a:r>
            <a:fld id="{9FCDB3ED-8139-458A-BD60-E859CC8836FB}" type="slidenum">
              <a:rPr lang="de-DE" altLang="zh-CN" smtClean="0"/>
              <a:pPr defTabSz="801688"/>
              <a:t>29</a:t>
            </a:fld>
            <a:endParaRPr lang="en-GB" altLang="zh-CN" smtClean="0"/>
          </a:p>
        </p:txBody>
      </p:sp>
      <p:sp>
        <p:nvSpPr>
          <p:cNvPr id="39939"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E244886E-4CD8-46FA-A648-5C7321FBABD9}" type="slidenum">
              <a:rPr lang="de-DE" altLang="zh-CN" sz="1200">
                <a:solidFill>
                  <a:schemeClr val="tx1"/>
                </a:solidFill>
                <a:latin typeface="FrutigerNext LT Bold"/>
              </a:rPr>
              <a:pPr defTabSz="801688" eaLnBrk="0" hangingPunct="0">
                <a:lnSpc>
                  <a:spcPct val="85000"/>
                </a:lnSpc>
              </a:pPr>
              <a:t>29</a:t>
            </a:fld>
            <a:endParaRPr lang="en-GB" altLang="zh-CN" sz="1200">
              <a:solidFill>
                <a:schemeClr val="tx1"/>
              </a:solidFill>
              <a:latin typeface="FrutigerNext LT Bold"/>
            </a:endParaRPr>
          </a:p>
        </p:txBody>
      </p:sp>
      <p:sp>
        <p:nvSpPr>
          <p:cNvPr id="39940"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9941"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39942"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1"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S1AP_INITIAL_CONTEXT_SETUP_RSP</a:t>
            </a:r>
            <a:endParaRPr lang="zh-CN" altLang="en-US" dirty="0" smtClean="0">
              <a:latin typeface="+mn-lt"/>
            </a:endParaRPr>
          </a:p>
        </p:txBody>
      </p:sp>
      <p:pic>
        <p:nvPicPr>
          <p:cNvPr id="39944" name="Picture 10"/>
          <p:cNvPicPr>
            <a:picLocks noChangeAspect="1" noChangeArrowheads="1"/>
          </p:cNvPicPr>
          <p:nvPr/>
        </p:nvPicPr>
        <p:blipFill>
          <a:blip r:embed="rId3" cstate="print"/>
          <a:srcRect/>
          <a:stretch>
            <a:fillRect/>
          </a:stretch>
        </p:blipFill>
        <p:spPr bwMode="auto">
          <a:xfrm>
            <a:off x="539750" y="908050"/>
            <a:ext cx="7777163" cy="5160963"/>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日期占位符 1"/>
          <p:cNvSpPr>
            <a:spLocks noGrp="1"/>
          </p:cNvSpPr>
          <p:nvPr>
            <p:ph type="dt" sz="quarter" idx="10"/>
          </p:nvPr>
        </p:nvSpPr>
        <p:spPr>
          <a:noFill/>
        </p:spPr>
        <p:txBody>
          <a:bodyPr/>
          <a:lstStyle/>
          <a:p>
            <a:pPr defTabSz="801688"/>
            <a:r>
              <a:rPr lang="de-DE" altLang="zh-CN" smtClean="0"/>
              <a:t>Page </a:t>
            </a:r>
            <a:fld id="{F000066B-22E8-499F-9E43-8550D99EF332}" type="slidenum">
              <a:rPr lang="de-DE" altLang="zh-CN" smtClean="0"/>
              <a:pPr defTabSz="801688"/>
              <a:t>3</a:t>
            </a:fld>
            <a:endParaRPr lang="en-GB" altLang="zh-CN" smtClean="0"/>
          </a:p>
        </p:txBody>
      </p:sp>
      <p:pic>
        <p:nvPicPr>
          <p:cNvPr id="14339" name="Picture 2" descr="094"/>
          <p:cNvPicPr>
            <a:picLocks noChangeAspect="1" noChangeArrowheads="1"/>
          </p:cNvPicPr>
          <p:nvPr/>
        </p:nvPicPr>
        <p:blipFill>
          <a:blip r:embed="rId3" cstate="print"/>
          <a:srcRect/>
          <a:stretch>
            <a:fillRect/>
          </a:stretch>
        </p:blipFill>
        <p:spPr bwMode="auto">
          <a:xfrm>
            <a:off x="1116013" y="2105025"/>
            <a:ext cx="1087437" cy="3744913"/>
          </a:xfrm>
          <a:prstGeom prst="rect">
            <a:avLst/>
          </a:prstGeom>
          <a:noFill/>
          <a:ln w="9525">
            <a:noFill/>
            <a:miter lim="800000"/>
            <a:headEnd/>
            <a:tailEnd/>
          </a:ln>
        </p:spPr>
      </p:pic>
      <p:sp>
        <p:nvSpPr>
          <p:cNvPr id="14340"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14341" name="AutoShape 4"/>
          <p:cNvSpPr>
            <a:spLocks noChangeArrowheads="1"/>
          </p:cNvSpPr>
          <p:nvPr/>
        </p:nvSpPr>
        <p:spPr bwMode="auto">
          <a:xfrm>
            <a:off x="2627313" y="2133600"/>
            <a:ext cx="4824412"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14342"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14343" name="Group 6"/>
          <p:cNvGrpSpPr>
            <a:grpSpLocks/>
          </p:cNvGrpSpPr>
          <p:nvPr/>
        </p:nvGrpSpPr>
        <p:grpSpPr bwMode="auto">
          <a:xfrm>
            <a:off x="2066925" y="1700213"/>
            <a:ext cx="288925" cy="288925"/>
            <a:chOff x="1519" y="1843"/>
            <a:chExt cx="182" cy="182"/>
          </a:xfrm>
        </p:grpSpPr>
        <p:sp>
          <p:nvSpPr>
            <p:cNvPr id="14346"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14347"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3409908" cy="2083647"/>
          </a:xfrm>
          <a:prstGeom prst="rect">
            <a:avLst/>
          </a:prstGeom>
          <a:noFill/>
          <a:ln w="9525">
            <a:noFill/>
            <a:miter lim="800000"/>
            <a:headEnd/>
            <a:tailEnd/>
          </a:ln>
          <a:effectLst/>
        </p:spPr>
        <p:txBody>
          <a:bodyPr wrap="none">
            <a:spAutoFit/>
          </a:bodyPr>
          <a:lstStyle/>
          <a:p>
            <a:pPr>
              <a:lnSpc>
                <a:spcPct val="12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1</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开机入网流程介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rgbClr val="CC0000"/>
                </a:solidFill>
                <a:latin typeface="华文细黑" pitchFamily="2" charset="-122"/>
                <a:ea typeface="华文细黑" pitchFamily="2" charset="-122"/>
              </a:rPr>
              <a:t>第</a:t>
            </a:r>
            <a:r>
              <a:rPr kumimoji="1" lang="en-US" altLang="zh-CN" sz="2000" b="1" u="sng" dirty="0">
                <a:solidFill>
                  <a:srgbClr val="CC0000"/>
                </a:solidFill>
                <a:latin typeface="华文细黑" pitchFamily="2" charset="-122"/>
                <a:ea typeface="华文细黑" pitchFamily="2" charset="-122"/>
              </a:rPr>
              <a:t>1</a:t>
            </a:r>
            <a:r>
              <a:rPr kumimoji="1" lang="zh-CN" altLang="en-US" sz="2000" b="1" u="sng" dirty="0">
                <a:solidFill>
                  <a:srgbClr val="CC0000"/>
                </a:solidFill>
                <a:latin typeface="华文细黑" pitchFamily="2" charset="-122"/>
                <a:ea typeface="华文细黑" pitchFamily="2" charset="-122"/>
              </a:rPr>
              <a:t>节  小区搜索</a:t>
            </a: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2</a:t>
            </a:r>
            <a:r>
              <a:rPr kumimoji="1" lang="zh-CN" altLang="en-US" sz="2000" b="1" dirty="0">
                <a:solidFill>
                  <a:srgbClr val="4885C2"/>
                </a:solidFill>
                <a:latin typeface="华文细黑" pitchFamily="2" charset="-122"/>
                <a:ea typeface="华文细黑" pitchFamily="2" charset="-122"/>
              </a:rPr>
              <a:t>节  </a:t>
            </a:r>
            <a:r>
              <a:rPr kumimoji="1" lang="en-US" altLang="zh-CN" sz="2000" b="1" dirty="0">
                <a:solidFill>
                  <a:srgbClr val="4885C2"/>
                </a:solidFill>
                <a:latin typeface="华文细黑" pitchFamily="2" charset="-122"/>
                <a:ea typeface="华文细黑" pitchFamily="2" charset="-122"/>
              </a:rPr>
              <a:t>PLMN</a:t>
            </a:r>
            <a:r>
              <a:rPr kumimoji="1" lang="zh-CN" altLang="en-US" sz="2000" b="1" dirty="0">
                <a:solidFill>
                  <a:srgbClr val="4885C2"/>
                </a:solidFill>
                <a:latin typeface="华文细黑" pitchFamily="2" charset="-122"/>
                <a:ea typeface="华文细黑" pitchFamily="2" charset="-122"/>
              </a:rPr>
              <a:t>和小区选择</a:t>
            </a:r>
            <a:endParaRPr kumimoji="1" lang="en-US" altLang="zh-CN" sz="2000" b="1" dirty="0">
              <a:solidFill>
                <a:srgbClr val="4885C2"/>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3</a:t>
            </a:r>
            <a:r>
              <a:rPr kumimoji="1" lang="zh-CN" altLang="en-US" sz="2000" b="1" dirty="0">
                <a:solidFill>
                  <a:srgbClr val="4885C2"/>
                </a:solidFill>
                <a:latin typeface="华文细黑" pitchFamily="2" charset="-122"/>
                <a:ea typeface="华文细黑" pitchFamily="2" charset="-122"/>
              </a:rPr>
              <a:t>节  附着流程</a:t>
            </a: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日期占位符 3"/>
          <p:cNvSpPr>
            <a:spLocks noGrp="1"/>
          </p:cNvSpPr>
          <p:nvPr>
            <p:ph type="dt" sz="quarter" idx="10"/>
          </p:nvPr>
        </p:nvSpPr>
        <p:spPr>
          <a:noFill/>
        </p:spPr>
        <p:txBody>
          <a:bodyPr/>
          <a:lstStyle/>
          <a:p>
            <a:pPr defTabSz="801688"/>
            <a:r>
              <a:rPr lang="de-DE" altLang="zh-CN" smtClean="0"/>
              <a:t>Page </a:t>
            </a:r>
            <a:fld id="{3137A79E-A10B-4939-8F13-5C61A760B7A2}" type="slidenum">
              <a:rPr lang="de-DE" altLang="zh-CN" smtClean="0"/>
              <a:pPr defTabSz="801688"/>
              <a:t>30</a:t>
            </a:fld>
            <a:endParaRPr lang="en-GB" altLang="zh-CN" smtClean="0"/>
          </a:p>
        </p:txBody>
      </p:sp>
      <p:sp>
        <p:nvSpPr>
          <p:cNvPr id="17411" name="Rectangle 8"/>
          <p:cNvSpPr>
            <a:spLocks noGrp="1" noChangeArrowheads="1"/>
          </p:cNvSpPr>
          <p:nvPr>
            <p:ph type="title"/>
          </p:nvPr>
        </p:nvSpPr>
        <p:spPr>
          <a:xfrm>
            <a:off x="468313" y="260350"/>
            <a:ext cx="9144000" cy="576263"/>
          </a:xfrm>
        </p:spPr>
        <p:txBody>
          <a:bodyPr/>
          <a:lstStyle/>
          <a:p>
            <a:pPr eaLnBrk="1" hangingPunct="1">
              <a:defRPr/>
            </a:pPr>
            <a:r>
              <a:rPr lang="en-US" altLang="zh-CN" dirty="0" smtClean="0">
                <a:latin typeface="+mn-lt"/>
              </a:rPr>
              <a:t>UE</a:t>
            </a:r>
            <a:r>
              <a:rPr lang="zh-CN" altLang="en-US" dirty="0" smtClean="0">
                <a:latin typeface="+mn-lt"/>
              </a:rPr>
              <a:t>能力查询过程</a:t>
            </a:r>
          </a:p>
        </p:txBody>
      </p:sp>
      <p:sp>
        <p:nvSpPr>
          <p:cNvPr id="40964"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D99C97A7-B7FF-4BF1-BE4F-21DB7D92E2D1}" type="slidenum">
              <a:rPr lang="de-DE" altLang="zh-CN" sz="1200">
                <a:solidFill>
                  <a:schemeClr val="tx1"/>
                </a:solidFill>
                <a:latin typeface="FrutigerNext LT Bold"/>
              </a:rPr>
              <a:pPr defTabSz="801688" eaLnBrk="0" hangingPunct="0">
                <a:lnSpc>
                  <a:spcPct val="85000"/>
                </a:lnSpc>
              </a:pPr>
              <a:t>30</a:t>
            </a:fld>
            <a:endParaRPr lang="en-GB" altLang="zh-CN" sz="1200">
              <a:solidFill>
                <a:schemeClr val="tx1"/>
              </a:solidFill>
              <a:latin typeface="FrutigerNext LT Bold"/>
            </a:endParaRPr>
          </a:p>
        </p:txBody>
      </p:sp>
      <p:sp>
        <p:nvSpPr>
          <p:cNvPr id="40965"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0966"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0967"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0968" name="Rectangle 1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40969" name="Picture 13"/>
          <p:cNvPicPr>
            <a:picLocks noChangeAspect="1" noChangeArrowheads="1"/>
          </p:cNvPicPr>
          <p:nvPr/>
        </p:nvPicPr>
        <p:blipFill>
          <a:blip r:embed="rId3" cstate="print"/>
          <a:srcRect/>
          <a:stretch>
            <a:fillRect/>
          </a:stretch>
        </p:blipFill>
        <p:spPr bwMode="auto">
          <a:xfrm>
            <a:off x="539750" y="3573463"/>
            <a:ext cx="3238500" cy="1133475"/>
          </a:xfrm>
          <a:prstGeom prst="rect">
            <a:avLst/>
          </a:prstGeom>
          <a:noFill/>
          <a:ln w="9525" algn="ctr">
            <a:noFill/>
            <a:miter lim="800000"/>
            <a:headEnd/>
            <a:tailEnd/>
          </a:ln>
        </p:spPr>
      </p:pic>
      <p:pic>
        <p:nvPicPr>
          <p:cNvPr id="40970" name="Picture 13"/>
          <p:cNvPicPr>
            <a:picLocks noChangeAspect="1" noChangeArrowheads="1"/>
          </p:cNvPicPr>
          <p:nvPr/>
        </p:nvPicPr>
        <p:blipFill>
          <a:blip r:embed="rId4" cstate="print"/>
          <a:srcRect/>
          <a:stretch>
            <a:fillRect/>
          </a:stretch>
        </p:blipFill>
        <p:spPr bwMode="auto">
          <a:xfrm>
            <a:off x="539750" y="1341438"/>
            <a:ext cx="3267075" cy="1323975"/>
          </a:xfrm>
          <a:prstGeom prst="rect">
            <a:avLst/>
          </a:prstGeom>
          <a:noFill/>
          <a:ln w="9525" algn="ctr">
            <a:noFill/>
            <a:miter lim="800000"/>
            <a:headEnd/>
            <a:tailEnd/>
          </a:ln>
        </p:spPr>
      </p:pic>
      <p:pic>
        <p:nvPicPr>
          <p:cNvPr id="40971" name="Picture 14"/>
          <p:cNvPicPr>
            <a:picLocks noChangeAspect="1" noChangeArrowheads="1"/>
          </p:cNvPicPr>
          <p:nvPr/>
        </p:nvPicPr>
        <p:blipFill>
          <a:blip r:embed="rId5" cstate="print"/>
          <a:srcRect/>
          <a:stretch>
            <a:fillRect/>
          </a:stretch>
        </p:blipFill>
        <p:spPr bwMode="auto">
          <a:xfrm>
            <a:off x="4284663" y="1341438"/>
            <a:ext cx="3163887" cy="647700"/>
          </a:xfrm>
          <a:prstGeom prst="rect">
            <a:avLst/>
          </a:prstGeom>
          <a:noFill/>
          <a:ln w="9525" algn="ctr">
            <a:noFill/>
            <a:miter lim="800000"/>
            <a:headEnd/>
            <a:tailEnd/>
          </a:ln>
        </p:spPr>
      </p:pic>
      <p:pic>
        <p:nvPicPr>
          <p:cNvPr id="40972" name="Picture 15"/>
          <p:cNvPicPr>
            <a:picLocks noChangeAspect="1" noChangeArrowheads="1"/>
          </p:cNvPicPr>
          <p:nvPr/>
        </p:nvPicPr>
        <p:blipFill>
          <a:blip r:embed="rId6" cstate="print"/>
          <a:srcRect/>
          <a:stretch>
            <a:fillRect/>
          </a:stretch>
        </p:blipFill>
        <p:spPr bwMode="auto">
          <a:xfrm>
            <a:off x="4284663" y="2924175"/>
            <a:ext cx="4210050" cy="720725"/>
          </a:xfrm>
          <a:prstGeom prst="rect">
            <a:avLst/>
          </a:prstGeom>
          <a:noFill/>
          <a:ln w="9525" algn="ctr">
            <a:noFill/>
            <a:miter lim="800000"/>
            <a:headEnd/>
            <a:tailEnd/>
          </a:ln>
        </p:spPr>
      </p:pic>
      <p:pic>
        <p:nvPicPr>
          <p:cNvPr id="40973" name="Picture 16"/>
          <p:cNvPicPr>
            <a:picLocks noChangeAspect="1" noChangeArrowheads="1"/>
          </p:cNvPicPr>
          <p:nvPr/>
        </p:nvPicPr>
        <p:blipFill>
          <a:blip r:embed="rId7" cstate="print"/>
          <a:srcRect/>
          <a:stretch>
            <a:fillRect/>
          </a:stretch>
        </p:blipFill>
        <p:spPr bwMode="auto">
          <a:xfrm>
            <a:off x="4173538" y="4437063"/>
            <a:ext cx="4719637" cy="720725"/>
          </a:xfrm>
          <a:prstGeom prst="rect">
            <a:avLst/>
          </a:prstGeom>
          <a:noFill/>
          <a:ln w="9525" algn="ctr">
            <a:noFill/>
            <a:miter lim="800000"/>
            <a:headEnd/>
            <a:tailEnd/>
          </a:ln>
        </p:spPr>
      </p:pic>
      <p:cxnSp>
        <p:nvCxnSpPr>
          <p:cNvPr id="40974" name="直接连接符 17"/>
          <p:cNvCxnSpPr>
            <a:cxnSpLocks noChangeShapeType="1"/>
          </p:cNvCxnSpPr>
          <p:nvPr/>
        </p:nvCxnSpPr>
        <p:spPr bwMode="auto">
          <a:xfrm>
            <a:off x="4067175" y="765175"/>
            <a:ext cx="0" cy="4608513"/>
          </a:xfrm>
          <a:prstGeom prst="line">
            <a:avLst/>
          </a:prstGeom>
          <a:noFill/>
          <a:ln w="9525" algn="ctr">
            <a:solidFill>
              <a:schemeClr val="tx1"/>
            </a:solidFill>
            <a:round/>
            <a:headEnd/>
            <a:tailEnd/>
          </a:ln>
        </p:spPr>
      </p:cxnSp>
      <p:cxnSp>
        <p:nvCxnSpPr>
          <p:cNvPr id="40975" name="直接连接符 19"/>
          <p:cNvCxnSpPr>
            <a:cxnSpLocks noChangeShapeType="1"/>
          </p:cNvCxnSpPr>
          <p:nvPr/>
        </p:nvCxnSpPr>
        <p:spPr bwMode="auto">
          <a:xfrm>
            <a:off x="0" y="3068638"/>
            <a:ext cx="4067175" cy="0"/>
          </a:xfrm>
          <a:prstGeom prst="line">
            <a:avLst/>
          </a:prstGeom>
          <a:noFill/>
          <a:ln w="9525" algn="ctr">
            <a:solidFill>
              <a:schemeClr val="tx1"/>
            </a:solidFill>
            <a:round/>
            <a:headEnd/>
            <a:tailEnd/>
          </a:ln>
        </p:spPr>
      </p:cxnSp>
      <p:cxnSp>
        <p:nvCxnSpPr>
          <p:cNvPr id="40976" name="直接连接符 21"/>
          <p:cNvCxnSpPr>
            <a:cxnSpLocks noChangeShapeType="1"/>
          </p:cNvCxnSpPr>
          <p:nvPr/>
        </p:nvCxnSpPr>
        <p:spPr bwMode="auto">
          <a:xfrm>
            <a:off x="4067175" y="2349500"/>
            <a:ext cx="5076825" cy="0"/>
          </a:xfrm>
          <a:prstGeom prst="line">
            <a:avLst/>
          </a:prstGeom>
          <a:noFill/>
          <a:ln w="9525" algn="ctr">
            <a:solidFill>
              <a:schemeClr val="tx1"/>
            </a:solidFill>
            <a:round/>
            <a:headEnd/>
            <a:tailEnd/>
          </a:ln>
        </p:spPr>
      </p:cxnSp>
      <p:cxnSp>
        <p:nvCxnSpPr>
          <p:cNvPr id="40977" name="直接连接符 23"/>
          <p:cNvCxnSpPr>
            <a:cxnSpLocks noChangeShapeType="1"/>
          </p:cNvCxnSpPr>
          <p:nvPr/>
        </p:nvCxnSpPr>
        <p:spPr bwMode="auto">
          <a:xfrm>
            <a:off x="4067175" y="4005263"/>
            <a:ext cx="5076825" cy="0"/>
          </a:xfrm>
          <a:prstGeom prst="line">
            <a:avLst/>
          </a:prstGeom>
          <a:noFill/>
          <a:ln w="9525" algn="ctr">
            <a:solidFill>
              <a:schemeClr val="tx1"/>
            </a:solidFill>
            <a:round/>
            <a:headEnd/>
            <a:tailEnd/>
          </a:ln>
        </p:spPr>
      </p:cxnSp>
      <p:sp>
        <p:nvSpPr>
          <p:cNvPr id="18" name="矩形 17"/>
          <p:cNvSpPr/>
          <p:nvPr/>
        </p:nvSpPr>
        <p:spPr>
          <a:xfrm>
            <a:off x="611188" y="5589588"/>
            <a:ext cx="4533900" cy="338137"/>
          </a:xfrm>
          <a:prstGeom prst="rect">
            <a:avLst/>
          </a:prstGeom>
        </p:spPr>
        <p:txBody>
          <a:bodyPr wrap="none">
            <a:spAutoFit/>
          </a:bodyPr>
          <a:lstStyle/>
          <a:p>
            <a:pPr>
              <a:defRPr/>
            </a:pPr>
            <a:r>
              <a:rPr lang="zh-CN" altLang="en-US" sz="1600" dirty="0">
                <a:solidFill>
                  <a:schemeClr val="tx1"/>
                </a:solidFill>
                <a:latin typeface="+mn-ea"/>
                <a:ea typeface="+mn-ea"/>
              </a:rPr>
              <a:t>基站侧及核心网获知</a:t>
            </a:r>
            <a:r>
              <a:rPr lang="en-US" altLang="zh-CN" sz="1600" dirty="0">
                <a:solidFill>
                  <a:schemeClr val="tx1"/>
                </a:solidFill>
                <a:latin typeface="+mn-ea"/>
                <a:ea typeface="+mn-ea"/>
              </a:rPr>
              <a:t>UE</a:t>
            </a:r>
            <a:r>
              <a:rPr lang="zh-CN" altLang="zh-CN" sz="1600" dirty="0">
                <a:solidFill>
                  <a:schemeClr val="tx1"/>
                </a:solidFill>
                <a:latin typeface="+mn-ea"/>
                <a:ea typeface="+mn-ea"/>
              </a:rPr>
              <a:t>在不同网络的接入能力。</a:t>
            </a:r>
            <a:endParaRPr lang="zh-CN" altLang="en-US" sz="1600" dirty="0">
              <a:solidFill>
                <a:schemeClr val="tx1"/>
              </a:solidFill>
              <a:latin typeface="+mn-ea"/>
              <a:ea typeface="+mn-ea"/>
            </a:endParaRPr>
          </a:p>
        </p:txBody>
      </p:sp>
      <p:cxnSp>
        <p:nvCxnSpPr>
          <p:cNvPr id="40979" name="直接连接符 14"/>
          <p:cNvCxnSpPr>
            <a:cxnSpLocks noChangeShapeType="1"/>
          </p:cNvCxnSpPr>
          <p:nvPr/>
        </p:nvCxnSpPr>
        <p:spPr bwMode="auto">
          <a:xfrm>
            <a:off x="0" y="5373688"/>
            <a:ext cx="9144000" cy="0"/>
          </a:xfrm>
          <a:prstGeom prst="line">
            <a:avLst/>
          </a:prstGeom>
          <a:noFill/>
          <a:ln w="9525"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3"/>
          <p:cNvSpPr>
            <a:spLocks noGrp="1"/>
          </p:cNvSpPr>
          <p:nvPr>
            <p:ph type="dt" sz="quarter" idx="10"/>
          </p:nvPr>
        </p:nvSpPr>
        <p:spPr>
          <a:noFill/>
        </p:spPr>
        <p:txBody>
          <a:bodyPr/>
          <a:lstStyle/>
          <a:p>
            <a:pPr defTabSz="801688"/>
            <a:r>
              <a:rPr lang="de-DE" altLang="zh-CN" smtClean="0"/>
              <a:t>Page </a:t>
            </a:r>
            <a:fld id="{E421CE56-D43F-4307-86CE-048F8F317B6B}" type="slidenum">
              <a:rPr lang="de-DE" altLang="zh-CN" smtClean="0"/>
              <a:pPr defTabSz="801688"/>
              <a:t>31</a:t>
            </a:fld>
            <a:endParaRPr lang="en-GB" altLang="zh-CN" smtClean="0"/>
          </a:p>
        </p:txBody>
      </p:sp>
      <p:sp>
        <p:nvSpPr>
          <p:cNvPr id="17411" name="Rectangle 8"/>
          <p:cNvSpPr>
            <a:spLocks noGrp="1" noChangeArrowheads="1"/>
          </p:cNvSpPr>
          <p:nvPr>
            <p:ph type="title"/>
          </p:nvPr>
        </p:nvSpPr>
        <p:spPr>
          <a:xfrm>
            <a:off x="468313" y="260350"/>
            <a:ext cx="9144000" cy="576263"/>
          </a:xfrm>
        </p:spPr>
        <p:txBody>
          <a:bodyPr/>
          <a:lstStyle/>
          <a:p>
            <a:pPr eaLnBrk="1" hangingPunct="1">
              <a:defRPr/>
            </a:pPr>
            <a:r>
              <a:rPr lang="en-US" altLang="zh-CN" dirty="0" smtClean="0">
                <a:latin typeface="+mn-lt"/>
              </a:rPr>
              <a:t>RRC_UE_CAP_ENQUIRY</a:t>
            </a:r>
            <a:endParaRPr lang="zh-CN" altLang="en-US" dirty="0" smtClean="0">
              <a:latin typeface="+mn-lt"/>
            </a:endParaRPr>
          </a:p>
        </p:txBody>
      </p:sp>
      <p:sp>
        <p:nvSpPr>
          <p:cNvPr id="41988"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748EBB79-CFDA-4DE4-BE82-5372FB3B46AD}" type="slidenum">
              <a:rPr lang="de-DE" altLang="zh-CN" sz="1200">
                <a:solidFill>
                  <a:schemeClr val="tx1"/>
                </a:solidFill>
                <a:latin typeface="FrutigerNext LT Bold"/>
              </a:rPr>
              <a:pPr defTabSz="801688" eaLnBrk="0" hangingPunct="0">
                <a:lnSpc>
                  <a:spcPct val="85000"/>
                </a:lnSpc>
              </a:pPr>
              <a:t>31</a:t>
            </a:fld>
            <a:endParaRPr lang="en-GB" altLang="zh-CN" sz="1200">
              <a:solidFill>
                <a:schemeClr val="tx1"/>
              </a:solidFill>
              <a:latin typeface="FrutigerNext LT Bold"/>
            </a:endParaRPr>
          </a:p>
        </p:txBody>
      </p:sp>
      <p:sp>
        <p:nvSpPr>
          <p:cNvPr id="41989"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1990"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1991"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1992" name="Rectangle 1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41993" name="Picture 13"/>
          <p:cNvPicPr>
            <a:picLocks noChangeAspect="1" noChangeArrowheads="1"/>
          </p:cNvPicPr>
          <p:nvPr/>
        </p:nvPicPr>
        <p:blipFill>
          <a:blip r:embed="rId3" cstate="print"/>
          <a:srcRect/>
          <a:stretch>
            <a:fillRect/>
          </a:stretch>
        </p:blipFill>
        <p:spPr bwMode="auto">
          <a:xfrm>
            <a:off x="684213" y="1125538"/>
            <a:ext cx="6191250" cy="3771900"/>
          </a:xfrm>
          <a:prstGeom prst="rect">
            <a:avLst/>
          </a:prstGeom>
          <a:noFill/>
          <a:ln w="9525" algn="ctr">
            <a:noFill/>
            <a:miter lim="800000"/>
            <a:headEnd/>
            <a:tailEnd/>
          </a:ln>
        </p:spPr>
      </p:pic>
      <p:sp>
        <p:nvSpPr>
          <p:cNvPr id="41994" name="Rectangle 10"/>
          <p:cNvSpPr>
            <a:spLocks noChangeArrowheads="1"/>
          </p:cNvSpPr>
          <p:nvPr/>
        </p:nvSpPr>
        <p:spPr bwMode="auto">
          <a:xfrm>
            <a:off x="0" y="0"/>
            <a:ext cx="9144000" cy="457200"/>
          </a:xfrm>
          <a:prstGeom prst="rect">
            <a:avLst/>
          </a:prstGeom>
          <a:noFill/>
          <a:ln w="9525" algn="ctr">
            <a:noFill/>
            <a:miter lim="800000"/>
            <a:headEnd/>
            <a:tailEnd/>
          </a:ln>
        </p:spPr>
        <p:txBody>
          <a:bodyPr wrap="none" lIns="79200" tIns="39600" rIns="79200" bIns="39600" anchor="ctr">
            <a:spAutoFit/>
          </a:bodyPr>
          <a:lstStyle/>
          <a:p>
            <a:pPr eaLnBrk="0" hangingPunct="0">
              <a:buFontTx/>
              <a:buChar char="•"/>
            </a:pPr>
            <a:r>
              <a:rPr lang="en-US" altLang="zh-CN" sz="1100">
                <a:latin typeface="Arial" pitchFamily="34" charset="0"/>
                <a:cs typeface="Arial" pitchFamily="34" charset="0"/>
              </a:rPr>
              <a:t>RAT-Type</a:t>
            </a:r>
            <a:r>
              <a:rPr lang="zh-CN" altLang="en-US" sz="1100">
                <a:latin typeface="Arial" pitchFamily="34" charset="0"/>
                <a:cs typeface="Arial" pitchFamily="34" charset="0"/>
              </a:rPr>
              <a:t>：包含终端在接入网</a:t>
            </a:r>
            <a:r>
              <a:rPr lang="en-US" altLang="zh-CN" sz="1100">
                <a:latin typeface="Arial" pitchFamily="34" charset="0"/>
                <a:cs typeface="Arial" pitchFamily="34" charset="0"/>
              </a:rPr>
              <a:t>eutra</a:t>
            </a:r>
            <a:r>
              <a:rPr lang="zh-CN" altLang="en-US" sz="1100">
                <a:latin typeface="Arial" pitchFamily="34" charset="0"/>
                <a:cs typeface="Arial" pitchFamily="34" charset="0"/>
              </a:rPr>
              <a:t>、</a:t>
            </a:r>
            <a:r>
              <a:rPr lang="en-US" altLang="zh-CN" sz="1100">
                <a:latin typeface="Arial" pitchFamily="34" charset="0"/>
                <a:cs typeface="Arial" pitchFamily="34" charset="0"/>
              </a:rPr>
              <a:t>utra</a:t>
            </a:r>
            <a:r>
              <a:rPr lang="zh-CN" altLang="en-US" sz="1100">
                <a:latin typeface="Arial" pitchFamily="34" charset="0"/>
                <a:cs typeface="Arial" pitchFamily="34" charset="0"/>
              </a:rPr>
              <a:t>、</a:t>
            </a:r>
            <a:r>
              <a:rPr lang="en-US" altLang="zh-CN" sz="1100">
                <a:latin typeface="Arial" pitchFamily="34" charset="0"/>
                <a:cs typeface="Arial" pitchFamily="34" charset="0"/>
              </a:rPr>
              <a:t>geran-cs</a:t>
            </a:r>
            <a:r>
              <a:rPr lang="zh-CN" altLang="en-US" sz="1100">
                <a:latin typeface="Arial" pitchFamily="34" charset="0"/>
                <a:cs typeface="Arial" pitchFamily="34" charset="0"/>
              </a:rPr>
              <a:t>、</a:t>
            </a:r>
            <a:r>
              <a:rPr lang="en-US" altLang="zh-CN" sz="1100">
                <a:latin typeface="Arial" pitchFamily="34" charset="0"/>
                <a:cs typeface="Arial" pitchFamily="34" charset="0"/>
              </a:rPr>
              <a:t>geran-ps</a:t>
            </a:r>
            <a:r>
              <a:rPr lang="zh-CN" altLang="en-US" sz="1100">
                <a:latin typeface="Arial" pitchFamily="34" charset="0"/>
                <a:cs typeface="Arial" pitchFamily="34" charset="0"/>
              </a:rPr>
              <a:t>、</a:t>
            </a:r>
            <a:r>
              <a:rPr lang="en-US" altLang="zh-CN" sz="1100">
                <a:latin typeface="Arial" pitchFamily="34" charset="0"/>
                <a:cs typeface="Arial" pitchFamily="34" charset="0"/>
              </a:rPr>
              <a:t>cdma2000-1XRTT</a:t>
            </a:r>
            <a:r>
              <a:rPr lang="zh-CN" altLang="en-US" sz="1100">
                <a:latin typeface="Arial" pitchFamily="34" charset="0"/>
                <a:cs typeface="Arial" pitchFamily="34" charset="0"/>
              </a:rPr>
              <a:t>的接入能力。</a:t>
            </a:r>
            <a:endParaRPr lang="zh-CN" altLang="en-US"/>
          </a:p>
        </p:txBody>
      </p:sp>
      <p:sp>
        <p:nvSpPr>
          <p:cNvPr id="11" name="TextBox 10"/>
          <p:cNvSpPr txBox="1"/>
          <p:nvPr/>
        </p:nvSpPr>
        <p:spPr>
          <a:xfrm>
            <a:off x="468313" y="5364163"/>
            <a:ext cx="8135937" cy="585787"/>
          </a:xfrm>
          <a:prstGeom prst="rect">
            <a:avLst/>
          </a:prstGeom>
          <a:noFill/>
        </p:spPr>
        <p:txBody>
          <a:bodyPr>
            <a:spAutoFit/>
          </a:bodyPr>
          <a:lstStyle/>
          <a:p>
            <a:pPr>
              <a:defRPr/>
            </a:pPr>
            <a:r>
              <a:rPr lang="en-US" altLang="zh-CN" sz="1600" dirty="0">
                <a:solidFill>
                  <a:srgbClr val="0070C0"/>
                </a:solidFill>
                <a:latin typeface="+mn-ea"/>
                <a:ea typeface="+mn-ea"/>
              </a:rPr>
              <a:t>RAT-Type</a:t>
            </a:r>
            <a:r>
              <a:rPr lang="zh-CN" altLang="zh-CN" sz="1600" dirty="0">
                <a:solidFill>
                  <a:schemeClr val="tx1"/>
                </a:solidFill>
                <a:latin typeface="+mn-ea"/>
                <a:ea typeface="+mn-ea"/>
              </a:rPr>
              <a:t>：包含终端在接入网</a:t>
            </a:r>
            <a:r>
              <a:rPr lang="en-US" altLang="zh-CN" sz="1600" dirty="0" err="1">
                <a:solidFill>
                  <a:schemeClr val="tx1"/>
                </a:solidFill>
                <a:latin typeface="+mn-ea"/>
                <a:ea typeface="+mn-ea"/>
              </a:rPr>
              <a:t>eutra</a:t>
            </a:r>
            <a:r>
              <a:rPr lang="zh-CN" altLang="zh-CN" sz="1600" dirty="0">
                <a:solidFill>
                  <a:schemeClr val="tx1"/>
                </a:solidFill>
                <a:latin typeface="+mn-ea"/>
                <a:ea typeface="+mn-ea"/>
              </a:rPr>
              <a:t>、</a:t>
            </a:r>
            <a:r>
              <a:rPr lang="en-US" altLang="zh-CN" sz="1600" dirty="0" err="1">
                <a:solidFill>
                  <a:schemeClr val="tx1"/>
                </a:solidFill>
                <a:latin typeface="+mn-ea"/>
                <a:ea typeface="+mn-ea"/>
              </a:rPr>
              <a:t>utra</a:t>
            </a:r>
            <a:r>
              <a:rPr lang="zh-CN" altLang="zh-CN" sz="1600" dirty="0">
                <a:solidFill>
                  <a:schemeClr val="tx1"/>
                </a:solidFill>
                <a:latin typeface="+mn-ea"/>
                <a:ea typeface="+mn-ea"/>
              </a:rPr>
              <a:t>、</a:t>
            </a:r>
            <a:r>
              <a:rPr lang="en-US" altLang="zh-CN" sz="1600" dirty="0" err="1">
                <a:solidFill>
                  <a:schemeClr val="tx1"/>
                </a:solidFill>
                <a:latin typeface="+mn-ea"/>
                <a:ea typeface="+mn-ea"/>
              </a:rPr>
              <a:t>geran-cs</a:t>
            </a:r>
            <a:r>
              <a:rPr lang="zh-CN" altLang="zh-CN" sz="1600" dirty="0">
                <a:solidFill>
                  <a:schemeClr val="tx1"/>
                </a:solidFill>
                <a:latin typeface="+mn-ea"/>
                <a:ea typeface="+mn-ea"/>
              </a:rPr>
              <a:t>、</a:t>
            </a:r>
            <a:r>
              <a:rPr lang="en-US" altLang="zh-CN" sz="1600" dirty="0" err="1">
                <a:solidFill>
                  <a:schemeClr val="tx1"/>
                </a:solidFill>
                <a:latin typeface="+mn-ea"/>
                <a:ea typeface="+mn-ea"/>
              </a:rPr>
              <a:t>geran-ps</a:t>
            </a:r>
            <a:r>
              <a:rPr lang="zh-CN" altLang="zh-CN" sz="1600" dirty="0">
                <a:solidFill>
                  <a:schemeClr val="tx1"/>
                </a:solidFill>
                <a:latin typeface="+mn-ea"/>
                <a:ea typeface="+mn-ea"/>
              </a:rPr>
              <a:t>、</a:t>
            </a:r>
            <a:r>
              <a:rPr lang="en-US" altLang="zh-CN" sz="1600" dirty="0">
                <a:solidFill>
                  <a:schemeClr val="tx1"/>
                </a:solidFill>
                <a:latin typeface="+mn-ea"/>
                <a:ea typeface="+mn-ea"/>
              </a:rPr>
              <a:t>cdma2000-1XRTT</a:t>
            </a:r>
            <a:r>
              <a:rPr lang="zh-CN" altLang="zh-CN" sz="1600" dirty="0">
                <a:solidFill>
                  <a:schemeClr val="tx1"/>
                </a:solidFill>
                <a:latin typeface="+mn-ea"/>
                <a:ea typeface="+mn-ea"/>
              </a:rPr>
              <a:t>的接入能力。</a:t>
            </a:r>
            <a:endParaRPr lang="zh-CN" altLang="en-US" sz="1600" dirty="0">
              <a:solidFill>
                <a:schemeClr val="tx1"/>
              </a:solidFill>
              <a:latin typeface="+mn-ea"/>
              <a:ea typeface="+mn-ea"/>
            </a:endParaRPr>
          </a:p>
        </p:txBody>
      </p:sp>
      <p:cxnSp>
        <p:nvCxnSpPr>
          <p:cNvPr id="41996" name="直接连接符 14"/>
          <p:cNvCxnSpPr>
            <a:cxnSpLocks noChangeShapeType="1"/>
          </p:cNvCxnSpPr>
          <p:nvPr/>
        </p:nvCxnSpPr>
        <p:spPr bwMode="auto">
          <a:xfrm>
            <a:off x="0" y="5084763"/>
            <a:ext cx="9144000" cy="0"/>
          </a:xfrm>
          <a:prstGeom prst="line">
            <a:avLst/>
          </a:prstGeom>
          <a:noFill/>
          <a:ln w="9525" algn="ctr">
            <a:solidFill>
              <a:schemeClr val="tx1"/>
            </a:solidFill>
            <a:round/>
            <a:headEnd/>
            <a:tailEnd/>
          </a:ln>
        </p:spPr>
      </p:cxn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3"/>
          <p:cNvSpPr>
            <a:spLocks noGrp="1"/>
          </p:cNvSpPr>
          <p:nvPr>
            <p:ph type="dt" sz="quarter" idx="10"/>
          </p:nvPr>
        </p:nvSpPr>
        <p:spPr>
          <a:noFill/>
        </p:spPr>
        <p:txBody>
          <a:bodyPr/>
          <a:lstStyle/>
          <a:p>
            <a:pPr defTabSz="801688"/>
            <a:r>
              <a:rPr lang="de-DE" altLang="zh-CN" smtClean="0"/>
              <a:t>Page </a:t>
            </a:r>
            <a:fld id="{D26F2C69-F014-4374-8046-4F9B3B3FB485}" type="slidenum">
              <a:rPr lang="de-DE" altLang="zh-CN" smtClean="0"/>
              <a:pPr defTabSz="801688"/>
              <a:t>32</a:t>
            </a:fld>
            <a:endParaRPr lang="en-GB" altLang="zh-CN" smtClean="0"/>
          </a:p>
        </p:txBody>
      </p:sp>
      <p:sp>
        <p:nvSpPr>
          <p:cNvPr id="17411" name="Rectangle 8"/>
          <p:cNvSpPr>
            <a:spLocks noGrp="1" noChangeArrowheads="1"/>
          </p:cNvSpPr>
          <p:nvPr>
            <p:ph type="title"/>
          </p:nvPr>
        </p:nvSpPr>
        <p:spPr>
          <a:xfrm>
            <a:off x="468313" y="260350"/>
            <a:ext cx="9144000" cy="576263"/>
          </a:xfrm>
        </p:spPr>
        <p:txBody>
          <a:bodyPr/>
          <a:lstStyle/>
          <a:p>
            <a:pPr eaLnBrk="1" hangingPunct="1">
              <a:defRPr/>
            </a:pPr>
            <a:r>
              <a:rPr lang="en-US" altLang="zh-CN" dirty="0" smtClean="0">
                <a:latin typeface="+mn-lt"/>
              </a:rPr>
              <a:t>RRC_UE_CAP_INFO</a:t>
            </a:r>
            <a:endParaRPr lang="zh-CN" altLang="en-US" dirty="0" smtClean="0">
              <a:latin typeface="+mn-lt"/>
            </a:endParaRPr>
          </a:p>
        </p:txBody>
      </p:sp>
      <p:sp>
        <p:nvSpPr>
          <p:cNvPr id="43012"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67F467B1-C93B-41ED-826F-F29A1B25A4F3}" type="slidenum">
              <a:rPr lang="de-DE" altLang="zh-CN" sz="1200">
                <a:solidFill>
                  <a:schemeClr val="tx1"/>
                </a:solidFill>
                <a:latin typeface="FrutigerNext LT Bold"/>
              </a:rPr>
              <a:pPr defTabSz="801688" eaLnBrk="0" hangingPunct="0">
                <a:lnSpc>
                  <a:spcPct val="85000"/>
                </a:lnSpc>
              </a:pPr>
              <a:t>32</a:t>
            </a:fld>
            <a:endParaRPr lang="en-GB" altLang="zh-CN" sz="1200">
              <a:solidFill>
                <a:schemeClr val="tx1"/>
              </a:solidFill>
              <a:latin typeface="FrutigerNext LT Bold"/>
            </a:endParaRPr>
          </a:p>
        </p:txBody>
      </p:sp>
      <p:sp>
        <p:nvSpPr>
          <p:cNvPr id="43013"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3014"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3015"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3016" name="Rectangle 1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43017" name="Picture 13"/>
          <p:cNvPicPr>
            <a:picLocks noChangeAspect="1" noChangeArrowheads="1"/>
          </p:cNvPicPr>
          <p:nvPr/>
        </p:nvPicPr>
        <p:blipFill>
          <a:blip r:embed="rId3" cstate="print"/>
          <a:srcRect/>
          <a:stretch>
            <a:fillRect/>
          </a:stretch>
        </p:blipFill>
        <p:spPr bwMode="auto">
          <a:xfrm>
            <a:off x="539750" y="836613"/>
            <a:ext cx="6840538" cy="4781550"/>
          </a:xfrm>
          <a:prstGeom prst="rect">
            <a:avLst/>
          </a:prstGeom>
          <a:noFill/>
          <a:ln w="9525" algn="ctr">
            <a:noFill/>
            <a:miter lim="800000"/>
            <a:headEnd/>
            <a:tailEnd/>
          </a:ln>
        </p:spPr>
      </p:pic>
      <p:cxnSp>
        <p:nvCxnSpPr>
          <p:cNvPr id="43018" name="直接连接符 14"/>
          <p:cNvCxnSpPr>
            <a:cxnSpLocks noChangeShapeType="1"/>
          </p:cNvCxnSpPr>
          <p:nvPr/>
        </p:nvCxnSpPr>
        <p:spPr bwMode="auto">
          <a:xfrm>
            <a:off x="0" y="5732463"/>
            <a:ext cx="9144000" cy="0"/>
          </a:xfrm>
          <a:prstGeom prst="line">
            <a:avLst/>
          </a:prstGeom>
          <a:noFill/>
          <a:ln w="9525" algn="ctr">
            <a:solidFill>
              <a:schemeClr val="tx1"/>
            </a:solidFill>
            <a:round/>
            <a:headEnd/>
            <a:tailEnd/>
          </a:ln>
        </p:spPr>
      </p:cxnSp>
      <p:sp>
        <p:nvSpPr>
          <p:cNvPr id="43019" name="Rectangle 10"/>
          <p:cNvSpPr>
            <a:spLocks noChangeArrowheads="1"/>
          </p:cNvSpPr>
          <p:nvPr/>
        </p:nvSpPr>
        <p:spPr bwMode="auto">
          <a:xfrm>
            <a:off x="0" y="0"/>
            <a:ext cx="9144000" cy="457200"/>
          </a:xfrm>
          <a:prstGeom prst="rect">
            <a:avLst/>
          </a:prstGeom>
          <a:noFill/>
          <a:ln w="9525" algn="ctr">
            <a:noFill/>
            <a:miter lim="800000"/>
            <a:headEnd/>
            <a:tailEnd/>
          </a:ln>
        </p:spPr>
        <p:txBody>
          <a:bodyPr wrap="none" lIns="79200" tIns="39600" rIns="79200" bIns="39600" anchor="ctr">
            <a:spAutoFit/>
          </a:bodyPr>
          <a:lstStyle/>
          <a:p>
            <a:pPr eaLnBrk="0" hangingPunct="0">
              <a:buFontTx/>
              <a:buChar char="•"/>
            </a:pPr>
            <a:r>
              <a:rPr lang="en-US" altLang="zh-CN" sz="1100">
                <a:latin typeface="Arial" pitchFamily="34" charset="0"/>
                <a:cs typeface="Arial" pitchFamily="34" charset="0"/>
              </a:rPr>
              <a:t>ue-Category</a:t>
            </a:r>
            <a:r>
              <a:rPr lang="zh-CN" altLang="en-US" sz="1100">
                <a:latin typeface="Arial" pitchFamily="34" charset="0"/>
                <a:cs typeface="Arial" pitchFamily="34" charset="0"/>
              </a:rPr>
              <a:t>：</a:t>
            </a:r>
            <a:r>
              <a:rPr lang="en-US" altLang="zh-CN" sz="1100">
                <a:latin typeface="Arial" pitchFamily="34" charset="0"/>
                <a:cs typeface="Arial" pitchFamily="34" charset="0"/>
              </a:rPr>
              <a:t>UE</a:t>
            </a:r>
            <a:r>
              <a:rPr lang="zh-CN" altLang="en-US" sz="1100">
                <a:latin typeface="Arial" pitchFamily="34" charset="0"/>
                <a:cs typeface="Arial" pitchFamily="34" charset="0"/>
              </a:rPr>
              <a:t>能力等级，协议规定取值范围</a:t>
            </a:r>
            <a:r>
              <a:rPr lang="en-US" altLang="zh-CN" sz="1100">
                <a:latin typeface="Arial" pitchFamily="34" charset="0"/>
                <a:cs typeface="Arial" pitchFamily="34" charset="0"/>
              </a:rPr>
              <a:t>1</a:t>
            </a:r>
            <a:r>
              <a:rPr lang="zh-CN" altLang="en-US" sz="1100">
                <a:latin typeface="Arial" pitchFamily="34" charset="0"/>
                <a:cs typeface="Arial" pitchFamily="34" charset="0"/>
              </a:rPr>
              <a:t>～</a:t>
            </a:r>
            <a:r>
              <a:rPr lang="en-US" altLang="zh-CN" sz="1100">
                <a:latin typeface="Arial" pitchFamily="34" charset="0"/>
                <a:cs typeface="Arial" pitchFamily="34" charset="0"/>
              </a:rPr>
              <a:t>5</a:t>
            </a:r>
            <a:endParaRPr lang="en-US" altLang="zh-CN"/>
          </a:p>
        </p:txBody>
      </p:sp>
      <p:sp>
        <p:nvSpPr>
          <p:cNvPr id="12" name="TextBox 11"/>
          <p:cNvSpPr txBox="1"/>
          <p:nvPr/>
        </p:nvSpPr>
        <p:spPr>
          <a:xfrm>
            <a:off x="539750" y="5805488"/>
            <a:ext cx="5545138" cy="338137"/>
          </a:xfrm>
          <a:prstGeom prst="rect">
            <a:avLst/>
          </a:prstGeom>
          <a:noFill/>
        </p:spPr>
        <p:txBody>
          <a:bodyPr>
            <a:spAutoFit/>
          </a:bodyPr>
          <a:lstStyle/>
          <a:p>
            <a:pPr>
              <a:defRPr/>
            </a:pPr>
            <a:r>
              <a:rPr lang="en-US" altLang="zh-CN" sz="1600" dirty="0" err="1">
                <a:solidFill>
                  <a:srgbClr val="0070C0"/>
                </a:solidFill>
                <a:latin typeface="+mn-ea"/>
                <a:ea typeface="+mn-ea"/>
              </a:rPr>
              <a:t>ue</a:t>
            </a:r>
            <a:r>
              <a:rPr lang="en-US" altLang="zh-CN" sz="1600" dirty="0">
                <a:solidFill>
                  <a:srgbClr val="0070C0"/>
                </a:solidFill>
                <a:latin typeface="+mn-ea"/>
                <a:ea typeface="+mn-ea"/>
              </a:rPr>
              <a:t>-Category</a:t>
            </a:r>
            <a:r>
              <a:rPr lang="zh-CN" altLang="zh-CN" sz="1600" dirty="0">
                <a:solidFill>
                  <a:schemeClr val="tx1"/>
                </a:solidFill>
                <a:latin typeface="+mn-ea"/>
                <a:ea typeface="+mn-ea"/>
              </a:rPr>
              <a:t>：</a:t>
            </a:r>
            <a:r>
              <a:rPr lang="en-US" altLang="zh-CN" sz="1600" dirty="0">
                <a:solidFill>
                  <a:schemeClr val="tx1"/>
                </a:solidFill>
                <a:latin typeface="+mn-ea"/>
                <a:ea typeface="+mn-ea"/>
              </a:rPr>
              <a:t>UE</a:t>
            </a:r>
            <a:r>
              <a:rPr lang="zh-CN" altLang="zh-CN" sz="1600" dirty="0">
                <a:solidFill>
                  <a:schemeClr val="tx1"/>
                </a:solidFill>
                <a:latin typeface="+mn-ea"/>
                <a:ea typeface="+mn-ea"/>
              </a:rPr>
              <a:t>能力等级，协议规定取值范围</a:t>
            </a:r>
            <a:r>
              <a:rPr lang="en-US" altLang="zh-CN" sz="1600" dirty="0">
                <a:solidFill>
                  <a:schemeClr val="tx1"/>
                </a:solidFill>
                <a:latin typeface="+mn-ea"/>
                <a:ea typeface="+mn-ea"/>
              </a:rPr>
              <a:t>1</a:t>
            </a:r>
            <a:r>
              <a:rPr lang="zh-CN" altLang="zh-CN" sz="1600" dirty="0">
                <a:solidFill>
                  <a:schemeClr val="tx1"/>
                </a:solidFill>
                <a:latin typeface="+mn-ea"/>
                <a:ea typeface="+mn-ea"/>
              </a:rPr>
              <a:t>～</a:t>
            </a:r>
            <a:r>
              <a:rPr lang="en-US" altLang="zh-CN" sz="1600" dirty="0">
                <a:solidFill>
                  <a:schemeClr val="tx1"/>
                </a:solidFill>
                <a:latin typeface="+mn-ea"/>
                <a:ea typeface="+mn-ea"/>
              </a:rPr>
              <a:t>5</a:t>
            </a:r>
            <a:endParaRPr lang="zh-CN" altLang="en-US" sz="1600" dirty="0">
              <a:solidFill>
                <a:schemeClr val="tx1"/>
              </a:solidFill>
              <a:latin typeface="+mn-ea"/>
              <a:ea typeface="+mn-ea"/>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p:spPr>
        <p:txBody>
          <a:bodyPr/>
          <a:lstStyle/>
          <a:p>
            <a:pPr defTabSz="801688"/>
            <a:r>
              <a:rPr lang="de-DE" altLang="zh-CN" smtClean="0"/>
              <a:t>Page </a:t>
            </a:r>
            <a:fld id="{A4DA6D5E-FFD9-4A9A-A7F7-A2BB753BA9D1}" type="slidenum">
              <a:rPr lang="de-DE" altLang="zh-CN" smtClean="0"/>
              <a:pPr defTabSz="801688"/>
              <a:t>33</a:t>
            </a:fld>
            <a:endParaRPr lang="en-GB" altLang="zh-CN" smtClean="0"/>
          </a:p>
        </p:txBody>
      </p:sp>
      <p:sp>
        <p:nvSpPr>
          <p:cNvPr id="17411" name="Rectangle 8"/>
          <p:cNvSpPr>
            <a:spLocks noGrp="1" noChangeArrowheads="1"/>
          </p:cNvSpPr>
          <p:nvPr>
            <p:ph type="title"/>
          </p:nvPr>
        </p:nvSpPr>
        <p:spPr>
          <a:xfrm>
            <a:off x="468313" y="260350"/>
            <a:ext cx="9144000" cy="576263"/>
          </a:xfrm>
        </p:spPr>
        <p:txBody>
          <a:bodyPr/>
          <a:lstStyle/>
          <a:p>
            <a:pPr eaLnBrk="1" hangingPunct="1">
              <a:defRPr/>
            </a:pPr>
            <a:r>
              <a:rPr lang="en-US" altLang="zh-CN" dirty="0" smtClean="0">
                <a:latin typeface="+mn-lt"/>
              </a:rPr>
              <a:t>S1AP_UE_CAPABILITY_INFO_IND</a:t>
            </a:r>
            <a:endParaRPr lang="zh-CN" altLang="en-US" dirty="0" smtClean="0">
              <a:latin typeface="+mn-lt"/>
            </a:endParaRPr>
          </a:p>
        </p:txBody>
      </p:sp>
      <p:sp>
        <p:nvSpPr>
          <p:cNvPr id="4403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E2D6F043-3194-42C4-9DF6-C59670B64A75}" type="slidenum">
              <a:rPr lang="de-DE" altLang="zh-CN" sz="1200">
                <a:solidFill>
                  <a:schemeClr val="tx1"/>
                </a:solidFill>
                <a:latin typeface="FrutigerNext LT Bold"/>
              </a:rPr>
              <a:pPr defTabSz="801688" eaLnBrk="0" hangingPunct="0">
                <a:lnSpc>
                  <a:spcPct val="85000"/>
                </a:lnSpc>
              </a:pPr>
              <a:t>33</a:t>
            </a:fld>
            <a:endParaRPr lang="en-GB" altLang="zh-CN" sz="1200">
              <a:solidFill>
                <a:schemeClr val="tx1"/>
              </a:solidFill>
              <a:latin typeface="FrutigerNext LT Bold"/>
            </a:endParaRPr>
          </a:p>
        </p:txBody>
      </p:sp>
      <p:sp>
        <p:nvSpPr>
          <p:cNvPr id="4403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403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403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4040" name="Rectangle 1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44041" name="Picture 13"/>
          <p:cNvPicPr>
            <a:picLocks noChangeAspect="1" noChangeArrowheads="1"/>
          </p:cNvPicPr>
          <p:nvPr/>
        </p:nvPicPr>
        <p:blipFill>
          <a:blip r:embed="rId3" cstate="print"/>
          <a:srcRect/>
          <a:stretch>
            <a:fillRect/>
          </a:stretch>
        </p:blipFill>
        <p:spPr bwMode="auto">
          <a:xfrm>
            <a:off x="539750" y="809625"/>
            <a:ext cx="7561263" cy="535622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日期占位符 3"/>
          <p:cNvSpPr>
            <a:spLocks noGrp="1"/>
          </p:cNvSpPr>
          <p:nvPr>
            <p:ph type="dt" sz="quarter" idx="10"/>
          </p:nvPr>
        </p:nvSpPr>
        <p:spPr>
          <a:noFill/>
        </p:spPr>
        <p:txBody>
          <a:bodyPr/>
          <a:lstStyle/>
          <a:p>
            <a:pPr defTabSz="801688"/>
            <a:r>
              <a:rPr lang="de-DE" altLang="zh-CN" smtClean="0"/>
              <a:t>Page </a:t>
            </a:r>
            <a:fld id="{1B5F455B-C883-448E-A0EA-3D038ABADC74}" type="slidenum">
              <a:rPr lang="de-DE" altLang="zh-CN" smtClean="0"/>
              <a:pPr defTabSz="801688"/>
              <a:t>34</a:t>
            </a:fld>
            <a:endParaRPr lang="en-GB" altLang="zh-CN" smtClean="0"/>
          </a:p>
        </p:txBody>
      </p:sp>
      <p:sp>
        <p:nvSpPr>
          <p:cNvPr id="17411" name="Rectangle 8"/>
          <p:cNvSpPr>
            <a:spLocks noGrp="1" noChangeArrowheads="1"/>
          </p:cNvSpPr>
          <p:nvPr>
            <p:ph type="title"/>
          </p:nvPr>
        </p:nvSpPr>
        <p:spPr>
          <a:xfrm>
            <a:off x="468313" y="260350"/>
            <a:ext cx="9144000" cy="576263"/>
          </a:xfrm>
        </p:spPr>
        <p:txBody>
          <a:bodyPr/>
          <a:lstStyle/>
          <a:p>
            <a:pPr eaLnBrk="1" hangingPunct="1">
              <a:defRPr/>
            </a:pPr>
            <a:r>
              <a:rPr lang="zh-CN" altLang="en-US" dirty="0" smtClean="0">
                <a:latin typeface="+mn-lt"/>
              </a:rPr>
              <a:t>安全模式过程</a:t>
            </a:r>
          </a:p>
        </p:txBody>
      </p:sp>
      <p:sp>
        <p:nvSpPr>
          <p:cNvPr id="45060"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3D05150-0AB1-4A48-BA5F-E67BB6AC38DB}" type="slidenum">
              <a:rPr lang="de-DE" altLang="zh-CN" sz="1200">
                <a:solidFill>
                  <a:schemeClr val="tx1"/>
                </a:solidFill>
                <a:latin typeface="FrutigerNext LT Bold"/>
              </a:rPr>
              <a:pPr defTabSz="801688" eaLnBrk="0" hangingPunct="0">
                <a:lnSpc>
                  <a:spcPct val="85000"/>
                </a:lnSpc>
              </a:pPr>
              <a:t>34</a:t>
            </a:fld>
            <a:endParaRPr lang="en-GB" altLang="zh-CN" sz="1200">
              <a:solidFill>
                <a:schemeClr val="tx1"/>
              </a:solidFill>
              <a:latin typeface="FrutigerNext LT Bold"/>
            </a:endParaRPr>
          </a:p>
        </p:txBody>
      </p:sp>
      <p:sp>
        <p:nvSpPr>
          <p:cNvPr id="45061"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5062"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5063"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45064" name="Picture 12"/>
          <p:cNvPicPr>
            <a:picLocks noChangeAspect="1" noChangeArrowheads="1"/>
          </p:cNvPicPr>
          <p:nvPr/>
        </p:nvPicPr>
        <p:blipFill>
          <a:blip r:embed="rId3" cstate="print"/>
          <a:srcRect/>
          <a:stretch>
            <a:fillRect/>
          </a:stretch>
        </p:blipFill>
        <p:spPr bwMode="auto">
          <a:xfrm>
            <a:off x="539750" y="1196975"/>
            <a:ext cx="3048000" cy="1628775"/>
          </a:xfrm>
          <a:prstGeom prst="rect">
            <a:avLst/>
          </a:prstGeom>
          <a:noFill/>
          <a:ln w="9525" algn="ctr">
            <a:noFill/>
            <a:miter lim="800000"/>
            <a:headEnd/>
            <a:tailEnd/>
          </a:ln>
        </p:spPr>
      </p:pic>
      <p:pic>
        <p:nvPicPr>
          <p:cNvPr id="45065" name="Picture 13"/>
          <p:cNvPicPr>
            <a:picLocks noChangeAspect="1" noChangeArrowheads="1"/>
          </p:cNvPicPr>
          <p:nvPr/>
        </p:nvPicPr>
        <p:blipFill>
          <a:blip r:embed="rId4" cstate="print"/>
          <a:srcRect/>
          <a:stretch>
            <a:fillRect/>
          </a:stretch>
        </p:blipFill>
        <p:spPr bwMode="auto">
          <a:xfrm>
            <a:off x="755650" y="3557588"/>
            <a:ext cx="3000375" cy="1600200"/>
          </a:xfrm>
          <a:prstGeom prst="rect">
            <a:avLst/>
          </a:prstGeom>
          <a:noFill/>
          <a:ln w="9525" algn="ctr">
            <a:noFill/>
            <a:miter lim="800000"/>
            <a:headEnd/>
            <a:tailEnd/>
          </a:ln>
        </p:spPr>
      </p:pic>
      <p:pic>
        <p:nvPicPr>
          <p:cNvPr id="45066" name="Picture 15"/>
          <p:cNvPicPr>
            <a:picLocks noChangeAspect="1" noChangeArrowheads="1"/>
          </p:cNvPicPr>
          <p:nvPr/>
        </p:nvPicPr>
        <p:blipFill>
          <a:blip r:embed="rId5" cstate="print"/>
          <a:srcRect/>
          <a:stretch>
            <a:fillRect/>
          </a:stretch>
        </p:blipFill>
        <p:spPr bwMode="auto">
          <a:xfrm>
            <a:off x="4356100" y="3429000"/>
            <a:ext cx="3455988" cy="1947863"/>
          </a:xfrm>
          <a:prstGeom prst="rect">
            <a:avLst/>
          </a:prstGeom>
          <a:noFill/>
          <a:ln w="9525" algn="ctr">
            <a:noFill/>
            <a:miter lim="800000"/>
            <a:headEnd/>
            <a:tailEnd/>
          </a:ln>
        </p:spPr>
      </p:pic>
      <p:pic>
        <p:nvPicPr>
          <p:cNvPr id="45067" name="Picture 16"/>
          <p:cNvPicPr>
            <a:picLocks noChangeAspect="1" noChangeArrowheads="1"/>
          </p:cNvPicPr>
          <p:nvPr/>
        </p:nvPicPr>
        <p:blipFill>
          <a:blip r:embed="rId6" cstate="print"/>
          <a:srcRect/>
          <a:stretch>
            <a:fillRect/>
          </a:stretch>
        </p:blipFill>
        <p:spPr bwMode="auto">
          <a:xfrm>
            <a:off x="4378325" y="981075"/>
            <a:ext cx="3024188" cy="2227263"/>
          </a:xfrm>
          <a:prstGeom prst="rect">
            <a:avLst/>
          </a:prstGeom>
          <a:noFill/>
          <a:ln w="9525" algn="ctr">
            <a:noFill/>
            <a:miter lim="800000"/>
            <a:headEnd/>
            <a:tailEnd/>
          </a:ln>
        </p:spPr>
      </p:pic>
      <p:cxnSp>
        <p:nvCxnSpPr>
          <p:cNvPr id="45068" name="直接连接符 14"/>
          <p:cNvCxnSpPr>
            <a:cxnSpLocks noChangeShapeType="1"/>
          </p:cNvCxnSpPr>
          <p:nvPr/>
        </p:nvCxnSpPr>
        <p:spPr bwMode="auto">
          <a:xfrm>
            <a:off x="0" y="3284538"/>
            <a:ext cx="9144000" cy="0"/>
          </a:xfrm>
          <a:prstGeom prst="line">
            <a:avLst/>
          </a:prstGeom>
          <a:noFill/>
          <a:ln w="9525" algn="ctr">
            <a:solidFill>
              <a:schemeClr val="tx1"/>
            </a:solidFill>
            <a:round/>
            <a:headEnd/>
            <a:tailEnd/>
          </a:ln>
        </p:spPr>
      </p:cxnSp>
      <p:cxnSp>
        <p:nvCxnSpPr>
          <p:cNvPr id="45069" name="直接连接符 14"/>
          <p:cNvCxnSpPr>
            <a:cxnSpLocks noChangeShapeType="1"/>
          </p:cNvCxnSpPr>
          <p:nvPr/>
        </p:nvCxnSpPr>
        <p:spPr bwMode="auto">
          <a:xfrm>
            <a:off x="0" y="5516563"/>
            <a:ext cx="9144000" cy="0"/>
          </a:xfrm>
          <a:prstGeom prst="line">
            <a:avLst/>
          </a:prstGeom>
          <a:noFill/>
          <a:ln w="9525" algn="ctr">
            <a:solidFill>
              <a:schemeClr val="tx1"/>
            </a:solidFill>
            <a:round/>
            <a:headEnd/>
            <a:tailEnd/>
          </a:ln>
        </p:spPr>
      </p:cxnSp>
      <p:cxnSp>
        <p:nvCxnSpPr>
          <p:cNvPr id="45070" name="直接连接符 17"/>
          <p:cNvCxnSpPr>
            <a:cxnSpLocks noChangeShapeType="1"/>
          </p:cNvCxnSpPr>
          <p:nvPr/>
        </p:nvCxnSpPr>
        <p:spPr bwMode="auto">
          <a:xfrm>
            <a:off x="3995738" y="908050"/>
            <a:ext cx="1587" cy="4608513"/>
          </a:xfrm>
          <a:prstGeom prst="line">
            <a:avLst/>
          </a:prstGeom>
          <a:noFill/>
          <a:ln w="9525" algn="ctr">
            <a:solidFill>
              <a:schemeClr val="tx1"/>
            </a:solidFill>
            <a:round/>
            <a:headEnd/>
            <a:tailEnd/>
          </a:ln>
        </p:spPr>
      </p:cxnSp>
      <p:sp>
        <p:nvSpPr>
          <p:cNvPr id="15" name="矩形 14"/>
          <p:cNvSpPr/>
          <p:nvPr/>
        </p:nvSpPr>
        <p:spPr>
          <a:xfrm>
            <a:off x="468313" y="5589588"/>
            <a:ext cx="8135937" cy="584200"/>
          </a:xfrm>
          <a:prstGeom prst="rect">
            <a:avLst/>
          </a:prstGeom>
        </p:spPr>
        <p:txBody>
          <a:bodyPr>
            <a:spAutoFit/>
          </a:bodyPr>
          <a:lstStyle/>
          <a:p>
            <a:pPr>
              <a:defRPr/>
            </a:pPr>
            <a:r>
              <a:rPr lang="zh-CN" altLang="zh-CN" sz="1600" dirty="0">
                <a:solidFill>
                  <a:schemeClr val="tx1"/>
                </a:solidFill>
                <a:latin typeface="+mn-ea"/>
                <a:ea typeface="+mn-ea"/>
              </a:rPr>
              <a:t>加密及完整性算法配置消息</a:t>
            </a:r>
            <a:r>
              <a:rPr lang="zh-CN" altLang="en-US" sz="1600" dirty="0">
                <a:solidFill>
                  <a:schemeClr val="tx1"/>
                </a:solidFill>
                <a:latin typeface="+mn-ea"/>
                <a:ea typeface="+mn-ea"/>
              </a:rPr>
              <a:t>。</a:t>
            </a:r>
            <a:r>
              <a:rPr lang="zh-CN" altLang="zh-CN" sz="1600" dirty="0">
                <a:solidFill>
                  <a:schemeClr val="tx1"/>
                </a:solidFill>
                <a:latin typeface="+mn-ea"/>
                <a:ea typeface="+mn-ea"/>
              </a:rPr>
              <a:t>终端和基站将应用该算法加密</a:t>
            </a:r>
            <a:r>
              <a:rPr lang="en-US" altLang="zh-CN" sz="1600" dirty="0">
                <a:solidFill>
                  <a:schemeClr val="tx1"/>
                </a:solidFill>
                <a:latin typeface="+mn-ea"/>
                <a:ea typeface="+mn-ea"/>
              </a:rPr>
              <a:t>RRC</a:t>
            </a:r>
            <a:r>
              <a:rPr lang="zh-CN" altLang="zh-CN" sz="1600" dirty="0">
                <a:solidFill>
                  <a:schemeClr val="tx1"/>
                </a:solidFill>
                <a:latin typeface="+mn-ea"/>
                <a:ea typeface="+mn-ea"/>
              </a:rPr>
              <a:t>消息和上层消息；终端和核心网将应用该算法加密</a:t>
            </a:r>
            <a:r>
              <a:rPr lang="en-US" altLang="zh-CN" sz="1600" dirty="0">
                <a:solidFill>
                  <a:schemeClr val="tx1"/>
                </a:solidFill>
                <a:latin typeface="+mn-ea"/>
                <a:ea typeface="+mn-ea"/>
              </a:rPr>
              <a:t>NAS</a:t>
            </a:r>
            <a:r>
              <a:rPr lang="zh-CN" altLang="zh-CN" sz="1600" dirty="0">
                <a:solidFill>
                  <a:schemeClr val="tx1"/>
                </a:solidFill>
                <a:latin typeface="+mn-ea"/>
                <a:ea typeface="+mn-ea"/>
              </a:rPr>
              <a:t>消息。</a:t>
            </a:r>
            <a:endParaRPr lang="zh-CN" altLang="en-US" sz="1600" dirty="0">
              <a:solidFill>
                <a:schemeClr val="tx1"/>
              </a:solidFill>
              <a:latin typeface="+mn-ea"/>
              <a:ea typeface="+mn-ea"/>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p:spPr>
        <p:txBody>
          <a:bodyPr/>
          <a:lstStyle/>
          <a:p>
            <a:pPr defTabSz="801688"/>
            <a:r>
              <a:rPr lang="de-DE" altLang="zh-CN" smtClean="0"/>
              <a:t>Page </a:t>
            </a:r>
            <a:fld id="{7C46C31E-B2BB-4DFA-A3E0-236D4513EC3F}" type="slidenum">
              <a:rPr lang="de-DE" altLang="zh-CN" smtClean="0"/>
              <a:pPr defTabSz="801688"/>
              <a:t>35</a:t>
            </a:fld>
            <a:endParaRPr lang="en-GB" altLang="zh-CN" smtClean="0"/>
          </a:p>
        </p:txBody>
      </p:sp>
      <p:sp>
        <p:nvSpPr>
          <p:cNvPr id="46083"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9EB1A15D-45B0-457D-BDC7-7AF13FC4EC3D}" type="slidenum">
              <a:rPr lang="de-DE" altLang="zh-CN" sz="1200">
                <a:solidFill>
                  <a:schemeClr val="tx1"/>
                </a:solidFill>
                <a:latin typeface="FrutigerNext LT Bold"/>
              </a:rPr>
              <a:pPr defTabSz="801688" eaLnBrk="0" hangingPunct="0">
                <a:lnSpc>
                  <a:spcPct val="85000"/>
                </a:lnSpc>
              </a:pPr>
              <a:t>35</a:t>
            </a:fld>
            <a:endParaRPr lang="en-GB" altLang="zh-CN" sz="1200">
              <a:solidFill>
                <a:schemeClr val="tx1"/>
              </a:solidFill>
              <a:latin typeface="FrutigerNext LT Bold"/>
            </a:endParaRPr>
          </a:p>
        </p:txBody>
      </p:sp>
      <p:sp>
        <p:nvSpPr>
          <p:cNvPr id="46084"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6085"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6086"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2" name="Rectangle 8"/>
          <p:cNvSpPr>
            <a:spLocks noGrp="1" noChangeArrowheads="1"/>
          </p:cNvSpPr>
          <p:nvPr>
            <p:ph type="title"/>
          </p:nvPr>
        </p:nvSpPr>
        <p:spPr>
          <a:xfrm>
            <a:off x="468313" y="260350"/>
            <a:ext cx="9144000" cy="576263"/>
          </a:xfrm>
        </p:spPr>
        <p:txBody>
          <a:bodyPr/>
          <a:lstStyle/>
          <a:p>
            <a:pPr eaLnBrk="1" hangingPunct="1">
              <a:defRPr/>
            </a:pPr>
            <a:r>
              <a:rPr lang="en-US" altLang="zh-CN" dirty="0" smtClean="0">
                <a:latin typeface="+mn-lt"/>
              </a:rPr>
              <a:t>RRC_SECUR_MODE_CMD/RRC_SECUR_MODE_CMP</a:t>
            </a:r>
            <a:endParaRPr lang="zh-CN" altLang="en-US" dirty="0" smtClean="0">
              <a:latin typeface="+mn-lt"/>
            </a:endParaRPr>
          </a:p>
        </p:txBody>
      </p:sp>
      <p:pic>
        <p:nvPicPr>
          <p:cNvPr id="46088" name="Picture 11"/>
          <p:cNvPicPr>
            <a:picLocks noChangeAspect="1" noChangeArrowheads="1"/>
          </p:cNvPicPr>
          <p:nvPr/>
        </p:nvPicPr>
        <p:blipFill>
          <a:blip r:embed="rId3" cstate="print"/>
          <a:srcRect/>
          <a:stretch>
            <a:fillRect/>
          </a:stretch>
        </p:blipFill>
        <p:spPr bwMode="auto">
          <a:xfrm>
            <a:off x="539750" y="979488"/>
            <a:ext cx="6443663" cy="2881312"/>
          </a:xfrm>
          <a:prstGeom prst="rect">
            <a:avLst/>
          </a:prstGeom>
          <a:noFill/>
          <a:ln w="9525" algn="ctr">
            <a:noFill/>
            <a:miter lim="800000"/>
            <a:headEnd/>
            <a:tailEnd/>
          </a:ln>
        </p:spPr>
      </p:pic>
      <p:cxnSp>
        <p:nvCxnSpPr>
          <p:cNvPr id="46089" name="直接连接符 13"/>
          <p:cNvCxnSpPr>
            <a:cxnSpLocks noChangeShapeType="1"/>
          </p:cNvCxnSpPr>
          <p:nvPr/>
        </p:nvCxnSpPr>
        <p:spPr bwMode="auto">
          <a:xfrm>
            <a:off x="0" y="4005263"/>
            <a:ext cx="9144000" cy="0"/>
          </a:xfrm>
          <a:prstGeom prst="line">
            <a:avLst/>
          </a:prstGeom>
          <a:noFill/>
          <a:ln w="9525" algn="ctr">
            <a:solidFill>
              <a:schemeClr val="tx1"/>
            </a:solidFill>
            <a:round/>
            <a:headEnd/>
            <a:tailEnd/>
          </a:ln>
        </p:spPr>
      </p:cxnSp>
      <p:pic>
        <p:nvPicPr>
          <p:cNvPr id="46090" name="Picture 13"/>
          <p:cNvPicPr>
            <a:picLocks noChangeAspect="1" noChangeArrowheads="1"/>
          </p:cNvPicPr>
          <p:nvPr/>
        </p:nvPicPr>
        <p:blipFill>
          <a:blip r:embed="rId4" cstate="print"/>
          <a:srcRect l="25714" t="61400" b="-3613"/>
          <a:stretch>
            <a:fillRect/>
          </a:stretch>
        </p:blipFill>
        <p:spPr bwMode="auto">
          <a:xfrm>
            <a:off x="684213" y="4149725"/>
            <a:ext cx="3959225" cy="1004888"/>
          </a:xfrm>
          <a:prstGeom prst="rect">
            <a:avLst/>
          </a:prstGeom>
          <a:noFill/>
          <a:ln w="9525" algn="ctr">
            <a:noFill/>
            <a:miter lim="800000"/>
            <a:headEnd/>
            <a:tailEnd/>
          </a:ln>
        </p:spPr>
      </p:pic>
      <p:cxnSp>
        <p:nvCxnSpPr>
          <p:cNvPr id="46091" name="直接连接符 13"/>
          <p:cNvCxnSpPr>
            <a:cxnSpLocks noChangeShapeType="1"/>
          </p:cNvCxnSpPr>
          <p:nvPr/>
        </p:nvCxnSpPr>
        <p:spPr bwMode="auto">
          <a:xfrm>
            <a:off x="0" y="5300663"/>
            <a:ext cx="9144000" cy="0"/>
          </a:xfrm>
          <a:prstGeom prst="line">
            <a:avLst/>
          </a:prstGeom>
          <a:noFill/>
          <a:ln w="9525" algn="ctr">
            <a:solidFill>
              <a:schemeClr val="tx1"/>
            </a:solidFill>
            <a:round/>
            <a:headEnd/>
            <a:tailEnd/>
          </a:ln>
        </p:spPr>
      </p:cxnSp>
      <p:sp>
        <p:nvSpPr>
          <p:cNvPr id="46092" name="Rectangle 11"/>
          <p:cNvSpPr>
            <a:spLocks noChangeArrowheads="1"/>
          </p:cNvSpPr>
          <p:nvPr/>
        </p:nvSpPr>
        <p:spPr bwMode="auto">
          <a:xfrm>
            <a:off x="0" y="0"/>
            <a:ext cx="9144000" cy="457200"/>
          </a:xfrm>
          <a:prstGeom prst="rect">
            <a:avLst/>
          </a:prstGeom>
          <a:noFill/>
          <a:ln w="9525" algn="ctr">
            <a:noFill/>
            <a:miter lim="800000"/>
            <a:headEnd/>
            <a:tailEnd/>
          </a:ln>
        </p:spPr>
        <p:txBody>
          <a:bodyPr wrap="none" lIns="79200" tIns="39600" rIns="79200" bIns="39600" anchor="ctr">
            <a:spAutoFit/>
          </a:bodyPr>
          <a:lstStyle/>
          <a:p>
            <a:pPr eaLnBrk="0" hangingPunct="0">
              <a:buFontTx/>
              <a:buChar char="•"/>
            </a:pPr>
            <a:r>
              <a:rPr lang="en-US" altLang="zh-CN" sz="1100">
                <a:latin typeface="Arial" pitchFamily="34" charset="0"/>
                <a:cs typeface="Arial" pitchFamily="34" charset="0"/>
              </a:rPr>
              <a:t>cipheringAlgorithm</a:t>
            </a:r>
            <a:r>
              <a:rPr lang="zh-CN" altLang="en-US" sz="1100">
                <a:latin typeface="Arial" pitchFamily="34" charset="0"/>
                <a:cs typeface="Arial" pitchFamily="34" charset="0"/>
              </a:rPr>
              <a:t>：加密算法。协议规定</a:t>
            </a:r>
            <a:r>
              <a:rPr lang="en-US" altLang="zh-CN" sz="1100">
                <a:latin typeface="Arial" pitchFamily="34" charset="0"/>
                <a:cs typeface="Arial" pitchFamily="34" charset="0"/>
              </a:rPr>
              <a:t>eea2</a:t>
            </a:r>
            <a:r>
              <a:rPr lang="zh-CN" altLang="en-US" sz="1100">
                <a:latin typeface="Arial" pitchFamily="34" charset="0"/>
                <a:cs typeface="Arial" pitchFamily="34" charset="0"/>
              </a:rPr>
              <a:t>表示</a:t>
            </a:r>
            <a:r>
              <a:rPr lang="en-US" altLang="zh-CN" sz="1100">
                <a:latin typeface="Arial" pitchFamily="34" charset="0"/>
                <a:cs typeface="Arial" pitchFamily="34" charset="0"/>
              </a:rPr>
              <a:t>AES</a:t>
            </a:r>
            <a:r>
              <a:rPr lang="zh-CN" altLang="en-US" sz="1100">
                <a:latin typeface="Arial" pitchFamily="34" charset="0"/>
                <a:cs typeface="Arial" pitchFamily="34" charset="0"/>
              </a:rPr>
              <a:t>算法，</a:t>
            </a:r>
            <a:r>
              <a:rPr lang="en-US" altLang="zh-CN" sz="1100">
                <a:latin typeface="Arial" pitchFamily="34" charset="0"/>
                <a:cs typeface="Arial" pitchFamily="34" charset="0"/>
              </a:rPr>
              <a:t>eea1</a:t>
            </a:r>
            <a:r>
              <a:rPr lang="zh-CN" altLang="en-US" sz="1100">
                <a:latin typeface="Arial" pitchFamily="34" charset="0"/>
                <a:cs typeface="Arial" pitchFamily="34" charset="0"/>
              </a:rPr>
              <a:t>表示</a:t>
            </a:r>
            <a:r>
              <a:rPr lang="en-US" altLang="zh-CN" sz="1100">
                <a:latin typeface="Arial" pitchFamily="34" charset="0"/>
                <a:cs typeface="Arial" pitchFamily="34" charset="0"/>
              </a:rPr>
              <a:t>snow 3G</a:t>
            </a:r>
            <a:r>
              <a:rPr lang="zh-CN" altLang="en-US" sz="1100">
                <a:latin typeface="Arial" pitchFamily="34" charset="0"/>
                <a:cs typeface="Arial" pitchFamily="34" charset="0"/>
              </a:rPr>
              <a:t>算法，</a:t>
            </a:r>
            <a:r>
              <a:rPr lang="en-US" altLang="zh-CN" sz="1100">
                <a:latin typeface="Arial" pitchFamily="34" charset="0"/>
                <a:cs typeface="Arial" pitchFamily="34" charset="0"/>
              </a:rPr>
              <a:t>eea0</a:t>
            </a:r>
            <a:r>
              <a:rPr lang="zh-CN" altLang="en-US" sz="1100">
                <a:latin typeface="Arial" pitchFamily="34" charset="0"/>
                <a:cs typeface="Arial" pitchFamily="34" charset="0"/>
              </a:rPr>
              <a:t>表示为</a:t>
            </a:r>
            <a:r>
              <a:rPr lang="en-US" altLang="zh-CN" sz="1100">
                <a:latin typeface="Arial" pitchFamily="34" charset="0"/>
                <a:cs typeface="Arial" pitchFamily="34" charset="0"/>
              </a:rPr>
              <a:t>NULL</a:t>
            </a:r>
            <a:r>
              <a:rPr lang="zh-CN" altLang="en-US" sz="1100">
                <a:latin typeface="Arial" pitchFamily="34" charset="0"/>
                <a:cs typeface="Arial" pitchFamily="34" charset="0"/>
              </a:rPr>
              <a:t>。</a:t>
            </a:r>
            <a:endParaRPr lang="zh-CN" altLang="en-US" sz="900"/>
          </a:p>
          <a:p>
            <a:pPr eaLnBrk="0" hangingPunct="0">
              <a:buFontTx/>
              <a:buChar char="•"/>
            </a:pPr>
            <a:r>
              <a:rPr lang="en-US" altLang="zh-CN" sz="1100">
                <a:latin typeface="Arial" pitchFamily="34" charset="0"/>
                <a:cs typeface="Arial" pitchFamily="34" charset="0"/>
              </a:rPr>
              <a:t>integrityProtAlgorithm</a:t>
            </a:r>
            <a:r>
              <a:rPr lang="zh-CN" altLang="en-US" sz="1100">
                <a:latin typeface="Arial" pitchFamily="34" charset="0"/>
                <a:cs typeface="Arial" pitchFamily="34" charset="0"/>
              </a:rPr>
              <a:t>：完整性算法。协议规定</a:t>
            </a:r>
            <a:r>
              <a:rPr lang="en-US" altLang="zh-CN" sz="1100">
                <a:latin typeface="Arial" pitchFamily="34" charset="0"/>
                <a:cs typeface="Arial" pitchFamily="34" charset="0"/>
              </a:rPr>
              <a:t>eia2</a:t>
            </a:r>
            <a:r>
              <a:rPr lang="zh-CN" altLang="en-US" sz="1100">
                <a:latin typeface="Arial" pitchFamily="34" charset="0"/>
                <a:cs typeface="Arial" pitchFamily="34" charset="0"/>
              </a:rPr>
              <a:t>表示</a:t>
            </a:r>
            <a:r>
              <a:rPr lang="en-US" altLang="zh-CN" sz="1100">
                <a:latin typeface="Arial" pitchFamily="34" charset="0"/>
                <a:cs typeface="Arial" pitchFamily="34" charset="0"/>
              </a:rPr>
              <a:t>AES</a:t>
            </a:r>
            <a:r>
              <a:rPr lang="zh-CN" altLang="en-US" sz="1100">
                <a:latin typeface="Arial" pitchFamily="34" charset="0"/>
                <a:cs typeface="Arial" pitchFamily="34" charset="0"/>
              </a:rPr>
              <a:t>算法，</a:t>
            </a:r>
            <a:r>
              <a:rPr lang="en-US" altLang="zh-CN" sz="1100">
                <a:latin typeface="Arial" pitchFamily="34" charset="0"/>
                <a:cs typeface="Arial" pitchFamily="34" charset="0"/>
              </a:rPr>
              <a:t>eia1</a:t>
            </a:r>
            <a:r>
              <a:rPr lang="zh-CN" altLang="en-US" sz="1100">
                <a:latin typeface="Arial" pitchFamily="34" charset="0"/>
                <a:cs typeface="Arial" pitchFamily="34" charset="0"/>
              </a:rPr>
              <a:t>表示</a:t>
            </a:r>
            <a:r>
              <a:rPr lang="en-US" altLang="zh-CN" sz="1100">
                <a:latin typeface="Arial" pitchFamily="34" charset="0"/>
                <a:cs typeface="Arial" pitchFamily="34" charset="0"/>
              </a:rPr>
              <a:t>snow 3G</a:t>
            </a:r>
            <a:r>
              <a:rPr lang="zh-CN" altLang="en-US" sz="1100">
                <a:latin typeface="Arial" pitchFamily="34" charset="0"/>
                <a:cs typeface="Arial" pitchFamily="34" charset="0"/>
              </a:rPr>
              <a:t>算法。</a:t>
            </a:r>
            <a:endParaRPr lang="zh-CN" altLang="en-US"/>
          </a:p>
        </p:txBody>
      </p:sp>
      <p:sp>
        <p:nvSpPr>
          <p:cNvPr id="13" name="TextBox 12"/>
          <p:cNvSpPr txBox="1"/>
          <p:nvPr/>
        </p:nvSpPr>
        <p:spPr>
          <a:xfrm>
            <a:off x="395288" y="5516563"/>
            <a:ext cx="8497887" cy="585787"/>
          </a:xfrm>
          <a:prstGeom prst="rect">
            <a:avLst/>
          </a:prstGeom>
          <a:noFill/>
        </p:spPr>
        <p:txBody>
          <a:bodyPr>
            <a:spAutoFit/>
          </a:bodyPr>
          <a:lstStyle/>
          <a:p>
            <a:pPr>
              <a:defRPr/>
            </a:pPr>
            <a:r>
              <a:rPr lang="en-US" altLang="zh-CN" sz="1600" dirty="0" err="1">
                <a:solidFill>
                  <a:srgbClr val="0070C0"/>
                </a:solidFill>
                <a:latin typeface="+mn-ea"/>
                <a:ea typeface="+mn-ea"/>
              </a:rPr>
              <a:t>cipheringAlgorithm</a:t>
            </a:r>
            <a:r>
              <a:rPr lang="zh-CN" altLang="zh-CN" sz="1600" dirty="0">
                <a:solidFill>
                  <a:schemeClr val="tx1"/>
                </a:solidFill>
                <a:latin typeface="+mn-ea"/>
                <a:ea typeface="+mn-ea"/>
              </a:rPr>
              <a:t>：加密算法。</a:t>
            </a:r>
            <a:r>
              <a:rPr lang="en-US" altLang="zh-CN" sz="1600" dirty="0">
                <a:solidFill>
                  <a:schemeClr val="tx1"/>
                </a:solidFill>
                <a:latin typeface="+mn-ea"/>
                <a:ea typeface="+mn-ea"/>
              </a:rPr>
              <a:t>eea2</a:t>
            </a:r>
            <a:r>
              <a:rPr lang="zh-CN" altLang="en-US" sz="1600" dirty="0">
                <a:solidFill>
                  <a:schemeClr val="tx1"/>
                </a:solidFill>
                <a:latin typeface="+mn-ea"/>
                <a:ea typeface="+mn-ea"/>
              </a:rPr>
              <a:t>为</a:t>
            </a:r>
            <a:r>
              <a:rPr lang="en-US" altLang="zh-CN" sz="1600" dirty="0">
                <a:solidFill>
                  <a:schemeClr val="tx1"/>
                </a:solidFill>
                <a:latin typeface="+mn-ea"/>
                <a:ea typeface="+mn-ea"/>
              </a:rPr>
              <a:t>AES</a:t>
            </a:r>
            <a:r>
              <a:rPr lang="zh-CN" altLang="zh-CN" sz="1600" dirty="0">
                <a:solidFill>
                  <a:schemeClr val="tx1"/>
                </a:solidFill>
                <a:latin typeface="+mn-ea"/>
                <a:ea typeface="+mn-ea"/>
              </a:rPr>
              <a:t>算法，</a:t>
            </a:r>
            <a:r>
              <a:rPr lang="en-US" altLang="zh-CN" sz="1600" dirty="0">
                <a:solidFill>
                  <a:schemeClr val="tx1"/>
                </a:solidFill>
                <a:latin typeface="+mn-ea"/>
                <a:ea typeface="+mn-ea"/>
              </a:rPr>
              <a:t>eea1</a:t>
            </a:r>
            <a:r>
              <a:rPr lang="zh-CN" altLang="en-US" sz="1600" dirty="0">
                <a:solidFill>
                  <a:schemeClr val="tx1"/>
                </a:solidFill>
                <a:latin typeface="+mn-ea"/>
                <a:ea typeface="+mn-ea"/>
              </a:rPr>
              <a:t>为</a:t>
            </a:r>
            <a:r>
              <a:rPr lang="en-US" altLang="zh-CN" sz="1600" dirty="0">
                <a:solidFill>
                  <a:schemeClr val="tx1"/>
                </a:solidFill>
                <a:latin typeface="+mn-ea"/>
                <a:ea typeface="+mn-ea"/>
              </a:rPr>
              <a:t>snow 3G</a:t>
            </a:r>
            <a:r>
              <a:rPr lang="zh-CN" altLang="zh-CN" sz="1600" dirty="0">
                <a:solidFill>
                  <a:schemeClr val="tx1"/>
                </a:solidFill>
                <a:latin typeface="+mn-ea"/>
                <a:ea typeface="+mn-ea"/>
              </a:rPr>
              <a:t>算法，</a:t>
            </a:r>
            <a:r>
              <a:rPr lang="en-US" altLang="zh-CN" sz="1600" dirty="0">
                <a:solidFill>
                  <a:schemeClr val="tx1"/>
                </a:solidFill>
                <a:latin typeface="+mn-ea"/>
                <a:ea typeface="+mn-ea"/>
              </a:rPr>
              <a:t>eea0</a:t>
            </a:r>
            <a:r>
              <a:rPr lang="zh-CN" altLang="zh-CN" sz="1600" dirty="0">
                <a:solidFill>
                  <a:schemeClr val="tx1"/>
                </a:solidFill>
                <a:latin typeface="+mn-ea"/>
                <a:ea typeface="+mn-ea"/>
              </a:rPr>
              <a:t>为</a:t>
            </a:r>
            <a:r>
              <a:rPr lang="en-US" altLang="zh-CN" sz="1600" dirty="0">
                <a:solidFill>
                  <a:schemeClr val="tx1"/>
                </a:solidFill>
                <a:latin typeface="+mn-ea"/>
                <a:ea typeface="+mn-ea"/>
              </a:rPr>
              <a:t>NULL</a:t>
            </a:r>
            <a:r>
              <a:rPr lang="zh-CN" altLang="zh-CN" sz="1600" dirty="0">
                <a:solidFill>
                  <a:schemeClr val="tx1"/>
                </a:solidFill>
                <a:latin typeface="+mn-ea"/>
                <a:ea typeface="+mn-ea"/>
              </a:rPr>
              <a:t>。</a:t>
            </a:r>
          </a:p>
          <a:p>
            <a:pPr>
              <a:defRPr/>
            </a:pPr>
            <a:r>
              <a:rPr lang="en-US" altLang="zh-CN" sz="1600" dirty="0" err="1">
                <a:solidFill>
                  <a:srgbClr val="0070C0"/>
                </a:solidFill>
                <a:latin typeface="+mn-ea"/>
                <a:ea typeface="+mn-ea"/>
              </a:rPr>
              <a:t>integrityProtAlgorithm</a:t>
            </a:r>
            <a:r>
              <a:rPr lang="zh-CN" altLang="zh-CN" sz="1600" dirty="0">
                <a:solidFill>
                  <a:schemeClr val="tx1"/>
                </a:solidFill>
                <a:latin typeface="+mn-ea"/>
                <a:ea typeface="+mn-ea"/>
              </a:rPr>
              <a:t>：完整性算法。</a:t>
            </a:r>
            <a:r>
              <a:rPr lang="en-US" altLang="zh-CN" sz="1600" dirty="0">
                <a:solidFill>
                  <a:schemeClr val="tx1"/>
                </a:solidFill>
                <a:latin typeface="+mn-ea"/>
                <a:ea typeface="+mn-ea"/>
              </a:rPr>
              <a:t>Eia2</a:t>
            </a:r>
            <a:r>
              <a:rPr lang="zh-CN" altLang="en-US" sz="1600" dirty="0">
                <a:solidFill>
                  <a:schemeClr val="tx1"/>
                </a:solidFill>
                <a:latin typeface="+mn-ea"/>
                <a:ea typeface="+mn-ea"/>
              </a:rPr>
              <a:t>为</a:t>
            </a:r>
            <a:r>
              <a:rPr lang="en-US" altLang="zh-CN" sz="1600" dirty="0">
                <a:solidFill>
                  <a:schemeClr val="tx1"/>
                </a:solidFill>
                <a:latin typeface="+mn-ea"/>
                <a:ea typeface="+mn-ea"/>
              </a:rPr>
              <a:t>AES</a:t>
            </a:r>
            <a:r>
              <a:rPr lang="zh-CN" altLang="zh-CN" sz="1600" dirty="0">
                <a:solidFill>
                  <a:schemeClr val="tx1"/>
                </a:solidFill>
                <a:latin typeface="+mn-ea"/>
                <a:ea typeface="+mn-ea"/>
              </a:rPr>
              <a:t>算法，</a:t>
            </a:r>
            <a:r>
              <a:rPr lang="en-US" altLang="zh-CN" sz="1600" dirty="0">
                <a:solidFill>
                  <a:schemeClr val="tx1"/>
                </a:solidFill>
                <a:latin typeface="+mn-ea"/>
                <a:ea typeface="+mn-ea"/>
              </a:rPr>
              <a:t>eia1</a:t>
            </a:r>
            <a:r>
              <a:rPr lang="zh-CN" altLang="en-US" sz="1600" dirty="0">
                <a:solidFill>
                  <a:schemeClr val="tx1"/>
                </a:solidFill>
                <a:latin typeface="+mn-ea"/>
                <a:ea typeface="+mn-ea"/>
              </a:rPr>
              <a:t>为</a:t>
            </a:r>
            <a:r>
              <a:rPr lang="en-US" altLang="zh-CN" sz="1600" dirty="0">
                <a:solidFill>
                  <a:schemeClr val="tx1"/>
                </a:solidFill>
                <a:latin typeface="+mn-ea"/>
                <a:ea typeface="+mn-ea"/>
              </a:rPr>
              <a:t>snow 3G</a:t>
            </a:r>
            <a:r>
              <a:rPr lang="zh-CN" altLang="zh-CN" sz="1600" dirty="0">
                <a:solidFill>
                  <a:schemeClr val="tx1"/>
                </a:solidFill>
                <a:latin typeface="+mn-ea"/>
                <a:ea typeface="+mn-ea"/>
              </a:rPr>
              <a:t>算法。</a:t>
            </a:r>
            <a:endParaRPr lang="zh-CN" altLang="en-US" sz="1600" dirty="0">
              <a:solidFill>
                <a:schemeClr val="tx1"/>
              </a:solidFill>
              <a:latin typeface="+mn-ea"/>
              <a:ea typeface="+mn-ea"/>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日期占位符 3"/>
          <p:cNvSpPr>
            <a:spLocks noGrp="1"/>
          </p:cNvSpPr>
          <p:nvPr>
            <p:ph type="dt" sz="quarter" idx="10"/>
          </p:nvPr>
        </p:nvSpPr>
        <p:spPr>
          <a:noFill/>
        </p:spPr>
        <p:txBody>
          <a:bodyPr/>
          <a:lstStyle/>
          <a:p>
            <a:pPr defTabSz="801688"/>
            <a:r>
              <a:rPr lang="de-DE" altLang="zh-CN" smtClean="0"/>
              <a:t>Page </a:t>
            </a:r>
            <a:fld id="{5BEB1603-D4E3-4FDF-B23A-D7B6A61C2641}" type="slidenum">
              <a:rPr lang="de-DE" altLang="zh-CN" smtClean="0"/>
              <a:pPr defTabSz="801688"/>
              <a:t>36</a:t>
            </a:fld>
            <a:endParaRPr lang="en-GB" altLang="zh-CN" smtClean="0"/>
          </a:p>
        </p:txBody>
      </p:sp>
      <p:sp>
        <p:nvSpPr>
          <p:cNvPr id="17411" name="Rectangle 8"/>
          <p:cNvSpPr>
            <a:spLocks noGrp="1" noChangeArrowheads="1"/>
          </p:cNvSpPr>
          <p:nvPr>
            <p:ph type="title"/>
          </p:nvPr>
        </p:nvSpPr>
        <p:spPr>
          <a:xfrm>
            <a:off x="466725" y="260350"/>
            <a:ext cx="7777163" cy="576263"/>
          </a:xfrm>
        </p:spPr>
        <p:txBody>
          <a:bodyPr/>
          <a:lstStyle/>
          <a:p>
            <a:pPr eaLnBrk="1" hangingPunct="1">
              <a:defRPr/>
            </a:pPr>
            <a:r>
              <a:rPr lang="en-US" altLang="zh-CN" dirty="0" smtClean="0">
                <a:latin typeface="+mn-lt"/>
              </a:rPr>
              <a:t>RRC</a:t>
            </a:r>
            <a:r>
              <a:rPr lang="zh-CN" altLang="en-US" dirty="0" smtClean="0">
                <a:latin typeface="+mn-lt"/>
              </a:rPr>
              <a:t>重配置过程</a:t>
            </a:r>
          </a:p>
        </p:txBody>
      </p:sp>
      <p:sp>
        <p:nvSpPr>
          <p:cNvPr id="47108"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E06A496-9EF0-4693-B751-F6342C5AA9CA}" type="slidenum">
              <a:rPr lang="de-DE" altLang="zh-CN" sz="1200">
                <a:solidFill>
                  <a:schemeClr val="tx1"/>
                </a:solidFill>
                <a:latin typeface="FrutigerNext LT Bold"/>
              </a:rPr>
              <a:pPr defTabSz="801688" eaLnBrk="0" hangingPunct="0">
                <a:lnSpc>
                  <a:spcPct val="85000"/>
                </a:lnSpc>
              </a:pPr>
              <a:t>36</a:t>
            </a:fld>
            <a:endParaRPr lang="en-GB" altLang="zh-CN" sz="1200">
              <a:solidFill>
                <a:schemeClr val="tx1"/>
              </a:solidFill>
              <a:latin typeface="FrutigerNext LT Bold"/>
            </a:endParaRPr>
          </a:p>
        </p:txBody>
      </p:sp>
      <p:sp>
        <p:nvSpPr>
          <p:cNvPr id="47109"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7110"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7111"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47112" name="Picture 12"/>
          <p:cNvPicPr>
            <a:picLocks noChangeAspect="1" noChangeArrowheads="1"/>
          </p:cNvPicPr>
          <p:nvPr/>
        </p:nvPicPr>
        <p:blipFill>
          <a:blip r:embed="rId3" cstate="print"/>
          <a:srcRect/>
          <a:stretch>
            <a:fillRect/>
          </a:stretch>
        </p:blipFill>
        <p:spPr bwMode="auto">
          <a:xfrm>
            <a:off x="539750" y="1196975"/>
            <a:ext cx="3686175" cy="1819275"/>
          </a:xfrm>
          <a:prstGeom prst="rect">
            <a:avLst/>
          </a:prstGeom>
          <a:noFill/>
          <a:ln w="9525" algn="ctr">
            <a:noFill/>
            <a:miter lim="800000"/>
            <a:headEnd/>
            <a:tailEnd/>
          </a:ln>
        </p:spPr>
      </p:pic>
      <p:pic>
        <p:nvPicPr>
          <p:cNvPr id="47113" name="Picture 13"/>
          <p:cNvPicPr>
            <a:picLocks noChangeAspect="1" noChangeArrowheads="1"/>
          </p:cNvPicPr>
          <p:nvPr/>
        </p:nvPicPr>
        <p:blipFill>
          <a:blip r:embed="rId4" cstate="print"/>
          <a:srcRect/>
          <a:stretch>
            <a:fillRect/>
          </a:stretch>
        </p:blipFill>
        <p:spPr bwMode="auto">
          <a:xfrm>
            <a:off x="468313" y="3429000"/>
            <a:ext cx="3714750" cy="1847850"/>
          </a:xfrm>
          <a:prstGeom prst="rect">
            <a:avLst/>
          </a:prstGeom>
          <a:noFill/>
          <a:ln w="9525" algn="ctr">
            <a:noFill/>
            <a:miter lim="800000"/>
            <a:headEnd/>
            <a:tailEnd/>
          </a:ln>
        </p:spPr>
      </p:pic>
      <p:pic>
        <p:nvPicPr>
          <p:cNvPr id="47114" name="Picture 14"/>
          <p:cNvPicPr>
            <a:picLocks noChangeAspect="1" noChangeArrowheads="1"/>
          </p:cNvPicPr>
          <p:nvPr/>
        </p:nvPicPr>
        <p:blipFill>
          <a:blip r:embed="rId5" cstate="print"/>
          <a:srcRect/>
          <a:stretch>
            <a:fillRect/>
          </a:stretch>
        </p:blipFill>
        <p:spPr bwMode="auto">
          <a:xfrm>
            <a:off x="4572000" y="1557338"/>
            <a:ext cx="3054350" cy="1295400"/>
          </a:xfrm>
          <a:prstGeom prst="rect">
            <a:avLst/>
          </a:prstGeom>
          <a:noFill/>
          <a:ln w="9525" algn="ctr">
            <a:noFill/>
            <a:miter lim="800000"/>
            <a:headEnd/>
            <a:tailEnd/>
          </a:ln>
        </p:spPr>
      </p:pic>
      <p:pic>
        <p:nvPicPr>
          <p:cNvPr id="47115" name="Picture 16"/>
          <p:cNvPicPr>
            <a:picLocks noChangeAspect="1" noChangeArrowheads="1"/>
          </p:cNvPicPr>
          <p:nvPr/>
        </p:nvPicPr>
        <p:blipFill>
          <a:blip r:embed="rId6" cstate="print"/>
          <a:srcRect/>
          <a:stretch>
            <a:fillRect/>
          </a:stretch>
        </p:blipFill>
        <p:spPr bwMode="auto">
          <a:xfrm>
            <a:off x="4643438" y="4040188"/>
            <a:ext cx="4300537" cy="684212"/>
          </a:xfrm>
          <a:prstGeom prst="rect">
            <a:avLst/>
          </a:prstGeom>
          <a:noFill/>
          <a:ln w="9525" algn="ctr">
            <a:noFill/>
            <a:miter lim="800000"/>
            <a:headEnd/>
            <a:tailEnd/>
          </a:ln>
        </p:spPr>
      </p:pic>
      <p:cxnSp>
        <p:nvCxnSpPr>
          <p:cNvPr id="47116" name="直接连接符 17"/>
          <p:cNvCxnSpPr>
            <a:cxnSpLocks noChangeShapeType="1"/>
          </p:cNvCxnSpPr>
          <p:nvPr/>
        </p:nvCxnSpPr>
        <p:spPr bwMode="auto">
          <a:xfrm flipH="1">
            <a:off x="4284663" y="620713"/>
            <a:ext cx="0" cy="4824412"/>
          </a:xfrm>
          <a:prstGeom prst="line">
            <a:avLst/>
          </a:prstGeom>
          <a:noFill/>
          <a:ln w="9525" algn="ctr">
            <a:solidFill>
              <a:schemeClr val="tx1"/>
            </a:solidFill>
            <a:round/>
            <a:headEnd/>
            <a:tailEnd/>
          </a:ln>
        </p:spPr>
      </p:cxnSp>
      <p:cxnSp>
        <p:nvCxnSpPr>
          <p:cNvPr id="47117" name="直接连接符 19"/>
          <p:cNvCxnSpPr>
            <a:cxnSpLocks noChangeShapeType="1"/>
          </p:cNvCxnSpPr>
          <p:nvPr/>
        </p:nvCxnSpPr>
        <p:spPr bwMode="auto">
          <a:xfrm>
            <a:off x="0" y="3213100"/>
            <a:ext cx="9144000" cy="0"/>
          </a:xfrm>
          <a:prstGeom prst="line">
            <a:avLst/>
          </a:prstGeom>
          <a:noFill/>
          <a:ln w="9525" algn="ctr">
            <a:solidFill>
              <a:schemeClr val="tx1"/>
            </a:solidFill>
            <a:round/>
            <a:headEnd/>
            <a:tailEnd/>
          </a:ln>
        </p:spPr>
      </p:cxnSp>
      <p:cxnSp>
        <p:nvCxnSpPr>
          <p:cNvPr id="47118" name="直接连接符 19"/>
          <p:cNvCxnSpPr>
            <a:cxnSpLocks noChangeShapeType="1"/>
          </p:cNvCxnSpPr>
          <p:nvPr/>
        </p:nvCxnSpPr>
        <p:spPr bwMode="auto">
          <a:xfrm>
            <a:off x="0" y="5445125"/>
            <a:ext cx="9144000" cy="0"/>
          </a:xfrm>
          <a:prstGeom prst="line">
            <a:avLst/>
          </a:prstGeom>
          <a:noFill/>
          <a:ln w="9525" algn="ctr">
            <a:solidFill>
              <a:schemeClr val="tx1"/>
            </a:solidFill>
            <a:round/>
            <a:headEnd/>
            <a:tailEnd/>
          </a:ln>
        </p:spPr>
      </p:cxnSp>
      <p:sp>
        <p:nvSpPr>
          <p:cNvPr id="17" name="TextBox 10"/>
          <p:cNvSpPr txBox="1">
            <a:spLocks noChangeArrowheads="1"/>
          </p:cNvSpPr>
          <p:nvPr/>
        </p:nvSpPr>
        <p:spPr bwMode="auto">
          <a:xfrm>
            <a:off x="395288" y="5732463"/>
            <a:ext cx="8424862" cy="339725"/>
          </a:xfrm>
          <a:prstGeom prst="rect">
            <a:avLst/>
          </a:prstGeom>
          <a:noFill/>
          <a:ln w="9525">
            <a:noFill/>
            <a:miter lim="800000"/>
            <a:headEnd/>
            <a:tailEnd/>
          </a:ln>
        </p:spPr>
        <p:txBody>
          <a:bodyPr>
            <a:spAutoFit/>
          </a:bodyPr>
          <a:lstStyle/>
          <a:p>
            <a:pPr>
              <a:defRPr/>
            </a:pPr>
            <a:r>
              <a:rPr lang="en-US" altLang="zh-CN" sz="1600" dirty="0">
                <a:solidFill>
                  <a:schemeClr val="tx1"/>
                </a:solidFill>
                <a:latin typeface="+mn-ea"/>
                <a:ea typeface="+mn-ea"/>
                <a:cs typeface="Times New Roman" pitchFamily="18" charset="0"/>
              </a:rPr>
              <a:t>RRC</a:t>
            </a:r>
            <a:r>
              <a:rPr lang="zh-CN" altLang="en-US" sz="1600" dirty="0">
                <a:solidFill>
                  <a:schemeClr val="tx1"/>
                </a:solidFill>
                <a:latin typeface="+mn-ea"/>
                <a:ea typeface="+mn-ea"/>
                <a:cs typeface="Times New Roman" pitchFamily="18" charset="0"/>
              </a:rPr>
              <a:t>重配置过程</a:t>
            </a:r>
            <a:r>
              <a:rPr lang="zh-CN" altLang="zh-CN" sz="1600" dirty="0">
                <a:solidFill>
                  <a:schemeClr val="tx1"/>
                </a:solidFill>
                <a:latin typeface="+mn-ea"/>
                <a:ea typeface="+mn-ea"/>
                <a:cs typeface="Times New Roman" pitchFamily="18" charset="0"/>
              </a:rPr>
              <a:t>主要建立</a:t>
            </a:r>
            <a:r>
              <a:rPr lang="en-US" altLang="zh-CN" sz="1600" dirty="0">
                <a:solidFill>
                  <a:schemeClr val="tx1"/>
                </a:solidFill>
                <a:latin typeface="+mn-ea"/>
                <a:ea typeface="+mn-ea"/>
                <a:cs typeface="Times New Roman" pitchFamily="18" charset="0"/>
              </a:rPr>
              <a:t>SRB2</a:t>
            </a:r>
            <a:r>
              <a:rPr lang="zh-CN" altLang="en-US" sz="1600" dirty="0">
                <a:solidFill>
                  <a:schemeClr val="tx1"/>
                </a:solidFill>
                <a:latin typeface="+mn-ea"/>
                <a:ea typeface="+mn-ea"/>
                <a:cs typeface="Times New Roman" pitchFamily="18" charset="0"/>
              </a:rPr>
              <a:t>、</a:t>
            </a:r>
            <a:r>
              <a:rPr lang="en-US" altLang="zh-CN" sz="1600" dirty="0">
                <a:solidFill>
                  <a:schemeClr val="tx1"/>
                </a:solidFill>
                <a:latin typeface="+mn-ea"/>
                <a:ea typeface="+mn-ea"/>
                <a:cs typeface="Times New Roman" pitchFamily="18" charset="0"/>
              </a:rPr>
              <a:t>DRB</a:t>
            </a:r>
            <a:r>
              <a:rPr lang="zh-CN" altLang="zh-CN" sz="1600" dirty="0">
                <a:solidFill>
                  <a:schemeClr val="tx1"/>
                </a:solidFill>
                <a:latin typeface="+mn-ea"/>
                <a:ea typeface="+mn-ea"/>
                <a:cs typeface="Times New Roman" pitchFamily="18" charset="0"/>
              </a:rPr>
              <a:t>，</a:t>
            </a:r>
            <a:r>
              <a:rPr lang="en-US" altLang="zh-CN" sz="1600" dirty="0">
                <a:solidFill>
                  <a:schemeClr val="tx1"/>
                </a:solidFill>
                <a:latin typeface="+mn-ea"/>
                <a:ea typeface="+mn-ea"/>
                <a:cs typeface="Times New Roman" pitchFamily="18" charset="0"/>
              </a:rPr>
              <a:t>AM</a:t>
            </a:r>
            <a:r>
              <a:rPr lang="zh-CN" altLang="zh-CN" sz="1600" dirty="0">
                <a:solidFill>
                  <a:schemeClr val="tx1"/>
                </a:solidFill>
                <a:latin typeface="+mn-ea"/>
                <a:ea typeface="+mn-ea"/>
                <a:cs typeface="Times New Roman" pitchFamily="18" charset="0"/>
              </a:rPr>
              <a:t>模式。</a:t>
            </a:r>
            <a:endParaRPr lang="zh-CN" altLang="en-US" sz="1600" dirty="0">
              <a:solidFill>
                <a:schemeClr val="tx1"/>
              </a:solidFill>
              <a:latin typeface="+mn-ea"/>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p:spPr>
        <p:txBody>
          <a:bodyPr/>
          <a:lstStyle/>
          <a:p>
            <a:pPr defTabSz="801688"/>
            <a:r>
              <a:rPr lang="de-DE" altLang="zh-CN" smtClean="0"/>
              <a:t>Page </a:t>
            </a:r>
            <a:fld id="{BCE4B6CD-8A1C-49BD-8280-D64A720D4BE1}" type="slidenum">
              <a:rPr lang="de-DE" altLang="zh-CN" smtClean="0"/>
              <a:pPr defTabSz="801688"/>
              <a:t>37</a:t>
            </a:fld>
            <a:endParaRPr lang="en-GB" altLang="zh-CN" smtClean="0"/>
          </a:p>
        </p:txBody>
      </p:sp>
      <p:sp>
        <p:nvSpPr>
          <p:cNvPr id="17411" name="Rectangle 8"/>
          <p:cNvSpPr>
            <a:spLocks noGrp="1" noChangeArrowheads="1"/>
          </p:cNvSpPr>
          <p:nvPr>
            <p:ph type="title"/>
          </p:nvPr>
        </p:nvSpPr>
        <p:spPr>
          <a:xfrm>
            <a:off x="466725" y="260350"/>
            <a:ext cx="7777163" cy="576263"/>
          </a:xfrm>
        </p:spPr>
        <p:txBody>
          <a:bodyPr/>
          <a:lstStyle/>
          <a:p>
            <a:pPr eaLnBrk="1" hangingPunct="1">
              <a:defRPr/>
            </a:pPr>
            <a:r>
              <a:rPr lang="en-US" altLang="zh-CN" dirty="0" smtClean="0">
                <a:latin typeface="+mn-lt"/>
              </a:rPr>
              <a:t>RRC_CONN_RECFG</a:t>
            </a:r>
            <a:endParaRPr lang="zh-CN" altLang="en-US" dirty="0" smtClean="0">
              <a:latin typeface="+mn-lt"/>
            </a:endParaRPr>
          </a:p>
        </p:txBody>
      </p:sp>
      <p:sp>
        <p:nvSpPr>
          <p:cNvPr id="48132"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BDA6CED7-F7A4-4730-98FD-B64729F87049}" type="slidenum">
              <a:rPr lang="de-DE" altLang="zh-CN" sz="1200">
                <a:solidFill>
                  <a:schemeClr val="tx1"/>
                </a:solidFill>
                <a:latin typeface="FrutigerNext LT Bold"/>
              </a:rPr>
              <a:pPr defTabSz="801688" eaLnBrk="0" hangingPunct="0">
                <a:lnSpc>
                  <a:spcPct val="85000"/>
                </a:lnSpc>
              </a:pPr>
              <a:t>37</a:t>
            </a:fld>
            <a:endParaRPr lang="en-GB" altLang="zh-CN" sz="1200">
              <a:solidFill>
                <a:schemeClr val="tx1"/>
              </a:solidFill>
              <a:latin typeface="FrutigerNext LT Bold"/>
            </a:endParaRPr>
          </a:p>
        </p:txBody>
      </p:sp>
      <p:sp>
        <p:nvSpPr>
          <p:cNvPr id="48133"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8134"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48135"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48136" name="Picture 12"/>
          <p:cNvPicPr>
            <a:picLocks noChangeAspect="1" noChangeArrowheads="1"/>
          </p:cNvPicPr>
          <p:nvPr/>
        </p:nvPicPr>
        <p:blipFill>
          <a:blip r:embed="rId3" cstate="print"/>
          <a:srcRect/>
          <a:stretch>
            <a:fillRect/>
          </a:stretch>
        </p:blipFill>
        <p:spPr bwMode="auto">
          <a:xfrm>
            <a:off x="539750" y="908050"/>
            <a:ext cx="3028950" cy="2324100"/>
          </a:xfrm>
          <a:prstGeom prst="rect">
            <a:avLst/>
          </a:prstGeom>
          <a:noFill/>
          <a:ln w="9525" algn="ctr">
            <a:noFill/>
            <a:miter lim="800000"/>
            <a:headEnd/>
            <a:tailEnd/>
          </a:ln>
        </p:spPr>
      </p:pic>
      <p:pic>
        <p:nvPicPr>
          <p:cNvPr id="48137" name="Picture 13"/>
          <p:cNvPicPr>
            <a:picLocks noChangeAspect="1" noChangeArrowheads="1"/>
          </p:cNvPicPr>
          <p:nvPr/>
        </p:nvPicPr>
        <p:blipFill>
          <a:blip r:embed="rId4" cstate="print"/>
          <a:srcRect/>
          <a:stretch>
            <a:fillRect/>
          </a:stretch>
        </p:blipFill>
        <p:spPr bwMode="auto">
          <a:xfrm>
            <a:off x="565150" y="3284538"/>
            <a:ext cx="3359150" cy="2871787"/>
          </a:xfrm>
          <a:prstGeom prst="rect">
            <a:avLst/>
          </a:prstGeom>
          <a:noFill/>
          <a:ln w="9525" algn="ctr">
            <a:noFill/>
            <a:miter lim="800000"/>
            <a:headEnd/>
            <a:tailEnd/>
          </a:ln>
        </p:spPr>
      </p:pic>
      <p:pic>
        <p:nvPicPr>
          <p:cNvPr id="48138" name="Picture 14"/>
          <p:cNvPicPr>
            <a:picLocks noChangeAspect="1" noChangeArrowheads="1"/>
          </p:cNvPicPr>
          <p:nvPr/>
        </p:nvPicPr>
        <p:blipFill>
          <a:blip r:embed="rId5" cstate="print"/>
          <a:srcRect/>
          <a:stretch>
            <a:fillRect/>
          </a:stretch>
        </p:blipFill>
        <p:spPr bwMode="auto">
          <a:xfrm>
            <a:off x="4427538" y="1014413"/>
            <a:ext cx="3168650" cy="1909762"/>
          </a:xfrm>
          <a:prstGeom prst="rect">
            <a:avLst/>
          </a:prstGeom>
          <a:noFill/>
          <a:ln w="9525" algn="ctr">
            <a:noFill/>
            <a:miter lim="800000"/>
            <a:headEnd/>
            <a:tailEnd/>
          </a:ln>
        </p:spPr>
      </p:pic>
      <p:pic>
        <p:nvPicPr>
          <p:cNvPr id="48139" name="Picture 16"/>
          <p:cNvPicPr>
            <a:picLocks noChangeAspect="1" noChangeArrowheads="1"/>
          </p:cNvPicPr>
          <p:nvPr/>
        </p:nvPicPr>
        <p:blipFill>
          <a:blip r:embed="rId6" cstate="print"/>
          <a:srcRect/>
          <a:stretch>
            <a:fillRect/>
          </a:stretch>
        </p:blipFill>
        <p:spPr bwMode="auto">
          <a:xfrm>
            <a:off x="4427538" y="4005263"/>
            <a:ext cx="4105275" cy="2173287"/>
          </a:xfrm>
          <a:prstGeom prst="rect">
            <a:avLst/>
          </a:prstGeom>
          <a:noFill/>
          <a:ln w="9525" algn="ctr">
            <a:noFill/>
            <a:miter lim="800000"/>
            <a:headEnd/>
            <a:tailEnd/>
          </a:ln>
        </p:spPr>
      </p:pic>
      <p:pic>
        <p:nvPicPr>
          <p:cNvPr id="48140" name="Picture 17"/>
          <p:cNvPicPr>
            <a:picLocks noChangeAspect="1" noChangeArrowheads="1"/>
          </p:cNvPicPr>
          <p:nvPr/>
        </p:nvPicPr>
        <p:blipFill>
          <a:blip r:embed="rId7" cstate="print"/>
          <a:srcRect/>
          <a:stretch>
            <a:fillRect/>
          </a:stretch>
        </p:blipFill>
        <p:spPr bwMode="auto">
          <a:xfrm>
            <a:off x="4427538" y="3116263"/>
            <a:ext cx="3097212" cy="744537"/>
          </a:xfrm>
          <a:prstGeom prst="rect">
            <a:avLst/>
          </a:prstGeom>
          <a:noFill/>
          <a:ln w="9525" algn="ctr">
            <a:noFill/>
            <a:miter lim="800000"/>
            <a:headEnd/>
            <a:tailEnd/>
          </a:ln>
        </p:spPr>
      </p:pic>
      <p:cxnSp>
        <p:nvCxnSpPr>
          <p:cNvPr id="48141" name="直接连接符 18"/>
          <p:cNvCxnSpPr>
            <a:cxnSpLocks noChangeShapeType="1"/>
          </p:cNvCxnSpPr>
          <p:nvPr/>
        </p:nvCxnSpPr>
        <p:spPr bwMode="auto">
          <a:xfrm>
            <a:off x="4140200" y="836613"/>
            <a:ext cx="0" cy="5400675"/>
          </a:xfrm>
          <a:prstGeom prst="line">
            <a:avLst/>
          </a:prstGeom>
          <a:noFill/>
          <a:ln w="9525" algn="ctr">
            <a:solidFill>
              <a:schemeClr val="tx1"/>
            </a:solidFill>
            <a:round/>
            <a:headEnd/>
            <a:tailEnd/>
          </a:ln>
        </p:spPr>
      </p:cxnSp>
      <p:cxnSp>
        <p:nvCxnSpPr>
          <p:cNvPr id="48142" name="直接连接符 20"/>
          <p:cNvCxnSpPr>
            <a:cxnSpLocks noChangeShapeType="1"/>
          </p:cNvCxnSpPr>
          <p:nvPr/>
        </p:nvCxnSpPr>
        <p:spPr bwMode="auto">
          <a:xfrm flipH="1">
            <a:off x="0" y="3213100"/>
            <a:ext cx="4140200" cy="0"/>
          </a:xfrm>
          <a:prstGeom prst="line">
            <a:avLst/>
          </a:prstGeom>
          <a:noFill/>
          <a:ln w="9525" algn="ctr">
            <a:solidFill>
              <a:schemeClr val="tx1"/>
            </a:solidFill>
            <a:round/>
            <a:headEnd/>
            <a:tailEnd/>
          </a:ln>
        </p:spPr>
      </p:cxnSp>
      <p:cxnSp>
        <p:nvCxnSpPr>
          <p:cNvPr id="48143" name="直接连接符 21"/>
          <p:cNvCxnSpPr>
            <a:cxnSpLocks noChangeShapeType="1"/>
          </p:cNvCxnSpPr>
          <p:nvPr/>
        </p:nvCxnSpPr>
        <p:spPr bwMode="auto">
          <a:xfrm flipH="1">
            <a:off x="4140200" y="2997200"/>
            <a:ext cx="5003800" cy="0"/>
          </a:xfrm>
          <a:prstGeom prst="line">
            <a:avLst/>
          </a:prstGeom>
          <a:noFill/>
          <a:ln w="9525" algn="ctr">
            <a:solidFill>
              <a:schemeClr val="tx1"/>
            </a:solidFill>
            <a:round/>
            <a:headEnd/>
            <a:tailEnd/>
          </a:ln>
        </p:spPr>
      </p:cxnSp>
      <p:cxnSp>
        <p:nvCxnSpPr>
          <p:cNvPr id="48144" name="直接连接符 22"/>
          <p:cNvCxnSpPr>
            <a:cxnSpLocks noChangeShapeType="1"/>
          </p:cNvCxnSpPr>
          <p:nvPr/>
        </p:nvCxnSpPr>
        <p:spPr bwMode="auto">
          <a:xfrm flipH="1">
            <a:off x="4140200" y="3933825"/>
            <a:ext cx="5003800" cy="0"/>
          </a:xfrm>
          <a:prstGeom prst="line">
            <a:avLst/>
          </a:prstGeom>
          <a:noFill/>
          <a:ln w="9525" algn="ctr">
            <a:solidFill>
              <a:schemeClr val="tx1"/>
            </a:solidFill>
            <a:round/>
            <a:headEnd/>
            <a:tailEnd/>
          </a:ln>
        </p:spPr>
      </p:cxnSp>
      <p:sp>
        <p:nvSpPr>
          <p:cNvPr id="17" name="TextBox 16"/>
          <p:cNvSpPr txBox="1"/>
          <p:nvPr/>
        </p:nvSpPr>
        <p:spPr>
          <a:xfrm>
            <a:off x="1908175" y="3284538"/>
            <a:ext cx="3095625" cy="339725"/>
          </a:xfrm>
          <a:prstGeom prst="rect">
            <a:avLst/>
          </a:prstGeom>
          <a:noFill/>
        </p:spPr>
        <p:txBody>
          <a:bodyPr>
            <a:spAutoFit/>
          </a:bodyPr>
          <a:lstStyle/>
          <a:p>
            <a:pPr>
              <a:defRPr/>
            </a:pPr>
            <a:r>
              <a:rPr lang="en-US" altLang="zh-CN" sz="1600" dirty="0">
                <a:solidFill>
                  <a:srgbClr val="0070C0"/>
                </a:solidFill>
                <a:latin typeface="+mn-ea"/>
                <a:ea typeface="+mn-ea"/>
              </a:rPr>
              <a:t>SRB2</a:t>
            </a:r>
            <a:r>
              <a:rPr lang="zh-CN" altLang="en-US" sz="1600" dirty="0">
                <a:solidFill>
                  <a:srgbClr val="0070C0"/>
                </a:solidFill>
                <a:latin typeface="+mn-ea"/>
                <a:ea typeface="+mn-ea"/>
              </a:rPr>
              <a:t>配置</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1"/>
          <p:cNvSpPr>
            <a:spLocks noGrp="1"/>
          </p:cNvSpPr>
          <p:nvPr>
            <p:ph type="dt" sz="quarter" idx="10"/>
          </p:nvPr>
        </p:nvSpPr>
        <p:spPr>
          <a:noFill/>
        </p:spPr>
        <p:txBody>
          <a:bodyPr/>
          <a:lstStyle/>
          <a:p>
            <a:pPr defTabSz="801688"/>
            <a:r>
              <a:rPr lang="de-DE" altLang="zh-CN" smtClean="0"/>
              <a:t>Page </a:t>
            </a:r>
            <a:fld id="{BFA52793-04C8-4152-99FC-4FDF1B1DB7CF}" type="slidenum">
              <a:rPr lang="de-DE" altLang="zh-CN" smtClean="0"/>
              <a:pPr defTabSz="801688"/>
              <a:t>38</a:t>
            </a:fld>
            <a:endParaRPr lang="en-GB" altLang="zh-CN" smtClean="0"/>
          </a:p>
        </p:txBody>
      </p:sp>
      <p:pic>
        <p:nvPicPr>
          <p:cNvPr id="50179" name="Picture 2" descr="094"/>
          <p:cNvPicPr>
            <a:picLocks noChangeAspect="1" noChangeArrowheads="1"/>
          </p:cNvPicPr>
          <p:nvPr/>
        </p:nvPicPr>
        <p:blipFill>
          <a:blip r:embed="rId3" cstate="print"/>
          <a:srcRect/>
          <a:stretch>
            <a:fillRect/>
          </a:stretch>
        </p:blipFill>
        <p:spPr bwMode="auto">
          <a:xfrm>
            <a:off x="1116013" y="2060575"/>
            <a:ext cx="1087437" cy="3744913"/>
          </a:xfrm>
          <a:prstGeom prst="rect">
            <a:avLst/>
          </a:prstGeom>
          <a:noFill/>
          <a:ln w="9525">
            <a:noFill/>
            <a:miter lim="800000"/>
            <a:headEnd/>
            <a:tailEnd/>
          </a:ln>
        </p:spPr>
      </p:pic>
      <p:sp>
        <p:nvSpPr>
          <p:cNvPr id="50180"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50181" name="AutoShape 4"/>
          <p:cNvSpPr>
            <a:spLocks noChangeArrowheads="1"/>
          </p:cNvSpPr>
          <p:nvPr/>
        </p:nvSpPr>
        <p:spPr bwMode="auto">
          <a:xfrm>
            <a:off x="2627313" y="2133600"/>
            <a:ext cx="4824412"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50182"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50183" name="Group 6"/>
          <p:cNvGrpSpPr>
            <a:grpSpLocks/>
          </p:cNvGrpSpPr>
          <p:nvPr/>
        </p:nvGrpSpPr>
        <p:grpSpPr bwMode="auto">
          <a:xfrm>
            <a:off x="2066925" y="1700213"/>
            <a:ext cx="288925" cy="288925"/>
            <a:chOff x="1519" y="1843"/>
            <a:chExt cx="182" cy="182"/>
          </a:xfrm>
        </p:grpSpPr>
        <p:sp>
          <p:nvSpPr>
            <p:cNvPr id="50186"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50187"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3738562" cy="2576513"/>
          </a:xfrm>
          <a:prstGeom prst="rect">
            <a:avLst/>
          </a:prstGeom>
          <a:noFill/>
          <a:ln w="9525">
            <a:noFill/>
            <a:miter lim="800000"/>
            <a:headEnd/>
            <a:tailEnd/>
          </a:ln>
          <a:effectLst/>
        </p:spPr>
        <p:txBody>
          <a:bodyPr wrap="none">
            <a:spAutoFit/>
          </a:bodyPr>
          <a:lstStyle/>
          <a:p>
            <a:pPr>
              <a:lnSpc>
                <a:spcPct val="12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2</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切换流程介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rgbClr val="CC0000"/>
                </a:solidFill>
                <a:latin typeface="华文细黑" pitchFamily="2" charset="-122"/>
                <a:ea typeface="华文细黑" pitchFamily="2" charset="-122"/>
              </a:rPr>
              <a:t>第</a:t>
            </a:r>
            <a:r>
              <a:rPr kumimoji="1" lang="en-US" altLang="zh-CN" sz="2000" b="1" u="sng" dirty="0">
                <a:solidFill>
                  <a:srgbClr val="CC0000"/>
                </a:solidFill>
                <a:latin typeface="华文细黑" pitchFamily="2" charset="-122"/>
                <a:ea typeface="华文细黑" pitchFamily="2" charset="-122"/>
              </a:rPr>
              <a:t>1</a:t>
            </a:r>
            <a:r>
              <a:rPr kumimoji="1" lang="zh-CN" altLang="en-US" sz="2000" b="1" u="sng" dirty="0">
                <a:solidFill>
                  <a:srgbClr val="CC0000"/>
                </a:solidFill>
                <a:latin typeface="华文细黑" pitchFamily="2" charset="-122"/>
                <a:ea typeface="华文细黑" pitchFamily="2" charset="-122"/>
              </a:rPr>
              <a:t>节  概述</a:t>
            </a:r>
            <a:endParaRPr kumimoji="1" lang="en-US" altLang="zh-CN" sz="2000" b="1" u="sng" dirty="0">
              <a:solidFill>
                <a:srgbClr val="CC0000"/>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2</a:t>
            </a:r>
            <a:r>
              <a:rPr kumimoji="1" lang="zh-CN" altLang="en-US" sz="2000" b="1" dirty="0">
                <a:solidFill>
                  <a:srgbClr val="4885C2"/>
                </a:solidFill>
                <a:latin typeface="华文细黑" pitchFamily="2" charset="-122"/>
                <a:ea typeface="华文细黑" pitchFamily="2" charset="-122"/>
              </a:rPr>
              <a:t>节  测量控制与测量报告</a:t>
            </a: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3</a:t>
            </a:r>
            <a:r>
              <a:rPr kumimoji="1" lang="zh-CN" altLang="en-US" sz="2000" b="1" dirty="0">
                <a:solidFill>
                  <a:srgbClr val="4885C2"/>
                </a:solidFill>
                <a:latin typeface="华文细黑" pitchFamily="2" charset="-122"/>
                <a:ea typeface="华文细黑" pitchFamily="2" charset="-122"/>
              </a:rPr>
              <a:t>节  </a:t>
            </a:r>
            <a:r>
              <a:rPr kumimoji="1" lang="en-US" altLang="zh-CN" sz="2000" b="1" dirty="0">
                <a:solidFill>
                  <a:srgbClr val="4885C2"/>
                </a:solidFill>
                <a:latin typeface="华文细黑" pitchFamily="2" charset="-122"/>
                <a:ea typeface="华文细黑" pitchFamily="2" charset="-122"/>
              </a:rPr>
              <a:t>eNB</a:t>
            </a:r>
            <a:r>
              <a:rPr kumimoji="1" lang="zh-CN" altLang="en-US" sz="2000" b="1" dirty="0">
                <a:solidFill>
                  <a:srgbClr val="4885C2"/>
                </a:solidFill>
                <a:latin typeface="华文细黑" pitchFamily="2" charset="-122"/>
                <a:ea typeface="华文细黑" pitchFamily="2" charset="-122"/>
              </a:rPr>
              <a:t>内小区间切换</a:t>
            </a:r>
            <a:endParaRPr kumimoji="1" lang="en-US" altLang="zh-CN" sz="2000" b="1" dirty="0">
              <a:solidFill>
                <a:srgbClr val="4885C2"/>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4</a:t>
            </a:r>
            <a:r>
              <a:rPr kumimoji="1" lang="zh-CN" altLang="en-US" sz="2000" b="1" dirty="0">
                <a:solidFill>
                  <a:srgbClr val="4885C2"/>
                </a:solidFill>
                <a:latin typeface="华文细黑" pitchFamily="2" charset="-122"/>
                <a:ea typeface="华文细黑" pitchFamily="2" charset="-122"/>
              </a:rPr>
              <a:t>节  </a:t>
            </a:r>
            <a:r>
              <a:rPr kumimoji="1" lang="en-US" altLang="zh-CN" sz="2000" b="1" dirty="0">
                <a:solidFill>
                  <a:srgbClr val="4885C2"/>
                </a:solidFill>
                <a:latin typeface="华文细黑" pitchFamily="2" charset="-122"/>
                <a:ea typeface="华文细黑" pitchFamily="2" charset="-122"/>
              </a:rPr>
              <a:t>eNB</a:t>
            </a:r>
            <a:r>
              <a:rPr kumimoji="1" lang="zh-CN" altLang="en-US" sz="2000" b="1" dirty="0">
                <a:solidFill>
                  <a:srgbClr val="4885C2"/>
                </a:solidFill>
                <a:latin typeface="华文细黑" pitchFamily="2" charset="-122"/>
                <a:ea typeface="华文细黑" pitchFamily="2" charset="-122"/>
              </a:rPr>
              <a:t>间小区间切换</a:t>
            </a: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34A59EF8-CFA8-4765-88C3-082F927978F4}" type="slidenum">
              <a:rPr lang="de-DE" altLang="zh-CN" smtClean="0">
                <a:latin typeface="Arial" pitchFamily="34" charset="0"/>
              </a:rPr>
              <a:pPr/>
              <a:t>39</a:t>
            </a:fld>
            <a:endParaRPr lang="en-GB" altLang="zh-CN" smtClean="0">
              <a:latin typeface="Arial" pitchFamily="34" charset="0"/>
            </a:endParaRPr>
          </a:p>
        </p:txBody>
      </p:sp>
      <p:sp>
        <p:nvSpPr>
          <p:cNvPr id="43011" name="Rectangle 2"/>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切换概述</a:t>
            </a:r>
            <a:endParaRPr lang="en-US" altLang="zh-CN" dirty="0" smtClean="0">
              <a:latin typeface="+mn-lt"/>
            </a:endParaRPr>
          </a:p>
        </p:txBody>
      </p:sp>
      <p:cxnSp>
        <p:nvCxnSpPr>
          <p:cNvPr id="51204" name="直接连接符 11"/>
          <p:cNvCxnSpPr>
            <a:cxnSpLocks noChangeShapeType="1"/>
          </p:cNvCxnSpPr>
          <p:nvPr/>
        </p:nvCxnSpPr>
        <p:spPr bwMode="auto">
          <a:xfrm>
            <a:off x="4932363" y="1125538"/>
            <a:ext cx="0" cy="5018087"/>
          </a:xfrm>
          <a:prstGeom prst="line">
            <a:avLst/>
          </a:prstGeom>
          <a:noFill/>
          <a:ln w="22225" algn="ctr">
            <a:solidFill>
              <a:schemeClr val="tx1"/>
            </a:solidFill>
            <a:round/>
            <a:headEnd/>
            <a:tailEnd/>
          </a:ln>
        </p:spPr>
      </p:cxnSp>
      <p:sp>
        <p:nvSpPr>
          <p:cNvPr id="8" name="TextBox 7"/>
          <p:cNvSpPr txBox="1"/>
          <p:nvPr/>
        </p:nvSpPr>
        <p:spPr>
          <a:xfrm>
            <a:off x="5076825" y="1074738"/>
            <a:ext cx="3095625" cy="338137"/>
          </a:xfrm>
          <a:prstGeom prst="rect">
            <a:avLst/>
          </a:prstGeom>
          <a:noFill/>
        </p:spPr>
        <p:txBody>
          <a:bodyPr>
            <a:spAutoFit/>
          </a:bodyPr>
          <a:lstStyle/>
          <a:p>
            <a:pPr>
              <a:buFont typeface="Wingdings" pitchFamily="2" charset="2"/>
              <a:buChar char="Ø"/>
              <a:defRPr/>
            </a:pPr>
            <a:r>
              <a:rPr lang="zh-CN" altLang="en-US" sz="1600" dirty="0">
                <a:solidFill>
                  <a:srgbClr val="0070C0"/>
                </a:solidFill>
                <a:latin typeface="+mn-ea"/>
                <a:ea typeface="+mn-ea"/>
              </a:rPr>
              <a:t>切换测量触发算法</a:t>
            </a:r>
          </a:p>
        </p:txBody>
      </p:sp>
      <p:sp>
        <p:nvSpPr>
          <p:cNvPr id="10" name="TextBox 9"/>
          <p:cNvSpPr txBox="1"/>
          <p:nvPr/>
        </p:nvSpPr>
        <p:spPr>
          <a:xfrm>
            <a:off x="468313" y="1001713"/>
            <a:ext cx="3095625" cy="339725"/>
          </a:xfrm>
          <a:prstGeom prst="rect">
            <a:avLst/>
          </a:prstGeom>
          <a:noFill/>
        </p:spPr>
        <p:txBody>
          <a:bodyPr>
            <a:spAutoFit/>
          </a:bodyPr>
          <a:lstStyle/>
          <a:p>
            <a:pPr>
              <a:buFont typeface="Wingdings" pitchFamily="2" charset="2"/>
              <a:buChar char="Ø"/>
              <a:defRPr/>
            </a:pPr>
            <a:r>
              <a:rPr lang="zh-CN" altLang="en-US" sz="1600" dirty="0">
                <a:solidFill>
                  <a:srgbClr val="0070C0"/>
                </a:solidFill>
                <a:latin typeface="+mn-ea"/>
                <a:ea typeface="+mn-ea"/>
              </a:rPr>
              <a:t>切换分类</a:t>
            </a:r>
          </a:p>
        </p:txBody>
      </p:sp>
      <p:sp>
        <p:nvSpPr>
          <p:cNvPr id="12" name="TextBox 11"/>
          <p:cNvSpPr txBox="1"/>
          <p:nvPr/>
        </p:nvSpPr>
        <p:spPr>
          <a:xfrm>
            <a:off x="468313" y="2852738"/>
            <a:ext cx="3095625" cy="338137"/>
          </a:xfrm>
          <a:prstGeom prst="rect">
            <a:avLst/>
          </a:prstGeom>
          <a:noFill/>
        </p:spPr>
        <p:txBody>
          <a:bodyPr>
            <a:spAutoFit/>
          </a:bodyPr>
          <a:lstStyle/>
          <a:p>
            <a:pPr>
              <a:buFont typeface="Wingdings" pitchFamily="2" charset="2"/>
              <a:buChar char="Ø"/>
              <a:defRPr/>
            </a:pPr>
            <a:r>
              <a:rPr lang="en-US" altLang="zh-CN" sz="1600" dirty="0">
                <a:solidFill>
                  <a:srgbClr val="0070C0"/>
                </a:solidFill>
                <a:latin typeface="+mn-ea"/>
                <a:ea typeface="+mn-ea"/>
              </a:rPr>
              <a:t>LTE</a:t>
            </a:r>
            <a:r>
              <a:rPr lang="zh-CN" altLang="en-US" sz="1600" dirty="0">
                <a:solidFill>
                  <a:srgbClr val="0070C0"/>
                </a:solidFill>
                <a:latin typeface="+mn-ea"/>
                <a:ea typeface="+mn-ea"/>
              </a:rPr>
              <a:t>系统内三种切换类型</a:t>
            </a:r>
          </a:p>
        </p:txBody>
      </p:sp>
      <p:pic>
        <p:nvPicPr>
          <p:cNvPr id="51208" name="Picture 9"/>
          <p:cNvPicPr>
            <a:picLocks noChangeAspect="1" noChangeArrowheads="1"/>
          </p:cNvPicPr>
          <p:nvPr/>
        </p:nvPicPr>
        <p:blipFill>
          <a:blip r:embed="rId3" cstate="print"/>
          <a:srcRect/>
          <a:stretch>
            <a:fillRect/>
          </a:stretch>
        </p:blipFill>
        <p:spPr bwMode="auto">
          <a:xfrm>
            <a:off x="395288" y="3141663"/>
            <a:ext cx="4392612" cy="2052637"/>
          </a:xfrm>
          <a:prstGeom prst="rect">
            <a:avLst/>
          </a:prstGeom>
          <a:noFill/>
          <a:ln w="9525" algn="ctr">
            <a:noFill/>
            <a:miter lim="800000"/>
            <a:headEnd/>
            <a:tailEnd/>
          </a:ln>
        </p:spPr>
      </p:pic>
      <p:graphicFrame>
        <p:nvGraphicFramePr>
          <p:cNvPr id="18" name="表格 17"/>
          <p:cNvGraphicFramePr>
            <a:graphicFrameLocks noGrp="1"/>
          </p:cNvGraphicFramePr>
          <p:nvPr/>
        </p:nvGraphicFramePr>
        <p:xfrm>
          <a:off x="5148263" y="1484313"/>
          <a:ext cx="3456384" cy="4536505"/>
        </p:xfrm>
        <a:graphic>
          <a:graphicData uri="http://schemas.openxmlformats.org/drawingml/2006/table">
            <a:tbl>
              <a:tblPr firstRow="1" bandRow="1">
                <a:tableStyleId>{5C22544A-7EE6-4342-B048-85BDC9FD1C3A}</a:tableStyleId>
              </a:tblPr>
              <a:tblGrid>
                <a:gridCol w="2254163"/>
                <a:gridCol w="1202221"/>
              </a:tblGrid>
              <a:tr h="329389">
                <a:tc rowSpan="2">
                  <a:txBody>
                    <a:bodyPr/>
                    <a:lstStyle/>
                    <a:p>
                      <a:pPr algn="l">
                        <a:lnSpc>
                          <a:spcPct val="100000"/>
                        </a:lnSpc>
                      </a:pPr>
                      <a:r>
                        <a:rPr lang="zh-CN" altLang="en-US" sz="1400" b="0" kern="1200" dirty="0" smtClean="0">
                          <a:solidFill>
                            <a:schemeClr val="dk1"/>
                          </a:solidFill>
                          <a:latin typeface="+mn-ea"/>
                          <a:ea typeface="+mn-ea"/>
                          <a:cs typeface="+mn-cs"/>
                        </a:rPr>
                        <a:t>基于覆盖</a:t>
                      </a:r>
                      <a:endParaRPr lang="zh-CN" altLang="en-US" sz="1400" b="0" kern="1200" dirty="0">
                        <a:solidFill>
                          <a:schemeClr val="dk1"/>
                        </a:solidFill>
                        <a:latin typeface="+mn-ea"/>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00000"/>
                        </a:lnSpc>
                      </a:pPr>
                      <a:r>
                        <a:rPr lang="zh-CN" altLang="en-US" sz="1400" b="0" dirty="0" smtClean="0">
                          <a:solidFill>
                            <a:schemeClr val="tx1"/>
                          </a:solidFill>
                          <a:latin typeface="+mn-ea"/>
                          <a:ea typeface="+mn-ea"/>
                        </a:rPr>
                        <a:t>同频切换</a:t>
                      </a:r>
                      <a:endParaRPr lang="zh-CN" altLang="en-US" sz="1400" b="0" dirty="0">
                        <a:solidFill>
                          <a:schemeClr val="tx1"/>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59961">
                <a:tc vMerge="1">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dirty="0" smtClean="0">
                          <a:latin typeface="+mn-ea"/>
                          <a:ea typeface="+mn-ea"/>
                        </a:rPr>
                        <a:t>异频切换</a:t>
                      </a:r>
                      <a:endParaRPr lang="en-US" altLang="zh-CN" sz="1400" b="0" dirty="0" smtClean="0">
                        <a:latin typeface="+mn-ea"/>
                        <a:ea typeface="+mn-ea"/>
                      </a:endParaRPr>
                    </a:p>
                    <a:p>
                      <a:pPr algn="l">
                        <a:lnSpc>
                          <a:spcPct val="100000"/>
                        </a:lnSpc>
                      </a:pPr>
                      <a:r>
                        <a:rPr lang="zh-CN" altLang="en-US" sz="1400" b="0" dirty="0" smtClean="0">
                          <a:latin typeface="+mn-ea"/>
                          <a:ea typeface="+mn-ea"/>
                        </a:rPr>
                        <a:t>异系统切换</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790533">
                <a:tc>
                  <a:txBody>
                    <a:bodyPr/>
                    <a:lstStyle/>
                    <a:p>
                      <a:pPr algn="l">
                        <a:lnSpc>
                          <a:spcPct val="100000"/>
                        </a:lnSpc>
                      </a:pPr>
                      <a:r>
                        <a:rPr lang="zh-CN" altLang="en-US" sz="1400" b="0" dirty="0" smtClean="0">
                          <a:latin typeface="+mn-ea"/>
                          <a:ea typeface="+mn-ea"/>
                        </a:rPr>
                        <a:t>基于负载</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dirty="0" smtClean="0">
                          <a:latin typeface="+mn-ea"/>
                          <a:ea typeface="+mn-ea"/>
                        </a:rPr>
                        <a:t>同频切换</a:t>
                      </a:r>
                    </a:p>
                    <a:p>
                      <a:pPr algn="l">
                        <a:lnSpc>
                          <a:spcPct val="100000"/>
                        </a:lnSpc>
                      </a:pPr>
                      <a:r>
                        <a:rPr lang="zh-CN" altLang="en-US" sz="1400" b="0" dirty="0" smtClean="0">
                          <a:latin typeface="+mn-ea"/>
                          <a:ea typeface="+mn-ea"/>
                        </a:rPr>
                        <a:t>异频切换</a:t>
                      </a:r>
                      <a:endParaRPr lang="en-US" altLang="zh-CN" sz="1400" b="0" dirty="0" smtClean="0">
                        <a:latin typeface="+mn-ea"/>
                        <a:ea typeface="+mn-ea"/>
                      </a:endParaRPr>
                    </a:p>
                    <a:p>
                      <a:pPr algn="l">
                        <a:lnSpc>
                          <a:spcPct val="100000"/>
                        </a:lnSpc>
                      </a:pPr>
                      <a:r>
                        <a:rPr lang="zh-CN" altLang="en-US" sz="1400" b="0" dirty="0" smtClean="0">
                          <a:latin typeface="+mn-ea"/>
                          <a:ea typeface="+mn-ea"/>
                        </a:rPr>
                        <a:t>异系统切换</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29389">
                <a:tc>
                  <a:txBody>
                    <a:bodyPr/>
                    <a:lstStyle/>
                    <a:p>
                      <a:pPr algn="l">
                        <a:lnSpc>
                          <a:spcPct val="100000"/>
                        </a:lnSpc>
                      </a:pPr>
                      <a:r>
                        <a:rPr lang="zh-CN" altLang="en-US" sz="1400" b="0" dirty="0" smtClean="0">
                          <a:latin typeface="+mn-ea"/>
                          <a:ea typeface="+mn-ea"/>
                        </a:rPr>
                        <a:t>基于频率优先级</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dirty="0" smtClean="0">
                          <a:latin typeface="+mn-ea"/>
                          <a:ea typeface="+mn-ea"/>
                        </a:rPr>
                        <a:t>异频切换</a:t>
                      </a:r>
                      <a:endParaRPr lang="en-US" altLang="zh-CN" sz="1400" b="0" dirty="0" smtClean="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59961">
                <a:tc>
                  <a:txBody>
                    <a:bodyPr/>
                    <a:lstStyle/>
                    <a:p>
                      <a:pPr algn="l">
                        <a:lnSpc>
                          <a:spcPct val="100000"/>
                        </a:lnSpc>
                      </a:pPr>
                      <a:r>
                        <a:rPr lang="zh-CN" altLang="en-US" sz="1400" b="0" dirty="0" smtClean="0">
                          <a:latin typeface="+mn-ea"/>
                          <a:ea typeface="+mn-ea"/>
                        </a:rPr>
                        <a:t>基于业务</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00000"/>
                        </a:lnSpc>
                      </a:pPr>
                      <a:r>
                        <a:rPr lang="zh-CN" altLang="en-US" sz="1400" b="0" dirty="0" smtClean="0">
                          <a:latin typeface="+mn-ea"/>
                          <a:ea typeface="+mn-ea"/>
                        </a:rPr>
                        <a:t>异频切换</a:t>
                      </a:r>
                      <a:endParaRPr lang="en-US" altLang="zh-CN" sz="1400" b="0" dirty="0" smtClean="0">
                        <a:latin typeface="+mn-ea"/>
                        <a:ea typeface="+mn-ea"/>
                      </a:endParaRPr>
                    </a:p>
                    <a:p>
                      <a:pPr algn="l">
                        <a:lnSpc>
                          <a:spcPct val="100000"/>
                        </a:lnSpc>
                      </a:pPr>
                      <a:r>
                        <a:rPr lang="zh-CN" altLang="en-US" sz="1400" b="0" dirty="0" smtClean="0">
                          <a:latin typeface="+mn-ea"/>
                          <a:ea typeface="+mn-ea"/>
                        </a:rPr>
                        <a:t>异系统切换</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59961">
                <a:tc>
                  <a:txBody>
                    <a:bodyPr/>
                    <a:lstStyle/>
                    <a:p>
                      <a:pPr algn="l">
                        <a:lnSpc>
                          <a:spcPct val="100000"/>
                        </a:lnSpc>
                      </a:pPr>
                      <a:r>
                        <a:rPr lang="zh-CN" altLang="en-US" sz="1400" b="0" dirty="0" smtClean="0">
                          <a:latin typeface="+mn-ea"/>
                          <a:ea typeface="+mn-ea"/>
                        </a:rPr>
                        <a:t>基于上行链路质量</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00000"/>
                        </a:lnSpc>
                      </a:pPr>
                      <a:r>
                        <a:rPr lang="zh-CN" altLang="en-US" sz="1400" b="0" dirty="0" smtClean="0">
                          <a:latin typeface="+mn-ea"/>
                          <a:ea typeface="+mn-ea"/>
                        </a:rPr>
                        <a:t>异频切换</a:t>
                      </a:r>
                      <a:endParaRPr lang="en-US" altLang="zh-CN" sz="1400" b="0" dirty="0" smtClean="0">
                        <a:latin typeface="+mn-ea"/>
                        <a:ea typeface="+mn-ea"/>
                      </a:endParaRPr>
                    </a:p>
                    <a:p>
                      <a:pPr algn="l">
                        <a:lnSpc>
                          <a:spcPct val="100000"/>
                        </a:lnSpc>
                      </a:pPr>
                      <a:r>
                        <a:rPr lang="zh-CN" altLang="en-US" sz="1400" b="0" dirty="0" smtClean="0">
                          <a:latin typeface="+mn-ea"/>
                          <a:ea typeface="+mn-ea"/>
                        </a:rPr>
                        <a:t>异系统切换</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59961">
                <a:tc>
                  <a:txBody>
                    <a:bodyPr/>
                    <a:lstStyle/>
                    <a:p>
                      <a:pPr algn="l">
                        <a:lnSpc>
                          <a:spcPct val="100000"/>
                        </a:lnSpc>
                      </a:pPr>
                      <a:r>
                        <a:rPr lang="zh-CN" altLang="en-US" sz="1400" b="0" dirty="0" smtClean="0">
                          <a:latin typeface="+mn-ea"/>
                          <a:ea typeface="+mn-ea"/>
                        </a:rPr>
                        <a:t>基于</a:t>
                      </a:r>
                      <a:r>
                        <a:rPr lang="en-US" altLang="zh-CN" sz="1400" b="0" dirty="0" smtClean="0">
                          <a:latin typeface="+mn-ea"/>
                          <a:ea typeface="+mn-ea"/>
                        </a:rPr>
                        <a:t>SPID</a:t>
                      </a:r>
                      <a:r>
                        <a:rPr lang="zh-CN" altLang="en-US" sz="1400" b="0" dirty="0" smtClean="0">
                          <a:latin typeface="+mn-ea"/>
                          <a:ea typeface="+mn-ea"/>
                        </a:rPr>
                        <a:t>切换回</a:t>
                      </a:r>
                      <a:r>
                        <a:rPr lang="en-US" altLang="zh-CN" sz="1400" b="0" dirty="0" smtClean="0">
                          <a:latin typeface="+mn-ea"/>
                          <a:ea typeface="+mn-ea"/>
                        </a:rPr>
                        <a:t>HPLMN</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00000"/>
                        </a:lnSpc>
                      </a:pPr>
                      <a:r>
                        <a:rPr lang="zh-CN" altLang="en-US" sz="1400" b="0" dirty="0" smtClean="0">
                          <a:latin typeface="+mn-ea"/>
                          <a:ea typeface="+mn-ea"/>
                        </a:rPr>
                        <a:t>异频切换</a:t>
                      </a:r>
                      <a:endParaRPr lang="en-US" altLang="zh-CN" sz="1400" b="0" dirty="0" smtClean="0">
                        <a:latin typeface="+mn-ea"/>
                        <a:ea typeface="+mn-ea"/>
                      </a:endParaRPr>
                    </a:p>
                    <a:p>
                      <a:pPr algn="l">
                        <a:lnSpc>
                          <a:spcPct val="100000"/>
                        </a:lnSpc>
                      </a:pPr>
                      <a:r>
                        <a:rPr lang="zh-CN" altLang="en-US" sz="1400" b="0" dirty="0" smtClean="0">
                          <a:latin typeface="+mn-ea"/>
                          <a:ea typeface="+mn-ea"/>
                        </a:rPr>
                        <a:t>异系统切换</a:t>
                      </a:r>
                      <a:endParaRPr lang="zh-CN" altLang="en-US" sz="1400" b="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536082">
                <a:tc>
                  <a:txBody>
                    <a:bodyPr/>
                    <a:lstStyle/>
                    <a:p>
                      <a:pPr marL="0" marR="0" indent="0" algn="l" defTabSz="914400" rtl="0" eaLnBrk="1" fontAlgn="auto" latinLnBrk="0" hangingPunct="1">
                        <a:lnSpc>
                          <a:spcPct val="100000"/>
                        </a:lnSpc>
                        <a:spcBef>
                          <a:spcPts val="400"/>
                        </a:spcBef>
                        <a:spcAft>
                          <a:spcPts val="400"/>
                        </a:spcAft>
                        <a:buClrTx/>
                        <a:buSzTx/>
                        <a:buFontTx/>
                        <a:buNone/>
                        <a:tabLst/>
                        <a:defRPr/>
                      </a:pPr>
                      <a:r>
                        <a:rPr lang="zh-CN" altLang="en-US" sz="1400" b="0" kern="1200" dirty="0" smtClean="0">
                          <a:solidFill>
                            <a:schemeClr val="dk1"/>
                          </a:solidFill>
                          <a:latin typeface="+mn-ea"/>
                          <a:ea typeface="+mn-ea"/>
                          <a:cs typeface="+mn-cs"/>
                        </a:rPr>
                        <a:t>基于距离</a:t>
                      </a:r>
                      <a:endParaRPr lang="en-US" altLang="zh-CN" sz="1400" b="0" kern="1200" baseline="-25000" dirty="0" smtClean="0">
                        <a:solidFill>
                          <a:schemeClr val="dk1"/>
                        </a:solidFill>
                        <a:latin typeface="+mn-ea"/>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a:lnSpc>
                          <a:spcPct val="100000"/>
                        </a:lnSpc>
                      </a:pPr>
                      <a:r>
                        <a:rPr lang="zh-CN" altLang="en-US" sz="1400" b="0" dirty="0" smtClean="0">
                          <a:latin typeface="+mn-ea"/>
                          <a:ea typeface="+mn-ea"/>
                        </a:rPr>
                        <a:t>异频切换</a:t>
                      </a:r>
                      <a:endParaRPr lang="en-US" altLang="zh-CN" sz="1400" b="0" dirty="0" smtClean="0">
                        <a:latin typeface="+mn-ea"/>
                        <a:ea typeface="+mn-ea"/>
                      </a:endParaRPr>
                    </a:p>
                    <a:p>
                      <a:pPr algn="l">
                        <a:lnSpc>
                          <a:spcPct val="100000"/>
                        </a:lnSpc>
                      </a:pPr>
                      <a:r>
                        <a:rPr lang="zh-CN" altLang="en-US" sz="1400" b="0" dirty="0" smtClean="0">
                          <a:latin typeface="+mn-ea"/>
                          <a:ea typeface="+mn-ea"/>
                        </a:rPr>
                        <a:t>异系统切换</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11268">
                <a:tc>
                  <a:txBody>
                    <a:bodyPr/>
                    <a:lstStyle/>
                    <a:p>
                      <a:pPr marL="0" marR="0" indent="0" algn="l" defTabSz="914400" rtl="0" eaLnBrk="1" fontAlgn="auto" latinLnBrk="0" hangingPunct="1">
                        <a:lnSpc>
                          <a:spcPct val="100000"/>
                        </a:lnSpc>
                        <a:spcBef>
                          <a:spcPts val="400"/>
                        </a:spcBef>
                        <a:spcAft>
                          <a:spcPts val="400"/>
                        </a:spcAft>
                        <a:buClrTx/>
                        <a:buSzTx/>
                        <a:buFontTx/>
                        <a:buNone/>
                        <a:tabLst/>
                        <a:defRPr/>
                      </a:pPr>
                      <a:r>
                        <a:rPr lang="en-US" altLang="zh-CN" sz="1400" b="0" kern="1200" dirty="0" smtClean="0">
                          <a:solidFill>
                            <a:schemeClr val="dk1"/>
                          </a:solidFill>
                          <a:latin typeface="+mn-ea"/>
                          <a:ea typeface="+mn-ea"/>
                          <a:cs typeface="+mn-cs"/>
                        </a:rPr>
                        <a:t>CSFB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b="0" dirty="0" smtClean="0">
                          <a:latin typeface="+mn-ea"/>
                          <a:ea typeface="+mn-ea"/>
                        </a:rPr>
                        <a:t>异系统切换</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bl>
          </a:graphicData>
        </a:graphic>
      </p:graphicFrame>
      <p:sp>
        <p:nvSpPr>
          <p:cNvPr id="21" name="TextBox 20"/>
          <p:cNvSpPr txBox="1"/>
          <p:nvPr/>
        </p:nvSpPr>
        <p:spPr>
          <a:xfrm>
            <a:off x="468313" y="5467350"/>
            <a:ext cx="3095625" cy="338138"/>
          </a:xfrm>
          <a:prstGeom prst="rect">
            <a:avLst/>
          </a:prstGeom>
          <a:noFill/>
        </p:spPr>
        <p:txBody>
          <a:bodyPr>
            <a:spAutoFit/>
          </a:bodyPr>
          <a:lstStyle/>
          <a:p>
            <a:pPr>
              <a:buFont typeface="Wingdings" pitchFamily="2" charset="2"/>
              <a:buChar char="Ø"/>
              <a:defRPr/>
            </a:pPr>
            <a:r>
              <a:rPr lang="zh-CN" altLang="en-US" sz="1600" dirty="0">
                <a:solidFill>
                  <a:srgbClr val="0070C0"/>
                </a:solidFill>
                <a:latin typeface="+mn-ea"/>
                <a:ea typeface="+mn-ea"/>
              </a:rPr>
              <a:t>切换步骤</a:t>
            </a:r>
          </a:p>
        </p:txBody>
      </p:sp>
      <p:pic>
        <p:nvPicPr>
          <p:cNvPr id="51241" name="Picture 11"/>
          <p:cNvPicPr>
            <a:picLocks noChangeAspect="1" noChangeArrowheads="1"/>
          </p:cNvPicPr>
          <p:nvPr/>
        </p:nvPicPr>
        <p:blipFill>
          <a:blip r:embed="rId4" cstate="print"/>
          <a:srcRect/>
          <a:stretch>
            <a:fillRect/>
          </a:stretch>
        </p:blipFill>
        <p:spPr bwMode="auto">
          <a:xfrm>
            <a:off x="544513" y="1346200"/>
            <a:ext cx="4171950" cy="1219200"/>
          </a:xfrm>
          <a:prstGeom prst="rect">
            <a:avLst/>
          </a:prstGeom>
          <a:noFill/>
          <a:ln w="9525" algn="ctr">
            <a:noFill/>
            <a:miter lim="800000"/>
            <a:headEnd/>
            <a:tailEnd/>
          </a:ln>
        </p:spPr>
      </p:pic>
      <p:pic>
        <p:nvPicPr>
          <p:cNvPr id="51242" name="Picture 12"/>
          <p:cNvPicPr>
            <a:picLocks noChangeAspect="1" noChangeArrowheads="1"/>
          </p:cNvPicPr>
          <p:nvPr/>
        </p:nvPicPr>
        <p:blipFill>
          <a:blip r:embed="rId5" cstate="print"/>
          <a:srcRect/>
          <a:stretch>
            <a:fillRect/>
          </a:stretch>
        </p:blipFill>
        <p:spPr bwMode="auto">
          <a:xfrm>
            <a:off x="539750" y="5805488"/>
            <a:ext cx="3600450" cy="238125"/>
          </a:xfrm>
          <a:prstGeom prst="rect">
            <a:avLst/>
          </a:prstGeom>
          <a:noFill/>
          <a:ln w="9525" algn="ctr">
            <a:noFill/>
            <a:miter lim="800000"/>
            <a:headEnd/>
            <a:tailEnd/>
          </a:ln>
        </p:spPr>
      </p:pic>
      <p:cxnSp>
        <p:nvCxnSpPr>
          <p:cNvPr id="51243" name="直接连接符 24"/>
          <p:cNvCxnSpPr>
            <a:cxnSpLocks noChangeShapeType="1"/>
          </p:cNvCxnSpPr>
          <p:nvPr/>
        </p:nvCxnSpPr>
        <p:spPr bwMode="auto">
          <a:xfrm flipH="1">
            <a:off x="468313" y="2636838"/>
            <a:ext cx="4464050" cy="0"/>
          </a:xfrm>
          <a:prstGeom prst="line">
            <a:avLst/>
          </a:prstGeom>
          <a:noFill/>
          <a:ln w="9525" algn="ctr">
            <a:solidFill>
              <a:schemeClr val="tx1"/>
            </a:solidFill>
            <a:round/>
            <a:headEnd/>
            <a:tailEnd/>
          </a:ln>
        </p:spPr>
      </p:cxnSp>
      <p:cxnSp>
        <p:nvCxnSpPr>
          <p:cNvPr id="51244" name="直接连接符 26"/>
          <p:cNvCxnSpPr>
            <a:cxnSpLocks noChangeShapeType="1"/>
          </p:cNvCxnSpPr>
          <p:nvPr/>
        </p:nvCxnSpPr>
        <p:spPr bwMode="auto">
          <a:xfrm flipH="1">
            <a:off x="468313" y="5373688"/>
            <a:ext cx="446405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p:spPr>
        <p:txBody>
          <a:bodyPr/>
          <a:lstStyle/>
          <a:p>
            <a:pPr defTabSz="801688"/>
            <a:r>
              <a:rPr lang="de-DE" altLang="zh-CN" smtClean="0"/>
              <a:t>Page </a:t>
            </a:r>
            <a:fld id="{9DA77BE5-DFD1-4C99-BA5C-32F99EF87B2B}" type="slidenum">
              <a:rPr lang="de-DE" altLang="zh-CN" smtClean="0"/>
              <a:pPr defTabSz="801688"/>
              <a:t>4</a:t>
            </a:fld>
            <a:endParaRPr lang="en-GB" altLang="zh-CN" smtClean="0"/>
          </a:p>
        </p:txBody>
      </p:sp>
      <p:sp>
        <p:nvSpPr>
          <p:cNvPr id="21507" name="Rectangle 8"/>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小区搜索</a:t>
            </a:r>
          </a:p>
        </p:txBody>
      </p:sp>
      <p:sp>
        <p:nvSpPr>
          <p:cNvPr id="15364"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8978A220-97B4-490E-954E-BF435F2E35DF}" type="slidenum">
              <a:rPr lang="de-DE" altLang="zh-CN" sz="1200">
                <a:solidFill>
                  <a:schemeClr val="tx1"/>
                </a:solidFill>
                <a:latin typeface="FrutigerNext LT Bold"/>
              </a:rPr>
              <a:pPr defTabSz="801688" eaLnBrk="0" hangingPunct="0">
                <a:lnSpc>
                  <a:spcPct val="85000"/>
                </a:lnSpc>
              </a:pPr>
              <a:t>4</a:t>
            </a:fld>
            <a:endParaRPr lang="en-GB" altLang="zh-CN" sz="1200">
              <a:solidFill>
                <a:schemeClr val="tx1"/>
              </a:solidFill>
              <a:latin typeface="FrutigerNext LT Bold"/>
            </a:endParaRPr>
          </a:p>
        </p:txBody>
      </p:sp>
      <p:sp>
        <p:nvSpPr>
          <p:cNvPr id="21509" name="Rectangle 3"/>
          <p:cNvSpPr>
            <a:spLocks noChangeArrowheads="1"/>
          </p:cNvSpPr>
          <p:nvPr/>
        </p:nvSpPr>
        <p:spPr bwMode="auto">
          <a:xfrm>
            <a:off x="539750" y="1274763"/>
            <a:ext cx="3167063" cy="1028700"/>
          </a:xfrm>
          <a:prstGeom prst="rect">
            <a:avLst/>
          </a:prstGeom>
          <a:noFill/>
          <a:ln w="9525" algn="ctr">
            <a:noFill/>
            <a:miter lim="800000"/>
            <a:headEnd/>
            <a:tailEnd/>
          </a:ln>
        </p:spPr>
        <p:txBody>
          <a:bodyPr lIns="66455" tIns="33226" rIns="66455" bIns="33226">
            <a:spAutoFit/>
          </a:bodyPr>
          <a:lstStyle/>
          <a:p>
            <a:pPr defTabSz="673100" fontAlgn="t">
              <a:lnSpc>
                <a:spcPct val="130000"/>
              </a:lnSpc>
              <a:spcBef>
                <a:spcPct val="50000"/>
              </a:spcBef>
              <a:buClr>
                <a:schemeClr val="bg2"/>
              </a:buClr>
              <a:defRPr/>
            </a:pPr>
            <a:r>
              <a:rPr lang="zh-CN" altLang="en-US" sz="1600" dirty="0">
                <a:solidFill>
                  <a:schemeClr val="tx1"/>
                </a:solidFill>
                <a:latin typeface="+mn-ea"/>
                <a:ea typeface="+mn-ea"/>
              </a:rPr>
              <a:t>小区搜索又称为下行同步过程，通过解析主同步信号</a:t>
            </a:r>
            <a:r>
              <a:rPr lang="en-US" altLang="zh-CN" sz="1600" dirty="0">
                <a:solidFill>
                  <a:schemeClr val="tx1"/>
                </a:solidFill>
                <a:latin typeface="+mn-ea"/>
                <a:ea typeface="+mn-ea"/>
              </a:rPr>
              <a:t>PSS</a:t>
            </a:r>
            <a:r>
              <a:rPr lang="zh-CN" altLang="en-US" sz="1600" dirty="0">
                <a:solidFill>
                  <a:schemeClr val="tx1"/>
                </a:solidFill>
                <a:latin typeface="+mn-ea"/>
                <a:ea typeface="+mn-ea"/>
              </a:rPr>
              <a:t>和辅同步信号</a:t>
            </a:r>
            <a:r>
              <a:rPr lang="en-US" altLang="zh-CN" sz="1600" dirty="0">
                <a:solidFill>
                  <a:schemeClr val="tx1"/>
                </a:solidFill>
                <a:latin typeface="+mn-ea"/>
                <a:ea typeface="+mn-ea"/>
              </a:rPr>
              <a:t>SSS</a:t>
            </a:r>
            <a:r>
              <a:rPr lang="zh-CN" altLang="en-US" sz="1600" dirty="0">
                <a:solidFill>
                  <a:schemeClr val="tx1"/>
                </a:solidFill>
                <a:latin typeface="+mn-ea"/>
                <a:ea typeface="+mn-ea"/>
              </a:rPr>
              <a:t>完成。</a:t>
            </a:r>
          </a:p>
        </p:txBody>
      </p:sp>
      <p:sp>
        <p:nvSpPr>
          <p:cNvPr id="8" name="TextBox 7"/>
          <p:cNvSpPr txBox="1"/>
          <p:nvPr/>
        </p:nvSpPr>
        <p:spPr>
          <a:xfrm>
            <a:off x="3995738" y="1268413"/>
            <a:ext cx="4932362" cy="4770437"/>
          </a:xfrm>
          <a:prstGeom prst="rect">
            <a:avLst/>
          </a:prstGeom>
          <a:noFill/>
        </p:spPr>
        <p:txBody>
          <a:bodyPr>
            <a:spAutoFit/>
          </a:bodyPr>
          <a:lstStyle/>
          <a:p>
            <a:pPr>
              <a:buFont typeface="Wingdings" pitchFamily="2" charset="2"/>
              <a:buChar char="Ø"/>
              <a:defRPr/>
            </a:pPr>
            <a:r>
              <a:rPr lang="en-US" altLang="zh-CN" sz="1600" dirty="0">
                <a:solidFill>
                  <a:schemeClr val="tx1"/>
                </a:solidFill>
                <a:latin typeface="+mn-ea"/>
                <a:ea typeface="+mn-ea"/>
              </a:rPr>
              <a:t> PSS</a:t>
            </a:r>
            <a:r>
              <a:rPr lang="zh-CN" altLang="en-US" sz="1600" dirty="0">
                <a:solidFill>
                  <a:schemeClr val="tx1"/>
                </a:solidFill>
                <a:latin typeface="+mn-ea"/>
                <a:ea typeface="+mn-ea"/>
              </a:rPr>
              <a:t>在</a:t>
            </a:r>
            <a:r>
              <a:rPr lang="en-US" altLang="zh-CN" sz="1600" dirty="0">
                <a:solidFill>
                  <a:schemeClr val="tx1"/>
                </a:solidFill>
                <a:latin typeface="+mn-ea"/>
                <a:ea typeface="+mn-ea"/>
              </a:rPr>
              <a:t>slot2</a:t>
            </a:r>
            <a:r>
              <a:rPr lang="zh-CN" altLang="en-US" sz="1600" dirty="0">
                <a:solidFill>
                  <a:schemeClr val="tx1"/>
                </a:solidFill>
                <a:latin typeface="+mn-ea"/>
                <a:ea typeface="+mn-ea"/>
              </a:rPr>
              <a:t>和</a:t>
            </a:r>
            <a:r>
              <a:rPr lang="en-US" altLang="zh-CN" sz="1600" dirty="0">
                <a:solidFill>
                  <a:schemeClr val="tx1"/>
                </a:solidFill>
                <a:latin typeface="+mn-ea"/>
                <a:ea typeface="+mn-ea"/>
              </a:rPr>
              <a:t>slot12</a:t>
            </a:r>
            <a:r>
              <a:rPr lang="zh-CN" altLang="en-US" sz="1600" dirty="0">
                <a:solidFill>
                  <a:schemeClr val="tx1"/>
                </a:solidFill>
                <a:latin typeface="+mn-ea"/>
                <a:ea typeface="+mn-ea"/>
              </a:rPr>
              <a:t>的第三个</a:t>
            </a:r>
            <a:r>
              <a:rPr lang="en-US" altLang="zh-CN" sz="1600" dirty="0">
                <a:solidFill>
                  <a:schemeClr val="tx1"/>
                </a:solidFill>
                <a:latin typeface="+mn-ea"/>
                <a:ea typeface="+mn-ea"/>
              </a:rPr>
              <a:t>OFDM</a:t>
            </a:r>
            <a:r>
              <a:rPr lang="zh-CN" altLang="en-US" sz="1600" dirty="0">
                <a:solidFill>
                  <a:schemeClr val="tx1"/>
                </a:solidFill>
                <a:latin typeface="+mn-ea"/>
                <a:ea typeface="+mn-ea"/>
              </a:rPr>
              <a:t>符号上；</a:t>
            </a:r>
            <a:endParaRPr lang="en-US" altLang="zh-CN" sz="1600" dirty="0">
              <a:solidFill>
                <a:schemeClr val="tx1"/>
              </a:solidFill>
              <a:latin typeface="+mn-ea"/>
              <a:ea typeface="+mn-ea"/>
            </a:endParaRPr>
          </a:p>
          <a:p>
            <a:pPr>
              <a:defRPr/>
            </a:pPr>
            <a:r>
              <a:rPr lang="en-US" altLang="zh-CN" sz="1600" dirty="0">
                <a:solidFill>
                  <a:schemeClr val="tx1"/>
                </a:solidFill>
                <a:latin typeface="+mn-ea"/>
                <a:ea typeface="+mn-ea"/>
              </a:rPr>
              <a:t>    SSS</a:t>
            </a:r>
            <a:r>
              <a:rPr lang="zh-CN" altLang="en-US" sz="1600" dirty="0">
                <a:solidFill>
                  <a:schemeClr val="tx1"/>
                </a:solidFill>
                <a:latin typeface="+mn-ea"/>
                <a:ea typeface="+mn-ea"/>
              </a:rPr>
              <a:t>在</a:t>
            </a:r>
            <a:r>
              <a:rPr lang="en-US" altLang="zh-CN" sz="1600" dirty="0">
                <a:solidFill>
                  <a:schemeClr val="tx1"/>
                </a:solidFill>
                <a:latin typeface="+mn-ea"/>
                <a:ea typeface="+mn-ea"/>
              </a:rPr>
              <a:t>slot1</a:t>
            </a:r>
            <a:r>
              <a:rPr lang="zh-CN" altLang="en-US" sz="1600" dirty="0">
                <a:solidFill>
                  <a:schemeClr val="tx1"/>
                </a:solidFill>
                <a:latin typeface="+mn-ea"/>
                <a:ea typeface="+mn-ea"/>
              </a:rPr>
              <a:t>和</a:t>
            </a:r>
            <a:r>
              <a:rPr lang="en-US" altLang="zh-CN" sz="1600" dirty="0">
                <a:solidFill>
                  <a:schemeClr val="tx1"/>
                </a:solidFill>
                <a:latin typeface="+mn-ea"/>
                <a:ea typeface="+mn-ea"/>
              </a:rPr>
              <a:t>slot11</a:t>
            </a:r>
            <a:r>
              <a:rPr lang="zh-CN" altLang="en-US" sz="1600" dirty="0">
                <a:solidFill>
                  <a:schemeClr val="tx1"/>
                </a:solidFill>
                <a:latin typeface="+mn-ea"/>
                <a:ea typeface="+mn-ea"/>
              </a:rPr>
              <a:t>的倒数第一个</a:t>
            </a:r>
            <a:r>
              <a:rPr lang="en-US" altLang="zh-CN" sz="1600" dirty="0">
                <a:solidFill>
                  <a:schemeClr val="tx1"/>
                </a:solidFill>
                <a:latin typeface="+mn-ea"/>
                <a:ea typeface="+mn-ea"/>
              </a:rPr>
              <a:t>OFDM</a:t>
            </a:r>
            <a:r>
              <a:rPr lang="zh-CN" altLang="en-US" sz="1600" dirty="0">
                <a:solidFill>
                  <a:schemeClr val="tx1"/>
                </a:solidFill>
                <a:latin typeface="+mn-ea"/>
                <a:ea typeface="+mn-ea"/>
              </a:rPr>
              <a:t>符号上；</a:t>
            </a:r>
            <a:endParaRPr lang="en-US" altLang="zh-CN" sz="1600" dirty="0">
              <a:solidFill>
                <a:schemeClr val="tx1"/>
              </a:solidFill>
              <a:latin typeface="+mn-ea"/>
              <a:ea typeface="+mn-ea"/>
            </a:endParaRPr>
          </a:p>
          <a:p>
            <a:pPr>
              <a:defRPr/>
            </a:pPr>
            <a:r>
              <a:rPr lang="en-US" altLang="zh-CN" sz="1600" dirty="0">
                <a:solidFill>
                  <a:schemeClr val="tx1"/>
                </a:solidFill>
                <a:latin typeface="+mn-ea"/>
                <a:ea typeface="+mn-ea"/>
              </a:rPr>
              <a:t>    </a:t>
            </a:r>
            <a:r>
              <a:rPr lang="zh-CN" altLang="zh-CN" sz="1600" dirty="0">
                <a:solidFill>
                  <a:schemeClr val="tx1"/>
                </a:solidFill>
                <a:latin typeface="+mn-ea"/>
                <a:ea typeface="+mn-ea"/>
              </a:rPr>
              <a:t>频域上，同步信号占据频带中心的</a:t>
            </a:r>
            <a:r>
              <a:rPr lang="en-US" altLang="zh-CN" sz="1600" dirty="0">
                <a:solidFill>
                  <a:schemeClr val="tx1"/>
                </a:solidFill>
                <a:latin typeface="+mn-ea"/>
                <a:ea typeface="+mn-ea"/>
              </a:rPr>
              <a:t>6</a:t>
            </a:r>
            <a:r>
              <a:rPr lang="zh-CN" altLang="zh-CN" sz="1600" dirty="0">
                <a:solidFill>
                  <a:schemeClr val="tx1"/>
                </a:solidFill>
                <a:latin typeface="+mn-ea"/>
                <a:ea typeface="+mn-ea"/>
              </a:rPr>
              <a:t>个</a:t>
            </a:r>
            <a:r>
              <a:rPr lang="en-US" altLang="zh-CN" sz="1600" dirty="0">
                <a:solidFill>
                  <a:schemeClr val="tx1"/>
                </a:solidFill>
                <a:latin typeface="+mn-ea"/>
                <a:ea typeface="+mn-ea"/>
              </a:rPr>
              <a:t>RB</a:t>
            </a:r>
            <a:r>
              <a:rPr lang="zh-CN" altLang="zh-CN" sz="1600" dirty="0">
                <a:solidFill>
                  <a:schemeClr val="tx1"/>
                </a:solidFill>
                <a:latin typeface="+mn-ea"/>
                <a:ea typeface="+mn-ea"/>
              </a:rPr>
              <a:t>频宽</a:t>
            </a:r>
            <a:r>
              <a:rPr lang="zh-CN" altLang="en-US" sz="1600" dirty="0">
                <a:solidFill>
                  <a:schemeClr val="tx1"/>
                </a:solidFill>
                <a:latin typeface="+mn-ea"/>
                <a:ea typeface="+mn-ea"/>
              </a:rPr>
              <a:t>。</a:t>
            </a:r>
            <a:endParaRPr lang="en-US" altLang="zh-CN" sz="1600" dirty="0">
              <a:solidFill>
                <a:schemeClr val="tx1"/>
              </a:solidFill>
              <a:latin typeface="+mn-ea"/>
              <a:ea typeface="+mn-ea"/>
            </a:endParaRPr>
          </a:p>
          <a:p>
            <a:pPr>
              <a:defRPr/>
            </a:pPr>
            <a:endParaRPr lang="en-US" altLang="zh-CN" sz="1600" dirty="0">
              <a:solidFill>
                <a:schemeClr val="tx1"/>
              </a:solidFill>
              <a:latin typeface="+mn-ea"/>
              <a:ea typeface="+mn-ea"/>
            </a:endParaRPr>
          </a:p>
          <a:p>
            <a:pPr>
              <a:defRPr/>
            </a:pPr>
            <a:endParaRPr lang="en-US" altLang="zh-CN" sz="1600" dirty="0">
              <a:solidFill>
                <a:schemeClr val="tx1"/>
              </a:solidFill>
              <a:latin typeface="+mn-ea"/>
              <a:ea typeface="+mn-ea"/>
            </a:endParaRPr>
          </a:p>
          <a:p>
            <a:pPr>
              <a:defRPr/>
            </a:pPr>
            <a:endParaRPr lang="en-US" altLang="zh-CN" sz="1600" dirty="0">
              <a:solidFill>
                <a:schemeClr val="tx1"/>
              </a:solidFill>
              <a:latin typeface="+mn-ea"/>
              <a:ea typeface="+mn-ea"/>
            </a:endParaRPr>
          </a:p>
          <a:p>
            <a:pPr>
              <a:defRPr/>
            </a:pPr>
            <a:endParaRPr lang="en-US" altLang="zh-CN" sz="1600" dirty="0">
              <a:solidFill>
                <a:schemeClr val="tx1"/>
              </a:solidFill>
              <a:latin typeface="+mn-ea"/>
              <a:ea typeface="+mn-ea"/>
            </a:endParaRPr>
          </a:p>
          <a:p>
            <a:pPr>
              <a:defRPr/>
            </a:pPr>
            <a:endParaRPr lang="en-US" altLang="zh-CN" sz="1600" dirty="0">
              <a:solidFill>
                <a:schemeClr val="tx1"/>
              </a:solidFill>
              <a:latin typeface="+mn-ea"/>
              <a:ea typeface="+mn-ea"/>
            </a:endParaRPr>
          </a:p>
          <a:p>
            <a:pPr>
              <a:defRPr/>
            </a:pPr>
            <a:endParaRPr lang="en-US" altLang="zh-CN" sz="1600" dirty="0">
              <a:solidFill>
                <a:schemeClr val="tx1"/>
              </a:solidFill>
              <a:latin typeface="+mn-ea"/>
              <a:ea typeface="+mn-ea"/>
            </a:endParaRPr>
          </a:p>
          <a:p>
            <a:pPr>
              <a:defRPr/>
            </a:pPr>
            <a:endParaRPr lang="en-US" altLang="zh-CN" sz="1600" dirty="0">
              <a:solidFill>
                <a:schemeClr val="tx1"/>
              </a:solidFill>
              <a:latin typeface="+mn-ea"/>
              <a:ea typeface="+mn-ea"/>
            </a:endParaRPr>
          </a:p>
          <a:p>
            <a:pPr>
              <a:defRPr/>
            </a:pPr>
            <a:endParaRPr lang="en-US" altLang="zh-CN" sz="1600" dirty="0">
              <a:solidFill>
                <a:schemeClr val="tx1"/>
              </a:solidFill>
              <a:latin typeface="+mn-ea"/>
              <a:ea typeface="+mn-ea"/>
            </a:endParaRPr>
          </a:p>
          <a:p>
            <a:pPr>
              <a:buFont typeface="Wingdings" pitchFamily="2" charset="2"/>
              <a:buChar char="Ø"/>
              <a:defRPr/>
            </a:pPr>
            <a:r>
              <a:rPr lang="zh-CN" altLang="en-US" sz="1600" dirty="0">
                <a:solidFill>
                  <a:schemeClr val="tx1"/>
                </a:solidFill>
                <a:latin typeface="+mn-ea"/>
                <a:ea typeface="+mn-ea"/>
              </a:rPr>
              <a:t>每个无线帧，</a:t>
            </a:r>
            <a:r>
              <a:rPr lang="en-US" altLang="zh-CN" sz="1600" dirty="0">
                <a:solidFill>
                  <a:schemeClr val="tx1"/>
                </a:solidFill>
                <a:latin typeface="+mn-ea"/>
                <a:ea typeface="+mn-ea"/>
              </a:rPr>
              <a:t>PSS</a:t>
            </a:r>
            <a:r>
              <a:rPr lang="zh-CN" altLang="en-US" sz="1600" dirty="0">
                <a:solidFill>
                  <a:schemeClr val="tx1"/>
                </a:solidFill>
                <a:latin typeface="+mn-ea"/>
                <a:ea typeface="+mn-ea"/>
              </a:rPr>
              <a:t>的</a:t>
            </a:r>
            <a:r>
              <a:rPr lang="en-US" altLang="zh-CN" sz="1600" dirty="0">
                <a:solidFill>
                  <a:schemeClr val="tx1"/>
                </a:solidFill>
                <a:latin typeface="+mn-ea"/>
                <a:ea typeface="+mn-ea"/>
              </a:rPr>
              <a:t>2</a:t>
            </a:r>
            <a:r>
              <a:rPr lang="zh-CN" altLang="en-US" sz="1600" dirty="0">
                <a:solidFill>
                  <a:schemeClr val="tx1"/>
                </a:solidFill>
                <a:latin typeface="+mn-ea"/>
                <a:ea typeface="+mn-ea"/>
              </a:rPr>
              <a:t>次发送内容一样，</a:t>
            </a:r>
            <a:r>
              <a:rPr lang="en-US" altLang="zh-CN" sz="1600" dirty="0">
                <a:solidFill>
                  <a:schemeClr val="tx1"/>
                </a:solidFill>
                <a:latin typeface="+mn-ea"/>
                <a:ea typeface="+mn-ea"/>
              </a:rPr>
              <a:t>SSS</a:t>
            </a:r>
            <a:r>
              <a:rPr lang="zh-CN" altLang="en-US" sz="1600" dirty="0">
                <a:solidFill>
                  <a:schemeClr val="tx1"/>
                </a:solidFill>
                <a:latin typeface="+mn-ea"/>
                <a:ea typeface="+mn-ea"/>
              </a:rPr>
              <a:t>的</a:t>
            </a:r>
            <a:r>
              <a:rPr lang="en-US" altLang="zh-CN" sz="1600" dirty="0">
                <a:solidFill>
                  <a:schemeClr val="tx1"/>
                </a:solidFill>
                <a:latin typeface="+mn-ea"/>
                <a:ea typeface="+mn-ea"/>
              </a:rPr>
              <a:t>2</a:t>
            </a:r>
            <a:r>
              <a:rPr lang="zh-CN" altLang="en-US" sz="1600" dirty="0">
                <a:solidFill>
                  <a:schemeClr val="tx1"/>
                </a:solidFill>
                <a:latin typeface="+mn-ea"/>
                <a:ea typeface="+mn-ea"/>
              </a:rPr>
              <a:t>次</a:t>
            </a:r>
            <a:endParaRPr lang="en-US" altLang="zh-CN" sz="1600" dirty="0">
              <a:solidFill>
                <a:schemeClr val="tx1"/>
              </a:solidFill>
              <a:latin typeface="+mn-ea"/>
              <a:ea typeface="+mn-ea"/>
            </a:endParaRPr>
          </a:p>
          <a:p>
            <a:pPr>
              <a:defRPr/>
            </a:pPr>
            <a:r>
              <a:rPr lang="en-US" altLang="zh-CN" sz="1600" dirty="0">
                <a:solidFill>
                  <a:schemeClr val="tx1"/>
                </a:solidFill>
                <a:latin typeface="+mn-ea"/>
                <a:ea typeface="+mn-ea"/>
              </a:rPr>
              <a:t>   </a:t>
            </a:r>
            <a:r>
              <a:rPr lang="zh-CN" altLang="en-US" sz="1600" dirty="0">
                <a:solidFill>
                  <a:schemeClr val="tx1"/>
                </a:solidFill>
                <a:latin typeface="+mn-ea"/>
                <a:ea typeface="+mn-ea"/>
              </a:rPr>
              <a:t>发送内容不一样。通过解</a:t>
            </a:r>
            <a:r>
              <a:rPr lang="en-US" altLang="zh-CN" sz="1600" dirty="0">
                <a:solidFill>
                  <a:schemeClr val="tx1"/>
                </a:solidFill>
                <a:latin typeface="+mn-ea"/>
                <a:ea typeface="+mn-ea"/>
              </a:rPr>
              <a:t>PSS</a:t>
            </a:r>
            <a:r>
              <a:rPr lang="zh-CN" altLang="en-US" sz="1600" dirty="0">
                <a:solidFill>
                  <a:schemeClr val="tx1"/>
                </a:solidFill>
                <a:latin typeface="+mn-ea"/>
                <a:ea typeface="+mn-ea"/>
              </a:rPr>
              <a:t>先获得</a:t>
            </a:r>
            <a:r>
              <a:rPr lang="en-US" altLang="zh-CN" sz="1600" dirty="0">
                <a:solidFill>
                  <a:schemeClr val="tx1"/>
                </a:solidFill>
                <a:latin typeface="+mn-ea"/>
                <a:ea typeface="+mn-ea"/>
              </a:rPr>
              <a:t>5ms</a:t>
            </a:r>
            <a:r>
              <a:rPr lang="zh-CN" altLang="en-US" sz="1600" dirty="0">
                <a:solidFill>
                  <a:schemeClr val="tx1"/>
                </a:solidFill>
                <a:latin typeface="+mn-ea"/>
                <a:ea typeface="+mn-ea"/>
              </a:rPr>
              <a:t>定时；通</a:t>
            </a:r>
            <a:endParaRPr lang="en-US" altLang="zh-CN" sz="1600" dirty="0">
              <a:solidFill>
                <a:schemeClr val="tx1"/>
              </a:solidFill>
              <a:latin typeface="+mn-ea"/>
              <a:ea typeface="+mn-ea"/>
            </a:endParaRPr>
          </a:p>
          <a:p>
            <a:pPr>
              <a:defRPr/>
            </a:pPr>
            <a:r>
              <a:rPr lang="en-US" altLang="zh-CN" sz="1600" dirty="0">
                <a:solidFill>
                  <a:schemeClr val="tx1"/>
                </a:solidFill>
                <a:latin typeface="+mn-ea"/>
                <a:ea typeface="+mn-ea"/>
              </a:rPr>
              <a:t>   </a:t>
            </a:r>
            <a:r>
              <a:rPr lang="zh-CN" altLang="en-US" sz="1600" dirty="0">
                <a:solidFill>
                  <a:schemeClr val="tx1"/>
                </a:solidFill>
                <a:latin typeface="+mn-ea"/>
                <a:ea typeface="+mn-ea"/>
              </a:rPr>
              <a:t>过解</a:t>
            </a:r>
            <a:r>
              <a:rPr lang="en-US" altLang="zh-CN" sz="1600" dirty="0">
                <a:solidFill>
                  <a:schemeClr val="tx1"/>
                </a:solidFill>
                <a:latin typeface="+mn-ea"/>
                <a:ea typeface="+mn-ea"/>
              </a:rPr>
              <a:t>SSS</a:t>
            </a:r>
            <a:r>
              <a:rPr lang="zh-CN" altLang="en-US" sz="1600" dirty="0">
                <a:solidFill>
                  <a:schemeClr val="tx1"/>
                </a:solidFill>
                <a:latin typeface="+mn-ea"/>
                <a:ea typeface="+mn-ea"/>
              </a:rPr>
              <a:t>获得</a:t>
            </a:r>
            <a:r>
              <a:rPr lang="en-US" altLang="zh-CN" sz="1600" dirty="0">
                <a:solidFill>
                  <a:schemeClr val="tx1"/>
                </a:solidFill>
                <a:latin typeface="+mn-ea"/>
                <a:ea typeface="+mn-ea"/>
              </a:rPr>
              <a:t>10ms</a:t>
            </a:r>
            <a:r>
              <a:rPr lang="zh-CN" altLang="en-US" sz="1600" dirty="0">
                <a:solidFill>
                  <a:schemeClr val="tx1"/>
                </a:solidFill>
                <a:latin typeface="+mn-ea"/>
                <a:ea typeface="+mn-ea"/>
              </a:rPr>
              <a:t>定时；根据</a:t>
            </a:r>
            <a:r>
              <a:rPr lang="en-US" altLang="zh-CN" sz="1600" dirty="0">
                <a:solidFill>
                  <a:schemeClr val="tx1"/>
                </a:solidFill>
                <a:latin typeface="+mn-ea"/>
                <a:ea typeface="+mn-ea"/>
              </a:rPr>
              <a:t>FDD</a:t>
            </a:r>
            <a:r>
              <a:rPr lang="zh-CN" altLang="en-US" sz="1600" dirty="0">
                <a:solidFill>
                  <a:schemeClr val="tx1"/>
                </a:solidFill>
                <a:latin typeface="+mn-ea"/>
                <a:ea typeface="+mn-ea"/>
              </a:rPr>
              <a:t>和</a:t>
            </a:r>
            <a:r>
              <a:rPr lang="en-US" altLang="zh-CN" sz="1600" dirty="0">
                <a:solidFill>
                  <a:schemeClr val="tx1"/>
                </a:solidFill>
                <a:latin typeface="+mn-ea"/>
                <a:ea typeface="+mn-ea"/>
              </a:rPr>
              <a:t>TDD</a:t>
            </a:r>
            <a:r>
              <a:rPr lang="zh-CN" altLang="en-US" sz="1600" dirty="0">
                <a:solidFill>
                  <a:schemeClr val="tx1"/>
                </a:solidFill>
                <a:latin typeface="+mn-ea"/>
                <a:ea typeface="+mn-ea"/>
              </a:rPr>
              <a:t>的</a:t>
            </a:r>
            <a:r>
              <a:rPr lang="en-US" altLang="zh-CN" sz="1600" dirty="0">
                <a:solidFill>
                  <a:schemeClr val="tx1"/>
                </a:solidFill>
                <a:latin typeface="+mn-ea"/>
                <a:ea typeface="+mn-ea"/>
              </a:rPr>
              <a:t>SSS</a:t>
            </a:r>
            <a:r>
              <a:rPr lang="zh-CN" altLang="en-US" sz="1600" dirty="0">
                <a:solidFill>
                  <a:schemeClr val="tx1"/>
                </a:solidFill>
                <a:latin typeface="+mn-ea"/>
                <a:ea typeface="+mn-ea"/>
              </a:rPr>
              <a:t>时</a:t>
            </a:r>
            <a:endParaRPr lang="en-US" altLang="zh-CN" sz="1600" dirty="0">
              <a:solidFill>
                <a:schemeClr val="tx1"/>
              </a:solidFill>
              <a:latin typeface="+mn-ea"/>
              <a:ea typeface="+mn-ea"/>
            </a:endParaRPr>
          </a:p>
          <a:p>
            <a:pPr>
              <a:defRPr/>
            </a:pPr>
            <a:r>
              <a:rPr lang="en-US" altLang="zh-CN" sz="1600" dirty="0">
                <a:solidFill>
                  <a:schemeClr val="tx1"/>
                </a:solidFill>
                <a:latin typeface="+mn-ea"/>
                <a:ea typeface="+mn-ea"/>
              </a:rPr>
              <a:t>   </a:t>
            </a:r>
            <a:r>
              <a:rPr lang="zh-CN" altLang="en-US" sz="1600" dirty="0">
                <a:solidFill>
                  <a:schemeClr val="tx1"/>
                </a:solidFill>
                <a:latin typeface="+mn-ea"/>
                <a:ea typeface="+mn-ea"/>
              </a:rPr>
              <a:t>域位置不同，获得系统制式。</a:t>
            </a:r>
            <a:endParaRPr lang="en-US" altLang="zh-CN" sz="1600" dirty="0">
              <a:solidFill>
                <a:schemeClr val="tx1"/>
              </a:solidFill>
              <a:latin typeface="+mn-ea"/>
              <a:ea typeface="+mn-ea"/>
            </a:endParaRPr>
          </a:p>
          <a:p>
            <a:pPr>
              <a:buFont typeface="Wingdings" pitchFamily="2" charset="2"/>
              <a:buChar char="Ø"/>
              <a:defRPr/>
            </a:pPr>
            <a:endParaRPr lang="en-US" altLang="zh-CN" sz="1600" dirty="0">
              <a:solidFill>
                <a:schemeClr val="tx1"/>
              </a:solidFill>
              <a:latin typeface="+mn-ea"/>
              <a:ea typeface="+mn-ea"/>
            </a:endParaRPr>
          </a:p>
          <a:p>
            <a:pPr>
              <a:buFont typeface="Wingdings" pitchFamily="2" charset="2"/>
              <a:buChar char="Ø"/>
              <a:defRPr/>
            </a:pPr>
            <a:r>
              <a:rPr lang="zh-CN" altLang="en-US" sz="1600" dirty="0">
                <a:solidFill>
                  <a:schemeClr val="tx1"/>
                </a:solidFill>
                <a:latin typeface="+mn-ea"/>
                <a:ea typeface="+mn-ea"/>
              </a:rPr>
              <a:t>物理小区</a:t>
            </a:r>
            <a:r>
              <a:rPr lang="en-US" altLang="zh-CN" sz="1600" dirty="0">
                <a:solidFill>
                  <a:schemeClr val="tx1"/>
                </a:solidFill>
                <a:latin typeface="+mn-ea"/>
                <a:ea typeface="+mn-ea"/>
              </a:rPr>
              <a:t>ID=</a:t>
            </a:r>
            <a:r>
              <a:rPr lang="zh-CN" altLang="en-US" sz="1600" dirty="0">
                <a:solidFill>
                  <a:schemeClr val="tx1"/>
                </a:solidFill>
                <a:latin typeface="+mn-ea"/>
                <a:ea typeface="+mn-ea"/>
              </a:rPr>
              <a:t>物理层小区</a:t>
            </a:r>
            <a:r>
              <a:rPr lang="en-US" altLang="zh-CN" sz="1600" dirty="0">
                <a:solidFill>
                  <a:schemeClr val="tx1"/>
                </a:solidFill>
                <a:latin typeface="+mn-ea"/>
                <a:ea typeface="+mn-ea"/>
              </a:rPr>
              <a:t>ID </a:t>
            </a:r>
            <a:r>
              <a:rPr lang="zh-CN" altLang="en-US" sz="1600" dirty="0">
                <a:solidFill>
                  <a:schemeClr val="tx1"/>
                </a:solidFill>
                <a:latin typeface="+mn-ea"/>
                <a:ea typeface="+mn-ea"/>
              </a:rPr>
              <a:t>组</a:t>
            </a:r>
            <a:r>
              <a:rPr lang="en-US" altLang="zh-CN" sz="1600" dirty="0">
                <a:solidFill>
                  <a:schemeClr val="tx1"/>
                </a:solidFill>
                <a:latin typeface="+mn-ea"/>
                <a:ea typeface="+mn-ea"/>
              </a:rPr>
              <a:t>* 3 +</a:t>
            </a:r>
            <a:r>
              <a:rPr lang="zh-CN" altLang="en-US" sz="1600" dirty="0">
                <a:solidFill>
                  <a:schemeClr val="tx1"/>
                </a:solidFill>
                <a:latin typeface="+mn-ea"/>
                <a:ea typeface="+mn-ea"/>
              </a:rPr>
              <a:t>物理层小区</a:t>
            </a:r>
            <a:r>
              <a:rPr lang="en-US" altLang="zh-CN" sz="1600" dirty="0">
                <a:solidFill>
                  <a:schemeClr val="tx1"/>
                </a:solidFill>
                <a:latin typeface="+mn-ea"/>
                <a:ea typeface="+mn-ea"/>
              </a:rPr>
              <a:t>ID</a:t>
            </a:r>
          </a:p>
          <a:p>
            <a:pPr>
              <a:defRPr/>
            </a:pPr>
            <a:r>
              <a:rPr lang="zh-CN" altLang="en-US" sz="1600" dirty="0">
                <a:solidFill>
                  <a:schemeClr val="tx1"/>
                </a:solidFill>
                <a:latin typeface="+mn-ea"/>
                <a:ea typeface="+mn-ea"/>
              </a:rPr>
              <a:t>   物理层小区</a:t>
            </a:r>
            <a:r>
              <a:rPr lang="en-US" altLang="zh-CN" sz="1600" dirty="0">
                <a:solidFill>
                  <a:schemeClr val="tx1"/>
                </a:solidFill>
                <a:latin typeface="+mn-ea"/>
                <a:ea typeface="+mn-ea"/>
              </a:rPr>
              <a:t>ID</a:t>
            </a:r>
            <a:r>
              <a:rPr lang="zh-CN" altLang="en-US" sz="1600" dirty="0">
                <a:solidFill>
                  <a:schemeClr val="tx1"/>
                </a:solidFill>
                <a:latin typeface="+mn-ea"/>
                <a:ea typeface="+mn-ea"/>
              </a:rPr>
              <a:t>：</a:t>
            </a:r>
            <a:r>
              <a:rPr lang="en-US" altLang="zh-CN" sz="1600" dirty="0">
                <a:solidFill>
                  <a:schemeClr val="tx1"/>
                </a:solidFill>
                <a:latin typeface="+mn-ea"/>
                <a:ea typeface="+mn-ea"/>
              </a:rPr>
              <a:t>0</a:t>
            </a:r>
            <a:r>
              <a:rPr lang="zh-CN" altLang="en-US" sz="1600" dirty="0">
                <a:solidFill>
                  <a:schemeClr val="tx1"/>
                </a:solidFill>
                <a:latin typeface="+mn-ea"/>
                <a:ea typeface="+mn-ea"/>
              </a:rPr>
              <a:t>～</a:t>
            </a:r>
            <a:r>
              <a:rPr lang="en-US" altLang="zh-CN" sz="1600" dirty="0">
                <a:solidFill>
                  <a:schemeClr val="tx1"/>
                </a:solidFill>
                <a:latin typeface="+mn-ea"/>
                <a:ea typeface="+mn-ea"/>
              </a:rPr>
              <a:t>2</a:t>
            </a:r>
          </a:p>
          <a:p>
            <a:pPr>
              <a:defRPr/>
            </a:pPr>
            <a:r>
              <a:rPr lang="zh-CN" altLang="en-US" sz="1600" dirty="0">
                <a:solidFill>
                  <a:schemeClr val="tx1"/>
                </a:solidFill>
                <a:latin typeface="+mn-ea"/>
                <a:ea typeface="+mn-ea"/>
              </a:rPr>
              <a:t>   物理层小区</a:t>
            </a:r>
            <a:r>
              <a:rPr lang="en-US" altLang="zh-CN" sz="1600" dirty="0">
                <a:solidFill>
                  <a:schemeClr val="tx1"/>
                </a:solidFill>
                <a:latin typeface="+mn-ea"/>
                <a:ea typeface="+mn-ea"/>
              </a:rPr>
              <a:t>ID </a:t>
            </a:r>
            <a:r>
              <a:rPr lang="zh-CN" altLang="en-US" sz="1600" dirty="0">
                <a:solidFill>
                  <a:schemeClr val="tx1"/>
                </a:solidFill>
                <a:latin typeface="+mn-ea"/>
                <a:ea typeface="+mn-ea"/>
              </a:rPr>
              <a:t>组：</a:t>
            </a:r>
            <a:r>
              <a:rPr lang="en-US" altLang="zh-CN" sz="1600" dirty="0">
                <a:solidFill>
                  <a:schemeClr val="tx1"/>
                </a:solidFill>
                <a:latin typeface="+mn-ea"/>
                <a:ea typeface="+mn-ea"/>
              </a:rPr>
              <a:t>0</a:t>
            </a:r>
            <a:r>
              <a:rPr lang="zh-CN" altLang="en-US" sz="1600" dirty="0">
                <a:solidFill>
                  <a:schemeClr val="tx1"/>
                </a:solidFill>
                <a:latin typeface="+mn-ea"/>
                <a:ea typeface="+mn-ea"/>
              </a:rPr>
              <a:t>～</a:t>
            </a:r>
            <a:r>
              <a:rPr lang="en-US" altLang="zh-CN" sz="1600" dirty="0">
                <a:solidFill>
                  <a:schemeClr val="tx1"/>
                </a:solidFill>
                <a:latin typeface="+mn-ea"/>
                <a:ea typeface="+mn-ea"/>
              </a:rPr>
              <a:t>167</a:t>
            </a:r>
            <a:endParaRPr lang="zh-CN" altLang="en-US" sz="1600" dirty="0">
              <a:solidFill>
                <a:schemeClr val="tx1"/>
              </a:solidFill>
              <a:latin typeface="+mn-ea"/>
              <a:ea typeface="+mn-ea"/>
            </a:endParaRPr>
          </a:p>
        </p:txBody>
      </p:sp>
      <p:pic>
        <p:nvPicPr>
          <p:cNvPr id="15367" name="Picture 8"/>
          <p:cNvPicPr>
            <a:picLocks noChangeAspect="1" noChangeArrowheads="1"/>
          </p:cNvPicPr>
          <p:nvPr/>
        </p:nvPicPr>
        <p:blipFill>
          <a:blip r:embed="rId3" cstate="print"/>
          <a:srcRect/>
          <a:stretch>
            <a:fillRect/>
          </a:stretch>
        </p:blipFill>
        <p:spPr bwMode="auto">
          <a:xfrm>
            <a:off x="4284663" y="2276475"/>
            <a:ext cx="4333875" cy="1365250"/>
          </a:xfrm>
          <a:prstGeom prst="rect">
            <a:avLst/>
          </a:prstGeom>
          <a:noFill/>
          <a:ln w="9525" algn="ctr">
            <a:noFill/>
            <a:miter lim="800000"/>
            <a:headEnd/>
            <a:tailEnd/>
          </a:ln>
        </p:spPr>
      </p:pic>
      <p:cxnSp>
        <p:nvCxnSpPr>
          <p:cNvPr id="15368" name="直接连接符 11"/>
          <p:cNvCxnSpPr>
            <a:cxnSpLocks noChangeShapeType="1"/>
          </p:cNvCxnSpPr>
          <p:nvPr/>
        </p:nvCxnSpPr>
        <p:spPr bwMode="auto">
          <a:xfrm>
            <a:off x="3924300" y="1341438"/>
            <a:ext cx="0" cy="4608512"/>
          </a:xfrm>
          <a:prstGeom prst="line">
            <a:avLst/>
          </a:prstGeom>
          <a:noFill/>
          <a:ln w="22225" algn="ctr">
            <a:solidFill>
              <a:schemeClr val="tx1"/>
            </a:solidFill>
            <a:round/>
            <a:headEnd/>
            <a:tailEnd/>
          </a:ln>
        </p:spPr>
      </p:cxnSp>
      <p:pic>
        <p:nvPicPr>
          <p:cNvPr id="15369" name="Picture 11"/>
          <p:cNvPicPr>
            <a:picLocks noChangeAspect="1" noChangeArrowheads="1"/>
          </p:cNvPicPr>
          <p:nvPr/>
        </p:nvPicPr>
        <p:blipFill>
          <a:blip r:embed="rId4" cstate="print"/>
          <a:srcRect/>
          <a:stretch>
            <a:fillRect/>
          </a:stretch>
        </p:blipFill>
        <p:spPr bwMode="auto">
          <a:xfrm>
            <a:off x="611188" y="2636838"/>
            <a:ext cx="3097212" cy="222567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1"/>
          <p:cNvSpPr>
            <a:spLocks noGrp="1"/>
          </p:cNvSpPr>
          <p:nvPr>
            <p:ph type="dt" sz="quarter" idx="10"/>
          </p:nvPr>
        </p:nvSpPr>
        <p:spPr>
          <a:noFill/>
        </p:spPr>
        <p:txBody>
          <a:bodyPr/>
          <a:lstStyle/>
          <a:p>
            <a:pPr defTabSz="801688"/>
            <a:r>
              <a:rPr lang="de-DE" altLang="zh-CN" smtClean="0"/>
              <a:t>Page </a:t>
            </a:r>
            <a:fld id="{46E81510-0CA4-430F-9F2A-E627D41BE6A7}" type="slidenum">
              <a:rPr lang="de-DE" altLang="zh-CN" smtClean="0"/>
              <a:pPr defTabSz="801688"/>
              <a:t>40</a:t>
            </a:fld>
            <a:endParaRPr lang="en-GB" altLang="zh-CN" smtClean="0"/>
          </a:p>
        </p:txBody>
      </p:sp>
      <p:pic>
        <p:nvPicPr>
          <p:cNvPr id="52227" name="Picture 2" descr="094"/>
          <p:cNvPicPr>
            <a:picLocks noChangeAspect="1" noChangeArrowheads="1"/>
          </p:cNvPicPr>
          <p:nvPr/>
        </p:nvPicPr>
        <p:blipFill>
          <a:blip r:embed="rId3" cstate="print"/>
          <a:srcRect/>
          <a:stretch>
            <a:fillRect/>
          </a:stretch>
        </p:blipFill>
        <p:spPr bwMode="auto">
          <a:xfrm>
            <a:off x="1116013" y="2060575"/>
            <a:ext cx="1087437" cy="3744913"/>
          </a:xfrm>
          <a:prstGeom prst="rect">
            <a:avLst/>
          </a:prstGeom>
          <a:noFill/>
          <a:ln w="9525">
            <a:noFill/>
            <a:miter lim="800000"/>
            <a:headEnd/>
            <a:tailEnd/>
          </a:ln>
        </p:spPr>
      </p:pic>
      <p:sp>
        <p:nvSpPr>
          <p:cNvPr id="52228"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52229" name="AutoShape 4"/>
          <p:cNvSpPr>
            <a:spLocks noChangeArrowheads="1"/>
          </p:cNvSpPr>
          <p:nvPr/>
        </p:nvSpPr>
        <p:spPr bwMode="auto">
          <a:xfrm>
            <a:off x="2627313" y="2133600"/>
            <a:ext cx="4824412"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52230"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52231" name="Group 6"/>
          <p:cNvGrpSpPr>
            <a:grpSpLocks/>
          </p:cNvGrpSpPr>
          <p:nvPr/>
        </p:nvGrpSpPr>
        <p:grpSpPr bwMode="auto">
          <a:xfrm>
            <a:off x="2066925" y="1700213"/>
            <a:ext cx="288925" cy="288925"/>
            <a:chOff x="1519" y="1843"/>
            <a:chExt cx="182" cy="182"/>
          </a:xfrm>
        </p:grpSpPr>
        <p:sp>
          <p:nvSpPr>
            <p:cNvPr id="52234"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52235"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3960812" cy="2576513"/>
          </a:xfrm>
          <a:prstGeom prst="rect">
            <a:avLst/>
          </a:prstGeom>
          <a:noFill/>
          <a:ln w="9525">
            <a:noFill/>
            <a:miter lim="800000"/>
            <a:headEnd/>
            <a:tailEnd/>
          </a:ln>
          <a:effectLst/>
        </p:spPr>
        <p:txBody>
          <a:bodyPr>
            <a:spAutoFit/>
          </a:bodyPr>
          <a:lstStyle/>
          <a:p>
            <a:pPr>
              <a:lnSpc>
                <a:spcPct val="12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2</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切换流程介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1</a:t>
            </a:r>
            <a:r>
              <a:rPr kumimoji="1" lang="zh-CN" altLang="en-US" sz="2000" b="1" dirty="0">
                <a:solidFill>
                  <a:srgbClr val="4885C2"/>
                </a:solidFill>
                <a:latin typeface="华文细黑" pitchFamily="2" charset="-122"/>
                <a:ea typeface="华文细黑" pitchFamily="2" charset="-122"/>
              </a:rPr>
              <a:t>节  概述</a:t>
            </a:r>
            <a:endParaRPr kumimoji="1" lang="en-US" altLang="zh-CN" sz="2000" b="1" dirty="0">
              <a:solidFill>
                <a:srgbClr val="4885C2"/>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rgbClr val="CC0000"/>
                </a:solidFill>
                <a:latin typeface="华文细黑" pitchFamily="2" charset="-122"/>
                <a:ea typeface="华文细黑" pitchFamily="2" charset="-122"/>
              </a:rPr>
              <a:t>第</a:t>
            </a:r>
            <a:r>
              <a:rPr kumimoji="1" lang="en-US" altLang="zh-CN" sz="2000" b="1" u="sng" dirty="0">
                <a:solidFill>
                  <a:srgbClr val="CC0000"/>
                </a:solidFill>
                <a:latin typeface="华文细黑" pitchFamily="2" charset="-122"/>
                <a:ea typeface="华文细黑" pitchFamily="2" charset="-122"/>
              </a:rPr>
              <a:t>2</a:t>
            </a:r>
            <a:r>
              <a:rPr kumimoji="1" lang="zh-CN" altLang="en-US" sz="2000" b="1" u="sng" dirty="0">
                <a:solidFill>
                  <a:srgbClr val="CC0000"/>
                </a:solidFill>
                <a:latin typeface="华文细黑" pitchFamily="2" charset="-122"/>
                <a:ea typeface="华文细黑" pitchFamily="2" charset="-122"/>
              </a:rPr>
              <a:t>节  测量控制与测量报告</a:t>
            </a: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3</a:t>
            </a:r>
            <a:r>
              <a:rPr kumimoji="1" lang="zh-CN" altLang="en-US" sz="2000" b="1" dirty="0">
                <a:solidFill>
                  <a:srgbClr val="4885C2"/>
                </a:solidFill>
                <a:latin typeface="华文细黑" pitchFamily="2" charset="-122"/>
                <a:ea typeface="华文细黑" pitchFamily="2" charset="-122"/>
              </a:rPr>
              <a:t>节  </a:t>
            </a:r>
            <a:r>
              <a:rPr kumimoji="1" lang="en-US" altLang="zh-CN" sz="2000" b="1" dirty="0">
                <a:solidFill>
                  <a:srgbClr val="4885C2"/>
                </a:solidFill>
                <a:latin typeface="华文细黑" pitchFamily="2" charset="-122"/>
                <a:ea typeface="华文细黑" pitchFamily="2" charset="-122"/>
              </a:rPr>
              <a:t>eNB</a:t>
            </a:r>
            <a:r>
              <a:rPr kumimoji="1" lang="zh-CN" altLang="en-US" sz="2000" b="1" dirty="0">
                <a:solidFill>
                  <a:srgbClr val="4885C2"/>
                </a:solidFill>
                <a:latin typeface="华文细黑" pitchFamily="2" charset="-122"/>
                <a:ea typeface="华文细黑" pitchFamily="2" charset="-122"/>
              </a:rPr>
              <a:t>内小区间切换</a:t>
            </a:r>
            <a:endParaRPr kumimoji="1" lang="en-US" altLang="zh-CN" sz="2000" b="1" dirty="0">
              <a:solidFill>
                <a:srgbClr val="4885C2"/>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4</a:t>
            </a:r>
            <a:r>
              <a:rPr kumimoji="1" lang="zh-CN" altLang="en-US" sz="2000" b="1" dirty="0">
                <a:solidFill>
                  <a:srgbClr val="4885C2"/>
                </a:solidFill>
                <a:latin typeface="华文细黑" pitchFamily="2" charset="-122"/>
                <a:ea typeface="华文细黑" pitchFamily="2" charset="-122"/>
              </a:rPr>
              <a:t>节  </a:t>
            </a:r>
            <a:r>
              <a:rPr kumimoji="1" lang="en-US" altLang="zh-CN" sz="2000" b="1" dirty="0">
                <a:solidFill>
                  <a:srgbClr val="4885C2"/>
                </a:solidFill>
                <a:latin typeface="华文细黑" pitchFamily="2" charset="-122"/>
                <a:ea typeface="华文细黑" pitchFamily="2" charset="-122"/>
              </a:rPr>
              <a:t>eNB</a:t>
            </a:r>
            <a:r>
              <a:rPr kumimoji="1" lang="zh-CN" altLang="en-US" sz="2000" b="1" dirty="0">
                <a:solidFill>
                  <a:srgbClr val="4885C2"/>
                </a:solidFill>
                <a:latin typeface="华文细黑" pitchFamily="2" charset="-122"/>
                <a:ea typeface="华文细黑" pitchFamily="2" charset="-122"/>
              </a:rPr>
              <a:t>间小区间切换</a:t>
            </a: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p:cNvSpPr>
          <p:nvPr>
            <p:ph type="dt" sz="quarter" idx="10"/>
          </p:nvPr>
        </p:nvSpPr>
        <p:spPr>
          <a:noFill/>
        </p:spPr>
        <p:txBody>
          <a:bodyPr/>
          <a:lstStyle/>
          <a:p>
            <a:pPr defTabSz="801688"/>
            <a:r>
              <a:rPr lang="de-DE" altLang="zh-CN" smtClean="0"/>
              <a:t>Page </a:t>
            </a:r>
            <a:fld id="{73A80E96-3D53-409E-9063-0A7906D4AADB}" type="slidenum">
              <a:rPr lang="de-DE" altLang="zh-CN" smtClean="0"/>
              <a:pPr defTabSz="801688"/>
              <a:t>41</a:t>
            </a:fld>
            <a:endParaRPr lang="en-GB" altLang="zh-CN" smtClean="0"/>
          </a:p>
        </p:txBody>
      </p:sp>
      <p:sp>
        <p:nvSpPr>
          <p:cNvPr id="53251"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01C5E189-5375-43CC-BD51-3371E1480CE9}" type="slidenum">
              <a:rPr lang="de-DE" altLang="zh-CN" sz="1200">
                <a:solidFill>
                  <a:schemeClr val="tx1"/>
                </a:solidFill>
                <a:latin typeface="FrutigerNext LT Bold"/>
              </a:rPr>
              <a:pPr defTabSz="801688" eaLnBrk="0" hangingPunct="0">
                <a:lnSpc>
                  <a:spcPct val="85000"/>
                </a:lnSpc>
              </a:pPr>
              <a:t>41</a:t>
            </a:fld>
            <a:endParaRPr lang="en-GB" altLang="zh-CN" sz="1200">
              <a:solidFill>
                <a:schemeClr val="tx1"/>
              </a:solidFill>
              <a:latin typeface="FrutigerNext LT Bold"/>
            </a:endParaRPr>
          </a:p>
        </p:txBody>
      </p:sp>
      <p:sp>
        <p:nvSpPr>
          <p:cNvPr id="53252"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53253"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53254"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1" name="Rectangle 2"/>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测量控制</a:t>
            </a:r>
            <a:endParaRPr lang="en-US" altLang="zh-CN" dirty="0" smtClean="0">
              <a:latin typeface="+mn-lt"/>
            </a:endParaRPr>
          </a:p>
        </p:txBody>
      </p:sp>
      <p:sp>
        <p:nvSpPr>
          <p:cNvPr id="15" name="TextBox 14"/>
          <p:cNvSpPr txBox="1"/>
          <p:nvPr/>
        </p:nvSpPr>
        <p:spPr>
          <a:xfrm>
            <a:off x="468313" y="981075"/>
            <a:ext cx="7991475" cy="338138"/>
          </a:xfrm>
          <a:prstGeom prst="rect">
            <a:avLst/>
          </a:prstGeom>
          <a:noFill/>
        </p:spPr>
        <p:txBody>
          <a:bodyPr>
            <a:spAutoFit/>
          </a:bodyPr>
          <a:lstStyle/>
          <a:p>
            <a:pPr>
              <a:defRPr/>
            </a:pPr>
            <a:r>
              <a:rPr lang="zh-CN" altLang="en-US" sz="1600" dirty="0">
                <a:solidFill>
                  <a:schemeClr val="tx1"/>
                </a:solidFill>
                <a:latin typeface="+mn-ea"/>
                <a:ea typeface="+mn-ea"/>
              </a:rPr>
              <a:t>测量控制消息封装在</a:t>
            </a:r>
            <a:r>
              <a:rPr lang="en-US" altLang="zh-CN" sz="1600" dirty="0">
                <a:solidFill>
                  <a:schemeClr val="tx1"/>
                </a:solidFill>
                <a:latin typeface="+mn-ea"/>
                <a:ea typeface="+mn-ea"/>
              </a:rPr>
              <a:t>RRC_CONN_RECFG</a:t>
            </a:r>
            <a:r>
              <a:rPr lang="zh-CN" altLang="en-US" sz="1600" dirty="0">
                <a:solidFill>
                  <a:schemeClr val="tx1"/>
                </a:solidFill>
                <a:latin typeface="+mn-ea"/>
                <a:ea typeface="+mn-ea"/>
              </a:rPr>
              <a:t>中，协议中结构如下：</a:t>
            </a:r>
          </a:p>
        </p:txBody>
      </p:sp>
      <p:pic>
        <p:nvPicPr>
          <p:cNvPr id="53257" name="Picture 12"/>
          <p:cNvPicPr>
            <a:picLocks noChangeAspect="1" noChangeArrowheads="1"/>
          </p:cNvPicPr>
          <p:nvPr/>
        </p:nvPicPr>
        <p:blipFill>
          <a:blip r:embed="rId3" cstate="print"/>
          <a:srcRect/>
          <a:stretch>
            <a:fillRect/>
          </a:stretch>
        </p:blipFill>
        <p:spPr bwMode="auto">
          <a:xfrm>
            <a:off x="539750" y="1276350"/>
            <a:ext cx="7953375" cy="3305175"/>
          </a:xfrm>
          <a:prstGeom prst="rect">
            <a:avLst/>
          </a:prstGeom>
          <a:noFill/>
          <a:ln w="9525" algn="ctr">
            <a:noFill/>
            <a:miter lim="800000"/>
            <a:headEnd/>
            <a:tailEnd/>
          </a:ln>
        </p:spPr>
      </p:pic>
      <p:sp>
        <p:nvSpPr>
          <p:cNvPr id="19" name="TextBox 18"/>
          <p:cNvSpPr txBox="1"/>
          <p:nvPr/>
        </p:nvSpPr>
        <p:spPr>
          <a:xfrm>
            <a:off x="468313" y="4652963"/>
            <a:ext cx="8496300" cy="1816100"/>
          </a:xfrm>
          <a:prstGeom prst="rect">
            <a:avLst/>
          </a:prstGeom>
          <a:noFill/>
        </p:spPr>
        <p:txBody>
          <a:bodyPr>
            <a:spAutoFit/>
          </a:bodyPr>
          <a:lstStyle/>
          <a:p>
            <a:pPr>
              <a:buFont typeface="Wingdings" pitchFamily="2" charset="2"/>
              <a:buChar char="Ø"/>
              <a:defRPr/>
            </a:pPr>
            <a:r>
              <a:rPr lang="en-US" altLang="zh-CN" sz="1600" dirty="0">
                <a:solidFill>
                  <a:srgbClr val="0070C0"/>
                </a:solidFill>
                <a:latin typeface="+mn-ea"/>
                <a:ea typeface="+mn-ea"/>
              </a:rPr>
              <a:t>Measurement objects</a:t>
            </a:r>
            <a:r>
              <a:rPr lang="zh-CN" altLang="en-US" sz="1600" dirty="0">
                <a:solidFill>
                  <a:schemeClr val="tx1"/>
                </a:solidFill>
                <a:latin typeface="+mn-ea"/>
                <a:ea typeface="+mn-ea"/>
              </a:rPr>
              <a:t>：测量对象，包括测量频点、带宽、</a:t>
            </a:r>
            <a:r>
              <a:rPr lang="en-US" altLang="zh-CN" sz="1600" dirty="0">
                <a:solidFill>
                  <a:schemeClr val="tx1"/>
                </a:solidFill>
                <a:latin typeface="+mn-ea"/>
                <a:ea typeface="+mn-ea"/>
              </a:rPr>
              <a:t>PCI</a:t>
            </a:r>
            <a:r>
              <a:rPr lang="zh-CN" altLang="en-US" sz="1600" dirty="0">
                <a:solidFill>
                  <a:schemeClr val="tx1"/>
                </a:solidFill>
                <a:latin typeface="+mn-ea"/>
                <a:ea typeface="+mn-ea"/>
              </a:rPr>
              <a:t>、频偏等。</a:t>
            </a:r>
            <a:endParaRPr lang="en-US" altLang="zh-CN" sz="1600" dirty="0">
              <a:solidFill>
                <a:schemeClr val="tx1"/>
              </a:solidFill>
              <a:latin typeface="+mn-ea"/>
              <a:ea typeface="+mn-ea"/>
            </a:endParaRPr>
          </a:p>
          <a:p>
            <a:pPr>
              <a:buFont typeface="Wingdings" pitchFamily="2" charset="2"/>
              <a:buChar char="Ø"/>
              <a:defRPr/>
            </a:pPr>
            <a:r>
              <a:rPr lang="en-US" altLang="zh-CN" sz="1600" dirty="0">
                <a:solidFill>
                  <a:srgbClr val="0070C0"/>
                </a:solidFill>
                <a:latin typeface="+mn-ea"/>
                <a:ea typeface="+mn-ea"/>
              </a:rPr>
              <a:t>Reporting configuration</a:t>
            </a:r>
            <a:r>
              <a:rPr lang="zh-CN" altLang="en-US" sz="1600" dirty="0">
                <a:solidFill>
                  <a:schemeClr val="tx1"/>
                </a:solidFill>
                <a:latin typeface="+mn-ea"/>
                <a:ea typeface="+mn-ea"/>
              </a:rPr>
              <a:t>：测量报告配置，包括测量事件类型、迟滞、触发时间等参数</a:t>
            </a:r>
            <a:endParaRPr lang="en-US" altLang="zh-CN" sz="1600" dirty="0">
              <a:solidFill>
                <a:schemeClr val="tx1"/>
              </a:solidFill>
              <a:latin typeface="+mn-ea"/>
              <a:ea typeface="+mn-ea"/>
            </a:endParaRPr>
          </a:p>
          <a:p>
            <a:pPr>
              <a:buFont typeface="Wingdings" pitchFamily="2" charset="2"/>
              <a:buChar char="Ø"/>
              <a:defRPr/>
            </a:pPr>
            <a:r>
              <a:rPr lang="en-US" altLang="zh-CN" sz="1600" dirty="0">
                <a:solidFill>
                  <a:srgbClr val="0070C0"/>
                </a:solidFill>
                <a:latin typeface="+mn-ea"/>
                <a:ea typeface="+mn-ea"/>
              </a:rPr>
              <a:t>Measurement identities</a:t>
            </a:r>
            <a:r>
              <a:rPr lang="zh-CN" altLang="en-US" sz="1600" dirty="0">
                <a:solidFill>
                  <a:schemeClr val="tx1"/>
                </a:solidFill>
                <a:latin typeface="+mn-ea"/>
                <a:ea typeface="+mn-ea"/>
              </a:rPr>
              <a:t>：测量</a:t>
            </a:r>
            <a:r>
              <a:rPr lang="en-US" altLang="zh-CN" sz="1600" dirty="0">
                <a:solidFill>
                  <a:schemeClr val="tx1"/>
                </a:solidFill>
                <a:latin typeface="+mn-ea"/>
                <a:ea typeface="+mn-ea"/>
              </a:rPr>
              <a:t>ID</a:t>
            </a:r>
            <a:r>
              <a:rPr lang="zh-CN" altLang="en-US" sz="1600" dirty="0">
                <a:solidFill>
                  <a:schemeClr val="tx1"/>
                </a:solidFill>
                <a:latin typeface="+mn-ea"/>
                <a:ea typeface="+mn-ea"/>
              </a:rPr>
              <a:t>，唯一标识一个二元组（测量对象</a:t>
            </a:r>
            <a:r>
              <a:rPr lang="en-US" altLang="zh-CN" sz="1600" dirty="0">
                <a:solidFill>
                  <a:schemeClr val="tx1"/>
                </a:solidFill>
                <a:latin typeface="+mn-ea"/>
                <a:ea typeface="+mn-ea"/>
              </a:rPr>
              <a:t>+</a:t>
            </a:r>
            <a:r>
              <a:rPr lang="zh-CN" altLang="en-US" sz="1600" dirty="0">
                <a:solidFill>
                  <a:schemeClr val="tx1"/>
                </a:solidFill>
                <a:latin typeface="+mn-ea"/>
                <a:ea typeface="+mn-ea"/>
              </a:rPr>
              <a:t>测量报告配置）</a:t>
            </a:r>
            <a:endParaRPr lang="en-US" altLang="zh-CN" sz="1600" dirty="0">
              <a:solidFill>
                <a:schemeClr val="tx1"/>
              </a:solidFill>
              <a:latin typeface="+mn-ea"/>
              <a:ea typeface="+mn-ea"/>
            </a:endParaRPr>
          </a:p>
          <a:p>
            <a:pPr>
              <a:buFont typeface="Wingdings" pitchFamily="2" charset="2"/>
              <a:buChar char="Ø"/>
              <a:defRPr/>
            </a:pPr>
            <a:r>
              <a:rPr lang="zh-CN" altLang="en-US" sz="1600" dirty="0">
                <a:solidFill>
                  <a:schemeClr val="tx1"/>
                </a:solidFill>
                <a:latin typeface="+mn-ea"/>
                <a:ea typeface="+mn-ea"/>
              </a:rPr>
              <a:t>其它参数：</a:t>
            </a:r>
            <a:r>
              <a:rPr lang="en-US" altLang="zh-CN" sz="1600" dirty="0">
                <a:solidFill>
                  <a:schemeClr val="tx1"/>
                </a:solidFill>
                <a:latin typeface="+mn-ea"/>
                <a:ea typeface="+mn-ea"/>
              </a:rPr>
              <a:t>GAP</a:t>
            </a:r>
            <a:r>
              <a:rPr lang="zh-CN" altLang="en-US" sz="1600" dirty="0">
                <a:solidFill>
                  <a:schemeClr val="tx1"/>
                </a:solidFill>
                <a:latin typeface="+mn-ea"/>
                <a:ea typeface="+mn-ea"/>
              </a:rPr>
              <a:t>配置</a:t>
            </a:r>
            <a:r>
              <a:rPr lang="en-US" altLang="zh-CN" sz="1600" dirty="0">
                <a:solidFill>
                  <a:schemeClr val="tx1"/>
                </a:solidFill>
                <a:latin typeface="+mn-ea"/>
                <a:ea typeface="+mn-ea"/>
              </a:rPr>
              <a:t>----GAP</a:t>
            </a:r>
            <a:r>
              <a:rPr lang="zh-CN" altLang="en-US" sz="1600" dirty="0">
                <a:solidFill>
                  <a:schemeClr val="tx1"/>
                </a:solidFill>
                <a:latin typeface="+mn-ea"/>
                <a:ea typeface="+mn-ea"/>
              </a:rPr>
              <a:t>周期与测量偏移</a:t>
            </a:r>
            <a:endParaRPr lang="en-US" altLang="zh-CN" sz="1600" dirty="0">
              <a:solidFill>
                <a:schemeClr val="tx1"/>
              </a:solidFill>
              <a:latin typeface="+mn-ea"/>
              <a:ea typeface="+mn-ea"/>
            </a:endParaRPr>
          </a:p>
          <a:p>
            <a:pPr>
              <a:defRPr/>
            </a:pPr>
            <a:r>
              <a:rPr lang="en-US" altLang="zh-CN" sz="1600" dirty="0">
                <a:solidFill>
                  <a:schemeClr val="tx1"/>
                </a:solidFill>
                <a:latin typeface="+mn-ea"/>
                <a:ea typeface="+mn-ea"/>
              </a:rPr>
              <a:t>                        </a:t>
            </a:r>
            <a:r>
              <a:rPr lang="zh-CN" altLang="en-US" sz="1600" dirty="0">
                <a:solidFill>
                  <a:schemeClr val="tx1"/>
                </a:solidFill>
                <a:latin typeface="+mn-ea"/>
                <a:ea typeface="+mn-ea"/>
              </a:rPr>
              <a:t>速率因子</a:t>
            </a:r>
            <a:r>
              <a:rPr lang="en-US" altLang="zh-CN" sz="1600" dirty="0">
                <a:solidFill>
                  <a:schemeClr val="tx1"/>
                </a:solidFill>
                <a:latin typeface="+mn-ea"/>
                <a:ea typeface="+mn-ea"/>
              </a:rPr>
              <a:t>----UE</a:t>
            </a:r>
            <a:r>
              <a:rPr lang="zh-CN" altLang="en-US" sz="1600" dirty="0">
                <a:solidFill>
                  <a:schemeClr val="tx1"/>
                </a:solidFill>
                <a:latin typeface="+mn-ea"/>
                <a:ea typeface="+mn-ea"/>
              </a:rPr>
              <a:t>速度因子，高速时加快切换</a:t>
            </a:r>
            <a:endParaRPr lang="en-US" altLang="zh-CN" sz="1600" dirty="0">
              <a:solidFill>
                <a:schemeClr val="tx1"/>
              </a:solidFill>
              <a:latin typeface="+mn-ea"/>
              <a:ea typeface="+mn-ea"/>
            </a:endParaRPr>
          </a:p>
          <a:p>
            <a:pPr>
              <a:defRPr/>
            </a:pPr>
            <a:r>
              <a:rPr lang="en-US" altLang="zh-CN" sz="1600" dirty="0">
                <a:solidFill>
                  <a:schemeClr val="tx1"/>
                </a:solidFill>
                <a:latin typeface="+mn-ea"/>
                <a:ea typeface="+mn-ea"/>
              </a:rPr>
              <a:t>                        s-Measure----</a:t>
            </a:r>
            <a:r>
              <a:rPr lang="zh-CN" altLang="en-US" sz="1600" dirty="0">
                <a:solidFill>
                  <a:schemeClr val="tx1"/>
                </a:solidFill>
                <a:latin typeface="+mn-ea"/>
                <a:ea typeface="+mn-ea"/>
              </a:rPr>
              <a:t>当服务小区质量高于此门限值时，</a:t>
            </a:r>
            <a:r>
              <a:rPr lang="en-US" altLang="zh-CN" sz="1600" dirty="0">
                <a:solidFill>
                  <a:schemeClr val="tx1"/>
                </a:solidFill>
                <a:latin typeface="+mn-ea"/>
                <a:ea typeface="+mn-ea"/>
              </a:rPr>
              <a:t>UE</a:t>
            </a:r>
            <a:r>
              <a:rPr lang="zh-CN" altLang="en-US" sz="1600" dirty="0">
                <a:solidFill>
                  <a:schemeClr val="tx1"/>
                </a:solidFill>
                <a:latin typeface="+mn-ea"/>
                <a:ea typeface="+mn-ea"/>
              </a:rPr>
              <a:t>无需进行同频、异频、异系统邻区的测量，减少耗电。</a:t>
            </a:r>
            <a:r>
              <a:rPr lang="en-US" altLang="zh-CN" sz="1600" dirty="0">
                <a:solidFill>
                  <a:schemeClr val="tx1"/>
                </a:solidFill>
                <a:latin typeface="+mn-ea"/>
                <a:ea typeface="+mn-ea"/>
              </a:rPr>
              <a:t>                </a:t>
            </a:r>
            <a:endParaRPr lang="zh-CN" altLang="en-US" sz="1600" dirty="0">
              <a:solidFill>
                <a:schemeClr val="tx1"/>
              </a:solidFill>
              <a:latin typeface="+mn-ea"/>
              <a:ea typeface="+mn-ea"/>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p:spPr>
        <p:txBody>
          <a:bodyPr/>
          <a:lstStyle/>
          <a:p>
            <a:pPr defTabSz="801688"/>
            <a:r>
              <a:rPr lang="de-DE" altLang="zh-CN" smtClean="0"/>
              <a:t>Page </a:t>
            </a:r>
            <a:fld id="{41458E65-AF42-4D40-84FD-B9CF7C2347AE}" type="slidenum">
              <a:rPr lang="de-DE" altLang="zh-CN" smtClean="0"/>
              <a:pPr defTabSz="801688"/>
              <a:t>42</a:t>
            </a:fld>
            <a:endParaRPr lang="en-GB" altLang="zh-CN" smtClean="0"/>
          </a:p>
        </p:txBody>
      </p:sp>
      <p:sp>
        <p:nvSpPr>
          <p:cNvPr id="54275"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0CFD0C47-6BD6-42DF-8141-8CAF3CC501F5}" type="slidenum">
              <a:rPr lang="de-DE" altLang="zh-CN" sz="1200">
                <a:solidFill>
                  <a:schemeClr val="tx1"/>
                </a:solidFill>
                <a:latin typeface="FrutigerNext LT Bold"/>
              </a:rPr>
              <a:pPr defTabSz="801688" eaLnBrk="0" hangingPunct="0">
                <a:lnSpc>
                  <a:spcPct val="85000"/>
                </a:lnSpc>
              </a:pPr>
              <a:t>42</a:t>
            </a:fld>
            <a:endParaRPr lang="en-GB" altLang="zh-CN" sz="1200">
              <a:solidFill>
                <a:schemeClr val="tx1"/>
              </a:solidFill>
              <a:latin typeface="FrutigerNext LT Bold"/>
            </a:endParaRPr>
          </a:p>
        </p:txBody>
      </p:sp>
      <p:sp>
        <p:nvSpPr>
          <p:cNvPr id="54276"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5427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54278"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0" name="Rectangle 2"/>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测量事件</a:t>
            </a:r>
            <a:endParaRPr lang="en-US" altLang="zh-CN" dirty="0" smtClean="0">
              <a:latin typeface="+mn-lt"/>
            </a:endParaRPr>
          </a:p>
        </p:txBody>
      </p:sp>
      <p:graphicFrame>
        <p:nvGraphicFramePr>
          <p:cNvPr id="11" name="Group 58"/>
          <p:cNvGraphicFramePr>
            <a:graphicFrameLocks noGrp="1"/>
          </p:cNvGraphicFramePr>
          <p:nvPr>
            <p:ph sz="half" idx="4294967295"/>
          </p:nvPr>
        </p:nvGraphicFramePr>
        <p:xfrm>
          <a:off x="323850" y="847725"/>
          <a:ext cx="8496944" cy="5204174"/>
        </p:xfrm>
        <a:graphic>
          <a:graphicData uri="http://schemas.openxmlformats.org/drawingml/2006/table">
            <a:tbl>
              <a:tblPr/>
              <a:tblGrid>
                <a:gridCol w="590835"/>
                <a:gridCol w="2649525"/>
                <a:gridCol w="3312368"/>
                <a:gridCol w="1944216"/>
              </a:tblGrid>
              <a:tr h="174278">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cs typeface="Arial Unicode MS" pitchFamily="34" charset="-122"/>
                        </a:rPr>
                        <a:t>事件</a:t>
                      </a:r>
                      <a:endParaRPr kumimoji="0" lang="en-US" altLang="zh-CN" sz="1400" b="1" i="0" u="none" strike="noStrike" cap="none" normalizeH="0" baseline="0" dirty="0" smtClean="0">
                        <a:ln>
                          <a:noFill/>
                        </a:ln>
                        <a:solidFill>
                          <a:schemeClr val="bg1"/>
                        </a:solidFill>
                        <a:effectLst/>
                        <a:latin typeface="+mn-ea"/>
                        <a:ea typeface="+mn-ea"/>
                        <a:cs typeface="Arial Unicode MS" pitchFamily="34"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cs typeface="Arial Unicode MS" pitchFamily="34" charset="-122"/>
                        </a:rPr>
                        <a:t>描述</a:t>
                      </a:r>
                      <a:endParaRPr kumimoji="0" lang="en-US" altLang="zh-CN" sz="1400" b="1" i="0" u="none" strike="noStrike" cap="none" normalizeH="0" baseline="0" dirty="0" smtClean="0">
                        <a:ln>
                          <a:noFill/>
                        </a:ln>
                        <a:solidFill>
                          <a:schemeClr val="bg1"/>
                        </a:solidFill>
                        <a:effectLst/>
                        <a:latin typeface="+mn-ea"/>
                        <a:ea typeface="+mn-ea"/>
                        <a:cs typeface="Arial Unicode MS" pitchFamily="34"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cs typeface="Arial Unicode MS" pitchFamily="34" charset="-122"/>
                        </a:rPr>
                        <a:t>规则</a:t>
                      </a:r>
                      <a:endParaRPr kumimoji="0" lang="en-US" altLang="zh-CN" sz="1400" b="1" i="0" u="none" strike="noStrike" cap="none" normalizeH="0" baseline="0" dirty="0" smtClean="0">
                        <a:ln>
                          <a:noFill/>
                        </a:ln>
                        <a:solidFill>
                          <a:schemeClr val="bg1"/>
                        </a:solidFill>
                        <a:effectLst/>
                        <a:latin typeface="+mn-ea"/>
                        <a:ea typeface="+mn-ea"/>
                        <a:cs typeface="Arial Unicode MS" pitchFamily="34"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cs typeface="Arial Unicode MS" pitchFamily="34" charset="-122"/>
                        </a:rPr>
                        <a:t>使用方法</a:t>
                      </a:r>
                      <a:endParaRPr kumimoji="0" lang="en-US" altLang="zh-CN" sz="1400" b="1" i="0" u="none" strike="noStrike" cap="none" normalizeH="0" baseline="0" dirty="0" smtClean="0">
                        <a:ln>
                          <a:noFill/>
                        </a:ln>
                        <a:solidFill>
                          <a:schemeClr val="bg1"/>
                        </a:solidFill>
                        <a:effectLst/>
                        <a:latin typeface="+mn-ea"/>
                        <a:ea typeface="+mn-ea"/>
                        <a:cs typeface="Arial Unicode MS" pitchFamily="34"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2"/>
                    </a:solidFill>
                  </a:tcPr>
                </a:tc>
              </a:tr>
              <a:tr h="690078">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A1</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zh-CN" altLang="en-US" sz="1400" dirty="0" smtClean="0">
                          <a:latin typeface="+mn-ea"/>
                          <a:ea typeface="+mn-ea"/>
                        </a:rPr>
                        <a:t>  服务小区质量高于某个阈值</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tab pos="809625" algn="l"/>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A1(</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触发</a:t>
                      </a: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r>
                        <a:rPr kumimoji="0" lang="en-US" altLang="zh-CN" sz="1400" b="0" i="1" u="none" strike="noStrike" cap="none" normalizeH="0" baseline="0" dirty="0" smtClean="0">
                          <a:ln>
                            <a:noFill/>
                          </a:ln>
                          <a:solidFill>
                            <a:schemeClr val="tx1"/>
                          </a:solidFill>
                          <a:effectLst/>
                          <a:latin typeface="+mn-ea"/>
                          <a:ea typeface="+mn-ea"/>
                          <a:cs typeface="Arial Unicode MS" pitchFamily="34" charset="-122"/>
                        </a:rPr>
                        <a:t>Ms-Hys&gt;Thresh</a:t>
                      </a:r>
                    </a:p>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A1(</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取消</a:t>
                      </a: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r>
                        <a:rPr kumimoji="0" lang="en-US" altLang="zh-CN" sz="1400" b="0" i="1" u="none" strike="noStrike" cap="none" normalizeH="0" baseline="0" dirty="0" err="1" smtClean="0">
                          <a:ln>
                            <a:noFill/>
                          </a:ln>
                          <a:solidFill>
                            <a:schemeClr val="tx1"/>
                          </a:solidFill>
                          <a:effectLst/>
                          <a:latin typeface="+mn-ea"/>
                          <a:ea typeface="+mn-ea"/>
                          <a:cs typeface="Arial Unicode MS" pitchFamily="34" charset="-122"/>
                        </a:rPr>
                        <a:t>Ms+Hys</a:t>
                      </a:r>
                      <a:r>
                        <a:rPr kumimoji="0" lang="en-US" altLang="zh-CN" sz="1400" b="0" i="1" u="none" strike="noStrike" cap="none" normalizeH="0" baseline="0" dirty="0" smtClean="0">
                          <a:ln>
                            <a:noFill/>
                          </a:ln>
                          <a:solidFill>
                            <a:schemeClr val="tx1"/>
                          </a:solidFill>
                          <a:effectLst/>
                          <a:latin typeface="+mn-ea"/>
                          <a:ea typeface="+mn-ea"/>
                          <a:cs typeface="Arial Unicode MS" pitchFamily="34" charset="-122"/>
                        </a:rPr>
                        <a:t>&lt;Thresh</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a:t>
                      </a:r>
                      <a:r>
                        <a:rPr lang="zh-CN" altLang="zh-CN" sz="1400" kern="1200" dirty="0" smtClean="0">
                          <a:solidFill>
                            <a:schemeClr val="tx1"/>
                          </a:solidFill>
                          <a:latin typeface="+mn-ea"/>
                          <a:ea typeface="+mn-ea"/>
                          <a:cs typeface="+mn-cs"/>
                        </a:rPr>
                        <a:t>停止异频</a:t>
                      </a:r>
                      <a:r>
                        <a:rPr lang="en-US" altLang="zh-CN" sz="1400" kern="1200" dirty="0" smtClean="0">
                          <a:solidFill>
                            <a:schemeClr val="tx1"/>
                          </a:solidFill>
                          <a:latin typeface="+mn-ea"/>
                          <a:ea typeface="+mn-ea"/>
                          <a:cs typeface="+mn-cs"/>
                        </a:rPr>
                        <a:t>/</a:t>
                      </a:r>
                      <a:r>
                        <a:rPr lang="zh-CN" altLang="zh-CN" sz="1400" kern="1200" dirty="0" smtClean="0">
                          <a:solidFill>
                            <a:schemeClr val="tx1"/>
                          </a:solidFill>
                          <a:latin typeface="+mn-ea"/>
                          <a:ea typeface="+mn-ea"/>
                          <a:cs typeface="+mn-cs"/>
                        </a:rPr>
                        <a:t>异系统测量</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648072">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mn-ea"/>
                          <a:ea typeface="+mn-ea"/>
                          <a:cs typeface="Arial Unicode MS" pitchFamily="34" charset="-122"/>
                        </a:rPr>
                        <a:t>A2</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zh-CN" altLang="en-US" sz="1400" dirty="0" smtClean="0">
                          <a:latin typeface="+mn-ea"/>
                          <a:ea typeface="+mn-ea"/>
                        </a:rPr>
                        <a:t>  服务小区质量低于某个阈值</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A2(</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触发</a:t>
                      </a: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r>
                        <a:rPr kumimoji="0" lang="en-US" altLang="zh-CN" sz="1400" b="0" i="1" u="none" strike="noStrike" cap="none" normalizeH="0" baseline="0" dirty="0" smtClean="0">
                          <a:ln>
                            <a:noFill/>
                          </a:ln>
                          <a:solidFill>
                            <a:schemeClr val="tx1"/>
                          </a:solidFill>
                          <a:effectLst/>
                          <a:latin typeface="+mn-ea"/>
                          <a:ea typeface="+mn-ea"/>
                          <a:cs typeface="Arial Unicode MS" pitchFamily="34" charset="-122"/>
                        </a:rPr>
                        <a:t>Ms+Hys&lt;Thresh</a:t>
                      </a:r>
                    </a:p>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A2(</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取消</a:t>
                      </a: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r>
                        <a:rPr kumimoji="0" lang="en-US" altLang="zh-CN" sz="1400" b="0" i="1" u="none" strike="noStrike" cap="none" normalizeH="0" baseline="0" dirty="0" smtClean="0">
                          <a:ln>
                            <a:noFill/>
                          </a:ln>
                          <a:solidFill>
                            <a:schemeClr val="tx1"/>
                          </a:solidFill>
                          <a:effectLst/>
                          <a:latin typeface="+mn-ea"/>
                          <a:ea typeface="+mn-ea"/>
                          <a:cs typeface="Arial Unicode MS" pitchFamily="34" charset="-122"/>
                        </a:rPr>
                        <a:t>Ms-</a:t>
                      </a:r>
                      <a:r>
                        <a:rPr kumimoji="0" lang="en-US" altLang="zh-CN" sz="1400" b="0" i="1" u="none" strike="noStrike" cap="none" normalizeH="0" baseline="0" dirty="0" err="1" smtClean="0">
                          <a:ln>
                            <a:noFill/>
                          </a:ln>
                          <a:solidFill>
                            <a:schemeClr val="tx1"/>
                          </a:solidFill>
                          <a:effectLst/>
                          <a:latin typeface="+mn-ea"/>
                          <a:ea typeface="+mn-ea"/>
                          <a:cs typeface="Arial Unicode MS" pitchFamily="34" charset="-122"/>
                        </a:rPr>
                        <a:t>Hys</a:t>
                      </a:r>
                      <a:r>
                        <a:rPr kumimoji="0" lang="en-US" altLang="zh-CN" sz="1400" b="0" i="1" u="none" strike="noStrike" cap="none" normalizeH="0" baseline="0" dirty="0" smtClean="0">
                          <a:ln>
                            <a:noFill/>
                          </a:ln>
                          <a:solidFill>
                            <a:schemeClr val="tx1"/>
                          </a:solidFill>
                          <a:effectLst/>
                          <a:latin typeface="+mn-ea"/>
                          <a:ea typeface="+mn-ea"/>
                          <a:cs typeface="Arial Unicode MS" pitchFamily="34" charset="-122"/>
                        </a:rPr>
                        <a:t>&gt;Thresh</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zh-CN" altLang="en-US" sz="1400" kern="1200" baseline="0" dirty="0" smtClean="0">
                          <a:solidFill>
                            <a:schemeClr val="tx1"/>
                          </a:solidFill>
                          <a:latin typeface="+mn-ea"/>
                          <a:ea typeface="+mn-ea"/>
                          <a:cs typeface="+mn-cs"/>
                        </a:rPr>
                        <a:t>  </a:t>
                      </a:r>
                      <a:r>
                        <a:rPr lang="zh-CN" altLang="zh-CN" sz="1400" kern="1200" dirty="0" smtClean="0">
                          <a:solidFill>
                            <a:schemeClr val="tx1"/>
                          </a:solidFill>
                          <a:latin typeface="+mn-ea"/>
                          <a:ea typeface="+mn-ea"/>
                          <a:cs typeface="+mn-cs"/>
                        </a:rPr>
                        <a:t>启动异频</a:t>
                      </a:r>
                      <a:r>
                        <a:rPr lang="en-US" altLang="zh-CN" sz="1400" kern="1200" dirty="0" smtClean="0">
                          <a:solidFill>
                            <a:schemeClr val="tx1"/>
                          </a:solidFill>
                          <a:latin typeface="+mn-ea"/>
                          <a:ea typeface="+mn-ea"/>
                          <a:cs typeface="+mn-cs"/>
                        </a:rPr>
                        <a:t>/</a:t>
                      </a:r>
                      <a:r>
                        <a:rPr lang="zh-CN" altLang="zh-CN" sz="1400" kern="1200" dirty="0" smtClean="0">
                          <a:solidFill>
                            <a:schemeClr val="tx1"/>
                          </a:solidFill>
                          <a:latin typeface="+mn-ea"/>
                          <a:ea typeface="+mn-ea"/>
                          <a:cs typeface="+mn-cs"/>
                        </a:rPr>
                        <a:t>异系统测量</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1209723">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mn-ea"/>
                          <a:ea typeface="+mn-ea"/>
                          <a:cs typeface="Arial Unicode MS" pitchFamily="34" charset="-122"/>
                        </a:rPr>
                        <a:t>A3</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zh-CN" altLang="en-US" sz="1400" dirty="0" smtClean="0">
                          <a:latin typeface="+mn-ea"/>
                          <a:ea typeface="+mn-ea"/>
                        </a:rPr>
                        <a:t>  同频</a:t>
                      </a:r>
                      <a:r>
                        <a:rPr lang="en-US" altLang="zh-CN" sz="1400" dirty="0" smtClean="0">
                          <a:latin typeface="+mn-ea"/>
                          <a:ea typeface="+mn-ea"/>
                        </a:rPr>
                        <a:t>/</a:t>
                      </a:r>
                      <a:r>
                        <a:rPr lang="zh-CN" altLang="en-US" sz="1400" dirty="0" smtClean="0">
                          <a:latin typeface="+mn-ea"/>
                          <a:ea typeface="+mn-ea"/>
                        </a:rPr>
                        <a:t>异频邻区质量高于服务</a:t>
                      </a:r>
                      <a:endParaRPr lang="en-US" altLang="zh-CN" sz="1400" dirty="0" smtClean="0">
                        <a:latin typeface="+mn-ea"/>
                        <a:ea typeface="+mn-ea"/>
                      </a:endParaRPr>
                    </a:p>
                    <a:p>
                      <a:pPr marL="0" marR="0" lvl="0" indent="0" algn="l" defTabSz="784225" rtl="0" eaLnBrk="1" fontAlgn="base" latinLnBrk="0" hangingPunct="1">
                        <a:lnSpc>
                          <a:spcPct val="100000"/>
                        </a:lnSpc>
                        <a:spcBef>
                          <a:spcPct val="0"/>
                        </a:spcBef>
                        <a:spcAft>
                          <a:spcPct val="0"/>
                        </a:spcAft>
                        <a:buClrTx/>
                        <a:buSzTx/>
                        <a:buFontTx/>
                        <a:buNone/>
                        <a:tabLst/>
                      </a:pPr>
                      <a:r>
                        <a:rPr lang="en-US" altLang="zh-CN" sz="1400" dirty="0" smtClean="0">
                          <a:latin typeface="+mn-ea"/>
                          <a:ea typeface="+mn-ea"/>
                        </a:rPr>
                        <a:t>  </a:t>
                      </a:r>
                      <a:r>
                        <a:rPr lang="zh-CN" altLang="en-US" sz="1400" dirty="0" smtClean="0">
                          <a:latin typeface="+mn-ea"/>
                          <a:ea typeface="+mn-ea"/>
                        </a:rPr>
                        <a:t>小区质量，且高某个阈值</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A3(</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触发</a:t>
                      </a: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p>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dirty="0" smtClean="0">
                          <a:ln>
                            <a:noFill/>
                          </a:ln>
                          <a:solidFill>
                            <a:schemeClr val="tx1"/>
                          </a:solidFill>
                          <a:effectLst/>
                          <a:latin typeface="+mn-ea"/>
                          <a:ea typeface="+mn-ea"/>
                          <a:cs typeface="Arial Unicode MS" pitchFamily="34" charset="-122"/>
                        </a:rPr>
                        <a:t>  </a:t>
                      </a:r>
                      <a:r>
                        <a:rPr kumimoji="0" lang="en-US" altLang="zh-CN" sz="1400" b="0" i="1" u="none" strike="noStrike" cap="none" normalizeH="0" baseline="0" dirty="0" err="1" smtClean="0">
                          <a:ln>
                            <a:noFill/>
                          </a:ln>
                          <a:solidFill>
                            <a:schemeClr val="tx1"/>
                          </a:solidFill>
                          <a:effectLst/>
                          <a:latin typeface="+mn-ea"/>
                          <a:ea typeface="+mn-ea"/>
                          <a:cs typeface="Arial Unicode MS" pitchFamily="34" charset="-122"/>
                        </a:rPr>
                        <a:t>Mn+Ofn+Ocn-Hys</a:t>
                      </a:r>
                      <a:r>
                        <a:rPr kumimoji="0" lang="en-US" altLang="zh-CN" sz="1400" b="0" i="1" u="none" strike="noStrike" cap="none" normalizeH="0" baseline="0" dirty="0" smtClean="0">
                          <a:ln>
                            <a:noFill/>
                          </a:ln>
                          <a:solidFill>
                            <a:schemeClr val="tx1"/>
                          </a:solidFill>
                          <a:effectLst/>
                          <a:latin typeface="+mn-ea"/>
                          <a:ea typeface="+mn-ea"/>
                          <a:cs typeface="Arial Unicode MS" pitchFamily="34" charset="-122"/>
                        </a:rPr>
                        <a:t>&gt;</a:t>
                      </a:r>
                      <a:r>
                        <a:rPr kumimoji="0" lang="en-US" altLang="zh-CN" sz="1400" b="0" i="1" u="none" strike="noStrike" cap="none" normalizeH="0" baseline="0" dirty="0" err="1" smtClean="0">
                          <a:ln>
                            <a:noFill/>
                          </a:ln>
                          <a:solidFill>
                            <a:schemeClr val="tx1"/>
                          </a:solidFill>
                          <a:effectLst/>
                          <a:latin typeface="+mn-ea"/>
                          <a:ea typeface="+mn-ea"/>
                          <a:cs typeface="Arial Unicode MS" pitchFamily="34" charset="-122"/>
                        </a:rPr>
                        <a:t>Ms+Ofs+Ocs+Off</a:t>
                      </a:r>
                      <a:endParaRPr kumimoji="0" lang="en-US" altLang="zh-CN" sz="1400" b="0" i="1" u="none" strike="noStrike" cap="none" normalizeH="0" baseline="0" dirty="0" smtClean="0">
                        <a:ln>
                          <a:noFill/>
                        </a:ln>
                        <a:solidFill>
                          <a:schemeClr val="tx1"/>
                        </a:solidFill>
                        <a:effectLst/>
                        <a:latin typeface="+mn-ea"/>
                        <a:ea typeface="+mn-ea"/>
                        <a:cs typeface="Arial Unicode MS" pitchFamily="34" charset="-122"/>
                      </a:endParaRPr>
                    </a:p>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A3(</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取消</a:t>
                      </a: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p>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r>
                        <a:rPr kumimoji="0" lang="en-US" altLang="zh-CN" sz="1400" b="0" i="1" u="none" strike="noStrike" cap="none" normalizeH="0" baseline="0" dirty="0" err="1" smtClean="0">
                          <a:ln>
                            <a:noFill/>
                          </a:ln>
                          <a:solidFill>
                            <a:schemeClr val="tx1"/>
                          </a:solidFill>
                          <a:effectLst/>
                          <a:latin typeface="+mn-ea"/>
                          <a:ea typeface="+mn-ea"/>
                          <a:cs typeface="Arial Unicode MS" pitchFamily="34" charset="-122"/>
                        </a:rPr>
                        <a:t>Mn+Ofn+Ocn+Hys</a:t>
                      </a:r>
                      <a:r>
                        <a:rPr kumimoji="0" lang="en-US" altLang="zh-CN" sz="1400" b="0" i="1" u="none" strike="noStrike" cap="none" normalizeH="0" baseline="0" dirty="0" smtClean="0">
                          <a:ln>
                            <a:noFill/>
                          </a:ln>
                          <a:solidFill>
                            <a:schemeClr val="tx1"/>
                          </a:solidFill>
                          <a:effectLst/>
                          <a:latin typeface="+mn-ea"/>
                          <a:ea typeface="+mn-ea"/>
                          <a:cs typeface="Arial Unicode MS" pitchFamily="34" charset="-122"/>
                        </a:rPr>
                        <a:t>&lt;</a:t>
                      </a:r>
                      <a:r>
                        <a:rPr kumimoji="0" lang="en-US" altLang="zh-CN" sz="1400" b="0" i="1" u="none" strike="noStrike" cap="none" normalizeH="0" baseline="0" dirty="0" err="1" smtClean="0">
                          <a:ln>
                            <a:noFill/>
                          </a:ln>
                          <a:solidFill>
                            <a:schemeClr val="tx1"/>
                          </a:solidFill>
                          <a:effectLst/>
                          <a:latin typeface="+mn-ea"/>
                          <a:ea typeface="+mn-ea"/>
                          <a:cs typeface="Arial Unicode MS" pitchFamily="34" charset="-122"/>
                        </a:rPr>
                        <a:t>Ms+Ofs+Ocs+Off</a:t>
                      </a:r>
                      <a:endParaRPr kumimoji="0" lang="en-US" altLang="zh-CN" sz="1400" b="0" i="1"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a:t>
                      </a:r>
                      <a:r>
                        <a:rPr lang="zh-CN" altLang="zh-CN" sz="1400" kern="1200" dirty="0" smtClean="0">
                          <a:solidFill>
                            <a:schemeClr val="tx1"/>
                          </a:solidFill>
                          <a:latin typeface="+mn-ea"/>
                          <a:ea typeface="+mn-ea"/>
                          <a:cs typeface="+mn-cs"/>
                        </a:rPr>
                        <a:t>启动同频</a:t>
                      </a:r>
                      <a:r>
                        <a:rPr lang="en-US" altLang="zh-CN" sz="1400" kern="1200" dirty="0" smtClean="0">
                          <a:solidFill>
                            <a:schemeClr val="tx1"/>
                          </a:solidFill>
                          <a:latin typeface="+mn-ea"/>
                          <a:ea typeface="+mn-ea"/>
                          <a:cs typeface="+mn-cs"/>
                        </a:rPr>
                        <a:t>/</a:t>
                      </a:r>
                      <a:r>
                        <a:rPr lang="zh-CN" altLang="zh-CN" sz="1400" kern="1200" dirty="0" smtClean="0">
                          <a:solidFill>
                            <a:schemeClr val="tx1"/>
                          </a:solidFill>
                          <a:latin typeface="+mn-ea"/>
                          <a:ea typeface="+mn-ea"/>
                          <a:cs typeface="+mn-cs"/>
                        </a:rPr>
                        <a:t>异频切换</a:t>
                      </a:r>
                      <a:endParaRPr lang="en-US" altLang="zh-CN" sz="1400" kern="1200" dirty="0" smtClean="0">
                        <a:solidFill>
                          <a:schemeClr val="tx1"/>
                        </a:solidFill>
                        <a:latin typeface="+mn-ea"/>
                        <a:ea typeface="+mn-ea"/>
                        <a:cs typeface="+mn-cs"/>
                      </a:endParaRPr>
                    </a:p>
                    <a:p>
                      <a:pPr marL="0" marR="0" lvl="0" indent="0" algn="l" defTabSz="784225" rtl="0" eaLnBrk="1" fontAlgn="base" latinLnBrk="0" hangingPunct="1">
                        <a:lnSpc>
                          <a:spcPct val="100000"/>
                        </a:lnSpc>
                        <a:spcBef>
                          <a:spcPct val="0"/>
                        </a:spcBef>
                        <a:spcAft>
                          <a:spcPct val="0"/>
                        </a:spcAft>
                        <a:buClrTx/>
                        <a:buSzTx/>
                        <a:buFontTx/>
                        <a:buNone/>
                        <a:tabLst/>
                      </a:pPr>
                      <a:r>
                        <a:rPr lang="en-US" altLang="zh-CN" sz="1400" kern="1200" dirty="0" smtClean="0">
                          <a:solidFill>
                            <a:schemeClr val="tx1"/>
                          </a:solidFill>
                          <a:latin typeface="+mn-ea"/>
                          <a:ea typeface="+mn-ea"/>
                          <a:cs typeface="+mn-cs"/>
                        </a:rPr>
                        <a:t>  </a:t>
                      </a:r>
                      <a:r>
                        <a:rPr lang="zh-CN" altLang="en-US" sz="1400" kern="1200" dirty="0" smtClean="0">
                          <a:solidFill>
                            <a:schemeClr val="tx1"/>
                          </a:solidFill>
                          <a:latin typeface="+mn-ea"/>
                          <a:ea typeface="+mn-ea"/>
                          <a:cs typeface="+mn-cs"/>
                        </a:rPr>
                        <a:t>启动</a:t>
                      </a:r>
                      <a:r>
                        <a:rPr lang="en-US" altLang="zh-CN" sz="1400" kern="1200" dirty="0" smtClean="0">
                          <a:solidFill>
                            <a:schemeClr val="tx1"/>
                          </a:solidFill>
                          <a:latin typeface="+mn-ea"/>
                          <a:ea typeface="+mn-ea"/>
                          <a:cs typeface="+mn-cs"/>
                        </a:rPr>
                        <a:t>ICIC</a:t>
                      </a:r>
                      <a:r>
                        <a:rPr lang="zh-CN" altLang="en-US" sz="1400" kern="1200" dirty="0" smtClean="0">
                          <a:solidFill>
                            <a:schemeClr val="tx1"/>
                          </a:solidFill>
                          <a:latin typeface="+mn-ea"/>
                          <a:ea typeface="+mn-ea"/>
                          <a:cs typeface="+mn-cs"/>
                        </a:rPr>
                        <a:t>决策</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601005">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mn-ea"/>
                          <a:ea typeface="+mn-ea"/>
                          <a:cs typeface="Arial Unicode MS" pitchFamily="34" charset="-122"/>
                        </a:rPr>
                        <a:t>A4</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zh-CN" altLang="en-US" sz="1400" dirty="0" smtClean="0">
                          <a:latin typeface="+mn-ea"/>
                          <a:ea typeface="+mn-ea"/>
                        </a:rPr>
                        <a:t>  异频邻区质量高于某个阈值</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A4(</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触发</a:t>
                      </a: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Mn+Ofn+Ocn-Hys&gt;Thresh</a:t>
                      </a:r>
                    </a:p>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A4(</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取消</a:t>
                      </a: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Mn+Ofn+Ocn+Hys&lt;Thresh</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启动异频切换</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617400">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A5</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zh-CN" altLang="en-US" sz="1400" dirty="0" smtClean="0">
                          <a:latin typeface="+mn-ea"/>
                          <a:ea typeface="+mn-ea"/>
                        </a:rPr>
                        <a:t>  异频邻区质量高于某个阈值</a:t>
                      </a:r>
                      <a:r>
                        <a:rPr lang="en-US" altLang="zh-CN" sz="1400" dirty="0" smtClean="0">
                          <a:latin typeface="+mn-ea"/>
                          <a:ea typeface="+mn-ea"/>
                        </a:rPr>
                        <a:t>2</a:t>
                      </a:r>
                      <a:r>
                        <a:rPr lang="zh-CN" altLang="en-US" sz="1400" dirty="0" smtClean="0">
                          <a:latin typeface="+mn-ea"/>
                          <a:ea typeface="+mn-ea"/>
                        </a:rPr>
                        <a:t>、</a:t>
                      </a:r>
                      <a:endParaRPr lang="en-US" altLang="zh-CN" sz="1400" dirty="0" smtClean="0">
                        <a:latin typeface="+mn-ea"/>
                        <a:ea typeface="+mn-ea"/>
                      </a:endParaRPr>
                    </a:p>
                    <a:p>
                      <a:pPr marL="0" marR="0" lvl="0" indent="0" algn="l" defTabSz="784225" rtl="0" eaLnBrk="1" fontAlgn="base" latinLnBrk="0" hangingPunct="1">
                        <a:lnSpc>
                          <a:spcPct val="100000"/>
                        </a:lnSpc>
                        <a:spcBef>
                          <a:spcPct val="0"/>
                        </a:spcBef>
                        <a:spcAft>
                          <a:spcPct val="0"/>
                        </a:spcAft>
                        <a:buClrTx/>
                        <a:buSzTx/>
                        <a:buFontTx/>
                        <a:buNone/>
                        <a:tabLst/>
                      </a:pPr>
                      <a:r>
                        <a:rPr lang="zh-CN" altLang="en-US" sz="1400" dirty="0" smtClean="0">
                          <a:latin typeface="+mn-ea"/>
                          <a:ea typeface="+mn-ea"/>
                        </a:rPr>
                        <a:t>  而服务小区质量低于某个阈值</a:t>
                      </a:r>
                      <a:r>
                        <a:rPr lang="en-US" altLang="zh-CN" sz="1400" dirty="0" smtClean="0">
                          <a:latin typeface="+mn-ea"/>
                          <a:ea typeface="+mn-ea"/>
                        </a:rPr>
                        <a:t>1</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A2 + A4</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启动异频切换</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668216">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mn-ea"/>
                          <a:ea typeface="+mn-ea"/>
                          <a:cs typeface="Arial Unicode MS" pitchFamily="34" charset="-122"/>
                        </a:rPr>
                        <a:t>B1</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zh-CN" altLang="en-US" sz="1400" dirty="0" smtClean="0">
                          <a:latin typeface="+mn-ea"/>
                          <a:ea typeface="+mn-ea"/>
                        </a:rPr>
                        <a:t>  异系统邻区质量高于某个阈值</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B1 (</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触发</a:t>
                      </a: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Mn+Ofn-Hys&gt;Thresh</a:t>
                      </a:r>
                    </a:p>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B1 (</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取消</a:t>
                      </a:r>
                      <a:r>
                        <a:rPr kumimoji="0" lang="en-US" altLang="zh-CN" sz="1400" b="0" i="0" u="none" strike="noStrike" kern="1200" cap="none" normalizeH="0" baseline="0" dirty="0" smtClean="0">
                          <a:ln>
                            <a:noFill/>
                          </a:ln>
                          <a:solidFill>
                            <a:schemeClr val="tx1"/>
                          </a:solidFill>
                          <a:effectLst/>
                          <a:latin typeface="+mn-ea"/>
                          <a:ea typeface="+mn-ea"/>
                          <a:cs typeface="Arial Unicode MS" pitchFamily="34" charset="-122"/>
                        </a:rPr>
                        <a:t>):  Mn+Ofn+Hys&lt;Thresh</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t>
                      </a: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启动异系统切换</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432048">
                <a:tc>
                  <a:txBody>
                    <a:bodyPr/>
                    <a:lstStyle/>
                    <a:p>
                      <a:pPr marL="0" marR="0" lvl="0" indent="0" algn="ctr"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B2</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lang="zh-CN" altLang="en-US" sz="1400" dirty="0" smtClean="0">
                          <a:latin typeface="+mn-ea"/>
                          <a:ea typeface="+mn-ea"/>
                        </a:rPr>
                        <a:t>  异系统邻区质量高于某个阈值</a:t>
                      </a:r>
                      <a:r>
                        <a:rPr lang="en-US" altLang="zh-CN" sz="1400" dirty="0" smtClean="0">
                          <a:latin typeface="+mn-ea"/>
                          <a:ea typeface="+mn-ea"/>
                        </a:rPr>
                        <a:t>2</a:t>
                      </a:r>
                      <a:r>
                        <a:rPr lang="zh-CN" altLang="en-US" sz="1400" dirty="0" smtClean="0">
                          <a:latin typeface="+mn-ea"/>
                          <a:ea typeface="+mn-ea"/>
                        </a:rPr>
                        <a:t>、  </a:t>
                      </a:r>
                      <a:endParaRPr lang="en-US" altLang="zh-CN" sz="1400" dirty="0" smtClean="0">
                        <a:latin typeface="+mn-ea"/>
                        <a:ea typeface="+mn-ea"/>
                      </a:endParaRPr>
                    </a:p>
                    <a:p>
                      <a:pPr marL="0" marR="0" lvl="0" indent="0" algn="l" defTabSz="784225" rtl="0" eaLnBrk="1" fontAlgn="base" latinLnBrk="0" hangingPunct="1">
                        <a:lnSpc>
                          <a:spcPct val="100000"/>
                        </a:lnSpc>
                        <a:spcBef>
                          <a:spcPct val="0"/>
                        </a:spcBef>
                        <a:spcAft>
                          <a:spcPct val="0"/>
                        </a:spcAft>
                        <a:buClrTx/>
                        <a:buSzTx/>
                        <a:buFontTx/>
                        <a:buNone/>
                        <a:tabLst/>
                      </a:pPr>
                      <a:r>
                        <a:rPr lang="en-US" altLang="zh-CN" sz="1400" dirty="0" smtClean="0">
                          <a:latin typeface="+mn-ea"/>
                          <a:ea typeface="+mn-ea"/>
                        </a:rPr>
                        <a:t>  </a:t>
                      </a:r>
                      <a:r>
                        <a:rPr lang="zh-CN" altLang="en-US" sz="1400" dirty="0" smtClean="0">
                          <a:latin typeface="+mn-ea"/>
                          <a:ea typeface="+mn-ea"/>
                        </a:rPr>
                        <a:t>而服务小区质量低于某个阈值</a:t>
                      </a:r>
                      <a:r>
                        <a:rPr lang="en-US" altLang="zh-CN" sz="1400" dirty="0" smtClean="0">
                          <a:latin typeface="+mn-ea"/>
                          <a:ea typeface="+mn-ea"/>
                        </a:rPr>
                        <a:t>1</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mn-ea"/>
                          <a:ea typeface="+mn-ea"/>
                          <a:cs typeface="Arial Unicode MS" pitchFamily="34" charset="-122"/>
                        </a:rPr>
                        <a:t>  A2 + B1</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784225"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mn-ea"/>
                          <a:ea typeface="+mn-ea"/>
                          <a:cs typeface="Arial Unicode MS" pitchFamily="34" charset="-122"/>
                        </a:rPr>
                        <a:t>  启动异系统切换</a:t>
                      </a:r>
                      <a:endParaRPr kumimoji="0" lang="en-US" altLang="zh-CN" sz="1400" b="0" i="0" u="none" strike="noStrike" cap="none" normalizeH="0" baseline="0" dirty="0" smtClean="0">
                        <a:ln>
                          <a:noFill/>
                        </a:ln>
                        <a:solidFill>
                          <a:schemeClr val="tx1"/>
                        </a:solidFill>
                        <a:effectLst/>
                        <a:latin typeface="+mn-ea"/>
                        <a:ea typeface="+mn-ea"/>
                        <a:cs typeface="Arial Unicode MS" pitchFamily="34" charset="-122"/>
                      </a:endParaRP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bl>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日期占位符 3"/>
          <p:cNvSpPr>
            <a:spLocks noGrp="1"/>
          </p:cNvSpPr>
          <p:nvPr>
            <p:ph type="dt" sz="quarter" idx="10"/>
          </p:nvPr>
        </p:nvSpPr>
        <p:spPr>
          <a:noFill/>
        </p:spPr>
        <p:txBody>
          <a:bodyPr/>
          <a:lstStyle/>
          <a:p>
            <a:pPr defTabSz="801688"/>
            <a:r>
              <a:rPr lang="de-DE" altLang="zh-CN" smtClean="0"/>
              <a:t>Page </a:t>
            </a:r>
            <a:fld id="{6A90C578-ED03-481F-97EF-35C817105081}" type="slidenum">
              <a:rPr lang="de-DE" altLang="zh-CN" smtClean="0"/>
              <a:pPr defTabSz="801688"/>
              <a:t>43</a:t>
            </a:fld>
            <a:endParaRPr lang="en-GB" altLang="zh-CN" smtClean="0"/>
          </a:p>
        </p:txBody>
      </p:sp>
      <p:sp>
        <p:nvSpPr>
          <p:cNvPr id="55299"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7E9C3AB0-8103-4047-86E7-AED1F6C1FB72}" type="slidenum">
              <a:rPr lang="de-DE" altLang="zh-CN" sz="1200">
                <a:solidFill>
                  <a:schemeClr val="tx1"/>
                </a:solidFill>
                <a:latin typeface="FrutigerNext LT Bold"/>
              </a:rPr>
              <a:pPr defTabSz="801688" eaLnBrk="0" hangingPunct="0">
                <a:lnSpc>
                  <a:spcPct val="85000"/>
                </a:lnSpc>
              </a:pPr>
              <a:t>43</a:t>
            </a:fld>
            <a:endParaRPr lang="en-GB" altLang="zh-CN" sz="1200">
              <a:solidFill>
                <a:schemeClr val="tx1"/>
              </a:solidFill>
              <a:latin typeface="FrutigerNext LT Bold"/>
            </a:endParaRPr>
          </a:p>
        </p:txBody>
      </p:sp>
      <p:sp>
        <p:nvSpPr>
          <p:cNvPr id="55300"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55301"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55302"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1" name="Rectangle 2"/>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测量控制信令</a:t>
            </a:r>
            <a:endParaRPr lang="en-US" altLang="zh-CN" dirty="0" smtClean="0">
              <a:latin typeface="+mn-lt"/>
            </a:endParaRPr>
          </a:p>
        </p:txBody>
      </p:sp>
      <p:pic>
        <p:nvPicPr>
          <p:cNvPr id="55304" name="Picture 3"/>
          <p:cNvPicPr>
            <a:picLocks noChangeAspect="1" noChangeArrowheads="1"/>
          </p:cNvPicPr>
          <p:nvPr/>
        </p:nvPicPr>
        <p:blipFill>
          <a:blip r:embed="rId3" cstate="print"/>
          <a:srcRect/>
          <a:stretch>
            <a:fillRect/>
          </a:stretch>
        </p:blipFill>
        <p:spPr bwMode="auto">
          <a:xfrm>
            <a:off x="611188" y="3860800"/>
            <a:ext cx="3889375" cy="2305050"/>
          </a:xfrm>
          <a:prstGeom prst="rect">
            <a:avLst/>
          </a:prstGeom>
          <a:noFill/>
          <a:ln w="9525" algn="ctr">
            <a:noFill/>
            <a:miter lim="800000"/>
            <a:headEnd/>
            <a:tailEnd/>
          </a:ln>
        </p:spPr>
      </p:pic>
      <p:pic>
        <p:nvPicPr>
          <p:cNvPr id="55305" name="Picture 4"/>
          <p:cNvPicPr>
            <a:picLocks noChangeAspect="1" noChangeArrowheads="1"/>
          </p:cNvPicPr>
          <p:nvPr/>
        </p:nvPicPr>
        <p:blipFill>
          <a:blip r:embed="rId4" cstate="print"/>
          <a:srcRect/>
          <a:stretch>
            <a:fillRect/>
          </a:stretch>
        </p:blipFill>
        <p:spPr bwMode="auto">
          <a:xfrm>
            <a:off x="4572000" y="1412875"/>
            <a:ext cx="4032250" cy="2376488"/>
          </a:xfrm>
          <a:prstGeom prst="rect">
            <a:avLst/>
          </a:prstGeom>
          <a:noFill/>
          <a:ln w="9525" algn="ctr">
            <a:noFill/>
            <a:miter lim="800000"/>
            <a:headEnd/>
            <a:tailEnd/>
          </a:ln>
        </p:spPr>
      </p:pic>
      <p:pic>
        <p:nvPicPr>
          <p:cNvPr id="55306" name="Picture 5"/>
          <p:cNvPicPr>
            <a:picLocks noChangeAspect="1" noChangeArrowheads="1"/>
          </p:cNvPicPr>
          <p:nvPr/>
        </p:nvPicPr>
        <p:blipFill>
          <a:blip r:embed="rId5" cstate="print"/>
          <a:srcRect/>
          <a:stretch>
            <a:fillRect/>
          </a:stretch>
        </p:blipFill>
        <p:spPr bwMode="auto">
          <a:xfrm>
            <a:off x="4572000" y="3860800"/>
            <a:ext cx="4032250" cy="2305050"/>
          </a:xfrm>
          <a:prstGeom prst="rect">
            <a:avLst/>
          </a:prstGeom>
          <a:noFill/>
          <a:ln w="9525" algn="ctr">
            <a:noFill/>
            <a:miter lim="800000"/>
            <a:headEnd/>
            <a:tailEnd/>
          </a:ln>
        </p:spPr>
      </p:pic>
      <p:pic>
        <p:nvPicPr>
          <p:cNvPr id="55307" name="Picture 6"/>
          <p:cNvPicPr>
            <a:picLocks noChangeAspect="1" noChangeArrowheads="1"/>
          </p:cNvPicPr>
          <p:nvPr/>
        </p:nvPicPr>
        <p:blipFill>
          <a:blip r:embed="rId6" cstate="print"/>
          <a:srcRect/>
          <a:stretch>
            <a:fillRect/>
          </a:stretch>
        </p:blipFill>
        <p:spPr bwMode="auto">
          <a:xfrm>
            <a:off x="611188" y="1412875"/>
            <a:ext cx="3889375" cy="2376488"/>
          </a:xfrm>
          <a:prstGeom prst="rect">
            <a:avLst/>
          </a:prstGeom>
          <a:noFill/>
          <a:ln w="9525" algn="ctr">
            <a:noFill/>
            <a:miter lim="800000"/>
            <a:headEnd/>
            <a:tailEnd/>
          </a:ln>
        </p:spPr>
      </p:pic>
      <p:pic>
        <p:nvPicPr>
          <p:cNvPr id="55308" name="Picture 7"/>
          <p:cNvPicPr>
            <a:picLocks noChangeAspect="1" noChangeArrowheads="1"/>
          </p:cNvPicPr>
          <p:nvPr/>
        </p:nvPicPr>
        <p:blipFill>
          <a:blip r:embed="rId7" cstate="print"/>
          <a:srcRect/>
          <a:stretch>
            <a:fillRect/>
          </a:stretch>
        </p:blipFill>
        <p:spPr bwMode="auto">
          <a:xfrm>
            <a:off x="611188" y="950913"/>
            <a:ext cx="5040312" cy="39052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p:spPr>
        <p:txBody>
          <a:bodyPr/>
          <a:lstStyle/>
          <a:p>
            <a:pPr defTabSz="801688"/>
            <a:r>
              <a:rPr lang="de-DE" altLang="zh-CN" smtClean="0"/>
              <a:t>Page </a:t>
            </a:r>
            <a:fld id="{B4E55663-B08D-4D64-9C02-6B4EB2A4DFEA}" type="slidenum">
              <a:rPr lang="de-DE" altLang="zh-CN" smtClean="0"/>
              <a:pPr defTabSz="801688"/>
              <a:t>44</a:t>
            </a:fld>
            <a:endParaRPr lang="en-GB" altLang="zh-CN" smtClean="0"/>
          </a:p>
        </p:txBody>
      </p:sp>
      <p:sp>
        <p:nvSpPr>
          <p:cNvPr id="56323"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BD9DC1E4-D6E1-4588-B698-837C2DDBFEA7}" type="slidenum">
              <a:rPr lang="de-DE" altLang="zh-CN" sz="1200">
                <a:solidFill>
                  <a:schemeClr val="tx1"/>
                </a:solidFill>
                <a:latin typeface="FrutigerNext LT Bold"/>
              </a:rPr>
              <a:pPr defTabSz="801688" eaLnBrk="0" hangingPunct="0">
                <a:lnSpc>
                  <a:spcPct val="85000"/>
                </a:lnSpc>
              </a:pPr>
              <a:t>44</a:t>
            </a:fld>
            <a:endParaRPr lang="en-GB" altLang="zh-CN" sz="1200">
              <a:solidFill>
                <a:schemeClr val="tx1"/>
              </a:solidFill>
              <a:latin typeface="FrutigerNext LT Bold"/>
            </a:endParaRPr>
          </a:p>
        </p:txBody>
      </p:sp>
      <p:sp>
        <p:nvSpPr>
          <p:cNvPr id="56324"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56325"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56326"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0" name="Rectangle 2"/>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测量报告信令</a:t>
            </a:r>
            <a:endParaRPr lang="en-US" altLang="zh-CN" dirty="0" smtClean="0">
              <a:latin typeface="+mn-lt"/>
            </a:endParaRPr>
          </a:p>
        </p:txBody>
      </p:sp>
      <p:pic>
        <p:nvPicPr>
          <p:cNvPr id="56328" name="Picture 10"/>
          <p:cNvPicPr>
            <a:picLocks noChangeAspect="1" noChangeArrowheads="1"/>
          </p:cNvPicPr>
          <p:nvPr/>
        </p:nvPicPr>
        <p:blipFill>
          <a:blip r:embed="rId3" cstate="print"/>
          <a:srcRect/>
          <a:stretch>
            <a:fillRect/>
          </a:stretch>
        </p:blipFill>
        <p:spPr bwMode="auto">
          <a:xfrm>
            <a:off x="4572000" y="2420938"/>
            <a:ext cx="3887788" cy="2663825"/>
          </a:xfrm>
          <a:prstGeom prst="rect">
            <a:avLst/>
          </a:prstGeom>
          <a:noFill/>
          <a:ln w="9525" algn="ctr">
            <a:noFill/>
            <a:miter lim="800000"/>
            <a:headEnd/>
            <a:tailEnd/>
          </a:ln>
        </p:spPr>
      </p:pic>
      <p:pic>
        <p:nvPicPr>
          <p:cNvPr id="56329" name="Picture 11"/>
          <p:cNvPicPr>
            <a:picLocks noChangeAspect="1" noChangeArrowheads="1"/>
          </p:cNvPicPr>
          <p:nvPr/>
        </p:nvPicPr>
        <p:blipFill>
          <a:blip r:embed="rId4" cstate="print"/>
          <a:srcRect/>
          <a:stretch>
            <a:fillRect/>
          </a:stretch>
        </p:blipFill>
        <p:spPr bwMode="auto">
          <a:xfrm>
            <a:off x="539750" y="2420938"/>
            <a:ext cx="3887788" cy="2663825"/>
          </a:xfrm>
          <a:prstGeom prst="rect">
            <a:avLst/>
          </a:prstGeom>
          <a:noFill/>
          <a:ln w="9525" algn="ctr">
            <a:noFill/>
            <a:miter lim="800000"/>
            <a:headEnd/>
            <a:tailEnd/>
          </a:ln>
        </p:spPr>
      </p:pic>
      <p:sp>
        <p:nvSpPr>
          <p:cNvPr id="15" name="TextBox 14"/>
          <p:cNvSpPr txBox="1"/>
          <p:nvPr/>
        </p:nvSpPr>
        <p:spPr>
          <a:xfrm>
            <a:off x="468313" y="2082800"/>
            <a:ext cx="2447925" cy="338138"/>
          </a:xfrm>
          <a:prstGeom prst="rect">
            <a:avLst/>
          </a:prstGeom>
          <a:noFill/>
        </p:spPr>
        <p:txBody>
          <a:bodyPr>
            <a:spAutoFit/>
          </a:bodyPr>
          <a:lstStyle/>
          <a:p>
            <a:pPr>
              <a:buFont typeface="Wingdings" pitchFamily="2" charset="2"/>
              <a:buChar char="Ø"/>
              <a:defRPr/>
            </a:pPr>
            <a:r>
              <a:rPr lang="en-US" altLang="zh-CN" sz="1600" dirty="0">
                <a:solidFill>
                  <a:schemeClr val="tx1"/>
                </a:solidFill>
                <a:latin typeface="+mn-ea"/>
                <a:ea typeface="+mn-ea"/>
              </a:rPr>
              <a:t>A1/A2</a:t>
            </a:r>
            <a:r>
              <a:rPr lang="zh-CN" altLang="en-US" sz="1600" dirty="0">
                <a:solidFill>
                  <a:schemeClr val="tx1"/>
                </a:solidFill>
                <a:latin typeface="+mn-ea"/>
                <a:ea typeface="+mn-ea"/>
              </a:rPr>
              <a:t>测量报告</a:t>
            </a:r>
          </a:p>
        </p:txBody>
      </p:sp>
      <p:sp>
        <p:nvSpPr>
          <p:cNvPr id="16" name="TextBox 15"/>
          <p:cNvSpPr txBox="1"/>
          <p:nvPr/>
        </p:nvSpPr>
        <p:spPr>
          <a:xfrm>
            <a:off x="4500563" y="2082800"/>
            <a:ext cx="2447925" cy="338138"/>
          </a:xfrm>
          <a:prstGeom prst="rect">
            <a:avLst/>
          </a:prstGeom>
          <a:noFill/>
        </p:spPr>
        <p:txBody>
          <a:bodyPr>
            <a:spAutoFit/>
          </a:bodyPr>
          <a:lstStyle/>
          <a:p>
            <a:pPr>
              <a:buFont typeface="Wingdings" pitchFamily="2" charset="2"/>
              <a:buChar char="Ø"/>
              <a:defRPr/>
            </a:pPr>
            <a:r>
              <a:rPr lang="en-US" altLang="zh-CN" sz="1600" dirty="0">
                <a:solidFill>
                  <a:schemeClr val="tx1"/>
                </a:solidFill>
                <a:latin typeface="+mn-ea"/>
                <a:ea typeface="+mn-ea"/>
              </a:rPr>
              <a:t>A3/A4</a:t>
            </a:r>
            <a:r>
              <a:rPr lang="zh-CN" altLang="en-US" sz="1600" dirty="0">
                <a:solidFill>
                  <a:schemeClr val="tx1"/>
                </a:solidFill>
                <a:latin typeface="+mn-ea"/>
                <a:ea typeface="+mn-ea"/>
              </a:rPr>
              <a:t>测量报告</a:t>
            </a:r>
          </a:p>
        </p:txBody>
      </p:sp>
      <p:pic>
        <p:nvPicPr>
          <p:cNvPr id="56332" name="Picture 12"/>
          <p:cNvPicPr>
            <a:picLocks noChangeAspect="1" noChangeArrowheads="1"/>
          </p:cNvPicPr>
          <p:nvPr/>
        </p:nvPicPr>
        <p:blipFill>
          <a:blip r:embed="rId5" cstate="print"/>
          <a:srcRect/>
          <a:stretch>
            <a:fillRect/>
          </a:stretch>
        </p:blipFill>
        <p:spPr bwMode="auto">
          <a:xfrm>
            <a:off x="539750" y="1628775"/>
            <a:ext cx="5184775" cy="241300"/>
          </a:xfrm>
          <a:prstGeom prst="rect">
            <a:avLst/>
          </a:prstGeom>
          <a:noFill/>
          <a:ln w="9525" algn="ctr">
            <a:noFill/>
            <a:miter lim="800000"/>
            <a:headEnd/>
            <a:tailEnd/>
          </a:ln>
        </p:spPr>
      </p:pic>
      <p:sp>
        <p:nvSpPr>
          <p:cNvPr id="19" name="TextBox 18"/>
          <p:cNvSpPr txBox="1"/>
          <p:nvPr/>
        </p:nvSpPr>
        <p:spPr>
          <a:xfrm>
            <a:off x="468313" y="981075"/>
            <a:ext cx="7991475" cy="338138"/>
          </a:xfrm>
          <a:prstGeom prst="rect">
            <a:avLst/>
          </a:prstGeom>
          <a:noFill/>
        </p:spPr>
        <p:txBody>
          <a:bodyPr>
            <a:spAutoFit/>
          </a:bodyPr>
          <a:lstStyle/>
          <a:p>
            <a:pPr>
              <a:defRPr/>
            </a:pPr>
            <a:r>
              <a:rPr lang="zh-CN" altLang="en-US" sz="1600" dirty="0">
                <a:solidFill>
                  <a:schemeClr val="tx1"/>
                </a:solidFill>
                <a:latin typeface="+mn-ea"/>
                <a:ea typeface="+mn-ea"/>
              </a:rPr>
              <a:t>终端收到测量控制后开始测量，满足条件后上报测量报告。</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1"/>
          <p:cNvSpPr>
            <a:spLocks noGrp="1"/>
          </p:cNvSpPr>
          <p:nvPr>
            <p:ph type="dt" sz="quarter" idx="10"/>
          </p:nvPr>
        </p:nvSpPr>
        <p:spPr>
          <a:noFill/>
        </p:spPr>
        <p:txBody>
          <a:bodyPr/>
          <a:lstStyle/>
          <a:p>
            <a:pPr defTabSz="801688"/>
            <a:r>
              <a:rPr lang="de-DE" altLang="zh-CN" smtClean="0"/>
              <a:t>Page </a:t>
            </a:r>
            <a:fld id="{1AA7C846-D4B8-46B1-8FDE-0593190D7A49}" type="slidenum">
              <a:rPr lang="de-DE" altLang="zh-CN" smtClean="0"/>
              <a:pPr defTabSz="801688"/>
              <a:t>45</a:t>
            </a:fld>
            <a:endParaRPr lang="en-GB" altLang="zh-CN" smtClean="0"/>
          </a:p>
        </p:txBody>
      </p:sp>
      <p:pic>
        <p:nvPicPr>
          <p:cNvPr id="57347" name="Picture 2" descr="094"/>
          <p:cNvPicPr>
            <a:picLocks noChangeAspect="1" noChangeArrowheads="1"/>
          </p:cNvPicPr>
          <p:nvPr/>
        </p:nvPicPr>
        <p:blipFill>
          <a:blip r:embed="rId3" cstate="print"/>
          <a:srcRect/>
          <a:stretch>
            <a:fillRect/>
          </a:stretch>
        </p:blipFill>
        <p:spPr bwMode="auto">
          <a:xfrm>
            <a:off x="1116013" y="2060575"/>
            <a:ext cx="1087437" cy="3744913"/>
          </a:xfrm>
          <a:prstGeom prst="rect">
            <a:avLst/>
          </a:prstGeom>
          <a:noFill/>
          <a:ln w="9525">
            <a:noFill/>
            <a:miter lim="800000"/>
            <a:headEnd/>
            <a:tailEnd/>
          </a:ln>
        </p:spPr>
      </p:pic>
      <p:sp>
        <p:nvSpPr>
          <p:cNvPr id="57348"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57349" name="AutoShape 4"/>
          <p:cNvSpPr>
            <a:spLocks noChangeArrowheads="1"/>
          </p:cNvSpPr>
          <p:nvPr/>
        </p:nvSpPr>
        <p:spPr bwMode="auto">
          <a:xfrm>
            <a:off x="2627313" y="2133600"/>
            <a:ext cx="4824412"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57350"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57351" name="Group 6"/>
          <p:cNvGrpSpPr>
            <a:grpSpLocks/>
          </p:cNvGrpSpPr>
          <p:nvPr/>
        </p:nvGrpSpPr>
        <p:grpSpPr bwMode="auto">
          <a:xfrm>
            <a:off x="2066925" y="1700213"/>
            <a:ext cx="288925" cy="288925"/>
            <a:chOff x="1519" y="1843"/>
            <a:chExt cx="182" cy="182"/>
          </a:xfrm>
        </p:grpSpPr>
        <p:sp>
          <p:nvSpPr>
            <p:cNvPr id="57354"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57355"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3960812" cy="2576513"/>
          </a:xfrm>
          <a:prstGeom prst="rect">
            <a:avLst/>
          </a:prstGeom>
          <a:noFill/>
          <a:ln w="9525">
            <a:noFill/>
            <a:miter lim="800000"/>
            <a:headEnd/>
            <a:tailEnd/>
          </a:ln>
          <a:effectLst/>
        </p:spPr>
        <p:txBody>
          <a:bodyPr>
            <a:spAutoFit/>
          </a:bodyPr>
          <a:lstStyle/>
          <a:p>
            <a:pPr>
              <a:lnSpc>
                <a:spcPct val="12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2</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切换流程介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1</a:t>
            </a:r>
            <a:r>
              <a:rPr kumimoji="1" lang="zh-CN" altLang="en-US" sz="2000" b="1" dirty="0">
                <a:solidFill>
                  <a:srgbClr val="4885C2"/>
                </a:solidFill>
                <a:latin typeface="华文细黑" pitchFamily="2" charset="-122"/>
                <a:ea typeface="华文细黑" pitchFamily="2" charset="-122"/>
              </a:rPr>
              <a:t>节  概述</a:t>
            </a:r>
            <a:endParaRPr kumimoji="1" lang="en-US" altLang="zh-CN" sz="2000" b="1" dirty="0">
              <a:solidFill>
                <a:srgbClr val="4885C2"/>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err="1">
                <a:solidFill>
                  <a:srgbClr val="4885C2"/>
                </a:solidFill>
                <a:latin typeface="华文细黑" pitchFamily="2" charset="-122"/>
                <a:ea typeface="华文细黑" pitchFamily="2" charset="-122"/>
              </a:rPr>
              <a:t>第</a:t>
            </a:r>
            <a:r>
              <a:rPr kumimoji="1" lang="en-US" altLang="zh-CN" sz="2000" b="1" dirty="0" err="1">
                <a:solidFill>
                  <a:srgbClr val="4885C2"/>
                </a:solidFill>
                <a:latin typeface="华文细黑" pitchFamily="2" charset="-122"/>
                <a:ea typeface="华文细黑" pitchFamily="2" charset="-122"/>
              </a:rPr>
              <a:t>2</a:t>
            </a:r>
            <a:r>
              <a:rPr kumimoji="1" lang="zh-CN" altLang="en-US" sz="2000" b="1" dirty="0">
                <a:solidFill>
                  <a:srgbClr val="4885C2"/>
                </a:solidFill>
                <a:latin typeface="华文细黑" pitchFamily="2" charset="-122"/>
                <a:ea typeface="华文细黑" pitchFamily="2" charset="-122"/>
              </a:rPr>
              <a:t>节  测量控制与测量报告</a:t>
            </a:r>
          </a:p>
          <a:p>
            <a:pPr lvl="1">
              <a:lnSpc>
                <a:spcPct val="120000"/>
              </a:lnSpc>
              <a:spcBef>
                <a:spcPct val="20000"/>
              </a:spcBef>
              <a:spcAft>
                <a:spcPct val="20000"/>
              </a:spcAft>
              <a:defRPr/>
            </a:pPr>
            <a:r>
              <a:rPr kumimoji="1" lang="zh-CN" altLang="en-US" sz="2000" b="1" u="sng" dirty="0">
                <a:solidFill>
                  <a:srgbClr val="CC0000"/>
                </a:solidFill>
                <a:latin typeface="华文细黑" pitchFamily="2" charset="-122"/>
                <a:ea typeface="华文细黑" pitchFamily="2" charset="-122"/>
              </a:rPr>
              <a:t>第</a:t>
            </a:r>
            <a:r>
              <a:rPr kumimoji="1" lang="en-US" altLang="zh-CN" sz="2000" b="1" u="sng" dirty="0">
                <a:solidFill>
                  <a:srgbClr val="CC0000"/>
                </a:solidFill>
                <a:latin typeface="华文细黑" pitchFamily="2" charset="-122"/>
                <a:ea typeface="华文细黑" pitchFamily="2" charset="-122"/>
              </a:rPr>
              <a:t>3</a:t>
            </a:r>
            <a:r>
              <a:rPr kumimoji="1" lang="zh-CN" altLang="en-US" sz="2000" b="1" u="sng" dirty="0">
                <a:solidFill>
                  <a:srgbClr val="CC0000"/>
                </a:solidFill>
                <a:latin typeface="华文细黑" pitchFamily="2" charset="-122"/>
                <a:ea typeface="华文细黑" pitchFamily="2" charset="-122"/>
              </a:rPr>
              <a:t>节  </a:t>
            </a:r>
            <a:r>
              <a:rPr kumimoji="1" lang="en-US" altLang="zh-CN" sz="2000" b="1" u="sng" dirty="0">
                <a:solidFill>
                  <a:srgbClr val="CC0000"/>
                </a:solidFill>
                <a:latin typeface="华文细黑" pitchFamily="2" charset="-122"/>
                <a:ea typeface="华文细黑" pitchFamily="2" charset="-122"/>
              </a:rPr>
              <a:t>eNB</a:t>
            </a:r>
            <a:r>
              <a:rPr kumimoji="1" lang="zh-CN" altLang="en-US" sz="2000" b="1" u="sng" dirty="0">
                <a:solidFill>
                  <a:srgbClr val="CC0000"/>
                </a:solidFill>
                <a:latin typeface="华文细黑" pitchFamily="2" charset="-122"/>
                <a:ea typeface="华文细黑" pitchFamily="2" charset="-122"/>
              </a:rPr>
              <a:t>内小区间切换</a:t>
            </a:r>
            <a:endParaRPr kumimoji="1" lang="en-US" altLang="zh-CN" sz="2000" b="1" u="sng" dirty="0">
              <a:solidFill>
                <a:srgbClr val="CC0000"/>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4</a:t>
            </a:r>
            <a:r>
              <a:rPr kumimoji="1" lang="zh-CN" altLang="en-US" sz="2000" b="1" dirty="0">
                <a:solidFill>
                  <a:srgbClr val="4885C2"/>
                </a:solidFill>
                <a:latin typeface="华文细黑" pitchFamily="2" charset="-122"/>
                <a:ea typeface="华文细黑" pitchFamily="2" charset="-122"/>
              </a:rPr>
              <a:t>节  </a:t>
            </a:r>
            <a:r>
              <a:rPr kumimoji="1" lang="en-US" altLang="zh-CN" sz="2000" b="1" dirty="0">
                <a:solidFill>
                  <a:srgbClr val="4885C2"/>
                </a:solidFill>
                <a:latin typeface="华文细黑" pitchFamily="2" charset="-122"/>
                <a:ea typeface="华文细黑" pitchFamily="2" charset="-122"/>
              </a:rPr>
              <a:t>eNB</a:t>
            </a:r>
            <a:r>
              <a:rPr kumimoji="1" lang="zh-CN" altLang="en-US" sz="2000" b="1" dirty="0">
                <a:solidFill>
                  <a:srgbClr val="4885C2"/>
                </a:solidFill>
                <a:latin typeface="华文细黑" pitchFamily="2" charset="-122"/>
                <a:ea typeface="华文细黑" pitchFamily="2" charset="-122"/>
              </a:rPr>
              <a:t>间小区间切换</a:t>
            </a: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29E370EE-08AB-4463-B0AA-C8AA852AEE68}" type="slidenum">
              <a:rPr lang="de-DE" altLang="zh-CN" smtClean="0">
                <a:latin typeface="Arial" pitchFamily="34" charset="0"/>
              </a:rPr>
              <a:pPr/>
              <a:t>46</a:t>
            </a:fld>
            <a:endParaRPr lang="en-GB" altLang="zh-CN" smtClean="0">
              <a:latin typeface="Arial" pitchFamily="34" charset="0"/>
            </a:endParaRPr>
          </a:p>
        </p:txBody>
      </p:sp>
      <p:graphicFrame>
        <p:nvGraphicFramePr>
          <p:cNvPr id="2050" name="Object 3"/>
          <p:cNvGraphicFramePr>
            <a:graphicFrameLocks noChangeAspect="1"/>
          </p:cNvGraphicFramePr>
          <p:nvPr>
            <p:ph idx="1"/>
          </p:nvPr>
        </p:nvGraphicFramePr>
        <p:xfrm>
          <a:off x="179388" y="908050"/>
          <a:ext cx="8496300" cy="5360988"/>
        </p:xfrm>
        <a:graphic>
          <a:graphicData uri="http://schemas.openxmlformats.org/presentationml/2006/ole">
            <p:oleObj spid="_x0000_s2050" name="Visio" r:id="rId4" imgW="6140577" imgH="4788789" progId="Visio.Drawing.11">
              <p:embed/>
            </p:oleObj>
          </a:graphicData>
        </a:graphic>
      </p:graphicFrame>
      <p:sp>
        <p:nvSpPr>
          <p:cNvPr id="4101" name="AutoShape 7"/>
          <p:cNvSpPr>
            <a:spLocks noChangeArrowheads="1"/>
          </p:cNvSpPr>
          <p:nvPr/>
        </p:nvSpPr>
        <p:spPr bwMode="auto">
          <a:xfrm>
            <a:off x="4859338" y="1773238"/>
            <a:ext cx="1793875" cy="493712"/>
          </a:xfrm>
          <a:prstGeom prst="wedgeRoundRectCallout">
            <a:avLst>
              <a:gd name="adj1" fmla="val -69560"/>
              <a:gd name="adj2" fmla="val 54958"/>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1100">
                <a:solidFill>
                  <a:schemeClr val="tx1"/>
                </a:solidFill>
                <a:ea typeface="宋体" pitchFamily="2" charset="-122"/>
              </a:rPr>
              <a:t>UE</a:t>
            </a:r>
            <a:r>
              <a:rPr lang="zh-CN" altLang="en-US" sz="1100">
                <a:solidFill>
                  <a:schemeClr val="tx1"/>
                </a:solidFill>
                <a:ea typeface="宋体" pitchFamily="2" charset="-122"/>
              </a:rPr>
              <a:t>在源小区上报测量报告。</a:t>
            </a:r>
            <a:endParaRPr lang="en-US" altLang="zh-CN" sz="1100">
              <a:solidFill>
                <a:schemeClr val="tx1"/>
              </a:solidFill>
              <a:ea typeface="宋体" pitchFamily="2" charset="-122"/>
            </a:endParaRPr>
          </a:p>
        </p:txBody>
      </p:sp>
      <p:sp>
        <p:nvSpPr>
          <p:cNvPr id="326664" name="AutoShape 8"/>
          <p:cNvSpPr>
            <a:spLocks noChangeArrowheads="1"/>
          </p:cNvSpPr>
          <p:nvPr/>
        </p:nvSpPr>
        <p:spPr bwMode="auto">
          <a:xfrm>
            <a:off x="5292725" y="3141663"/>
            <a:ext cx="2220913" cy="431800"/>
          </a:xfrm>
          <a:prstGeom prst="wedgeRoundRectCallout">
            <a:avLst>
              <a:gd name="adj1" fmla="val -70699"/>
              <a:gd name="adj2" fmla="val -82139"/>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1100">
                <a:solidFill>
                  <a:schemeClr val="tx1"/>
                </a:solidFill>
                <a:ea typeface="宋体" pitchFamily="2" charset="-122"/>
              </a:rPr>
              <a:t>eNodeB</a:t>
            </a:r>
            <a:r>
              <a:rPr lang="zh-CN" altLang="en-US" sz="1100">
                <a:solidFill>
                  <a:schemeClr val="tx1"/>
                </a:solidFill>
                <a:ea typeface="宋体" pitchFamily="2" charset="-122"/>
              </a:rPr>
              <a:t>在目标小区完成准入和无线资源分配后，发切换命令。</a:t>
            </a:r>
          </a:p>
        </p:txBody>
      </p:sp>
      <p:sp>
        <p:nvSpPr>
          <p:cNvPr id="326665" name="AutoShape 9"/>
          <p:cNvSpPr>
            <a:spLocks noChangeArrowheads="1"/>
          </p:cNvSpPr>
          <p:nvPr/>
        </p:nvSpPr>
        <p:spPr bwMode="auto">
          <a:xfrm>
            <a:off x="5076825" y="4149725"/>
            <a:ext cx="2068513" cy="309563"/>
          </a:xfrm>
          <a:prstGeom prst="wedgeRoundRectCallout">
            <a:avLst>
              <a:gd name="adj1" fmla="val -66963"/>
              <a:gd name="adj2" fmla="val 132819"/>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1100">
                <a:solidFill>
                  <a:schemeClr val="tx1"/>
                </a:solidFill>
                <a:ea typeface="宋体" pitchFamily="2" charset="-122"/>
              </a:rPr>
              <a:t>UE</a:t>
            </a:r>
            <a:r>
              <a:rPr lang="zh-CN" altLang="en-US" sz="1100">
                <a:solidFill>
                  <a:schemeClr val="tx1"/>
                </a:solidFill>
                <a:ea typeface="宋体" pitchFamily="2" charset="-122"/>
              </a:rPr>
              <a:t>在目标小区接入。</a:t>
            </a:r>
          </a:p>
        </p:txBody>
      </p:sp>
      <p:sp>
        <p:nvSpPr>
          <p:cNvPr id="326666" name="AutoShape 10"/>
          <p:cNvSpPr>
            <a:spLocks noChangeArrowheads="1"/>
          </p:cNvSpPr>
          <p:nvPr/>
        </p:nvSpPr>
        <p:spPr bwMode="auto">
          <a:xfrm>
            <a:off x="6300788" y="4652963"/>
            <a:ext cx="2097087" cy="307975"/>
          </a:xfrm>
          <a:prstGeom prst="wedgeRoundRectCallout">
            <a:avLst>
              <a:gd name="adj1" fmla="val -66731"/>
              <a:gd name="adj2" fmla="val 13318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zh-CN" altLang="en-US" sz="1100">
                <a:solidFill>
                  <a:schemeClr val="tx1"/>
                </a:solidFill>
                <a:ea typeface="宋体" pitchFamily="2" charset="-122"/>
              </a:rPr>
              <a:t>完成切换，释放源小区资源。</a:t>
            </a:r>
          </a:p>
        </p:txBody>
      </p:sp>
      <p:sp>
        <p:nvSpPr>
          <p:cNvPr id="10" name="Rectangle 8"/>
          <p:cNvSpPr>
            <a:spLocks noGrp="1" noChangeArrowheads="1"/>
          </p:cNvSpPr>
          <p:nvPr>
            <p:ph type="title"/>
          </p:nvPr>
        </p:nvSpPr>
        <p:spPr>
          <a:xfrm>
            <a:off x="468313" y="260350"/>
            <a:ext cx="8064500" cy="576263"/>
          </a:xfrm>
        </p:spPr>
        <p:txBody>
          <a:bodyPr/>
          <a:lstStyle/>
          <a:p>
            <a:pPr eaLnBrk="1" hangingPunct="1">
              <a:defRPr/>
            </a:pPr>
            <a:r>
              <a:rPr lang="en-US" altLang="zh-CN" dirty="0" smtClean="0">
                <a:latin typeface="+mn-lt"/>
              </a:rPr>
              <a:t>eNB</a:t>
            </a:r>
            <a:r>
              <a:rPr lang="zh-CN" altLang="en-US" dirty="0" smtClean="0">
                <a:latin typeface="+mn-lt"/>
              </a:rPr>
              <a:t>内小区间切换流程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blinds(horizontal)">
                                      <p:cBhvr>
                                        <p:cTn id="7" dur="500"/>
                                        <p:tgtEl>
                                          <p:spTgt spid="41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6664"/>
                                        </p:tgtEl>
                                        <p:attrNameLst>
                                          <p:attrName>style.visibility</p:attrName>
                                        </p:attrNameLst>
                                      </p:cBhvr>
                                      <p:to>
                                        <p:strVal val="visible"/>
                                      </p:to>
                                    </p:set>
                                    <p:animEffect transition="in" filter="blinds(horizontal)">
                                      <p:cBhvr>
                                        <p:cTn id="12" dur="500"/>
                                        <p:tgtEl>
                                          <p:spTgt spid="3266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6665"/>
                                        </p:tgtEl>
                                        <p:attrNameLst>
                                          <p:attrName>style.visibility</p:attrName>
                                        </p:attrNameLst>
                                      </p:cBhvr>
                                      <p:to>
                                        <p:strVal val="visible"/>
                                      </p:to>
                                    </p:set>
                                    <p:animEffect transition="in" filter="blinds(horizontal)">
                                      <p:cBhvr>
                                        <p:cTn id="17" dur="500"/>
                                        <p:tgtEl>
                                          <p:spTgt spid="3266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6666"/>
                                        </p:tgtEl>
                                        <p:attrNameLst>
                                          <p:attrName>style.visibility</p:attrName>
                                        </p:attrNameLst>
                                      </p:cBhvr>
                                      <p:to>
                                        <p:strVal val="visible"/>
                                      </p:to>
                                    </p:set>
                                    <p:animEffect transition="in" filter="blinds(horizontal)">
                                      <p:cBhvr>
                                        <p:cTn id="22" dur="500"/>
                                        <p:tgtEl>
                                          <p:spTgt spid="326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326664" grpId="0" animBg="1"/>
      <p:bldP spid="326665" grpId="0" animBg="1"/>
      <p:bldP spid="32666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48D9CA89-AD28-4EAC-9758-0BD780E737AA}" type="slidenum">
              <a:rPr lang="de-DE" altLang="zh-CN" smtClean="0">
                <a:latin typeface="Arial" pitchFamily="34" charset="0"/>
              </a:rPr>
              <a:pPr/>
              <a:t>47</a:t>
            </a:fld>
            <a:endParaRPr lang="en-GB" altLang="zh-CN" smtClean="0">
              <a:latin typeface="Arial" pitchFamily="34" charset="0"/>
            </a:endParaRPr>
          </a:p>
        </p:txBody>
      </p:sp>
      <p:sp>
        <p:nvSpPr>
          <p:cNvPr id="326658" name="Rectangle 2"/>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eNB</a:t>
            </a:r>
            <a:r>
              <a:rPr lang="zh-CN" altLang="en-US" dirty="0" smtClean="0">
                <a:latin typeface="+mn-lt"/>
              </a:rPr>
              <a:t>内小区间切换信令</a:t>
            </a:r>
          </a:p>
        </p:txBody>
      </p:sp>
      <p:sp>
        <p:nvSpPr>
          <p:cNvPr id="10" name="Rectangle 8"/>
          <p:cNvSpPr txBox="1">
            <a:spLocks noChangeArrowheads="1"/>
          </p:cNvSpPr>
          <p:nvPr/>
        </p:nvSpPr>
        <p:spPr bwMode="auto">
          <a:xfrm>
            <a:off x="468313" y="1793875"/>
            <a:ext cx="3743325" cy="576263"/>
          </a:xfrm>
          <a:prstGeom prst="rect">
            <a:avLst/>
          </a:prstGeom>
          <a:noFill/>
          <a:ln w="9525">
            <a:noFill/>
            <a:miter lim="800000"/>
            <a:headEnd/>
            <a:tailEnd/>
          </a:ln>
        </p:spPr>
        <p:txBody>
          <a:bodyPr lIns="80139" tIns="40069" rIns="80139" bIns="40069" anchor="ctr"/>
          <a:lstStyle/>
          <a:p>
            <a:pPr defTabSz="801688">
              <a:buFont typeface="Wingdings" pitchFamily="2" charset="2"/>
              <a:buChar char="Ø"/>
              <a:defRPr/>
            </a:pPr>
            <a:r>
              <a:rPr lang="zh-CN" altLang="en-US" sz="1600" kern="0" dirty="0">
                <a:solidFill>
                  <a:srgbClr val="0070C0"/>
                </a:solidFill>
                <a:latin typeface="+mn-ea"/>
                <a:ea typeface="+mn-ea"/>
                <a:cs typeface="+mj-cs"/>
              </a:rPr>
              <a:t>终端侧信令</a:t>
            </a:r>
          </a:p>
        </p:txBody>
      </p:sp>
      <p:sp>
        <p:nvSpPr>
          <p:cNvPr id="11" name="Rectangle 8"/>
          <p:cNvSpPr txBox="1">
            <a:spLocks noChangeArrowheads="1"/>
          </p:cNvSpPr>
          <p:nvPr/>
        </p:nvSpPr>
        <p:spPr bwMode="auto">
          <a:xfrm>
            <a:off x="468313" y="3222625"/>
            <a:ext cx="3743325" cy="576263"/>
          </a:xfrm>
          <a:prstGeom prst="rect">
            <a:avLst/>
          </a:prstGeom>
          <a:noFill/>
          <a:ln w="9525">
            <a:noFill/>
            <a:miter lim="800000"/>
            <a:headEnd/>
            <a:tailEnd/>
          </a:ln>
        </p:spPr>
        <p:txBody>
          <a:bodyPr lIns="80139" tIns="40069" rIns="80139" bIns="40069" anchor="ctr"/>
          <a:lstStyle/>
          <a:p>
            <a:pPr defTabSz="801688">
              <a:buFont typeface="Wingdings" pitchFamily="2" charset="2"/>
              <a:buChar char="Ø"/>
              <a:defRPr/>
            </a:pPr>
            <a:r>
              <a:rPr lang="en-US" altLang="zh-CN" sz="1600" kern="0" dirty="0">
                <a:solidFill>
                  <a:srgbClr val="0070C0"/>
                </a:solidFill>
                <a:latin typeface="+mn-ea"/>
                <a:ea typeface="+mn-ea"/>
                <a:cs typeface="+mj-cs"/>
              </a:rPr>
              <a:t>eNB</a:t>
            </a:r>
            <a:r>
              <a:rPr lang="zh-CN" altLang="en-US" sz="1600" kern="0" dirty="0">
                <a:solidFill>
                  <a:srgbClr val="0070C0"/>
                </a:solidFill>
                <a:latin typeface="+mn-ea"/>
                <a:ea typeface="+mn-ea"/>
                <a:cs typeface="+mj-cs"/>
              </a:rPr>
              <a:t>侧信令</a:t>
            </a:r>
          </a:p>
        </p:txBody>
      </p:sp>
      <p:pic>
        <p:nvPicPr>
          <p:cNvPr id="58374" name="Picture 8"/>
          <p:cNvPicPr>
            <a:picLocks noChangeAspect="1" noChangeArrowheads="1"/>
          </p:cNvPicPr>
          <p:nvPr/>
        </p:nvPicPr>
        <p:blipFill>
          <a:blip r:embed="rId3" cstate="print"/>
          <a:srcRect/>
          <a:stretch>
            <a:fillRect/>
          </a:stretch>
        </p:blipFill>
        <p:spPr bwMode="auto">
          <a:xfrm>
            <a:off x="684213" y="2297113"/>
            <a:ext cx="7261225" cy="863600"/>
          </a:xfrm>
          <a:prstGeom prst="rect">
            <a:avLst/>
          </a:prstGeom>
          <a:noFill/>
          <a:ln w="9525" algn="ctr">
            <a:noFill/>
            <a:miter lim="800000"/>
            <a:headEnd/>
            <a:tailEnd/>
          </a:ln>
        </p:spPr>
      </p:pic>
      <p:pic>
        <p:nvPicPr>
          <p:cNvPr id="58375" name="Picture 9"/>
          <p:cNvPicPr>
            <a:picLocks noChangeAspect="1" noChangeArrowheads="1"/>
          </p:cNvPicPr>
          <p:nvPr/>
        </p:nvPicPr>
        <p:blipFill>
          <a:blip r:embed="rId4" cstate="print"/>
          <a:srcRect/>
          <a:stretch>
            <a:fillRect/>
          </a:stretch>
        </p:blipFill>
        <p:spPr bwMode="auto">
          <a:xfrm>
            <a:off x="684213" y="3727450"/>
            <a:ext cx="5616575" cy="781050"/>
          </a:xfrm>
          <a:prstGeom prst="rect">
            <a:avLst/>
          </a:prstGeom>
          <a:noFill/>
          <a:ln w="9525" algn="ctr">
            <a:noFill/>
            <a:miter lim="800000"/>
            <a:headEnd/>
            <a:tailEnd/>
          </a:ln>
        </p:spPr>
      </p:pic>
      <p:sp>
        <p:nvSpPr>
          <p:cNvPr id="13" name="Rectangle 8"/>
          <p:cNvSpPr txBox="1">
            <a:spLocks noChangeArrowheads="1"/>
          </p:cNvSpPr>
          <p:nvPr/>
        </p:nvSpPr>
        <p:spPr bwMode="auto">
          <a:xfrm>
            <a:off x="468313" y="981075"/>
            <a:ext cx="6624637" cy="576263"/>
          </a:xfrm>
          <a:prstGeom prst="rect">
            <a:avLst/>
          </a:prstGeom>
          <a:noFill/>
          <a:ln w="9525">
            <a:noFill/>
            <a:miter lim="800000"/>
            <a:headEnd/>
            <a:tailEnd/>
          </a:ln>
        </p:spPr>
        <p:txBody>
          <a:bodyPr lIns="80139" tIns="40069" rIns="80139" bIns="40069" anchor="ctr"/>
          <a:lstStyle/>
          <a:p>
            <a:pPr defTabSz="801688">
              <a:defRPr/>
            </a:pPr>
            <a:r>
              <a:rPr lang="en-US" altLang="zh-CN" sz="1600" kern="0" dirty="0">
                <a:solidFill>
                  <a:schemeClr val="tx1"/>
                </a:solidFill>
                <a:latin typeface="+mn-ea"/>
                <a:ea typeface="+mn-ea"/>
                <a:cs typeface="+mj-cs"/>
              </a:rPr>
              <a:t>LTE</a:t>
            </a:r>
            <a:r>
              <a:rPr lang="zh-CN" altLang="en-US" sz="1600" kern="0" dirty="0">
                <a:solidFill>
                  <a:schemeClr val="tx1"/>
                </a:solidFill>
                <a:latin typeface="+mn-ea"/>
                <a:ea typeface="+mn-ea"/>
                <a:cs typeface="+mj-cs"/>
              </a:rPr>
              <a:t>系统中，切换命令封装在消息</a:t>
            </a:r>
            <a:r>
              <a:rPr lang="en-US" altLang="zh-CN" sz="1600" dirty="0">
                <a:solidFill>
                  <a:schemeClr val="tx1"/>
                </a:solidFill>
                <a:latin typeface="+mn-ea"/>
              </a:rPr>
              <a:t>RRC_CONN_RECFG</a:t>
            </a:r>
            <a:r>
              <a:rPr lang="zh-CN" altLang="en-US" sz="1600" kern="0" dirty="0">
                <a:solidFill>
                  <a:schemeClr val="tx1"/>
                </a:solidFill>
                <a:latin typeface="+mn-ea"/>
                <a:ea typeface="+mn-ea"/>
                <a:cs typeface="+mj-cs"/>
              </a:rPr>
              <a:t>中。</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A31F97F9-3A24-4DF7-B0C4-92BACF872FF7}" type="slidenum">
              <a:rPr lang="de-DE" altLang="zh-CN" smtClean="0">
                <a:latin typeface="Arial" pitchFamily="34" charset="0"/>
              </a:rPr>
              <a:pPr/>
              <a:t>48</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7993063" cy="576263"/>
          </a:xfrm>
        </p:spPr>
        <p:txBody>
          <a:bodyPr/>
          <a:lstStyle/>
          <a:p>
            <a:pPr eaLnBrk="1" hangingPunct="1">
              <a:defRPr/>
            </a:pPr>
            <a:r>
              <a:rPr lang="en-US" altLang="zh-CN" dirty="0" smtClean="0">
                <a:latin typeface="+mn-lt"/>
              </a:rPr>
              <a:t>RRC_CONN_RECFG</a:t>
            </a:r>
            <a:endParaRPr lang="zh-CN" altLang="en-US" dirty="0" smtClean="0">
              <a:latin typeface="+mn-lt"/>
            </a:endParaRPr>
          </a:p>
        </p:txBody>
      </p:sp>
      <p:cxnSp>
        <p:nvCxnSpPr>
          <p:cNvPr id="59396" name="直接连接符 6"/>
          <p:cNvCxnSpPr>
            <a:cxnSpLocks noChangeShapeType="1"/>
          </p:cNvCxnSpPr>
          <p:nvPr/>
        </p:nvCxnSpPr>
        <p:spPr bwMode="auto">
          <a:xfrm flipV="1">
            <a:off x="4572000" y="981075"/>
            <a:ext cx="0" cy="5184775"/>
          </a:xfrm>
          <a:prstGeom prst="line">
            <a:avLst/>
          </a:prstGeom>
          <a:noFill/>
          <a:ln w="9525" algn="ctr">
            <a:solidFill>
              <a:schemeClr val="tx1"/>
            </a:solidFill>
            <a:round/>
            <a:headEnd/>
            <a:tailEnd/>
          </a:ln>
        </p:spPr>
      </p:cxnSp>
      <p:pic>
        <p:nvPicPr>
          <p:cNvPr id="59397" name="Picture 2"/>
          <p:cNvPicPr>
            <a:picLocks noChangeAspect="1" noChangeArrowheads="1"/>
          </p:cNvPicPr>
          <p:nvPr/>
        </p:nvPicPr>
        <p:blipFill>
          <a:blip r:embed="rId3" cstate="print"/>
          <a:srcRect/>
          <a:stretch>
            <a:fillRect/>
          </a:stretch>
        </p:blipFill>
        <p:spPr bwMode="auto">
          <a:xfrm>
            <a:off x="249238" y="2420938"/>
            <a:ext cx="4178300" cy="2376487"/>
          </a:xfrm>
          <a:prstGeom prst="rect">
            <a:avLst/>
          </a:prstGeom>
          <a:noFill/>
          <a:ln w="9525" algn="ctr">
            <a:noFill/>
            <a:miter lim="800000"/>
            <a:headEnd/>
            <a:tailEnd/>
          </a:ln>
        </p:spPr>
      </p:pic>
      <p:pic>
        <p:nvPicPr>
          <p:cNvPr id="59398" name="Picture 2"/>
          <p:cNvPicPr>
            <a:picLocks noChangeAspect="1" noChangeArrowheads="1"/>
          </p:cNvPicPr>
          <p:nvPr/>
        </p:nvPicPr>
        <p:blipFill>
          <a:blip r:embed="rId4" cstate="print"/>
          <a:srcRect/>
          <a:stretch>
            <a:fillRect/>
          </a:stretch>
        </p:blipFill>
        <p:spPr bwMode="auto">
          <a:xfrm>
            <a:off x="611188" y="1052513"/>
            <a:ext cx="3024187" cy="1008062"/>
          </a:xfrm>
          <a:prstGeom prst="rect">
            <a:avLst/>
          </a:prstGeom>
          <a:noFill/>
          <a:ln w="9525" algn="ctr">
            <a:noFill/>
            <a:miter lim="800000"/>
            <a:headEnd/>
            <a:tailEnd/>
          </a:ln>
        </p:spPr>
      </p:pic>
      <p:cxnSp>
        <p:nvCxnSpPr>
          <p:cNvPr id="59399" name="直接连接符 28"/>
          <p:cNvCxnSpPr>
            <a:cxnSpLocks noChangeShapeType="1"/>
          </p:cNvCxnSpPr>
          <p:nvPr/>
        </p:nvCxnSpPr>
        <p:spPr bwMode="auto">
          <a:xfrm flipV="1">
            <a:off x="0" y="2276475"/>
            <a:ext cx="4500563" cy="0"/>
          </a:xfrm>
          <a:prstGeom prst="line">
            <a:avLst/>
          </a:prstGeom>
          <a:noFill/>
          <a:ln w="9525" algn="ctr">
            <a:solidFill>
              <a:schemeClr val="tx1"/>
            </a:solidFill>
            <a:round/>
            <a:headEnd/>
            <a:tailEnd/>
          </a:ln>
        </p:spPr>
      </p:cxnSp>
      <p:pic>
        <p:nvPicPr>
          <p:cNvPr id="59400" name="Picture 2"/>
          <p:cNvPicPr>
            <a:picLocks noChangeAspect="1" noChangeArrowheads="1"/>
          </p:cNvPicPr>
          <p:nvPr/>
        </p:nvPicPr>
        <p:blipFill>
          <a:blip r:embed="rId5" cstate="print"/>
          <a:srcRect/>
          <a:stretch>
            <a:fillRect/>
          </a:stretch>
        </p:blipFill>
        <p:spPr bwMode="auto">
          <a:xfrm>
            <a:off x="4745038" y="3933825"/>
            <a:ext cx="3787775" cy="2232025"/>
          </a:xfrm>
          <a:prstGeom prst="rect">
            <a:avLst/>
          </a:prstGeom>
          <a:noFill/>
          <a:ln w="9525" algn="ctr">
            <a:noFill/>
            <a:miter lim="800000"/>
            <a:headEnd/>
            <a:tailEnd/>
          </a:ln>
        </p:spPr>
      </p:pic>
      <p:cxnSp>
        <p:nvCxnSpPr>
          <p:cNvPr id="59401" name="直接连接符 28"/>
          <p:cNvCxnSpPr>
            <a:cxnSpLocks noChangeShapeType="1"/>
          </p:cNvCxnSpPr>
          <p:nvPr/>
        </p:nvCxnSpPr>
        <p:spPr bwMode="auto">
          <a:xfrm flipV="1">
            <a:off x="71438" y="5013325"/>
            <a:ext cx="4500562" cy="0"/>
          </a:xfrm>
          <a:prstGeom prst="line">
            <a:avLst/>
          </a:prstGeom>
          <a:noFill/>
          <a:ln w="9525" algn="ctr">
            <a:solidFill>
              <a:schemeClr val="tx1"/>
            </a:solidFill>
            <a:round/>
            <a:headEnd/>
            <a:tailEnd/>
          </a:ln>
        </p:spPr>
      </p:cxnSp>
      <p:cxnSp>
        <p:nvCxnSpPr>
          <p:cNvPr id="59402" name="直接连接符 28"/>
          <p:cNvCxnSpPr>
            <a:cxnSpLocks noChangeShapeType="1"/>
          </p:cNvCxnSpPr>
          <p:nvPr/>
        </p:nvCxnSpPr>
        <p:spPr bwMode="auto">
          <a:xfrm flipV="1">
            <a:off x="4572000" y="3860800"/>
            <a:ext cx="4500563" cy="0"/>
          </a:xfrm>
          <a:prstGeom prst="line">
            <a:avLst/>
          </a:prstGeom>
          <a:noFill/>
          <a:ln w="9525" algn="ctr">
            <a:solidFill>
              <a:schemeClr val="tx1"/>
            </a:solidFill>
            <a:round/>
            <a:headEnd/>
            <a:tailEnd/>
          </a:ln>
        </p:spPr>
      </p:cxnSp>
      <p:pic>
        <p:nvPicPr>
          <p:cNvPr id="59403" name="Picture 3"/>
          <p:cNvPicPr>
            <a:picLocks noChangeAspect="1" noChangeArrowheads="1"/>
          </p:cNvPicPr>
          <p:nvPr/>
        </p:nvPicPr>
        <p:blipFill>
          <a:blip r:embed="rId6" cstate="print"/>
          <a:srcRect/>
          <a:stretch>
            <a:fillRect/>
          </a:stretch>
        </p:blipFill>
        <p:spPr bwMode="auto">
          <a:xfrm>
            <a:off x="568325" y="5157788"/>
            <a:ext cx="3498850" cy="966787"/>
          </a:xfrm>
          <a:prstGeom prst="rect">
            <a:avLst/>
          </a:prstGeom>
          <a:noFill/>
          <a:ln w="9525" algn="ctr">
            <a:noFill/>
            <a:miter lim="800000"/>
            <a:headEnd/>
            <a:tailEnd/>
          </a:ln>
        </p:spPr>
      </p:pic>
      <p:pic>
        <p:nvPicPr>
          <p:cNvPr id="59404" name="Picture 4"/>
          <p:cNvPicPr>
            <a:picLocks noChangeAspect="1" noChangeArrowheads="1"/>
          </p:cNvPicPr>
          <p:nvPr/>
        </p:nvPicPr>
        <p:blipFill>
          <a:blip r:embed="rId7" cstate="print"/>
          <a:srcRect/>
          <a:stretch>
            <a:fillRect/>
          </a:stretch>
        </p:blipFill>
        <p:spPr bwMode="auto">
          <a:xfrm>
            <a:off x="4716463" y="981075"/>
            <a:ext cx="3333750" cy="28082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1"/>
          <p:cNvSpPr>
            <a:spLocks noGrp="1"/>
          </p:cNvSpPr>
          <p:nvPr>
            <p:ph type="dt" sz="quarter" idx="10"/>
          </p:nvPr>
        </p:nvSpPr>
        <p:spPr>
          <a:noFill/>
        </p:spPr>
        <p:txBody>
          <a:bodyPr/>
          <a:lstStyle/>
          <a:p>
            <a:pPr defTabSz="801688"/>
            <a:r>
              <a:rPr lang="de-DE" altLang="zh-CN" smtClean="0"/>
              <a:t>Page </a:t>
            </a:r>
            <a:fld id="{9ABC208B-3AB6-4AC7-9E0B-C865BBF2723B}" type="slidenum">
              <a:rPr lang="de-DE" altLang="zh-CN" smtClean="0"/>
              <a:pPr defTabSz="801688"/>
              <a:t>49</a:t>
            </a:fld>
            <a:endParaRPr lang="en-GB" altLang="zh-CN" smtClean="0"/>
          </a:p>
        </p:txBody>
      </p:sp>
      <p:pic>
        <p:nvPicPr>
          <p:cNvPr id="60419" name="Picture 2" descr="094"/>
          <p:cNvPicPr>
            <a:picLocks noChangeAspect="1" noChangeArrowheads="1"/>
          </p:cNvPicPr>
          <p:nvPr/>
        </p:nvPicPr>
        <p:blipFill>
          <a:blip r:embed="rId3" cstate="print"/>
          <a:srcRect/>
          <a:stretch>
            <a:fillRect/>
          </a:stretch>
        </p:blipFill>
        <p:spPr bwMode="auto">
          <a:xfrm>
            <a:off x="1116013" y="2060575"/>
            <a:ext cx="1087437" cy="3744913"/>
          </a:xfrm>
          <a:prstGeom prst="rect">
            <a:avLst/>
          </a:prstGeom>
          <a:noFill/>
          <a:ln w="9525">
            <a:noFill/>
            <a:miter lim="800000"/>
            <a:headEnd/>
            <a:tailEnd/>
          </a:ln>
        </p:spPr>
      </p:pic>
      <p:sp>
        <p:nvSpPr>
          <p:cNvPr id="60420"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60421" name="AutoShape 4"/>
          <p:cNvSpPr>
            <a:spLocks noChangeArrowheads="1"/>
          </p:cNvSpPr>
          <p:nvPr/>
        </p:nvSpPr>
        <p:spPr bwMode="auto">
          <a:xfrm>
            <a:off x="2627313" y="2133600"/>
            <a:ext cx="4824412"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60422"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60423" name="Group 6"/>
          <p:cNvGrpSpPr>
            <a:grpSpLocks/>
          </p:cNvGrpSpPr>
          <p:nvPr/>
        </p:nvGrpSpPr>
        <p:grpSpPr bwMode="auto">
          <a:xfrm>
            <a:off x="2066925" y="1700213"/>
            <a:ext cx="288925" cy="288925"/>
            <a:chOff x="1519" y="1843"/>
            <a:chExt cx="182" cy="182"/>
          </a:xfrm>
        </p:grpSpPr>
        <p:sp>
          <p:nvSpPr>
            <p:cNvPr id="60426"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60427"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3960812" cy="2576513"/>
          </a:xfrm>
          <a:prstGeom prst="rect">
            <a:avLst/>
          </a:prstGeom>
          <a:noFill/>
          <a:ln w="9525">
            <a:noFill/>
            <a:miter lim="800000"/>
            <a:headEnd/>
            <a:tailEnd/>
          </a:ln>
          <a:effectLst/>
        </p:spPr>
        <p:txBody>
          <a:bodyPr>
            <a:spAutoFit/>
          </a:bodyPr>
          <a:lstStyle/>
          <a:p>
            <a:pPr>
              <a:lnSpc>
                <a:spcPct val="12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2</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切换流程介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1</a:t>
            </a:r>
            <a:r>
              <a:rPr kumimoji="1" lang="zh-CN" altLang="en-US" sz="2000" b="1" dirty="0">
                <a:solidFill>
                  <a:srgbClr val="4885C2"/>
                </a:solidFill>
                <a:latin typeface="华文细黑" pitchFamily="2" charset="-122"/>
                <a:ea typeface="华文细黑" pitchFamily="2" charset="-122"/>
              </a:rPr>
              <a:t>节  概述</a:t>
            </a:r>
            <a:endParaRPr kumimoji="1" lang="en-US" altLang="zh-CN" sz="2000" b="1" dirty="0">
              <a:solidFill>
                <a:srgbClr val="4885C2"/>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err="1">
                <a:solidFill>
                  <a:srgbClr val="4885C2"/>
                </a:solidFill>
                <a:latin typeface="华文细黑" pitchFamily="2" charset="-122"/>
                <a:ea typeface="华文细黑" pitchFamily="2" charset="-122"/>
              </a:rPr>
              <a:t>第</a:t>
            </a:r>
            <a:r>
              <a:rPr kumimoji="1" lang="en-US" altLang="zh-CN" sz="2000" b="1" dirty="0" err="1">
                <a:solidFill>
                  <a:srgbClr val="4885C2"/>
                </a:solidFill>
                <a:latin typeface="华文细黑" pitchFamily="2" charset="-122"/>
                <a:ea typeface="华文细黑" pitchFamily="2" charset="-122"/>
              </a:rPr>
              <a:t>2</a:t>
            </a:r>
            <a:r>
              <a:rPr kumimoji="1" lang="zh-CN" altLang="en-US" sz="2000" b="1" dirty="0">
                <a:solidFill>
                  <a:srgbClr val="4885C2"/>
                </a:solidFill>
                <a:latin typeface="华文细黑" pitchFamily="2" charset="-122"/>
                <a:ea typeface="华文细黑" pitchFamily="2" charset="-122"/>
              </a:rPr>
              <a:t>节  测量控制与测量报告</a:t>
            </a: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3</a:t>
            </a:r>
            <a:r>
              <a:rPr kumimoji="1" lang="zh-CN" altLang="en-US" sz="2000" b="1" dirty="0">
                <a:solidFill>
                  <a:srgbClr val="4885C2"/>
                </a:solidFill>
                <a:latin typeface="华文细黑" pitchFamily="2" charset="-122"/>
                <a:ea typeface="华文细黑" pitchFamily="2" charset="-122"/>
              </a:rPr>
              <a:t>节  </a:t>
            </a:r>
            <a:r>
              <a:rPr kumimoji="1" lang="en-US" altLang="zh-CN" sz="2000" b="1" dirty="0">
                <a:solidFill>
                  <a:srgbClr val="4885C2"/>
                </a:solidFill>
                <a:latin typeface="华文细黑" pitchFamily="2" charset="-122"/>
                <a:ea typeface="华文细黑" pitchFamily="2" charset="-122"/>
              </a:rPr>
              <a:t>eNB</a:t>
            </a:r>
            <a:r>
              <a:rPr kumimoji="1" lang="zh-CN" altLang="en-US" sz="2000" b="1" dirty="0">
                <a:solidFill>
                  <a:srgbClr val="4885C2"/>
                </a:solidFill>
                <a:latin typeface="华文细黑" pitchFamily="2" charset="-122"/>
                <a:ea typeface="华文细黑" pitchFamily="2" charset="-122"/>
              </a:rPr>
              <a:t>内小区间切换</a:t>
            </a:r>
            <a:endParaRPr kumimoji="1" lang="en-US" altLang="zh-CN" sz="2000" b="1" dirty="0">
              <a:solidFill>
                <a:srgbClr val="4885C2"/>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rgbClr val="CC0000"/>
                </a:solidFill>
                <a:latin typeface="华文细黑" pitchFamily="2" charset="-122"/>
                <a:ea typeface="华文细黑" pitchFamily="2" charset="-122"/>
              </a:rPr>
              <a:t>第</a:t>
            </a:r>
            <a:r>
              <a:rPr kumimoji="1" lang="en-US" altLang="zh-CN" sz="2000" b="1" u="sng" dirty="0">
                <a:solidFill>
                  <a:srgbClr val="CC0000"/>
                </a:solidFill>
                <a:latin typeface="华文细黑" pitchFamily="2" charset="-122"/>
                <a:ea typeface="华文细黑" pitchFamily="2" charset="-122"/>
              </a:rPr>
              <a:t>4</a:t>
            </a:r>
            <a:r>
              <a:rPr kumimoji="1" lang="zh-CN" altLang="en-US" sz="2000" b="1" u="sng" dirty="0">
                <a:solidFill>
                  <a:srgbClr val="CC0000"/>
                </a:solidFill>
                <a:latin typeface="华文细黑" pitchFamily="2" charset="-122"/>
                <a:ea typeface="华文细黑" pitchFamily="2" charset="-122"/>
              </a:rPr>
              <a:t>节  </a:t>
            </a:r>
            <a:r>
              <a:rPr kumimoji="1" lang="en-US" altLang="zh-CN" sz="2000" b="1" u="sng" dirty="0">
                <a:solidFill>
                  <a:srgbClr val="CC0000"/>
                </a:solidFill>
                <a:latin typeface="华文细黑" pitchFamily="2" charset="-122"/>
                <a:ea typeface="华文细黑" pitchFamily="2" charset="-122"/>
              </a:rPr>
              <a:t>eNB</a:t>
            </a:r>
            <a:r>
              <a:rPr kumimoji="1" lang="zh-CN" altLang="en-US" sz="2000" b="1" u="sng" dirty="0">
                <a:solidFill>
                  <a:srgbClr val="CC0000"/>
                </a:solidFill>
                <a:latin typeface="华文细黑" pitchFamily="2" charset="-122"/>
                <a:ea typeface="华文细黑" pitchFamily="2" charset="-122"/>
              </a:rPr>
              <a:t>间小区间切换</a:t>
            </a: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日期占位符 1"/>
          <p:cNvSpPr>
            <a:spLocks noGrp="1"/>
          </p:cNvSpPr>
          <p:nvPr>
            <p:ph type="dt" sz="quarter" idx="10"/>
          </p:nvPr>
        </p:nvSpPr>
        <p:spPr>
          <a:noFill/>
        </p:spPr>
        <p:txBody>
          <a:bodyPr/>
          <a:lstStyle/>
          <a:p>
            <a:pPr defTabSz="801688"/>
            <a:r>
              <a:rPr lang="de-DE" altLang="zh-CN" smtClean="0"/>
              <a:t>Page </a:t>
            </a:r>
            <a:fld id="{E7D63676-E152-4E7A-9840-D17A72AC7E06}" type="slidenum">
              <a:rPr lang="de-DE" altLang="zh-CN" smtClean="0"/>
              <a:pPr defTabSz="801688"/>
              <a:t>5</a:t>
            </a:fld>
            <a:endParaRPr lang="en-GB" altLang="zh-CN" smtClean="0"/>
          </a:p>
        </p:txBody>
      </p:sp>
      <p:pic>
        <p:nvPicPr>
          <p:cNvPr id="16387" name="Picture 2" descr="094"/>
          <p:cNvPicPr>
            <a:picLocks noChangeAspect="1" noChangeArrowheads="1"/>
          </p:cNvPicPr>
          <p:nvPr/>
        </p:nvPicPr>
        <p:blipFill>
          <a:blip r:embed="rId3" cstate="print"/>
          <a:srcRect/>
          <a:stretch>
            <a:fillRect/>
          </a:stretch>
        </p:blipFill>
        <p:spPr bwMode="auto">
          <a:xfrm>
            <a:off x="1116013" y="2105025"/>
            <a:ext cx="1087437" cy="3744913"/>
          </a:xfrm>
          <a:prstGeom prst="rect">
            <a:avLst/>
          </a:prstGeom>
          <a:noFill/>
          <a:ln w="9525">
            <a:noFill/>
            <a:miter lim="800000"/>
            <a:headEnd/>
            <a:tailEnd/>
          </a:ln>
        </p:spPr>
      </p:pic>
      <p:sp>
        <p:nvSpPr>
          <p:cNvPr id="16388"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16389" name="AutoShape 4"/>
          <p:cNvSpPr>
            <a:spLocks noChangeArrowheads="1"/>
          </p:cNvSpPr>
          <p:nvPr/>
        </p:nvSpPr>
        <p:spPr bwMode="auto">
          <a:xfrm>
            <a:off x="2627313" y="2133600"/>
            <a:ext cx="4824412"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16390"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16391" name="Group 6"/>
          <p:cNvGrpSpPr>
            <a:grpSpLocks/>
          </p:cNvGrpSpPr>
          <p:nvPr/>
        </p:nvGrpSpPr>
        <p:grpSpPr bwMode="auto">
          <a:xfrm>
            <a:off x="2066925" y="1700213"/>
            <a:ext cx="288925" cy="288925"/>
            <a:chOff x="1519" y="1843"/>
            <a:chExt cx="182" cy="182"/>
          </a:xfrm>
        </p:grpSpPr>
        <p:sp>
          <p:nvSpPr>
            <p:cNvPr id="16394"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16395"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3409908" cy="2083647"/>
          </a:xfrm>
          <a:prstGeom prst="rect">
            <a:avLst/>
          </a:prstGeom>
          <a:noFill/>
          <a:ln w="9525">
            <a:noFill/>
            <a:miter lim="800000"/>
            <a:headEnd/>
            <a:tailEnd/>
          </a:ln>
          <a:effectLst/>
        </p:spPr>
        <p:txBody>
          <a:bodyPr wrap="none">
            <a:spAutoFit/>
          </a:bodyPr>
          <a:lstStyle/>
          <a:p>
            <a:pPr>
              <a:lnSpc>
                <a:spcPct val="12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1</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开机入网流程介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p>
          <a:p>
            <a:pPr lvl="1">
              <a:lnSpc>
                <a:spcPct val="120000"/>
              </a:lnSpc>
              <a:spcBef>
                <a:spcPct val="20000"/>
              </a:spcBef>
              <a:spcAft>
                <a:spcPct val="20000"/>
              </a:spcAft>
              <a:defRPr/>
            </a:pPr>
            <a:r>
              <a:rPr kumimoji="1" lang="zh-CN" altLang="en-US" sz="2000" b="1" dirty="0" smtClean="0">
                <a:solidFill>
                  <a:srgbClr val="4885C2"/>
                </a:solidFill>
                <a:latin typeface="华文细黑" pitchFamily="2" charset="-122"/>
                <a:ea typeface="华文细黑" pitchFamily="2" charset="-122"/>
              </a:rPr>
              <a:t>第</a:t>
            </a:r>
            <a:r>
              <a:rPr kumimoji="1" lang="en-US" altLang="zh-CN" sz="2000" b="1" dirty="0" smtClean="0">
                <a:solidFill>
                  <a:srgbClr val="4885C2"/>
                </a:solidFill>
                <a:latin typeface="华文细黑" pitchFamily="2" charset="-122"/>
                <a:ea typeface="华文细黑" pitchFamily="2" charset="-122"/>
              </a:rPr>
              <a:t>1</a:t>
            </a:r>
            <a:r>
              <a:rPr kumimoji="1" lang="zh-CN" altLang="en-US" sz="2000" b="1" dirty="0" smtClean="0">
                <a:solidFill>
                  <a:srgbClr val="4885C2"/>
                </a:solidFill>
                <a:latin typeface="华文细黑" pitchFamily="2" charset="-122"/>
                <a:ea typeface="华文细黑" pitchFamily="2" charset="-122"/>
              </a:rPr>
              <a:t>节  小区搜索</a:t>
            </a:r>
          </a:p>
          <a:p>
            <a:pPr lvl="1">
              <a:lnSpc>
                <a:spcPct val="120000"/>
              </a:lnSpc>
              <a:spcBef>
                <a:spcPct val="20000"/>
              </a:spcBef>
              <a:spcAft>
                <a:spcPct val="20000"/>
              </a:spcAft>
              <a:defRPr/>
            </a:pPr>
            <a:r>
              <a:rPr kumimoji="1" lang="zh-CN" altLang="en-US" sz="2000" b="1" u="sng" dirty="0" smtClean="0">
                <a:solidFill>
                  <a:srgbClr val="CC0000"/>
                </a:solidFill>
                <a:latin typeface="华文细黑" pitchFamily="2" charset="-122"/>
                <a:ea typeface="华文细黑" pitchFamily="2" charset="-122"/>
              </a:rPr>
              <a:t>第</a:t>
            </a:r>
            <a:r>
              <a:rPr kumimoji="1" lang="en-US" altLang="zh-CN" sz="2000" b="1" u="sng" dirty="0">
                <a:solidFill>
                  <a:srgbClr val="CC0000"/>
                </a:solidFill>
                <a:latin typeface="华文细黑" pitchFamily="2" charset="-122"/>
                <a:ea typeface="华文细黑" pitchFamily="2" charset="-122"/>
              </a:rPr>
              <a:t>2</a:t>
            </a:r>
            <a:r>
              <a:rPr kumimoji="1" lang="zh-CN" altLang="en-US" sz="2000" b="1" u="sng" dirty="0">
                <a:solidFill>
                  <a:srgbClr val="CC0000"/>
                </a:solidFill>
                <a:latin typeface="华文细黑" pitchFamily="2" charset="-122"/>
                <a:ea typeface="华文细黑" pitchFamily="2" charset="-122"/>
              </a:rPr>
              <a:t>节  </a:t>
            </a:r>
            <a:r>
              <a:rPr kumimoji="1" lang="en-US" altLang="zh-CN" sz="2000" b="1" u="sng" dirty="0">
                <a:solidFill>
                  <a:srgbClr val="CC0000"/>
                </a:solidFill>
                <a:latin typeface="华文细黑" pitchFamily="2" charset="-122"/>
                <a:ea typeface="华文细黑" pitchFamily="2" charset="-122"/>
              </a:rPr>
              <a:t>PLMN</a:t>
            </a:r>
            <a:r>
              <a:rPr kumimoji="1" lang="zh-CN" altLang="en-US" sz="2000" b="1" u="sng" dirty="0">
                <a:solidFill>
                  <a:srgbClr val="CC0000"/>
                </a:solidFill>
                <a:latin typeface="华文细黑" pitchFamily="2" charset="-122"/>
                <a:ea typeface="华文细黑" pitchFamily="2" charset="-122"/>
              </a:rPr>
              <a:t>和小区选择</a:t>
            </a:r>
            <a:endParaRPr kumimoji="1" lang="en-US" altLang="zh-CN" sz="2000" b="1" u="sng" dirty="0">
              <a:solidFill>
                <a:srgbClr val="CC0000"/>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dirty="0">
                <a:solidFill>
                  <a:srgbClr val="4885C2"/>
                </a:solidFill>
                <a:latin typeface="华文细黑" pitchFamily="2" charset="-122"/>
                <a:ea typeface="华文细黑" pitchFamily="2" charset="-122"/>
              </a:rPr>
              <a:t>第</a:t>
            </a:r>
            <a:r>
              <a:rPr kumimoji="1" lang="en-US" altLang="zh-CN" sz="2000" b="1" dirty="0">
                <a:solidFill>
                  <a:srgbClr val="4885C2"/>
                </a:solidFill>
                <a:latin typeface="华文细黑" pitchFamily="2" charset="-122"/>
                <a:ea typeface="华文细黑" pitchFamily="2" charset="-122"/>
              </a:rPr>
              <a:t>3</a:t>
            </a:r>
            <a:r>
              <a:rPr kumimoji="1" lang="zh-CN" altLang="en-US" sz="2000" b="1" dirty="0">
                <a:solidFill>
                  <a:srgbClr val="4885C2"/>
                </a:solidFill>
                <a:latin typeface="华文细黑" pitchFamily="2" charset="-122"/>
                <a:ea typeface="华文细黑" pitchFamily="2" charset="-122"/>
              </a:rPr>
              <a:t>节  附着流程</a:t>
            </a:r>
          </a:p>
        </p:txBody>
      </p:sp>
      <p:sp>
        <p:nvSpPr>
          <p:cNvPr id="13" name="Rectangle 129"/>
          <p:cNvSpPr txBox="1">
            <a:spLocks noChangeArrowheads="1"/>
          </p:cNvSpPr>
          <p:nvPr/>
        </p:nvSpPr>
        <p:spPr>
          <a:xfrm>
            <a:off x="3995738" y="1052513"/>
            <a:ext cx="2447925" cy="576262"/>
          </a:xfrm>
          <a:prstGeom prst="rect">
            <a:avLst/>
          </a:prstGeom>
        </p:spPr>
        <p:txBody>
          <a:bodyPr/>
          <a:lstStyle/>
          <a:p>
            <a:pPr defTabSz="801688">
              <a:defRPr/>
            </a:pPr>
            <a:r>
              <a:rPr lang="zh-CN" altLang="en-US" sz="32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3"/>
          <p:cNvSpPr>
            <a:spLocks noGrp="1"/>
          </p:cNvSpPr>
          <p:nvPr>
            <p:ph type="dt" sz="quarter" idx="10"/>
          </p:nvPr>
        </p:nvSpPr>
        <p:spPr>
          <a:noFill/>
        </p:spPr>
        <p:txBody>
          <a:bodyPr/>
          <a:lstStyle/>
          <a:p>
            <a:pPr defTabSz="801688"/>
            <a:r>
              <a:rPr lang="de-DE" altLang="zh-CN" smtClean="0"/>
              <a:t>Page </a:t>
            </a:r>
            <a:fld id="{83BC8040-86CF-4C90-B74C-C61DA7A48CE8}" type="slidenum">
              <a:rPr lang="de-DE" altLang="zh-CN" smtClean="0"/>
              <a:pPr defTabSz="801688"/>
              <a:t>50</a:t>
            </a:fld>
            <a:endParaRPr lang="en-GB" altLang="zh-CN" smtClean="0"/>
          </a:p>
        </p:txBody>
      </p:sp>
      <p:sp>
        <p:nvSpPr>
          <p:cNvPr id="17411" name="Rectangle 8"/>
          <p:cNvSpPr>
            <a:spLocks noGrp="1" noChangeArrowheads="1"/>
          </p:cNvSpPr>
          <p:nvPr>
            <p:ph type="title"/>
          </p:nvPr>
        </p:nvSpPr>
        <p:spPr>
          <a:xfrm>
            <a:off x="466725" y="260350"/>
            <a:ext cx="5400675" cy="576263"/>
          </a:xfrm>
        </p:spPr>
        <p:txBody>
          <a:bodyPr/>
          <a:lstStyle/>
          <a:p>
            <a:pPr eaLnBrk="1" hangingPunct="1">
              <a:defRPr/>
            </a:pPr>
            <a:r>
              <a:rPr lang="zh-CN" altLang="en-US" dirty="0" smtClean="0">
                <a:latin typeface="+mn-lt"/>
              </a:rPr>
              <a:t>两种切换方式</a:t>
            </a:r>
          </a:p>
        </p:txBody>
      </p:sp>
      <p:sp>
        <p:nvSpPr>
          <p:cNvPr id="61444"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6F222DCF-343F-4D95-958A-39CCBA726BEB}" type="slidenum">
              <a:rPr lang="de-DE" altLang="zh-CN" sz="1200">
                <a:solidFill>
                  <a:schemeClr val="tx1"/>
                </a:solidFill>
                <a:latin typeface="FrutigerNext LT Bold"/>
              </a:rPr>
              <a:pPr defTabSz="801688" eaLnBrk="0" hangingPunct="0">
                <a:lnSpc>
                  <a:spcPct val="85000"/>
                </a:lnSpc>
              </a:pPr>
              <a:t>50</a:t>
            </a:fld>
            <a:endParaRPr lang="en-GB" altLang="zh-CN" sz="1200">
              <a:solidFill>
                <a:schemeClr val="tx1"/>
              </a:solidFill>
              <a:latin typeface="FrutigerNext LT Bold"/>
            </a:endParaRPr>
          </a:p>
        </p:txBody>
      </p:sp>
      <p:sp>
        <p:nvSpPr>
          <p:cNvPr id="61445"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61446"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61447"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9" name="Rectangle 8"/>
          <p:cNvSpPr txBox="1">
            <a:spLocks noChangeArrowheads="1"/>
          </p:cNvSpPr>
          <p:nvPr/>
        </p:nvSpPr>
        <p:spPr bwMode="auto">
          <a:xfrm>
            <a:off x="539750" y="1125538"/>
            <a:ext cx="8207375" cy="3095625"/>
          </a:xfrm>
          <a:prstGeom prst="rect">
            <a:avLst/>
          </a:prstGeom>
          <a:noFill/>
          <a:ln w="9525">
            <a:noFill/>
            <a:miter lim="800000"/>
            <a:headEnd/>
            <a:tailEnd/>
          </a:ln>
        </p:spPr>
        <p:txBody>
          <a:bodyPr lIns="80139" tIns="40069" rIns="80139" bIns="40069"/>
          <a:lstStyle/>
          <a:p>
            <a:pPr defTabSz="801688">
              <a:buFont typeface="Wingdings" pitchFamily="2" charset="2"/>
              <a:buChar char="l"/>
              <a:defRPr/>
            </a:pPr>
            <a:r>
              <a:rPr lang="en-US" altLang="zh-CN" sz="1800" kern="0" dirty="0">
                <a:solidFill>
                  <a:srgbClr val="0070C0"/>
                </a:solidFill>
                <a:latin typeface="+mn-ea"/>
                <a:ea typeface="+mn-ea"/>
                <a:cs typeface="+mj-cs"/>
              </a:rPr>
              <a:t> eNB</a:t>
            </a:r>
            <a:r>
              <a:rPr lang="zh-CN" altLang="en-US" sz="1800" kern="0" dirty="0">
                <a:solidFill>
                  <a:srgbClr val="0070C0"/>
                </a:solidFill>
                <a:latin typeface="+mn-ea"/>
                <a:ea typeface="+mn-ea"/>
                <a:cs typeface="+mj-cs"/>
              </a:rPr>
              <a:t>间通过</a:t>
            </a:r>
            <a:r>
              <a:rPr lang="en-US" altLang="zh-CN" sz="1800" kern="0" dirty="0">
                <a:solidFill>
                  <a:srgbClr val="0070C0"/>
                </a:solidFill>
                <a:latin typeface="+mn-ea"/>
                <a:ea typeface="+mn-ea"/>
                <a:cs typeface="+mj-cs"/>
              </a:rPr>
              <a:t>X2</a:t>
            </a:r>
            <a:r>
              <a:rPr lang="zh-CN" altLang="en-US" sz="1800" kern="0" dirty="0">
                <a:solidFill>
                  <a:srgbClr val="0070C0"/>
                </a:solidFill>
                <a:latin typeface="+mn-ea"/>
                <a:ea typeface="+mn-ea"/>
                <a:cs typeface="+mj-cs"/>
              </a:rPr>
              <a:t>口切换</a:t>
            </a:r>
            <a:endParaRPr lang="en-US" altLang="zh-CN" sz="1800" kern="0" dirty="0">
              <a:solidFill>
                <a:srgbClr val="0070C0"/>
              </a:solidFill>
              <a:latin typeface="+mn-ea"/>
              <a:ea typeface="+mn-ea"/>
              <a:cs typeface="+mj-cs"/>
            </a:endParaRPr>
          </a:p>
          <a:p>
            <a:pPr defTabSz="801688">
              <a:defRPr/>
            </a:pPr>
            <a:endParaRPr lang="en-US" altLang="zh-CN" sz="800" kern="0" dirty="0">
              <a:solidFill>
                <a:schemeClr val="tx1"/>
              </a:solidFill>
              <a:latin typeface="+mn-ea"/>
              <a:ea typeface="+mn-ea"/>
              <a:cs typeface="+mj-cs"/>
            </a:endParaRPr>
          </a:p>
          <a:p>
            <a:pPr defTabSz="801688">
              <a:lnSpc>
                <a:spcPct val="150000"/>
              </a:lnSpc>
              <a:buFont typeface="Wingdings" pitchFamily="2" charset="2"/>
              <a:buChar char="Ø"/>
              <a:defRPr/>
            </a:pPr>
            <a:r>
              <a:rPr lang="en-US" altLang="zh-CN" sz="1600" kern="0" dirty="0">
                <a:solidFill>
                  <a:schemeClr val="tx1"/>
                </a:solidFill>
                <a:latin typeface="+mn-ea"/>
                <a:ea typeface="+mn-ea"/>
                <a:cs typeface="+mj-cs"/>
              </a:rPr>
              <a:t>  </a:t>
            </a:r>
            <a:r>
              <a:rPr lang="zh-CN" altLang="en-US" sz="1600" kern="0" dirty="0">
                <a:solidFill>
                  <a:schemeClr val="tx1"/>
                </a:solidFill>
                <a:latin typeface="+mn-ea"/>
                <a:ea typeface="+mn-ea"/>
                <a:cs typeface="+mj-cs"/>
              </a:rPr>
              <a:t>前提条件：目标基站和源基站配置了</a:t>
            </a:r>
            <a:r>
              <a:rPr lang="en-US" altLang="zh-CN" sz="1600" kern="0" dirty="0">
                <a:solidFill>
                  <a:schemeClr val="tx1"/>
                </a:solidFill>
                <a:latin typeface="+mn-ea"/>
                <a:ea typeface="+mn-ea"/>
                <a:cs typeface="+mj-cs"/>
              </a:rPr>
              <a:t>X2</a:t>
            </a:r>
            <a:r>
              <a:rPr lang="zh-CN" altLang="en-US" sz="1600" kern="0" dirty="0">
                <a:solidFill>
                  <a:schemeClr val="tx1"/>
                </a:solidFill>
                <a:latin typeface="+mn-ea"/>
                <a:ea typeface="+mn-ea"/>
                <a:cs typeface="+mj-cs"/>
              </a:rPr>
              <a:t>链路，且链路可用。</a:t>
            </a:r>
            <a:endParaRPr lang="en-US" altLang="zh-CN" sz="1600" kern="0" dirty="0">
              <a:solidFill>
                <a:schemeClr val="tx1"/>
              </a:solidFill>
              <a:latin typeface="+mn-ea"/>
              <a:ea typeface="+mn-ea"/>
              <a:cs typeface="+mj-cs"/>
            </a:endParaRPr>
          </a:p>
          <a:p>
            <a:pPr defTabSz="801688">
              <a:lnSpc>
                <a:spcPct val="150000"/>
              </a:lnSpc>
              <a:buFont typeface="Wingdings" pitchFamily="2" charset="2"/>
              <a:buChar char="Ø"/>
              <a:defRPr/>
            </a:pPr>
            <a:r>
              <a:rPr lang="zh-CN" altLang="en-US" sz="1600" kern="0" dirty="0">
                <a:solidFill>
                  <a:schemeClr val="tx1"/>
                </a:solidFill>
                <a:latin typeface="+mn-ea"/>
                <a:ea typeface="+mn-ea"/>
              </a:rPr>
              <a:t>  源</a:t>
            </a:r>
            <a:r>
              <a:rPr lang="en-US" altLang="zh-CN" sz="1600" kern="0" dirty="0">
                <a:solidFill>
                  <a:schemeClr val="tx1"/>
                </a:solidFill>
                <a:latin typeface="+mn-ea"/>
                <a:ea typeface="+mn-ea"/>
              </a:rPr>
              <a:t>eNB</a:t>
            </a:r>
            <a:r>
              <a:rPr lang="zh-CN" altLang="en-US" sz="1600" kern="0" dirty="0">
                <a:solidFill>
                  <a:schemeClr val="tx1"/>
                </a:solidFill>
                <a:latin typeface="+mn-ea"/>
                <a:ea typeface="+mn-ea"/>
              </a:rPr>
              <a:t>收到测量报告，经过判决</a:t>
            </a:r>
            <a:r>
              <a:rPr lang="en-US" altLang="zh-CN" sz="1600" kern="0" dirty="0">
                <a:solidFill>
                  <a:schemeClr val="tx1"/>
                </a:solidFill>
                <a:latin typeface="+mn-ea"/>
                <a:ea typeface="+mn-ea"/>
              </a:rPr>
              <a:t>UE</a:t>
            </a:r>
            <a:r>
              <a:rPr lang="zh-CN" altLang="en-US" sz="1600" kern="0" dirty="0">
                <a:solidFill>
                  <a:schemeClr val="tx1"/>
                </a:solidFill>
                <a:latin typeface="+mn-ea"/>
                <a:ea typeface="+mn-ea"/>
              </a:rPr>
              <a:t>可以向目标</a:t>
            </a:r>
            <a:r>
              <a:rPr lang="en-US" altLang="zh-CN" sz="1600" kern="0" dirty="0">
                <a:solidFill>
                  <a:schemeClr val="tx1"/>
                </a:solidFill>
                <a:latin typeface="+mn-ea"/>
                <a:ea typeface="+mn-ea"/>
              </a:rPr>
              <a:t>eNB</a:t>
            </a:r>
            <a:r>
              <a:rPr lang="zh-CN" altLang="en-US" sz="1600" kern="0" dirty="0">
                <a:solidFill>
                  <a:schemeClr val="tx1"/>
                </a:solidFill>
                <a:latin typeface="+mn-ea"/>
                <a:ea typeface="+mn-ea"/>
              </a:rPr>
              <a:t>切换，将直接通过</a:t>
            </a:r>
            <a:r>
              <a:rPr lang="en-US" altLang="zh-CN" sz="1600" kern="0" dirty="0">
                <a:solidFill>
                  <a:schemeClr val="tx1"/>
                </a:solidFill>
                <a:latin typeface="+mn-ea"/>
                <a:ea typeface="+mn-ea"/>
              </a:rPr>
              <a:t>X2</a:t>
            </a:r>
            <a:r>
              <a:rPr lang="zh-CN" altLang="en-US" sz="1600" kern="0" dirty="0">
                <a:solidFill>
                  <a:schemeClr val="tx1"/>
                </a:solidFill>
                <a:latin typeface="+mn-ea"/>
                <a:ea typeface="+mn-ea"/>
              </a:rPr>
              <a:t>接口向目标</a:t>
            </a:r>
            <a:r>
              <a:rPr lang="en-US" altLang="zh-CN" sz="1600" kern="0" dirty="0">
                <a:solidFill>
                  <a:schemeClr val="tx1"/>
                </a:solidFill>
                <a:latin typeface="+mn-ea"/>
                <a:ea typeface="+mn-ea"/>
              </a:rPr>
              <a:t>eNB</a:t>
            </a:r>
          </a:p>
          <a:p>
            <a:pPr defTabSz="801688">
              <a:lnSpc>
                <a:spcPct val="150000"/>
              </a:lnSpc>
              <a:defRPr/>
            </a:pPr>
            <a:r>
              <a:rPr lang="en-US" altLang="zh-CN" sz="1600" kern="0" dirty="0">
                <a:solidFill>
                  <a:schemeClr val="tx1"/>
                </a:solidFill>
                <a:latin typeface="+mn-ea"/>
                <a:ea typeface="+mn-ea"/>
              </a:rPr>
              <a:t>     </a:t>
            </a:r>
            <a:r>
              <a:rPr lang="zh-CN" altLang="en-US" sz="1600" kern="0" dirty="0">
                <a:solidFill>
                  <a:schemeClr val="tx1"/>
                </a:solidFill>
                <a:latin typeface="+mn-ea"/>
                <a:ea typeface="+mn-ea"/>
              </a:rPr>
              <a:t>申请资源，完成目标小区的资源准备过程。之后通过空口</a:t>
            </a:r>
            <a:r>
              <a:rPr lang="en-US" altLang="zh-CN" sz="1600" kern="0" dirty="0">
                <a:solidFill>
                  <a:schemeClr val="tx1"/>
                </a:solidFill>
                <a:latin typeface="+mn-ea"/>
                <a:ea typeface="+mn-ea"/>
              </a:rPr>
              <a:t>RRC</a:t>
            </a:r>
            <a:r>
              <a:rPr lang="zh-CN" altLang="en-US" sz="1600" kern="0" dirty="0">
                <a:solidFill>
                  <a:schemeClr val="tx1"/>
                </a:solidFill>
                <a:latin typeface="+mn-ea"/>
                <a:ea typeface="+mn-ea"/>
              </a:rPr>
              <a:t>重配消息通知</a:t>
            </a:r>
            <a:r>
              <a:rPr lang="en-US" altLang="zh-CN" sz="1600" kern="0" dirty="0">
                <a:solidFill>
                  <a:schemeClr val="tx1"/>
                </a:solidFill>
                <a:latin typeface="+mn-ea"/>
                <a:ea typeface="+mn-ea"/>
              </a:rPr>
              <a:t>UE</a:t>
            </a:r>
            <a:r>
              <a:rPr lang="zh-CN" altLang="en-US" sz="1600" kern="0" dirty="0">
                <a:solidFill>
                  <a:schemeClr val="tx1"/>
                </a:solidFill>
                <a:latin typeface="+mn-ea"/>
                <a:ea typeface="+mn-ea"/>
              </a:rPr>
              <a:t>向目标小</a:t>
            </a:r>
            <a:endParaRPr lang="en-US" altLang="zh-CN" sz="1600" kern="0" dirty="0">
              <a:solidFill>
                <a:schemeClr val="tx1"/>
              </a:solidFill>
              <a:latin typeface="+mn-ea"/>
              <a:ea typeface="+mn-ea"/>
            </a:endParaRPr>
          </a:p>
          <a:p>
            <a:pPr defTabSz="801688">
              <a:lnSpc>
                <a:spcPct val="150000"/>
              </a:lnSpc>
              <a:defRPr/>
            </a:pPr>
            <a:r>
              <a:rPr lang="en-US" altLang="zh-CN" sz="1600" kern="0" dirty="0">
                <a:solidFill>
                  <a:schemeClr val="tx1"/>
                </a:solidFill>
                <a:latin typeface="+mn-ea"/>
                <a:ea typeface="+mn-ea"/>
              </a:rPr>
              <a:t>     </a:t>
            </a:r>
            <a:r>
              <a:rPr lang="zh-CN" altLang="en-US" sz="1600" kern="0" dirty="0">
                <a:solidFill>
                  <a:schemeClr val="tx1"/>
                </a:solidFill>
                <a:latin typeface="+mn-ea"/>
                <a:ea typeface="+mn-ea"/>
              </a:rPr>
              <a:t>区切换。在切换成功后，目标</a:t>
            </a:r>
            <a:r>
              <a:rPr lang="en-US" altLang="zh-CN" sz="1600" kern="0" dirty="0">
                <a:solidFill>
                  <a:schemeClr val="tx1"/>
                </a:solidFill>
                <a:latin typeface="+mn-ea"/>
                <a:ea typeface="+mn-ea"/>
              </a:rPr>
              <a:t>eNB</a:t>
            </a:r>
            <a:r>
              <a:rPr lang="zh-CN" altLang="en-US" sz="1600" kern="0" dirty="0">
                <a:solidFill>
                  <a:schemeClr val="tx1"/>
                </a:solidFill>
                <a:latin typeface="+mn-ea"/>
                <a:ea typeface="+mn-ea"/>
              </a:rPr>
              <a:t>通知源</a:t>
            </a:r>
            <a:r>
              <a:rPr lang="en-US" altLang="zh-CN" sz="1600" kern="0" dirty="0">
                <a:solidFill>
                  <a:schemeClr val="tx1"/>
                </a:solidFill>
                <a:latin typeface="+mn-ea"/>
                <a:ea typeface="+mn-ea"/>
              </a:rPr>
              <a:t>eNB</a:t>
            </a:r>
            <a:r>
              <a:rPr lang="zh-CN" altLang="en-US" sz="1600" kern="0" dirty="0">
                <a:solidFill>
                  <a:schemeClr val="tx1"/>
                </a:solidFill>
                <a:latin typeface="+mn-ea"/>
                <a:ea typeface="+mn-ea"/>
              </a:rPr>
              <a:t>释放无线资源。此外还要将源</a:t>
            </a:r>
            <a:r>
              <a:rPr lang="en-US" altLang="zh-CN" sz="1600" kern="0" dirty="0">
                <a:solidFill>
                  <a:schemeClr val="tx1"/>
                </a:solidFill>
                <a:latin typeface="+mn-ea"/>
                <a:ea typeface="+mn-ea"/>
              </a:rPr>
              <a:t>eNB</a:t>
            </a:r>
            <a:r>
              <a:rPr lang="zh-CN" altLang="en-US" sz="1600" kern="0" dirty="0">
                <a:solidFill>
                  <a:schemeClr val="tx1"/>
                </a:solidFill>
                <a:latin typeface="+mn-ea"/>
                <a:ea typeface="+mn-ea"/>
              </a:rPr>
              <a:t>未发送</a:t>
            </a:r>
            <a:endParaRPr lang="en-US" altLang="zh-CN" sz="1600" kern="0" dirty="0">
              <a:solidFill>
                <a:schemeClr val="tx1"/>
              </a:solidFill>
              <a:latin typeface="+mn-ea"/>
              <a:ea typeface="+mn-ea"/>
            </a:endParaRPr>
          </a:p>
          <a:p>
            <a:pPr defTabSz="801688">
              <a:lnSpc>
                <a:spcPct val="150000"/>
              </a:lnSpc>
              <a:defRPr/>
            </a:pPr>
            <a:r>
              <a:rPr lang="en-US" altLang="zh-CN" sz="1600" kern="0" dirty="0">
                <a:solidFill>
                  <a:schemeClr val="tx1"/>
                </a:solidFill>
                <a:latin typeface="+mn-ea"/>
                <a:ea typeface="+mn-ea"/>
              </a:rPr>
              <a:t>      </a:t>
            </a:r>
            <a:r>
              <a:rPr lang="zh-CN" altLang="en-US" sz="1600" kern="0" dirty="0">
                <a:solidFill>
                  <a:schemeClr val="tx1"/>
                </a:solidFill>
                <a:latin typeface="+mn-ea"/>
                <a:ea typeface="+mn-ea"/>
              </a:rPr>
              <a:t>的数据转发给目标</a:t>
            </a:r>
            <a:r>
              <a:rPr lang="en-US" altLang="zh-CN" sz="1600" kern="0" dirty="0">
                <a:solidFill>
                  <a:schemeClr val="tx1"/>
                </a:solidFill>
                <a:latin typeface="+mn-ea"/>
                <a:ea typeface="+mn-ea"/>
              </a:rPr>
              <a:t>eNB</a:t>
            </a:r>
            <a:r>
              <a:rPr lang="zh-CN" altLang="en-US" sz="1600" kern="0" dirty="0">
                <a:solidFill>
                  <a:schemeClr val="tx1"/>
                </a:solidFill>
                <a:latin typeface="+mn-ea"/>
                <a:ea typeface="+mn-ea"/>
              </a:rPr>
              <a:t>，并更新用户面和控制面的节点关系。</a:t>
            </a:r>
          </a:p>
          <a:p>
            <a:pPr defTabSz="801688">
              <a:defRPr/>
            </a:pPr>
            <a:endParaRPr lang="en-US" altLang="zh-CN" sz="1600" kern="0" dirty="0">
              <a:solidFill>
                <a:schemeClr val="tx1"/>
              </a:solidFill>
              <a:latin typeface="+mn-ea"/>
              <a:ea typeface="+mn-ea"/>
              <a:cs typeface="+mj-cs"/>
            </a:endParaRPr>
          </a:p>
          <a:p>
            <a:pPr defTabSz="801688">
              <a:defRPr/>
            </a:pPr>
            <a:endParaRPr lang="en-US" altLang="zh-CN" sz="1600" kern="0" dirty="0">
              <a:solidFill>
                <a:schemeClr val="tx1"/>
              </a:solidFill>
              <a:latin typeface="+mn-ea"/>
              <a:ea typeface="+mn-ea"/>
              <a:cs typeface="+mj-cs"/>
            </a:endParaRPr>
          </a:p>
          <a:p>
            <a:pPr defTabSz="801688">
              <a:defRPr/>
            </a:pPr>
            <a:endParaRPr lang="zh-CN" altLang="en-US" sz="1600" kern="0" dirty="0">
              <a:solidFill>
                <a:schemeClr val="tx1"/>
              </a:solidFill>
              <a:latin typeface="+mn-ea"/>
              <a:ea typeface="+mn-ea"/>
              <a:cs typeface="+mj-cs"/>
            </a:endParaRPr>
          </a:p>
        </p:txBody>
      </p:sp>
      <p:sp>
        <p:nvSpPr>
          <p:cNvPr id="11" name="Rectangle 8"/>
          <p:cNvSpPr txBox="1">
            <a:spLocks noChangeArrowheads="1"/>
          </p:cNvSpPr>
          <p:nvPr/>
        </p:nvSpPr>
        <p:spPr bwMode="auto">
          <a:xfrm>
            <a:off x="541338" y="3429000"/>
            <a:ext cx="8207375" cy="2305050"/>
          </a:xfrm>
          <a:prstGeom prst="rect">
            <a:avLst/>
          </a:prstGeom>
          <a:noFill/>
          <a:ln w="9525">
            <a:noFill/>
            <a:miter lim="800000"/>
            <a:headEnd/>
            <a:tailEnd/>
          </a:ln>
        </p:spPr>
        <p:txBody>
          <a:bodyPr lIns="80139" tIns="40069" rIns="80139" bIns="40069" anchor="ctr"/>
          <a:lstStyle/>
          <a:p>
            <a:pPr defTabSz="801688">
              <a:buFont typeface="Wingdings" pitchFamily="2" charset="2"/>
              <a:buChar char="l"/>
              <a:defRPr/>
            </a:pPr>
            <a:r>
              <a:rPr lang="en-US" altLang="zh-CN" sz="1800" kern="0" dirty="0">
                <a:solidFill>
                  <a:srgbClr val="0070C0"/>
                </a:solidFill>
                <a:latin typeface="+mn-ea"/>
                <a:ea typeface="+mn-ea"/>
                <a:cs typeface="+mj-cs"/>
              </a:rPr>
              <a:t> eNB</a:t>
            </a:r>
            <a:r>
              <a:rPr lang="zh-CN" altLang="en-US" sz="1800" kern="0" dirty="0">
                <a:solidFill>
                  <a:srgbClr val="0070C0"/>
                </a:solidFill>
                <a:latin typeface="+mn-ea"/>
                <a:ea typeface="+mn-ea"/>
                <a:cs typeface="+mj-cs"/>
              </a:rPr>
              <a:t>间通过</a:t>
            </a:r>
            <a:r>
              <a:rPr lang="en-US" altLang="zh-CN" sz="1800" kern="0" dirty="0">
                <a:solidFill>
                  <a:srgbClr val="0070C0"/>
                </a:solidFill>
                <a:latin typeface="+mn-ea"/>
                <a:ea typeface="+mn-ea"/>
                <a:cs typeface="+mj-cs"/>
              </a:rPr>
              <a:t>S1</a:t>
            </a:r>
            <a:r>
              <a:rPr lang="zh-CN" altLang="en-US" sz="1800" kern="0" dirty="0">
                <a:solidFill>
                  <a:srgbClr val="0070C0"/>
                </a:solidFill>
                <a:latin typeface="+mn-ea"/>
                <a:ea typeface="+mn-ea"/>
                <a:cs typeface="+mj-cs"/>
              </a:rPr>
              <a:t>口切换</a:t>
            </a:r>
            <a:endParaRPr lang="en-US" altLang="zh-CN" sz="1800" kern="0" dirty="0">
              <a:solidFill>
                <a:srgbClr val="0070C0"/>
              </a:solidFill>
              <a:latin typeface="+mn-ea"/>
              <a:ea typeface="+mn-ea"/>
              <a:cs typeface="+mj-cs"/>
            </a:endParaRPr>
          </a:p>
          <a:p>
            <a:pPr defTabSz="801688">
              <a:buFont typeface="Wingdings" pitchFamily="2" charset="2"/>
              <a:buChar char="Ø"/>
              <a:defRPr/>
            </a:pPr>
            <a:endParaRPr lang="en-US" altLang="zh-CN" sz="800" kern="0" dirty="0">
              <a:solidFill>
                <a:schemeClr val="tx1"/>
              </a:solidFill>
              <a:latin typeface="+mn-ea"/>
              <a:ea typeface="+mn-ea"/>
              <a:cs typeface="+mj-cs"/>
            </a:endParaRPr>
          </a:p>
          <a:p>
            <a:pPr defTabSz="801688">
              <a:lnSpc>
                <a:spcPct val="150000"/>
              </a:lnSpc>
              <a:buFont typeface="Wingdings" pitchFamily="2" charset="2"/>
              <a:buChar char="Ø"/>
              <a:defRPr/>
            </a:pPr>
            <a:r>
              <a:rPr lang="en-US" altLang="zh-CN" sz="1600" kern="0" dirty="0">
                <a:solidFill>
                  <a:schemeClr val="tx1"/>
                </a:solidFill>
                <a:latin typeface="+mn-ea"/>
                <a:ea typeface="+mn-ea"/>
                <a:cs typeface="+mj-cs"/>
              </a:rPr>
              <a:t>  </a:t>
            </a:r>
            <a:r>
              <a:rPr lang="zh-CN" altLang="en-US" sz="1600" kern="0" dirty="0">
                <a:solidFill>
                  <a:schemeClr val="tx1"/>
                </a:solidFill>
                <a:latin typeface="+mn-ea"/>
                <a:ea typeface="+mn-ea"/>
                <a:cs typeface="+mj-cs"/>
              </a:rPr>
              <a:t>前提条件：目标基站和源基站没有配置</a:t>
            </a:r>
            <a:r>
              <a:rPr lang="en-US" altLang="zh-CN" sz="1600" kern="0" dirty="0">
                <a:solidFill>
                  <a:schemeClr val="tx1"/>
                </a:solidFill>
                <a:latin typeface="+mn-ea"/>
                <a:ea typeface="+mn-ea"/>
                <a:cs typeface="+mj-cs"/>
              </a:rPr>
              <a:t>X2</a:t>
            </a:r>
            <a:r>
              <a:rPr lang="zh-CN" altLang="en-US" sz="1600" kern="0" dirty="0">
                <a:solidFill>
                  <a:schemeClr val="tx1"/>
                </a:solidFill>
                <a:latin typeface="+mn-ea"/>
                <a:ea typeface="+mn-ea"/>
                <a:cs typeface="+mj-cs"/>
              </a:rPr>
              <a:t>链路，或是配置的</a:t>
            </a:r>
            <a:r>
              <a:rPr lang="en-US" altLang="zh-CN" sz="1600" kern="0" dirty="0">
                <a:solidFill>
                  <a:schemeClr val="tx1"/>
                </a:solidFill>
                <a:latin typeface="+mn-ea"/>
                <a:ea typeface="+mn-ea"/>
                <a:cs typeface="+mj-cs"/>
              </a:rPr>
              <a:t>X2</a:t>
            </a:r>
            <a:r>
              <a:rPr lang="zh-CN" altLang="en-US" sz="1600" kern="0" dirty="0">
                <a:solidFill>
                  <a:schemeClr val="tx1"/>
                </a:solidFill>
                <a:latin typeface="+mn-ea"/>
                <a:ea typeface="+mn-ea"/>
                <a:cs typeface="+mj-cs"/>
              </a:rPr>
              <a:t>链路不可用。</a:t>
            </a:r>
            <a:endParaRPr lang="en-US" altLang="zh-CN" sz="1600" kern="0" dirty="0">
              <a:solidFill>
                <a:schemeClr val="tx1"/>
              </a:solidFill>
              <a:latin typeface="+mn-ea"/>
              <a:ea typeface="+mn-ea"/>
              <a:cs typeface="+mj-cs"/>
            </a:endParaRPr>
          </a:p>
          <a:p>
            <a:pPr defTabSz="801688">
              <a:lnSpc>
                <a:spcPct val="150000"/>
              </a:lnSpc>
              <a:buFont typeface="Wingdings" pitchFamily="2" charset="2"/>
              <a:buChar char="Ø"/>
              <a:defRPr/>
            </a:pPr>
            <a:r>
              <a:rPr lang="en-US" altLang="zh-CN" sz="1600" kern="0" dirty="0">
                <a:solidFill>
                  <a:schemeClr val="tx1"/>
                </a:solidFill>
                <a:latin typeface="+mn-ea"/>
                <a:ea typeface="+mn-ea"/>
                <a:cs typeface="+mj-cs"/>
              </a:rPr>
              <a:t>  </a:t>
            </a:r>
            <a:r>
              <a:rPr lang="zh-CN" altLang="en-US" sz="1600" kern="0" dirty="0">
                <a:solidFill>
                  <a:schemeClr val="tx1"/>
                </a:solidFill>
                <a:latin typeface="+mn-ea"/>
                <a:ea typeface="+mn-ea"/>
                <a:cs typeface="+mj-cs"/>
              </a:rPr>
              <a:t>优先级：如果同时配置了</a:t>
            </a:r>
            <a:r>
              <a:rPr lang="en-US" altLang="zh-CN" sz="1600" kern="0" dirty="0">
                <a:solidFill>
                  <a:schemeClr val="tx1"/>
                </a:solidFill>
                <a:latin typeface="+mn-ea"/>
                <a:ea typeface="+mn-ea"/>
                <a:cs typeface="+mj-cs"/>
              </a:rPr>
              <a:t>X2</a:t>
            </a:r>
            <a:r>
              <a:rPr lang="zh-CN" altLang="en-US" sz="1600" kern="0" dirty="0">
                <a:solidFill>
                  <a:schemeClr val="tx1"/>
                </a:solidFill>
                <a:latin typeface="+mn-ea"/>
                <a:ea typeface="+mn-ea"/>
                <a:cs typeface="+mj-cs"/>
              </a:rPr>
              <a:t>和</a:t>
            </a:r>
            <a:r>
              <a:rPr lang="en-US" altLang="zh-CN" sz="1600" kern="0" dirty="0">
                <a:solidFill>
                  <a:schemeClr val="tx1"/>
                </a:solidFill>
                <a:latin typeface="+mn-ea"/>
                <a:ea typeface="+mn-ea"/>
                <a:cs typeface="+mj-cs"/>
              </a:rPr>
              <a:t>S1</a:t>
            </a:r>
            <a:r>
              <a:rPr lang="zh-CN" altLang="en-US" sz="1600" kern="0" dirty="0">
                <a:solidFill>
                  <a:schemeClr val="tx1"/>
                </a:solidFill>
                <a:latin typeface="+mn-ea"/>
                <a:ea typeface="+mn-ea"/>
                <a:cs typeface="+mj-cs"/>
              </a:rPr>
              <a:t>链路，优先走</a:t>
            </a:r>
            <a:r>
              <a:rPr lang="en-US" altLang="zh-CN" sz="1600" kern="0" dirty="0">
                <a:solidFill>
                  <a:schemeClr val="tx1"/>
                </a:solidFill>
                <a:latin typeface="+mn-ea"/>
                <a:ea typeface="+mn-ea"/>
                <a:cs typeface="+mj-cs"/>
              </a:rPr>
              <a:t>X2</a:t>
            </a:r>
            <a:r>
              <a:rPr lang="zh-CN" altLang="en-US" sz="1600" kern="0" dirty="0">
                <a:solidFill>
                  <a:schemeClr val="tx1"/>
                </a:solidFill>
                <a:latin typeface="+mn-ea"/>
                <a:ea typeface="+mn-ea"/>
                <a:cs typeface="+mj-cs"/>
              </a:rPr>
              <a:t>切换。</a:t>
            </a:r>
            <a:endParaRPr lang="en-US" altLang="zh-CN" sz="1600" kern="0" dirty="0">
              <a:solidFill>
                <a:schemeClr val="tx1"/>
              </a:solidFill>
              <a:latin typeface="+mn-ea"/>
              <a:ea typeface="+mn-ea"/>
              <a:cs typeface="+mj-cs"/>
            </a:endParaRPr>
          </a:p>
          <a:p>
            <a:pPr defTabSz="801688">
              <a:lnSpc>
                <a:spcPct val="150000"/>
              </a:lnSpc>
              <a:buFont typeface="Wingdings" pitchFamily="2" charset="2"/>
              <a:buChar char="Ø"/>
              <a:defRPr/>
            </a:pPr>
            <a:r>
              <a:rPr lang="zh-CN" altLang="en-US" sz="1600" kern="0" dirty="0">
                <a:solidFill>
                  <a:schemeClr val="tx1"/>
                </a:solidFill>
                <a:latin typeface="+mn-ea"/>
                <a:ea typeface="+mn-ea"/>
                <a:cs typeface="+mj-cs"/>
              </a:rPr>
              <a:t>  </a:t>
            </a:r>
            <a:r>
              <a:rPr lang="en-US" altLang="zh-CN" sz="1600" kern="0" dirty="0">
                <a:solidFill>
                  <a:schemeClr val="tx1"/>
                </a:solidFill>
                <a:latin typeface="+mn-ea"/>
                <a:ea typeface="+mn-ea"/>
                <a:cs typeface="+mj-cs"/>
              </a:rPr>
              <a:t>S1</a:t>
            </a:r>
            <a:r>
              <a:rPr lang="zh-CN" altLang="en-US" sz="1600" kern="0" dirty="0">
                <a:solidFill>
                  <a:schemeClr val="tx1"/>
                </a:solidFill>
                <a:latin typeface="+mn-ea"/>
                <a:ea typeface="+mn-ea"/>
                <a:cs typeface="+mj-cs"/>
              </a:rPr>
              <a:t>切换流程与</a:t>
            </a:r>
            <a:r>
              <a:rPr lang="en-US" altLang="zh-CN" sz="1600" kern="0" dirty="0">
                <a:solidFill>
                  <a:schemeClr val="tx1"/>
                </a:solidFill>
                <a:latin typeface="+mn-ea"/>
                <a:ea typeface="+mn-ea"/>
                <a:cs typeface="+mj-cs"/>
              </a:rPr>
              <a:t>X2</a:t>
            </a:r>
            <a:r>
              <a:rPr lang="zh-CN" altLang="en-US" sz="1600" kern="0" dirty="0">
                <a:solidFill>
                  <a:schemeClr val="tx1"/>
                </a:solidFill>
                <a:latin typeface="+mn-ea"/>
                <a:ea typeface="+mn-ea"/>
                <a:cs typeface="+mj-cs"/>
              </a:rPr>
              <a:t>切换类似，只不过信令及数据转发都需要能过</a:t>
            </a:r>
            <a:r>
              <a:rPr lang="en-US" altLang="zh-CN" sz="1600" kern="0" dirty="0">
                <a:solidFill>
                  <a:schemeClr val="tx1"/>
                </a:solidFill>
                <a:latin typeface="+mn-ea"/>
                <a:ea typeface="+mn-ea"/>
                <a:cs typeface="+mj-cs"/>
              </a:rPr>
              <a:t>S1</a:t>
            </a:r>
            <a:r>
              <a:rPr lang="zh-CN" altLang="en-US" sz="1600" kern="0" dirty="0">
                <a:solidFill>
                  <a:schemeClr val="tx1"/>
                </a:solidFill>
                <a:latin typeface="+mn-ea"/>
                <a:ea typeface="+mn-ea"/>
                <a:cs typeface="+mj-cs"/>
              </a:rPr>
              <a:t>口到核心网进行转发。</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F9E68B69-84EA-41CE-985A-3D5B82540E47}" type="slidenum">
              <a:rPr lang="de-DE" altLang="zh-CN" smtClean="0">
                <a:latin typeface="Arial" pitchFamily="34" charset="0"/>
              </a:rPr>
              <a:pPr/>
              <a:t>51</a:t>
            </a:fld>
            <a:endParaRPr lang="en-GB" altLang="zh-CN" smtClean="0">
              <a:latin typeface="Arial" pitchFamily="34" charset="0"/>
            </a:endParaRPr>
          </a:p>
        </p:txBody>
      </p:sp>
      <p:graphicFrame>
        <p:nvGraphicFramePr>
          <p:cNvPr id="3074" name="Object 9"/>
          <p:cNvGraphicFramePr>
            <a:graphicFrameLocks noChangeAspect="1"/>
          </p:cNvGraphicFramePr>
          <p:nvPr>
            <p:ph idx="1"/>
          </p:nvPr>
        </p:nvGraphicFramePr>
        <p:xfrm>
          <a:off x="611188" y="908050"/>
          <a:ext cx="8064500" cy="5257800"/>
        </p:xfrm>
        <a:graphic>
          <a:graphicData uri="http://schemas.openxmlformats.org/presentationml/2006/ole">
            <p:oleObj spid="_x0000_s3074" name="Visio" r:id="rId4" imgW="6101334" imgH="4223766" progId="Visio.Drawing.11">
              <p:embed/>
            </p:oleObj>
          </a:graphicData>
        </a:graphic>
      </p:graphicFrame>
      <p:sp>
        <p:nvSpPr>
          <p:cNvPr id="318468" name="AutoShape 4"/>
          <p:cNvSpPr>
            <a:spLocks noChangeArrowheads="1"/>
          </p:cNvSpPr>
          <p:nvPr/>
        </p:nvSpPr>
        <p:spPr bwMode="auto">
          <a:xfrm>
            <a:off x="5867400" y="692150"/>
            <a:ext cx="2225675" cy="196850"/>
          </a:xfrm>
          <a:prstGeom prst="wedgeRoundRectCallout">
            <a:avLst>
              <a:gd name="adj1" fmla="val -106171"/>
              <a:gd name="adj2" fmla="val 343690"/>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zh-CN" altLang="en-US" sz="900">
                <a:solidFill>
                  <a:schemeClr val="tx1"/>
                </a:solidFill>
                <a:ea typeface="宋体" pitchFamily="2" charset="-122"/>
              </a:rPr>
              <a:t>用户已经接入，并且已经在做业务。</a:t>
            </a:r>
          </a:p>
        </p:txBody>
      </p:sp>
      <p:sp>
        <p:nvSpPr>
          <p:cNvPr id="318476" name="AutoShape 12"/>
          <p:cNvSpPr>
            <a:spLocks noChangeArrowheads="1"/>
          </p:cNvSpPr>
          <p:nvPr/>
        </p:nvSpPr>
        <p:spPr bwMode="auto">
          <a:xfrm>
            <a:off x="323850" y="1341438"/>
            <a:ext cx="1851025" cy="330200"/>
          </a:xfrm>
          <a:prstGeom prst="wedgeRoundRectCallout">
            <a:avLst>
              <a:gd name="adj1" fmla="val 60736"/>
              <a:gd name="adj2" fmla="val 57472"/>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Source eNodeB</a:t>
            </a:r>
            <a:r>
              <a:rPr lang="zh-CN" altLang="en-US" sz="900">
                <a:solidFill>
                  <a:schemeClr val="tx1"/>
                </a:solidFill>
                <a:ea typeface="宋体" pitchFamily="2" charset="-122"/>
              </a:rPr>
              <a:t>下发测量控制信息，通知</a:t>
            </a:r>
            <a:r>
              <a:rPr lang="en-US" altLang="zh-CN" sz="900">
                <a:solidFill>
                  <a:schemeClr val="tx1"/>
                </a:solidFill>
                <a:ea typeface="宋体" pitchFamily="2" charset="-122"/>
              </a:rPr>
              <a:t>UE</a:t>
            </a:r>
            <a:r>
              <a:rPr lang="zh-CN" altLang="en-US" sz="900">
                <a:solidFill>
                  <a:schemeClr val="tx1"/>
                </a:solidFill>
                <a:ea typeface="宋体" pitchFamily="2" charset="-122"/>
              </a:rPr>
              <a:t>启动邻区测量。</a:t>
            </a:r>
          </a:p>
        </p:txBody>
      </p:sp>
      <p:sp>
        <p:nvSpPr>
          <p:cNvPr id="318469" name="AutoShape 5"/>
          <p:cNvSpPr>
            <a:spLocks noChangeArrowheads="1"/>
          </p:cNvSpPr>
          <p:nvPr/>
        </p:nvSpPr>
        <p:spPr bwMode="auto">
          <a:xfrm>
            <a:off x="395288" y="2060575"/>
            <a:ext cx="1512887" cy="360363"/>
          </a:xfrm>
          <a:prstGeom prst="wedgeRoundRectCallout">
            <a:avLst>
              <a:gd name="adj1" fmla="val 64606"/>
              <a:gd name="adj2" fmla="val 109144"/>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UE</a:t>
            </a:r>
            <a:r>
              <a:rPr lang="zh-CN" altLang="en-US" sz="900">
                <a:solidFill>
                  <a:schemeClr val="tx1"/>
                </a:solidFill>
                <a:ea typeface="宋体" pitchFamily="2" charset="-122"/>
              </a:rPr>
              <a:t>侦测到满足条件的小区后，上报测量报告。</a:t>
            </a:r>
          </a:p>
        </p:txBody>
      </p:sp>
      <p:sp>
        <p:nvSpPr>
          <p:cNvPr id="318470" name="AutoShape 6"/>
          <p:cNvSpPr>
            <a:spLocks noChangeArrowheads="1"/>
          </p:cNvSpPr>
          <p:nvPr/>
        </p:nvSpPr>
        <p:spPr bwMode="auto">
          <a:xfrm>
            <a:off x="3348038" y="2060575"/>
            <a:ext cx="1655762" cy="411163"/>
          </a:xfrm>
          <a:prstGeom prst="wedgeRoundRectCallout">
            <a:avLst>
              <a:gd name="adj1" fmla="val -38843"/>
              <a:gd name="adj2" fmla="val 130861"/>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Source eNodeB</a:t>
            </a:r>
            <a:r>
              <a:rPr lang="zh-CN" altLang="en-US" sz="900">
                <a:solidFill>
                  <a:schemeClr val="tx1"/>
                </a:solidFill>
                <a:ea typeface="宋体" pitchFamily="2" charset="-122"/>
              </a:rPr>
              <a:t>根据切换算法和当前状态做出切换判决。</a:t>
            </a:r>
            <a:r>
              <a:rPr lang="zh-CN" altLang="en-GB" sz="900">
                <a:solidFill>
                  <a:schemeClr val="tx1"/>
                </a:solidFill>
                <a:ea typeface="宋体" pitchFamily="2" charset="-122"/>
              </a:rPr>
              <a:t> </a:t>
            </a:r>
            <a:endParaRPr lang="zh-CN" altLang="en-US" sz="900">
              <a:solidFill>
                <a:schemeClr val="tx1"/>
              </a:solidFill>
              <a:ea typeface="宋体" pitchFamily="2" charset="-122"/>
            </a:endParaRPr>
          </a:p>
        </p:txBody>
      </p:sp>
      <p:sp>
        <p:nvSpPr>
          <p:cNvPr id="318471" name="AutoShape 7"/>
          <p:cNvSpPr>
            <a:spLocks noChangeArrowheads="1"/>
          </p:cNvSpPr>
          <p:nvPr/>
        </p:nvSpPr>
        <p:spPr bwMode="auto">
          <a:xfrm>
            <a:off x="5651500" y="1557338"/>
            <a:ext cx="3030538" cy="560387"/>
          </a:xfrm>
          <a:prstGeom prst="wedgeRoundRectCallout">
            <a:avLst>
              <a:gd name="adj1" fmla="val -79977"/>
              <a:gd name="adj2" fmla="val 20637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zh-CN" altLang="en-US" sz="900">
                <a:solidFill>
                  <a:schemeClr val="tx1"/>
                </a:solidFill>
                <a:ea typeface="宋体" pitchFamily="2" charset="-122"/>
              </a:rPr>
              <a:t>发起切换准备过程，由</a:t>
            </a:r>
            <a:r>
              <a:rPr lang="en-US" altLang="zh-CN" sz="900">
                <a:solidFill>
                  <a:schemeClr val="tx1"/>
                </a:solidFill>
                <a:ea typeface="宋体" pitchFamily="2" charset="-122"/>
              </a:rPr>
              <a:t>Source eNB</a:t>
            </a:r>
            <a:r>
              <a:rPr lang="zh-CN" altLang="en-US" sz="900">
                <a:solidFill>
                  <a:schemeClr val="tx1"/>
                </a:solidFill>
                <a:ea typeface="宋体" pitchFamily="2" charset="-122"/>
              </a:rPr>
              <a:t>发送</a:t>
            </a:r>
            <a:r>
              <a:rPr lang="en-US" altLang="zh-CN" sz="900">
                <a:solidFill>
                  <a:schemeClr val="tx1"/>
                </a:solidFill>
                <a:ea typeface="宋体" pitchFamily="2" charset="-122"/>
              </a:rPr>
              <a:t>Handover Request</a:t>
            </a:r>
            <a:r>
              <a:rPr lang="zh-CN" altLang="en-US" sz="900">
                <a:solidFill>
                  <a:schemeClr val="tx1"/>
                </a:solidFill>
                <a:ea typeface="宋体" pitchFamily="2" charset="-122"/>
              </a:rPr>
              <a:t>消息给</a:t>
            </a:r>
            <a:r>
              <a:rPr lang="en-US" altLang="zh-CN" sz="900">
                <a:solidFill>
                  <a:schemeClr val="tx1"/>
                </a:solidFill>
                <a:ea typeface="宋体" pitchFamily="2" charset="-122"/>
              </a:rPr>
              <a:t>Target eNB</a:t>
            </a:r>
            <a:r>
              <a:rPr lang="zh-CN" altLang="en-US" sz="900">
                <a:solidFill>
                  <a:schemeClr val="tx1"/>
                </a:solidFill>
                <a:ea typeface="宋体" pitchFamily="2" charset="-122"/>
              </a:rPr>
              <a:t>。主要携带当前</a:t>
            </a:r>
            <a:r>
              <a:rPr lang="en-US" altLang="zh-CN" sz="900">
                <a:solidFill>
                  <a:schemeClr val="tx1"/>
                </a:solidFill>
                <a:ea typeface="宋体" pitchFamily="2" charset="-122"/>
              </a:rPr>
              <a:t>UE</a:t>
            </a:r>
            <a:r>
              <a:rPr lang="zh-CN" altLang="en-US" sz="900">
                <a:solidFill>
                  <a:schemeClr val="tx1"/>
                </a:solidFill>
                <a:ea typeface="宋体" pitchFamily="2" charset="-122"/>
              </a:rPr>
              <a:t>的业务信息和其他接入层信息（加密、完整性、测量）</a:t>
            </a:r>
          </a:p>
        </p:txBody>
      </p:sp>
      <p:sp>
        <p:nvSpPr>
          <p:cNvPr id="318472" name="AutoShape 8"/>
          <p:cNvSpPr>
            <a:spLocks noChangeArrowheads="1"/>
          </p:cNvSpPr>
          <p:nvPr/>
        </p:nvSpPr>
        <p:spPr bwMode="auto">
          <a:xfrm>
            <a:off x="323850" y="4581525"/>
            <a:ext cx="2343150" cy="533400"/>
          </a:xfrm>
          <a:prstGeom prst="wedgeRoundRectCallout">
            <a:avLst>
              <a:gd name="adj1" fmla="val 111204"/>
              <a:gd name="adj2" fmla="val -236986"/>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Target eNB</a:t>
            </a:r>
            <a:r>
              <a:rPr lang="zh-CN" altLang="en-US" sz="900">
                <a:solidFill>
                  <a:schemeClr val="tx1"/>
                </a:solidFill>
                <a:ea typeface="宋体" pitchFamily="2" charset="-122"/>
              </a:rPr>
              <a:t>把在本</a:t>
            </a:r>
            <a:r>
              <a:rPr lang="en-US" altLang="zh-CN" sz="900">
                <a:solidFill>
                  <a:schemeClr val="tx1"/>
                </a:solidFill>
                <a:ea typeface="宋体" pitchFamily="2" charset="-122"/>
              </a:rPr>
              <a:t>eNB</a:t>
            </a:r>
            <a:r>
              <a:rPr lang="zh-CN" altLang="en-US" sz="900">
                <a:solidFill>
                  <a:schemeClr val="tx1"/>
                </a:solidFill>
                <a:ea typeface="宋体" pitchFamily="2" charset="-122"/>
              </a:rPr>
              <a:t>内的准入结果和无线资源配置信息返回给</a:t>
            </a:r>
            <a:r>
              <a:rPr lang="en-US" altLang="zh-CN" sz="900">
                <a:solidFill>
                  <a:schemeClr val="tx1"/>
                </a:solidFill>
                <a:ea typeface="宋体" pitchFamily="2" charset="-122"/>
              </a:rPr>
              <a:t>Source eNB</a:t>
            </a:r>
            <a:r>
              <a:rPr lang="zh-CN" altLang="en-US" sz="900">
                <a:solidFill>
                  <a:schemeClr val="tx1"/>
                </a:solidFill>
                <a:ea typeface="宋体" pitchFamily="2" charset="-122"/>
              </a:rPr>
              <a:t>，至此切换准备阶段结束。</a:t>
            </a:r>
          </a:p>
        </p:txBody>
      </p:sp>
      <p:sp>
        <p:nvSpPr>
          <p:cNvPr id="318477" name="AutoShape 13"/>
          <p:cNvSpPr>
            <a:spLocks noChangeArrowheads="1"/>
          </p:cNvSpPr>
          <p:nvPr/>
        </p:nvSpPr>
        <p:spPr bwMode="auto">
          <a:xfrm>
            <a:off x="5292725" y="3933825"/>
            <a:ext cx="3028950" cy="431800"/>
          </a:xfrm>
          <a:prstGeom prst="wedgeRoundRectCallout">
            <a:avLst>
              <a:gd name="adj1" fmla="val -43472"/>
              <a:gd name="adj2" fmla="val -185861"/>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Target eNB</a:t>
            </a:r>
            <a:r>
              <a:rPr lang="zh-CN" altLang="en-US" sz="900">
                <a:solidFill>
                  <a:schemeClr val="tx1"/>
                </a:solidFill>
                <a:ea typeface="宋体" pitchFamily="2" charset="-122"/>
              </a:rPr>
              <a:t>收到</a:t>
            </a:r>
            <a:r>
              <a:rPr lang="en-US" altLang="zh-CN" sz="900">
                <a:solidFill>
                  <a:schemeClr val="tx1"/>
                </a:solidFill>
                <a:ea typeface="宋体" pitchFamily="2" charset="-122"/>
              </a:rPr>
              <a:t>Source</a:t>
            </a:r>
            <a:r>
              <a:rPr lang="zh-CN" altLang="en-US" sz="900">
                <a:solidFill>
                  <a:schemeClr val="tx1"/>
                </a:solidFill>
                <a:ea typeface="宋体" pitchFamily="2" charset="-122"/>
              </a:rPr>
              <a:t>发来的</a:t>
            </a:r>
            <a:r>
              <a:rPr lang="en-US" altLang="zh-CN" sz="900">
                <a:solidFill>
                  <a:schemeClr val="tx1"/>
                </a:solidFill>
                <a:ea typeface="宋体" pitchFamily="2" charset="-122"/>
              </a:rPr>
              <a:t>HandoverReq</a:t>
            </a:r>
            <a:r>
              <a:rPr lang="zh-CN" altLang="en-US" sz="900">
                <a:solidFill>
                  <a:schemeClr val="tx1"/>
                </a:solidFill>
                <a:ea typeface="宋体" pitchFamily="2" charset="-122"/>
              </a:rPr>
              <a:t>消息后，会根据其携带的业务信息开始准入，并进行无线资源配置。</a:t>
            </a:r>
          </a:p>
        </p:txBody>
      </p:sp>
      <p:sp>
        <p:nvSpPr>
          <p:cNvPr id="318478" name="AutoShape 14"/>
          <p:cNvSpPr>
            <a:spLocks noChangeArrowheads="1"/>
          </p:cNvSpPr>
          <p:nvPr/>
        </p:nvSpPr>
        <p:spPr bwMode="auto">
          <a:xfrm>
            <a:off x="179388" y="2924175"/>
            <a:ext cx="1655762" cy="504825"/>
          </a:xfrm>
          <a:prstGeom prst="wedgeRoundRectCallout">
            <a:avLst>
              <a:gd name="adj1" fmla="val 32153"/>
              <a:gd name="adj2" fmla="val 15081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Source eNB</a:t>
            </a:r>
            <a:r>
              <a:rPr lang="zh-CN" altLang="en-US" sz="900">
                <a:solidFill>
                  <a:schemeClr val="tx1"/>
                </a:solidFill>
                <a:ea typeface="宋体" pitchFamily="2" charset="-122"/>
              </a:rPr>
              <a:t>把</a:t>
            </a:r>
            <a:r>
              <a:rPr lang="en-US" altLang="zh-CN" sz="900">
                <a:solidFill>
                  <a:schemeClr val="tx1"/>
                </a:solidFill>
                <a:ea typeface="宋体" pitchFamily="2" charset="-122"/>
              </a:rPr>
              <a:t>Target eNB</a:t>
            </a:r>
            <a:r>
              <a:rPr lang="zh-CN" altLang="en-US" sz="900">
                <a:solidFill>
                  <a:schemeClr val="tx1"/>
                </a:solidFill>
                <a:ea typeface="宋体" pitchFamily="2" charset="-122"/>
              </a:rPr>
              <a:t>发来的</a:t>
            </a:r>
            <a:r>
              <a:rPr lang="en-US" altLang="zh-CN" sz="900">
                <a:solidFill>
                  <a:schemeClr val="tx1"/>
                </a:solidFill>
                <a:ea typeface="宋体" pitchFamily="2" charset="-122"/>
              </a:rPr>
              <a:t>Container</a:t>
            </a:r>
            <a:r>
              <a:rPr lang="zh-CN" altLang="en-US" sz="900">
                <a:solidFill>
                  <a:schemeClr val="tx1"/>
                </a:solidFill>
                <a:ea typeface="宋体" pitchFamily="2" charset="-122"/>
              </a:rPr>
              <a:t>直接通过空口消息发给</a:t>
            </a:r>
            <a:r>
              <a:rPr lang="en-US" altLang="zh-CN" sz="900">
                <a:solidFill>
                  <a:schemeClr val="tx1"/>
                </a:solidFill>
                <a:ea typeface="宋体" pitchFamily="2" charset="-122"/>
              </a:rPr>
              <a:t>UE</a:t>
            </a:r>
            <a:r>
              <a:rPr lang="zh-CN" altLang="en-US" sz="900">
                <a:solidFill>
                  <a:schemeClr val="tx1"/>
                </a:solidFill>
                <a:ea typeface="宋体" pitchFamily="2" charset="-122"/>
              </a:rPr>
              <a:t>，告知切换。</a:t>
            </a:r>
          </a:p>
        </p:txBody>
      </p:sp>
      <p:sp>
        <p:nvSpPr>
          <p:cNvPr id="318479" name="AutoShape 15"/>
          <p:cNvSpPr>
            <a:spLocks noChangeArrowheads="1"/>
          </p:cNvSpPr>
          <p:nvPr/>
        </p:nvSpPr>
        <p:spPr bwMode="auto">
          <a:xfrm>
            <a:off x="5867400" y="4581525"/>
            <a:ext cx="2305050" cy="501650"/>
          </a:xfrm>
          <a:prstGeom prst="wedgeRoundRectCallout">
            <a:avLst>
              <a:gd name="adj1" fmla="val -83167"/>
              <a:gd name="adj2" fmla="val -55884"/>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SN</a:t>
            </a:r>
            <a:r>
              <a:rPr lang="zh-CN" altLang="en-US" sz="900">
                <a:solidFill>
                  <a:schemeClr val="tx1"/>
                </a:solidFill>
                <a:ea typeface="宋体" pitchFamily="2" charset="-122"/>
              </a:rPr>
              <a:t>信息的作用是把</a:t>
            </a:r>
            <a:r>
              <a:rPr lang="en-US" altLang="zh-CN" sz="900">
                <a:solidFill>
                  <a:schemeClr val="tx1"/>
                </a:solidFill>
                <a:ea typeface="宋体" pitchFamily="2" charset="-122"/>
              </a:rPr>
              <a:t>UE</a:t>
            </a:r>
            <a:r>
              <a:rPr lang="zh-CN" altLang="en-US" sz="900">
                <a:solidFill>
                  <a:schemeClr val="tx1"/>
                </a:solidFill>
                <a:ea typeface="宋体" pitchFamily="2" charset="-122"/>
              </a:rPr>
              <a:t>在源侧的</a:t>
            </a:r>
            <a:r>
              <a:rPr lang="en-US" altLang="zh-CN" sz="900">
                <a:solidFill>
                  <a:schemeClr val="tx1"/>
                </a:solidFill>
                <a:ea typeface="宋体" pitchFamily="2" charset="-122"/>
              </a:rPr>
              <a:t>SN</a:t>
            </a:r>
            <a:r>
              <a:rPr lang="zh-CN" altLang="en-US" sz="900">
                <a:solidFill>
                  <a:schemeClr val="tx1"/>
                </a:solidFill>
                <a:ea typeface="宋体" pitchFamily="2" charset="-122"/>
              </a:rPr>
              <a:t>信息和</a:t>
            </a:r>
            <a:r>
              <a:rPr lang="en-US" altLang="zh-CN" sz="900">
                <a:solidFill>
                  <a:schemeClr val="tx1"/>
                </a:solidFill>
                <a:ea typeface="宋体" pitchFamily="2" charset="-122"/>
              </a:rPr>
              <a:t>HFN</a:t>
            </a:r>
            <a:r>
              <a:rPr lang="zh-CN" altLang="en-US" sz="900">
                <a:solidFill>
                  <a:schemeClr val="tx1"/>
                </a:solidFill>
                <a:ea typeface="宋体" pitchFamily="2" charset="-122"/>
              </a:rPr>
              <a:t>信息告知目标测，用于数据重传和加密完整性保护。</a:t>
            </a:r>
          </a:p>
        </p:txBody>
      </p:sp>
      <p:sp>
        <p:nvSpPr>
          <p:cNvPr id="318480" name="AutoShape 16"/>
          <p:cNvSpPr>
            <a:spLocks noChangeArrowheads="1"/>
          </p:cNvSpPr>
          <p:nvPr/>
        </p:nvSpPr>
        <p:spPr bwMode="auto">
          <a:xfrm>
            <a:off x="2771775" y="5876925"/>
            <a:ext cx="1890713" cy="215900"/>
          </a:xfrm>
          <a:prstGeom prst="wedgeRoundRectCallout">
            <a:avLst>
              <a:gd name="adj1" fmla="val 36486"/>
              <a:gd name="adj2" fmla="val -49999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zh-CN" altLang="en-US" sz="900">
                <a:solidFill>
                  <a:schemeClr val="tx1"/>
                </a:solidFill>
                <a:ea typeface="宋体" pitchFamily="2" charset="-122"/>
              </a:rPr>
              <a:t>开始数据转发，后面有详细介绍。</a:t>
            </a:r>
          </a:p>
        </p:txBody>
      </p:sp>
      <p:sp>
        <p:nvSpPr>
          <p:cNvPr id="15" name="Rectangle 8"/>
          <p:cNvSpPr txBox="1">
            <a:spLocks noChangeArrowheads="1"/>
          </p:cNvSpPr>
          <p:nvPr/>
        </p:nvSpPr>
        <p:spPr bwMode="auto">
          <a:xfrm>
            <a:off x="466725" y="260350"/>
            <a:ext cx="5400675" cy="576263"/>
          </a:xfrm>
          <a:prstGeom prst="rect">
            <a:avLst/>
          </a:prstGeom>
          <a:noFill/>
          <a:ln w="9525">
            <a:noFill/>
            <a:miter lim="800000"/>
            <a:headEnd/>
            <a:tailEnd/>
          </a:ln>
        </p:spPr>
        <p:txBody>
          <a:bodyPr lIns="80139" tIns="40069" rIns="80139" bIns="40069" anchor="ctr"/>
          <a:lstStyle/>
          <a:p>
            <a:pPr defTabSz="801688">
              <a:defRPr/>
            </a:pPr>
            <a:r>
              <a:rPr lang="en-US" altLang="zh-CN" sz="2800" b="1" dirty="0">
                <a:solidFill>
                  <a:srgbClr val="990000"/>
                </a:solidFill>
                <a:latin typeface="+mn-lt"/>
                <a:ea typeface="+mj-ea"/>
                <a:cs typeface="+mj-cs"/>
              </a:rPr>
              <a:t>eNB</a:t>
            </a:r>
            <a:r>
              <a:rPr lang="zh-CN" altLang="en-US" sz="2800" b="1" dirty="0">
                <a:solidFill>
                  <a:srgbClr val="990000"/>
                </a:solidFill>
                <a:latin typeface="+mn-lt"/>
                <a:ea typeface="+mj-ea"/>
                <a:cs typeface="+mj-cs"/>
              </a:rPr>
              <a:t>间通过</a:t>
            </a:r>
            <a:r>
              <a:rPr lang="en-US" altLang="zh-CN" sz="2800" b="1" dirty="0">
                <a:solidFill>
                  <a:srgbClr val="990000"/>
                </a:solidFill>
                <a:latin typeface="+mn-lt"/>
                <a:ea typeface="+mj-ea"/>
                <a:cs typeface="+mj-cs"/>
              </a:rPr>
              <a:t>X2</a:t>
            </a:r>
            <a:r>
              <a:rPr lang="zh-CN" altLang="en-US" sz="2800" b="1" dirty="0">
                <a:solidFill>
                  <a:srgbClr val="990000"/>
                </a:solidFill>
                <a:latin typeface="+mn-lt"/>
                <a:ea typeface="+mj-ea"/>
                <a:cs typeface="+mj-cs"/>
              </a:rPr>
              <a:t>口切换流程图（</a:t>
            </a:r>
            <a:r>
              <a:rPr lang="en-US" altLang="zh-CN" sz="2800" b="1" dirty="0">
                <a:solidFill>
                  <a:srgbClr val="990000"/>
                </a:solidFill>
                <a:latin typeface="+mn-lt"/>
                <a:ea typeface="+mj-ea"/>
                <a:cs typeface="+mj-cs"/>
              </a:rPr>
              <a:t>1</a:t>
            </a:r>
            <a:r>
              <a:rPr lang="zh-CN" altLang="en-US" sz="2800" b="1" dirty="0">
                <a:solidFill>
                  <a:srgbClr val="990000"/>
                </a:solidFill>
                <a:latin typeface="+mn-lt"/>
                <a:ea typeface="+mj-ea"/>
                <a:cs typeface="+mj-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8468"/>
                                        </p:tgtEl>
                                        <p:attrNameLst>
                                          <p:attrName>style.visibility</p:attrName>
                                        </p:attrNameLst>
                                      </p:cBhvr>
                                      <p:to>
                                        <p:strVal val="visible"/>
                                      </p:to>
                                    </p:set>
                                    <p:animEffect transition="in" filter="blinds(horizontal)">
                                      <p:cBhvr>
                                        <p:cTn id="7" dur="500"/>
                                        <p:tgtEl>
                                          <p:spTgt spid="3184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8476"/>
                                        </p:tgtEl>
                                        <p:attrNameLst>
                                          <p:attrName>style.visibility</p:attrName>
                                        </p:attrNameLst>
                                      </p:cBhvr>
                                      <p:to>
                                        <p:strVal val="visible"/>
                                      </p:to>
                                    </p:set>
                                    <p:animEffect transition="in" filter="blinds(horizontal)">
                                      <p:cBhvr>
                                        <p:cTn id="12" dur="500"/>
                                        <p:tgtEl>
                                          <p:spTgt spid="3184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8469"/>
                                        </p:tgtEl>
                                        <p:attrNameLst>
                                          <p:attrName>style.visibility</p:attrName>
                                        </p:attrNameLst>
                                      </p:cBhvr>
                                      <p:to>
                                        <p:strVal val="visible"/>
                                      </p:to>
                                    </p:set>
                                    <p:animEffect transition="in" filter="blinds(horizontal)">
                                      <p:cBhvr>
                                        <p:cTn id="17" dur="500"/>
                                        <p:tgtEl>
                                          <p:spTgt spid="3184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18470"/>
                                        </p:tgtEl>
                                        <p:attrNameLst>
                                          <p:attrName>style.visibility</p:attrName>
                                        </p:attrNameLst>
                                      </p:cBhvr>
                                      <p:to>
                                        <p:strVal val="visible"/>
                                      </p:to>
                                    </p:set>
                                    <p:animEffect transition="in" filter="blinds(horizontal)">
                                      <p:cBhvr>
                                        <p:cTn id="22" dur="500"/>
                                        <p:tgtEl>
                                          <p:spTgt spid="3184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8471"/>
                                        </p:tgtEl>
                                        <p:attrNameLst>
                                          <p:attrName>style.visibility</p:attrName>
                                        </p:attrNameLst>
                                      </p:cBhvr>
                                      <p:to>
                                        <p:strVal val="visible"/>
                                      </p:to>
                                    </p:set>
                                    <p:animEffect transition="in" filter="blinds(horizontal)">
                                      <p:cBhvr>
                                        <p:cTn id="27" dur="500"/>
                                        <p:tgtEl>
                                          <p:spTgt spid="31847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18477"/>
                                        </p:tgtEl>
                                        <p:attrNameLst>
                                          <p:attrName>style.visibility</p:attrName>
                                        </p:attrNameLst>
                                      </p:cBhvr>
                                      <p:to>
                                        <p:strVal val="visible"/>
                                      </p:to>
                                    </p:set>
                                    <p:animEffect transition="in" filter="blinds(horizontal)">
                                      <p:cBhvr>
                                        <p:cTn id="32" dur="500"/>
                                        <p:tgtEl>
                                          <p:spTgt spid="31847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18472"/>
                                        </p:tgtEl>
                                        <p:attrNameLst>
                                          <p:attrName>style.visibility</p:attrName>
                                        </p:attrNameLst>
                                      </p:cBhvr>
                                      <p:to>
                                        <p:strVal val="visible"/>
                                      </p:to>
                                    </p:set>
                                    <p:animEffect transition="in" filter="blinds(horizontal)">
                                      <p:cBhvr>
                                        <p:cTn id="37" dur="500"/>
                                        <p:tgtEl>
                                          <p:spTgt spid="31847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18478"/>
                                        </p:tgtEl>
                                        <p:attrNameLst>
                                          <p:attrName>style.visibility</p:attrName>
                                        </p:attrNameLst>
                                      </p:cBhvr>
                                      <p:to>
                                        <p:strVal val="visible"/>
                                      </p:to>
                                    </p:set>
                                    <p:animEffect transition="in" filter="blinds(horizontal)">
                                      <p:cBhvr>
                                        <p:cTn id="42" dur="500"/>
                                        <p:tgtEl>
                                          <p:spTgt spid="31847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8479"/>
                                        </p:tgtEl>
                                        <p:attrNameLst>
                                          <p:attrName>style.visibility</p:attrName>
                                        </p:attrNameLst>
                                      </p:cBhvr>
                                      <p:to>
                                        <p:strVal val="visible"/>
                                      </p:to>
                                    </p:set>
                                    <p:animEffect transition="in" filter="blinds(horizontal)">
                                      <p:cBhvr>
                                        <p:cTn id="47" dur="500"/>
                                        <p:tgtEl>
                                          <p:spTgt spid="31847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18480"/>
                                        </p:tgtEl>
                                        <p:attrNameLst>
                                          <p:attrName>style.visibility</p:attrName>
                                        </p:attrNameLst>
                                      </p:cBhvr>
                                      <p:to>
                                        <p:strVal val="visible"/>
                                      </p:to>
                                    </p:set>
                                    <p:animEffect transition="in" filter="blinds(horizontal)">
                                      <p:cBhvr>
                                        <p:cTn id="52" dur="500"/>
                                        <p:tgtEl>
                                          <p:spTgt spid="318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animBg="1"/>
      <p:bldP spid="318476" grpId="0" animBg="1"/>
      <p:bldP spid="318469" grpId="0" animBg="1"/>
      <p:bldP spid="318470" grpId="0" animBg="1"/>
      <p:bldP spid="318471" grpId="0" animBg="1"/>
      <p:bldP spid="318472" grpId="0" animBg="1"/>
      <p:bldP spid="318477" grpId="0" animBg="1"/>
      <p:bldP spid="318478" grpId="0" animBg="1"/>
      <p:bldP spid="318479" grpId="0" animBg="1"/>
      <p:bldP spid="31848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18ABD544-D2FC-41F1-A183-30313EEFD8BE}" type="slidenum">
              <a:rPr lang="de-DE" altLang="zh-CN" smtClean="0">
                <a:latin typeface="Arial" pitchFamily="34" charset="0"/>
              </a:rPr>
              <a:pPr/>
              <a:t>52</a:t>
            </a:fld>
            <a:endParaRPr lang="en-GB" altLang="zh-CN" smtClean="0">
              <a:latin typeface="Arial" pitchFamily="34" charset="0"/>
            </a:endParaRPr>
          </a:p>
        </p:txBody>
      </p:sp>
      <p:graphicFrame>
        <p:nvGraphicFramePr>
          <p:cNvPr id="4098" name="Object 9"/>
          <p:cNvGraphicFramePr>
            <a:graphicFrameLocks noChangeAspect="1"/>
          </p:cNvGraphicFramePr>
          <p:nvPr>
            <p:ph idx="1"/>
          </p:nvPr>
        </p:nvGraphicFramePr>
        <p:xfrm>
          <a:off x="498475" y="1052513"/>
          <a:ext cx="8250238" cy="5113337"/>
        </p:xfrm>
        <a:graphic>
          <a:graphicData uri="http://schemas.openxmlformats.org/presentationml/2006/ole">
            <p:oleObj spid="_x0000_s4098" name="Visio" r:id="rId4" imgW="6096762" imgH="3254502" progId="Visio.Drawing.11">
              <p:embed/>
            </p:oleObj>
          </a:graphicData>
        </a:graphic>
      </p:graphicFrame>
      <p:sp>
        <p:nvSpPr>
          <p:cNvPr id="347146" name="AutoShape 10"/>
          <p:cNvSpPr>
            <a:spLocks noChangeArrowheads="1"/>
          </p:cNvSpPr>
          <p:nvPr/>
        </p:nvSpPr>
        <p:spPr bwMode="auto">
          <a:xfrm>
            <a:off x="395288" y="2276475"/>
            <a:ext cx="2346325" cy="431800"/>
          </a:xfrm>
          <a:prstGeom prst="wedgeRoundRectCallout">
            <a:avLst>
              <a:gd name="adj1" fmla="val 68069"/>
              <a:gd name="adj2" fmla="val -10549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1100">
                <a:solidFill>
                  <a:schemeClr val="tx1"/>
                </a:solidFill>
                <a:ea typeface="宋体" pitchFamily="2" charset="-122"/>
              </a:rPr>
              <a:t>UE</a:t>
            </a:r>
            <a:r>
              <a:rPr lang="zh-CN" altLang="en-US" sz="1100">
                <a:solidFill>
                  <a:schemeClr val="tx1"/>
                </a:solidFill>
                <a:ea typeface="宋体" pitchFamily="2" charset="-122"/>
              </a:rPr>
              <a:t>和目标</a:t>
            </a:r>
            <a:r>
              <a:rPr lang="en-US" altLang="zh-CN" sz="1100">
                <a:solidFill>
                  <a:schemeClr val="tx1"/>
                </a:solidFill>
                <a:ea typeface="宋体" pitchFamily="2" charset="-122"/>
              </a:rPr>
              <a:t>eNB</a:t>
            </a:r>
            <a:r>
              <a:rPr lang="zh-CN" altLang="en-US" sz="1100">
                <a:solidFill>
                  <a:schemeClr val="tx1"/>
                </a:solidFill>
                <a:ea typeface="宋体" pitchFamily="2" charset="-122"/>
              </a:rPr>
              <a:t>完成随机接入后，在目标侧</a:t>
            </a:r>
            <a:r>
              <a:rPr lang="en-US" altLang="zh-CN" sz="1100">
                <a:solidFill>
                  <a:schemeClr val="tx1"/>
                </a:solidFill>
                <a:ea typeface="宋体" pitchFamily="2" charset="-122"/>
              </a:rPr>
              <a:t>eNB</a:t>
            </a:r>
            <a:r>
              <a:rPr lang="zh-CN" altLang="en-US" sz="1100">
                <a:solidFill>
                  <a:schemeClr val="tx1"/>
                </a:solidFill>
                <a:ea typeface="宋体" pitchFamily="2" charset="-122"/>
              </a:rPr>
              <a:t>发送切换完成消息。</a:t>
            </a:r>
          </a:p>
        </p:txBody>
      </p:sp>
      <p:sp>
        <p:nvSpPr>
          <p:cNvPr id="347147" name="AutoShape 11"/>
          <p:cNvSpPr>
            <a:spLocks noChangeArrowheads="1"/>
          </p:cNvSpPr>
          <p:nvPr/>
        </p:nvSpPr>
        <p:spPr bwMode="auto">
          <a:xfrm>
            <a:off x="1042988" y="3213100"/>
            <a:ext cx="2838450" cy="615950"/>
          </a:xfrm>
          <a:prstGeom prst="wedgeRoundRectCallout">
            <a:avLst>
              <a:gd name="adj1" fmla="val 119139"/>
              <a:gd name="adj2" fmla="val -208389"/>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1100">
                <a:solidFill>
                  <a:schemeClr val="tx1"/>
                </a:solidFill>
                <a:ea typeface="宋体" pitchFamily="2" charset="-122"/>
              </a:rPr>
              <a:t>Target eNB</a:t>
            </a:r>
            <a:r>
              <a:rPr lang="zh-CN" altLang="en-US" sz="1100">
                <a:solidFill>
                  <a:schemeClr val="tx1"/>
                </a:solidFill>
                <a:ea typeface="宋体" pitchFamily="2" charset="-122"/>
              </a:rPr>
              <a:t>收到</a:t>
            </a:r>
            <a:r>
              <a:rPr lang="en-US" altLang="zh-CN" sz="1100">
                <a:solidFill>
                  <a:schemeClr val="tx1"/>
                </a:solidFill>
                <a:ea typeface="宋体" pitchFamily="2" charset="-122"/>
              </a:rPr>
              <a:t>UE</a:t>
            </a:r>
            <a:r>
              <a:rPr lang="zh-CN" altLang="en-US" sz="1100">
                <a:solidFill>
                  <a:schemeClr val="tx1"/>
                </a:solidFill>
                <a:ea typeface="宋体" pitchFamily="2" charset="-122"/>
              </a:rPr>
              <a:t>发来的</a:t>
            </a:r>
            <a:r>
              <a:rPr lang="en-US" altLang="zh-CN" sz="1100">
                <a:solidFill>
                  <a:schemeClr val="tx1"/>
                </a:solidFill>
                <a:ea typeface="宋体" pitchFamily="2" charset="-122"/>
              </a:rPr>
              <a:t>HandoverConfirm</a:t>
            </a:r>
            <a:r>
              <a:rPr lang="zh-CN" altLang="en-US" sz="1100">
                <a:solidFill>
                  <a:schemeClr val="tx1"/>
                </a:solidFill>
                <a:ea typeface="宋体" pitchFamily="2" charset="-122"/>
              </a:rPr>
              <a:t>消息后，会向</a:t>
            </a:r>
            <a:r>
              <a:rPr lang="en-US" altLang="zh-CN" sz="1100">
                <a:solidFill>
                  <a:schemeClr val="tx1"/>
                </a:solidFill>
                <a:ea typeface="宋体" pitchFamily="2" charset="-122"/>
              </a:rPr>
              <a:t>MME</a:t>
            </a:r>
            <a:r>
              <a:rPr lang="zh-CN" altLang="en-US" sz="1100">
                <a:solidFill>
                  <a:schemeClr val="tx1"/>
                </a:solidFill>
                <a:ea typeface="宋体" pitchFamily="2" charset="-122"/>
              </a:rPr>
              <a:t>发起</a:t>
            </a:r>
            <a:r>
              <a:rPr lang="en-US" altLang="zh-CN" sz="1100">
                <a:solidFill>
                  <a:schemeClr val="tx1"/>
                </a:solidFill>
                <a:ea typeface="宋体" pitchFamily="2" charset="-122"/>
              </a:rPr>
              <a:t>PathSwitch</a:t>
            </a:r>
            <a:r>
              <a:rPr lang="zh-CN" altLang="en-US" sz="1100">
                <a:solidFill>
                  <a:schemeClr val="tx1"/>
                </a:solidFill>
                <a:ea typeface="宋体" pitchFamily="2" charset="-122"/>
              </a:rPr>
              <a:t>过程，完成用户面的切换。</a:t>
            </a:r>
          </a:p>
        </p:txBody>
      </p:sp>
      <p:sp>
        <p:nvSpPr>
          <p:cNvPr id="347148" name="AutoShape 12"/>
          <p:cNvSpPr>
            <a:spLocks noChangeArrowheads="1"/>
          </p:cNvSpPr>
          <p:nvPr/>
        </p:nvSpPr>
        <p:spPr bwMode="auto">
          <a:xfrm>
            <a:off x="5824538" y="4170363"/>
            <a:ext cx="2573337" cy="571500"/>
          </a:xfrm>
          <a:prstGeom prst="wedgeRoundRectCallout">
            <a:avLst>
              <a:gd name="adj1" fmla="val -46866"/>
              <a:gd name="adj2" fmla="val -96472"/>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1100">
                <a:solidFill>
                  <a:schemeClr val="tx1"/>
                </a:solidFill>
                <a:ea typeface="宋体" pitchFamily="2" charset="-122"/>
              </a:rPr>
              <a:t>MME</a:t>
            </a:r>
            <a:r>
              <a:rPr lang="zh-CN" altLang="en-US" sz="1100">
                <a:solidFill>
                  <a:schemeClr val="tx1"/>
                </a:solidFill>
                <a:ea typeface="宋体" pitchFamily="2" charset="-122"/>
              </a:rPr>
              <a:t>在完成</a:t>
            </a:r>
            <a:r>
              <a:rPr lang="en-US" altLang="zh-CN" sz="1100">
                <a:solidFill>
                  <a:schemeClr val="tx1"/>
                </a:solidFill>
                <a:ea typeface="宋体" pitchFamily="2" charset="-122"/>
              </a:rPr>
              <a:t>S-GW</a:t>
            </a:r>
            <a:r>
              <a:rPr lang="zh-CN" altLang="en-US" sz="1100">
                <a:solidFill>
                  <a:schemeClr val="tx1"/>
                </a:solidFill>
                <a:ea typeface="宋体" pitchFamily="2" charset="-122"/>
              </a:rPr>
              <a:t>的用户面切换后，会给</a:t>
            </a:r>
            <a:r>
              <a:rPr lang="en-US" altLang="zh-CN" sz="1100">
                <a:solidFill>
                  <a:schemeClr val="tx1"/>
                </a:solidFill>
                <a:ea typeface="宋体" pitchFamily="2" charset="-122"/>
              </a:rPr>
              <a:t>Target eNB</a:t>
            </a:r>
            <a:r>
              <a:rPr lang="zh-CN" altLang="en-US" sz="1100">
                <a:solidFill>
                  <a:schemeClr val="tx1"/>
                </a:solidFill>
                <a:ea typeface="宋体" pitchFamily="2" charset="-122"/>
              </a:rPr>
              <a:t>发送</a:t>
            </a:r>
            <a:r>
              <a:rPr lang="en-US" altLang="zh-CN" sz="1100">
                <a:solidFill>
                  <a:schemeClr val="tx1"/>
                </a:solidFill>
                <a:ea typeface="宋体" pitchFamily="2" charset="-122"/>
              </a:rPr>
              <a:t>PathSwitchRsp</a:t>
            </a:r>
            <a:r>
              <a:rPr lang="zh-CN" altLang="en-US" sz="1100">
                <a:solidFill>
                  <a:schemeClr val="tx1"/>
                </a:solidFill>
                <a:ea typeface="宋体" pitchFamily="2" charset="-122"/>
              </a:rPr>
              <a:t>消息，通知用户面切换完成。</a:t>
            </a:r>
          </a:p>
        </p:txBody>
      </p:sp>
      <p:sp>
        <p:nvSpPr>
          <p:cNvPr id="347149" name="AutoShape 13"/>
          <p:cNvSpPr>
            <a:spLocks noChangeArrowheads="1"/>
          </p:cNvSpPr>
          <p:nvPr/>
        </p:nvSpPr>
        <p:spPr bwMode="auto">
          <a:xfrm>
            <a:off x="5292725" y="5084763"/>
            <a:ext cx="2678113" cy="477837"/>
          </a:xfrm>
          <a:prstGeom prst="wedgeRoundRectCallout">
            <a:avLst>
              <a:gd name="adj1" fmla="val -87435"/>
              <a:gd name="adj2" fmla="val -18999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1100">
                <a:solidFill>
                  <a:schemeClr val="tx1"/>
                </a:solidFill>
                <a:ea typeface="宋体" pitchFamily="2" charset="-122"/>
              </a:rPr>
              <a:t>PathSwitch</a:t>
            </a:r>
            <a:r>
              <a:rPr lang="zh-CN" altLang="en-US" sz="1100">
                <a:solidFill>
                  <a:schemeClr val="tx1"/>
                </a:solidFill>
                <a:ea typeface="宋体" pitchFamily="2" charset="-122"/>
              </a:rPr>
              <a:t>完成后，目标</a:t>
            </a:r>
            <a:r>
              <a:rPr lang="en-US" altLang="zh-CN" sz="1100">
                <a:solidFill>
                  <a:schemeClr val="tx1"/>
                </a:solidFill>
                <a:ea typeface="宋体" pitchFamily="2" charset="-122"/>
              </a:rPr>
              <a:t>eNB</a:t>
            </a:r>
            <a:r>
              <a:rPr lang="zh-CN" altLang="en-US" sz="1100">
                <a:solidFill>
                  <a:schemeClr val="tx1"/>
                </a:solidFill>
                <a:ea typeface="宋体" pitchFamily="2" charset="-122"/>
              </a:rPr>
              <a:t>会通知源</a:t>
            </a:r>
            <a:r>
              <a:rPr lang="en-US" altLang="zh-CN" sz="1100">
                <a:solidFill>
                  <a:schemeClr val="tx1"/>
                </a:solidFill>
                <a:ea typeface="宋体" pitchFamily="2" charset="-122"/>
              </a:rPr>
              <a:t>eNB</a:t>
            </a:r>
            <a:r>
              <a:rPr lang="zh-CN" altLang="en-US" sz="1100">
                <a:solidFill>
                  <a:schemeClr val="tx1"/>
                </a:solidFill>
                <a:ea typeface="宋体" pitchFamily="2" charset="-122"/>
              </a:rPr>
              <a:t>释放资源，从而完成切换流程。</a:t>
            </a:r>
          </a:p>
        </p:txBody>
      </p:sp>
      <p:sp>
        <p:nvSpPr>
          <p:cNvPr id="10"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eNB</a:t>
            </a:r>
            <a:r>
              <a:rPr lang="zh-CN" altLang="en-US" dirty="0" smtClean="0">
                <a:latin typeface="+mn-lt"/>
              </a:rPr>
              <a:t>间通过</a:t>
            </a:r>
            <a:r>
              <a:rPr lang="en-US" altLang="zh-CN" dirty="0" smtClean="0">
                <a:latin typeface="+mn-lt"/>
              </a:rPr>
              <a:t>X2</a:t>
            </a:r>
            <a:r>
              <a:rPr lang="zh-CN" altLang="en-US" dirty="0" smtClean="0">
                <a:latin typeface="+mn-lt"/>
              </a:rPr>
              <a:t>口切换流程图（</a:t>
            </a:r>
            <a:r>
              <a:rPr lang="en-US" altLang="zh-CN" dirty="0" smtClean="0">
                <a:latin typeface="+mn-lt"/>
              </a:rPr>
              <a:t>2</a:t>
            </a:r>
            <a:r>
              <a:rPr lang="zh-CN" altLang="en-US" dirty="0" smtClean="0">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7146"/>
                                        </p:tgtEl>
                                        <p:attrNameLst>
                                          <p:attrName>style.visibility</p:attrName>
                                        </p:attrNameLst>
                                      </p:cBhvr>
                                      <p:to>
                                        <p:strVal val="visible"/>
                                      </p:to>
                                    </p:set>
                                    <p:animEffect transition="in" filter="blinds(horizontal)">
                                      <p:cBhvr>
                                        <p:cTn id="7" dur="500"/>
                                        <p:tgtEl>
                                          <p:spTgt spid="34714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7147"/>
                                        </p:tgtEl>
                                        <p:attrNameLst>
                                          <p:attrName>style.visibility</p:attrName>
                                        </p:attrNameLst>
                                      </p:cBhvr>
                                      <p:to>
                                        <p:strVal val="visible"/>
                                      </p:to>
                                    </p:set>
                                    <p:animEffect transition="in" filter="blinds(horizontal)">
                                      <p:cBhvr>
                                        <p:cTn id="12" dur="500"/>
                                        <p:tgtEl>
                                          <p:spTgt spid="34714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7148"/>
                                        </p:tgtEl>
                                        <p:attrNameLst>
                                          <p:attrName>style.visibility</p:attrName>
                                        </p:attrNameLst>
                                      </p:cBhvr>
                                      <p:to>
                                        <p:strVal val="visible"/>
                                      </p:to>
                                    </p:set>
                                    <p:animEffect transition="in" filter="blinds(horizontal)">
                                      <p:cBhvr>
                                        <p:cTn id="17" dur="500"/>
                                        <p:tgtEl>
                                          <p:spTgt spid="34714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7149"/>
                                        </p:tgtEl>
                                        <p:attrNameLst>
                                          <p:attrName>style.visibility</p:attrName>
                                        </p:attrNameLst>
                                      </p:cBhvr>
                                      <p:to>
                                        <p:strVal val="visible"/>
                                      </p:to>
                                    </p:set>
                                    <p:animEffect transition="in" filter="blinds(horizontal)">
                                      <p:cBhvr>
                                        <p:cTn id="22" dur="500"/>
                                        <p:tgtEl>
                                          <p:spTgt spid="347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6" grpId="0" animBg="1"/>
      <p:bldP spid="347147" grpId="0" animBg="1"/>
      <p:bldP spid="347148" grpId="0" animBg="1"/>
      <p:bldP spid="34714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846D6865-17AE-4F97-AC55-251EE97367A4}" type="slidenum">
              <a:rPr lang="de-DE" altLang="zh-CN" smtClean="0">
                <a:latin typeface="Arial" pitchFamily="34" charset="0"/>
              </a:rPr>
              <a:pPr/>
              <a:t>53</a:t>
            </a:fld>
            <a:endParaRPr lang="en-GB" altLang="zh-CN" smtClean="0">
              <a:latin typeface="Arial" pitchFamily="34" charset="0"/>
            </a:endParaRPr>
          </a:p>
        </p:txBody>
      </p:sp>
      <p:sp>
        <p:nvSpPr>
          <p:cNvPr id="5" name="Rectangle 8"/>
          <p:cNvSpPr txBox="1">
            <a:spLocks noChangeArrowheads="1"/>
          </p:cNvSpPr>
          <p:nvPr/>
        </p:nvSpPr>
        <p:spPr bwMode="auto">
          <a:xfrm>
            <a:off x="539750" y="1123950"/>
            <a:ext cx="3240088" cy="504825"/>
          </a:xfrm>
          <a:prstGeom prst="rect">
            <a:avLst/>
          </a:prstGeom>
          <a:noFill/>
          <a:ln w="9525">
            <a:noFill/>
            <a:miter lim="800000"/>
            <a:headEnd/>
            <a:tailEnd/>
          </a:ln>
        </p:spPr>
        <p:txBody>
          <a:bodyPr lIns="80139" tIns="40069" rIns="80139" bIns="40069" anchor="ctr"/>
          <a:lstStyle/>
          <a:p>
            <a:pPr defTabSz="801688">
              <a:buFont typeface="Wingdings" pitchFamily="2" charset="2"/>
              <a:buChar char="Ø"/>
              <a:defRPr/>
            </a:pPr>
            <a:r>
              <a:rPr lang="zh-CN" altLang="en-US" sz="1600" kern="0" dirty="0">
                <a:solidFill>
                  <a:srgbClr val="0070C0"/>
                </a:solidFill>
                <a:latin typeface="+mn-ea"/>
                <a:ea typeface="+mn-ea"/>
                <a:cs typeface="+mj-cs"/>
              </a:rPr>
              <a:t>终端侧信令</a:t>
            </a:r>
          </a:p>
        </p:txBody>
      </p:sp>
      <p:sp>
        <p:nvSpPr>
          <p:cNvPr id="10" name="Rectangle 8"/>
          <p:cNvSpPr txBox="1">
            <a:spLocks noChangeArrowheads="1"/>
          </p:cNvSpPr>
          <p:nvPr/>
        </p:nvSpPr>
        <p:spPr bwMode="auto">
          <a:xfrm>
            <a:off x="539750" y="2349500"/>
            <a:ext cx="3816350" cy="503238"/>
          </a:xfrm>
          <a:prstGeom prst="rect">
            <a:avLst/>
          </a:prstGeom>
          <a:noFill/>
          <a:ln w="9525">
            <a:noFill/>
            <a:miter lim="800000"/>
            <a:headEnd/>
            <a:tailEnd/>
          </a:ln>
        </p:spPr>
        <p:txBody>
          <a:bodyPr lIns="80139" tIns="40069" rIns="80139" bIns="40069" anchor="ctr"/>
          <a:lstStyle/>
          <a:p>
            <a:pPr defTabSz="801688">
              <a:buFont typeface="Wingdings" pitchFamily="2" charset="2"/>
              <a:buChar char="Ø"/>
              <a:defRPr/>
            </a:pPr>
            <a:r>
              <a:rPr lang="zh-CN" altLang="en-US" sz="1600" kern="0" dirty="0">
                <a:solidFill>
                  <a:srgbClr val="0070C0"/>
                </a:solidFill>
                <a:latin typeface="+mn-ea"/>
                <a:ea typeface="+mn-ea"/>
                <a:cs typeface="+mj-cs"/>
              </a:rPr>
              <a:t>源</a:t>
            </a:r>
            <a:r>
              <a:rPr lang="en-US" altLang="zh-CN" sz="1600" kern="0" dirty="0">
                <a:solidFill>
                  <a:srgbClr val="0070C0"/>
                </a:solidFill>
                <a:latin typeface="+mn-ea"/>
                <a:ea typeface="+mn-ea"/>
                <a:cs typeface="+mj-cs"/>
              </a:rPr>
              <a:t>eNB</a:t>
            </a:r>
            <a:r>
              <a:rPr lang="zh-CN" altLang="en-US" sz="1600" kern="0" dirty="0">
                <a:solidFill>
                  <a:srgbClr val="0070C0"/>
                </a:solidFill>
                <a:latin typeface="+mn-ea"/>
                <a:ea typeface="+mn-ea"/>
                <a:cs typeface="+mj-cs"/>
              </a:rPr>
              <a:t>侧信令</a:t>
            </a:r>
          </a:p>
        </p:txBody>
      </p:sp>
      <p:sp>
        <p:nvSpPr>
          <p:cNvPr id="11" name="Rectangle 8"/>
          <p:cNvSpPr txBox="1">
            <a:spLocks noChangeArrowheads="1"/>
          </p:cNvSpPr>
          <p:nvPr/>
        </p:nvSpPr>
        <p:spPr bwMode="auto">
          <a:xfrm>
            <a:off x="539750" y="4292600"/>
            <a:ext cx="7920038" cy="503238"/>
          </a:xfrm>
          <a:prstGeom prst="rect">
            <a:avLst/>
          </a:prstGeom>
          <a:noFill/>
          <a:ln w="9525">
            <a:noFill/>
            <a:miter lim="800000"/>
            <a:headEnd/>
            <a:tailEnd/>
          </a:ln>
        </p:spPr>
        <p:txBody>
          <a:bodyPr lIns="80139" tIns="40069" rIns="80139" bIns="40069" anchor="ctr"/>
          <a:lstStyle/>
          <a:p>
            <a:pPr defTabSz="801688">
              <a:buFont typeface="Wingdings" pitchFamily="2" charset="2"/>
              <a:buChar char="Ø"/>
              <a:defRPr/>
            </a:pPr>
            <a:r>
              <a:rPr lang="zh-CN" altLang="en-US" sz="1600" kern="0" dirty="0">
                <a:solidFill>
                  <a:srgbClr val="0070C0"/>
                </a:solidFill>
                <a:latin typeface="+mn-ea"/>
                <a:ea typeface="+mn-ea"/>
                <a:cs typeface="+mj-cs"/>
              </a:rPr>
              <a:t>目标</a:t>
            </a:r>
            <a:r>
              <a:rPr lang="en-US" altLang="zh-CN" sz="1600" kern="0" dirty="0">
                <a:solidFill>
                  <a:srgbClr val="0070C0"/>
                </a:solidFill>
                <a:latin typeface="+mn-ea"/>
                <a:ea typeface="+mn-ea"/>
                <a:cs typeface="+mj-cs"/>
              </a:rPr>
              <a:t>eNB</a:t>
            </a:r>
            <a:r>
              <a:rPr lang="zh-CN" altLang="en-US" sz="1600" kern="0" dirty="0">
                <a:solidFill>
                  <a:srgbClr val="0070C0"/>
                </a:solidFill>
                <a:latin typeface="+mn-ea"/>
                <a:ea typeface="+mn-ea"/>
                <a:cs typeface="+mj-cs"/>
              </a:rPr>
              <a:t>侧信令</a:t>
            </a:r>
          </a:p>
        </p:txBody>
      </p:sp>
      <p:sp>
        <p:nvSpPr>
          <p:cNvPr id="13"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eNB</a:t>
            </a:r>
            <a:r>
              <a:rPr lang="zh-CN" altLang="en-US" dirty="0" smtClean="0">
                <a:latin typeface="+mn-lt"/>
              </a:rPr>
              <a:t>间通过</a:t>
            </a:r>
            <a:r>
              <a:rPr lang="en-US" altLang="zh-CN" dirty="0" smtClean="0">
                <a:latin typeface="+mn-lt"/>
              </a:rPr>
              <a:t>X2</a:t>
            </a:r>
            <a:r>
              <a:rPr lang="zh-CN" altLang="en-US" dirty="0" smtClean="0">
                <a:latin typeface="+mn-lt"/>
              </a:rPr>
              <a:t>口切换信令</a:t>
            </a:r>
          </a:p>
        </p:txBody>
      </p:sp>
      <p:pic>
        <p:nvPicPr>
          <p:cNvPr id="62471" name="Picture 10"/>
          <p:cNvPicPr>
            <a:picLocks noChangeAspect="1" noChangeArrowheads="1"/>
          </p:cNvPicPr>
          <p:nvPr/>
        </p:nvPicPr>
        <p:blipFill>
          <a:blip r:embed="rId3" cstate="print"/>
          <a:srcRect/>
          <a:stretch>
            <a:fillRect/>
          </a:stretch>
        </p:blipFill>
        <p:spPr bwMode="auto">
          <a:xfrm>
            <a:off x="755650" y="1557338"/>
            <a:ext cx="5659438" cy="647700"/>
          </a:xfrm>
          <a:prstGeom prst="rect">
            <a:avLst/>
          </a:prstGeom>
          <a:noFill/>
          <a:ln w="9525" algn="ctr">
            <a:noFill/>
            <a:miter lim="800000"/>
            <a:headEnd/>
            <a:tailEnd/>
          </a:ln>
        </p:spPr>
      </p:pic>
      <p:pic>
        <p:nvPicPr>
          <p:cNvPr id="62472" name="Picture 11"/>
          <p:cNvPicPr>
            <a:picLocks noChangeAspect="1" noChangeArrowheads="1"/>
          </p:cNvPicPr>
          <p:nvPr/>
        </p:nvPicPr>
        <p:blipFill>
          <a:blip r:embed="rId4" cstate="print"/>
          <a:srcRect/>
          <a:stretch>
            <a:fillRect/>
          </a:stretch>
        </p:blipFill>
        <p:spPr bwMode="auto">
          <a:xfrm>
            <a:off x="755650" y="2781300"/>
            <a:ext cx="5248275" cy="1368425"/>
          </a:xfrm>
          <a:prstGeom prst="rect">
            <a:avLst/>
          </a:prstGeom>
          <a:noFill/>
          <a:ln w="9525" algn="ctr">
            <a:noFill/>
            <a:miter lim="800000"/>
            <a:headEnd/>
            <a:tailEnd/>
          </a:ln>
        </p:spPr>
      </p:pic>
      <p:pic>
        <p:nvPicPr>
          <p:cNvPr id="62473" name="Picture 12"/>
          <p:cNvPicPr>
            <a:picLocks noChangeAspect="1" noChangeArrowheads="1"/>
          </p:cNvPicPr>
          <p:nvPr/>
        </p:nvPicPr>
        <p:blipFill>
          <a:blip r:embed="rId5" cstate="print"/>
          <a:srcRect/>
          <a:stretch>
            <a:fillRect/>
          </a:stretch>
        </p:blipFill>
        <p:spPr bwMode="auto">
          <a:xfrm>
            <a:off x="755650" y="4724400"/>
            <a:ext cx="5207000" cy="13684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2ACA2EA4-E990-4222-81EA-73065EF4C764}" type="slidenum">
              <a:rPr lang="de-DE" altLang="zh-CN" smtClean="0">
                <a:latin typeface="Arial" pitchFamily="34" charset="0"/>
              </a:rPr>
              <a:pPr/>
              <a:t>54</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HANDOVER_REQUEST</a:t>
            </a:r>
            <a:endParaRPr lang="zh-CN" altLang="en-US" dirty="0" smtClean="0">
              <a:latin typeface="+mn-lt"/>
            </a:endParaRPr>
          </a:p>
        </p:txBody>
      </p:sp>
      <p:cxnSp>
        <p:nvCxnSpPr>
          <p:cNvPr id="63492" name="直接连接符 11"/>
          <p:cNvCxnSpPr>
            <a:cxnSpLocks noChangeShapeType="1"/>
          </p:cNvCxnSpPr>
          <p:nvPr/>
        </p:nvCxnSpPr>
        <p:spPr bwMode="auto">
          <a:xfrm>
            <a:off x="3203575" y="908050"/>
            <a:ext cx="0" cy="5257800"/>
          </a:xfrm>
          <a:prstGeom prst="line">
            <a:avLst/>
          </a:prstGeom>
          <a:noFill/>
          <a:ln w="22225" algn="ctr">
            <a:solidFill>
              <a:schemeClr val="tx1"/>
            </a:solidFill>
            <a:round/>
            <a:headEnd/>
            <a:tailEnd/>
          </a:ln>
        </p:spPr>
      </p:cxnSp>
      <p:cxnSp>
        <p:nvCxnSpPr>
          <p:cNvPr id="63493" name="直接连接符 28"/>
          <p:cNvCxnSpPr>
            <a:cxnSpLocks noChangeShapeType="1"/>
          </p:cNvCxnSpPr>
          <p:nvPr/>
        </p:nvCxnSpPr>
        <p:spPr bwMode="auto">
          <a:xfrm flipV="1">
            <a:off x="3203575" y="4581525"/>
            <a:ext cx="5940425" cy="0"/>
          </a:xfrm>
          <a:prstGeom prst="line">
            <a:avLst/>
          </a:prstGeom>
          <a:noFill/>
          <a:ln w="9525" algn="ctr">
            <a:solidFill>
              <a:schemeClr val="tx1"/>
            </a:solidFill>
            <a:round/>
            <a:headEnd/>
            <a:tailEnd/>
          </a:ln>
        </p:spPr>
      </p:cxnSp>
      <p:cxnSp>
        <p:nvCxnSpPr>
          <p:cNvPr id="63494" name="直接连接符 31"/>
          <p:cNvCxnSpPr>
            <a:cxnSpLocks noChangeShapeType="1"/>
          </p:cNvCxnSpPr>
          <p:nvPr/>
        </p:nvCxnSpPr>
        <p:spPr bwMode="auto">
          <a:xfrm>
            <a:off x="3203575" y="3284538"/>
            <a:ext cx="5940425" cy="0"/>
          </a:xfrm>
          <a:prstGeom prst="line">
            <a:avLst/>
          </a:prstGeom>
          <a:noFill/>
          <a:ln w="9525" algn="ctr">
            <a:solidFill>
              <a:schemeClr val="tx1"/>
            </a:solidFill>
            <a:round/>
            <a:headEnd/>
            <a:tailEnd/>
          </a:ln>
        </p:spPr>
      </p:cxnSp>
      <p:cxnSp>
        <p:nvCxnSpPr>
          <p:cNvPr id="63495" name="直接连接符 32"/>
          <p:cNvCxnSpPr>
            <a:cxnSpLocks noChangeShapeType="1"/>
          </p:cNvCxnSpPr>
          <p:nvPr/>
        </p:nvCxnSpPr>
        <p:spPr bwMode="auto">
          <a:xfrm>
            <a:off x="3203575" y="2060575"/>
            <a:ext cx="5940425" cy="0"/>
          </a:xfrm>
          <a:prstGeom prst="line">
            <a:avLst/>
          </a:prstGeom>
          <a:noFill/>
          <a:ln w="9525" algn="ctr">
            <a:solidFill>
              <a:schemeClr val="tx1"/>
            </a:solidFill>
            <a:round/>
            <a:headEnd/>
            <a:tailEnd/>
          </a:ln>
        </p:spPr>
      </p:cxnSp>
      <p:cxnSp>
        <p:nvCxnSpPr>
          <p:cNvPr id="63496" name="直接连接符 44"/>
          <p:cNvCxnSpPr>
            <a:cxnSpLocks noChangeShapeType="1"/>
          </p:cNvCxnSpPr>
          <p:nvPr/>
        </p:nvCxnSpPr>
        <p:spPr bwMode="auto">
          <a:xfrm>
            <a:off x="0" y="2492375"/>
            <a:ext cx="3203575" cy="0"/>
          </a:xfrm>
          <a:prstGeom prst="line">
            <a:avLst/>
          </a:prstGeom>
          <a:noFill/>
          <a:ln w="9525" algn="ctr">
            <a:solidFill>
              <a:schemeClr val="tx1"/>
            </a:solidFill>
            <a:round/>
            <a:headEnd/>
            <a:tailEnd/>
          </a:ln>
        </p:spPr>
      </p:cxnSp>
      <p:cxnSp>
        <p:nvCxnSpPr>
          <p:cNvPr id="63497" name="直接连接符 46"/>
          <p:cNvCxnSpPr>
            <a:cxnSpLocks noChangeShapeType="1"/>
          </p:cNvCxnSpPr>
          <p:nvPr/>
        </p:nvCxnSpPr>
        <p:spPr bwMode="auto">
          <a:xfrm>
            <a:off x="0" y="4221163"/>
            <a:ext cx="3203575" cy="0"/>
          </a:xfrm>
          <a:prstGeom prst="line">
            <a:avLst/>
          </a:prstGeom>
          <a:noFill/>
          <a:ln w="9525" algn="ctr">
            <a:solidFill>
              <a:schemeClr val="tx1"/>
            </a:solidFill>
            <a:round/>
            <a:headEnd/>
            <a:tailEnd/>
          </a:ln>
        </p:spPr>
      </p:cxnSp>
      <p:pic>
        <p:nvPicPr>
          <p:cNvPr id="63498" name="Picture 2"/>
          <p:cNvPicPr>
            <a:picLocks noChangeAspect="1" noChangeArrowheads="1"/>
          </p:cNvPicPr>
          <p:nvPr/>
        </p:nvPicPr>
        <p:blipFill>
          <a:blip r:embed="rId3" cstate="print"/>
          <a:srcRect/>
          <a:stretch>
            <a:fillRect/>
          </a:stretch>
        </p:blipFill>
        <p:spPr bwMode="auto">
          <a:xfrm>
            <a:off x="215900" y="1052513"/>
            <a:ext cx="2843213" cy="1157287"/>
          </a:xfrm>
          <a:prstGeom prst="rect">
            <a:avLst/>
          </a:prstGeom>
          <a:noFill/>
          <a:ln w="9525" algn="ctr">
            <a:noFill/>
            <a:miter lim="800000"/>
            <a:headEnd/>
            <a:tailEnd/>
          </a:ln>
        </p:spPr>
      </p:pic>
      <p:pic>
        <p:nvPicPr>
          <p:cNvPr id="63499" name="Picture 5"/>
          <p:cNvPicPr>
            <a:picLocks noChangeAspect="1" noChangeArrowheads="1"/>
          </p:cNvPicPr>
          <p:nvPr/>
        </p:nvPicPr>
        <p:blipFill>
          <a:blip r:embed="rId4" cstate="print"/>
          <a:srcRect/>
          <a:stretch>
            <a:fillRect/>
          </a:stretch>
        </p:blipFill>
        <p:spPr bwMode="auto">
          <a:xfrm>
            <a:off x="150813" y="4508500"/>
            <a:ext cx="2981325" cy="1368425"/>
          </a:xfrm>
          <a:prstGeom prst="rect">
            <a:avLst/>
          </a:prstGeom>
          <a:noFill/>
          <a:ln w="9525" algn="ctr">
            <a:noFill/>
            <a:miter lim="800000"/>
            <a:headEnd/>
            <a:tailEnd/>
          </a:ln>
        </p:spPr>
      </p:pic>
      <p:pic>
        <p:nvPicPr>
          <p:cNvPr id="63500" name="Picture 6"/>
          <p:cNvPicPr>
            <a:picLocks noChangeAspect="1" noChangeArrowheads="1"/>
          </p:cNvPicPr>
          <p:nvPr/>
        </p:nvPicPr>
        <p:blipFill>
          <a:blip r:embed="rId5" cstate="print"/>
          <a:srcRect/>
          <a:stretch>
            <a:fillRect/>
          </a:stretch>
        </p:blipFill>
        <p:spPr bwMode="auto">
          <a:xfrm>
            <a:off x="3276600" y="1125538"/>
            <a:ext cx="1800225" cy="863600"/>
          </a:xfrm>
          <a:prstGeom prst="rect">
            <a:avLst/>
          </a:prstGeom>
          <a:noFill/>
          <a:ln w="9525" algn="ctr">
            <a:noFill/>
            <a:miter lim="800000"/>
            <a:headEnd/>
            <a:tailEnd/>
          </a:ln>
        </p:spPr>
      </p:pic>
      <p:pic>
        <p:nvPicPr>
          <p:cNvPr id="63501" name="Picture 7"/>
          <p:cNvPicPr>
            <a:picLocks noChangeAspect="1" noChangeArrowheads="1"/>
          </p:cNvPicPr>
          <p:nvPr/>
        </p:nvPicPr>
        <p:blipFill>
          <a:blip r:embed="rId6" cstate="print"/>
          <a:srcRect/>
          <a:stretch>
            <a:fillRect/>
          </a:stretch>
        </p:blipFill>
        <p:spPr bwMode="auto">
          <a:xfrm>
            <a:off x="6084888" y="1052513"/>
            <a:ext cx="2243137" cy="936625"/>
          </a:xfrm>
          <a:prstGeom prst="rect">
            <a:avLst/>
          </a:prstGeom>
          <a:noFill/>
          <a:ln w="9525" algn="ctr">
            <a:noFill/>
            <a:miter lim="800000"/>
            <a:headEnd/>
            <a:tailEnd/>
          </a:ln>
        </p:spPr>
      </p:pic>
      <p:pic>
        <p:nvPicPr>
          <p:cNvPr id="63502" name="Picture 8"/>
          <p:cNvPicPr>
            <a:picLocks noChangeAspect="1" noChangeArrowheads="1"/>
          </p:cNvPicPr>
          <p:nvPr/>
        </p:nvPicPr>
        <p:blipFill>
          <a:blip r:embed="rId7" cstate="print"/>
          <a:srcRect/>
          <a:stretch>
            <a:fillRect/>
          </a:stretch>
        </p:blipFill>
        <p:spPr bwMode="auto">
          <a:xfrm>
            <a:off x="3276600" y="2205038"/>
            <a:ext cx="4103688" cy="1008062"/>
          </a:xfrm>
          <a:prstGeom prst="rect">
            <a:avLst/>
          </a:prstGeom>
          <a:noFill/>
          <a:ln w="9525" algn="ctr">
            <a:noFill/>
            <a:miter lim="800000"/>
            <a:headEnd/>
            <a:tailEnd/>
          </a:ln>
        </p:spPr>
      </p:pic>
      <p:pic>
        <p:nvPicPr>
          <p:cNvPr id="63503" name="Picture 9"/>
          <p:cNvPicPr>
            <a:picLocks noChangeAspect="1" noChangeArrowheads="1"/>
          </p:cNvPicPr>
          <p:nvPr/>
        </p:nvPicPr>
        <p:blipFill>
          <a:blip r:embed="rId8" cstate="print"/>
          <a:srcRect/>
          <a:stretch>
            <a:fillRect/>
          </a:stretch>
        </p:blipFill>
        <p:spPr bwMode="auto">
          <a:xfrm>
            <a:off x="179388" y="2708275"/>
            <a:ext cx="2886075" cy="1225550"/>
          </a:xfrm>
          <a:prstGeom prst="rect">
            <a:avLst/>
          </a:prstGeom>
          <a:noFill/>
          <a:ln w="9525" algn="ctr">
            <a:noFill/>
            <a:miter lim="800000"/>
            <a:headEnd/>
            <a:tailEnd/>
          </a:ln>
        </p:spPr>
      </p:pic>
      <p:pic>
        <p:nvPicPr>
          <p:cNvPr id="63504" name="Picture 10"/>
          <p:cNvPicPr>
            <a:picLocks noChangeAspect="1" noChangeArrowheads="1"/>
          </p:cNvPicPr>
          <p:nvPr/>
        </p:nvPicPr>
        <p:blipFill>
          <a:blip r:embed="rId9" cstate="print"/>
          <a:srcRect/>
          <a:stretch>
            <a:fillRect/>
          </a:stretch>
        </p:blipFill>
        <p:spPr bwMode="auto">
          <a:xfrm>
            <a:off x="3276600" y="3429000"/>
            <a:ext cx="4791075" cy="1079500"/>
          </a:xfrm>
          <a:prstGeom prst="rect">
            <a:avLst/>
          </a:prstGeom>
          <a:noFill/>
          <a:ln w="9525" algn="ctr">
            <a:noFill/>
            <a:miter lim="800000"/>
            <a:headEnd/>
            <a:tailEnd/>
          </a:ln>
        </p:spPr>
      </p:pic>
      <p:pic>
        <p:nvPicPr>
          <p:cNvPr id="63505" name="Picture 11"/>
          <p:cNvPicPr>
            <a:picLocks noChangeAspect="1" noChangeArrowheads="1"/>
          </p:cNvPicPr>
          <p:nvPr/>
        </p:nvPicPr>
        <p:blipFill>
          <a:blip r:embed="rId10" cstate="print"/>
          <a:srcRect/>
          <a:stretch>
            <a:fillRect/>
          </a:stretch>
        </p:blipFill>
        <p:spPr bwMode="auto">
          <a:xfrm>
            <a:off x="3276600" y="4724400"/>
            <a:ext cx="4751388" cy="1427163"/>
          </a:xfrm>
          <a:prstGeom prst="rect">
            <a:avLst/>
          </a:prstGeom>
          <a:noFill/>
          <a:ln w="9525" algn="ctr">
            <a:noFill/>
            <a:miter lim="800000"/>
            <a:headEnd/>
            <a:tailEnd/>
          </a:ln>
        </p:spPr>
      </p:pic>
      <p:cxnSp>
        <p:nvCxnSpPr>
          <p:cNvPr id="63506" name="直接连接符 34"/>
          <p:cNvCxnSpPr>
            <a:cxnSpLocks noChangeShapeType="1"/>
          </p:cNvCxnSpPr>
          <p:nvPr/>
        </p:nvCxnSpPr>
        <p:spPr bwMode="auto">
          <a:xfrm flipV="1">
            <a:off x="5795963" y="908050"/>
            <a:ext cx="0" cy="1152525"/>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81C1944D-E7FB-4F37-A30D-CC283D3D93B0}" type="slidenum">
              <a:rPr lang="de-DE" altLang="zh-CN" smtClean="0">
                <a:latin typeface="Arial" pitchFamily="34" charset="0"/>
              </a:rPr>
              <a:pPr/>
              <a:t>55</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HANDOVER_REQUEST</a:t>
            </a:r>
            <a:endParaRPr lang="zh-CN" altLang="en-US" dirty="0" smtClean="0">
              <a:latin typeface="+mn-lt"/>
            </a:endParaRPr>
          </a:p>
        </p:txBody>
      </p:sp>
      <p:cxnSp>
        <p:nvCxnSpPr>
          <p:cNvPr id="64516" name="直接连接符 28"/>
          <p:cNvCxnSpPr>
            <a:cxnSpLocks noChangeShapeType="1"/>
          </p:cNvCxnSpPr>
          <p:nvPr/>
        </p:nvCxnSpPr>
        <p:spPr bwMode="auto">
          <a:xfrm flipV="1">
            <a:off x="0" y="4437063"/>
            <a:ext cx="9144000" cy="0"/>
          </a:xfrm>
          <a:prstGeom prst="line">
            <a:avLst/>
          </a:prstGeom>
          <a:noFill/>
          <a:ln w="9525" algn="ctr">
            <a:solidFill>
              <a:schemeClr val="tx1"/>
            </a:solidFill>
            <a:round/>
            <a:headEnd/>
            <a:tailEnd/>
          </a:ln>
        </p:spPr>
      </p:cxnSp>
      <p:pic>
        <p:nvPicPr>
          <p:cNvPr id="64517" name="Picture 2"/>
          <p:cNvPicPr>
            <a:picLocks noChangeAspect="1" noChangeArrowheads="1"/>
          </p:cNvPicPr>
          <p:nvPr/>
        </p:nvPicPr>
        <p:blipFill>
          <a:blip r:embed="rId3" cstate="print"/>
          <a:srcRect/>
          <a:stretch>
            <a:fillRect/>
          </a:stretch>
        </p:blipFill>
        <p:spPr bwMode="auto">
          <a:xfrm>
            <a:off x="468313" y="908050"/>
            <a:ext cx="6551612" cy="3457575"/>
          </a:xfrm>
          <a:prstGeom prst="rect">
            <a:avLst/>
          </a:prstGeom>
          <a:noFill/>
          <a:ln w="9525" algn="ctr">
            <a:noFill/>
            <a:miter lim="800000"/>
            <a:headEnd/>
            <a:tailEnd/>
          </a:ln>
        </p:spPr>
      </p:pic>
      <p:pic>
        <p:nvPicPr>
          <p:cNvPr id="64518" name="Picture 3"/>
          <p:cNvPicPr>
            <a:picLocks noChangeAspect="1" noChangeArrowheads="1"/>
          </p:cNvPicPr>
          <p:nvPr/>
        </p:nvPicPr>
        <p:blipFill>
          <a:blip r:embed="rId4" cstate="print"/>
          <a:srcRect/>
          <a:stretch>
            <a:fillRect/>
          </a:stretch>
        </p:blipFill>
        <p:spPr bwMode="auto">
          <a:xfrm>
            <a:off x="684213" y="4581525"/>
            <a:ext cx="6551612" cy="15700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C78F632E-3FBF-4DC5-AFEC-06B8E1904673}" type="slidenum">
              <a:rPr lang="de-DE" altLang="zh-CN" smtClean="0">
                <a:latin typeface="Arial" pitchFamily="34" charset="0"/>
              </a:rPr>
              <a:pPr/>
              <a:t>56</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6769100" cy="576263"/>
          </a:xfrm>
        </p:spPr>
        <p:txBody>
          <a:bodyPr/>
          <a:lstStyle/>
          <a:p>
            <a:pPr eaLnBrk="1" hangingPunct="1">
              <a:defRPr/>
            </a:pPr>
            <a:r>
              <a:rPr lang="en-US" altLang="zh-CN" dirty="0" smtClean="0">
                <a:latin typeface="+mn-lt"/>
              </a:rPr>
              <a:t>HANDOVER_REQUEST_ACKNOWLEDGE</a:t>
            </a:r>
            <a:endParaRPr lang="zh-CN" altLang="en-US" dirty="0" smtClean="0">
              <a:latin typeface="+mn-lt"/>
            </a:endParaRPr>
          </a:p>
        </p:txBody>
      </p:sp>
      <p:cxnSp>
        <p:nvCxnSpPr>
          <p:cNvPr id="65540" name="直接连接符 28"/>
          <p:cNvCxnSpPr>
            <a:cxnSpLocks noChangeShapeType="1"/>
          </p:cNvCxnSpPr>
          <p:nvPr/>
        </p:nvCxnSpPr>
        <p:spPr bwMode="auto">
          <a:xfrm flipV="1">
            <a:off x="0" y="2636838"/>
            <a:ext cx="9144000" cy="0"/>
          </a:xfrm>
          <a:prstGeom prst="line">
            <a:avLst/>
          </a:prstGeom>
          <a:noFill/>
          <a:ln w="9525" algn="ctr">
            <a:solidFill>
              <a:schemeClr val="tx1"/>
            </a:solidFill>
            <a:round/>
            <a:headEnd/>
            <a:tailEnd/>
          </a:ln>
        </p:spPr>
      </p:cxnSp>
      <p:pic>
        <p:nvPicPr>
          <p:cNvPr id="65541" name="Picture 4"/>
          <p:cNvPicPr>
            <a:picLocks noChangeAspect="1" noChangeArrowheads="1"/>
          </p:cNvPicPr>
          <p:nvPr/>
        </p:nvPicPr>
        <p:blipFill>
          <a:blip r:embed="rId3" cstate="print"/>
          <a:srcRect/>
          <a:stretch>
            <a:fillRect/>
          </a:stretch>
        </p:blipFill>
        <p:spPr bwMode="auto">
          <a:xfrm>
            <a:off x="611188" y="1196975"/>
            <a:ext cx="4105275" cy="1223963"/>
          </a:xfrm>
          <a:prstGeom prst="rect">
            <a:avLst/>
          </a:prstGeom>
          <a:noFill/>
          <a:ln w="9525" algn="ctr">
            <a:noFill/>
            <a:miter lim="800000"/>
            <a:headEnd/>
            <a:tailEnd/>
          </a:ln>
        </p:spPr>
      </p:pic>
      <p:pic>
        <p:nvPicPr>
          <p:cNvPr id="65542" name="Picture 2"/>
          <p:cNvPicPr>
            <a:picLocks noChangeAspect="1" noChangeArrowheads="1"/>
          </p:cNvPicPr>
          <p:nvPr/>
        </p:nvPicPr>
        <p:blipFill>
          <a:blip r:embed="rId4" cstate="print"/>
          <a:srcRect/>
          <a:stretch>
            <a:fillRect/>
          </a:stretch>
        </p:blipFill>
        <p:spPr bwMode="auto">
          <a:xfrm>
            <a:off x="684213" y="2820988"/>
            <a:ext cx="5934075" cy="3200400"/>
          </a:xfrm>
          <a:prstGeom prst="rect">
            <a:avLst/>
          </a:prstGeom>
          <a:noFill/>
          <a:ln w="9525" algn="ctr">
            <a:noFill/>
            <a:miter lim="800000"/>
            <a:headEnd/>
            <a:tailEnd/>
          </a:ln>
        </p:spPr>
      </p:pic>
      <p:pic>
        <p:nvPicPr>
          <p:cNvPr id="65543" name="Picture 3"/>
          <p:cNvPicPr>
            <a:picLocks noChangeAspect="1" noChangeArrowheads="1"/>
          </p:cNvPicPr>
          <p:nvPr/>
        </p:nvPicPr>
        <p:blipFill>
          <a:blip r:embed="rId5" cstate="print"/>
          <a:srcRect/>
          <a:stretch>
            <a:fillRect/>
          </a:stretch>
        </p:blipFill>
        <p:spPr bwMode="auto">
          <a:xfrm>
            <a:off x="5240338" y="1268413"/>
            <a:ext cx="2716212" cy="1008062"/>
          </a:xfrm>
          <a:prstGeom prst="rect">
            <a:avLst/>
          </a:prstGeom>
          <a:noFill/>
          <a:ln w="9525" algn="ctr">
            <a:noFill/>
            <a:miter lim="800000"/>
            <a:headEnd/>
            <a:tailEnd/>
          </a:ln>
        </p:spPr>
      </p:pic>
      <p:cxnSp>
        <p:nvCxnSpPr>
          <p:cNvPr id="65544" name="直接连接符 23"/>
          <p:cNvCxnSpPr>
            <a:cxnSpLocks noChangeShapeType="1"/>
          </p:cNvCxnSpPr>
          <p:nvPr/>
        </p:nvCxnSpPr>
        <p:spPr bwMode="auto">
          <a:xfrm flipV="1">
            <a:off x="4932363" y="1052513"/>
            <a:ext cx="0" cy="1584325"/>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5EB53360-98F8-4A7C-B6DD-46305D0F27CE}" type="slidenum">
              <a:rPr lang="de-DE" altLang="zh-CN" smtClean="0">
                <a:latin typeface="Arial" pitchFamily="34" charset="0"/>
              </a:rPr>
              <a:pPr/>
              <a:t>57</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7993063" cy="576263"/>
          </a:xfrm>
        </p:spPr>
        <p:txBody>
          <a:bodyPr/>
          <a:lstStyle/>
          <a:p>
            <a:pPr eaLnBrk="1" hangingPunct="1">
              <a:defRPr/>
            </a:pPr>
            <a:r>
              <a:rPr lang="en-US" altLang="zh-CN" dirty="0" smtClean="0">
                <a:latin typeface="+mn-lt"/>
              </a:rPr>
              <a:t>HANDOVER_REQUEST_ACKNOWLEDGE</a:t>
            </a:r>
            <a:endParaRPr lang="zh-CN" altLang="en-US" dirty="0" smtClean="0">
              <a:latin typeface="+mn-lt"/>
            </a:endParaRPr>
          </a:p>
        </p:txBody>
      </p:sp>
      <p:pic>
        <p:nvPicPr>
          <p:cNvPr id="66564" name="Picture 5"/>
          <p:cNvPicPr>
            <a:picLocks noChangeAspect="1" noChangeArrowheads="1"/>
          </p:cNvPicPr>
          <p:nvPr/>
        </p:nvPicPr>
        <p:blipFill>
          <a:blip r:embed="rId3" cstate="print"/>
          <a:srcRect r="9355"/>
          <a:stretch>
            <a:fillRect/>
          </a:stretch>
        </p:blipFill>
        <p:spPr bwMode="auto">
          <a:xfrm>
            <a:off x="395288" y="908050"/>
            <a:ext cx="3889375" cy="3529013"/>
          </a:xfrm>
          <a:prstGeom prst="rect">
            <a:avLst/>
          </a:prstGeom>
          <a:noFill/>
          <a:ln w="9525" algn="ctr">
            <a:noFill/>
            <a:miter lim="800000"/>
            <a:headEnd/>
            <a:tailEnd/>
          </a:ln>
        </p:spPr>
      </p:pic>
      <p:cxnSp>
        <p:nvCxnSpPr>
          <p:cNvPr id="66565" name="直接连接符 6"/>
          <p:cNvCxnSpPr>
            <a:cxnSpLocks noChangeShapeType="1"/>
          </p:cNvCxnSpPr>
          <p:nvPr/>
        </p:nvCxnSpPr>
        <p:spPr bwMode="auto">
          <a:xfrm flipV="1">
            <a:off x="4572000" y="981075"/>
            <a:ext cx="0" cy="5184775"/>
          </a:xfrm>
          <a:prstGeom prst="line">
            <a:avLst/>
          </a:prstGeom>
          <a:noFill/>
          <a:ln w="9525" algn="ctr">
            <a:solidFill>
              <a:schemeClr val="tx1"/>
            </a:solidFill>
            <a:round/>
            <a:headEnd/>
            <a:tailEnd/>
          </a:ln>
        </p:spPr>
      </p:cxnSp>
      <p:pic>
        <p:nvPicPr>
          <p:cNvPr id="66566" name="Picture 6"/>
          <p:cNvPicPr>
            <a:picLocks noChangeAspect="1" noChangeArrowheads="1"/>
          </p:cNvPicPr>
          <p:nvPr/>
        </p:nvPicPr>
        <p:blipFill>
          <a:blip r:embed="rId4" cstate="print"/>
          <a:srcRect/>
          <a:stretch>
            <a:fillRect/>
          </a:stretch>
        </p:blipFill>
        <p:spPr bwMode="auto">
          <a:xfrm>
            <a:off x="539750" y="4652963"/>
            <a:ext cx="3311525" cy="1444625"/>
          </a:xfrm>
          <a:prstGeom prst="rect">
            <a:avLst/>
          </a:prstGeom>
          <a:noFill/>
          <a:ln w="9525" algn="ctr">
            <a:noFill/>
            <a:miter lim="800000"/>
            <a:headEnd/>
            <a:tailEnd/>
          </a:ln>
        </p:spPr>
      </p:pic>
      <p:pic>
        <p:nvPicPr>
          <p:cNvPr id="66567" name="Picture 7"/>
          <p:cNvPicPr>
            <a:picLocks noChangeAspect="1" noChangeArrowheads="1"/>
          </p:cNvPicPr>
          <p:nvPr/>
        </p:nvPicPr>
        <p:blipFill>
          <a:blip r:embed="rId5" cstate="print"/>
          <a:srcRect/>
          <a:stretch>
            <a:fillRect/>
          </a:stretch>
        </p:blipFill>
        <p:spPr bwMode="auto">
          <a:xfrm>
            <a:off x="4716463" y="908050"/>
            <a:ext cx="3527425" cy="3529013"/>
          </a:xfrm>
          <a:prstGeom prst="rect">
            <a:avLst/>
          </a:prstGeom>
          <a:noFill/>
          <a:ln w="9525" algn="ctr">
            <a:noFill/>
            <a:miter lim="800000"/>
            <a:headEnd/>
            <a:tailEnd/>
          </a:ln>
        </p:spPr>
      </p:pic>
      <p:pic>
        <p:nvPicPr>
          <p:cNvPr id="66568" name="Picture 8"/>
          <p:cNvPicPr>
            <a:picLocks noChangeAspect="1" noChangeArrowheads="1"/>
          </p:cNvPicPr>
          <p:nvPr/>
        </p:nvPicPr>
        <p:blipFill>
          <a:blip r:embed="rId6" cstate="print"/>
          <a:srcRect/>
          <a:stretch>
            <a:fillRect/>
          </a:stretch>
        </p:blipFill>
        <p:spPr bwMode="auto">
          <a:xfrm>
            <a:off x="4716463" y="4652963"/>
            <a:ext cx="3562350" cy="1457325"/>
          </a:xfrm>
          <a:prstGeom prst="rect">
            <a:avLst/>
          </a:prstGeom>
          <a:noFill/>
          <a:ln w="9525" algn="ctr">
            <a:noFill/>
            <a:miter lim="800000"/>
            <a:headEnd/>
            <a:tailEnd/>
          </a:ln>
        </p:spPr>
      </p:pic>
      <p:cxnSp>
        <p:nvCxnSpPr>
          <p:cNvPr id="66569" name="直接连接符 28"/>
          <p:cNvCxnSpPr>
            <a:cxnSpLocks noChangeShapeType="1"/>
          </p:cNvCxnSpPr>
          <p:nvPr/>
        </p:nvCxnSpPr>
        <p:spPr bwMode="auto">
          <a:xfrm flipV="1">
            <a:off x="0" y="4508500"/>
            <a:ext cx="91440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71B42342-2847-4402-91CA-C6583504EDB8}" type="slidenum">
              <a:rPr lang="de-DE" altLang="zh-CN" smtClean="0">
                <a:latin typeface="Arial" pitchFamily="34" charset="0"/>
              </a:rPr>
              <a:pPr/>
              <a:t>58</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7993063" cy="576263"/>
          </a:xfrm>
        </p:spPr>
        <p:txBody>
          <a:bodyPr/>
          <a:lstStyle/>
          <a:p>
            <a:pPr eaLnBrk="1" hangingPunct="1">
              <a:defRPr/>
            </a:pPr>
            <a:r>
              <a:rPr lang="en-US" altLang="zh-CN" dirty="0" smtClean="0">
                <a:latin typeface="+mn-lt"/>
              </a:rPr>
              <a:t>RRC_CONN_RECFG</a:t>
            </a:r>
            <a:endParaRPr lang="zh-CN" altLang="en-US" dirty="0" smtClean="0">
              <a:latin typeface="+mn-lt"/>
            </a:endParaRPr>
          </a:p>
        </p:txBody>
      </p:sp>
      <p:cxnSp>
        <p:nvCxnSpPr>
          <p:cNvPr id="67588" name="直接连接符 6"/>
          <p:cNvCxnSpPr>
            <a:cxnSpLocks noChangeShapeType="1"/>
          </p:cNvCxnSpPr>
          <p:nvPr/>
        </p:nvCxnSpPr>
        <p:spPr bwMode="auto">
          <a:xfrm flipV="1">
            <a:off x="4572000" y="981075"/>
            <a:ext cx="0" cy="5184775"/>
          </a:xfrm>
          <a:prstGeom prst="line">
            <a:avLst/>
          </a:prstGeom>
          <a:noFill/>
          <a:ln w="9525" algn="ctr">
            <a:solidFill>
              <a:schemeClr val="tx1"/>
            </a:solidFill>
            <a:round/>
            <a:headEnd/>
            <a:tailEnd/>
          </a:ln>
        </p:spPr>
      </p:cxnSp>
      <p:pic>
        <p:nvPicPr>
          <p:cNvPr id="67589" name="Picture 6"/>
          <p:cNvPicPr>
            <a:picLocks noChangeAspect="1" noChangeArrowheads="1"/>
          </p:cNvPicPr>
          <p:nvPr/>
        </p:nvPicPr>
        <p:blipFill>
          <a:blip r:embed="rId3" cstate="print"/>
          <a:srcRect/>
          <a:stretch>
            <a:fillRect/>
          </a:stretch>
        </p:blipFill>
        <p:spPr bwMode="auto">
          <a:xfrm>
            <a:off x="539750" y="4652963"/>
            <a:ext cx="3311525" cy="1444625"/>
          </a:xfrm>
          <a:prstGeom prst="rect">
            <a:avLst/>
          </a:prstGeom>
          <a:noFill/>
          <a:ln w="9525" algn="ctr">
            <a:noFill/>
            <a:miter lim="800000"/>
            <a:headEnd/>
            <a:tailEnd/>
          </a:ln>
        </p:spPr>
      </p:pic>
      <p:pic>
        <p:nvPicPr>
          <p:cNvPr id="67590" name="Picture 7"/>
          <p:cNvPicPr>
            <a:picLocks noChangeAspect="1" noChangeArrowheads="1"/>
          </p:cNvPicPr>
          <p:nvPr/>
        </p:nvPicPr>
        <p:blipFill>
          <a:blip r:embed="rId4" cstate="print"/>
          <a:srcRect/>
          <a:stretch>
            <a:fillRect/>
          </a:stretch>
        </p:blipFill>
        <p:spPr bwMode="auto">
          <a:xfrm>
            <a:off x="4716463" y="908050"/>
            <a:ext cx="3527425" cy="3529013"/>
          </a:xfrm>
          <a:prstGeom prst="rect">
            <a:avLst/>
          </a:prstGeom>
          <a:noFill/>
          <a:ln w="9525" algn="ctr">
            <a:noFill/>
            <a:miter lim="800000"/>
            <a:headEnd/>
            <a:tailEnd/>
          </a:ln>
        </p:spPr>
      </p:pic>
      <p:pic>
        <p:nvPicPr>
          <p:cNvPr id="67591" name="Picture 8"/>
          <p:cNvPicPr>
            <a:picLocks noChangeAspect="1" noChangeArrowheads="1"/>
          </p:cNvPicPr>
          <p:nvPr/>
        </p:nvPicPr>
        <p:blipFill>
          <a:blip r:embed="rId5" cstate="print"/>
          <a:srcRect/>
          <a:stretch>
            <a:fillRect/>
          </a:stretch>
        </p:blipFill>
        <p:spPr bwMode="auto">
          <a:xfrm>
            <a:off x="4716463" y="4652963"/>
            <a:ext cx="3562350" cy="1457325"/>
          </a:xfrm>
          <a:prstGeom prst="rect">
            <a:avLst/>
          </a:prstGeom>
          <a:noFill/>
          <a:ln w="9525" algn="ctr">
            <a:noFill/>
            <a:miter lim="800000"/>
            <a:headEnd/>
            <a:tailEnd/>
          </a:ln>
        </p:spPr>
      </p:pic>
      <p:cxnSp>
        <p:nvCxnSpPr>
          <p:cNvPr id="67592" name="直接连接符 28"/>
          <p:cNvCxnSpPr>
            <a:cxnSpLocks noChangeShapeType="1"/>
          </p:cNvCxnSpPr>
          <p:nvPr/>
        </p:nvCxnSpPr>
        <p:spPr bwMode="auto">
          <a:xfrm flipV="1">
            <a:off x="0" y="4508500"/>
            <a:ext cx="9144000" cy="0"/>
          </a:xfrm>
          <a:prstGeom prst="line">
            <a:avLst/>
          </a:prstGeom>
          <a:noFill/>
          <a:ln w="9525" algn="ctr">
            <a:solidFill>
              <a:schemeClr val="tx1"/>
            </a:solidFill>
            <a:round/>
            <a:headEnd/>
            <a:tailEnd/>
          </a:ln>
        </p:spPr>
      </p:cxnSp>
      <p:pic>
        <p:nvPicPr>
          <p:cNvPr id="67593" name="Picture 2"/>
          <p:cNvPicPr>
            <a:picLocks noChangeAspect="1" noChangeArrowheads="1"/>
          </p:cNvPicPr>
          <p:nvPr/>
        </p:nvPicPr>
        <p:blipFill>
          <a:blip r:embed="rId6" cstate="print"/>
          <a:srcRect/>
          <a:stretch>
            <a:fillRect/>
          </a:stretch>
        </p:blipFill>
        <p:spPr bwMode="auto">
          <a:xfrm>
            <a:off x="539750" y="2349500"/>
            <a:ext cx="3671888" cy="2159000"/>
          </a:xfrm>
          <a:prstGeom prst="rect">
            <a:avLst/>
          </a:prstGeom>
          <a:noFill/>
          <a:ln w="9525" algn="ctr">
            <a:noFill/>
            <a:miter lim="800000"/>
            <a:headEnd/>
            <a:tailEnd/>
          </a:ln>
        </p:spPr>
      </p:pic>
      <p:pic>
        <p:nvPicPr>
          <p:cNvPr id="67594" name="Picture 2"/>
          <p:cNvPicPr>
            <a:picLocks noChangeAspect="1" noChangeArrowheads="1"/>
          </p:cNvPicPr>
          <p:nvPr/>
        </p:nvPicPr>
        <p:blipFill>
          <a:blip r:embed="rId7" cstate="print"/>
          <a:srcRect/>
          <a:stretch>
            <a:fillRect/>
          </a:stretch>
        </p:blipFill>
        <p:spPr bwMode="auto">
          <a:xfrm>
            <a:off x="539750" y="981075"/>
            <a:ext cx="3240088" cy="1182688"/>
          </a:xfrm>
          <a:prstGeom prst="rect">
            <a:avLst/>
          </a:prstGeom>
          <a:noFill/>
          <a:ln w="9525" algn="ctr">
            <a:noFill/>
            <a:miter lim="800000"/>
            <a:headEnd/>
            <a:tailEnd/>
          </a:ln>
        </p:spPr>
      </p:pic>
      <p:cxnSp>
        <p:nvCxnSpPr>
          <p:cNvPr id="67595" name="直接连接符 28"/>
          <p:cNvCxnSpPr>
            <a:cxnSpLocks noChangeShapeType="1"/>
          </p:cNvCxnSpPr>
          <p:nvPr/>
        </p:nvCxnSpPr>
        <p:spPr bwMode="auto">
          <a:xfrm flipV="1">
            <a:off x="71438" y="2276475"/>
            <a:ext cx="4500562"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D81DFCBE-CDAC-4A04-A6F0-C9D3E3199EBD}" type="slidenum">
              <a:rPr lang="de-DE" altLang="zh-CN" smtClean="0">
                <a:latin typeface="Arial" pitchFamily="34" charset="0"/>
              </a:rPr>
              <a:pPr/>
              <a:t>59</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SN_STATUS_TRANSFER</a:t>
            </a:r>
            <a:endParaRPr lang="zh-CN" altLang="en-US" dirty="0" smtClean="0">
              <a:latin typeface="+mn-lt"/>
            </a:endParaRPr>
          </a:p>
        </p:txBody>
      </p:sp>
      <p:cxnSp>
        <p:nvCxnSpPr>
          <p:cNvPr id="68612" name="直接连接符 11"/>
          <p:cNvCxnSpPr>
            <a:cxnSpLocks noChangeShapeType="1"/>
          </p:cNvCxnSpPr>
          <p:nvPr/>
        </p:nvCxnSpPr>
        <p:spPr bwMode="auto">
          <a:xfrm>
            <a:off x="0" y="1844675"/>
            <a:ext cx="9144000" cy="0"/>
          </a:xfrm>
          <a:prstGeom prst="line">
            <a:avLst/>
          </a:prstGeom>
          <a:noFill/>
          <a:ln w="9525" algn="ctr">
            <a:solidFill>
              <a:schemeClr val="tx1"/>
            </a:solidFill>
            <a:round/>
            <a:headEnd/>
            <a:tailEnd/>
          </a:ln>
        </p:spPr>
      </p:cxnSp>
      <p:cxnSp>
        <p:nvCxnSpPr>
          <p:cNvPr id="68613" name="直接连接符 11"/>
          <p:cNvCxnSpPr>
            <a:cxnSpLocks noChangeShapeType="1"/>
          </p:cNvCxnSpPr>
          <p:nvPr/>
        </p:nvCxnSpPr>
        <p:spPr bwMode="auto">
          <a:xfrm>
            <a:off x="0" y="2636838"/>
            <a:ext cx="9144000" cy="0"/>
          </a:xfrm>
          <a:prstGeom prst="line">
            <a:avLst/>
          </a:prstGeom>
          <a:noFill/>
          <a:ln w="9525" algn="ctr">
            <a:solidFill>
              <a:schemeClr val="tx1"/>
            </a:solidFill>
            <a:round/>
            <a:headEnd/>
            <a:tailEnd/>
          </a:ln>
        </p:spPr>
      </p:cxnSp>
      <p:pic>
        <p:nvPicPr>
          <p:cNvPr id="68614" name="Picture 2"/>
          <p:cNvPicPr>
            <a:picLocks noChangeAspect="1" noChangeArrowheads="1"/>
          </p:cNvPicPr>
          <p:nvPr/>
        </p:nvPicPr>
        <p:blipFill>
          <a:blip r:embed="rId3" cstate="print"/>
          <a:srcRect/>
          <a:stretch>
            <a:fillRect/>
          </a:stretch>
        </p:blipFill>
        <p:spPr bwMode="auto">
          <a:xfrm>
            <a:off x="611188" y="981075"/>
            <a:ext cx="3313112" cy="795338"/>
          </a:xfrm>
          <a:prstGeom prst="rect">
            <a:avLst/>
          </a:prstGeom>
          <a:noFill/>
          <a:ln w="9525" algn="ctr">
            <a:noFill/>
            <a:miter lim="800000"/>
            <a:headEnd/>
            <a:tailEnd/>
          </a:ln>
        </p:spPr>
      </p:pic>
      <p:pic>
        <p:nvPicPr>
          <p:cNvPr id="68615" name="Picture 3"/>
          <p:cNvPicPr>
            <a:picLocks noChangeAspect="1" noChangeArrowheads="1"/>
          </p:cNvPicPr>
          <p:nvPr/>
        </p:nvPicPr>
        <p:blipFill>
          <a:blip r:embed="rId4" cstate="print"/>
          <a:srcRect/>
          <a:stretch>
            <a:fillRect/>
          </a:stretch>
        </p:blipFill>
        <p:spPr bwMode="auto">
          <a:xfrm>
            <a:off x="611188" y="1916113"/>
            <a:ext cx="4032250" cy="676275"/>
          </a:xfrm>
          <a:prstGeom prst="rect">
            <a:avLst/>
          </a:prstGeom>
          <a:noFill/>
          <a:ln w="9525" algn="ctr">
            <a:noFill/>
            <a:miter lim="800000"/>
            <a:headEnd/>
            <a:tailEnd/>
          </a:ln>
        </p:spPr>
      </p:pic>
      <p:pic>
        <p:nvPicPr>
          <p:cNvPr id="68616" name="Picture 4"/>
          <p:cNvPicPr>
            <a:picLocks noChangeAspect="1" noChangeArrowheads="1"/>
          </p:cNvPicPr>
          <p:nvPr/>
        </p:nvPicPr>
        <p:blipFill>
          <a:blip r:embed="rId5" cstate="print"/>
          <a:srcRect/>
          <a:stretch>
            <a:fillRect/>
          </a:stretch>
        </p:blipFill>
        <p:spPr bwMode="auto">
          <a:xfrm>
            <a:off x="684213" y="2708275"/>
            <a:ext cx="5543550" cy="353536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p:spPr>
        <p:txBody>
          <a:bodyPr/>
          <a:lstStyle/>
          <a:p>
            <a:pPr defTabSz="801688"/>
            <a:r>
              <a:rPr lang="de-DE" altLang="zh-CN" smtClean="0"/>
              <a:t>Page </a:t>
            </a:r>
            <a:fld id="{B5E945FF-967F-49F4-80ED-04BE58FF35C0}" type="slidenum">
              <a:rPr lang="de-DE" altLang="zh-CN" smtClean="0"/>
              <a:pPr defTabSz="801688"/>
              <a:t>6</a:t>
            </a:fld>
            <a:endParaRPr lang="en-GB" altLang="zh-CN" smtClean="0"/>
          </a:p>
        </p:txBody>
      </p:sp>
      <p:sp>
        <p:nvSpPr>
          <p:cNvPr id="1028" name="Rectangle 8"/>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PLMN</a:t>
            </a:r>
            <a:r>
              <a:rPr lang="zh-CN" altLang="en-US" dirty="0" smtClean="0">
                <a:latin typeface="+mn-lt"/>
              </a:rPr>
              <a:t>和小区选择</a:t>
            </a:r>
          </a:p>
        </p:txBody>
      </p:sp>
      <p:sp>
        <p:nvSpPr>
          <p:cNvPr id="17412"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7F2934EC-DA77-494D-9CAD-0AA6CCB3857E}" type="slidenum">
              <a:rPr lang="de-DE" altLang="zh-CN" sz="1200">
                <a:solidFill>
                  <a:schemeClr val="tx1"/>
                </a:solidFill>
                <a:latin typeface="FrutigerNext LT Bold"/>
              </a:rPr>
              <a:pPr defTabSz="801688" eaLnBrk="0" hangingPunct="0">
                <a:lnSpc>
                  <a:spcPct val="85000"/>
                </a:lnSpc>
              </a:pPr>
              <a:t>6</a:t>
            </a:fld>
            <a:endParaRPr lang="en-GB" altLang="zh-CN" sz="1200">
              <a:solidFill>
                <a:schemeClr val="tx1"/>
              </a:solidFill>
              <a:latin typeface="FrutigerNext LT Bold"/>
            </a:endParaRPr>
          </a:p>
        </p:txBody>
      </p:sp>
      <p:sp>
        <p:nvSpPr>
          <p:cNvPr id="1030" name="Rectangle 3"/>
          <p:cNvSpPr>
            <a:spLocks noChangeArrowheads="1"/>
          </p:cNvSpPr>
          <p:nvPr/>
        </p:nvSpPr>
        <p:spPr bwMode="auto">
          <a:xfrm>
            <a:off x="468313" y="1268413"/>
            <a:ext cx="3382962" cy="1347787"/>
          </a:xfrm>
          <a:prstGeom prst="rect">
            <a:avLst/>
          </a:prstGeom>
          <a:noFill/>
          <a:ln w="9525" algn="ctr">
            <a:noFill/>
            <a:miter lim="800000"/>
            <a:headEnd/>
            <a:tailEnd/>
          </a:ln>
        </p:spPr>
        <p:txBody>
          <a:bodyPr lIns="66455" tIns="33226" rIns="66455" bIns="33226">
            <a:spAutoFit/>
          </a:bodyPr>
          <a:lstStyle/>
          <a:p>
            <a:pPr defTabSz="673100" fontAlgn="t">
              <a:lnSpc>
                <a:spcPct val="130000"/>
              </a:lnSpc>
              <a:spcBef>
                <a:spcPct val="50000"/>
              </a:spcBef>
              <a:buClr>
                <a:schemeClr val="bg2"/>
              </a:buClr>
              <a:buFont typeface="Wingdings" pitchFamily="2" charset="2"/>
              <a:buChar char="Ø"/>
              <a:defRPr/>
            </a:pPr>
            <a:r>
              <a:rPr lang="zh-CN" altLang="en-US" sz="1600" dirty="0">
                <a:solidFill>
                  <a:schemeClr val="tx1"/>
                </a:solidFill>
                <a:latin typeface="+mn-ea"/>
                <a:ea typeface="+mn-ea"/>
              </a:rPr>
              <a:t>终端获得小区</a:t>
            </a:r>
            <a:r>
              <a:rPr lang="en-US" altLang="zh-CN" sz="1600" dirty="0">
                <a:solidFill>
                  <a:schemeClr val="tx1"/>
                </a:solidFill>
                <a:latin typeface="+mn-ea"/>
                <a:ea typeface="+mn-ea"/>
              </a:rPr>
              <a:t>PCI</a:t>
            </a:r>
            <a:r>
              <a:rPr lang="zh-CN" altLang="en-US" sz="1600" dirty="0">
                <a:solidFill>
                  <a:schemeClr val="tx1"/>
                </a:solidFill>
                <a:latin typeface="+mn-ea"/>
                <a:ea typeface="+mn-ea"/>
              </a:rPr>
              <a:t>后，首先解析当前小区</a:t>
            </a:r>
            <a:r>
              <a:rPr lang="en-US" altLang="zh-CN" sz="1600" dirty="0">
                <a:solidFill>
                  <a:schemeClr val="tx1"/>
                </a:solidFill>
                <a:latin typeface="+mn-ea"/>
                <a:ea typeface="+mn-ea"/>
              </a:rPr>
              <a:t>MIB</a:t>
            </a:r>
            <a:r>
              <a:rPr lang="zh-CN" altLang="en-US" sz="1600" dirty="0">
                <a:solidFill>
                  <a:schemeClr val="tx1"/>
                </a:solidFill>
                <a:latin typeface="+mn-ea"/>
                <a:ea typeface="+mn-ea"/>
              </a:rPr>
              <a:t>消息。通过检测</a:t>
            </a:r>
            <a:r>
              <a:rPr lang="en-US" altLang="zh-CN" sz="1600" dirty="0">
                <a:solidFill>
                  <a:schemeClr val="tx1"/>
                </a:solidFill>
                <a:latin typeface="+mn-ea"/>
                <a:ea typeface="+mn-ea"/>
              </a:rPr>
              <a:t>PDCCH</a:t>
            </a:r>
            <a:r>
              <a:rPr lang="zh-CN" altLang="en-US" sz="1600" dirty="0">
                <a:solidFill>
                  <a:schemeClr val="tx1"/>
                </a:solidFill>
                <a:latin typeface="+mn-ea"/>
                <a:ea typeface="+mn-ea"/>
              </a:rPr>
              <a:t>，获取小区</a:t>
            </a:r>
            <a:r>
              <a:rPr lang="en-US" altLang="zh-CN" sz="1600" dirty="0">
                <a:solidFill>
                  <a:schemeClr val="tx1"/>
                </a:solidFill>
                <a:latin typeface="+mn-ea"/>
                <a:ea typeface="+mn-ea"/>
              </a:rPr>
              <a:t>SIB1</a:t>
            </a:r>
            <a:r>
              <a:rPr lang="zh-CN" altLang="en-US" sz="1600" dirty="0">
                <a:solidFill>
                  <a:schemeClr val="tx1"/>
                </a:solidFill>
                <a:latin typeface="+mn-ea"/>
                <a:ea typeface="+mn-ea"/>
              </a:rPr>
              <a:t>信息，再根据</a:t>
            </a:r>
            <a:r>
              <a:rPr lang="en-US" altLang="zh-CN" sz="1600" dirty="0">
                <a:solidFill>
                  <a:schemeClr val="tx1"/>
                </a:solidFill>
                <a:latin typeface="+mn-ea"/>
                <a:ea typeface="+mn-ea"/>
              </a:rPr>
              <a:t>SIB1</a:t>
            </a:r>
            <a:r>
              <a:rPr lang="zh-CN" altLang="en-US" sz="1600" dirty="0">
                <a:solidFill>
                  <a:schemeClr val="tx1"/>
                </a:solidFill>
                <a:latin typeface="+mn-ea"/>
                <a:ea typeface="+mn-ea"/>
              </a:rPr>
              <a:t>解析其它</a:t>
            </a:r>
            <a:r>
              <a:rPr lang="en-US" altLang="zh-CN" sz="1600" dirty="0">
                <a:solidFill>
                  <a:schemeClr val="tx1"/>
                </a:solidFill>
                <a:latin typeface="+mn-ea"/>
                <a:ea typeface="+mn-ea"/>
              </a:rPr>
              <a:t>SIB</a:t>
            </a:r>
            <a:r>
              <a:rPr lang="zh-CN" altLang="en-US" sz="1600" dirty="0">
                <a:solidFill>
                  <a:schemeClr val="tx1"/>
                </a:solidFill>
                <a:latin typeface="+mn-ea"/>
                <a:ea typeface="+mn-ea"/>
              </a:rPr>
              <a:t>信息。</a:t>
            </a:r>
            <a:endParaRPr lang="zh-CN" altLang="en-US" sz="1600" b="1" dirty="0">
              <a:solidFill>
                <a:schemeClr val="tx1"/>
              </a:solidFill>
              <a:latin typeface="+mn-ea"/>
              <a:ea typeface="+mn-ea"/>
            </a:endParaRPr>
          </a:p>
        </p:txBody>
      </p:sp>
      <p:sp>
        <p:nvSpPr>
          <p:cNvPr id="17414"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cxnSp>
        <p:nvCxnSpPr>
          <p:cNvPr id="17415" name="直接连接符 11"/>
          <p:cNvCxnSpPr>
            <a:cxnSpLocks noChangeShapeType="1"/>
          </p:cNvCxnSpPr>
          <p:nvPr/>
        </p:nvCxnSpPr>
        <p:spPr bwMode="auto">
          <a:xfrm>
            <a:off x="3924300" y="1341438"/>
            <a:ext cx="0" cy="4608512"/>
          </a:xfrm>
          <a:prstGeom prst="line">
            <a:avLst/>
          </a:prstGeom>
          <a:noFill/>
          <a:ln w="22225" algn="ctr">
            <a:solidFill>
              <a:schemeClr val="tx1"/>
            </a:solidFill>
            <a:round/>
            <a:headEnd/>
            <a:tailEnd/>
          </a:ln>
        </p:spPr>
      </p:cxnSp>
      <p:sp>
        <p:nvSpPr>
          <p:cNvPr id="9" name="Rectangle 3"/>
          <p:cNvSpPr>
            <a:spLocks noChangeArrowheads="1"/>
          </p:cNvSpPr>
          <p:nvPr/>
        </p:nvSpPr>
        <p:spPr bwMode="auto">
          <a:xfrm>
            <a:off x="4284663" y="1268413"/>
            <a:ext cx="4248150" cy="2430462"/>
          </a:xfrm>
          <a:prstGeom prst="rect">
            <a:avLst/>
          </a:prstGeom>
          <a:noFill/>
          <a:ln w="9525" algn="ctr">
            <a:noFill/>
            <a:miter lim="800000"/>
            <a:headEnd/>
            <a:tailEnd/>
          </a:ln>
        </p:spPr>
        <p:txBody>
          <a:bodyPr lIns="66455" tIns="33226" rIns="66455" bIns="33226">
            <a:spAutoFit/>
          </a:bodyPr>
          <a:lstStyle/>
          <a:p>
            <a:pPr defTabSz="673100" fontAlgn="t">
              <a:lnSpc>
                <a:spcPct val="130000"/>
              </a:lnSpc>
              <a:spcBef>
                <a:spcPct val="50000"/>
              </a:spcBef>
              <a:buClr>
                <a:schemeClr val="bg2"/>
              </a:buClr>
              <a:buFont typeface="Wingdings" pitchFamily="2" charset="2"/>
              <a:buChar char="Ø"/>
              <a:defRPr/>
            </a:pPr>
            <a:r>
              <a:rPr lang="zh-CN" altLang="en-US" sz="1600" dirty="0">
                <a:solidFill>
                  <a:schemeClr val="tx1"/>
                </a:solidFill>
                <a:latin typeface="+mn-ea"/>
                <a:ea typeface="+mn-ea"/>
              </a:rPr>
              <a:t>在</a:t>
            </a:r>
            <a:r>
              <a:rPr lang="en-US" altLang="zh-CN" sz="1600" dirty="0">
                <a:solidFill>
                  <a:schemeClr val="tx1"/>
                </a:solidFill>
                <a:latin typeface="+mn-ea"/>
                <a:ea typeface="+mn-ea"/>
              </a:rPr>
              <a:t>SIB1</a:t>
            </a:r>
            <a:r>
              <a:rPr lang="zh-CN" altLang="en-US" sz="1600" dirty="0">
                <a:solidFill>
                  <a:schemeClr val="tx1"/>
                </a:solidFill>
                <a:latin typeface="+mn-ea"/>
                <a:ea typeface="+mn-ea"/>
              </a:rPr>
              <a:t>信息中会携带网络侧的</a:t>
            </a:r>
            <a:r>
              <a:rPr lang="en-US" altLang="zh-CN" sz="1600" dirty="0">
                <a:solidFill>
                  <a:schemeClr val="tx1"/>
                </a:solidFill>
                <a:latin typeface="+mn-ea"/>
                <a:ea typeface="+mn-ea"/>
              </a:rPr>
              <a:t>PLMN</a:t>
            </a:r>
            <a:r>
              <a:rPr lang="zh-CN" altLang="en-US" sz="1600" dirty="0">
                <a:solidFill>
                  <a:schemeClr val="tx1"/>
                </a:solidFill>
                <a:latin typeface="+mn-ea"/>
                <a:ea typeface="+mn-ea"/>
              </a:rPr>
              <a:t>列表，</a:t>
            </a:r>
            <a:r>
              <a:rPr lang="en-US" altLang="zh-CN" sz="1600" dirty="0">
                <a:solidFill>
                  <a:schemeClr val="tx1"/>
                </a:solidFill>
                <a:latin typeface="+mn-ea"/>
                <a:ea typeface="+mn-ea"/>
              </a:rPr>
              <a:t>UE</a:t>
            </a:r>
            <a:r>
              <a:rPr lang="zh-CN" altLang="en-US" sz="1600" dirty="0">
                <a:solidFill>
                  <a:schemeClr val="tx1"/>
                </a:solidFill>
                <a:latin typeface="+mn-ea"/>
                <a:ea typeface="+mn-ea"/>
              </a:rPr>
              <a:t>的接入层（</a:t>
            </a:r>
            <a:r>
              <a:rPr lang="en-US" altLang="zh-CN" sz="1600" dirty="0">
                <a:solidFill>
                  <a:schemeClr val="tx1"/>
                </a:solidFill>
                <a:latin typeface="+mn-ea"/>
                <a:ea typeface="+mn-ea"/>
              </a:rPr>
              <a:t>AS</a:t>
            </a:r>
            <a:r>
              <a:rPr lang="zh-CN" altLang="en-US" sz="1600" dirty="0">
                <a:solidFill>
                  <a:schemeClr val="tx1"/>
                </a:solidFill>
                <a:latin typeface="+mn-ea"/>
                <a:ea typeface="+mn-ea"/>
              </a:rPr>
              <a:t>）将</a:t>
            </a:r>
            <a:r>
              <a:rPr lang="en-US" altLang="zh-CN" sz="1600" dirty="0">
                <a:solidFill>
                  <a:schemeClr val="tx1"/>
                </a:solidFill>
                <a:latin typeface="+mn-ea"/>
                <a:ea typeface="+mn-ea"/>
              </a:rPr>
              <a:t>PLMN</a:t>
            </a:r>
            <a:r>
              <a:rPr lang="zh-CN" altLang="en-US" sz="1600" dirty="0">
                <a:solidFill>
                  <a:schemeClr val="tx1"/>
                </a:solidFill>
                <a:latin typeface="+mn-ea"/>
                <a:ea typeface="+mn-ea"/>
              </a:rPr>
              <a:t>列表上报自己的非接入层（</a:t>
            </a:r>
            <a:r>
              <a:rPr lang="en-US" altLang="zh-CN" sz="1600" dirty="0">
                <a:solidFill>
                  <a:schemeClr val="tx1"/>
                </a:solidFill>
                <a:latin typeface="+mn-ea"/>
                <a:ea typeface="+mn-ea"/>
              </a:rPr>
              <a:t>NAS</a:t>
            </a:r>
            <a:r>
              <a:rPr lang="zh-CN" altLang="en-US" sz="1600" dirty="0">
                <a:solidFill>
                  <a:schemeClr val="tx1"/>
                </a:solidFill>
                <a:latin typeface="+mn-ea"/>
                <a:ea typeface="+mn-ea"/>
              </a:rPr>
              <a:t>），由</a:t>
            </a:r>
            <a:r>
              <a:rPr lang="en-US" altLang="zh-CN" sz="1600" dirty="0">
                <a:solidFill>
                  <a:schemeClr val="tx1"/>
                </a:solidFill>
                <a:latin typeface="+mn-ea"/>
                <a:ea typeface="+mn-ea"/>
              </a:rPr>
              <a:t>NAS</a:t>
            </a:r>
            <a:r>
              <a:rPr lang="zh-CN" altLang="en-US" sz="1600" dirty="0">
                <a:solidFill>
                  <a:schemeClr val="tx1"/>
                </a:solidFill>
                <a:latin typeface="+mn-ea"/>
                <a:ea typeface="+mn-ea"/>
              </a:rPr>
              <a:t>层执行</a:t>
            </a:r>
            <a:r>
              <a:rPr lang="en-US" altLang="zh-CN" sz="1600" dirty="0">
                <a:solidFill>
                  <a:schemeClr val="tx1"/>
                </a:solidFill>
                <a:latin typeface="+mn-ea"/>
                <a:ea typeface="+mn-ea"/>
              </a:rPr>
              <a:t>PLMN</a:t>
            </a:r>
            <a:r>
              <a:rPr lang="zh-CN" altLang="en-US" sz="1600" dirty="0">
                <a:solidFill>
                  <a:schemeClr val="tx1"/>
                </a:solidFill>
                <a:latin typeface="+mn-ea"/>
                <a:ea typeface="+mn-ea"/>
              </a:rPr>
              <a:t>的选择，选择合适的</a:t>
            </a:r>
            <a:r>
              <a:rPr lang="en-US" altLang="zh-CN" sz="1600" dirty="0">
                <a:solidFill>
                  <a:schemeClr val="tx1"/>
                </a:solidFill>
                <a:latin typeface="+mn-ea"/>
                <a:ea typeface="+mn-ea"/>
              </a:rPr>
              <a:t>PLMN</a:t>
            </a:r>
            <a:r>
              <a:rPr lang="zh-CN" altLang="en-US" sz="1600" dirty="0">
                <a:solidFill>
                  <a:schemeClr val="tx1"/>
                </a:solidFill>
                <a:latin typeface="+mn-ea"/>
                <a:ea typeface="+mn-ea"/>
              </a:rPr>
              <a:t>。</a:t>
            </a:r>
            <a:endParaRPr lang="en-US" altLang="zh-CN" sz="1600" dirty="0">
              <a:solidFill>
                <a:schemeClr val="tx1"/>
              </a:solidFill>
              <a:latin typeface="+mn-ea"/>
              <a:ea typeface="+mn-ea"/>
            </a:endParaRPr>
          </a:p>
          <a:p>
            <a:pPr defTabSz="673100" fontAlgn="t">
              <a:lnSpc>
                <a:spcPct val="130000"/>
              </a:lnSpc>
              <a:spcBef>
                <a:spcPct val="50000"/>
              </a:spcBef>
              <a:buClr>
                <a:schemeClr val="bg2"/>
              </a:buClr>
              <a:buFont typeface="Wingdings" pitchFamily="2" charset="2"/>
              <a:buChar char="Ø"/>
              <a:defRPr/>
            </a:pPr>
            <a:r>
              <a:rPr lang="en-US" altLang="zh-CN" sz="1600" dirty="0">
                <a:solidFill>
                  <a:schemeClr val="tx1"/>
                </a:solidFill>
                <a:latin typeface="+mn-ea"/>
                <a:ea typeface="+mn-ea"/>
              </a:rPr>
              <a:t>UE</a:t>
            </a:r>
            <a:r>
              <a:rPr lang="zh-CN" altLang="en-US" sz="1600" dirty="0">
                <a:solidFill>
                  <a:schemeClr val="tx1"/>
                </a:solidFill>
                <a:latin typeface="+mn-ea"/>
                <a:ea typeface="+mn-ea"/>
              </a:rPr>
              <a:t>选定</a:t>
            </a:r>
            <a:r>
              <a:rPr lang="en-US" altLang="zh-CN" sz="1600" dirty="0">
                <a:solidFill>
                  <a:schemeClr val="tx1"/>
                </a:solidFill>
                <a:latin typeface="+mn-ea"/>
                <a:ea typeface="+mn-ea"/>
              </a:rPr>
              <a:t>PLMN</a:t>
            </a:r>
            <a:r>
              <a:rPr lang="zh-CN" altLang="en-US" sz="1600" dirty="0">
                <a:solidFill>
                  <a:schemeClr val="tx1"/>
                </a:solidFill>
                <a:latin typeface="+mn-ea"/>
                <a:ea typeface="+mn-ea"/>
              </a:rPr>
              <a:t>后会在该</a:t>
            </a:r>
            <a:r>
              <a:rPr lang="en-US" altLang="zh-CN" sz="1600" dirty="0">
                <a:solidFill>
                  <a:schemeClr val="tx1"/>
                </a:solidFill>
                <a:latin typeface="+mn-ea"/>
                <a:ea typeface="+mn-ea"/>
              </a:rPr>
              <a:t>PLMN</a:t>
            </a:r>
            <a:r>
              <a:rPr lang="zh-CN" altLang="en-US" sz="1600" dirty="0">
                <a:solidFill>
                  <a:schemeClr val="tx1"/>
                </a:solidFill>
                <a:latin typeface="+mn-ea"/>
                <a:ea typeface="+mn-ea"/>
              </a:rPr>
              <a:t>下选择合适的小区，小区的选择按照</a:t>
            </a:r>
            <a:r>
              <a:rPr lang="en-US" altLang="zh-CN" sz="1600" dirty="0">
                <a:solidFill>
                  <a:schemeClr val="tx1"/>
                </a:solidFill>
                <a:latin typeface="+mn-ea"/>
                <a:ea typeface="+mn-ea"/>
              </a:rPr>
              <a:t>S</a:t>
            </a:r>
            <a:r>
              <a:rPr lang="zh-CN" altLang="en-US" sz="1600" dirty="0">
                <a:solidFill>
                  <a:schemeClr val="tx1"/>
                </a:solidFill>
                <a:latin typeface="+mn-ea"/>
                <a:ea typeface="+mn-ea"/>
              </a:rPr>
              <a:t>准则，</a:t>
            </a:r>
            <a:r>
              <a:rPr lang="en-US" altLang="zh-CN" sz="1600" dirty="0">
                <a:solidFill>
                  <a:schemeClr val="tx1"/>
                </a:solidFill>
                <a:latin typeface="+mn-ea"/>
                <a:ea typeface="+mn-ea"/>
              </a:rPr>
              <a:t>UE</a:t>
            </a:r>
            <a:r>
              <a:rPr lang="zh-CN" altLang="en-US" sz="1600" dirty="0">
                <a:solidFill>
                  <a:schemeClr val="tx1"/>
                </a:solidFill>
                <a:latin typeface="+mn-ea"/>
                <a:ea typeface="+mn-ea"/>
              </a:rPr>
              <a:t>选择该</a:t>
            </a:r>
            <a:r>
              <a:rPr lang="en-US" altLang="zh-CN" sz="1600" dirty="0">
                <a:solidFill>
                  <a:schemeClr val="tx1"/>
                </a:solidFill>
                <a:latin typeface="+mn-ea"/>
                <a:ea typeface="+mn-ea"/>
              </a:rPr>
              <a:t>PLMN</a:t>
            </a:r>
            <a:r>
              <a:rPr lang="zh-CN" altLang="en-US" sz="1600" dirty="0">
                <a:solidFill>
                  <a:schemeClr val="tx1"/>
                </a:solidFill>
                <a:latin typeface="+mn-ea"/>
                <a:ea typeface="+mn-ea"/>
              </a:rPr>
              <a:t>下信号最强的小区进行驻留</a:t>
            </a:r>
            <a:r>
              <a:rPr lang="zh-CN" altLang="zh-CN" sz="1600" dirty="0">
                <a:solidFill>
                  <a:schemeClr val="tx1"/>
                </a:solidFill>
                <a:latin typeface="+mn-ea"/>
                <a:ea typeface="+mn-ea"/>
              </a:rPr>
              <a:t>。</a:t>
            </a:r>
            <a:endParaRPr lang="zh-CN" altLang="en-US" sz="1600" b="1" dirty="0">
              <a:solidFill>
                <a:schemeClr val="tx1"/>
              </a:solidFill>
              <a:latin typeface="+mn-ea"/>
              <a:ea typeface="+mn-ea"/>
            </a:endParaRPr>
          </a:p>
        </p:txBody>
      </p:sp>
      <p:pic>
        <p:nvPicPr>
          <p:cNvPr id="17417" name="Picture 8"/>
          <p:cNvPicPr>
            <a:picLocks noChangeAspect="1" noChangeArrowheads="1"/>
          </p:cNvPicPr>
          <p:nvPr/>
        </p:nvPicPr>
        <p:blipFill>
          <a:blip r:embed="rId3" cstate="print"/>
          <a:srcRect/>
          <a:stretch>
            <a:fillRect/>
          </a:stretch>
        </p:blipFill>
        <p:spPr bwMode="auto">
          <a:xfrm>
            <a:off x="1116013" y="3417888"/>
            <a:ext cx="1944687" cy="2314575"/>
          </a:xfrm>
          <a:prstGeom prst="rect">
            <a:avLst/>
          </a:prstGeom>
          <a:noFill/>
          <a:ln w="9525" algn="ctr">
            <a:noFill/>
            <a:miter lim="800000"/>
            <a:headEnd/>
            <a:tailEnd/>
          </a:ln>
        </p:spPr>
      </p:pic>
      <p:pic>
        <p:nvPicPr>
          <p:cNvPr id="17418" name="Picture 9"/>
          <p:cNvPicPr>
            <a:picLocks noChangeAspect="1" noChangeArrowheads="1"/>
          </p:cNvPicPr>
          <p:nvPr/>
        </p:nvPicPr>
        <p:blipFill>
          <a:blip r:embed="rId4" cstate="print"/>
          <a:srcRect/>
          <a:stretch>
            <a:fillRect/>
          </a:stretch>
        </p:blipFill>
        <p:spPr bwMode="auto">
          <a:xfrm>
            <a:off x="3995738" y="3800475"/>
            <a:ext cx="4600575" cy="207645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8B04E1C5-B7F6-4ABB-A223-F5C2E591869F}" type="slidenum">
              <a:rPr lang="de-DE" altLang="zh-CN" smtClean="0">
                <a:latin typeface="Arial" pitchFamily="34" charset="0"/>
              </a:rPr>
              <a:pPr/>
              <a:t>60</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S1AP_PATH_SWITCH_REQ</a:t>
            </a:r>
            <a:endParaRPr lang="zh-CN" altLang="en-US" dirty="0" smtClean="0">
              <a:latin typeface="+mn-lt"/>
            </a:endParaRPr>
          </a:p>
        </p:txBody>
      </p:sp>
      <p:cxnSp>
        <p:nvCxnSpPr>
          <p:cNvPr id="69636" name="直接连接符 11"/>
          <p:cNvCxnSpPr>
            <a:cxnSpLocks noChangeShapeType="1"/>
          </p:cNvCxnSpPr>
          <p:nvPr/>
        </p:nvCxnSpPr>
        <p:spPr bwMode="auto">
          <a:xfrm>
            <a:off x="3203575" y="981075"/>
            <a:ext cx="0" cy="5184775"/>
          </a:xfrm>
          <a:prstGeom prst="line">
            <a:avLst/>
          </a:prstGeom>
          <a:noFill/>
          <a:ln w="22225" algn="ctr">
            <a:solidFill>
              <a:schemeClr val="tx1"/>
            </a:solidFill>
            <a:round/>
            <a:headEnd/>
            <a:tailEnd/>
          </a:ln>
        </p:spPr>
      </p:cxnSp>
      <p:cxnSp>
        <p:nvCxnSpPr>
          <p:cNvPr id="69637" name="直接连接符 28"/>
          <p:cNvCxnSpPr>
            <a:cxnSpLocks noChangeShapeType="1"/>
          </p:cNvCxnSpPr>
          <p:nvPr/>
        </p:nvCxnSpPr>
        <p:spPr bwMode="auto">
          <a:xfrm flipV="1">
            <a:off x="3203575" y="4005263"/>
            <a:ext cx="5940425" cy="0"/>
          </a:xfrm>
          <a:prstGeom prst="line">
            <a:avLst/>
          </a:prstGeom>
          <a:noFill/>
          <a:ln w="9525" algn="ctr">
            <a:solidFill>
              <a:schemeClr val="tx1"/>
            </a:solidFill>
            <a:round/>
            <a:headEnd/>
            <a:tailEnd/>
          </a:ln>
        </p:spPr>
      </p:cxnSp>
      <p:cxnSp>
        <p:nvCxnSpPr>
          <p:cNvPr id="69638" name="直接连接符 32"/>
          <p:cNvCxnSpPr>
            <a:cxnSpLocks noChangeShapeType="1"/>
          </p:cNvCxnSpPr>
          <p:nvPr/>
        </p:nvCxnSpPr>
        <p:spPr bwMode="auto">
          <a:xfrm>
            <a:off x="3203575" y="2205038"/>
            <a:ext cx="5940425" cy="0"/>
          </a:xfrm>
          <a:prstGeom prst="line">
            <a:avLst/>
          </a:prstGeom>
          <a:noFill/>
          <a:ln w="9525" algn="ctr">
            <a:solidFill>
              <a:schemeClr val="tx1"/>
            </a:solidFill>
            <a:round/>
            <a:headEnd/>
            <a:tailEnd/>
          </a:ln>
        </p:spPr>
      </p:cxnSp>
      <p:cxnSp>
        <p:nvCxnSpPr>
          <p:cNvPr id="69639" name="直接连接符 44"/>
          <p:cNvCxnSpPr>
            <a:cxnSpLocks noChangeShapeType="1"/>
          </p:cNvCxnSpPr>
          <p:nvPr/>
        </p:nvCxnSpPr>
        <p:spPr bwMode="auto">
          <a:xfrm>
            <a:off x="0" y="2492375"/>
            <a:ext cx="3203575" cy="0"/>
          </a:xfrm>
          <a:prstGeom prst="line">
            <a:avLst/>
          </a:prstGeom>
          <a:noFill/>
          <a:ln w="9525" algn="ctr">
            <a:solidFill>
              <a:schemeClr val="tx1"/>
            </a:solidFill>
            <a:round/>
            <a:headEnd/>
            <a:tailEnd/>
          </a:ln>
        </p:spPr>
      </p:cxnSp>
      <p:cxnSp>
        <p:nvCxnSpPr>
          <p:cNvPr id="69640" name="直接连接符 46"/>
          <p:cNvCxnSpPr>
            <a:cxnSpLocks noChangeShapeType="1"/>
          </p:cNvCxnSpPr>
          <p:nvPr/>
        </p:nvCxnSpPr>
        <p:spPr bwMode="auto">
          <a:xfrm>
            <a:off x="0" y="4221163"/>
            <a:ext cx="3203575" cy="0"/>
          </a:xfrm>
          <a:prstGeom prst="line">
            <a:avLst/>
          </a:prstGeom>
          <a:noFill/>
          <a:ln w="9525" algn="ctr">
            <a:solidFill>
              <a:schemeClr val="tx1"/>
            </a:solidFill>
            <a:round/>
            <a:headEnd/>
            <a:tailEnd/>
          </a:ln>
        </p:spPr>
      </p:cxnSp>
      <p:cxnSp>
        <p:nvCxnSpPr>
          <p:cNvPr id="69641" name="直接连接符 34"/>
          <p:cNvCxnSpPr>
            <a:cxnSpLocks noChangeShapeType="1"/>
          </p:cNvCxnSpPr>
          <p:nvPr/>
        </p:nvCxnSpPr>
        <p:spPr bwMode="auto">
          <a:xfrm flipV="1">
            <a:off x="5795963" y="981075"/>
            <a:ext cx="0" cy="1223963"/>
          </a:xfrm>
          <a:prstGeom prst="line">
            <a:avLst/>
          </a:prstGeom>
          <a:noFill/>
          <a:ln w="9525" algn="ctr">
            <a:solidFill>
              <a:schemeClr val="tx1"/>
            </a:solidFill>
            <a:round/>
            <a:headEnd/>
            <a:tailEnd/>
          </a:ln>
        </p:spPr>
      </p:cxnSp>
      <p:pic>
        <p:nvPicPr>
          <p:cNvPr id="69642" name="Picture 4"/>
          <p:cNvPicPr>
            <a:picLocks noChangeAspect="1" noChangeArrowheads="1"/>
          </p:cNvPicPr>
          <p:nvPr/>
        </p:nvPicPr>
        <p:blipFill>
          <a:blip r:embed="rId3" cstate="print"/>
          <a:srcRect/>
          <a:stretch>
            <a:fillRect/>
          </a:stretch>
        </p:blipFill>
        <p:spPr bwMode="auto">
          <a:xfrm>
            <a:off x="179388" y="1268413"/>
            <a:ext cx="2949575" cy="1008062"/>
          </a:xfrm>
          <a:prstGeom prst="rect">
            <a:avLst/>
          </a:prstGeom>
          <a:noFill/>
          <a:ln w="9525" algn="ctr">
            <a:noFill/>
            <a:miter lim="800000"/>
            <a:headEnd/>
            <a:tailEnd/>
          </a:ln>
        </p:spPr>
      </p:pic>
      <p:pic>
        <p:nvPicPr>
          <p:cNvPr id="69643" name="Picture 5"/>
          <p:cNvPicPr>
            <a:picLocks noChangeAspect="1" noChangeArrowheads="1"/>
          </p:cNvPicPr>
          <p:nvPr/>
        </p:nvPicPr>
        <p:blipFill>
          <a:blip r:embed="rId4" cstate="print"/>
          <a:srcRect/>
          <a:stretch>
            <a:fillRect/>
          </a:stretch>
        </p:blipFill>
        <p:spPr bwMode="auto">
          <a:xfrm>
            <a:off x="179388" y="2852738"/>
            <a:ext cx="2916237" cy="1008062"/>
          </a:xfrm>
          <a:prstGeom prst="rect">
            <a:avLst/>
          </a:prstGeom>
          <a:noFill/>
          <a:ln w="9525" algn="ctr">
            <a:noFill/>
            <a:miter lim="800000"/>
            <a:headEnd/>
            <a:tailEnd/>
          </a:ln>
        </p:spPr>
      </p:pic>
      <p:pic>
        <p:nvPicPr>
          <p:cNvPr id="69644" name="Picture 6"/>
          <p:cNvPicPr>
            <a:picLocks noChangeAspect="1" noChangeArrowheads="1"/>
          </p:cNvPicPr>
          <p:nvPr/>
        </p:nvPicPr>
        <p:blipFill>
          <a:blip r:embed="rId5" cstate="print"/>
          <a:srcRect/>
          <a:stretch>
            <a:fillRect/>
          </a:stretch>
        </p:blipFill>
        <p:spPr bwMode="auto">
          <a:xfrm>
            <a:off x="87313" y="4508500"/>
            <a:ext cx="3044825" cy="1152525"/>
          </a:xfrm>
          <a:prstGeom prst="rect">
            <a:avLst/>
          </a:prstGeom>
          <a:noFill/>
          <a:ln w="9525" algn="ctr">
            <a:noFill/>
            <a:miter lim="800000"/>
            <a:headEnd/>
            <a:tailEnd/>
          </a:ln>
        </p:spPr>
      </p:pic>
      <p:pic>
        <p:nvPicPr>
          <p:cNvPr id="69645" name="Picture 2"/>
          <p:cNvPicPr>
            <a:picLocks noChangeAspect="1" noChangeArrowheads="1"/>
          </p:cNvPicPr>
          <p:nvPr/>
        </p:nvPicPr>
        <p:blipFill>
          <a:blip r:embed="rId6" cstate="print"/>
          <a:srcRect/>
          <a:stretch>
            <a:fillRect/>
          </a:stretch>
        </p:blipFill>
        <p:spPr bwMode="auto">
          <a:xfrm>
            <a:off x="3276600" y="1196975"/>
            <a:ext cx="2409825" cy="936625"/>
          </a:xfrm>
          <a:prstGeom prst="rect">
            <a:avLst/>
          </a:prstGeom>
          <a:noFill/>
          <a:ln w="9525" algn="ctr">
            <a:noFill/>
            <a:miter lim="800000"/>
            <a:headEnd/>
            <a:tailEnd/>
          </a:ln>
        </p:spPr>
      </p:pic>
      <p:pic>
        <p:nvPicPr>
          <p:cNvPr id="69646" name="Picture 3"/>
          <p:cNvPicPr>
            <a:picLocks noChangeAspect="1" noChangeArrowheads="1"/>
          </p:cNvPicPr>
          <p:nvPr/>
        </p:nvPicPr>
        <p:blipFill>
          <a:blip r:embed="rId7" cstate="print"/>
          <a:srcRect/>
          <a:stretch>
            <a:fillRect/>
          </a:stretch>
        </p:blipFill>
        <p:spPr bwMode="auto">
          <a:xfrm>
            <a:off x="5867400" y="1268413"/>
            <a:ext cx="2933700" cy="865187"/>
          </a:xfrm>
          <a:prstGeom prst="rect">
            <a:avLst/>
          </a:prstGeom>
          <a:noFill/>
          <a:ln w="9525" algn="ctr">
            <a:noFill/>
            <a:miter lim="800000"/>
            <a:headEnd/>
            <a:tailEnd/>
          </a:ln>
        </p:spPr>
      </p:pic>
      <p:pic>
        <p:nvPicPr>
          <p:cNvPr id="69647" name="Picture 4"/>
          <p:cNvPicPr>
            <a:picLocks noChangeAspect="1" noChangeArrowheads="1"/>
          </p:cNvPicPr>
          <p:nvPr/>
        </p:nvPicPr>
        <p:blipFill>
          <a:blip r:embed="rId8" cstate="print"/>
          <a:srcRect t="28000"/>
          <a:stretch>
            <a:fillRect/>
          </a:stretch>
        </p:blipFill>
        <p:spPr bwMode="auto">
          <a:xfrm>
            <a:off x="3276600" y="2276475"/>
            <a:ext cx="5419725" cy="1657350"/>
          </a:xfrm>
          <a:prstGeom prst="rect">
            <a:avLst/>
          </a:prstGeom>
          <a:noFill/>
          <a:ln w="9525" algn="ctr">
            <a:noFill/>
            <a:miter lim="800000"/>
            <a:headEnd/>
            <a:tailEnd/>
          </a:ln>
        </p:spPr>
      </p:pic>
      <p:pic>
        <p:nvPicPr>
          <p:cNvPr id="69648" name="Picture 5"/>
          <p:cNvPicPr>
            <a:picLocks noChangeAspect="1" noChangeArrowheads="1"/>
          </p:cNvPicPr>
          <p:nvPr/>
        </p:nvPicPr>
        <p:blipFill>
          <a:blip r:embed="rId9" cstate="print"/>
          <a:srcRect t="55182"/>
          <a:stretch>
            <a:fillRect/>
          </a:stretch>
        </p:blipFill>
        <p:spPr bwMode="auto">
          <a:xfrm>
            <a:off x="3276600" y="4076700"/>
            <a:ext cx="4114800" cy="585788"/>
          </a:xfrm>
          <a:prstGeom prst="rect">
            <a:avLst/>
          </a:prstGeom>
          <a:noFill/>
          <a:ln w="9525" algn="ctr">
            <a:noFill/>
            <a:miter lim="800000"/>
            <a:headEnd/>
            <a:tailEnd/>
          </a:ln>
        </p:spPr>
      </p:pic>
      <p:cxnSp>
        <p:nvCxnSpPr>
          <p:cNvPr id="69649" name="直接连接符 28"/>
          <p:cNvCxnSpPr>
            <a:cxnSpLocks noChangeShapeType="1"/>
          </p:cNvCxnSpPr>
          <p:nvPr/>
        </p:nvCxnSpPr>
        <p:spPr bwMode="auto">
          <a:xfrm flipV="1">
            <a:off x="3203575" y="4724400"/>
            <a:ext cx="5940425" cy="1588"/>
          </a:xfrm>
          <a:prstGeom prst="line">
            <a:avLst/>
          </a:prstGeom>
          <a:noFill/>
          <a:ln w="9525" algn="ctr">
            <a:solidFill>
              <a:schemeClr val="tx1"/>
            </a:solidFill>
            <a:round/>
            <a:headEnd/>
            <a:tailEnd/>
          </a:ln>
        </p:spPr>
      </p:cxnSp>
      <p:cxnSp>
        <p:nvCxnSpPr>
          <p:cNvPr id="69650" name="直接连接符 28"/>
          <p:cNvCxnSpPr>
            <a:cxnSpLocks noChangeShapeType="1"/>
          </p:cNvCxnSpPr>
          <p:nvPr/>
        </p:nvCxnSpPr>
        <p:spPr bwMode="auto">
          <a:xfrm flipV="1">
            <a:off x="3203575" y="5516563"/>
            <a:ext cx="5940425" cy="0"/>
          </a:xfrm>
          <a:prstGeom prst="line">
            <a:avLst/>
          </a:prstGeom>
          <a:noFill/>
          <a:ln w="9525" algn="ctr">
            <a:solidFill>
              <a:schemeClr val="tx1"/>
            </a:solidFill>
            <a:round/>
            <a:headEnd/>
            <a:tailEnd/>
          </a:ln>
        </p:spPr>
      </p:cxnSp>
      <p:pic>
        <p:nvPicPr>
          <p:cNvPr id="69651" name="Picture 6"/>
          <p:cNvPicPr>
            <a:picLocks noChangeAspect="1" noChangeArrowheads="1"/>
          </p:cNvPicPr>
          <p:nvPr/>
        </p:nvPicPr>
        <p:blipFill>
          <a:blip r:embed="rId10" cstate="print"/>
          <a:srcRect/>
          <a:stretch>
            <a:fillRect/>
          </a:stretch>
        </p:blipFill>
        <p:spPr bwMode="auto">
          <a:xfrm>
            <a:off x="3343275" y="4797425"/>
            <a:ext cx="3676650" cy="571500"/>
          </a:xfrm>
          <a:prstGeom prst="rect">
            <a:avLst/>
          </a:prstGeom>
          <a:noFill/>
          <a:ln w="9525" algn="ctr">
            <a:noFill/>
            <a:miter lim="800000"/>
            <a:headEnd/>
            <a:tailEnd/>
          </a:ln>
        </p:spPr>
      </p:pic>
      <p:pic>
        <p:nvPicPr>
          <p:cNvPr id="69652" name="Picture 7"/>
          <p:cNvPicPr>
            <a:picLocks noChangeAspect="1" noChangeArrowheads="1"/>
          </p:cNvPicPr>
          <p:nvPr/>
        </p:nvPicPr>
        <p:blipFill>
          <a:blip r:embed="rId11" cstate="print"/>
          <a:srcRect/>
          <a:stretch>
            <a:fillRect/>
          </a:stretch>
        </p:blipFill>
        <p:spPr bwMode="auto">
          <a:xfrm>
            <a:off x="3305175" y="5613400"/>
            <a:ext cx="3714750" cy="55245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C1531E94-B472-4729-AE7E-D04E18AEA975}" type="slidenum">
              <a:rPr lang="de-DE" altLang="zh-CN" smtClean="0">
                <a:latin typeface="Arial" pitchFamily="34" charset="0"/>
              </a:rPr>
              <a:pPr/>
              <a:t>61</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S1AP_PATH_SWITCH_REQ_ACK</a:t>
            </a:r>
            <a:endParaRPr lang="zh-CN" altLang="en-US" dirty="0" smtClean="0">
              <a:latin typeface="+mn-lt"/>
            </a:endParaRPr>
          </a:p>
        </p:txBody>
      </p:sp>
      <p:cxnSp>
        <p:nvCxnSpPr>
          <p:cNvPr id="70660" name="直接连接符 44"/>
          <p:cNvCxnSpPr>
            <a:cxnSpLocks noChangeShapeType="1"/>
          </p:cNvCxnSpPr>
          <p:nvPr/>
        </p:nvCxnSpPr>
        <p:spPr bwMode="auto">
          <a:xfrm>
            <a:off x="0" y="2205038"/>
            <a:ext cx="9144000" cy="0"/>
          </a:xfrm>
          <a:prstGeom prst="line">
            <a:avLst/>
          </a:prstGeom>
          <a:noFill/>
          <a:ln w="9525" algn="ctr">
            <a:solidFill>
              <a:schemeClr val="tx1"/>
            </a:solidFill>
            <a:round/>
            <a:headEnd/>
            <a:tailEnd/>
          </a:ln>
        </p:spPr>
      </p:cxnSp>
      <p:pic>
        <p:nvPicPr>
          <p:cNvPr id="70661" name="Picture 4"/>
          <p:cNvPicPr>
            <a:picLocks noChangeAspect="1" noChangeArrowheads="1"/>
          </p:cNvPicPr>
          <p:nvPr/>
        </p:nvPicPr>
        <p:blipFill>
          <a:blip r:embed="rId3" cstate="print"/>
          <a:srcRect/>
          <a:stretch>
            <a:fillRect/>
          </a:stretch>
        </p:blipFill>
        <p:spPr bwMode="auto">
          <a:xfrm>
            <a:off x="611188" y="981075"/>
            <a:ext cx="4562475" cy="1152525"/>
          </a:xfrm>
          <a:prstGeom prst="rect">
            <a:avLst/>
          </a:prstGeom>
          <a:noFill/>
          <a:ln w="9525" algn="ctr">
            <a:noFill/>
            <a:miter lim="800000"/>
            <a:headEnd/>
            <a:tailEnd/>
          </a:ln>
        </p:spPr>
      </p:pic>
      <p:pic>
        <p:nvPicPr>
          <p:cNvPr id="70662" name="Picture 5"/>
          <p:cNvPicPr>
            <a:picLocks noChangeAspect="1" noChangeArrowheads="1"/>
          </p:cNvPicPr>
          <p:nvPr/>
        </p:nvPicPr>
        <p:blipFill>
          <a:blip r:embed="rId4" cstate="print"/>
          <a:srcRect/>
          <a:stretch>
            <a:fillRect/>
          </a:stretch>
        </p:blipFill>
        <p:spPr bwMode="auto">
          <a:xfrm>
            <a:off x="684213" y="2349500"/>
            <a:ext cx="5832475" cy="3810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645EFAF7-F6F7-496F-812B-F4FFBACC02A0}" type="slidenum">
              <a:rPr lang="de-DE" altLang="zh-CN" smtClean="0">
                <a:latin typeface="Arial" pitchFamily="34" charset="0"/>
              </a:rPr>
              <a:pPr/>
              <a:t>62</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UE_CONTEST_RELEASE</a:t>
            </a:r>
            <a:endParaRPr lang="zh-CN" altLang="en-US" dirty="0" smtClean="0">
              <a:latin typeface="+mn-lt"/>
            </a:endParaRPr>
          </a:p>
        </p:txBody>
      </p:sp>
      <p:sp>
        <p:nvSpPr>
          <p:cNvPr id="71684" name="矩形 3"/>
          <p:cNvSpPr>
            <a:spLocks noChangeArrowheads="1"/>
          </p:cNvSpPr>
          <p:nvPr/>
        </p:nvSpPr>
        <p:spPr bwMode="auto">
          <a:xfrm>
            <a:off x="3176588" y="3275013"/>
            <a:ext cx="2790825" cy="307975"/>
          </a:xfrm>
          <a:prstGeom prst="rect">
            <a:avLst/>
          </a:prstGeom>
          <a:noFill/>
          <a:ln w="9525">
            <a:noFill/>
            <a:miter lim="800000"/>
            <a:headEnd/>
            <a:tailEnd/>
          </a:ln>
        </p:spPr>
        <p:txBody>
          <a:bodyPr wrap="none">
            <a:spAutoFit/>
          </a:bodyPr>
          <a:lstStyle/>
          <a:p>
            <a:r>
              <a:rPr lang="en-US" altLang="zh-CN"/>
              <a:t>S1AP_PATH_SWITCH_REQ_ACK</a:t>
            </a:r>
            <a:endParaRPr lang="zh-CN" altLang="en-US"/>
          </a:p>
        </p:txBody>
      </p:sp>
      <p:cxnSp>
        <p:nvCxnSpPr>
          <p:cNvPr id="71685" name="直接连接符 44"/>
          <p:cNvCxnSpPr>
            <a:cxnSpLocks noChangeShapeType="1"/>
          </p:cNvCxnSpPr>
          <p:nvPr/>
        </p:nvCxnSpPr>
        <p:spPr bwMode="auto">
          <a:xfrm>
            <a:off x="152400" y="2717800"/>
            <a:ext cx="9144000" cy="0"/>
          </a:xfrm>
          <a:prstGeom prst="line">
            <a:avLst/>
          </a:prstGeom>
          <a:noFill/>
          <a:ln w="9525" algn="ctr">
            <a:solidFill>
              <a:schemeClr val="tx1"/>
            </a:solidFill>
            <a:round/>
            <a:headEnd/>
            <a:tailEnd/>
          </a:ln>
        </p:spPr>
      </p:cxnSp>
      <p:pic>
        <p:nvPicPr>
          <p:cNvPr id="71686" name="Picture 2"/>
          <p:cNvPicPr>
            <a:picLocks noChangeAspect="1" noChangeArrowheads="1"/>
          </p:cNvPicPr>
          <p:nvPr/>
        </p:nvPicPr>
        <p:blipFill>
          <a:blip r:embed="rId3" cstate="print"/>
          <a:srcRect/>
          <a:stretch>
            <a:fillRect/>
          </a:stretch>
        </p:blipFill>
        <p:spPr bwMode="auto">
          <a:xfrm>
            <a:off x="611188" y="1557338"/>
            <a:ext cx="3089275" cy="935037"/>
          </a:xfrm>
          <a:prstGeom prst="rect">
            <a:avLst/>
          </a:prstGeom>
          <a:noFill/>
          <a:ln w="9525" algn="ctr">
            <a:noFill/>
            <a:miter lim="800000"/>
            <a:headEnd/>
            <a:tailEnd/>
          </a:ln>
        </p:spPr>
      </p:pic>
      <p:pic>
        <p:nvPicPr>
          <p:cNvPr id="71687" name="Picture 3"/>
          <p:cNvPicPr>
            <a:picLocks noChangeAspect="1" noChangeArrowheads="1"/>
          </p:cNvPicPr>
          <p:nvPr/>
        </p:nvPicPr>
        <p:blipFill>
          <a:blip r:embed="rId4" cstate="print"/>
          <a:srcRect/>
          <a:stretch>
            <a:fillRect/>
          </a:stretch>
        </p:blipFill>
        <p:spPr bwMode="auto">
          <a:xfrm>
            <a:off x="4284663" y="1628775"/>
            <a:ext cx="4295775" cy="504825"/>
          </a:xfrm>
          <a:prstGeom prst="rect">
            <a:avLst/>
          </a:prstGeom>
          <a:noFill/>
          <a:ln w="9525" algn="ctr">
            <a:noFill/>
            <a:miter lim="800000"/>
            <a:headEnd/>
            <a:tailEnd/>
          </a:ln>
        </p:spPr>
      </p:pic>
      <p:cxnSp>
        <p:nvCxnSpPr>
          <p:cNvPr id="71688" name="直接连接符 9"/>
          <p:cNvCxnSpPr>
            <a:cxnSpLocks noChangeShapeType="1"/>
          </p:cNvCxnSpPr>
          <p:nvPr/>
        </p:nvCxnSpPr>
        <p:spPr bwMode="auto">
          <a:xfrm flipV="1">
            <a:off x="4067175" y="1052513"/>
            <a:ext cx="0" cy="1655762"/>
          </a:xfrm>
          <a:prstGeom prst="line">
            <a:avLst/>
          </a:prstGeom>
          <a:noFill/>
          <a:ln w="9525" algn="ctr">
            <a:solidFill>
              <a:schemeClr val="tx1"/>
            </a:solidFill>
            <a:round/>
            <a:headEnd/>
            <a:tailEnd/>
          </a:ln>
        </p:spPr>
      </p:cxnSp>
      <p:pic>
        <p:nvPicPr>
          <p:cNvPr id="71689" name="Picture 4"/>
          <p:cNvPicPr>
            <a:picLocks noChangeAspect="1" noChangeArrowheads="1"/>
          </p:cNvPicPr>
          <p:nvPr/>
        </p:nvPicPr>
        <p:blipFill>
          <a:blip r:embed="rId5" cstate="print"/>
          <a:srcRect/>
          <a:stretch>
            <a:fillRect/>
          </a:stretch>
        </p:blipFill>
        <p:spPr bwMode="auto">
          <a:xfrm>
            <a:off x="684213" y="2852738"/>
            <a:ext cx="4492625" cy="3132137"/>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CF5B2BE8-0DFE-4ECC-AAF2-85D515898E3F}" type="slidenum">
              <a:rPr lang="de-DE" altLang="zh-CN" smtClean="0">
                <a:latin typeface="Arial" pitchFamily="34" charset="0"/>
              </a:rPr>
              <a:pPr/>
              <a:t>63</a:t>
            </a:fld>
            <a:endParaRPr lang="en-GB" altLang="zh-CN" smtClean="0">
              <a:latin typeface="Arial" pitchFamily="34" charset="0"/>
            </a:endParaRPr>
          </a:p>
        </p:txBody>
      </p:sp>
      <p:sp>
        <p:nvSpPr>
          <p:cNvPr id="322562" name="Rectangle 2"/>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eNB</a:t>
            </a:r>
            <a:r>
              <a:rPr lang="zh-CN" altLang="en-US" dirty="0" smtClean="0">
                <a:latin typeface="+mn-lt"/>
              </a:rPr>
              <a:t>间通过</a:t>
            </a:r>
            <a:r>
              <a:rPr lang="en-US" altLang="zh-CN" dirty="0" smtClean="0">
                <a:latin typeface="+mn-lt"/>
              </a:rPr>
              <a:t>S1</a:t>
            </a:r>
            <a:r>
              <a:rPr lang="zh-CN" altLang="en-US" dirty="0" smtClean="0">
                <a:latin typeface="+mn-lt"/>
              </a:rPr>
              <a:t>口切换流程图（</a:t>
            </a:r>
            <a:r>
              <a:rPr lang="en-US" altLang="zh-CN" dirty="0" smtClean="0">
                <a:latin typeface="+mn-lt"/>
              </a:rPr>
              <a:t>1</a:t>
            </a:r>
            <a:r>
              <a:rPr lang="zh-CN" altLang="en-US" dirty="0" smtClean="0">
                <a:latin typeface="+mn-lt"/>
              </a:rPr>
              <a:t>）</a:t>
            </a:r>
          </a:p>
        </p:txBody>
      </p:sp>
      <p:graphicFrame>
        <p:nvGraphicFramePr>
          <p:cNvPr id="5122" name="Object 3"/>
          <p:cNvGraphicFramePr>
            <a:graphicFrameLocks noChangeAspect="1"/>
          </p:cNvGraphicFramePr>
          <p:nvPr>
            <p:ph idx="1"/>
          </p:nvPr>
        </p:nvGraphicFramePr>
        <p:xfrm>
          <a:off x="323850" y="981075"/>
          <a:ext cx="8280400" cy="5256213"/>
        </p:xfrm>
        <a:graphic>
          <a:graphicData uri="http://schemas.openxmlformats.org/presentationml/2006/ole">
            <p:oleObj spid="_x0000_s5122" name="Visio" r:id="rId4" imgW="6101334" imgH="5264277" progId="Visio.Drawing.11">
              <p:embed/>
            </p:oleObj>
          </a:graphicData>
        </a:graphic>
      </p:graphicFrame>
      <p:sp>
        <p:nvSpPr>
          <p:cNvPr id="322565" name="AutoShape 5"/>
          <p:cNvSpPr>
            <a:spLocks noChangeArrowheads="1"/>
          </p:cNvSpPr>
          <p:nvPr/>
        </p:nvSpPr>
        <p:spPr bwMode="auto">
          <a:xfrm>
            <a:off x="5940425" y="1700213"/>
            <a:ext cx="2190750" cy="215900"/>
          </a:xfrm>
          <a:prstGeom prst="wedgeRoundRectCallout">
            <a:avLst>
              <a:gd name="adj1" fmla="val -85912"/>
              <a:gd name="adj2" fmla="val 428009"/>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Source eNB</a:t>
            </a:r>
            <a:r>
              <a:rPr lang="zh-CN" altLang="en-US" sz="900">
                <a:solidFill>
                  <a:schemeClr val="tx1"/>
                </a:solidFill>
                <a:ea typeface="宋体" pitchFamily="2" charset="-122"/>
              </a:rPr>
              <a:t>发送切换请求消息到</a:t>
            </a:r>
            <a:r>
              <a:rPr lang="en-US" altLang="zh-CN" sz="900">
                <a:solidFill>
                  <a:schemeClr val="tx1"/>
                </a:solidFill>
                <a:ea typeface="宋体" pitchFamily="2" charset="-122"/>
              </a:rPr>
              <a:t>MME</a:t>
            </a:r>
            <a:r>
              <a:rPr lang="zh-CN" altLang="en-US" sz="900">
                <a:solidFill>
                  <a:schemeClr val="tx1"/>
                </a:solidFill>
                <a:ea typeface="宋体" pitchFamily="2" charset="-122"/>
              </a:rPr>
              <a:t>。</a:t>
            </a:r>
          </a:p>
        </p:txBody>
      </p:sp>
      <p:sp>
        <p:nvSpPr>
          <p:cNvPr id="322566" name="AutoShape 6"/>
          <p:cNvSpPr>
            <a:spLocks noChangeArrowheads="1"/>
          </p:cNvSpPr>
          <p:nvPr/>
        </p:nvSpPr>
        <p:spPr bwMode="auto">
          <a:xfrm>
            <a:off x="2411413" y="2852738"/>
            <a:ext cx="2066925" cy="384175"/>
          </a:xfrm>
          <a:prstGeom prst="wedgeRoundRectCallout">
            <a:avLst>
              <a:gd name="adj1" fmla="val 105917"/>
              <a:gd name="adj2" fmla="val -18417"/>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MME</a:t>
            </a:r>
            <a:r>
              <a:rPr lang="zh-CN" altLang="en-US" sz="900">
                <a:solidFill>
                  <a:schemeClr val="tx1"/>
                </a:solidFill>
                <a:ea typeface="宋体" pitchFamily="2" charset="-122"/>
              </a:rPr>
              <a:t>把切换请求消息转发给对应的目标</a:t>
            </a:r>
            <a:r>
              <a:rPr lang="en-US" altLang="zh-CN" sz="900">
                <a:solidFill>
                  <a:schemeClr val="tx1"/>
                </a:solidFill>
                <a:ea typeface="宋体" pitchFamily="2" charset="-122"/>
              </a:rPr>
              <a:t>eNB</a:t>
            </a:r>
            <a:r>
              <a:rPr lang="zh-CN" altLang="en-US" sz="900">
                <a:solidFill>
                  <a:schemeClr val="tx1"/>
                </a:solidFill>
                <a:ea typeface="宋体" pitchFamily="2" charset="-122"/>
              </a:rPr>
              <a:t>，通知开始准备切换。</a:t>
            </a:r>
          </a:p>
        </p:txBody>
      </p:sp>
      <p:sp>
        <p:nvSpPr>
          <p:cNvPr id="322567" name="AutoShape 7"/>
          <p:cNvSpPr>
            <a:spLocks noChangeArrowheads="1"/>
          </p:cNvSpPr>
          <p:nvPr/>
        </p:nvSpPr>
        <p:spPr bwMode="auto">
          <a:xfrm>
            <a:off x="1692275" y="3284538"/>
            <a:ext cx="2209800" cy="360362"/>
          </a:xfrm>
          <a:prstGeom prst="wedgeRoundRectCallout">
            <a:avLst>
              <a:gd name="adj1" fmla="val 110727"/>
              <a:gd name="adj2" fmla="val -9912"/>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Target eNB</a:t>
            </a:r>
            <a:r>
              <a:rPr lang="zh-CN" altLang="en-US" sz="900">
                <a:solidFill>
                  <a:schemeClr val="tx1"/>
                </a:solidFill>
                <a:ea typeface="宋体" pitchFamily="2" charset="-122"/>
              </a:rPr>
              <a:t>完成准入和无线资源配置后，给</a:t>
            </a:r>
            <a:r>
              <a:rPr lang="en-US" altLang="zh-CN" sz="900">
                <a:solidFill>
                  <a:schemeClr val="tx1"/>
                </a:solidFill>
                <a:ea typeface="宋体" pitchFamily="2" charset="-122"/>
              </a:rPr>
              <a:t>MME</a:t>
            </a:r>
            <a:r>
              <a:rPr lang="zh-CN" altLang="en-US" sz="900">
                <a:solidFill>
                  <a:schemeClr val="tx1"/>
                </a:solidFill>
                <a:ea typeface="宋体" pitchFamily="2" charset="-122"/>
              </a:rPr>
              <a:t>回复</a:t>
            </a:r>
            <a:r>
              <a:rPr lang="en-US" altLang="zh-CN" sz="900">
                <a:solidFill>
                  <a:schemeClr val="tx1"/>
                </a:solidFill>
                <a:ea typeface="宋体" pitchFamily="2" charset="-122"/>
              </a:rPr>
              <a:t>HandOverAck</a:t>
            </a:r>
            <a:r>
              <a:rPr lang="zh-CN" altLang="en-US" sz="900">
                <a:solidFill>
                  <a:schemeClr val="tx1"/>
                </a:solidFill>
                <a:ea typeface="宋体" pitchFamily="2" charset="-122"/>
              </a:rPr>
              <a:t>消息。</a:t>
            </a:r>
          </a:p>
        </p:txBody>
      </p:sp>
      <p:sp>
        <p:nvSpPr>
          <p:cNvPr id="322568" name="AutoShape 8"/>
          <p:cNvSpPr>
            <a:spLocks noChangeArrowheads="1"/>
          </p:cNvSpPr>
          <p:nvPr/>
        </p:nvSpPr>
        <p:spPr bwMode="auto">
          <a:xfrm>
            <a:off x="5795963" y="3933825"/>
            <a:ext cx="2227262" cy="234950"/>
          </a:xfrm>
          <a:prstGeom prst="wedgeRoundRectCallout">
            <a:avLst>
              <a:gd name="adj1" fmla="val -66046"/>
              <a:gd name="adj2" fmla="val -145912"/>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MME</a:t>
            </a:r>
            <a:r>
              <a:rPr lang="zh-CN" altLang="en-US" sz="900">
                <a:solidFill>
                  <a:schemeClr val="tx1"/>
                </a:solidFill>
                <a:ea typeface="宋体" pitchFamily="2" charset="-122"/>
              </a:rPr>
              <a:t>把</a:t>
            </a:r>
            <a:r>
              <a:rPr lang="en-US" altLang="zh-CN" sz="900">
                <a:solidFill>
                  <a:schemeClr val="tx1"/>
                </a:solidFill>
                <a:ea typeface="宋体" pitchFamily="2" charset="-122"/>
              </a:rPr>
              <a:t>ACK</a:t>
            </a:r>
            <a:r>
              <a:rPr lang="zh-CN" altLang="en-US" sz="900">
                <a:solidFill>
                  <a:schemeClr val="tx1"/>
                </a:solidFill>
                <a:ea typeface="宋体" pitchFamily="2" charset="-122"/>
              </a:rPr>
              <a:t>消息转发给</a:t>
            </a:r>
            <a:r>
              <a:rPr lang="en-US" altLang="zh-CN" sz="900">
                <a:solidFill>
                  <a:schemeClr val="tx1"/>
                </a:solidFill>
                <a:ea typeface="宋体" pitchFamily="2" charset="-122"/>
              </a:rPr>
              <a:t>Source eNB</a:t>
            </a:r>
            <a:endParaRPr lang="zh-CN" altLang="en-US" sz="900">
              <a:solidFill>
                <a:schemeClr val="tx1"/>
              </a:solidFill>
              <a:ea typeface="宋体" pitchFamily="2" charset="-122"/>
            </a:endParaRPr>
          </a:p>
        </p:txBody>
      </p:sp>
      <p:sp>
        <p:nvSpPr>
          <p:cNvPr id="322569" name="AutoShape 9"/>
          <p:cNvSpPr>
            <a:spLocks noChangeArrowheads="1"/>
          </p:cNvSpPr>
          <p:nvPr/>
        </p:nvSpPr>
        <p:spPr bwMode="auto">
          <a:xfrm>
            <a:off x="5867400" y="4292600"/>
            <a:ext cx="1930400" cy="360363"/>
          </a:xfrm>
          <a:prstGeom prst="wedgeRoundRectCallout">
            <a:avLst>
              <a:gd name="adj1" fmla="val -111532"/>
              <a:gd name="adj2" fmla="val 87880"/>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zh-CN" altLang="en-US" sz="900">
                <a:solidFill>
                  <a:schemeClr val="tx1"/>
                </a:solidFill>
                <a:ea typeface="宋体" pitchFamily="2" charset="-122"/>
              </a:rPr>
              <a:t>和</a:t>
            </a:r>
            <a:r>
              <a:rPr lang="en-US" altLang="zh-CN" sz="900">
                <a:solidFill>
                  <a:schemeClr val="tx1"/>
                </a:solidFill>
                <a:ea typeface="宋体" pitchFamily="2" charset="-122"/>
              </a:rPr>
              <a:t>X2</a:t>
            </a:r>
            <a:r>
              <a:rPr lang="zh-CN" altLang="en-US" sz="900">
                <a:solidFill>
                  <a:schemeClr val="tx1"/>
                </a:solidFill>
                <a:ea typeface="宋体" pitchFamily="2" charset="-122"/>
              </a:rPr>
              <a:t>接口类似，源侧</a:t>
            </a:r>
            <a:r>
              <a:rPr lang="en-US" altLang="zh-CN" sz="900">
                <a:solidFill>
                  <a:schemeClr val="tx1"/>
                </a:solidFill>
                <a:ea typeface="宋体" pitchFamily="2" charset="-122"/>
              </a:rPr>
              <a:t>eNB</a:t>
            </a:r>
            <a:r>
              <a:rPr lang="zh-CN" altLang="en-US" sz="900">
                <a:solidFill>
                  <a:schemeClr val="tx1"/>
                </a:solidFill>
                <a:ea typeface="宋体" pitchFamily="2" charset="-122"/>
              </a:rPr>
              <a:t>要把</a:t>
            </a:r>
            <a:r>
              <a:rPr lang="en-US" altLang="zh-CN" sz="900">
                <a:solidFill>
                  <a:schemeClr val="tx1"/>
                </a:solidFill>
                <a:ea typeface="宋体" pitchFamily="2" charset="-122"/>
              </a:rPr>
              <a:t>SN</a:t>
            </a:r>
            <a:r>
              <a:rPr lang="zh-CN" altLang="en-US" sz="900">
                <a:solidFill>
                  <a:schemeClr val="tx1"/>
                </a:solidFill>
                <a:ea typeface="宋体" pitchFamily="2" charset="-122"/>
              </a:rPr>
              <a:t>信息通过</a:t>
            </a:r>
            <a:r>
              <a:rPr lang="en-US" altLang="zh-CN" sz="900">
                <a:solidFill>
                  <a:schemeClr val="tx1"/>
                </a:solidFill>
                <a:ea typeface="宋体" pitchFamily="2" charset="-122"/>
              </a:rPr>
              <a:t>MME</a:t>
            </a:r>
            <a:r>
              <a:rPr lang="zh-CN" altLang="en-US" sz="900">
                <a:solidFill>
                  <a:schemeClr val="tx1"/>
                </a:solidFill>
                <a:ea typeface="宋体" pitchFamily="2" charset="-122"/>
              </a:rPr>
              <a:t>发给目标</a:t>
            </a:r>
            <a:r>
              <a:rPr lang="en-US" altLang="zh-CN" sz="900">
                <a:solidFill>
                  <a:schemeClr val="tx1"/>
                </a:solidFill>
                <a:ea typeface="宋体" pitchFamily="2" charset="-122"/>
              </a:rPr>
              <a:t>eNB</a:t>
            </a:r>
            <a:r>
              <a:rPr lang="zh-CN" altLang="en-US" sz="900">
                <a:solidFill>
                  <a:schemeClr val="tx1"/>
                </a:solidFill>
                <a:ea typeface="宋体" pitchFamily="2" charset="-122"/>
              </a:rPr>
              <a:t>。</a:t>
            </a:r>
          </a:p>
        </p:txBody>
      </p:sp>
      <p:sp>
        <p:nvSpPr>
          <p:cNvPr id="10" name="AutoShape 4"/>
          <p:cNvSpPr>
            <a:spLocks noChangeArrowheads="1"/>
          </p:cNvSpPr>
          <p:nvPr/>
        </p:nvSpPr>
        <p:spPr bwMode="auto">
          <a:xfrm>
            <a:off x="5867400" y="692150"/>
            <a:ext cx="2225675" cy="196850"/>
          </a:xfrm>
          <a:prstGeom prst="wedgeRoundRectCallout">
            <a:avLst>
              <a:gd name="adj1" fmla="val -56185"/>
              <a:gd name="adj2" fmla="val 312634"/>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zh-CN" altLang="en-US" sz="900" dirty="0">
                <a:solidFill>
                  <a:schemeClr val="tx1"/>
                </a:solidFill>
                <a:ea typeface="宋体" pitchFamily="2" charset="-122"/>
              </a:rPr>
              <a:t>用户已经接入，并且已经在做业务。</a:t>
            </a:r>
          </a:p>
        </p:txBody>
      </p:sp>
      <p:sp>
        <p:nvSpPr>
          <p:cNvPr id="11" name="AutoShape 12"/>
          <p:cNvSpPr>
            <a:spLocks noChangeArrowheads="1"/>
          </p:cNvSpPr>
          <p:nvPr/>
        </p:nvSpPr>
        <p:spPr bwMode="auto">
          <a:xfrm>
            <a:off x="323850" y="1341438"/>
            <a:ext cx="1851025" cy="330200"/>
          </a:xfrm>
          <a:prstGeom prst="wedgeRoundRectCallout">
            <a:avLst>
              <a:gd name="adj1" fmla="val 60736"/>
              <a:gd name="adj2" fmla="val 57472"/>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Source eNodeB</a:t>
            </a:r>
            <a:r>
              <a:rPr lang="zh-CN" altLang="en-US" sz="900">
                <a:solidFill>
                  <a:schemeClr val="tx1"/>
                </a:solidFill>
                <a:ea typeface="宋体" pitchFamily="2" charset="-122"/>
              </a:rPr>
              <a:t>下发测量控制信息，通知</a:t>
            </a:r>
            <a:r>
              <a:rPr lang="en-US" altLang="zh-CN" sz="900">
                <a:solidFill>
                  <a:schemeClr val="tx1"/>
                </a:solidFill>
                <a:ea typeface="宋体" pitchFamily="2" charset="-122"/>
              </a:rPr>
              <a:t>UE</a:t>
            </a:r>
            <a:r>
              <a:rPr lang="zh-CN" altLang="en-US" sz="900">
                <a:solidFill>
                  <a:schemeClr val="tx1"/>
                </a:solidFill>
                <a:ea typeface="宋体" pitchFamily="2" charset="-122"/>
              </a:rPr>
              <a:t>启动邻区测量。</a:t>
            </a:r>
          </a:p>
        </p:txBody>
      </p:sp>
      <p:sp>
        <p:nvSpPr>
          <p:cNvPr id="12" name="AutoShape 5"/>
          <p:cNvSpPr>
            <a:spLocks noChangeArrowheads="1"/>
          </p:cNvSpPr>
          <p:nvPr/>
        </p:nvSpPr>
        <p:spPr bwMode="auto">
          <a:xfrm>
            <a:off x="323850" y="2349500"/>
            <a:ext cx="1511300" cy="358775"/>
          </a:xfrm>
          <a:prstGeom prst="wedgeRoundRectCallout">
            <a:avLst>
              <a:gd name="adj1" fmla="val 75690"/>
              <a:gd name="adj2" fmla="val -68639"/>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UE</a:t>
            </a:r>
            <a:r>
              <a:rPr lang="zh-CN" altLang="en-US" sz="900">
                <a:solidFill>
                  <a:schemeClr val="tx1"/>
                </a:solidFill>
                <a:ea typeface="宋体" pitchFamily="2" charset="-122"/>
              </a:rPr>
              <a:t>侦测到满足条件的小区后，上报测量报告。</a:t>
            </a:r>
          </a:p>
        </p:txBody>
      </p:sp>
      <p:sp>
        <p:nvSpPr>
          <p:cNvPr id="13" name="AutoShape 14"/>
          <p:cNvSpPr>
            <a:spLocks noChangeArrowheads="1"/>
          </p:cNvSpPr>
          <p:nvPr/>
        </p:nvSpPr>
        <p:spPr bwMode="auto">
          <a:xfrm>
            <a:off x="3492500" y="3716338"/>
            <a:ext cx="1655763" cy="504825"/>
          </a:xfrm>
          <a:prstGeom prst="wedgeRoundRectCallout">
            <a:avLst>
              <a:gd name="adj1" fmla="val -109556"/>
              <a:gd name="adj2" fmla="val 17782"/>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Source eNB</a:t>
            </a:r>
            <a:r>
              <a:rPr lang="zh-CN" altLang="en-US" sz="900">
                <a:solidFill>
                  <a:schemeClr val="tx1"/>
                </a:solidFill>
                <a:ea typeface="宋体" pitchFamily="2" charset="-122"/>
              </a:rPr>
              <a:t>把</a:t>
            </a:r>
            <a:r>
              <a:rPr lang="en-US" altLang="zh-CN" sz="900">
                <a:solidFill>
                  <a:schemeClr val="tx1"/>
                </a:solidFill>
                <a:ea typeface="宋体" pitchFamily="2" charset="-122"/>
              </a:rPr>
              <a:t>Target eNB</a:t>
            </a:r>
            <a:r>
              <a:rPr lang="zh-CN" altLang="en-US" sz="900">
                <a:solidFill>
                  <a:schemeClr val="tx1"/>
                </a:solidFill>
                <a:ea typeface="宋体" pitchFamily="2" charset="-122"/>
              </a:rPr>
              <a:t>发来的</a:t>
            </a:r>
            <a:r>
              <a:rPr lang="en-US" altLang="zh-CN" sz="900">
                <a:solidFill>
                  <a:schemeClr val="tx1"/>
                </a:solidFill>
                <a:ea typeface="宋体" pitchFamily="2" charset="-122"/>
              </a:rPr>
              <a:t>Container</a:t>
            </a:r>
            <a:r>
              <a:rPr lang="zh-CN" altLang="en-US" sz="900">
                <a:solidFill>
                  <a:schemeClr val="tx1"/>
                </a:solidFill>
                <a:ea typeface="宋体" pitchFamily="2" charset="-122"/>
              </a:rPr>
              <a:t>直接通过空口消息发给</a:t>
            </a:r>
            <a:r>
              <a:rPr lang="en-US" altLang="zh-CN" sz="900">
                <a:solidFill>
                  <a:schemeClr val="tx1"/>
                </a:solidFill>
                <a:ea typeface="宋体" pitchFamily="2" charset="-122"/>
              </a:rPr>
              <a:t>UE</a:t>
            </a:r>
            <a:r>
              <a:rPr lang="zh-CN" altLang="en-US" sz="900">
                <a:solidFill>
                  <a:schemeClr val="tx1"/>
                </a:solidFill>
                <a:ea typeface="宋体" pitchFamily="2" charset="-122"/>
              </a:rPr>
              <a:t>，告知切换。</a:t>
            </a:r>
          </a:p>
        </p:txBody>
      </p:sp>
      <p:sp>
        <p:nvSpPr>
          <p:cNvPr id="14" name="AutoShape 8"/>
          <p:cNvSpPr>
            <a:spLocks noChangeArrowheads="1"/>
          </p:cNvSpPr>
          <p:nvPr/>
        </p:nvSpPr>
        <p:spPr bwMode="auto">
          <a:xfrm>
            <a:off x="6732588" y="5373688"/>
            <a:ext cx="1943100" cy="215900"/>
          </a:xfrm>
          <a:prstGeom prst="wedgeRoundRectCallout">
            <a:avLst>
              <a:gd name="adj1" fmla="val -58537"/>
              <a:gd name="adj2" fmla="val -247458"/>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MME</a:t>
            </a:r>
            <a:r>
              <a:rPr lang="zh-CN" altLang="en-US" sz="900">
                <a:solidFill>
                  <a:schemeClr val="tx1"/>
                </a:solidFill>
                <a:ea typeface="宋体" pitchFamily="2" charset="-122"/>
              </a:rPr>
              <a:t>把</a:t>
            </a:r>
            <a:r>
              <a:rPr lang="en-US" altLang="zh-CN" sz="900">
                <a:solidFill>
                  <a:schemeClr val="tx1"/>
                </a:solidFill>
                <a:ea typeface="宋体" pitchFamily="2" charset="-122"/>
              </a:rPr>
              <a:t>SN</a:t>
            </a:r>
            <a:r>
              <a:rPr lang="zh-CN" altLang="en-US" sz="900">
                <a:solidFill>
                  <a:schemeClr val="tx1"/>
                </a:solidFill>
                <a:ea typeface="宋体" pitchFamily="2" charset="-122"/>
              </a:rPr>
              <a:t>信息转发给</a:t>
            </a:r>
            <a:r>
              <a:rPr lang="en-US" altLang="zh-CN" sz="900">
                <a:solidFill>
                  <a:schemeClr val="tx1"/>
                </a:solidFill>
                <a:ea typeface="宋体" pitchFamily="2" charset="-122"/>
              </a:rPr>
              <a:t>Target eNB</a:t>
            </a:r>
            <a:endParaRPr lang="zh-CN" altLang="en-US" sz="900">
              <a:solidFill>
                <a:schemeClr val="tx1"/>
              </a:solidFill>
              <a:ea typeface="宋体" pitchFamily="2" charset="-122"/>
            </a:endParaRPr>
          </a:p>
        </p:txBody>
      </p:sp>
      <p:sp>
        <p:nvSpPr>
          <p:cNvPr id="15" name="AutoShape 16"/>
          <p:cNvSpPr>
            <a:spLocks noChangeArrowheads="1"/>
          </p:cNvSpPr>
          <p:nvPr/>
        </p:nvSpPr>
        <p:spPr bwMode="auto">
          <a:xfrm>
            <a:off x="1763713" y="5373688"/>
            <a:ext cx="1890712" cy="215900"/>
          </a:xfrm>
          <a:prstGeom prst="wedgeRoundRectCallout">
            <a:avLst>
              <a:gd name="adj1" fmla="val 92093"/>
              <a:gd name="adj2" fmla="val -15431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zh-CN" altLang="en-US" sz="900">
                <a:solidFill>
                  <a:schemeClr val="tx1"/>
                </a:solidFill>
                <a:ea typeface="宋体" pitchFamily="2" charset="-122"/>
              </a:rPr>
              <a:t>开始数据转发，后面有详细介绍。</a:t>
            </a:r>
          </a:p>
        </p:txBody>
      </p:sp>
      <p:sp>
        <p:nvSpPr>
          <p:cNvPr id="16" name="AutoShape 13"/>
          <p:cNvSpPr>
            <a:spLocks noChangeArrowheads="1"/>
          </p:cNvSpPr>
          <p:nvPr/>
        </p:nvSpPr>
        <p:spPr bwMode="auto">
          <a:xfrm>
            <a:off x="6115050" y="2997200"/>
            <a:ext cx="3028950" cy="360363"/>
          </a:xfrm>
          <a:prstGeom prst="wedgeRoundRectCallout">
            <a:avLst>
              <a:gd name="adj1" fmla="val -72148"/>
              <a:gd name="adj2" fmla="val 25782"/>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Target eNB</a:t>
            </a:r>
            <a:r>
              <a:rPr lang="zh-CN" altLang="en-US" sz="900">
                <a:solidFill>
                  <a:schemeClr val="tx1"/>
                </a:solidFill>
                <a:ea typeface="宋体" pitchFamily="2" charset="-122"/>
              </a:rPr>
              <a:t>收到</a:t>
            </a:r>
            <a:r>
              <a:rPr lang="en-US" altLang="zh-CN" sz="900">
                <a:solidFill>
                  <a:schemeClr val="tx1"/>
                </a:solidFill>
                <a:ea typeface="宋体" pitchFamily="2" charset="-122"/>
              </a:rPr>
              <a:t>MME</a:t>
            </a:r>
            <a:r>
              <a:rPr lang="zh-CN" altLang="en-US" sz="900">
                <a:solidFill>
                  <a:schemeClr val="tx1"/>
                </a:solidFill>
                <a:ea typeface="宋体" pitchFamily="2" charset="-122"/>
              </a:rPr>
              <a:t>发来的</a:t>
            </a:r>
            <a:r>
              <a:rPr lang="en-US" altLang="zh-CN" sz="900">
                <a:solidFill>
                  <a:schemeClr val="tx1"/>
                </a:solidFill>
                <a:ea typeface="宋体" pitchFamily="2" charset="-122"/>
              </a:rPr>
              <a:t>HandoverReq</a:t>
            </a:r>
            <a:r>
              <a:rPr lang="zh-CN" altLang="en-US" sz="900">
                <a:solidFill>
                  <a:schemeClr val="tx1"/>
                </a:solidFill>
                <a:ea typeface="宋体" pitchFamily="2" charset="-122"/>
              </a:rPr>
              <a:t>消息后，会根据其携带的业务信息开始准入，并进行无线资源配置。</a:t>
            </a:r>
          </a:p>
        </p:txBody>
      </p:sp>
      <p:sp>
        <p:nvSpPr>
          <p:cNvPr id="17" name="AutoShape 6"/>
          <p:cNvSpPr>
            <a:spLocks noChangeArrowheads="1"/>
          </p:cNvSpPr>
          <p:nvPr/>
        </p:nvSpPr>
        <p:spPr bwMode="auto">
          <a:xfrm>
            <a:off x="3348038" y="1989138"/>
            <a:ext cx="1655762" cy="360362"/>
          </a:xfrm>
          <a:prstGeom prst="wedgeRoundRectCallout">
            <a:avLst>
              <a:gd name="adj1" fmla="val -37926"/>
              <a:gd name="adj2" fmla="val 115009"/>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a:solidFill>
                  <a:schemeClr val="tx1"/>
                </a:solidFill>
                <a:ea typeface="宋体" pitchFamily="2" charset="-122"/>
              </a:rPr>
              <a:t>Source eNodeB</a:t>
            </a:r>
            <a:r>
              <a:rPr lang="zh-CN" altLang="en-US" sz="900">
                <a:solidFill>
                  <a:schemeClr val="tx1"/>
                </a:solidFill>
                <a:ea typeface="宋体" pitchFamily="2" charset="-122"/>
              </a:rPr>
              <a:t>根据切换算法和当前状态做出切换判决。</a:t>
            </a:r>
            <a:r>
              <a:rPr lang="zh-CN" altLang="en-GB" sz="900">
                <a:solidFill>
                  <a:schemeClr val="tx1"/>
                </a:solidFill>
                <a:ea typeface="宋体" pitchFamily="2" charset="-122"/>
              </a:rPr>
              <a:t> </a:t>
            </a:r>
            <a:endParaRPr lang="zh-CN" altLang="en-US" sz="900">
              <a:solidFill>
                <a:schemeClr val="tx1"/>
              </a:solidFill>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2565"/>
                                        </p:tgtEl>
                                        <p:attrNameLst>
                                          <p:attrName>style.visibility</p:attrName>
                                        </p:attrNameLst>
                                      </p:cBhvr>
                                      <p:to>
                                        <p:strVal val="visible"/>
                                      </p:to>
                                    </p:set>
                                    <p:animEffect transition="in" filter="blinds(horizontal)">
                                      <p:cBhvr>
                                        <p:cTn id="27" dur="500"/>
                                        <p:tgtEl>
                                          <p:spTgt spid="32256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2566"/>
                                        </p:tgtEl>
                                        <p:attrNameLst>
                                          <p:attrName>style.visibility</p:attrName>
                                        </p:attrNameLst>
                                      </p:cBhvr>
                                      <p:to>
                                        <p:strVal val="visible"/>
                                      </p:to>
                                    </p:set>
                                    <p:animEffect transition="in" filter="blinds(horizontal)">
                                      <p:cBhvr>
                                        <p:cTn id="32" dur="500"/>
                                        <p:tgtEl>
                                          <p:spTgt spid="32256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2567"/>
                                        </p:tgtEl>
                                        <p:attrNameLst>
                                          <p:attrName>style.visibility</p:attrName>
                                        </p:attrNameLst>
                                      </p:cBhvr>
                                      <p:to>
                                        <p:strVal val="visible"/>
                                      </p:to>
                                    </p:set>
                                    <p:animEffect transition="in" filter="blinds(horizontal)">
                                      <p:cBhvr>
                                        <p:cTn id="42" dur="500"/>
                                        <p:tgtEl>
                                          <p:spTgt spid="322567"/>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2568"/>
                                        </p:tgtEl>
                                        <p:attrNameLst>
                                          <p:attrName>style.visibility</p:attrName>
                                        </p:attrNameLst>
                                      </p:cBhvr>
                                      <p:to>
                                        <p:strVal val="visible"/>
                                      </p:to>
                                    </p:set>
                                    <p:animEffect transition="in" filter="blinds(horizontal)">
                                      <p:cBhvr>
                                        <p:cTn id="47" dur="500"/>
                                        <p:tgtEl>
                                          <p:spTgt spid="32256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2569"/>
                                        </p:tgtEl>
                                        <p:attrNameLst>
                                          <p:attrName>style.visibility</p:attrName>
                                        </p:attrNameLst>
                                      </p:cBhvr>
                                      <p:to>
                                        <p:strVal val="visible"/>
                                      </p:to>
                                    </p:set>
                                    <p:animEffect transition="in" filter="blinds(horizontal)">
                                      <p:cBhvr>
                                        <p:cTn id="57" dur="500"/>
                                        <p:tgtEl>
                                          <p:spTgt spid="32256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5" grpId="0" animBg="1"/>
      <p:bldP spid="322566" grpId="0" animBg="1"/>
      <p:bldP spid="322567" grpId="0" animBg="1"/>
      <p:bldP spid="322568" grpId="0" animBg="1"/>
      <p:bldP spid="32256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D8E87859-0BF3-43EC-8777-3FE7DB65794D}" type="slidenum">
              <a:rPr lang="de-DE" altLang="zh-CN" smtClean="0">
                <a:latin typeface="Arial" pitchFamily="34" charset="0"/>
              </a:rPr>
              <a:pPr/>
              <a:t>64</a:t>
            </a:fld>
            <a:endParaRPr lang="en-GB" altLang="zh-CN" smtClean="0">
              <a:latin typeface="Arial" pitchFamily="34" charset="0"/>
            </a:endParaRPr>
          </a:p>
        </p:txBody>
      </p:sp>
      <p:graphicFrame>
        <p:nvGraphicFramePr>
          <p:cNvPr id="6146" name="Object 9"/>
          <p:cNvGraphicFramePr>
            <a:graphicFrameLocks noChangeAspect="1"/>
          </p:cNvGraphicFramePr>
          <p:nvPr>
            <p:ph idx="1"/>
          </p:nvPr>
        </p:nvGraphicFramePr>
        <p:xfrm>
          <a:off x="539750" y="981075"/>
          <a:ext cx="8147050" cy="5040313"/>
        </p:xfrm>
        <a:graphic>
          <a:graphicData uri="http://schemas.openxmlformats.org/presentationml/2006/ole">
            <p:oleObj spid="_x0000_s6146" name="Visio" r:id="rId4" imgW="6103620" imgH="2760345" progId="Visio.Drawing.11">
              <p:embed/>
            </p:oleObj>
          </a:graphicData>
        </a:graphic>
      </p:graphicFrame>
      <p:sp>
        <p:nvSpPr>
          <p:cNvPr id="324610" name="Rectangle 2"/>
          <p:cNvSpPr>
            <a:spLocks noGrp="1" noChangeArrowheads="1"/>
          </p:cNvSpPr>
          <p:nvPr>
            <p:ph type="title"/>
          </p:nvPr>
        </p:nvSpPr>
        <p:spPr>
          <a:xfrm>
            <a:off x="468313" y="260350"/>
            <a:ext cx="8207375" cy="576263"/>
          </a:xfrm>
        </p:spPr>
        <p:txBody>
          <a:bodyPr/>
          <a:lstStyle/>
          <a:p>
            <a:pPr eaLnBrk="1" hangingPunct="1">
              <a:defRPr/>
            </a:pPr>
            <a:r>
              <a:rPr lang="en-US" altLang="zh-CN" dirty="0" smtClean="0">
                <a:latin typeface="+mn-lt"/>
              </a:rPr>
              <a:t>eNB</a:t>
            </a:r>
            <a:r>
              <a:rPr lang="zh-CN" altLang="en-US" dirty="0" smtClean="0">
                <a:latin typeface="+mn-lt"/>
              </a:rPr>
              <a:t>间通过</a:t>
            </a:r>
            <a:r>
              <a:rPr lang="en-US" altLang="zh-CN" dirty="0" smtClean="0">
                <a:latin typeface="+mn-lt"/>
              </a:rPr>
              <a:t>S1</a:t>
            </a:r>
            <a:r>
              <a:rPr lang="zh-CN" altLang="en-US" dirty="0" smtClean="0">
                <a:latin typeface="+mn-lt"/>
              </a:rPr>
              <a:t>口切换流程图（</a:t>
            </a:r>
            <a:r>
              <a:rPr lang="en-US" altLang="zh-CN" dirty="0" smtClean="0">
                <a:latin typeface="+mn-lt"/>
              </a:rPr>
              <a:t>2</a:t>
            </a:r>
            <a:r>
              <a:rPr lang="zh-CN" altLang="en-US" dirty="0" smtClean="0">
                <a:latin typeface="+mn-lt"/>
              </a:rPr>
              <a:t>）</a:t>
            </a:r>
          </a:p>
        </p:txBody>
      </p:sp>
      <p:sp>
        <p:nvSpPr>
          <p:cNvPr id="324612" name="AutoShape 4"/>
          <p:cNvSpPr>
            <a:spLocks noChangeArrowheads="1"/>
          </p:cNvSpPr>
          <p:nvPr/>
        </p:nvSpPr>
        <p:spPr bwMode="auto">
          <a:xfrm>
            <a:off x="1476375" y="2420938"/>
            <a:ext cx="1795463" cy="261937"/>
          </a:xfrm>
          <a:prstGeom prst="wedgeRoundRectCallout">
            <a:avLst>
              <a:gd name="adj1" fmla="val 79764"/>
              <a:gd name="adj2" fmla="val -214088"/>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1100">
                <a:solidFill>
                  <a:schemeClr val="tx1"/>
                </a:solidFill>
                <a:ea typeface="宋体" pitchFamily="2" charset="-122"/>
              </a:rPr>
              <a:t>UE</a:t>
            </a:r>
            <a:r>
              <a:rPr lang="zh-CN" altLang="en-US" sz="1100">
                <a:solidFill>
                  <a:schemeClr val="tx1"/>
                </a:solidFill>
                <a:ea typeface="宋体" pitchFamily="2" charset="-122"/>
              </a:rPr>
              <a:t>接入到目标</a:t>
            </a:r>
            <a:r>
              <a:rPr lang="en-US" altLang="zh-CN" sz="1100">
                <a:solidFill>
                  <a:schemeClr val="tx1"/>
                </a:solidFill>
                <a:ea typeface="宋体" pitchFamily="2" charset="-122"/>
              </a:rPr>
              <a:t>eNB</a:t>
            </a:r>
          </a:p>
        </p:txBody>
      </p:sp>
      <p:sp>
        <p:nvSpPr>
          <p:cNvPr id="324613" name="AutoShape 5"/>
          <p:cNvSpPr>
            <a:spLocks noChangeArrowheads="1"/>
          </p:cNvSpPr>
          <p:nvPr/>
        </p:nvSpPr>
        <p:spPr bwMode="auto">
          <a:xfrm>
            <a:off x="5580063" y="1773238"/>
            <a:ext cx="2006600" cy="287337"/>
          </a:xfrm>
          <a:prstGeom prst="wedgeRoundRectCallout">
            <a:avLst>
              <a:gd name="adj1" fmla="val -27644"/>
              <a:gd name="adj2" fmla="val 366602"/>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zh-CN" altLang="en-US" sz="1100">
                <a:solidFill>
                  <a:schemeClr val="tx1"/>
                </a:solidFill>
                <a:ea typeface="宋体" pitchFamily="2" charset="-122"/>
              </a:rPr>
              <a:t>目标</a:t>
            </a:r>
            <a:r>
              <a:rPr lang="en-US" altLang="zh-CN" sz="1100">
                <a:solidFill>
                  <a:schemeClr val="tx1"/>
                </a:solidFill>
                <a:ea typeface="宋体" pitchFamily="2" charset="-122"/>
              </a:rPr>
              <a:t>eNB</a:t>
            </a:r>
            <a:r>
              <a:rPr lang="zh-CN" altLang="en-US" sz="1100">
                <a:solidFill>
                  <a:schemeClr val="tx1"/>
                </a:solidFill>
                <a:ea typeface="宋体" pitchFamily="2" charset="-122"/>
              </a:rPr>
              <a:t>通知</a:t>
            </a:r>
            <a:r>
              <a:rPr lang="en-US" altLang="zh-CN" sz="1100">
                <a:solidFill>
                  <a:schemeClr val="tx1"/>
                </a:solidFill>
                <a:ea typeface="宋体" pitchFamily="2" charset="-122"/>
              </a:rPr>
              <a:t>MME</a:t>
            </a:r>
            <a:r>
              <a:rPr lang="zh-CN" altLang="en-US" sz="1100">
                <a:solidFill>
                  <a:schemeClr val="tx1"/>
                </a:solidFill>
                <a:ea typeface="宋体" pitchFamily="2" charset="-122"/>
              </a:rPr>
              <a:t>切换完成。</a:t>
            </a:r>
          </a:p>
        </p:txBody>
      </p:sp>
      <p:sp>
        <p:nvSpPr>
          <p:cNvPr id="324614" name="AutoShape 6"/>
          <p:cNvSpPr>
            <a:spLocks noChangeArrowheads="1"/>
          </p:cNvSpPr>
          <p:nvPr/>
        </p:nvSpPr>
        <p:spPr bwMode="auto">
          <a:xfrm>
            <a:off x="3059113" y="3141663"/>
            <a:ext cx="2068512" cy="309562"/>
          </a:xfrm>
          <a:prstGeom prst="wedgeRoundRectCallout">
            <a:avLst>
              <a:gd name="adj1" fmla="val -9407"/>
              <a:gd name="adj2" fmla="val 271556"/>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1100">
                <a:solidFill>
                  <a:schemeClr val="tx1"/>
                </a:solidFill>
                <a:ea typeface="宋体" pitchFamily="2" charset="-122"/>
              </a:rPr>
              <a:t>MME</a:t>
            </a:r>
            <a:r>
              <a:rPr lang="zh-CN" altLang="en-US" sz="1100">
                <a:solidFill>
                  <a:schemeClr val="tx1"/>
                </a:solidFill>
                <a:ea typeface="宋体" pitchFamily="2" charset="-122"/>
              </a:rPr>
              <a:t>通知源</a:t>
            </a:r>
            <a:r>
              <a:rPr lang="en-US" altLang="zh-CN" sz="1100">
                <a:solidFill>
                  <a:schemeClr val="tx1"/>
                </a:solidFill>
                <a:ea typeface="宋体" pitchFamily="2" charset="-122"/>
              </a:rPr>
              <a:t>eNB</a:t>
            </a:r>
            <a:r>
              <a:rPr lang="zh-CN" altLang="en-US" sz="1100">
                <a:solidFill>
                  <a:schemeClr val="tx1"/>
                </a:solidFill>
                <a:ea typeface="宋体" pitchFamily="2" charset="-122"/>
              </a:rPr>
              <a:t>释放资源。</a:t>
            </a:r>
          </a:p>
        </p:txBody>
      </p:sp>
      <p:sp>
        <p:nvSpPr>
          <p:cNvPr id="324615" name="AutoShape 7"/>
          <p:cNvSpPr>
            <a:spLocks noChangeArrowheads="1"/>
          </p:cNvSpPr>
          <p:nvPr/>
        </p:nvSpPr>
        <p:spPr bwMode="auto">
          <a:xfrm>
            <a:off x="1547813" y="4365625"/>
            <a:ext cx="2344737" cy="306388"/>
          </a:xfrm>
          <a:prstGeom prst="wedgeRoundRectCallout">
            <a:avLst>
              <a:gd name="adj1" fmla="val 49282"/>
              <a:gd name="adj2" fmla="val 170014"/>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zh-CN" altLang="en-US" sz="1100">
                <a:solidFill>
                  <a:schemeClr val="tx1"/>
                </a:solidFill>
                <a:ea typeface="宋体" pitchFamily="2" charset="-122"/>
              </a:rPr>
              <a:t>源</a:t>
            </a:r>
            <a:r>
              <a:rPr lang="en-US" altLang="zh-CN" sz="1100">
                <a:solidFill>
                  <a:schemeClr val="tx1"/>
                </a:solidFill>
                <a:ea typeface="宋体" pitchFamily="2" charset="-122"/>
              </a:rPr>
              <a:t>eNB</a:t>
            </a:r>
            <a:r>
              <a:rPr lang="zh-CN" altLang="en-US" sz="1100">
                <a:solidFill>
                  <a:schemeClr val="tx1"/>
                </a:solidFill>
                <a:ea typeface="宋体" pitchFamily="2" charset="-122"/>
              </a:rPr>
              <a:t>回复释放完成，切换结束。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4612"/>
                                        </p:tgtEl>
                                        <p:attrNameLst>
                                          <p:attrName>style.visibility</p:attrName>
                                        </p:attrNameLst>
                                      </p:cBhvr>
                                      <p:to>
                                        <p:strVal val="visible"/>
                                      </p:to>
                                    </p:set>
                                    <p:animEffect transition="in" filter="blinds(horizontal)">
                                      <p:cBhvr>
                                        <p:cTn id="7" dur="500"/>
                                        <p:tgtEl>
                                          <p:spTgt spid="3246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24613"/>
                                        </p:tgtEl>
                                        <p:attrNameLst>
                                          <p:attrName>style.visibility</p:attrName>
                                        </p:attrNameLst>
                                      </p:cBhvr>
                                      <p:to>
                                        <p:strVal val="visible"/>
                                      </p:to>
                                    </p:set>
                                    <p:anim calcmode="lin" valueType="num">
                                      <p:cBhvr additive="base">
                                        <p:cTn id="12" dur="500" fill="hold"/>
                                        <p:tgtEl>
                                          <p:spTgt spid="324613"/>
                                        </p:tgtEl>
                                        <p:attrNameLst>
                                          <p:attrName>ppt_x</p:attrName>
                                        </p:attrNameLst>
                                      </p:cBhvr>
                                      <p:tavLst>
                                        <p:tav tm="0">
                                          <p:val>
                                            <p:strVal val="#ppt_x"/>
                                          </p:val>
                                        </p:tav>
                                        <p:tav tm="100000">
                                          <p:val>
                                            <p:strVal val="#ppt_x"/>
                                          </p:val>
                                        </p:tav>
                                      </p:tavLst>
                                    </p:anim>
                                    <p:anim calcmode="lin" valueType="num">
                                      <p:cBhvr additive="base">
                                        <p:cTn id="13" dur="500" fill="hold"/>
                                        <p:tgtEl>
                                          <p:spTgt spid="3246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1" nodeType="clickEffect">
                                  <p:stCondLst>
                                    <p:cond delay="0"/>
                                  </p:stCondLst>
                                  <p:childTnLst>
                                    <p:set>
                                      <p:cBhvr>
                                        <p:cTn id="17" dur="1" fill="hold">
                                          <p:stCondLst>
                                            <p:cond delay="0"/>
                                          </p:stCondLst>
                                        </p:cTn>
                                        <p:tgtEl>
                                          <p:spTgt spid="324613"/>
                                        </p:tgtEl>
                                        <p:attrNameLst>
                                          <p:attrName>style.visibility</p:attrName>
                                        </p:attrNameLst>
                                      </p:cBhvr>
                                      <p:to>
                                        <p:strVal val="visible"/>
                                      </p:to>
                                    </p:set>
                                    <p:animEffect transition="in" filter="blinds(horizontal)">
                                      <p:cBhvr>
                                        <p:cTn id="18" dur="500"/>
                                        <p:tgtEl>
                                          <p:spTgt spid="3246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24614"/>
                                        </p:tgtEl>
                                        <p:attrNameLst>
                                          <p:attrName>style.visibility</p:attrName>
                                        </p:attrNameLst>
                                      </p:cBhvr>
                                      <p:to>
                                        <p:strVal val="visible"/>
                                      </p:to>
                                    </p:set>
                                    <p:animEffect transition="in" filter="blinds(horizontal)">
                                      <p:cBhvr>
                                        <p:cTn id="23" dur="500"/>
                                        <p:tgtEl>
                                          <p:spTgt spid="32461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24615"/>
                                        </p:tgtEl>
                                        <p:attrNameLst>
                                          <p:attrName>style.visibility</p:attrName>
                                        </p:attrNameLst>
                                      </p:cBhvr>
                                      <p:to>
                                        <p:strVal val="visible"/>
                                      </p:to>
                                    </p:set>
                                    <p:animEffect transition="in" filter="blinds(horizontal)">
                                      <p:cBhvr>
                                        <p:cTn id="28" dur="500"/>
                                        <p:tgtEl>
                                          <p:spTgt spid="324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animBg="1"/>
      <p:bldP spid="324613" grpId="0" animBg="1"/>
      <p:bldP spid="324613" grpId="1" animBg="1"/>
      <p:bldP spid="324614" grpId="0" animBg="1"/>
      <p:bldP spid="3246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5CFA5BA4-6F29-42AD-8DF7-E576FAC31437}" type="slidenum">
              <a:rPr lang="de-DE" altLang="zh-CN" smtClean="0">
                <a:latin typeface="Arial" pitchFamily="34" charset="0"/>
              </a:rPr>
              <a:pPr/>
              <a:t>65</a:t>
            </a:fld>
            <a:endParaRPr lang="en-GB" altLang="zh-CN" smtClean="0">
              <a:latin typeface="Arial" pitchFamily="34" charset="0"/>
            </a:endParaRPr>
          </a:p>
        </p:txBody>
      </p:sp>
      <p:sp>
        <p:nvSpPr>
          <p:cNvPr id="5" name="Rectangle 8"/>
          <p:cNvSpPr txBox="1">
            <a:spLocks noChangeArrowheads="1"/>
          </p:cNvSpPr>
          <p:nvPr/>
        </p:nvSpPr>
        <p:spPr bwMode="auto">
          <a:xfrm>
            <a:off x="539750" y="1123950"/>
            <a:ext cx="3240088" cy="504825"/>
          </a:xfrm>
          <a:prstGeom prst="rect">
            <a:avLst/>
          </a:prstGeom>
          <a:noFill/>
          <a:ln w="9525">
            <a:noFill/>
            <a:miter lim="800000"/>
            <a:headEnd/>
            <a:tailEnd/>
          </a:ln>
        </p:spPr>
        <p:txBody>
          <a:bodyPr lIns="80139" tIns="40069" rIns="80139" bIns="40069" anchor="ctr"/>
          <a:lstStyle/>
          <a:p>
            <a:pPr defTabSz="801688">
              <a:buFont typeface="Wingdings" pitchFamily="2" charset="2"/>
              <a:buChar char="Ø"/>
              <a:defRPr/>
            </a:pPr>
            <a:r>
              <a:rPr lang="zh-CN" altLang="en-US" sz="1600" kern="0" dirty="0">
                <a:solidFill>
                  <a:srgbClr val="0070C0"/>
                </a:solidFill>
                <a:latin typeface="+mn-ea"/>
                <a:ea typeface="+mn-ea"/>
                <a:cs typeface="+mj-cs"/>
              </a:rPr>
              <a:t>终端侧信令</a:t>
            </a:r>
          </a:p>
        </p:txBody>
      </p:sp>
      <p:sp>
        <p:nvSpPr>
          <p:cNvPr id="10" name="Rectangle 8"/>
          <p:cNvSpPr txBox="1">
            <a:spLocks noChangeArrowheads="1"/>
          </p:cNvSpPr>
          <p:nvPr/>
        </p:nvSpPr>
        <p:spPr bwMode="auto">
          <a:xfrm>
            <a:off x="539750" y="2420938"/>
            <a:ext cx="3816350" cy="503237"/>
          </a:xfrm>
          <a:prstGeom prst="rect">
            <a:avLst/>
          </a:prstGeom>
          <a:noFill/>
          <a:ln w="9525">
            <a:noFill/>
            <a:miter lim="800000"/>
            <a:headEnd/>
            <a:tailEnd/>
          </a:ln>
        </p:spPr>
        <p:txBody>
          <a:bodyPr lIns="80139" tIns="40069" rIns="80139" bIns="40069" anchor="ctr"/>
          <a:lstStyle/>
          <a:p>
            <a:pPr defTabSz="801688">
              <a:buFont typeface="Wingdings" pitchFamily="2" charset="2"/>
              <a:buChar char="Ø"/>
              <a:defRPr/>
            </a:pPr>
            <a:r>
              <a:rPr lang="zh-CN" altLang="en-US" sz="1600" kern="0" dirty="0">
                <a:solidFill>
                  <a:srgbClr val="0070C0"/>
                </a:solidFill>
                <a:latin typeface="+mn-ea"/>
                <a:ea typeface="+mn-ea"/>
                <a:cs typeface="+mj-cs"/>
              </a:rPr>
              <a:t>源</a:t>
            </a:r>
            <a:r>
              <a:rPr lang="en-US" altLang="zh-CN" sz="1600" kern="0" dirty="0">
                <a:solidFill>
                  <a:srgbClr val="0070C0"/>
                </a:solidFill>
                <a:latin typeface="+mn-ea"/>
                <a:ea typeface="+mn-ea"/>
                <a:cs typeface="+mj-cs"/>
              </a:rPr>
              <a:t>eNB</a:t>
            </a:r>
            <a:r>
              <a:rPr lang="zh-CN" altLang="en-US" sz="1600" kern="0" dirty="0">
                <a:solidFill>
                  <a:srgbClr val="0070C0"/>
                </a:solidFill>
                <a:latin typeface="+mn-ea"/>
                <a:ea typeface="+mn-ea"/>
                <a:cs typeface="+mj-cs"/>
              </a:rPr>
              <a:t>侧信令</a:t>
            </a:r>
          </a:p>
        </p:txBody>
      </p:sp>
      <p:sp>
        <p:nvSpPr>
          <p:cNvPr id="11" name="Rectangle 8"/>
          <p:cNvSpPr txBox="1">
            <a:spLocks noChangeArrowheads="1"/>
          </p:cNvSpPr>
          <p:nvPr/>
        </p:nvSpPr>
        <p:spPr bwMode="auto">
          <a:xfrm>
            <a:off x="539750" y="4581525"/>
            <a:ext cx="7920038" cy="503238"/>
          </a:xfrm>
          <a:prstGeom prst="rect">
            <a:avLst/>
          </a:prstGeom>
          <a:noFill/>
          <a:ln w="9525">
            <a:noFill/>
            <a:miter lim="800000"/>
            <a:headEnd/>
            <a:tailEnd/>
          </a:ln>
        </p:spPr>
        <p:txBody>
          <a:bodyPr lIns="80139" tIns="40069" rIns="80139" bIns="40069" anchor="ctr"/>
          <a:lstStyle/>
          <a:p>
            <a:pPr defTabSz="801688">
              <a:buFont typeface="Wingdings" pitchFamily="2" charset="2"/>
              <a:buChar char="Ø"/>
              <a:defRPr/>
            </a:pPr>
            <a:r>
              <a:rPr lang="zh-CN" altLang="en-US" sz="1600" kern="0" dirty="0">
                <a:solidFill>
                  <a:srgbClr val="0070C0"/>
                </a:solidFill>
                <a:latin typeface="+mn-ea"/>
                <a:ea typeface="+mn-ea"/>
                <a:cs typeface="+mj-cs"/>
              </a:rPr>
              <a:t>目标</a:t>
            </a:r>
            <a:r>
              <a:rPr lang="en-US" altLang="zh-CN" sz="1600" kern="0" dirty="0">
                <a:solidFill>
                  <a:srgbClr val="0070C0"/>
                </a:solidFill>
                <a:latin typeface="+mn-ea"/>
                <a:ea typeface="+mn-ea"/>
                <a:cs typeface="+mj-cs"/>
              </a:rPr>
              <a:t>eNB</a:t>
            </a:r>
            <a:r>
              <a:rPr lang="zh-CN" altLang="en-US" sz="1600" kern="0" dirty="0">
                <a:solidFill>
                  <a:srgbClr val="0070C0"/>
                </a:solidFill>
                <a:latin typeface="+mn-ea"/>
                <a:ea typeface="+mn-ea"/>
                <a:cs typeface="+mj-cs"/>
              </a:rPr>
              <a:t>侧信令</a:t>
            </a:r>
          </a:p>
        </p:txBody>
      </p:sp>
      <p:sp>
        <p:nvSpPr>
          <p:cNvPr id="13"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eNB</a:t>
            </a:r>
            <a:r>
              <a:rPr lang="zh-CN" altLang="en-US" dirty="0" smtClean="0">
                <a:latin typeface="+mn-lt"/>
              </a:rPr>
              <a:t>间通过</a:t>
            </a:r>
            <a:r>
              <a:rPr lang="en-US" altLang="zh-CN" dirty="0" smtClean="0">
                <a:latin typeface="+mn-lt"/>
              </a:rPr>
              <a:t>S1</a:t>
            </a:r>
            <a:r>
              <a:rPr lang="zh-CN" altLang="en-US" dirty="0" smtClean="0">
                <a:latin typeface="+mn-lt"/>
              </a:rPr>
              <a:t>口切换信令</a:t>
            </a:r>
          </a:p>
        </p:txBody>
      </p:sp>
      <p:pic>
        <p:nvPicPr>
          <p:cNvPr id="72711" name="Picture 10"/>
          <p:cNvPicPr>
            <a:picLocks noChangeAspect="1" noChangeArrowheads="1"/>
          </p:cNvPicPr>
          <p:nvPr/>
        </p:nvPicPr>
        <p:blipFill>
          <a:blip r:embed="rId3" cstate="print"/>
          <a:srcRect/>
          <a:stretch>
            <a:fillRect/>
          </a:stretch>
        </p:blipFill>
        <p:spPr bwMode="auto">
          <a:xfrm>
            <a:off x="755650" y="1557338"/>
            <a:ext cx="6288088" cy="719137"/>
          </a:xfrm>
          <a:prstGeom prst="rect">
            <a:avLst/>
          </a:prstGeom>
          <a:noFill/>
          <a:ln w="9525" algn="ctr">
            <a:noFill/>
            <a:miter lim="800000"/>
            <a:headEnd/>
            <a:tailEnd/>
          </a:ln>
        </p:spPr>
      </p:pic>
      <p:pic>
        <p:nvPicPr>
          <p:cNvPr id="72712" name="Picture 2"/>
          <p:cNvPicPr>
            <a:picLocks noChangeAspect="1" noChangeArrowheads="1"/>
          </p:cNvPicPr>
          <p:nvPr/>
        </p:nvPicPr>
        <p:blipFill>
          <a:blip r:embed="rId4" cstate="print"/>
          <a:srcRect/>
          <a:stretch>
            <a:fillRect/>
          </a:stretch>
        </p:blipFill>
        <p:spPr bwMode="auto">
          <a:xfrm>
            <a:off x="755650" y="2852738"/>
            <a:ext cx="5037138" cy="1584325"/>
          </a:xfrm>
          <a:prstGeom prst="rect">
            <a:avLst/>
          </a:prstGeom>
          <a:noFill/>
          <a:ln w="9525" algn="ctr">
            <a:noFill/>
            <a:miter lim="800000"/>
            <a:headEnd/>
            <a:tailEnd/>
          </a:ln>
        </p:spPr>
      </p:pic>
      <p:pic>
        <p:nvPicPr>
          <p:cNvPr id="72713" name="Picture 3"/>
          <p:cNvPicPr>
            <a:picLocks noChangeAspect="1" noChangeArrowheads="1"/>
          </p:cNvPicPr>
          <p:nvPr/>
        </p:nvPicPr>
        <p:blipFill>
          <a:blip r:embed="rId5" cstate="print"/>
          <a:srcRect/>
          <a:stretch>
            <a:fillRect/>
          </a:stretch>
        </p:blipFill>
        <p:spPr bwMode="auto">
          <a:xfrm>
            <a:off x="755650" y="5035550"/>
            <a:ext cx="5040313" cy="98583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83A2EC3B-05AB-4613-BDDA-4B65EFC0415B}" type="slidenum">
              <a:rPr lang="de-DE" altLang="zh-CN" smtClean="0">
                <a:latin typeface="Arial" pitchFamily="34" charset="0"/>
              </a:rPr>
              <a:pPr/>
              <a:t>66</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S1AP_HANDOVER_REQUIRED</a:t>
            </a:r>
            <a:endParaRPr lang="zh-CN" altLang="en-US" dirty="0" smtClean="0">
              <a:latin typeface="+mn-lt"/>
            </a:endParaRPr>
          </a:p>
        </p:txBody>
      </p:sp>
      <p:pic>
        <p:nvPicPr>
          <p:cNvPr id="73732" name="Picture 2"/>
          <p:cNvPicPr>
            <a:picLocks noChangeAspect="1" noChangeArrowheads="1"/>
          </p:cNvPicPr>
          <p:nvPr/>
        </p:nvPicPr>
        <p:blipFill>
          <a:blip r:embed="rId3" cstate="print"/>
          <a:srcRect/>
          <a:stretch>
            <a:fillRect/>
          </a:stretch>
        </p:blipFill>
        <p:spPr bwMode="auto">
          <a:xfrm>
            <a:off x="146050" y="1112838"/>
            <a:ext cx="2770188" cy="1092200"/>
          </a:xfrm>
          <a:prstGeom prst="rect">
            <a:avLst/>
          </a:prstGeom>
          <a:noFill/>
          <a:ln w="9525" algn="ctr">
            <a:noFill/>
            <a:miter lim="800000"/>
            <a:headEnd/>
            <a:tailEnd/>
          </a:ln>
        </p:spPr>
      </p:pic>
      <p:pic>
        <p:nvPicPr>
          <p:cNvPr id="73733" name="Picture 3"/>
          <p:cNvPicPr>
            <a:picLocks noChangeAspect="1" noChangeArrowheads="1"/>
          </p:cNvPicPr>
          <p:nvPr/>
        </p:nvPicPr>
        <p:blipFill>
          <a:blip r:embed="rId4" cstate="print"/>
          <a:srcRect/>
          <a:stretch>
            <a:fillRect/>
          </a:stretch>
        </p:blipFill>
        <p:spPr bwMode="auto">
          <a:xfrm>
            <a:off x="144463" y="2805113"/>
            <a:ext cx="2843212" cy="1128712"/>
          </a:xfrm>
          <a:prstGeom prst="rect">
            <a:avLst/>
          </a:prstGeom>
          <a:noFill/>
          <a:ln w="9525" algn="ctr">
            <a:noFill/>
            <a:miter lim="800000"/>
            <a:headEnd/>
            <a:tailEnd/>
          </a:ln>
        </p:spPr>
      </p:pic>
      <p:cxnSp>
        <p:nvCxnSpPr>
          <p:cNvPr id="73734" name="直接连接符 11"/>
          <p:cNvCxnSpPr>
            <a:cxnSpLocks noChangeShapeType="1"/>
          </p:cNvCxnSpPr>
          <p:nvPr/>
        </p:nvCxnSpPr>
        <p:spPr bwMode="auto">
          <a:xfrm>
            <a:off x="3203575" y="908050"/>
            <a:ext cx="0" cy="5329238"/>
          </a:xfrm>
          <a:prstGeom prst="line">
            <a:avLst/>
          </a:prstGeom>
          <a:noFill/>
          <a:ln w="22225" algn="ctr">
            <a:solidFill>
              <a:schemeClr val="tx1"/>
            </a:solidFill>
            <a:round/>
            <a:headEnd/>
            <a:tailEnd/>
          </a:ln>
        </p:spPr>
      </p:cxnSp>
      <p:pic>
        <p:nvPicPr>
          <p:cNvPr id="73735" name="Picture 13"/>
          <p:cNvPicPr>
            <a:picLocks noChangeAspect="1" noChangeArrowheads="1"/>
          </p:cNvPicPr>
          <p:nvPr/>
        </p:nvPicPr>
        <p:blipFill>
          <a:blip r:embed="rId5" cstate="print"/>
          <a:srcRect/>
          <a:stretch>
            <a:fillRect/>
          </a:stretch>
        </p:blipFill>
        <p:spPr bwMode="auto">
          <a:xfrm>
            <a:off x="34925" y="4437063"/>
            <a:ext cx="3133725" cy="1368425"/>
          </a:xfrm>
          <a:prstGeom prst="rect">
            <a:avLst/>
          </a:prstGeom>
          <a:noFill/>
          <a:ln w="9525" algn="ctr">
            <a:noFill/>
            <a:miter lim="800000"/>
            <a:headEnd/>
            <a:tailEnd/>
          </a:ln>
        </p:spPr>
      </p:pic>
      <p:cxnSp>
        <p:nvCxnSpPr>
          <p:cNvPr id="73736" name="直接连接符 11"/>
          <p:cNvCxnSpPr>
            <a:cxnSpLocks noChangeShapeType="1"/>
          </p:cNvCxnSpPr>
          <p:nvPr/>
        </p:nvCxnSpPr>
        <p:spPr bwMode="auto">
          <a:xfrm>
            <a:off x="6227763" y="908050"/>
            <a:ext cx="0" cy="4321175"/>
          </a:xfrm>
          <a:prstGeom prst="line">
            <a:avLst/>
          </a:prstGeom>
          <a:noFill/>
          <a:ln w="22225" algn="ctr">
            <a:solidFill>
              <a:schemeClr val="tx1"/>
            </a:solidFill>
            <a:round/>
            <a:headEnd/>
            <a:tailEnd/>
          </a:ln>
        </p:spPr>
      </p:cxnSp>
      <p:cxnSp>
        <p:nvCxnSpPr>
          <p:cNvPr id="73737" name="直接连接符 21"/>
          <p:cNvCxnSpPr>
            <a:cxnSpLocks noChangeShapeType="1"/>
          </p:cNvCxnSpPr>
          <p:nvPr/>
        </p:nvCxnSpPr>
        <p:spPr bwMode="auto">
          <a:xfrm>
            <a:off x="3203575" y="5229225"/>
            <a:ext cx="5940425" cy="0"/>
          </a:xfrm>
          <a:prstGeom prst="line">
            <a:avLst/>
          </a:prstGeom>
          <a:noFill/>
          <a:ln w="9525" algn="ctr">
            <a:solidFill>
              <a:schemeClr val="tx1"/>
            </a:solidFill>
            <a:round/>
            <a:headEnd/>
            <a:tailEnd/>
          </a:ln>
        </p:spPr>
      </p:cxnSp>
      <p:cxnSp>
        <p:nvCxnSpPr>
          <p:cNvPr id="73738" name="直接连接符 28"/>
          <p:cNvCxnSpPr>
            <a:cxnSpLocks noChangeShapeType="1"/>
          </p:cNvCxnSpPr>
          <p:nvPr/>
        </p:nvCxnSpPr>
        <p:spPr bwMode="auto">
          <a:xfrm>
            <a:off x="3203575" y="4221163"/>
            <a:ext cx="3024188" cy="0"/>
          </a:xfrm>
          <a:prstGeom prst="line">
            <a:avLst/>
          </a:prstGeom>
          <a:noFill/>
          <a:ln w="9525" algn="ctr">
            <a:solidFill>
              <a:schemeClr val="tx1"/>
            </a:solidFill>
            <a:round/>
            <a:headEnd/>
            <a:tailEnd/>
          </a:ln>
        </p:spPr>
      </p:cxnSp>
      <p:cxnSp>
        <p:nvCxnSpPr>
          <p:cNvPr id="73739" name="直接连接符 30"/>
          <p:cNvCxnSpPr>
            <a:cxnSpLocks noChangeShapeType="1"/>
          </p:cNvCxnSpPr>
          <p:nvPr/>
        </p:nvCxnSpPr>
        <p:spPr bwMode="auto">
          <a:xfrm>
            <a:off x="6227763" y="3716338"/>
            <a:ext cx="2916237" cy="0"/>
          </a:xfrm>
          <a:prstGeom prst="line">
            <a:avLst/>
          </a:prstGeom>
          <a:noFill/>
          <a:ln w="9525" algn="ctr">
            <a:solidFill>
              <a:schemeClr val="tx1"/>
            </a:solidFill>
            <a:round/>
            <a:headEnd/>
            <a:tailEnd/>
          </a:ln>
        </p:spPr>
      </p:cxnSp>
      <p:cxnSp>
        <p:nvCxnSpPr>
          <p:cNvPr id="73740" name="直接连接符 31"/>
          <p:cNvCxnSpPr>
            <a:cxnSpLocks noChangeShapeType="1"/>
          </p:cNvCxnSpPr>
          <p:nvPr/>
        </p:nvCxnSpPr>
        <p:spPr bwMode="auto">
          <a:xfrm>
            <a:off x="3203575" y="3213100"/>
            <a:ext cx="3024188" cy="0"/>
          </a:xfrm>
          <a:prstGeom prst="line">
            <a:avLst/>
          </a:prstGeom>
          <a:noFill/>
          <a:ln w="9525" algn="ctr">
            <a:solidFill>
              <a:schemeClr val="tx1"/>
            </a:solidFill>
            <a:round/>
            <a:headEnd/>
            <a:tailEnd/>
          </a:ln>
        </p:spPr>
      </p:cxnSp>
      <p:cxnSp>
        <p:nvCxnSpPr>
          <p:cNvPr id="73741" name="直接连接符 32"/>
          <p:cNvCxnSpPr>
            <a:cxnSpLocks noChangeShapeType="1"/>
          </p:cNvCxnSpPr>
          <p:nvPr/>
        </p:nvCxnSpPr>
        <p:spPr bwMode="auto">
          <a:xfrm>
            <a:off x="3203575" y="2276475"/>
            <a:ext cx="3024188" cy="0"/>
          </a:xfrm>
          <a:prstGeom prst="line">
            <a:avLst/>
          </a:prstGeom>
          <a:noFill/>
          <a:ln w="9525" algn="ctr">
            <a:solidFill>
              <a:schemeClr val="tx1"/>
            </a:solidFill>
            <a:round/>
            <a:headEnd/>
            <a:tailEnd/>
          </a:ln>
        </p:spPr>
      </p:cxnSp>
      <p:pic>
        <p:nvPicPr>
          <p:cNvPr id="73742" name="Picture 14"/>
          <p:cNvPicPr>
            <a:picLocks noChangeAspect="1" noChangeArrowheads="1"/>
          </p:cNvPicPr>
          <p:nvPr/>
        </p:nvPicPr>
        <p:blipFill>
          <a:blip r:embed="rId6" cstate="print"/>
          <a:srcRect/>
          <a:stretch>
            <a:fillRect/>
          </a:stretch>
        </p:blipFill>
        <p:spPr bwMode="auto">
          <a:xfrm>
            <a:off x="3276600" y="1052513"/>
            <a:ext cx="1943100" cy="1152525"/>
          </a:xfrm>
          <a:prstGeom prst="rect">
            <a:avLst/>
          </a:prstGeom>
          <a:noFill/>
          <a:ln w="9525" algn="ctr">
            <a:noFill/>
            <a:miter lim="800000"/>
            <a:headEnd/>
            <a:tailEnd/>
          </a:ln>
        </p:spPr>
      </p:pic>
      <p:pic>
        <p:nvPicPr>
          <p:cNvPr id="73743" name="Picture 15"/>
          <p:cNvPicPr>
            <a:picLocks noChangeAspect="1" noChangeArrowheads="1"/>
          </p:cNvPicPr>
          <p:nvPr/>
        </p:nvPicPr>
        <p:blipFill>
          <a:blip r:embed="rId7" cstate="print"/>
          <a:srcRect/>
          <a:stretch>
            <a:fillRect/>
          </a:stretch>
        </p:blipFill>
        <p:spPr bwMode="auto">
          <a:xfrm>
            <a:off x="3276600" y="2349500"/>
            <a:ext cx="2547938" cy="792163"/>
          </a:xfrm>
          <a:prstGeom prst="rect">
            <a:avLst/>
          </a:prstGeom>
          <a:noFill/>
          <a:ln w="9525" algn="ctr">
            <a:noFill/>
            <a:miter lim="800000"/>
            <a:headEnd/>
            <a:tailEnd/>
          </a:ln>
        </p:spPr>
      </p:pic>
      <p:pic>
        <p:nvPicPr>
          <p:cNvPr id="73744" name="Picture 16"/>
          <p:cNvPicPr>
            <a:picLocks noChangeAspect="1" noChangeArrowheads="1"/>
          </p:cNvPicPr>
          <p:nvPr/>
        </p:nvPicPr>
        <p:blipFill>
          <a:blip r:embed="rId8" cstate="print"/>
          <a:srcRect/>
          <a:stretch>
            <a:fillRect/>
          </a:stretch>
        </p:blipFill>
        <p:spPr bwMode="auto">
          <a:xfrm>
            <a:off x="3276600" y="3284538"/>
            <a:ext cx="2630488" cy="831850"/>
          </a:xfrm>
          <a:prstGeom prst="rect">
            <a:avLst/>
          </a:prstGeom>
          <a:noFill/>
          <a:ln w="9525" algn="ctr">
            <a:noFill/>
            <a:miter lim="800000"/>
            <a:headEnd/>
            <a:tailEnd/>
          </a:ln>
        </p:spPr>
      </p:pic>
      <p:pic>
        <p:nvPicPr>
          <p:cNvPr id="73745" name="Picture 17"/>
          <p:cNvPicPr>
            <a:picLocks noChangeAspect="1" noChangeArrowheads="1"/>
          </p:cNvPicPr>
          <p:nvPr/>
        </p:nvPicPr>
        <p:blipFill>
          <a:blip r:embed="rId9" cstate="print"/>
          <a:srcRect/>
          <a:stretch>
            <a:fillRect/>
          </a:stretch>
        </p:blipFill>
        <p:spPr bwMode="auto">
          <a:xfrm>
            <a:off x="3276600" y="4292600"/>
            <a:ext cx="2733675" cy="865188"/>
          </a:xfrm>
          <a:prstGeom prst="rect">
            <a:avLst/>
          </a:prstGeom>
          <a:noFill/>
          <a:ln w="9525" algn="ctr">
            <a:noFill/>
            <a:miter lim="800000"/>
            <a:headEnd/>
            <a:tailEnd/>
          </a:ln>
        </p:spPr>
      </p:pic>
      <p:pic>
        <p:nvPicPr>
          <p:cNvPr id="73746" name="Picture 18"/>
          <p:cNvPicPr>
            <a:picLocks noChangeAspect="1" noChangeArrowheads="1"/>
          </p:cNvPicPr>
          <p:nvPr/>
        </p:nvPicPr>
        <p:blipFill>
          <a:blip r:embed="rId10" cstate="print"/>
          <a:srcRect/>
          <a:stretch>
            <a:fillRect/>
          </a:stretch>
        </p:blipFill>
        <p:spPr bwMode="auto">
          <a:xfrm>
            <a:off x="6300788" y="1052513"/>
            <a:ext cx="2735262" cy="2592387"/>
          </a:xfrm>
          <a:prstGeom prst="rect">
            <a:avLst/>
          </a:prstGeom>
          <a:noFill/>
          <a:ln w="9525" algn="ctr">
            <a:noFill/>
            <a:miter lim="800000"/>
            <a:headEnd/>
            <a:tailEnd/>
          </a:ln>
        </p:spPr>
      </p:pic>
      <p:pic>
        <p:nvPicPr>
          <p:cNvPr id="73747" name="Picture 19"/>
          <p:cNvPicPr>
            <a:picLocks noChangeAspect="1" noChangeArrowheads="1"/>
          </p:cNvPicPr>
          <p:nvPr/>
        </p:nvPicPr>
        <p:blipFill>
          <a:blip r:embed="rId11" cstate="print"/>
          <a:srcRect/>
          <a:stretch>
            <a:fillRect/>
          </a:stretch>
        </p:blipFill>
        <p:spPr bwMode="auto">
          <a:xfrm>
            <a:off x="6300788" y="3860800"/>
            <a:ext cx="2686050" cy="1223963"/>
          </a:xfrm>
          <a:prstGeom prst="rect">
            <a:avLst/>
          </a:prstGeom>
          <a:noFill/>
          <a:ln w="9525" algn="ctr">
            <a:noFill/>
            <a:miter lim="800000"/>
            <a:headEnd/>
            <a:tailEnd/>
          </a:ln>
        </p:spPr>
      </p:pic>
      <p:pic>
        <p:nvPicPr>
          <p:cNvPr id="73748" name="Picture 20"/>
          <p:cNvPicPr>
            <a:picLocks noChangeAspect="1" noChangeArrowheads="1"/>
          </p:cNvPicPr>
          <p:nvPr/>
        </p:nvPicPr>
        <p:blipFill>
          <a:blip r:embed="rId12" cstate="print"/>
          <a:srcRect/>
          <a:stretch>
            <a:fillRect/>
          </a:stretch>
        </p:blipFill>
        <p:spPr bwMode="auto">
          <a:xfrm>
            <a:off x="3276600" y="5300663"/>
            <a:ext cx="4679950" cy="836612"/>
          </a:xfrm>
          <a:prstGeom prst="rect">
            <a:avLst/>
          </a:prstGeom>
          <a:noFill/>
          <a:ln w="9525" algn="ctr">
            <a:noFill/>
            <a:miter lim="800000"/>
            <a:headEnd/>
            <a:tailEnd/>
          </a:ln>
        </p:spPr>
      </p:pic>
      <p:cxnSp>
        <p:nvCxnSpPr>
          <p:cNvPr id="73749" name="直接连接符 44"/>
          <p:cNvCxnSpPr>
            <a:cxnSpLocks noChangeShapeType="1"/>
          </p:cNvCxnSpPr>
          <p:nvPr/>
        </p:nvCxnSpPr>
        <p:spPr bwMode="auto">
          <a:xfrm>
            <a:off x="0" y="2565400"/>
            <a:ext cx="3203575" cy="0"/>
          </a:xfrm>
          <a:prstGeom prst="line">
            <a:avLst/>
          </a:prstGeom>
          <a:noFill/>
          <a:ln w="9525" algn="ctr">
            <a:solidFill>
              <a:schemeClr val="tx1"/>
            </a:solidFill>
            <a:round/>
            <a:headEnd/>
            <a:tailEnd/>
          </a:ln>
        </p:spPr>
      </p:cxnSp>
      <p:cxnSp>
        <p:nvCxnSpPr>
          <p:cNvPr id="73750" name="直接连接符 46"/>
          <p:cNvCxnSpPr>
            <a:cxnSpLocks noChangeShapeType="1"/>
          </p:cNvCxnSpPr>
          <p:nvPr/>
        </p:nvCxnSpPr>
        <p:spPr bwMode="auto">
          <a:xfrm>
            <a:off x="0" y="4221163"/>
            <a:ext cx="3203575"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9BF38525-86CA-4785-9814-FF31677D06D6}" type="slidenum">
              <a:rPr lang="de-DE" altLang="zh-CN" smtClean="0">
                <a:latin typeface="Arial" pitchFamily="34" charset="0"/>
              </a:rPr>
              <a:pPr/>
              <a:t>67</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S1AP_HANDOVER_REQ</a:t>
            </a:r>
            <a:endParaRPr lang="zh-CN" altLang="en-US" dirty="0" smtClean="0">
              <a:latin typeface="+mn-lt"/>
            </a:endParaRPr>
          </a:p>
        </p:txBody>
      </p:sp>
      <p:cxnSp>
        <p:nvCxnSpPr>
          <p:cNvPr id="74756" name="直接连接符 11"/>
          <p:cNvCxnSpPr>
            <a:cxnSpLocks noChangeShapeType="1"/>
          </p:cNvCxnSpPr>
          <p:nvPr/>
        </p:nvCxnSpPr>
        <p:spPr bwMode="auto">
          <a:xfrm>
            <a:off x="3419475" y="908050"/>
            <a:ext cx="0" cy="5257800"/>
          </a:xfrm>
          <a:prstGeom prst="line">
            <a:avLst/>
          </a:prstGeom>
          <a:noFill/>
          <a:ln w="22225" algn="ctr">
            <a:solidFill>
              <a:schemeClr val="tx1"/>
            </a:solidFill>
            <a:round/>
            <a:headEnd/>
            <a:tailEnd/>
          </a:ln>
        </p:spPr>
      </p:cxnSp>
      <p:cxnSp>
        <p:nvCxnSpPr>
          <p:cNvPr id="74757" name="直接连接符 28"/>
          <p:cNvCxnSpPr>
            <a:cxnSpLocks noChangeShapeType="1"/>
          </p:cNvCxnSpPr>
          <p:nvPr/>
        </p:nvCxnSpPr>
        <p:spPr bwMode="auto">
          <a:xfrm>
            <a:off x="3419475" y="5084763"/>
            <a:ext cx="5724525" cy="0"/>
          </a:xfrm>
          <a:prstGeom prst="line">
            <a:avLst/>
          </a:prstGeom>
          <a:noFill/>
          <a:ln w="9525" algn="ctr">
            <a:solidFill>
              <a:schemeClr val="tx1"/>
            </a:solidFill>
            <a:round/>
            <a:headEnd/>
            <a:tailEnd/>
          </a:ln>
        </p:spPr>
      </p:cxnSp>
      <p:cxnSp>
        <p:nvCxnSpPr>
          <p:cNvPr id="74758" name="直接连接符 32"/>
          <p:cNvCxnSpPr>
            <a:cxnSpLocks noChangeShapeType="1"/>
          </p:cNvCxnSpPr>
          <p:nvPr/>
        </p:nvCxnSpPr>
        <p:spPr bwMode="auto">
          <a:xfrm>
            <a:off x="3419475" y="2349500"/>
            <a:ext cx="5724525" cy="0"/>
          </a:xfrm>
          <a:prstGeom prst="line">
            <a:avLst/>
          </a:prstGeom>
          <a:noFill/>
          <a:ln w="9525" algn="ctr">
            <a:solidFill>
              <a:schemeClr val="tx1"/>
            </a:solidFill>
            <a:round/>
            <a:headEnd/>
            <a:tailEnd/>
          </a:ln>
        </p:spPr>
      </p:cxnSp>
      <p:cxnSp>
        <p:nvCxnSpPr>
          <p:cNvPr id="74759" name="直接连接符 44"/>
          <p:cNvCxnSpPr>
            <a:cxnSpLocks noChangeShapeType="1"/>
          </p:cNvCxnSpPr>
          <p:nvPr/>
        </p:nvCxnSpPr>
        <p:spPr bwMode="auto">
          <a:xfrm>
            <a:off x="0" y="2565400"/>
            <a:ext cx="3348038" cy="0"/>
          </a:xfrm>
          <a:prstGeom prst="line">
            <a:avLst/>
          </a:prstGeom>
          <a:noFill/>
          <a:ln w="9525" algn="ctr">
            <a:solidFill>
              <a:schemeClr val="tx1"/>
            </a:solidFill>
            <a:round/>
            <a:headEnd/>
            <a:tailEnd/>
          </a:ln>
        </p:spPr>
      </p:cxnSp>
      <p:cxnSp>
        <p:nvCxnSpPr>
          <p:cNvPr id="74760" name="直接连接符 46"/>
          <p:cNvCxnSpPr>
            <a:cxnSpLocks noChangeShapeType="1"/>
          </p:cNvCxnSpPr>
          <p:nvPr/>
        </p:nvCxnSpPr>
        <p:spPr bwMode="auto">
          <a:xfrm>
            <a:off x="0" y="4221163"/>
            <a:ext cx="3419475" cy="0"/>
          </a:xfrm>
          <a:prstGeom prst="line">
            <a:avLst/>
          </a:prstGeom>
          <a:noFill/>
          <a:ln w="9525" algn="ctr">
            <a:solidFill>
              <a:schemeClr val="tx1"/>
            </a:solidFill>
            <a:round/>
            <a:headEnd/>
            <a:tailEnd/>
          </a:ln>
        </p:spPr>
      </p:cxnSp>
      <p:pic>
        <p:nvPicPr>
          <p:cNvPr id="74761" name="Picture 2"/>
          <p:cNvPicPr>
            <a:picLocks noChangeAspect="1" noChangeArrowheads="1"/>
          </p:cNvPicPr>
          <p:nvPr/>
        </p:nvPicPr>
        <p:blipFill>
          <a:blip r:embed="rId3" cstate="print"/>
          <a:srcRect/>
          <a:stretch>
            <a:fillRect/>
          </a:stretch>
        </p:blipFill>
        <p:spPr bwMode="auto">
          <a:xfrm>
            <a:off x="0" y="4365625"/>
            <a:ext cx="3348038" cy="1727200"/>
          </a:xfrm>
          <a:prstGeom prst="rect">
            <a:avLst/>
          </a:prstGeom>
          <a:noFill/>
          <a:ln w="9525" algn="ctr">
            <a:noFill/>
            <a:miter lim="800000"/>
            <a:headEnd/>
            <a:tailEnd/>
          </a:ln>
        </p:spPr>
      </p:pic>
      <p:pic>
        <p:nvPicPr>
          <p:cNvPr id="74762" name="Picture 3"/>
          <p:cNvPicPr>
            <a:picLocks noChangeAspect="1" noChangeArrowheads="1"/>
          </p:cNvPicPr>
          <p:nvPr/>
        </p:nvPicPr>
        <p:blipFill>
          <a:blip r:embed="rId4" cstate="print"/>
          <a:srcRect/>
          <a:stretch>
            <a:fillRect/>
          </a:stretch>
        </p:blipFill>
        <p:spPr bwMode="auto">
          <a:xfrm>
            <a:off x="360363" y="1104900"/>
            <a:ext cx="2916237" cy="1171575"/>
          </a:xfrm>
          <a:prstGeom prst="rect">
            <a:avLst/>
          </a:prstGeom>
          <a:noFill/>
          <a:ln w="9525" algn="ctr">
            <a:noFill/>
            <a:miter lim="800000"/>
            <a:headEnd/>
            <a:tailEnd/>
          </a:ln>
        </p:spPr>
      </p:pic>
      <p:pic>
        <p:nvPicPr>
          <p:cNvPr id="74763" name="Picture 4"/>
          <p:cNvPicPr>
            <a:picLocks noChangeAspect="1" noChangeArrowheads="1"/>
          </p:cNvPicPr>
          <p:nvPr/>
        </p:nvPicPr>
        <p:blipFill>
          <a:blip r:embed="rId5" cstate="print"/>
          <a:srcRect/>
          <a:stretch>
            <a:fillRect/>
          </a:stretch>
        </p:blipFill>
        <p:spPr bwMode="auto">
          <a:xfrm>
            <a:off x="323850" y="2708275"/>
            <a:ext cx="3024188" cy="1368425"/>
          </a:xfrm>
          <a:prstGeom prst="rect">
            <a:avLst/>
          </a:prstGeom>
          <a:noFill/>
          <a:ln w="9525" algn="ctr">
            <a:noFill/>
            <a:miter lim="800000"/>
            <a:headEnd/>
            <a:tailEnd/>
          </a:ln>
        </p:spPr>
      </p:pic>
      <p:pic>
        <p:nvPicPr>
          <p:cNvPr id="74764" name="Picture 6"/>
          <p:cNvPicPr>
            <a:picLocks noChangeAspect="1" noChangeArrowheads="1"/>
          </p:cNvPicPr>
          <p:nvPr/>
        </p:nvPicPr>
        <p:blipFill>
          <a:blip r:embed="rId6" cstate="print"/>
          <a:srcRect/>
          <a:stretch>
            <a:fillRect/>
          </a:stretch>
        </p:blipFill>
        <p:spPr bwMode="auto">
          <a:xfrm>
            <a:off x="3635375" y="1196975"/>
            <a:ext cx="5257800" cy="1008063"/>
          </a:xfrm>
          <a:prstGeom prst="rect">
            <a:avLst/>
          </a:prstGeom>
          <a:noFill/>
          <a:ln w="9525" algn="ctr">
            <a:noFill/>
            <a:miter lim="800000"/>
            <a:headEnd/>
            <a:tailEnd/>
          </a:ln>
        </p:spPr>
      </p:pic>
      <p:pic>
        <p:nvPicPr>
          <p:cNvPr id="74765" name="Picture 7"/>
          <p:cNvPicPr>
            <a:picLocks noChangeAspect="1" noChangeArrowheads="1"/>
          </p:cNvPicPr>
          <p:nvPr/>
        </p:nvPicPr>
        <p:blipFill>
          <a:blip r:embed="rId7" cstate="print"/>
          <a:srcRect/>
          <a:stretch>
            <a:fillRect/>
          </a:stretch>
        </p:blipFill>
        <p:spPr bwMode="auto">
          <a:xfrm>
            <a:off x="3563938" y="2420938"/>
            <a:ext cx="5472112" cy="2592387"/>
          </a:xfrm>
          <a:prstGeom prst="rect">
            <a:avLst/>
          </a:prstGeom>
          <a:noFill/>
          <a:ln w="9525" algn="ctr">
            <a:noFill/>
            <a:miter lim="800000"/>
            <a:headEnd/>
            <a:tailEnd/>
          </a:ln>
        </p:spPr>
      </p:pic>
      <p:pic>
        <p:nvPicPr>
          <p:cNvPr id="74766" name="Picture 8"/>
          <p:cNvPicPr>
            <a:picLocks noChangeAspect="1" noChangeArrowheads="1"/>
          </p:cNvPicPr>
          <p:nvPr/>
        </p:nvPicPr>
        <p:blipFill>
          <a:blip r:embed="rId8" cstate="print"/>
          <a:srcRect/>
          <a:stretch>
            <a:fillRect/>
          </a:stretch>
        </p:blipFill>
        <p:spPr bwMode="auto">
          <a:xfrm>
            <a:off x="3492500" y="5157788"/>
            <a:ext cx="5016500" cy="1016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3E24DAFC-623C-4F76-A13C-3CB17E3DBD14}" type="slidenum">
              <a:rPr lang="de-DE" altLang="zh-CN" smtClean="0">
                <a:latin typeface="Arial" pitchFamily="34" charset="0"/>
              </a:rPr>
              <a:pPr/>
              <a:t>68</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S1AP_HANDOVER_REQ_ACK</a:t>
            </a:r>
            <a:endParaRPr lang="zh-CN" altLang="en-US" dirty="0" smtClean="0">
              <a:latin typeface="+mn-lt"/>
            </a:endParaRPr>
          </a:p>
        </p:txBody>
      </p:sp>
      <p:cxnSp>
        <p:nvCxnSpPr>
          <p:cNvPr id="75780" name="直接连接符 44"/>
          <p:cNvCxnSpPr>
            <a:cxnSpLocks noChangeShapeType="1"/>
          </p:cNvCxnSpPr>
          <p:nvPr/>
        </p:nvCxnSpPr>
        <p:spPr bwMode="auto">
          <a:xfrm>
            <a:off x="0" y="2349500"/>
            <a:ext cx="9144000" cy="0"/>
          </a:xfrm>
          <a:prstGeom prst="line">
            <a:avLst/>
          </a:prstGeom>
          <a:noFill/>
          <a:ln w="9525" algn="ctr">
            <a:solidFill>
              <a:schemeClr val="tx1"/>
            </a:solidFill>
            <a:round/>
            <a:headEnd/>
            <a:tailEnd/>
          </a:ln>
        </p:spPr>
      </p:cxnSp>
      <p:cxnSp>
        <p:nvCxnSpPr>
          <p:cNvPr id="75781" name="直接连接符 46"/>
          <p:cNvCxnSpPr>
            <a:cxnSpLocks noChangeShapeType="1"/>
          </p:cNvCxnSpPr>
          <p:nvPr/>
        </p:nvCxnSpPr>
        <p:spPr bwMode="auto">
          <a:xfrm>
            <a:off x="0" y="5013325"/>
            <a:ext cx="9144000" cy="0"/>
          </a:xfrm>
          <a:prstGeom prst="line">
            <a:avLst/>
          </a:prstGeom>
          <a:noFill/>
          <a:ln w="9525" algn="ctr">
            <a:solidFill>
              <a:schemeClr val="tx1"/>
            </a:solidFill>
            <a:round/>
            <a:headEnd/>
            <a:tailEnd/>
          </a:ln>
        </p:spPr>
      </p:cxnSp>
      <p:pic>
        <p:nvPicPr>
          <p:cNvPr id="75782" name="Picture 2"/>
          <p:cNvPicPr>
            <a:picLocks noChangeAspect="1" noChangeArrowheads="1"/>
          </p:cNvPicPr>
          <p:nvPr/>
        </p:nvPicPr>
        <p:blipFill>
          <a:blip r:embed="rId3" cstate="print"/>
          <a:srcRect/>
          <a:stretch>
            <a:fillRect/>
          </a:stretch>
        </p:blipFill>
        <p:spPr bwMode="auto">
          <a:xfrm>
            <a:off x="611188" y="1125538"/>
            <a:ext cx="5653087" cy="1150937"/>
          </a:xfrm>
          <a:prstGeom prst="rect">
            <a:avLst/>
          </a:prstGeom>
          <a:noFill/>
          <a:ln w="9525" algn="ctr">
            <a:noFill/>
            <a:miter lim="800000"/>
            <a:headEnd/>
            <a:tailEnd/>
          </a:ln>
        </p:spPr>
      </p:pic>
      <p:pic>
        <p:nvPicPr>
          <p:cNvPr id="75783" name="Picture 2"/>
          <p:cNvPicPr>
            <a:picLocks noChangeAspect="1" noChangeArrowheads="1"/>
          </p:cNvPicPr>
          <p:nvPr/>
        </p:nvPicPr>
        <p:blipFill>
          <a:blip r:embed="rId4" cstate="print"/>
          <a:srcRect/>
          <a:stretch>
            <a:fillRect/>
          </a:stretch>
        </p:blipFill>
        <p:spPr bwMode="auto">
          <a:xfrm>
            <a:off x="611188" y="2420938"/>
            <a:ext cx="6840537" cy="2520950"/>
          </a:xfrm>
          <a:prstGeom prst="rect">
            <a:avLst/>
          </a:prstGeom>
          <a:noFill/>
          <a:ln w="9525" algn="ctr">
            <a:noFill/>
            <a:miter lim="800000"/>
            <a:headEnd/>
            <a:tailEnd/>
          </a:ln>
        </p:spPr>
      </p:pic>
      <p:pic>
        <p:nvPicPr>
          <p:cNvPr id="75784" name="Picture 5"/>
          <p:cNvPicPr>
            <a:picLocks noChangeAspect="1" noChangeArrowheads="1"/>
          </p:cNvPicPr>
          <p:nvPr/>
        </p:nvPicPr>
        <p:blipFill>
          <a:blip r:embed="rId5" cstate="print"/>
          <a:srcRect/>
          <a:stretch>
            <a:fillRect/>
          </a:stretch>
        </p:blipFill>
        <p:spPr bwMode="auto">
          <a:xfrm>
            <a:off x="695325" y="5141913"/>
            <a:ext cx="6324600" cy="1023937"/>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80DC53C1-2169-4E3F-A4BC-A8A050148DD8}" type="slidenum">
              <a:rPr lang="de-DE" altLang="zh-CN" smtClean="0">
                <a:latin typeface="Arial" pitchFamily="34" charset="0"/>
              </a:rPr>
              <a:pPr/>
              <a:t>69</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S1AP_HANDOVER_CMD</a:t>
            </a:r>
            <a:endParaRPr lang="zh-CN" altLang="en-US" dirty="0" smtClean="0">
              <a:latin typeface="+mn-lt"/>
            </a:endParaRPr>
          </a:p>
        </p:txBody>
      </p:sp>
      <p:cxnSp>
        <p:nvCxnSpPr>
          <p:cNvPr id="76804" name="直接连接符 44"/>
          <p:cNvCxnSpPr>
            <a:cxnSpLocks noChangeShapeType="1"/>
          </p:cNvCxnSpPr>
          <p:nvPr/>
        </p:nvCxnSpPr>
        <p:spPr bwMode="auto">
          <a:xfrm>
            <a:off x="0" y="2565400"/>
            <a:ext cx="9144000" cy="0"/>
          </a:xfrm>
          <a:prstGeom prst="line">
            <a:avLst/>
          </a:prstGeom>
          <a:noFill/>
          <a:ln w="9525" algn="ctr">
            <a:solidFill>
              <a:schemeClr val="tx1"/>
            </a:solidFill>
            <a:round/>
            <a:headEnd/>
            <a:tailEnd/>
          </a:ln>
        </p:spPr>
      </p:cxnSp>
      <p:cxnSp>
        <p:nvCxnSpPr>
          <p:cNvPr id="76805" name="直接连接符 46"/>
          <p:cNvCxnSpPr>
            <a:cxnSpLocks noChangeShapeType="1"/>
          </p:cNvCxnSpPr>
          <p:nvPr/>
        </p:nvCxnSpPr>
        <p:spPr bwMode="auto">
          <a:xfrm>
            <a:off x="0" y="5157788"/>
            <a:ext cx="9144000" cy="0"/>
          </a:xfrm>
          <a:prstGeom prst="line">
            <a:avLst/>
          </a:prstGeom>
          <a:noFill/>
          <a:ln w="9525" algn="ctr">
            <a:solidFill>
              <a:schemeClr val="tx1"/>
            </a:solidFill>
            <a:round/>
            <a:headEnd/>
            <a:tailEnd/>
          </a:ln>
        </p:spPr>
      </p:cxnSp>
      <p:pic>
        <p:nvPicPr>
          <p:cNvPr id="76806" name="Picture 2"/>
          <p:cNvPicPr>
            <a:picLocks noChangeAspect="1" noChangeArrowheads="1"/>
          </p:cNvPicPr>
          <p:nvPr/>
        </p:nvPicPr>
        <p:blipFill>
          <a:blip r:embed="rId3" cstate="print"/>
          <a:srcRect/>
          <a:stretch>
            <a:fillRect/>
          </a:stretch>
        </p:blipFill>
        <p:spPr bwMode="auto">
          <a:xfrm>
            <a:off x="611188" y="1052513"/>
            <a:ext cx="5113337" cy="1439862"/>
          </a:xfrm>
          <a:prstGeom prst="rect">
            <a:avLst/>
          </a:prstGeom>
          <a:noFill/>
          <a:ln w="9525" algn="ctr">
            <a:noFill/>
            <a:miter lim="800000"/>
            <a:headEnd/>
            <a:tailEnd/>
          </a:ln>
        </p:spPr>
      </p:pic>
      <p:pic>
        <p:nvPicPr>
          <p:cNvPr id="76807" name="Picture 3"/>
          <p:cNvPicPr>
            <a:picLocks noChangeAspect="1" noChangeArrowheads="1"/>
          </p:cNvPicPr>
          <p:nvPr/>
        </p:nvPicPr>
        <p:blipFill>
          <a:blip r:embed="rId4" cstate="print"/>
          <a:srcRect/>
          <a:stretch>
            <a:fillRect/>
          </a:stretch>
        </p:blipFill>
        <p:spPr bwMode="auto">
          <a:xfrm>
            <a:off x="611188" y="2708275"/>
            <a:ext cx="6553200" cy="2397125"/>
          </a:xfrm>
          <a:prstGeom prst="rect">
            <a:avLst/>
          </a:prstGeom>
          <a:noFill/>
          <a:ln w="9525" algn="ctr">
            <a:noFill/>
            <a:miter lim="800000"/>
            <a:headEnd/>
            <a:tailEnd/>
          </a:ln>
        </p:spPr>
      </p:pic>
      <p:pic>
        <p:nvPicPr>
          <p:cNvPr id="76808" name="Picture 4"/>
          <p:cNvPicPr>
            <a:picLocks noChangeAspect="1" noChangeArrowheads="1"/>
          </p:cNvPicPr>
          <p:nvPr/>
        </p:nvPicPr>
        <p:blipFill>
          <a:blip r:embed="rId5" cstate="print"/>
          <a:srcRect/>
          <a:stretch>
            <a:fillRect/>
          </a:stretch>
        </p:blipFill>
        <p:spPr bwMode="auto">
          <a:xfrm>
            <a:off x="611188" y="5229225"/>
            <a:ext cx="6267450" cy="9413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日期占位符 3"/>
          <p:cNvSpPr>
            <a:spLocks noGrp="1"/>
          </p:cNvSpPr>
          <p:nvPr>
            <p:ph type="dt" sz="quarter" idx="10"/>
          </p:nvPr>
        </p:nvSpPr>
        <p:spPr>
          <a:noFill/>
        </p:spPr>
        <p:txBody>
          <a:bodyPr/>
          <a:lstStyle/>
          <a:p>
            <a:pPr defTabSz="801688"/>
            <a:r>
              <a:rPr lang="de-DE" altLang="zh-CN" smtClean="0"/>
              <a:t>Page </a:t>
            </a:r>
            <a:fld id="{0A9E82CA-CC00-49F8-910E-379E8A1A0915}" type="slidenum">
              <a:rPr lang="de-DE" altLang="zh-CN" smtClean="0"/>
              <a:pPr defTabSz="801688"/>
              <a:t>7</a:t>
            </a:fld>
            <a:endParaRPr lang="en-GB" altLang="zh-CN" smtClean="0"/>
          </a:p>
        </p:txBody>
      </p:sp>
      <p:sp>
        <p:nvSpPr>
          <p:cNvPr id="23555" name="Rectangle 8"/>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系统消息</a:t>
            </a:r>
            <a:r>
              <a:rPr lang="en-US" altLang="zh-CN" dirty="0" smtClean="0">
                <a:latin typeface="+mn-lt"/>
              </a:rPr>
              <a:t>----MIB</a:t>
            </a:r>
            <a:endParaRPr lang="zh-CN" altLang="en-US" dirty="0" smtClean="0">
              <a:latin typeface="+mn-lt"/>
            </a:endParaRPr>
          </a:p>
        </p:txBody>
      </p:sp>
      <p:sp>
        <p:nvSpPr>
          <p:cNvPr id="1843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E079E904-5704-4968-A830-A00F40509B32}" type="slidenum">
              <a:rPr lang="de-DE" altLang="zh-CN" sz="1200">
                <a:solidFill>
                  <a:schemeClr val="tx1"/>
                </a:solidFill>
                <a:latin typeface="FrutigerNext LT Bold"/>
              </a:rPr>
              <a:pPr defTabSz="801688" eaLnBrk="0" hangingPunct="0">
                <a:lnSpc>
                  <a:spcPct val="85000"/>
                </a:lnSpc>
              </a:pPr>
              <a:t>7</a:t>
            </a:fld>
            <a:endParaRPr lang="en-GB" altLang="zh-CN" sz="1200">
              <a:solidFill>
                <a:schemeClr val="tx1"/>
              </a:solidFill>
              <a:latin typeface="FrutigerNext LT Bold"/>
            </a:endParaRPr>
          </a:p>
        </p:txBody>
      </p:sp>
      <p:sp>
        <p:nvSpPr>
          <p:cNvPr id="20485" name="Rectangle 3"/>
          <p:cNvSpPr>
            <a:spLocks noChangeArrowheads="1"/>
          </p:cNvSpPr>
          <p:nvPr/>
        </p:nvSpPr>
        <p:spPr bwMode="auto">
          <a:xfrm>
            <a:off x="539750" y="1106488"/>
            <a:ext cx="8064500" cy="1027112"/>
          </a:xfrm>
          <a:prstGeom prst="rect">
            <a:avLst/>
          </a:prstGeom>
          <a:noFill/>
          <a:ln w="9525" algn="ctr">
            <a:noFill/>
            <a:miter lim="800000"/>
            <a:headEnd/>
            <a:tailEnd/>
          </a:ln>
        </p:spPr>
        <p:txBody>
          <a:bodyPr lIns="66455" tIns="33226" rIns="66455" bIns="33226">
            <a:spAutoFit/>
          </a:bodyPr>
          <a:lstStyle/>
          <a:p>
            <a:pPr defTabSz="673100" fontAlgn="t">
              <a:lnSpc>
                <a:spcPct val="130000"/>
              </a:lnSpc>
              <a:spcBef>
                <a:spcPct val="50000"/>
              </a:spcBef>
              <a:buClr>
                <a:schemeClr val="bg2"/>
              </a:buClr>
              <a:buFont typeface="Wingdings" pitchFamily="2" charset="2"/>
              <a:buChar char="Ø"/>
              <a:defRPr/>
            </a:pPr>
            <a:r>
              <a:rPr lang="en-US" altLang="zh-CN" sz="1600" dirty="0">
                <a:solidFill>
                  <a:schemeClr val="tx1"/>
                </a:solidFill>
                <a:latin typeface="+mn-ea"/>
                <a:ea typeface="+mn-ea"/>
              </a:rPr>
              <a:t>MIB</a:t>
            </a:r>
            <a:r>
              <a:rPr lang="zh-CN" altLang="zh-CN" sz="1600" dirty="0">
                <a:solidFill>
                  <a:schemeClr val="tx1"/>
                </a:solidFill>
                <a:latin typeface="+mn-ea"/>
                <a:ea typeface="+mn-ea"/>
              </a:rPr>
              <a:t>传输周期为</a:t>
            </a:r>
            <a:r>
              <a:rPr lang="en-US" altLang="zh-CN" sz="1600" dirty="0">
                <a:solidFill>
                  <a:schemeClr val="tx1"/>
                </a:solidFill>
                <a:latin typeface="+mn-ea"/>
                <a:ea typeface="+mn-ea"/>
              </a:rPr>
              <a:t>40ms</a:t>
            </a:r>
            <a:r>
              <a:rPr lang="zh-CN" altLang="zh-CN" sz="1600" dirty="0">
                <a:solidFill>
                  <a:schemeClr val="tx1"/>
                </a:solidFill>
                <a:latin typeface="+mn-ea"/>
                <a:ea typeface="+mn-ea"/>
              </a:rPr>
              <a:t>，在一个周期内，</a:t>
            </a:r>
            <a:r>
              <a:rPr lang="en-US" altLang="zh-CN" sz="1600" dirty="0">
                <a:solidFill>
                  <a:schemeClr val="tx1"/>
                </a:solidFill>
                <a:latin typeface="+mn-ea"/>
                <a:ea typeface="+mn-ea"/>
              </a:rPr>
              <a:t>PBCH</a:t>
            </a:r>
            <a:r>
              <a:rPr lang="zh-CN" altLang="zh-CN" sz="1600" dirty="0">
                <a:solidFill>
                  <a:schemeClr val="tx1"/>
                </a:solidFill>
                <a:latin typeface="+mn-ea"/>
                <a:ea typeface="+mn-ea"/>
              </a:rPr>
              <a:t>信道分布在</a:t>
            </a:r>
            <a:r>
              <a:rPr lang="zh-CN" altLang="en-US" sz="1600" dirty="0">
                <a:solidFill>
                  <a:schemeClr val="tx1"/>
                </a:solidFill>
                <a:latin typeface="+mn-ea"/>
                <a:ea typeface="+mn-ea"/>
              </a:rPr>
              <a:t>每</a:t>
            </a:r>
            <a:r>
              <a:rPr lang="zh-CN" altLang="zh-CN" sz="1600" dirty="0">
                <a:solidFill>
                  <a:schemeClr val="tx1"/>
                </a:solidFill>
                <a:latin typeface="+mn-ea"/>
                <a:ea typeface="+mn-ea"/>
              </a:rPr>
              <a:t>个无线帧的</a:t>
            </a:r>
            <a:r>
              <a:rPr lang="en-US" altLang="zh-CN" sz="1600" dirty="0">
                <a:solidFill>
                  <a:schemeClr val="tx1"/>
                </a:solidFill>
                <a:latin typeface="+mn-ea"/>
                <a:ea typeface="+mn-ea"/>
              </a:rPr>
              <a:t>#0</a:t>
            </a:r>
            <a:r>
              <a:rPr lang="zh-CN" altLang="zh-CN" sz="1600" dirty="0">
                <a:solidFill>
                  <a:schemeClr val="tx1"/>
                </a:solidFill>
                <a:latin typeface="+mn-ea"/>
                <a:ea typeface="+mn-ea"/>
              </a:rPr>
              <a:t>子帧内，在每一个</a:t>
            </a:r>
            <a:r>
              <a:rPr lang="en-US" altLang="zh-CN" sz="1600" dirty="0">
                <a:solidFill>
                  <a:schemeClr val="tx1"/>
                </a:solidFill>
                <a:latin typeface="+mn-ea"/>
                <a:ea typeface="+mn-ea"/>
              </a:rPr>
              <a:t>#0</a:t>
            </a:r>
            <a:r>
              <a:rPr lang="zh-CN" altLang="zh-CN" sz="1600" dirty="0">
                <a:solidFill>
                  <a:schemeClr val="tx1"/>
                </a:solidFill>
                <a:latin typeface="+mn-ea"/>
                <a:ea typeface="+mn-ea"/>
              </a:rPr>
              <a:t>子帧内，占据第二个</a:t>
            </a:r>
            <a:r>
              <a:rPr lang="en-US" altLang="zh-CN" sz="1600" dirty="0">
                <a:solidFill>
                  <a:schemeClr val="tx1"/>
                </a:solidFill>
                <a:latin typeface="+mn-ea"/>
                <a:ea typeface="+mn-ea"/>
              </a:rPr>
              <a:t>slot</a:t>
            </a:r>
            <a:r>
              <a:rPr lang="zh-CN" altLang="zh-CN" sz="1600" dirty="0">
                <a:solidFill>
                  <a:schemeClr val="tx1"/>
                </a:solidFill>
                <a:latin typeface="+mn-ea"/>
                <a:ea typeface="+mn-ea"/>
              </a:rPr>
              <a:t>的前</a:t>
            </a:r>
            <a:r>
              <a:rPr lang="en-US" altLang="zh-CN" sz="1600" dirty="0">
                <a:solidFill>
                  <a:schemeClr val="tx1"/>
                </a:solidFill>
                <a:latin typeface="+mn-ea"/>
                <a:ea typeface="+mn-ea"/>
              </a:rPr>
              <a:t>4</a:t>
            </a:r>
            <a:r>
              <a:rPr lang="zh-CN" altLang="zh-CN" sz="1600" dirty="0">
                <a:solidFill>
                  <a:schemeClr val="tx1"/>
                </a:solidFill>
                <a:latin typeface="+mn-ea"/>
                <a:ea typeface="+mn-ea"/>
              </a:rPr>
              <a:t>个符号位置；频域占据中心的</a:t>
            </a:r>
            <a:r>
              <a:rPr lang="en-US" altLang="zh-CN" sz="1600" dirty="0">
                <a:solidFill>
                  <a:schemeClr val="tx1"/>
                </a:solidFill>
                <a:latin typeface="+mn-ea"/>
                <a:ea typeface="+mn-ea"/>
              </a:rPr>
              <a:t>1.08MHz</a:t>
            </a:r>
            <a:r>
              <a:rPr lang="zh-CN" altLang="zh-CN" sz="1600" dirty="0">
                <a:solidFill>
                  <a:schemeClr val="tx1"/>
                </a:solidFill>
                <a:latin typeface="+mn-ea"/>
                <a:ea typeface="+mn-ea"/>
              </a:rPr>
              <a:t>，即频域中心的</a:t>
            </a:r>
            <a:r>
              <a:rPr lang="en-US" altLang="zh-CN" sz="1600" dirty="0">
                <a:solidFill>
                  <a:schemeClr val="tx1"/>
                </a:solidFill>
                <a:latin typeface="+mn-ea"/>
                <a:ea typeface="+mn-ea"/>
              </a:rPr>
              <a:t>6RB</a:t>
            </a:r>
            <a:r>
              <a:rPr lang="zh-CN" altLang="zh-CN" sz="1600" dirty="0">
                <a:solidFill>
                  <a:schemeClr val="tx1"/>
                </a:solidFill>
                <a:latin typeface="+mn-ea"/>
                <a:ea typeface="+mn-ea"/>
              </a:rPr>
              <a:t>。</a:t>
            </a:r>
            <a:endParaRPr lang="zh-CN" altLang="en-US" sz="1600" b="1" dirty="0">
              <a:solidFill>
                <a:schemeClr val="tx1"/>
              </a:solidFill>
              <a:latin typeface="+mn-ea"/>
              <a:ea typeface="+mn-ea"/>
            </a:endParaRPr>
          </a:p>
        </p:txBody>
      </p:sp>
      <p:sp>
        <p:nvSpPr>
          <p:cNvPr id="1843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18439" name="Picture 9"/>
          <p:cNvPicPr>
            <a:picLocks noChangeAspect="1" noChangeArrowheads="1"/>
          </p:cNvPicPr>
          <p:nvPr/>
        </p:nvPicPr>
        <p:blipFill>
          <a:blip r:embed="rId3" cstate="print"/>
          <a:srcRect/>
          <a:stretch>
            <a:fillRect/>
          </a:stretch>
        </p:blipFill>
        <p:spPr bwMode="auto">
          <a:xfrm>
            <a:off x="684213" y="2617788"/>
            <a:ext cx="5470525" cy="2395537"/>
          </a:xfrm>
          <a:prstGeom prst="rect">
            <a:avLst/>
          </a:prstGeom>
          <a:noFill/>
          <a:ln w="9525" algn="ctr">
            <a:noFill/>
            <a:miter lim="800000"/>
            <a:headEnd/>
            <a:tailEnd/>
          </a:ln>
        </p:spPr>
      </p:pic>
      <p:sp>
        <p:nvSpPr>
          <p:cNvPr id="8" name="TextBox 9"/>
          <p:cNvSpPr txBox="1">
            <a:spLocks noChangeArrowheads="1"/>
          </p:cNvSpPr>
          <p:nvPr/>
        </p:nvSpPr>
        <p:spPr bwMode="auto">
          <a:xfrm>
            <a:off x="4356100" y="3644900"/>
            <a:ext cx="1223963" cy="338138"/>
          </a:xfrm>
          <a:prstGeom prst="rect">
            <a:avLst/>
          </a:prstGeom>
          <a:noFill/>
          <a:ln w="9525">
            <a:noFill/>
            <a:miter lim="800000"/>
            <a:headEnd/>
            <a:tailEnd/>
          </a:ln>
        </p:spPr>
        <p:txBody>
          <a:bodyPr>
            <a:spAutoFit/>
          </a:bodyPr>
          <a:lstStyle/>
          <a:p>
            <a:pPr>
              <a:defRPr/>
            </a:pPr>
            <a:r>
              <a:rPr lang="zh-CN" altLang="en-US" sz="1600" dirty="0">
                <a:solidFill>
                  <a:srgbClr val="0070C0"/>
                </a:solidFill>
                <a:latin typeface="+mn-ea"/>
                <a:ea typeface="+mn-ea"/>
                <a:cs typeface="Times New Roman" pitchFamily="18" charset="0"/>
              </a:rPr>
              <a:t>小区带宽</a:t>
            </a:r>
            <a:endParaRPr lang="en-US" altLang="zh-CN" sz="1600" dirty="0">
              <a:solidFill>
                <a:srgbClr val="0070C0"/>
              </a:solidFill>
              <a:latin typeface="+mn-ea"/>
              <a:ea typeface="+mn-ea"/>
              <a:cs typeface="Times New Roman" pitchFamily="18" charset="0"/>
            </a:endParaRP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E22966F6-F916-491E-9990-64ACB047AA4B}" type="slidenum">
              <a:rPr lang="de-DE" altLang="zh-CN" smtClean="0">
                <a:latin typeface="Arial" pitchFamily="34" charset="0"/>
              </a:rPr>
              <a:pPr/>
              <a:t>70</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RRC_CONN_RECFG</a:t>
            </a:r>
            <a:endParaRPr lang="zh-CN" altLang="en-US" dirty="0" smtClean="0">
              <a:latin typeface="+mn-lt"/>
            </a:endParaRPr>
          </a:p>
        </p:txBody>
      </p:sp>
      <p:pic>
        <p:nvPicPr>
          <p:cNvPr id="77828" name="Picture 2"/>
          <p:cNvPicPr>
            <a:picLocks noChangeAspect="1" noChangeArrowheads="1"/>
          </p:cNvPicPr>
          <p:nvPr/>
        </p:nvPicPr>
        <p:blipFill>
          <a:blip r:embed="rId3" cstate="print"/>
          <a:srcRect/>
          <a:stretch>
            <a:fillRect/>
          </a:stretch>
        </p:blipFill>
        <p:spPr bwMode="auto">
          <a:xfrm>
            <a:off x="539750" y="1166813"/>
            <a:ext cx="3240088" cy="1182687"/>
          </a:xfrm>
          <a:prstGeom prst="rect">
            <a:avLst/>
          </a:prstGeom>
          <a:noFill/>
          <a:ln w="9525" algn="ctr">
            <a:noFill/>
            <a:miter lim="800000"/>
            <a:headEnd/>
            <a:tailEnd/>
          </a:ln>
        </p:spPr>
      </p:pic>
      <p:pic>
        <p:nvPicPr>
          <p:cNvPr id="77829" name="Picture 3"/>
          <p:cNvPicPr>
            <a:picLocks noChangeAspect="1" noChangeArrowheads="1"/>
          </p:cNvPicPr>
          <p:nvPr/>
        </p:nvPicPr>
        <p:blipFill>
          <a:blip r:embed="rId4" cstate="print"/>
          <a:srcRect/>
          <a:stretch>
            <a:fillRect/>
          </a:stretch>
        </p:blipFill>
        <p:spPr bwMode="auto">
          <a:xfrm>
            <a:off x="539750" y="2492375"/>
            <a:ext cx="2970213" cy="792163"/>
          </a:xfrm>
          <a:prstGeom prst="rect">
            <a:avLst/>
          </a:prstGeom>
          <a:noFill/>
          <a:ln w="9525" algn="ctr">
            <a:noFill/>
            <a:miter lim="800000"/>
            <a:headEnd/>
            <a:tailEnd/>
          </a:ln>
        </p:spPr>
      </p:pic>
      <p:pic>
        <p:nvPicPr>
          <p:cNvPr id="77830" name="Picture 4"/>
          <p:cNvPicPr>
            <a:picLocks noChangeAspect="1" noChangeArrowheads="1"/>
          </p:cNvPicPr>
          <p:nvPr/>
        </p:nvPicPr>
        <p:blipFill>
          <a:blip r:embed="rId5" cstate="print"/>
          <a:srcRect/>
          <a:stretch>
            <a:fillRect/>
          </a:stretch>
        </p:blipFill>
        <p:spPr bwMode="auto">
          <a:xfrm>
            <a:off x="4284663" y="1125538"/>
            <a:ext cx="4032250" cy="3455987"/>
          </a:xfrm>
          <a:prstGeom prst="rect">
            <a:avLst/>
          </a:prstGeom>
          <a:noFill/>
          <a:ln w="9525" algn="ctr">
            <a:noFill/>
            <a:miter lim="800000"/>
            <a:headEnd/>
            <a:tailEnd/>
          </a:ln>
        </p:spPr>
      </p:pic>
      <p:pic>
        <p:nvPicPr>
          <p:cNvPr id="77831" name="Picture 6"/>
          <p:cNvPicPr>
            <a:picLocks noChangeAspect="1" noChangeArrowheads="1"/>
          </p:cNvPicPr>
          <p:nvPr/>
        </p:nvPicPr>
        <p:blipFill>
          <a:blip r:embed="rId6" cstate="print"/>
          <a:srcRect/>
          <a:stretch>
            <a:fillRect/>
          </a:stretch>
        </p:blipFill>
        <p:spPr bwMode="auto">
          <a:xfrm>
            <a:off x="4427538" y="4797425"/>
            <a:ext cx="3733800" cy="1341438"/>
          </a:xfrm>
          <a:prstGeom prst="rect">
            <a:avLst/>
          </a:prstGeom>
          <a:noFill/>
          <a:ln w="9525" algn="ctr">
            <a:noFill/>
            <a:miter lim="800000"/>
            <a:headEnd/>
            <a:tailEnd/>
          </a:ln>
        </p:spPr>
      </p:pic>
      <p:cxnSp>
        <p:nvCxnSpPr>
          <p:cNvPr id="77832" name="直接连接符 11"/>
          <p:cNvCxnSpPr>
            <a:cxnSpLocks noChangeShapeType="1"/>
          </p:cNvCxnSpPr>
          <p:nvPr/>
        </p:nvCxnSpPr>
        <p:spPr bwMode="auto">
          <a:xfrm>
            <a:off x="4067175" y="981075"/>
            <a:ext cx="0" cy="5256213"/>
          </a:xfrm>
          <a:prstGeom prst="line">
            <a:avLst/>
          </a:prstGeom>
          <a:noFill/>
          <a:ln w="22225" algn="ctr">
            <a:solidFill>
              <a:schemeClr val="tx1"/>
            </a:solidFill>
            <a:round/>
            <a:headEnd/>
            <a:tailEnd/>
          </a:ln>
        </p:spPr>
      </p:cxnSp>
      <p:cxnSp>
        <p:nvCxnSpPr>
          <p:cNvPr id="77833" name="直接连接符 9"/>
          <p:cNvCxnSpPr>
            <a:cxnSpLocks noChangeShapeType="1"/>
          </p:cNvCxnSpPr>
          <p:nvPr/>
        </p:nvCxnSpPr>
        <p:spPr bwMode="auto">
          <a:xfrm>
            <a:off x="0" y="2420938"/>
            <a:ext cx="4030663" cy="0"/>
          </a:xfrm>
          <a:prstGeom prst="line">
            <a:avLst/>
          </a:prstGeom>
          <a:noFill/>
          <a:ln w="9525" algn="ctr">
            <a:solidFill>
              <a:schemeClr val="tx1"/>
            </a:solidFill>
            <a:round/>
            <a:headEnd/>
            <a:tailEnd/>
          </a:ln>
        </p:spPr>
      </p:cxnSp>
      <p:cxnSp>
        <p:nvCxnSpPr>
          <p:cNvPr id="77834" name="直接连接符 10"/>
          <p:cNvCxnSpPr>
            <a:cxnSpLocks noChangeShapeType="1"/>
          </p:cNvCxnSpPr>
          <p:nvPr/>
        </p:nvCxnSpPr>
        <p:spPr bwMode="auto">
          <a:xfrm>
            <a:off x="0" y="3357563"/>
            <a:ext cx="4067175" cy="0"/>
          </a:xfrm>
          <a:prstGeom prst="line">
            <a:avLst/>
          </a:prstGeom>
          <a:noFill/>
          <a:ln w="9525" algn="ctr">
            <a:solidFill>
              <a:schemeClr val="tx1"/>
            </a:solidFill>
            <a:round/>
            <a:headEnd/>
            <a:tailEnd/>
          </a:ln>
        </p:spPr>
      </p:cxnSp>
      <p:cxnSp>
        <p:nvCxnSpPr>
          <p:cNvPr id="77835" name="直接连接符 11"/>
          <p:cNvCxnSpPr>
            <a:cxnSpLocks noChangeShapeType="1"/>
          </p:cNvCxnSpPr>
          <p:nvPr/>
        </p:nvCxnSpPr>
        <p:spPr bwMode="auto">
          <a:xfrm>
            <a:off x="4067175" y="4724400"/>
            <a:ext cx="5076825" cy="0"/>
          </a:xfrm>
          <a:prstGeom prst="line">
            <a:avLst/>
          </a:prstGeom>
          <a:noFill/>
          <a:ln w="9525" algn="ctr">
            <a:solidFill>
              <a:schemeClr val="tx1"/>
            </a:solidFill>
            <a:round/>
            <a:headEnd/>
            <a:tailEnd/>
          </a:ln>
        </p:spPr>
      </p:cxnSp>
      <p:pic>
        <p:nvPicPr>
          <p:cNvPr id="77836" name="Picture 7"/>
          <p:cNvPicPr>
            <a:picLocks noChangeAspect="1" noChangeArrowheads="1"/>
          </p:cNvPicPr>
          <p:nvPr/>
        </p:nvPicPr>
        <p:blipFill>
          <a:blip r:embed="rId7" cstate="print"/>
          <a:srcRect/>
          <a:stretch>
            <a:fillRect/>
          </a:stretch>
        </p:blipFill>
        <p:spPr bwMode="auto">
          <a:xfrm>
            <a:off x="468313" y="3429000"/>
            <a:ext cx="3527425" cy="2663825"/>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8C611E7E-DFFF-4197-ACC4-B175883F9ADB}" type="slidenum">
              <a:rPr lang="de-DE" altLang="zh-CN" smtClean="0">
                <a:latin typeface="Arial" pitchFamily="34" charset="0"/>
              </a:rPr>
              <a:pPr/>
              <a:t>71</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S1AP_eNB_STATUS_TRANSFER</a:t>
            </a:r>
            <a:endParaRPr lang="zh-CN" altLang="en-US" dirty="0" smtClean="0">
              <a:latin typeface="+mn-lt"/>
            </a:endParaRPr>
          </a:p>
        </p:txBody>
      </p:sp>
      <p:pic>
        <p:nvPicPr>
          <p:cNvPr id="78852" name="Picture 4"/>
          <p:cNvPicPr>
            <a:picLocks noChangeAspect="1" noChangeArrowheads="1"/>
          </p:cNvPicPr>
          <p:nvPr/>
        </p:nvPicPr>
        <p:blipFill>
          <a:blip r:embed="rId3" cstate="print"/>
          <a:srcRect/>
          <a:stretch>
            <a:fillRect/>
          </a:stretch>
        </p:blipFill>
        <p:spPr bwMode="auto">
          <a:xfrm>
            <a:off x="638175" y="1054100"/>
            <a:ext cx="3429000" cy="790575"/>
          </a:xfrm>
          <a:prstGeom prst="rect">
            <a:avLst/>
          </a:prstGeom>
          <a:noFill/>
          <a:ln w="9525" algn="ctr">
            <a:noFill/>
            <a:miter lim="800000"/>
            <a:headEnd/>
            <a:tailEnd/>
          </a:ln>
        </p:spPr>
      </p:pic>
      <p:pic>
        <p:nvPicPr>
          <p:cNvPr id="78853" name="Picture 6"/>
          <p:cNvPicPr>
            <a:picLocks noChangeAspect="1" noChangeArrowheads="1"/>
          </p:cNvPicPr>
          <p:nvPr/>
        </p:nvPicPr>
        <p:blipFill>
          <a:blip r:embed="rId4" cstate="print"/>
          <a:srcRect/>
          <a:stretch>
            <a:fillRect/>
          </a:stretch>
        </p:blipFill>
        <p:spPr bwMode="auto">
          <a:xfrm>
            <a:off x="723900" y="2205038"/>
            <a:ext cx="5143500" cy="647700"/>
          </a:xfrm>
          <a:prstGeom prst="rect">
            <a:avLst/>
          </a:prstGeom>
          <a:noFill/>
          <a:ln w="9525" algn="ctr">
            <a:noFill/>
            <a:miter lim="800000"/>
            <a:headEnd/>
            <a:tailEnd/>
          </a:ln>
        </p:spPr>
      </p:pic>
      <p:cxnSp>
        <p:nvCxnSpPr>
          <p:cNvPr id="78854" name="直接连接符 11"/>
          <p:cNvCxnSpPr>
            <a:cxnSpLocks noChangeShapeType="1"/>
          </p:cNvCxnSpPr>
          <p:nvPr/>
        </p:nvCxnSpPr>
        <p:spPr bwMode="auto">
          <a:xfrm>
            <a:off x="0" y="2060575"/>
            <a:ext cx="9144000" cy="0"/>
          </a:xfrm>
          <a:prstGeom prst="line">
            <a:avLst/>
          </a:prstGeom>
          <a:noFill/>
          <a:ln w="9525" algn="ctr">
            <a:solidFill>
              <a:schemeClr val="tx1"/>
            </a:solidFill>
            <a:round/>
            <a:headEnd/>
            <a:tailEnd/>
          </a:ln>
        </p:spPr>
      </p:cxnSp>
      <p:cxnSp>
        <p:nvCxnSpPr>
          <p:cNvPr id="78855" name="直接连接符 11"/>
          <p:cNvCxnSpPr>
            <a:cxnSpLocks noChangeShapeType="1"/>
          </p:cNvCxnSpPr>
          <p:nvPr/>
        </p:nvCxnSpPr>
        <p:spPr bwMode="auto">
          <a:xfrm>
            <a:off x="0" y="2997200"/>
            <a:ext cx="9144000" cy="0"/>
          </a:xfrm>
          <a:prstGeom prst="line">
            <a:avLst/>
          </a:prstGeom>
          <a:noFill/>
          <a:ln w="9525" algn="ctr">
            <a:solidFill>
              <a:schemeClr val="tx1"/>
            </a:solidFill>
            <a:round/>
            <a:headEnd/>
            <a:tailEnd/>
          </a:ln>
        </p:spPr>
      </p:cxnSp>
      <p:pic>
        <p:nvPicPr>
          <p:cNvPr id="78856" name="Picture 7"/>
          <p:cNvPicPr>
            <a:picLocks noChangeAspect="1" noChangeArrowheads="1"/>
          </p:cNvPicPr>
          <p:nvPr/>
        </p:nvPicPr>
        <p:blipFill>
          <a:blip r:embed="rId5" cstate="print"/>
          <a:srcRect/>
          <a:stretch>
            <a:fillRect/>
          </a:stretch>
        </p:blipFill>
        <p:spPr bwMode="auto">
          <a:xfrm>
            <a:off x="760413" y="3141663"/>
            <a:ext cx="5324475" cy="3024187"/>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4C42402F-088C-4D62-8484-04C5340CF46E}" type="slidenum">
              <a:rPr lang="de-DE" altLang="zh-CN" smtClean="0">
                <a:latin typeface="Arial" pitchFamily="34" charset="0"/>
              </a:rPr>
              <a:pPr/>
              <a:t>72</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7418388" cy="576263"/>
          </a:xfrm>
        </p:spPr>
        <p:txBody>
          <a:bodyPr/>
          <a:lstStyle/>
          <a:p>
            <a:pPr eaLnBrk="1" hangingPunct="1">
              <a:defRPr/>
            </a:pPr>
            <a:r>
              <a:rPr lang="en-US" altLang="zh-CN" dirty="0" smtClean="0">
                <a:latin typeface="+mn-lt"/>
              </a:rPr>
              <a:t>S1AP_MME_STATUS_TRANSFER</a:t>
            </a:r>
            <a:endParaRPr lang="zh-CN" altLang="en-US" dirty="0" smtClean="0">
              <a:latin typeface="+mn-lt"/>
            </a:endParaRPr>
          </a:p>
        </p:txBody>
      </p:sp>
      <p:pic>
        <p:nvPicPr>
          <p:cNvPr id="79876" name="Picture 4"/>
          <p:cNvPicPr>
            <a:picLocks noChangeAspect="1" noChangeArrowheads="1"/>
          </p:cNvPicPr>
          <p:nvPr/>
        </p:nvPicPr>
        <p:blipFill>
          <a:blip r:embed="rId3" cstate="print"/>
          <a:srcRect/>
          <a:stretch>
            <a:fillRect/>
          </a:stretch>
        </p:blipFill>
        <p:spPr bwMode="auto">
          <a:xfrm>
            <a:off x="611188" y="1100138"/>
            <a:ext cx="3517900" cy="889000"/>
          </a:xfrm>
          <a:prstGeom prst="rect">
            <a:avLst/>
          </a:prstGeom>
          <a:noFill/>
          <a:ln w="9525" algn="ctr">
            <a:noFill/>
            <a:miter lim="800000"/>
            <a:headEnd/>
            <a:tailEnd/>
          </a:ln>
        </p:spPr>
      </p:pic>
      <p:cxnSp>
        <p:nvCxnSpPr>
          <p:cNvPr id="79877" name="直接连接符 11"/>
          <p:cNvCxnSpPr>
            <a:cxnSpLocks noChangeShapeType="1"/>
          </p:cNvCxnSpPr>
          <p:nvPr/>
        </p:nvCxnSpPr>
        <p:spPr bwMode="auto">
          <a:xfrm>
            <a:off x="0" y="2060575"/>
            <a:ext cx="9144000" cy="0"/>
          </a:xfrm>
          <a:prstGeom prst="line">
            <a:avLst/>
          </a:prstGeom>
          <a:noFill/>
          <a:ln w="9525" algn="ctr">
            <a:solidFill>
              <a:schemeClr val="tx1"/>
            </a:solidFill>
            <a:round/>
            <a:headEnd/>
            <a:tailEnd/>
          </a:ln>
        </p:spPr>
      </p:cxnSp>
      <p:cxnSp>
        <p:nvCxnSpPr>
          <p:cNvPr id="79878" name="直接连接符 11"/>
          <p:cNvCxnSpPr>
            <a:cxnSpLocks noChangeShapeType="1"/>
          </p:cNvCxnSpPr>
          <p:nvPr/>
        </p:nvCxnSpPr>
        <p:spPr bwMode="auto">
          <a:xfrm>
            <a:off x="0" y="3141663"/>
            <a:ext cx="9144000" cy="0"/>
          </a:xfrm>
          <a:prstGeom prst="line">
            <a:avLst/>
          </a:prstGeom>
          <a:noFill/>
          <a:ln w="9525" algn="ctr">
            <a:solidFill>
              <a:schemeClr val="tx1"/>
            </a:solidFill>
            <a:round/>
            <a:headEnd/>
            <a:tailEnd/>
          </a:ln>
        </p:spPr>
      </p:cxnSp>
      <p:pic>
        <p:nvPicPr>
          <p:cNvPr id="79879" name="Picture 5"/>
          <p:cNvPicPr>
            <a:picLocks noChangeAspect="1" noChangeArrowheads="1"/>
          </p:cNvPicPr>
          <p:nvPr/>
        </p:nvPicPr>
        <p:blipFill>
          <a:blip r:embed="rId4" cstate="print"/>
          <a:srcRect/>
          <a:stretch>
            <a:fillRect/>
          </a:stretch>
        </p:blipFill>
        <p:spPr bwMode="auto">
          <a:xfrm>
            <a:off x="684213" y="2205038"/>
            <a:ext cx="4772025" cy="719137"/>
          </a:xfrm>
          <a:prstGeom prst="rect">
            <a:avLst/>
          </a:prstGeom>
          <a:noFill/>
          <a:ln w="9525" algn="ctr">
            <a:noFill/>
            <a:miter lim="800000"/>
            <a:headEnd/>
            <a:tailEnd/>
          </a:ln>
        </p:spPr>
      </p:pic>
      <p:pic>
        <p:nvPicPr>
          <p:cNvPr id="79880" name="Picture 6"/>
          <p:cNvPicPr>
            <a:picLocks noChangeAspect="1" noChangeArrowheads="1"/>
          </p:cNvPicPr>
          <p:nvPr/>
        </p:nvPicPr>
        <p:blipFill>
          <a:blip r:embed="rId5" cstate="print"/>
          <a:srcRect/>
          <a:stretch>
            <a:fillRect/>
          </a:stretch>
        </p:blipFill>
        <p:spPr bwMode="auto">
          <a:xfrm>
            <a:off x="684213" y="3213100"/>
            <a:ext cx="5472112" cy="287655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626E5337-0285-4549-9187-3E21A043F339}" type="slidenum">
              <a:rPr lang="de-DE" altLang="zh-CN" smtClean="0">
                <a:latin typeface="Arial" pitchFamily="34" charset="0"/>
              </a:rPr>
              <a:pPr/>
              <a:t>73</a:t>
            </a:fld>
            <a:endParaRPr lang="en-GB" altLang="zh-CN" smtClean="0">
              <a:latin typeface="Arial" pitchFamily="34" charset="0"/>
            </a:endParaRPr>
          </a:p>
        </p:txBody>
      </p:sp>
      <p:sp>
        <p:nvSpPr>
          <p:cNvPr id="6"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S1AP_UE_CONTEXT_REL_CMD</a:t>
            </a:r>
            <a:endParaRPr lang="zh-CN" altLang="en-US" dirty="0" smtClean="0">
              <a:latin typeface="+mn-lt"/>
            </a:endParaRPr>
          </a:p>
        </p:txBody>
      </p:sp>
      <p:pic>
        <p:nvPicPr>
          <p:cNvPr id="80900" name="Picture 4"/>
          <p:cNvPicPr>
            <a:picLocks noChangeAspect="1" noChangeArrowheads="1"/>
          </p:cNvPicPr>
          <p:nvPr/>
        </p:nvPicPr>
        <p:blipFill>
          <a:blip r:embed="rId3" cstate="print"/>
          <a:srcRect/>
          <a:stretch>
            <a:fillRect/>
          </a:stretch>
        </p:blipFill>
        <p:spPr bwMode="auto">
          <a:xfrm>
            <a:off x="619125" y="1125538"/>
            <a:ext cx="3665538" cy="1008062"/>
          </a:xfrm>
          <a:prstGeom prst="rect">
            <a:avLst/>
          </a:prstGeom>
          <a:noFill/>
          <a:ln w="9525" algn="ctr">
            <a:noFill/>
            <a:miter lim="800000"/>
            <a:headEnd/>
            <a:tailEnd/>
          </a:ln>
        </p:spPr>
      </p:pic>
      <p:pic>
        <p:nvPicPr>
          <p:cNvPr id="80901" name="Picture 6"/>
          <p:cNvPicPr>
            <a:picLocks noChangeAspect="1" noChangeArrowheads="1"/>
          </p:cNvPicPr>
          <p:nvPr/>
        </p:nvPicPr>
        <p:blipFill>
          <a:blip r:embed="rId4" cstate="print"/>
          <a:srcRect/>
          <a:stretch>
            <a:fillRect/>
          </a:stretch>
        </p:blipFill>
        <p:spPr bwMode="auto">
          <a:xfrm>
            <a:off x="622300" y="2420938"/>
            <a:ext cx="6253163" cy="527050"/>
          </a:xfrm>
          <a:prstGeom prst="rect">
            <a:avLst/>
          </a:prstGeom>
          <a:noFill/>
          <a:ln w="9525" algn="ctr">
            <a:noFill/>
            <a:miter lim="800000"/>
            <a:headEnd/>
            <a:tailEnd/>
          </a:ln>
        </p:spPr>
      </p:pic>
      <p:pic>
        <p:nvPicPr>
          <p:cNvPr id="80902" name="Picture 7"/>
          <p:cNvPicPr>
            <a:picLocks noChangeAspect="1" noChangeArrowheads="1"/>
          </p:cNvPicPr>
          <p:nvPr/>
        </p:nvPicPr>
        <p:blipFill>
          <a:blip r:embed="rId5" cstate="print"/>
          <a:srcRect/>
          <a:stretch>
            <a:fillRect/>
          </a:stretch>
        </p:blipFill>
        <p:spPr bwMode="auto">
          <a:xfrm>
            <a:off x="611188" y="3213100"/>
            <a:ext cx="6337300" cy="2952750"/>
          </a:xfrm>
          <a:prstGeom prst="rect">
            <a:avLst/>
          </a:prstGeom>
          <a:noFill/>
          <a:ln w="9525" algn="ctr">
            <a:noFill/>
            <a:miter lim="800000"/>
            <a:headEnd/>
            <a:tailEnd/>
          </a:ln>
        </p:spPr>
      </p:pic>
      <p:cxnSp>
        <p:nvCxnSpPr>
          <p:cNvPr id="80903" name="直接连接符 11"/>
          <p:cNvCxnSpPr>
            <a:cxnSpLocks noChangeShapeType="1"/>
          </p:cNvCxnSpPr>
          <p:nvPr/>
        </p:nvCxnSpPr>
        <p:spPr bwMode="auto">
          <a:xfrm>
            <a:off x="0" y="2276475"/>
            <a:ext cx="9144000" cy="0"/>
          </a:xfrm>
          <a:prstGeom prst="line">
            <a:avLst/>
          </a:prstGeom>
          <a:noFill/>
          <a:ln w="9525" algn="ctr">
            <a:solidFill>
              <a:schemeClr val="tx1"/>
            </a:solidFill>
            <a:round/>
            <a:headEnd/>
            <a:tailEnd/>
          </a:ln>
        </p:spPr>
      </p:cxnSp>
      <p:cxnSp>
        <p:nvCxnSpPr>
          <p:cNvPr id="80904" name="直接连接符 11"/>
          <p:cNvCxnSpPr>
            <a:cxnSpLocks noChangeShapeType="1"/>
          </p:cNvCxnSpPr>
          <p:nvPr/>
        </p:nvCxnSpPr>
        <p:spPr bwMode="auto">
          <a:xfrm>
            <a:off x="0" y="3141663"/>
            <a:ext cx="9144000" cy="0"/>
          </a:xfrm>
          <a:prstGeom prst="line">
            <a:avLst/>
          </a:prstGeom>
          <a:noFill/>
          <a:ln w="9525" algn="ctr">
            <a:solidFill>
              <a:schemeClr val="tx1"/>
            </a:solidFill>
            <a:round/>
            <a:headEnd/>
            <a:tailEnd/>
          </a:ln>
        </p:spPr>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1C3632F6-A345-4931-AB3D-309B7F754B08}" type="slidenum">
              <a:rPr lang="de-DE" altLang="zh-CN" smtClean="0">
                <a:latin typeface="Arial" pitchFamily="34" charset="0"/>
              </a:rPr>
              <a:pPr/>
              <a:t>74</a:t>
            </a:fld>
            <a:endParaRPr lang="en-GB" altLang="zh-CN" smtClean="0">
              <a:latin typeface="Arial" pitchFamily="34" charset="0"/>
            </a:endParaRPr>
          </a:p>
        </p:txBody>
      </p:sp>
      <p:sp>
        <p:nvSpPr>
          <p:cNvPr id="5" name="Rectangle 8"/>
          <p:cNvSpPr>
            <a:spLocks noGrp="1" noChangeArrowheads="1"/>
          </p:cNvSpPr>
          <p:nvPr>
            <p:ph type="title"/>
          </p:nvPr>
        </p:nvSpPr>
        <p:spPr>
          <a:xfrm>
            <a:off x="466725" y="260350"/>
            <a:ext cx="5400675" cy="576263"/>
          </a:xfrm>
        </p:spPr>
        <p:txBody>
          <a:bodyPr/>
          <a:lstStyle/>
          <a:p>
            <a:pPr eaLnBrk="1" hangingPunct="1">
              <a:defRPr/>
            </a:pPr>
            <a:r>
              <a:rPr lang="en-US" altLang="zh-CN" dirty="0" smtClean="0">
                <a:latin typeface="+mn-lt"/>
              </a:rPr>
              <a:t>S1AP_UE_CONTEXT_REL_CMP</a:t>
            </a:r>
            <a:endParaRPr lang="zh-CN" altLang="en-US" dirty="0" smtClean="0">
              <a:latin typeface="+mn-lt"/>
            </a:endParaRPr>
          </a:p>
        </p:txBody>
      </p:sp>
      <p:pic>
        <p:nvPicPr>
          <p:cNvPr id="81924" name="Picture 4"/>
          <p:cNvPicPr>
            <a:picLocks noChangeAspect="1" noChangeArrowheads="1"/>
          </p:cNvPicPr>
          <p:nvPr/>
        </p:nvPicPr>
        <p:blipFill>
          <a:blip r:embed="rId3" cstate="print"/>
          <a:srcRect/>
          <a:stretch>
            <a:fillRect/>
          </a:stretch>
        </p:blipFill>
        <p:spPr bwMode="auto">
          <a:xfrm>
            <a:off x="628650" y="1370013"/>
            <a:ext cx="5022850" cy="690562"/>
          </a:xfrm>
          <a:prstGeom prst="rect">
            <a:avLst/>
          </a:prstGeom>
          <a:noFill/>
          <a:ln w="9525" algn="ctr">
            <a:noFill/>
            <a:miter lim="800000"/>
            <a:headEnd/>
            <a:tailEnd/>
          </a:ln>
        </p:spPr>
      </p:pic>
      <p:cxnSp>
        <p:nvCxnSpPr>
          <p:cNvPr id="81925" name="直接连接符 11"/>
          <p:cNvCxnSpPr>
            <a:cxnSpLocks noChangeShapeType="1"/>
          </p:cNvCxnSpPr>
          <p:nvPr/>
        </p:nvCxnSpPr>
        <p:spPr bwMode="auto">
          <a:xfrm>
            <a:off x="0" y="2276475"/>
            <a:ext cx="9144000" cy="0"/>
          </a:xfrm>
          <a:prstGeom prst="line">
            <a:avLst/>
          </a:prstGeom>
          <a:noFill/>
          <a:ln w="9525" algn="ctr">
            <a:solidFill>
              <a:schemeClr val="tx1"/>
            </a:solidFill>
            <a:round/>
            <a:headEnd/>
            <a:tailEnd/>
          </a:ln>
        </p:spPr>
      </p:cxnSp>
      <p:pic>
        <p:nvPicPr>
          <p:cNvPr id="81926" name="Picture 5"/>
          <p:cNvPicPr>
            <a:picLocks noChangeAspect="1" noChangeArrowheads="1"/>
          </p:cNvPicPr>
          <p:nvPr/>
        </p:nvPicPr>
        <p:blipFill>
          <a:blip r:embed="rId4" cstate="print"/>
          <a:srcRect/>
          <a:stretch>
            <a:fillRect/>
          </a:stretch>
        </p:blipFill>
        <p:spPr bwMode="auto">
          <a:xfrm>
            <a:off x="684213" y="2565400"/>
            <a:ext cx="6642100" cy="251936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p:cNvSpPr>
            <a:spLocks noGrp="1"/>
          </p:cNvSpPr>
          <p:nvPr>
            <p:ph type="dt" sz="quarter" idx="10"/>
          </p:nvPr>
        </p:nvSpPr>
        <p:spPr>
          <a:noFill/>
        </p:spPr>
        <p:txBody>
          <a:bodyPr/>
          <a:lstStyle/>
          <a:p>
            <a:pPr defTabSz="801688"/>
            <a:r>
              <a:rPr lang="de-DE" altLang="zh-CN" smtClean="0"/>
              <a:t>Page </a:t>
            </a:r>
            <a:fld id="{378C4A66-8861-48DC-8B2D-ACD6D85B79AB}" type="slidenum">
              <a:rPr lang="de-DE" altLang="zh-CN" smtClean="0"/>
              <a:pPr defTabSz="801688"/>
              <a:t>75</a:t>
            </a:fld>
            <a:endParaRPr lang="en-GB" altLang="zh-CN" smtClean="0"/>
          </a:p>
        </p:txBody>
      </p:sp>
      <p:pic>
        <p:nvPicPr>
          <p:cNvPr id="83971" name="Picture 2" descr="094"/>
          <p:cNvPicPr>
            <a:picLocks noChangeAspect="1" noChangeArrowheads="1"/>
          </p:cNvPicPr>
          <p:nvPr/>
        </p:nvPicPr>
        <p:blipFill>
          <a:blip r:embed="rId3" cstate="print"/>
          <a:srcRect/>
          <a:stretch>
            <a:fillRect/>
          </a:stretch>
        </p:blipFill>
        <p:spPr bwMode="auto">
          <a:xfrm>
            <a:off x="1116013" y="2105025"/>
            <a:ext cx="1087437" cy="3744913"/>
          </a:xfrm>
          <a:prstGeom prst="rect">
            <a:avLst/>
          </a:prstGeom>
          <a:noFill/>
          <a:ln w="9525">
            <a:noFill/>
            <a:miter lim="800000"/>
            <a:headEnd/>
            <a:tailEnd/>
          </a:ln>
        </p:spPr>
      </p:pic>
      <p:sp>
        <p:nvSpPr>
          <p:cNvPr id="83972"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83973" name="AutoShape 4"/>
          <p:cNvSpPr>
            <a:spLocks noChangeArrowheads="1"/>
          </p:cNvSpPr>
          <p:nvPr/>
        </p:nvSpPr>
        <p:spPr bwMode="auto">
          <a:xfrm>
            <a:off x="2555875" y="2133600"/>
            <a:ext cx="4824413"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83974"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83975" name="Group 6"/>
          <p:cNvGrpSpPr>
            <a:grpSpLocks/>
          </p:cNvGrpSpPr>
          <p:nvPr/>
        </p:nvGrpSpPr>
        <p:grpSpPr bwMode="auto">
          <a:xfrm>
            <a:off x="2066925" y="1700213"/>
            <a:ext cx="288925" cy="288925"/>
            <a:chOff x="1519" y="1843"/>
            <a:chExt cx="182" cy="182"/>
          </a:xfrm>
        </p:grpSpPr>
        <p:sp>
          <p:nvSpPr>
            <p:cNvPr id="83978"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83979"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3586238" cy="2576090"/>
          </a:xfrm>
          <a:prstGeom prst="rect">
            <a:avLst/>
          </a:prstGeom>
          <a:noFill/>
          <a:ln w="9525">
            <a:noFill/>
            <a:miter lim="800000"/>
            <a:headEnd/>
            <a:tailEnd/>
          </a:ln>
          <a:effectLst/>
        </p:spPr>
        <p:txBody>
          <a:bodyPr wrap="none">
            <a:spAutoFit/>
          </a:bodyPr>
          <a:lstStyle/>
          <a:p>
            <a:pPr>
              <a:lnSpc>
                <a:spcPct val="12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3</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小区重选重定向流程</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rgbClr val="CC0000"/>
                </a:solidFill>
                <a:latin typeface="华文细黑" pitchFamily="2" charset="-122"/>
                <a:ea typeface="华文细黑" pitchFamily="2" charset="-122"/>
              </a:rPr>
              <a:t>第</a:t>
            </a:r>
            <a:r>
              <a:rPr kumimoji="1" lang="en-US" altLang="zh-CN" sz="2000" b="1" u="sng" dirty="0">
                <a:solidFill>
                  <a:srgbClr val="CC0000"/>
                </a:solidFill>
                <a:latin typeface="华文细黑" pitchFamily="2" charset="-122"/>
                <a:ea typeface="华文细黑" pitchFamily="2" charset="-122"/>
              </a:rPr>
              <a:t>1</a:t>
            </a:r>
            <a:r>
              <a:rPr kumimoji="1" lang="zh-CN" altLang="en-US" sz="2000" b="1" u="sng" dirty="0">
                <a:solidFill>
                  <a:srgbClr val="CC0000"/>
                </a:solidFill>
                <a:latin typeface="华文细黑" pitchFamily="2" charset="-122"/>
                <a:ea typeface="华文细黑" pitchFamily="2" charset="-122"/>
              </a:rPr>
              <a:t>节  </a:t>
            </a:r>
            <a:r>
              <a:rPr kumimoji="1" lang="zh-CN" altLang="en-US" sz="2000" b="1" u="sng" dirty="0" smtClean="0">
                <a:solidFill>
                  <a:srgbClr val="CC0000"/>
                </a:solidFill>
                <a:latin typeface="华文细黑" pitchFamily="2" charset="-122"/>
                <a:ea typeface="华文细黑" pitchFamily="2" charset="-122"/>
              </a:rPr>
              <a:t>小区重选流程</a:t>
            </a:r>
            <a:endParaRPr kumimoji="1" lang="en-US" altLang="zh-CN" sz="2000" b="1" u="sng" dirty="0" smtClean="0">
              <a:solidFill>
                <a:srgbClr val="CC0000"/>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smtClean="0">
                <a:solidFill>
                  <a:schemeClr val="tx1"/>
                </a:solidFill>
                <a:latin typeface="华文细黑" pitchFamily="2" charset="-122"/>
                <a:ea typeface="华文细黑" pitchFamily="2" charset="-122"/>
              </a:rPr>
              <a:t>第</a:t>
            </a:r>
            <a:r>
              <a:rPr kumimoji="1" lang="en-US" altLang="zh-CN" sz="2000" b="1" u="sng" dirty="0" smtClean="0">
                <a:solidFill>
                  <a:schemeClr val="tx1"/>
                </a:solidFill>
                <a:latin typeface="华文细黑" pitchFamily="2" charset="-122"/>
                <a:ea typeface="华文细黑" pitchFamily="2" charset="-122"/>
              </a:rPr>
              <a:t>2</a:t>
            </a:r>
            <a:r>
              <a:rPr kumimoji="1" lang="zh-CN" altLang="en-US" sz="2000" b="1" u="sng" dirty="0" smtClean="0">
                <a:solidFill>
                  <a:schemeClr val="tx1"/>
                </a:solidFill>
                <a:latin typeface="华文细黑" pitchFamily="2" charset="-122"/>
                <a:ea typeface="华文细黑" pitchFamily="2" charset="-122"/>
              </a:rPr>
              <a:t>节  小区重定向流程</a:t>
            </a:r>
            <a:endParaRPr kumimoji="1" lang="en-US" altLang="zh-CN" sz="2000" b="1" u="sng" dirty="0" smtClean="0">
              <a:solidFill>
                <a:schemeClr val="tx1"/>
              </a:solidFill>
              <a:latin typeface="华文细黑" pitchFamily="2" charset="-122"/>
              <a:ea typeface="华文细黑" pitchFamily="2" charset="-122"/>
            </a:endParaRPr>
          </a:p>
          <a:p>
            <a:pPr lvl="1">
              <a:lnSpc>
                <a:spcPct val="120000"/>
              </a:lnSpc>
              <a:spcBef>
                <a:spcPct val="20000"/>
              </a:spcBef>
              <a:spcAft>
                <a:spcPct val="20000"/>
              </a:spcAft>
              <a:defRPr/>
            </a:pPr>
            <a:endParaRPr kumimoji="1" lang="en-US" altLang="zh-CN" sz="2000" b="1" u="sng" dirty="0" smtClean="0">
              <a:solidFill>
                <a:srgbClr val="CC0000"/>
              </a:solidFill>
              <a:latin typeface="华文细黑" pitchFamily="2" charset="-122"/>
              <a:ea typeface="华文细黑" pitchFamily="2" charset="-122"/>
            </a:endParaRPr>
          </a:p>
          <a:p>
            <a:pPr lvl="1">
              <a:lnSpc>
                <a:spcPct val="120000"/>
              </a:lnSpc>
              <a:spcBef>
                <a:spcPct val="20000"/>
              </a:spcBef>
              <a:spcAft>
                <a:spcPct val="20000"/>
              </a:spcAft>
              <a:defRPr/>
            </a:pPr>
            <a:endParaRPr kumimoji="1" lang="zh-CN" altLang="en-US" sz="2000" b="1" u="sng" dirty="0">
              <a:solidFill>
                <a:srgbClr val="CC0000"/>
              </a:solidFill>
              <a:latin typeface="华文细黑" pitchFamily="2" charset="-122"/>
              <a:ea typeface="华文细黑" pitchFamily="2" charset="-122"/>
            </a:endParaRP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1C3632F6-A345-4931-AB3D-309B7F754B08}" type="slidenum">
              <a:rPr lang="de-DE" altLang="zh-CN" smtClean="0">
                <a:latin typeface="Arial" pitchFamily="34" charset="0"/>
              </a:rPr>
              <a:pPr/>
              <a:t>76</a:t>
            </a:fld>
            <a:endParaRPr lang="en-GB" altLang="zh-CN" smtClean="0">
              <a:latin typeface="Arial" pitchFamily="34" charset="0"/>
            </a:endParaRPr>
          </a:p>
        </p:txBody>
      </p:sp>
      <p:sp>
        <p:nvSpPr>
          <p:cNvPr id="5" name="Rectangle 8"/>
          <p:cNvSpPr>
            <a:spLocks noGrp="1" noChangeArrowheads="1"/>
          </p:cNvSpPr>
          <p:nvPr>
            <p:ph type="title"/>
          </p:nvPr>
        </p:nvSpPr>
        <p:spPr>
          <a:xfrm>
            <a:off x="466725" y="260350"/>
            <a:ext cx="5400675" cy="576263"/>
          </a:xfrm>
        </p:spPr>
        <p:txBody>
          <a:bodyPr/>
          <a:lstStyle/>
          <a:p>
            <a:pPr eaLnBrk="1" hangingPunct="1">
              <a:defRPr/>
            </a:pPr>
            <a:r>
              <a:rPr lang="zh-CN" altLang="en-US" dirty="0" smtClean="0">
                <a:latin typeface="+mn-lt"/>
              </a:rPr>
              <a:t>小区重选流程</a:t>
            </a:r>
          </a:p>
        </p:txBody>
      </p:sp>
      <p:sp>
        <p:nvSpPr>
          <p:cNvPr id="7" name="TextBox 6"/>
          <p:cNvSpPr txBox="1"/>
          <p:nvPr/>
        </p:nvSpPr>
        <p:spPr>
          <a:xfrm>
            <a:off x="467544" y="908720"/>
            <a:ext cx="3744416" cy="523220"/>
          </a:xfrm>
          <a:prstGeom prst="rect">
            <a:avLst/>
          </a:prstGeom>
          <a:noFill/>
        </p:spPr>
        <p:txBody>
          <a:bodyPr wrap="square" rtlCol="0">
            <a:spAutoFit/>
          </a:bodyPr>
          <a:lstStyle/>
          <a:p>
            <a:r>
              <a:rPr lang="zh-CN" altLang="en-US" dirty="0" smtClean="0">
                <a:solidFill>
                  <a:schemeClr val="tx1"/>
                </a:solidFill>
              </a:rPr>
              <a:t>同频小区重选：</a:t>
            </a:r>
            <a:r>
              <a:rPr lang="en-US" altLang="zh-CN" dirty="0" smtClean="0">
                <a:solidFill>
                  <a:schemeClr val="tx1"/>
                </a:solidFill>
                <a:latin typeface="Times New Roman" pitchFamily="18" charset="0"/>
                <a:cs typeface="Times New Roman" pitchFamily="18" charset="0"/>
              </a:rPr>
              <a:t>UE</a:t>
            </a:r>
            <a:r>
              <a:rPr lang="zh-CN" altLang="en-US" dirty="0" smtClean="0">
                <a:solidFill>
                  <a:schemeClr val="tx1"/>
                </a:solidFill>
                <a:latin typeface="Times New Roman" pitchFamily="18" charset="0"/>
                <a:cs typeface="Times New Roman" pitchFamily="18" charset="0"/>
              </a:rPr>
              <a:t>按照</a:t>
            </a:r>
            <a:r>
              <a:rPr lang="en-US" altLang="zh-CN" dirty="0" smtClean="0">
                <a:solidFill>
                  <a:schemeClr val="tx1"/>
                </a:solidFill>
                <a:latin typeface="Times New Roman" pitchFamily="18" charset="0"/>
                <a:cs typeface="Times New Roman" pitchFamily="18" charset="0"/>
              </a:rPr>
              <a:t>SIB3</a:t>
            </a:r>
            <a:r>
              <a:rPr lang="zh-CN" altLang="en-US" dirty="0" smtClean="0">
                <a:solidFill>
                  <a:schemeClr val="tx1"/>
                </a:solidFill>
                <a:latin typeface="Times New Roman" pitchFamily="18" charset="0"/>
                <a:cs typeface="Times New Roman" pitchFamily="18" charset="0"/>
              </a:rPr>
              <a:t>携带的同频重选参数测量同频小区，满足条件触发重选</a:t>
            </a:r>
            <a:endParaRPr lang="en-US" altLang="zh-CN" dirty="0" smtClean="0">
              <a:solidFill>
                <a:schemeClr val="tx1"/>
              </a:solidFill>
              <a:latin typeface="Times New Roman" pitchFamily="18" charset="0"/>
              <a:cs typeface="Times New Roman" pitchFamily="18" charset="0"/>
            </a:endParaRPr>
          </a:p>
        </p:txBody>
      </p:sp>
      <p:pic>
        <p:nvPicPr>
          <p:cNvPr id="188418" name="Picture 2"/>
          <p:cNvPicPr>
            <a:picLocks noChangeAspect="1" noChangeArrowheads="1"/>
          </p:cNvPicPr>
          <p:nvPr/>
        </p:nvPicPr>
        <p:blipFill>
          <a:blip r:embed="rId3" cstate="print"/>
          <a:srcRect/>
          <a:stretch>
            <a:fillRect/>
          </a:stretch>
        </p:blipFill>
        <p:spPr bwMode="auto">
          <a:xfrm>
            <a:off x="251520" y="1484784"/>
            <a:ext cx="4391025" cy="1832992"/>
          </a:xfrm>
          <a:prstGeom prst="rect">
            <a:avLst/>
          </a:prstGeom>
          <a:noFill/>
          <a:ln w="9525">
            <a:noFill/>
            <a:miter lim="800000"/>
            <a:headEnd/>
            <a:tailEnd/>
          </a:ln>
        </p:spPr>
      </p:pic>
      <p:sp>
        <p:nvSpPr>
          <p:cNvPr id="9" name="TextBox 8"/>
          <p:cNvSpPr txBox="1"/>
          <p:nvPr/>
        </p:nvSpPr>
        <p:spPr>
          <a:xfrm>
            <a:off x="4860032" y="908720"/>
            <a:ext cx="3600400" cy="523220"/>
          </a:xfrm>
          <a:prstGeom prst="rect">
            <a:avLst/>
          </a:prstGeom>
          <a:noFill/>
        </p:spPr>
        <p:txBody>
          <a:bodyPr wrap="square" rtlCol="0">
            <a:spAutoFit/>
          </a:bodyPr>
          <a:lstStyle/>
          <a:p>
            <a:r>
              <a:rPr lang="zh-CN" altLang="en-US" dirty="0" smtClean="0">
                <a:solidFill>
                  <a:schemeClr val="tx1"/>
                </a:solidFill>
              </a:rPr>
              <a:t>异频小区重选：</a:t>
            </a:r>
            <a:r>
              <a:rPr lang="en-US" altLang="zh-CN" dirty="0" smtClean="0">
                <a:solidFill>
                  <a:schemeClr val="tx1"/>
                </a:solidFill>
                <a:latin typeface="Times New Roman" pitchFamily="18" charset="0"/>
                <a:cs typeface="Times New Roman" pitchFamily="18" charset="0"/>
              </a:rPr>
              <a:t>UE</a:t>
            </a:r>
            <a:r>
              <a:rPr lang="zh-CN" altLang="en-US" dirty="0" smtClean="0">
                <a:solidFill>
                  <a:schemeClr val="tx1"/>
                </a:solidFill>
                <a:latin typeface="Times New Roman" pitchFamily="18" charset="0"/>
                <a:cs typeface="Times New Roman" pitchFamily="18" charset="0"/>
              </a:rPr>
              <a:t>按照</a:t>
            </a:r>
            <a:r>
              <a:rPr lang="en-US" altLang="zh-CN" dirty="0" smtClean="0">
                <a:solidFill>
                  <a:schemeClr val="tx1"/>
                </a:solidFill>
                <a:latin typeface="Times New Roman" pitchFamily="18" charset="0"/>
                <a:cs typeface="Times New Roman" pitchFamily="18" charset="0"/>
              </a:rPr>
              <a:t>SIB5</a:t>
            </a:r>
            <a:r>
              <a:rPr lang="zh-CN" altLang="en-US" dirty="0" smtClean="0">
                <a:solidFill>
                  <a:schemeClr val="tx1"/>
                </a:solidFill>
                <a:latin typeface="Times New Roman" pitchFamily="18" charset="0"/>
                <a:cs typeface="Times New Roman" pitchFamily="18" charset="0"/>
              </a:rPr>
              <a:t>携带的异频重选参数测量异频小区，满足条件触发重选</a:t>
            </a:r>
            <a:endParaRPr lang="en-US" altLang="zh-CN" dirty="0" smtClean="0">
              <a:solidFill>
                <a:schemeClr val="tx1"/>
              </a:solidFill>
              <a:latin typeface="Times New Roman" pitchFamily="18" charset="0"/>
              <a:cs typeface="Times New Roman" pitchFamily="18" charset="0"/>
            </a:endParaRPr>
          </a:p>
        </p:txBody>
      </p:sp>
      <p:pic>
        <p:nvPicPr>
          <p:cNvPr id="188419" name="Picture 3"/>
          <p:cNvPicPr>
            <a:picLocks noChangeAspect="1" noChangeArrowheads="1"/>
          </p:cNvPicPr>
          <p:nvPr/>
        </p:nvPicPr>
        <p:blipFill>
          <a:blip r:embed="rId4" cstate="print"/>
          <a:srcRect/>
          <a:stretch>
            <a:fillRect/>
          </a:stretch>
        </p:blipFill>
        <p:spPr bwMode="auto">
          <a:xfrm>
            <a:off x="4644008" y="1456184"/>
            <a:ext cx="4314825" cy="1828800"/>
          </a:xfrm>
          <a:prstGeom prst="rect">
            <a:avLst/>
          </a:prstGeom>
          <a:noFill/>
          <a:ln w="9525">
            <a:noFill/>
            <a:miter lim="800000"/>
            <a:headEnd/>
            <a:tailEnd/>
          </a:ln>
        </p:spPr>
      </p:pic>
      <p:sp>
        <p:nvSpPr>
          <p:cNvPr id="11" name="TextBox 10"/>
          <p:cNvSpPr txBox="1"/>
          <p:nvPr/>
        </p:nvSpPr>
        <p:spPr>
          <a:xfrm>
            <a:off x="467544" y="3429000"/>
            <a:ext cx="3744416" cy="523220"/>
          </a:xfrm>
          <a:prstGeom prst="rect">
            <a:avLst/>
          </a:prstGeom>
          <a:noFill/>
        </p:spPr>
        <p:txBody>
          <a:bodyPr wrap="square" rtlCol="0">
            <a:spAutoFit/>
          </a:bodyPr>
          <a:lstStyle/>
          <a:p>
            <a:r>
              <a:rPr lang="en-US" altLang="zh-CN" dirty="0" smtClean="0">
                <a:solidFill>
                  <a:schemeClr val="tx1"/>
                </a:solidFill>
                <a:latin typeface="Times New Roman" pitchFamily="18" charset="0"/>
                <a:cs typeface="Times New Roman" pitchFamily="18" charset="0"/>
              </a:rPr>
              <a:t>TDL</a:t>
            </a:r>
            <a:r>
              <a:rPr lang="zh-CN" altLang="en-US" dirty="0" smtClean="0">
                <a:solidFill>
                  <a:schemeClr val="tx1"/>
                </a:solidFill>
                <a:latin typeface="Times New Roman" pitchFamily="18" charset="0"/>
                <a:cs typeface="Times New Roman" pitchFamily="18" charset="0"/>
              </a:rPr>
              <a:t>到</a:t>
            </a:r>
            <a:r>
              <a:rPr lang="en-US" altLang="zh-CN" dirty="0" smtClean="0">
                <a:solidFill>
                  <a:schemeClr val="tx1"/>
                </a:solidFill>
                <a:latin typeface="Times New Roman" pitchFamily="18" charset="0"/>
                <a:cs typeface="Times New Roman" pitchFamily="18" charset="0"/>
              </a:rPr>
              <a:t>TDS</a:t>
            </a:r>
            <a:r>
              <a:rPr lang="zh-CN" altLang="en-US" dirty="0" smtClean="0">
                <a:solidFill>
                  <a:schemeClr val="tx1"/>
                </a:solidFill>
              </a:rPr>
              <a:t>小区重选：</a:t>
            </a:r>
            <a:r>
              <a:rPr lang="en-US" altLang="zh-CN" dirty="0" smtClean="0">
                <a:solidFill>
                  <a:schemeClr val="tx1"/>
                </a:solidFill>
                <a:latin typeface="Times New Roman" pitchFamily="18" charset="0"/>
                <a:cs typeface="Times New Roman" pitchFamily="18" charset="0"/>
              </a:rPr>
              <a:t>UE</a:t>
            </a:r>
            <a:r>
              <a:rPr lang="zh-CN" altLang="en-US" dirty="0" smtClean="0">
                <a:solidFill>
                  <a:schemeClr val="tx1"/>
                </a:solidFill>
                <a:latin typeface="Times New Roman" pitchFamily="18" charset="0"/>
                <a:cs typeface="Times New Roman" pitchFamily="18" charset="0"/>
              </a:rPr>
              <a:t>按照</a:t>
            </a:r>
            <a:r>
              <a:rPr lang="en-US" altLang="zh-CN" dirty="0" smtClean="0">
                <a:solidFill>
                  <a:schemeClr val="tx1"/>
                </a:solidFill>
                <a:latin typeface="Times New Roman" pitchFamily="18" charset="0"/>
                <a:cs typeface="Times New Roman" pitchFamily="18" charset="0"/>
              </a:rPr>
              <a:t>SIB6</a:t>
            </a:r>
            <a:r>
              <a:rPr lang="zh-CN" altLang="en-US" dirty="0" smtClean="0">
                <a:solidFill>
                  <a:schemeClr val="tx1"/>
                </a:solidFill>
                <a:latin typeface="Times New Roman" pitchFamily="18" charset="0"/>
                <a:cs typeface="Times New Roman" pitchFamily="18" charset="0"/>
              </a:rPr>
              <a:t>携带的同频重选参数测量</a:t>
            </a:r>
            <a:r>
              <a:rPr lang="en-US" altLang="zh-CN" dirty="0" smtClean="0">
                <a:solidFill>
                  <a:schemeClr val="tx1"/>
                </a:solidFill>
                <a:latin typeface="Times New Roman" pitchFamily="18" charset="0"/>
                <a:cs typeface="Times New Roman" pitchFamily="18" charset="0"/>
              </a:rPr>
              <a:t>TDS</a:t>
            </a:r>
            <a:r>
              <a:rPr lang="zh-CN" altLang="en-US" dirty="0" smtClean="0">
                <a:solidFill>
                  <a:schemeClr val="tx1"/>
                </a:solidFill>
                <a:latin typeface="Times New Roman" pitchFamily="18" charset="0"/>
                <a:cs typeface="Times New Roman" pitchFamily="18" charset="0"/>
              </a:rPr>
              <a:t>小区，满足条件触发重选</a:t>
            </a:r>
            <a:endParaRPr lang="en-US" altLang="zh-CN" dirty="0" smtClean="0">
              <a:solidFill>
                <a:schemeClr val="tx1"/>
              </a:solidFill>
              <a:latin typeface="Times New Roman" pitchFamily="18" charset="0"/>
              <a:cs typeface="Times New Roman" pitchFamily="18" charset="0"/>
            </a:endParaRPr>
          </a:p>
        </p:txBody>
      </p:sp>
      <p:sp>
        <p:nvSpPr>
          <p:cNvPr id="12" name="TextBox 11"/>
          <p:cNvSpPr txBox="1"/>
          <p:nvPr/>
        </p:nvSpPr>
        <p:spPr>
          <a:xfrm>
            <a:off x="4860032" y="3429000"/>
            <a:ext cx="3744416" cy="523220"/>
          </a:xfrm>
          <a:prstGeom prst="rect">
            <a:avLst/>
          </a:prstGeom>
          <a:noFill/>
        </p:spPr>
        <p:txBody>
          <a:bodyPr wrap="square" rtlCol="0">
            <a:spAutoFit/>
          </a:bodyPr>
          <a:lstStyle/>
          <a:p>
            <a:r>
              <a:rPr lang="en-US" altLang="zh-CN" dirty="0" smtClean="0">
                <a:solidFill>
                  <a:schemeClr val="tx1"/>
                </a:solidFill>
                <a:latin typeface="Times New Roman" pitchFamily="18" charset="0"/>
                <a:cs typeface="Times New Roman" pitchFamily="18" charset="0"/>
              </a:rPr>
              <a:t>TDL</a:t>
            </a:r>
            <a:r>
              <a:rPr lang="zh-CN" altLang="en-US" dirty="0" smtClean="0">
                <a:solidFill>
                  <a:schemeClr val="tx1"/>
                </a:solidFill>
                <a:latin typeface="Times New Roman" pitchFamily="18" charset="0"/>
                <a:cs typeface="Times New Roman" pitchFamily="18" charset="0"/>
              </a:rPr>
              <a:t>到</a:t>
            </a:r>
            <a:r>
              <a:rPr lang="en-US" altLang="zh-CN" dirty="0" smtClean="0">
                <a:solidFill>
                  <a:schemeClr val="tx1"/>
                </a:solidFill>
                <a:latin typeface="Times New Roman" pitchFamily="18" charset="0"/>
                <a:cs typeface="Times New Roman" pitchFamily="18" charset="0"/>
              </a:rPr>
              <a:t>GSM</a:t>
            </a:r>
            <a:r>
              <a:rPr lang="zh-CN" altLang="en-US" dirty="0" smtClean="0">
                <a:solidFill>
                  <a:schemeClr val="tx1"/>
                </a:solidFill>
              </a:rPr>
              <a:t>小区重选：</a:t>
            </a:r>
            <a:r>
              <a:rPr lang="en-US" altLang="zh-CN" dirty="0" smtClean="0">
                <a:solidFill>
                  <a:schemeClr val="tx1"/>
                </a:solidFill>
                <a:latin typeface="Times New Roman" pitchFamily="18" charset="0"/>
                <a:cs typeface="Times New Roman" pitchFamily="18" charset="0"/>
              </a:rPr>
              <a:t>UE</a:t>
            </a:r>
            <a:r>
              <a:rPr lang="zh-CN" altLang="en-US" dirty="0" smtClean="0">
                <a:solidFill>
                  <a:schemeClr val="tx1"/>
                </a:solidFill>
                <a:latin typeface="Times New Roman" pitchFamily="18" charset="0"/>
                <a:cs typeface="Times New Roman" pitchFamily="18" charset="0"/>
              </a:rPr>
              <a:t>按照</a:t>
            </a:r>
            <a:r>
              <a:rPr lang="en-US" altLang="zh-CN" dirty="0" smtClean="0">
                <a:solidFill>
                  <a:schemeClr val="tx1"/>
                </a:solidFill>
                <a:latin typeface="Times New Roman" pitchFamily="18" charset="0"/>
                <a:cs typeface="Times New Roman" pitchFamily="18" charset="0"/>
              </a:rPr>
              <a:t>SIB7</a:t>
            </a:r>
            <a:r>
              <a:rPr lang="zh-CN" altLang="en-US" dirty="0" smtClean="0">
                <a:solidFill>
                  <a:schemeClr val="tx1"/>
                </a:solidFill>
                <a:latin typeface="Times New Roman" pitchFamily="18" charset="0"/>
                <a:cs typeface="Times New Roman" pitchFamily="18" charset="0"/>
              </a:rPr>
              <a:t>携带的同频重选参数测量</a:t>
            </a:r>
            <a:r>
              <a:rPr lang="en-US" altLang="zh-CN" dirty="0" smtClean="0">
                <a:solidFill>
                  <a:schemeClr val="tx1"/>
                </a:solidFill>
                <a:latin typeface="Times New Roman" pitchFamily="18" charset="0"/>
                <a:cs typeface="Times New Roman" pitchFamily="18" charset="0"/>
              </a:rPr>
              <a:t>GSM</a:t>
            </a:r>
            <a:r>
              <a:rPr lang="zh-CN" altLang="en-US" dirty="0" smtClean="0">
                <a:solidFill>
                  <a:schemeClr val="tx1"/>
                </a:solidFill>
                <a:latin typeface="Times New Roman" pitchFamily="18" charset="0"/>
                <a:cs typeface="Times New Roman" pitchFamily="18" charset="0"/>
              </a:rPr>
              <a:t>小区，满足条件触发重选</a:t>
            </a:r>
            <a:endParaRPr lang="en-US" altLang="zh-CN" dirty="0" smtClean="0">
              <a:solidFill>
                <a:schemeClr val="tx1"/>
              </a:solidFill>
              <a:latin typeface="Times New Roman" pitchFamily="18" charset="0"/>
              <a:cs typeface="Times New Roman" pitchFamily="18" charset="0"/>
            </a:endParaRPr>
          </a:p>
        </p:txBody>
      </p:sp>
      <p:pic>
        <p:nvPicPr>
          <p:cNvPr id="188423" name="Picture 7"/>
          <p:cNvPicPr>
            <a:picLocks noChangeAspect="1" noChangeArrowheads="1"/>
          </p:cNvPicPr>
          <p:nvPr/>
        </p:nvPicPr>
        <p:blipFill>
          <a:blip r:embed="rId5" cstate="print"/>
          <a:srcRect/>
          <a:stretch>
            <a:fillRect/>
          </a:stretch>
        </p:blipFill>
        <p:spPr bwMode="auto">
          <a:xfrm>
            <a:off x="4644008" y="4005064"/>
            <a:ext cx="4152900" cy="2000250"/>
          </a:xfrm>
          <a:prstGeom prst="rect">
            <a:avLst/>
          </a:prstGeom>
          <a:noFill/>
          <a:ln w="9525">
            <a:noFill/>
            <a:miter lim="800000"/>
            <a:headEnd/>
            <a:tailEnd/>
          </a:ln>
        </p:spPr>
      </p:pic>
      <p:pic>
        <p:nvPicPr>
          <p:cNvPr id="188424" name="Picture 8"/>
          <p:cNvPicPr>
            <a:picLocks noChangeAspect="1" noChangeArrowheads="1"/>
          </p:cNvPicPr>
          <p:nvPr/>
        </p:nvPicPr>
        <p:blipFill>
          <a:blip r:embed="rId6" cstate="print"/>
          <a:srcRect/>
          <a:stretch>
            <a:fillRect/>
          </a:stretch>
        </p:blipFill>
        <p:spPr bwMode="auto">
          <a:xfrm>
            <a:off x="251520" y="4077072"/>
            <a:ext cx="4381500" cy="1819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p:cNvSpPr>
            <a:spLocks noGrp="1"/>
          </p:cNvSpPr>
          <p:nvPr>
            <p:ph type="dt" sz="quarter" idx="10"/>
          </p:nvPr>
        </p:nvSpPr>
        <p:spPr>
          <a:noFill/>
        </p:spPr>
        <p:txBody>
          <a:bodyPr/>
          <a:lstStyle/>
          <a:p>
            <a:pPr defTabSz="801688"/>
            <a:r>
              <a:rPr lang="de-DE" altLang="zh-CN" smtClean="0"/>
              <a:t>Page </a:t>
            </a:r>
            <a:fld id="{378C4A66-8861-48DC-8B2D-ACD6D85B79AB}" type="slidenum">
              <a:rPr lang="de-DE" altLang="zh-CN" smtClean="0"/>
              <a:pPr defTabSz="801688"/>
              <a:t>77</a:t>
            </a:fld>
            <a:endParaRPr lang="en-GB" altLang="zh-CN" smtClean="0"/>
          </a:p>
        </p:txBody>
      </p:sp>
      <p:pic>
        <p:nvPicPr>
          <p:cNvPr id="83971" name="Picture 2" descr="094"/>
          <p:cNvPicPr>
            <a:picLocks noChangeAspect="1" noChangeArrowheads="1"/>
          </p:cNvPicPr>
          <p:nvPr/>
        </p:nvPicPr>
        <p:blipFill>
          <a:blip r:embed="rId3" cstate="print"/>
          <a:srcRect/>
          <a:stretch>
            <a:fillRect/>
          </a:stretch>
        </p:blipFill>
        <p:spPr bwMode="auto">
          <a:xfrm>
            <a:off x="1116013" y="2105025"/>
            <a:ext cx="1087437" cy="3744913"/>
          </a:xfrm>
          <a:prstGeom prst="rect">
            <a:avLst/>
          </a:prstGeom>
          <a:noFill/>
          <a:ln w="9525">
            <a:noFill/>
            <a:miter lim="800000"/>
            <a:headEnd/>
            <a:tailEnd/>
          </a:ln>
        </p:spPr>
      </p:pic>
      <p:sp>
        <p:nvSpPr>
          <p:cNvPr id="83972"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83973" name="AutoShape 4"/>
          <p:cNvSpPr>
            <a:spLocks noChangeArrowheads="1"/>
          </p:cNvSpPr>
          <p:nvPr/>
        </p:nvSpPr>
        <p:spPr bwMode="auto">
          <a:xfrm>
            <a:off x="2555875" y="2133600"/>
            <a:ext cx="4824413"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83974"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2" name="Group 6"/>
          <p:cNvGrpSpPr>
            <a:grpSpLocks/>
          </p:cNvGrpSpPr>
          <p:nvPr/>
        </p:nvGrpSpPr>
        <p:grpSpPr bwMode="auto">
          <a:xfrm>
            <a:off x="2066925" y="1700213"/>
            <a:ext cx="288925" cy="288925"/>
            <a:chOff x="1519" y="1843"/>
            <a:chExt cx="182" cy="182"/>
          </a:xfrm>
        </p:grpSpPr>
        <p:sp>
          <p:nvSpPr>
            <p:cNvPr id="83978"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83979"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3586238" cy="2576090"/>
          </a:xfrm>
          <a:prstGeom prst="rect">
            <a:avLst/>
          </a:prstGeom>
          <a:noFill/>
          <a:ln w="9525">
            <a:noFill/>
            <a:miter lim="800000"/>
            <a:headEnd/>
            <a:tailEnd/>
          </a:ln>
          <a:effectLst/>
        </p:spPr>
        <p:txBody>
          <a:bodyPr wrap="none">
            <a:spAutoFit/>
          </a:bodyPr>
          <a:lstStyle/>
          <a:p>
            <a:pPr>
              <a:lnSpc>
                <a:spcPct val="120000"/>
              </a:lnSpc>
              <a:spcBef>
                <a:spcPct val="50000"/>
              </a:spcBef>
              <a:spcAft>
                <a:spcPct val="50000"/>
              </a:spcAft>
              <a:defRPr/>
            </a:pP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a:solidFill>
                  <a:srgbClr val="CC0000"/>
                </a:solidFill>
                <a:effectLst>
                  <a:outerShdw blurRad="38100" dist="38100" dir="2700000" algn="tl">
                    <a:srgbClr val="C0C0C0"/>
                  </a:outerShdw>
                </a:effectLst>
                <a:latin typeface="华文细黑" pitchFamily="2" charset="-122"/>
                <a:ea typeface="华文细黑" pitchFamily="2" charset="-122"/>
              </a:rPr>
              <a:t>3</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章  </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小区重选重定向流程</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chemeClr val="tx1"/>
                </a:solidFill>
                <a:latin typeface="华文细黑" pitchFamily="2" charset="-122"/>
                <a:ea typeface="华文细黑" pitchFamily="2" charset="-122"/>
              </a:rPr>
              <a:t>第</a:t>
            </a:r>
            <a:r>
              <a:rPr kumimoji="1" lang="en-US" altLang="zh-CN" sz="2000" b="1" u="sng" dirty="0">
                <a:solidFill>
                  <a:schemeClr val="tx1"/>
                </a:solidFill>
                <a:latin typeface="华文细黑" pitchFamily="2" charset="-122"/>
                <a:ea typeface="华文细黑" pitchFamily="2" charset="-122"/>
              </a:rPr>
              <a:t>1</a:t>
            </a:r>
            <a:r>
              <a:rPr kumimoji="1" lang="zh-CN" altLang="en-US" sz="2000" b="1" u="sng" dirty="0">
                <a:solidFill>
                  <a:schemeClr val="tx1"/>
                </a:solidFill>
                <a:latin typeface="华文细黑" pitchFamily="2" charset="-122"/>
                <a:ea typeface="华文细黑" pitchFamily="2" charset="-122"/>
              </a:rPr>
              <a:t>节  </a:t>
            </a:r>
            <a:r>
              <a:rPr kumimoji="1" lang="zh-CN" altLang="en-US" sz="2000" b="1" u="sng" dirty="0" smtClean="0">
                <a:solidFill>
                  <a:schemeClr val="tx1"/>
                </a:solidFill>
                <a:latin typeface="华文细黑" pitchFamily="2" charset="-122"/>
                <a:ea typeface="华文细黑" pitchFamily="2" charset="-122"/>
              </a:rPr>
              <a:t>小区重选流程</a:t>
            </a:r>
            <a:endParaRPr kumimoji="1" lang="en-US" altLang="zh-CN" sz="2000" b="1" u="sng" dirty="0" smtClean="0">
              <a:solidFill>
                <a:schemeClr val="tx1"/>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smtClean="0">
                <a:solidFill>
                  <a:srgbClr val="C00000"/>
                </a:solidFill>
                <a:latin typeface="华文细黑" pitchFamily="2" charset="-122"/>
                <a:ea typeface="华文细黑" pitchFamily="2" charset="-122"/>
              </a:rPr>
              <a:t>第</a:t>
            </a:r>
            <a:r>
              <a:rPr kumimoji="1" lang="en-US" altLang="zh-CN" sz="2000" b="1" u="sng" dirty="0" smtClean="0">
                <a:solidFill>
                  <a:srgbClr val="C00000"/>
                </a:solidFill>
                <a:latin typeface="华文细黑" pitchFamily="2" charset="-122"/>
                <a:ea typeface="华文细黑" pitchFamily="2" charset="-122"/>
              </a:rPr>
              <a:t>2</a:t>
            </a:r>
            <a:r>
              <a:rPr kumimoji="1" lang="zh-CN" altLang="en-US" sz="2000" b="1" u="sng" dirty="0" smtClean="0">
                <a:solidFill>
                  <a:srgbClr val="C00000"/>
                </a:solidFill>
                <a:latin typeface="华文细黑" pitchFamily="2" charset="-122"/>
                <a:ea typeface="华文细黑" pitchFamily="2" charset="-122"/>
              </a:rPr>
              <a:t>节  小区重定向流程</a:t>
            </a:r>
            <a:endParaRPr kumimoji="1" lang="en-US" altLang="zh-CN" sz="2000" b="1" u="sng" dirty="0" smtClean="0">
              <a:solidFill>
                <a:srgbClr val="C00000"/>
              </a:solidFill>
              <a:latin typeface="华文细黑" pitchFamily="2" charset="-122"/>
              <a:ea typeface="华文细黑" pitchFamily="2" charset="-122"/>
            </a:endParaRPr>
          </a:p>
          <a:p>
            <a:pPr lvl="1">
              <a:lnSpc>
                <a:spcPct val="120000"/>
              </a:lnSpc>
              <a:spcBef>
                <a:spcPct val="20000"/>
              </a:spcBef>
              <a:spcAft>
                <a:spcPct val="20000"/>
              </a:spcAft>
              <a:defRPr/>
            </a:pPr>
            <a:endParaRPr kumimoji="1" lang="en-US" altLang="zh-CN" sz="2000" b="1" u="sng" dirty="0" smtClean="0">
              <a:solidFill>
                <a:srgbClr val="CC0000"/>
              </a:solidFill>
              <a:latin typeface="华文细黑" pitchFamily="2" charset="-122"/>
              <a:ea typeface="华文细黑" pitchFamily="2" charset="-122"/>
            </a:endParaRPr>
          </a:p>
          <a:p>
            <a:pPr lvl="1">
              <a:lnSpc>
                <a:spcPct val="120000"/>
              </a:lnSpc>
              <a:spcBef>
                <a:spcPct val="20000"/>
              </a:spcBef>
              <a:spcAft>
                <a:spcPct val="20000"/>
              </a:spcAft>
              <a:defRPr/>
            </a:pPr>
            <a:endParaRPr kumimoji="1" lang="zh-CN" altLang="en-US" sz="2000" b="1" u="sng" dirty="0">
              <a:solidFill>
                <a:srgbClr val="CC0000"/>
              </a:solidFill>
              <a:latin typeface="华文细黑" pitchFamily="2" charset="-122"/>
              <a:ea typeface="华文细黑" pitchFamily="2" charset="-122"/>
            </a:endParaRP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a:spLocks noGrp="1"/>
          </p:cNvSpPr>
          <p:nvPr>
            <p:ph type="dt" sz="quarter" idx="10"/>
          </p:nvPr>
        </p:nvSpPr>
        <p:spPr>
          <a:noFill/>
        </p:spPr>
        <p:txBody>
          <a:bodyPr/>
          <a:lstStyle/>
          <a:p>
            <a:endParaRPr lang="de-DE" altLang="zh-CN" smtClean="0"/>
          </a:p>
          <a:p>
            <a:r>
              <a:rPr lang="de-DE" altLang="zh-CN" smtClean="0">
                <a:latin typeface="Arial" pitchFamily="34" charset="0"/>
              </a:rPr>
              <a:t>Page </a:t>
            </a:r>
            <a:fld id="{1C3632F6-A345-4931-AB3D-309B7F754B08}" type="slidenum">
              <a:rPr lang="de-DE" altLang="zh-CN" smtClean="0">
                <a:latin typeface="Arial" pitchFamily="34" charset="0"/>
              </a:rPr>
              <a:pPr/>
              <a:t>78</a:t>
            </a:fld>
            <a:endParaRPr lang="en-GB" altLang="zh-CN" smtClean="0">
              <a:latin typeface="Arial" pitchFamily="34" charset="0"/>
            </a:endParaRPr>
          </a:p>
        </p:txBody>
      </p:sp>
      <p:sp>
        <p:nvSpPr>
          <p:cNvPr id="5" name="Rectangle 8"/>
          <p:cNvSpPr>
            <a:spLocks noGrp="1" noChangeArrowheads="1"/>
          </p:cNvSpPr>
          <p:nvPr>
            <p:ph type="title"/>
          </p:nvPr>
        </p:nvSpPr>
        <p:spPr>
          <a:xfrm>
            <a:off x="466725" y="260350"/>
            <a:ext cx="5400675" cy="576263"/>
          </a:xfrm>
        </p:spPr>
        <p:txBody>
          <a:bodyPr/>
          <a:lstStyle/>
          <a:p>
            <a:pPr eaLnBrk="1" hangingPunct="1">
              <a:defRPr/>
            </a:pPr>
            <a:r>
              <a:rPr lang="zh-CN" altLang="en-US" dirty="0" smtClean="0">
                <a:latin typeface="+mn-lt"/>
              </a:rPr>
              <a:t>小区重定向流程</a:t>
            </a:r>
          </a:p>
        </p:txBody>
      </p:sp>
      <p:sp>
        <p:nvSpPr>
          <p:cNvPr id="13" name="TextBox 12"/>
          <p:cNvSpPr txBox="1"/>
          <p:nvPr/>
        </p:nvSpPr>
        <p:spPr>
          <a:xfrm>
            <a:off x="251520" y="908720"/>
            <a:ext cx="3744416" cy="307777"/>
          </a:xfrm>
          <a:prstGeom prst="rect">
            <a:avLst/>
          </a:prstGeom>
          <a:noFill/>
        </p:spPr>
        <p:txBody>
          <a:bodyPr wrap="square" rtlCol="0">
            <a:spAutoFit/>
          </a:bodyPr>
          <a:lstStyle/>
          <a:p>
            <a:r>
              <a:rPr lang="zh-CN" altLang="en-US" dirty="0" smtClean="0">
                <a:solidFill>
                  <a:schemeClr val="tx1"/>
                </a:solidFill>
                <a:latin typeface="Times New Roman" pitchFamily="18" charset="0"/>
                <a:cs typeface="Times New Roman" pitchFamily="18" charset="0"/>
              </a:rPr>
              <a:t>异频小区重定向流程</a:t>
            </a:r>
            <a:endParaRPr lang="en-US" altLang="zh-CN" dirty="0" smtClean="0">
              <a:solidFill>
                <a:schemeClr val="tx1"/>
              </a:solidFill>
              <a:latin typeface="Times New Roman" pitchFamily="18" charset="0"/>
              <a:cs typeface="Times New Roman" pitchFamily="18" charset="0"/>
            </a:endParaRPr>
          </a:p>
        </p:txBody>
      </p:sp>
      <p:pic>
        <p:nvPicPr>
          <p:cNvPr id="189442" name="Picture 2"/>
          <p:cNvPicPr>
            <a:picLocks noChangeAspect="1" noChangeArrowheads="1"/>
          </p:cNvPicPr>
          <p:nvPr/>
        </p:nvPicPr>
        <p:blipFill>
          <a:blip r:embed="rId3" cstate="print"/>
          <a:srcRect/>
          <a:stretch>
            <a:fillRect/>
          </a:stretch>
        </p:blipFill>
        <p:spPr bwMode="auto">
          <a:xfrm>
            <a:off x="179512" y="1196752"/>
            <a:ext cx="4176464" cy="2286000"/>
          </a:xfrm>
          <a:prstGeom prst="rect">
            <a:avLst/>
          </a:prstGeom>
          <a:noFill/>
          <a:ln w="9525">
            <a:noFill/>
            <a:miter lim="800000"/>
            <a:headEnd/>
            <a:tailEnd/>
          </a:ln>
        </p:spPr>
      </p:pic>
      <p:sp>
        <p:nvSpPr>
          <p:cNvPr id="14" name="TextBox 13"/>
          <p:cNvSpPr txBox="1"/>
          <p:nvPr/>
        </p:nvSpPr>
        <p:spPr>
          <a:xfrm>
            <a:off x="4860032" y="908720"/>
            <a:ext cx="3744416" cy="307777"/>
          </a:xfrm>
          <a:prstGeom prst="rect">
            <a:avLst/>
          </a:prstGeom>
          <a:noFill/>
        </p:spPr>
        <p:txBody>
          <a:bodyPr wrap="square" rtlCol="0">
            <a:spAutoFit/>
          </a:bodyPr>
          <a:lstStyle/>
          <a:p>
            <a:r>
              <a:rPr lang="en-US" altLang="zh-CN" dirty="0" smtClean="0">
                <a:solidFill>
                  <a:schemeClr val="tx1"/>
                </a:solidFill>
                <a:latin typeface="Times New Roman" pitchFamily="18" charset="0"/>
                <a:cs typeface="Times New Roman" pitchFamily="18" charset="0"/>
              </a:rPr>
              <a:t>TDL</a:t>
            </a:r>
            <a:r>
              <a:rPr lang="zh-CN" altLang="en-US" dirty="0" smtClean="0">
                <a:solidFill>
                  <a:schemeClr val="tx1"/>
                </a:solidFill>
                <a:latin typeface="Times New Roman" pitchFamily="18" charset="0"/>
                <a:cs typeface="Times New Roman" pitchFamily="18" charset="0"/>
              </a:rPr>
              <a:t>到</a:t>
            </a:r>
            <a:r>
              <a:rPr lang="en-US" altLang="zh-CN" dirty="0" smtClean="0">
                <a:solidFill>
                  <a:schemeClr val="tx1"/>
                </a:solidFill>
                <a:latin typeface="Times New Roman" pitchFamily="18" charset="0"/>
                <a:cs typeface="Times New Roman" pitchFamily="18" charset="0"/>
              </a:rPr>
              <a:t>TDS</a:t>
            </a:r>
            <a:r>
              <a:rPr lang="zh-CN" altLang="en-US" dirty="0" smtClean="0">
                <a:solidFill>
                  <a:schemeClr val="tx1"/>
                </a:solidFill>
                <a:latin typeface="Times New Roman" pitchFamily="18" charset="0"/>
                <a:cs typeface="Times New Roman" pitchFamily="18" charset="0"/>
              </a:rPr>
              <a:t>小区重定向流程</a:t>
            </a:r>
            <a:endParaRPr lang="en-US" altLang="zh-CN" dirty="0" smtClean="0">
              <a:solidFill>
                <a:schemeClr val="tx1"/>
              </a:solidFill>
              <a:latin typeface="Times New Roman" pitchFamily="18" charset="0"/>
              <a:cs typeface="Times New Roman" pitchFamily="18" charset="0"/>
            </a:endParaRPr>
          </a:p>
        </p:txBody>
      </p:sp>
      <p:pic>
        <p:nvPicPr>
          <p:cNvPr id="189443" name="Picture 3"/>
          <p:cNvPicPr>
            <a:picLocks noChangeAspect="1" noChangeArrowheads="1"/>
          </p:cNvPicPr>
          <p:nvPr/>
        </p:nvPicPr>
        <p:blipFill>
          <a:blip r:embed="rId4" cstate="print"/>
          <a:srcRect/>
          <a:stretch>
            <a:fillRect/>
          </a:stretch>
        </p:blipFill>
        <p:spPr bwMode="auto">
          <a:xfrm>
            <a:off x="4572000" y="1268760"/>
            <a:ext cx="4248472" cy="2232248"/>
          </a:xfrm>
          <a:prstGeom prst="rect">
            <a:avLst/>
          </a:prstGeom>
          <a:noFill/>
          <a:ln w="9525">
            <a:noFill/>
            <a:miter lim="800000"/>
            <a:headEnd/>
            <a:tailEnd/>
          </a:ln>
        </p:spPr>
      </p:pic>
      <p:pic>
        <p:nvPicPr>
          <p:cNvPr id="189444" name="Picture 4"/>
          <p:cNvPicPr>
            <a:picLocks noChangeAspect="1" noChangeArrowheads="1"/>
          </p:cNvPicPr>
          <p:nvPr/>
        </p:nvPicPr>
        <p:blipFill>
          <a:blip r:embed="rId5" cstate="print"/>
          <a:srcRect/>
          <a:stretch>
            <a:fillRect/>
          </a:stretch>
        </p:blipFill>
        <p:spPr bwMode="auto">
          <a:xfrm>
            <a:off x="1" y="3789040"/>
            <a:ext cx="4427983" cy="2232248"/>
          </a:xfrm>
          <a:prstGeom prst="rect">
            <a:avLst/>
          </a:prstGeom>
          <a:noFill/>
          <a:ln w="9525">
            <a:noFill/>
            <a:miter lim="800000"/>
            <a:headEnd/>
            <a:tailEnd/>
          </a:ln>
        </p:spPr>
      </p:pic>
      <p:sp>
        <p:nvSpPr>
          <p:cNvPr id="17" name="TextBox 16"/>
          <p:cNvSpPr txBox="1"/>
          <p:nvPr/>
        </p:nvSpPr>
        <p:spPr>
          <a:xfrm>
            <a:off x="179512" y="3553271"/>
            <a:ext cx="3744416" cy="307777"/>
          </a:xfrm>
          <a:prstGeom prst="rect">
            <a:avLst/>
          </a:prstGeom>
          <a:noFill/>
        </p:spPr>
        <p:txBody>
          <a:bodyPr wrap="square" rtlCol="0">
            <a:spAutoFit/>
          </a:bodyPr>
          <a:lstStyle/>
          <a:p>
            <a:r>
              <a:rPr lang="en-US" altLang="zh-CN" dirty="0" smtClean="0">
                <a:solidFill>
                  <a:schemeClr val="tx1"/>
                </a:solidFill>
                <a:latin typeface="Times New Roman" pitchFamily="18" charset="0"/>
                <a:cs typeface="Times New Roman" pitchFamily="18" charset="0"/>
              </a:rPr>
              <a:t>TDL</a:t>
            </a:r>
            <a:r>
              <a:rPr lang="zh-CN" altLang="en-US" dirty="0" smtClean="0">
                <a:solidFill>
                  <a:schemeClr val="tx1"/>
                </a:solidFill>
                <a:latin typeface="Times New Roman" pitchFamily="18" charset="0"/>
                <a:cs typeface="Times New Roman" pitchFamily="18" charset="0"/>
              </a:rPr>
              <a:t>到</a:t>
            </a:r>
            <a:r>
              <a:rPr lang="en-US" altLang="zh-CN" dirty="0" smtClean="0">
                <a:solidFill>
                  <a:schemeClr val="tx1"/>
                </a:solidFill>
                <a:latin typeface="Times New Roman" pitchFamily="18" charset="0"/>
                <a:cs typeface="Times New Roman" pitchFamily="18" charset="0"/>
              </a:rPr>
              <a:t>GSM</a:t>
            </a:r>
            <a:r>
              <a:rPr lang="zh-CN" altLang="en-US" dirty="0" smtClean="0">
                <a:solidFill>
                  <a:schemeClr val="tx1"/>
                </a:solidFill>
                <a:latin typeface="Times New Roman" pitchFamily="18" charset="0"/>
                <a:cs typeface="Times New Roman" pitchFamily="18" charset="0"/>
              </a:rPr>
              <a:t>小区重定向流程</a:t>
            </a:r>
            <a:endParaRPr lang="en-US" altLang="zh-CN" dirty="0" smtClean="0">
              <a:solidFill>
                <a:schemeClr val="tx1"/>
              </a:solidFill>
              <a:latin typeface="Times New Roman" pitchFamily="18" charset="0"/>
              <a:cs typeface="Times New Roman" pitchFamily="18" charset="0"/>
            </a:endParaRPr>
          </a:p>
        </p:txBody>
      </p:sp>
      <p:sp>
        <p:nvSpPr>
          <p:cNvPr id="18" name="TextBox 17"/>
          <p:cNvSpPr txBox="1"/>
          <p:nvPr/>
        </p:nvSpPr>
        <p:spPr>
          <a:xfrm>
            <a:off x="4788024" y="4077072"/>
            <a:ext cx="3744416" cy="1344151"/>
          </a:xfrm>
          <a:prstGeom prst="rect">
            <a:avLst/>
          </a:prstGeom>
          <a:noFill/>
        </p:spPr>
        <p:txBody>
          <a:bodyPr wrap="square" rtlCol="0">
            <a:spAutoFit/>
          </a:bodyPr>
          <a:lstStyle/>
          <a:p>
            <a:pPr>
              <a:lnSpc>
                <a:spcPct val="150000"/>
              </a:lnSpc>
            </a:pPr>
            <a:r>
              <a:rPr lang="zh-CN" altLang="en-US" dirty="0" smtClean="0">
                <a:solidFill>
                  <a:schemeClr val="tx1"/>
                </a:solidFill>
                <a:latin typeface="Times New Roman" pitchFamily="18" charset="0"/>
                <a:cs typeface="Times New Roman" pitchFamily="18" charset="0"/>
              </a:rPr>
              <a:t>当服务小区电平低于盲重定向门限还没有测量报告上报或语音业务触发（配置</a:t>
            </a:r>
            <a:r>
              <a:rPr lang="en-US" altLang="zh-CN" dirty="0" smtClean="0">
                <a:solidFill>
                  <a:schemeClr val="tx1"/>
                </a:solidFill>
                <a:latin typeface="Times New Roman" pitchFamily="18" charset="0"/>
                <a:cs typeface="Times New Roman" pitchFamily="18" charset="0"/>
              </a:rPr>
              <a:t>CSFB</a:t>
            </a:r>
            <a:r>
              <a:rPr lang="zh-CN" altLang="en-US" dirty="0" smtClean="0">
                <a:solidFill>
                  <a:schemeClr val="tx1"/>
                </a:solidFill>
                <a:latin typeface="Times New Roman" pitchFamily="18" charset="0"/>
                <a:cs typeface="Times New Roman" pitchFamily="18" charset="0"/>
              </a:rPr>
              <a:t>盲重定向），网络直接下发</a:t>
            </a:r>
            <a:r>
              <a:rPr lang="en-US" altLang="zh-CN" dirty="0" smtClean="0">
                <a:solidFill>
                  <a:schemeClr val="tx1"/>
                </a:solidFill>
                <a:latin typeface="Times New Roman" pitchFamily="18" charset="0"/>
                <a:cs typeface="Times New Roman" pitchFamily="18" charset="0"/>
              </a:rPr>
              <a:t>RRC Connection Release</a:t>
            </a:r>
            <a:r>
              <a:rPr lang="zh-CN" altLang="en-US" dirty="0" smtClean="0">
                <a:solidFill>
                  <a:schemeClr val="tx1"/>
                </a:solidFill>
                <a:latin typeface="Times New Roman" pitchFamily="18" charset="0"/>
                <a:cs typeface="Times New Roman" pitchFamily="18" charset="0"/>
              </a:rPr>
              <a:t>携带</a:t>
            </a:r>
            <a:r>
              <a:rPr lang="en-US" altLang="zh-CN" dirty="0" smtClean="0">
                <a:solidFill>
                  <a:schemeClr val="tx1"/>
                </a:solidFill>
                <a:latin typeface="Times New Roman" pitchFamily="18" charset="0"/>
                <a:cs typeface="Times New Roman" pitchFamily="18" charset="0"/>
              </a:rPr>
              <a:t>2G</a:t>
            </a:r>
            <a:r>
              <a:rPr lang="zh-CN" altLang="en-US" dirty="0" smtClean="0">
                <a:solidFill>
                  <a:schemeClr val="tx1"/>
                </a:solidFill>
                <a:latin typeface="Times New Roman" pitchFamily="18" charset="0"/>
                <a:cs typeface="Times New Roman" pitchFamily="18" charset="0"/>
              </a:rPr>
              <a:t>频点组或</a:t>
            </a:r>
            <a:r>
              <a:rPr lang="en-US" altLang="zh-CN" dirty="0" smtClean="0">
                <a:solidFill>
                  <a:schemeClr val="tx1"/>
                </a:solidFill>
                <a:latin typeface="Times New Roman" pitchFamily="18" charset="0"/>
                <a:cs typeface="Times New Roman" pitchFamily="18" charset="0"/>
              </a:rPr>
              <a:t>3G</a:t>
            </a:r>
            <a:r>
              <a:rPr lang="zh-CN" altLang="en-US" dirty="0" smtClean="0">
                <a:solidFill>
                  <a:schemeClr val="tx1"/>
                </a:solidFill>
                <a:latin typeface="Times New Roman" pitchFamily="18" charset="0"/>
                <a:cs typeface="Times New Roman" pitchFamily="18" charset="0"/>
              </a:rPr>
              <a:t>频点。</a:t>
            </a:r>
            <a:endParaRPr lang="en-US" altLang="zh-CN"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p:cNvSpPr>
            <a:spLocks noGrp="1"/>
          </p:cNvSpPr>
          <p:nvPr>
            <p:ph type="dt" sz="quarter" idx="10"/>
          </p:nvPr>
        </p:nvSpPr>
        <p:spPr>
          <a:noFill/>
        </p:spPr>
        <p:txBody>
          <a:bodyPr/>
          <a:lstStyle/>
          <a:p>
            <a:pPr defTabSz="801688"/>
            <a:r>
              <a:rPr lang="de-DE" altLang="zh-CN" smtClean="0"/>
              <a:t>Page </a:t>
            </a:r>
            <a:fld id="{378C4A66-8861-48DC-8B2D-ACD6D85B79AB}" type="slidenum">
              <a:rPr lang="de-DE" altLang="zh-CN" smtClean="0"/>
              <a:pPr defTabSz="801688"/>
              <a:t>79</a:t>
            </a:fld>
            <a:endParaRPr lang="en-GB" altLang="zh-CN" smtClean="0"/>
          </a:p>
        </p:txBody>
      </p:sp>
      <p:pic>
        <p:nvPicPr>
          <p:cNvPr id="83971" name="Picture 2" descr="094"/>
          <p:cNvPicPr>
            <a:picLocks noChangeAspect="1" noChangeArrowheads="1"/>
          </p:cNvPicPr>
          <p:nvPr/>
        </p:nvPicPr>
        <p:blipFill>
          <a:blip r:embed="rId3" cstate="print"/>
          <a:srcRect/>
          <a:stretch>
            <a:fillRect/>
          </a:stretch>
        </p:blipFill>
        <p:spPr bwMode="auto">
          <a:xfrm>
            <a:off x="1116013" y="2105025"/>
            <a:ext cx="1087437" cy="3744913"/>
          </a:xfrm>
          <a:prstGeom prst="rect">
            <a:avLst/>
          </a:prstGeom>
          <a:noFill/>
          <a:ln w="9525">
            <a:noFill/>
            <a:miter lim="800000"/>
            <a:headEnd/>
            <a:tailEnd/>
          </a:ln>
        </p:spPr>
      </p:pic>
      <p:sp>
        <p:nvSpPr>
          <p:cNvPr id="83972"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83973" name="AutoShape 4"/>
          <p:cNvSpPr>
            <a:spLocks noChangeArrowheads="1"/>
          </p:cNvSpPr>
          <p:nvPr/>
        </p:nvSpPr>
        <p:spPr bwMode="auto">
          <a:xfrm>
            <a:off x="2555875" y="2133600"/>
            <a:ext cx="5184477"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83974"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2" name="Group 6"/>
          <p:cNvGrpSpPr>
            <a:grpSpLocks/>
          </p:cNvGrpSpPr>
          <p:nvPr/>
        </p:nvGrpSpPr>
        <p:grpSpPr bwMode="auto">
          <a:xfrm>
            <a:off x="2066925" y="1700213"/>
            <a:ext cx="288925" cy="288925"/>
            <a:chOff x="1519" y="1843"/>
            <a:chExt cx="182" cy="182"/>
          </a:xfrm>
        </p:grpSpPr>
        <p:sp>
          <p:nvSpPr>
            <p:cNvPr id="83978"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83979"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4463081" cy="2083647"/>
          </a:xfrm>
          <a:prstGeom prst="rect">
            <a:avLst/>
          </a:prstGeom>
          <a:noFill/>
          <a:ln w="9525">
            <a:noFill/>
            <a:miter lim="800000"/>
            <a:headEnd/>
            <a:tailEnd/>
          </a:ln>
          <a:effectLst/>
        </p:spPr>
        <p:txBody>
          <a:bodyPr wrap="none">
            <a:spAutoFit/>
          </a:bodyPr>
          <a:lstStyle/>
          <a:p>
            <a:pPr>
              <a:lnSpc>
                <a:spcPct val="120000"/>
              </a:lnSpc>
              <a:spcBef>
                <a:spcPct val="50000"/>
              </a:spcBef>
              <a:spcAft>
                <a:spcPct val="50000"/>
              </a:spcAft>
              <a:defRPr/>
            </a:pP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4</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章  </a:t>
            </a:r>
            <a:r>
              <a:rPr kumimoji="1" lang="en-US" altLang="zh-CN"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CSFB</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流</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rgbClr val="CC0000"/>
                </a:solidFill>
                <a:latin typeface="华文细黑" pitchFamily="2" charset="-122"/>
                <a:ea typeface="华文细黑" pitchFamily="2" charset="-122"/>
              </a:rPr>
              <a:t>第</a:t>
            </a:r>
            <a:r>
              <a:rPr kumimoji="1" lang="en-US" altLang="zh-CN" sz="2000" b="1" u="sng" dirty="0">
                <a:solidFill>
                  <a:srgbClr val="CC0000"/>
                </a:solidFill>
                <a:latin typeface="华文细黑" pitchFamily="2" charset="-122"/>
                <a:ea typeface="华文细黑" pitchFamily="2" charset="-122"/>
              </a:rPr>
              <a:t>1</a:t>
            </a:r>
            <a:r>
              <a:rPr kumimoji="1" lang="zh-CN" altLang="en-US" sz="2000" b="1" u="sng" dirty="0">
                <a:solidFill>
                  <a:srgbClr val="CC0000"/>
                </a:solidFill>
                <a:latin typeface="华文细黑" pitchFamily="2" charset="-122"/>
                <a:ea typeface="华文细黑" pitchFamily="2" charset="-122"/>
              </a:rPr>
              <a:t>节  </a:t>
            </a:r>
            <a:r>
              <a:rPr kumimoji="1" lang="zh-CN" altLang="en-US" sz="2000" b="1" u="sng" dirty="0" smtClean="0">
                <a:solidFill>
                  <a:srgbClr val="CC0000"/>
                </a:solidFill>
                <a:latin typeface="华文细黑" pitchFamily="2" charset="-122"/>
                <a:ea typeface="华文细黑" pitchFamily="2" charset="-122"/>
              </a:rPr>
              <a:t>联合附着去附着和</a:t>
            </a:r>
            <a:r>
              <a:rPr kumimoji="1" lang="en-US" altLang="zh-CN" sz="2000" b="1" u="sng" dirty="0" smtClean="0">
                <a:solidFill>
                  <a:srgbClr val="CC0000"/>
                </a:solidFill>
                <a:latin typeface="华文细黑" pitchFamily="2" charset="-122"/>
                <a:ea typeface="华文细黑" pitchFamily="2" charset="-122"/>
              </a:rPr>
              <a:t>TAU</a:t>
            </a:r>
            <a:r>
              <a:rPr kumimoji="1" lang="zh-CN" altLang="en-US" sz="2000" b="1" u="sng" dirty="0" smtClean="0">
                <a:solidFill>
                  <a:srgbClr val="CC0000"/>
                </a:solidFill>
                <a:latin typeface="华文细黑" pitchFamily="2" charset="-122"/>
                <a:ea typeface="华文细黑" pitchFamily="2" charset="-122"/>
              </a:rPr>
              <a:t>流程</a:t>
            </a:r>
            <a:endParaRPr kumimoji="1" lang="en-US" altLang="zh-CN" sz="2000" b="1" u="sng" dirty="0" smtClean="0">
              <a:solidFill>
                <a:srgbClr val="CC0000"/>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smtClean="0">
                <a:solidFill>
                  <a:schemeClr val="tx1"/>
                </a:solidFill>
                <a:latin typeface="华文细黑" pitchFamily="2" charset="-122"/>
                <a:ea typeface="华文细黑" pitchFamily="2" charset="-122"/>
              </a:rPr>
              <a:t>第</a:t>
            </a:r>
            <a:r>
              <a:rPr kumimoji="1" lang="en-US" altLang="zh-CN" sz="2000" b="1" u="sng" dirty="0" smtClean="0">
                <a:solidFill>
                  <a:schemeClr val="tx1"/>
                </a:solidFill>
                <a:latin typeface="华文细黑" pitchFamily="2" charset="-122"/>
                <a:ea typeface="华文细黑" pitchFamily="2" charset="-122"/>
              </a:rPr>
              <a:t>2</a:t>
            </a:r>
            <a:r>
              <a:rPr kumimoji="1" lang="zh-CN" altLang="en-US" sz="2000" b="1" u="sng" dirty="0" smtClean="0">
                <a:solidFill>
                  <a:schemeClr val="tx1"/>
                </a:solidFill>
                <a:latin typeface="华文细黑" pitchFamily="2" charset="-122"/>
                <a:ea typeface="华文细黑" pitchFamily="2" charset="-122"/>
              </a:rPr>
              <a:t>节  </a:t>
            </a:r>
            <a:r>
              <a:rPr kumimoji="1" lang="en-US" altLang="zh-CN" sz="2000" b="1" u="sng" dirty="0" smtClean="0">
                <a:solidFill>
                  <a:schemeClr val="tx1"/>
                </a:solidFill>
                <a:latin typeface="华文细黑" pitchFamily="2" charset="-122"/>
                <a:ea typeface="华文细黑" pitchFamily="2" charset="-122"/>
              </a:rPr>
              <a:t>CSFB</a:t>
            </a:r>
            <a:r>
              <a:rPr kumimoji="1" lang="zh-CN" altLang="en-US" sz="2000" b="1" u="sng" dirty="0" smtClean="0">
                <a:solidFill>
                  <a:schemeClr val="tx1"/>
                </a:solidFill>
                <a:latin typeface="华文细黑" pitchFamily="2" charset="-122"/>
                <a:ea typeface="华文细黑" pitchFamily="2" charset="-122"/>
              </a:rPr>
              <a:t>主被叫流程</a:t>
            </a:r>
            <a:endParaRPr kumimoji="1" lang="en-US" altLang="zh-CN" sz="2000" b="1" u="sng" dirty="0" smtClean="0">
              <a:solidFill>
                <a:schemeClr val="tx1"/>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smtClean="0">
                <a:solidFill>
                  <a:schemeClr val="tx1"/>
                </a:solidFill>
                <a:latin typeface="华文细黑" pitchFamily="2" charset="-122"/>
                <a:ea typeface="华文细黑" pitchFamily="2" charset="-122"/>
              </a:rPr>
              <a:t>第</a:t>
            </a:r>
            <a:r>
              <a:rPr kumimoji="1" lang="en-US" altLang="zh-CN" sz="2000" b="1" u="sng" dirty="0" smtClean="0">
                <a:solidFill>
                  <a:schemeClr val="tx1"/>
                </a:solidFill>
                <a:latin typeface="华文细黑" pitchFamily="2" charset="-122"/>
                <a:ea typeface="华文细黑" pitchFamily="2" charset="-122"/>
              </a:rPr>
              <a:t>3</a:t>
            </a:r>
            <a:r>
              <a:rPr kumimoji="1" lang="zh-CN" altLang="en-US" sz="2000" b="1" u="sng" dirty="0" smtClean="0">
                <a:solidFill>
                  <a:schemeClr val="tx1"/>
                </a:solidFill>
                <a:latin typeface="华文细黑" pitchFamily="2" charset="-122"/>
                <a:ea typeface="华文细黑" pitchFamily="2" charset="-122"/>
              </a:rPr>
              <a:t>节  通话结束返回</a:t>
            </a:r>
            <a:endParaRPr kumimoji="1" lang="zh-CN" altLang="en-US" sz="2000" b="1" u="sng" dirty="0">
              <a:solidFill>
                <a:schemeClr val="tx1"/>
              </a:solidFill>
              <a:latin typeface="华文细黑" pitchFamily="2" charset="-122"/>
              <a:ea typeface="华文细黑" pitchFamily="2" charset="-122"/>
            </a:endParaRP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p:spPr>
        <p:txBody>
          <a:bodyPr/>
          <a:lstStyle/>
          <a:p>
            <a:pPr defTabSz="801688"/>
            <a:r>
              <a:rPr lang="de-DE" altLang="zh-CN" smtClean="0"/>
              <a:t>Page </a:t>
            </a:r>
            <a:fld id="{880D9C45-8DA4-4920-AAAD-DFB44CE93735}" type="slidenum">
              <a:rPr lang="de-DE" altLang="zh-CN" smtClean="0"/>
              <a:pPr defTabSz="801688"/>
              <a:t>8</a:t>
            </a:fld>
            <a:endParaRPr lang="en-GB" altLang="zh-CN" smtClean="0"/>
          </a:p>
        </p:txBody>
      </p:sp>
      <p:sp>
        <p:nvSpPr>
          <p:cNvPr id="2052" name="Rectangle 8"/>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系统消息</a:t>
            </a:r>
            <a:r>
              <a:rPr lang="en-US" altLang="zh-CN" dirty="0" smtClean="0">
                <a:latin typeface="+mn-lt"/>
              </a:rPr>
              <a:t>----SIB1</a:t>
            </a:r>
            <a:endParaRPr lang="zh-CN" altLang="en-US" dirty="0" smtClean="0">
              <a:latin typeface="+mn-lt"/>
            </a:endParaRPr>
          </a:p>
        </p:txBody>
      </p:sp>
      <p:sp>
        <p:nvSpPr>
          <p:cNvPr id="19460"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B46C08ED-1A74-4BB0-A489-2422FF79BA86}" type="slidenum">
              <a:rPr lang="de-DE" altLang="zh-CN" sz="1200">
                <a:solidFill>
                  <a:schemeClr val="tx1"/>
                </a:solidFill>
                <a:latin typeface="FrutigerNext LT Bold"/>
              </a:rPr>
              <a:pPr defTabSz="801688" eaLnBrk="0" hangingPunct="0">
                <a:lnSpc>
                  <a:spcPct val="85000"/>
                </a:lnSpc>
              </a:pPr>
              <a:t>8</a:t>
            </a:fld>
            <a:endParaRPr lang="en-GB" altLang="zh-CN" sz="1200">
              <a:solidFill>
                <a:schemeClr val="tx1"/>
              </a:solidFill>
              <a:latin typeface="FrutigerNext LT Bold"/>
            </a:endParaRPr>
          </a:p>
        </p:txBody>
      </p:sp>
      <p:sp>
        <p:nvSpPr>
          <p:cNvPr id="1030" name="Rectangle 3"/>
          <p:cNvSpPr>
            <a:spLocks noChangeArrowheads="1"/>
          </p:cNvSpPr>
          <p:nvPr/>
        </p:nvSpPr>
        <p:spPr bwMode="auto">
          <a:xfrm>
            <a:off x="539750" y="765175"/>
            <a:ext cx="8135938" cy="1027113"/>
          </a:xfrm>
          <a:prstGeom prst="rect">
            <a:avLst/>
          </a:prstGeom>
          <a:noFill/>
          <a:ln w="9525" algn="ctr">
            <a:noFill/>
            <a:miter lim="800000"/>
            <a:headEnd/>
            <a:tailEnd/>
          </a:ln>
        </p:spPr>
        <p:txBody>
          <a:bodyPr lIns="66455" tIns="33226" rIns="66455" bIns="33226">
            <a:spAutoFit/>
          </a:bodyPr>
          <a:lstStyle/>
          <a:p>
            <a:pPr defTabSz="673100" fontAlgn="t">
              <a:lnSpc>
                <a:spcPct val="130000"/>
              </a:lnSpc>
              <a:spcBef>
                <a:spcPct val="50000"/>
              </a:spcBef>
              <a:buClr>
                <a:schemeClr val="bg2"/>
              </a:buClr>
              <a:buFont typeface="Wingdings" pitchFamily="2" charset="2"/>
              <a:buChar char="Ø"/>
              <a:defRPr/>
            </a:pPr>
            <a:r>
              <a:rPr lang="en-US" altLang="zh-CN" sz="1600" dirty="0">
                <a:solidFill>
                  <a:schemeClr val="tx1"/>
                </a:solidFill>
                <a:latin typeface="+mn-ea"/>
                <a:ea typeface="+mn-ea"/>
              </a:rPr>
              <a:t>SIB1</a:t>
            </a:r>
            <a:r>
              <a:rPr lang="zh-CN" altLang="zh-CN" sz="1600" dirty="0">
                <a:solidFill>
                  <a:schemeClr val="tx1"/>
                </a:solidFill>
                <a:latin typeface="+mn-ea"/>
                <a:ea typeface="+mn-ea"/>
              </a:rPr>
              <a:t>传输周期为</a:t>
            </a:r>
            <a:r>
              <a:rPr lang="en-US" altLang="zh-CN" sz="1600" dirty="0">
                <a:solidFill>
                  <a:schemeClr val="tx1"/>
                </a:solidFill>
                <a:latin typeface="+mn-ea"/>
                <a:ea typeface="+mn-ea"/>
              </a:rPr>
              <a:t>80ms</a:t>
            </a:r>
            <a:r>
              <a:rPr lang="zh-CN" altLang="zh-CN" sz="1600" dirty="0">
                <a:solidFill>
                  <a:schemeClr val="tx1"/>
                </a:solidFill>
                <a:latin typeface="+mn-ea"/>
                <a:ea typeface="+mn-ea"/>
              </a:rPr>
              <a:t>，传输</a:t>
            </a:r>
            <a:r>
              <a:rPr lang="en-US" altLang="zh-CN" sz="1600" dirty="0">
                <a:solidFill>
                  <a:schemeClr val="tx1"/>
                </a:solidFill>
                <a:latin typeface="+mn-ea"/>
                <a:ea typeface="+mn-ea"/>
              </a:rPr>
              <a:t>TTI</a:t>
            </a:r>
            <a:r>
              <a:rPr lang="zh-CN" altLang="zh-CN" sz="1600" dirty="0">
                <a:solidFill>
                  <a:schemeClr val="tx1"/>
                </a:solidFill>
                <a:latin typeface="+mn-ea"/>
                <a:ea typeface="+mn-ea"/>
              </a:rPr>
              <a:t>内的首次传输是在帧号</a:t>
            </a:r>
            <a:r>
              <a:rPr lang="zh-CN" altLang="en-US" sz="1600" dirty="0">
                <a:solidFill>
                  <a:schemeClr val="tx1"/>
                </a:solidFill>
                <a:latin typeface="+mn-ea"/>
                <a:ea typeface="+mn-ea"/>
              </a:rPr>
              <a:t>为</a:t>
            </a:r>
            <a:r>
              <a:rPr lang="en-US" altLang="zh-CN" sz="1600" dirty="0">
                <a:solidFill>
                  <a:schemeClr val="tx1"/>
                </a:solidFill>
                <a:latin typeface="+mn-ea"/>
                <a:ea typeface="+mn-ea"/>
              </a:rPr>
              <a:t>8</a:t>
            </a:r>
            <a:r>
              <a:rPr lang="zh-CN" altLang="zh-CN" sz="1600" dirty="0">
                <a:solidFill>
                  <a:schemeClr val="tx1"/>
                </a:solidFill>
                <a:latin typeface="+mn-ea"/>
                <a:ea typeface="+mn-ea"/>
              </a:rPr>
              <a:t>的整数倍的无线帧上，重复传输是在</a:t>
            </a:r>
            <a:r>
              <a:rPr lang="en-US" altLang="zh-CN" sz="1600" dirty="0">
                <a:solidFill>
                  <a:schemeClr val="tx1"/>
                </a:solidFill>
                <a:latin typeface="+mn-ea"/>
                <a:ea typeface="+mn-ea"/>
              </a:rPr>
              <a:t>TTI</a:t>
            </a:r>
            <a:r>
              <a:rPr lang="zh-CN" altLang="zh-CN" sz="1600" dirty="0">
                <a:solidFill>
                  <a:schemeClr val="tx1"/>
                </a:solidFill>
                <a:latin typeface="+mn-ea"/>
                <a:ea typeface="+mn-ea"/>
              </a:rPr>
              <a:t>内的其</a:t>
            </a:r>
            <a:r>
              <a:rPr lang="zh-CN" altLang="en-US" sz="1600" dirty="0">
                <a:solidFill>
                  <a:schemeClr val="tx1"/>
                </a:solidFill>
                <a:latin typeface="+mn-ea"/>
                <a:ea typeface="+mn-ea"/>
              </a:rPr>
              <a:t>它</a:t>
            </a:r>
            <a:r>
              <a:rPr lang="zh-CN" altLang="zh-CN" sz="1600" dirty="0">
                <a:solidFill>
                  <a:schemeClr val="tx1"/>
                </a:solidFill>
                <a:latin typeface="+mn-ea"/>
                <a:ea typeface="+mn-ea"/>
              </a:rPr>
              <a:t>偶数无线帧上；每次传输都是在对应无线帧的</a:t>
            </a:r>
            <a:r>
              <a:rPr lang="en-US" altLang="zh-CN" sz="1600" dirty="0">
                <a:solidFill>
                  <a:schemeClr val="tx1"/>
                </a:solidFill>
                <a:latin typeface="+mn-ea"/>
                <a:ea typeface="+mn-ea"/>
              </a:rPr>
              <a:t>#5</a:t>
            </a:r>
            <a:r>
              <a:rPr lang="zh-CN" altLang="zh-CN" sz="1600" dirty="0">
                <a:solidFill>
                  <a:schemeClr val="tx1"/>
                </a:solidFill>
                <a:latin typeface="+mn-ea"/>
                <a:ea typeface="+mn-ea"/>
              </a:rPr>
              <a:t>子帧上，</a:t>
            </a:r>
            <a:r>
              <a:rPr lang="en-US" altLang="zh-CN" sz="1600" dirty="0">
                <a:solidFill>
                  <a:schemeClr val="tx1"/>
                </a:solidFill>
                <a:latin typeface="+mn-ea"/>
                <a:ea typeface="+mn-ea"/>
              </a:rPr>
              <a:t>UE</a:t>
            </a:r>
            <a:r>
              <a:rPr lang="zh-CN" altLang="zh-CN" sz="1600" dirty="0">
                <a:solidFill>
                  <a:schemeClr val="tx1"/>
                </a:solidFill>
                <a:latin typeface="+mn-ea"/>
                <a:ea typeface="+mn-ea"/>
              </a:rPr>
              <a:t>在这些子帧内检测</a:t>
            </a:r>
            <a:r>
              <a:rPr lang="en-US" altLang="zh-CN" sz="1600" dirty="0">
                <a:solidFill>
                  <a:schemeClr val="tx1"/>
                </a:solidFill>
                <a:latin typeface="+mn-ea"/>
                <a:ea typeface="+mn-ea"/>
              </a:rPr>
              <a:t>PDCCH</a:t>
            </a:r>
            <a:r>
              <a:rPr lang="zh-CN" altLang="zh-CN" sz="1600" dirty="0">
                <a:solidFill>
                  <a:schemeClr val="tx1"/>
                </a:solidFill>
                <a:latin typeface="+mn-ea"/>
                <a:ea typeface="+mn-ea"/>
              </a:rPr>
              <a:t>，如果存在</a:t>
            </a:r>
            <a:r>
              <a:rPr lang="en-US" altLang="zh-CN" sz="1600" dirty="0">
                <a:solidFill>
                  <a:schemeClr val="tx1"/>
                </a:solidFill>
                <a:latin typeface="+mn-ea"/>
                <a:ea typeface="+mn-ea"/>
              </a:rPr>
              <a:t>SI-RNTI</a:t>
            </a:r>
            <a:r>
              <a:rPr lang="zh-CN" altLang="zh-CN" sz="1600" dirty="0">
                <a:solidFill>
                  <a:schemeClr val="tx1"/>
                </a:solidFill>
                <a:latin typeface="+mn-ea"/>
                <a:ea typeface="+mn-ea"/>
              </a:rPr>
              <a:t>，则在该子帧内的</a:t>
            </a:r>
            <a:r>
              <a:rPr lang="en-US" altLang="zh-CN" sz="1600" dirty="0">
                <a:solidFill>
                  <a:schemeClr val="tx1"/>
                </a:solidFill>
                <a:latin typeface="+mn-ea"/>
                <a:ea typeface="+mn-ea"/>
              </a:rPr>
              <a:t>PDSCH</a:t>
            </a:r>
            <a:r>
              <a:rPr lang="zh-CN" altLang="zh-CN" sz="1600" dirty="0">
                <a:solidFill>
                  <a:schemeClr val="tx1"/>
                </a:solidFill>
                <a:latin typeface="+mn-ea"/>
                <a:ea typeface="+mn-ea"/>
              </a:rPr>
              <a:t>上接收</a:t>
            </a:r>
            <a:r>
              <a:rPr lang="en-US" altLang="zh-CN" sz="1600" dirty="0">
                <a:solidFill>
                  <a:schemeClr val="tx1"/>
                </a:solidFill>
                <a:latin typeface="+mn-ea"/>
                <a:ea typeface="+mn-ea"/>
              </a:rPr>
              <a:t>SIB1</a:t>
            </a:r>
            <a:r>
              <a:rPr lang="zh-CN" altLang="zh-CN" sz="1600" dirty="0">
                <a:solidFill>
                  <a:schemeClr val="tx1"/>
                </a:solidFill>
                <a:latin typeface="+mn-ea"/>
                <a:ea typeface="+mn-ea"/>
              </a:rPr>
              <a:t>。</a:t>
            </a:r>
            <a:endParaRPr lang="zh-CN" altLang="en-US" sz="1600" b="1" dirty="0">
              <a:solidFill>
                <a:schemeClr val="tx1"/>
              </a:solidFill>
              <a:latin typeface="+mn-ea"/>
              <a:ea typeface="+mn-ea"/>
            </a:endParaRPr>
          </a:p>
        </p:txBody>
      </p:sp>
      <p:sp>
        <p:nvSpPr>
          <p:cNvPr id="19462"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9463"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19464" name="Picture 14"/>
          <p:cNvPicPr>
            <a:picLocks noChangeAspect="1" noChangeArrowheads="1"/>
          </p:cNvPicPr>
          <p:nvPr/>
        </p:nvPicPr>
        <p:blipFill>
          <a:blip r:embed="rId3" cstate="print"/>
          <a:srcRect/>
          <a:stretch>
            <a:fillRect/>
          </a:stretch>
        </p:blipFill>
        <p:spPr bwMode="auto">
          <a:xfrm>
            <a:off x="611188" y="1773238"/>
            <a:ext cx="7077075" cy="441007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80</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zh-CN" altLang="en-US" dirty="0" smtClean="0">
                <a:latin typeface="+mn-lt"/>
              </a:rPr>
              <a:t>联合附着去附着</a:t>
            </a: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80</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2" name="TextBox 11"/>
          <p:cNvSpPr txBox="1"/>
          <p:nvPr/>
        </p:nvSpPr>
        <p:spPr>
          <a:xfrm>
            <a:off x="539750" y="1052513"/>
            <a:ext cx="8280400" cy="830997"/>
          </a:xfrm>
          <a:prstGeom prst="rect">
            <a:avLst/>
          </a:prstGeom>
          <a:noFill/>
        </p:spPr>
        <p:txBody>
          <a:bodyPr>
            <a:spAutoFit/>
          </a:bodyPr>
          <a:lstStyle/>
          <a:p>
            <a:pPr defTabSz="801688">
              <a:buFont typeface="Wingdings" pitchFamily="2" charset="2"/>
              <a:buChar char="Ø"/>
              <a:defRPr/>
            </a:pPr>
            <a:r>
              <a:rPr lang="en-US" altLang="zh-CN" sz="1600" kern="0" dirty="0" smtClean="0">
                <a:solidFill>
                  <a:schemeClr val="tx1"/>
                </a:solidFill>
                <a:latin typeface="+mn-ea"/>
                <a:ea typeface="+mn-ea"/>
              </a:rPr>
              <a:t>CSFB</a:t>
            </a:r>
            <a:r>
              <a:rPr lang="zh-CN" altLang="en-US" sz="1600" kern="0" dirty="0" smtClean="0">
                <a:solidFill>
                  <a:schemeClr val="tx1"/>
                </a:solidFill>
                <a:latin typeface="+mn-ea"/>
                <a:ea typeface="+mn-ea"/>
              </a:rPr>
              <a:t>终端</a:t>
            </a:r>
            <a:r>
              <a:rPr lang="en-US" altLang="zh-CN" sz="1600" kern="0" dirty="0" smtClean="0">
                <a:solidFill>
                  <a:schemeClr val="tx1"/>
                </a:solidFill>
                <a:latin typeface="+mn-ea"/>
                <a:ea typeface="+mn-ea"/>
              </a:rPr>
              <a:t>Attach</a:t>
            </a:r>
            <a:r>
              <a:rPr lang="zh-CN" altLang="en-US" sz="1600" kern="0" dirty="0" smtClean="0">
                <a:solidFill>
                  <a:schemeClr val="tx1"/>
                </a:solidFill>
                <a:latin typeface="+mn-ea"/>
                <a:ea typeface="+mn-ea"/>
              </a:rPr>
              <a:t>流程同普通终端，只是在</a:t>
            </a:r>
            <a:r>
              <a:rPr lang="en-US" altLang="zh-CN" sz="1600" kern="0" dirty="0" smtClean="0">
                <a:solidFill>
                  <a:schemeClr val="tx1"/>
                </a:solidFill>
                <a:latin typeface="+mn-ea"/>
                <a:ea typeface="+mn-ea"/>
              </a:rPr>
              <a:t>Attach Request</a:t>
            </a:r>
            <a:r>
              <a:rPr lang="zh-CN" altLang="en-US" sz="1600" kern="0" dirty="0" smtClean="0">
                <a:solidFill>
                  <a:schemeClr val="tx1"/>
                </a:solidFill>
                <a:latin typeface="+mn-ea"/>
                <a:ea typeface="+mn-ea"/>
              </a:rPr>
              <a:t>中附着类型为联合附着。</a:t>
            </a:r>
            <a:r>
              <a:rPr lang="en-US" altLang="zh-CN" sz="1600" kern="0" dirty="0" smtClean="0">
                <a:solidFill>
                  <a:schemeClr val="tx1"/>
                </a:solidFill>
                <a:latin typeface="+mn-ea"/>
                <a:ea typeface="+mn-ea"/>
              </a:rPr>
              <a:t>Attach Request</a:t>
            </a:r>
            <a:r>
              <a:rPr lang="zh-CN" altLang="en-US" sz="1600" kern="0" dirty="0" smtClean="0">
                <a:solidFill>
                  <a:schemeClr val="tx1"/>
                </a:solidFill>
                <a:latin typeface="+mn-ea"/>
                <a:ea typeface="+mn-ea"/>
              </a:rPr>
              <a:t>封装在</a:t>
            </a:r>
            <a:r>
              <a:rPr lang="en-US" altLang="zh-CN" sz="1600" kern="0" dirty="0" smtClean="0">
                <a:solidFill>
                  <a:schemeClr val="tx1"/>
                </a:solidFill>
                <a:latin typeface="+mn-ea"/>
                <a:ea typeface="+mn-ea"/>
              </a:rPr>
              <a:t>RRC CONNECTION SETUP COMPLETE</a:t>
            </a:r>
            <a:r>
              <a:rPr lang="zh-CN" altLang="en-US" sz="1600" kern="0" dirty="0" smtClean="0">
                <a:solidFill>
                  <a:schemeClr val="tx1"/>
                </a:solidFill>
                <a:latin typeface="+mn-ea"/>
                <a:ea typeface="+mn-ea"/>
              </a:rPr>
              <a:t>或</a:t>
            </a:r>
            <a:r>
              <a:rPr lang="en-US" altLang="zh-CN" sz="1600" kern="0" dirty="0" smtClean="0">
                <a:solidFill>
                  <a:schemeClr val="tx1"/>
                </a:solidFill>
                <a:latin typeface="+mn-ea"/>
                <a:ea typeface="+mn-ea"/>
              </a:rPr>
              <a:t>RRC UL INFO TRANSFER</a:t>
            </a:r>
            <a:r>
              <a:rPr lang="zh-CN" altLang="en-US" sz="1600" kern="0" dirty="0" smtClean="0">
                <a:solidFill>
                  <a:schemeClr val="tx1"/>
                </a:solidFill>
                <a:latin typeface="+mn-ea"/>
                <a:ea typeface="+mn-ea"/>
              </a:rPr>
              <a:t>中发送，</a:t>
            </a:r>
            <a:r>
              <a:rPr lang="en-US" altLang="zh-CN" sz="1600" kern="0" dirty="0" smtClean="0">
                <a:solidFill>
                  <a:schemeClr val="tx1"/>
                </a:solidFill>
                <a:latin typeface="+mn-ea"/>
                <a:ea typeface="+mn-ea"/>
              </a:rPr>
              <a:t>Attach ACCEPT</a:t>
            </a:r>
            <a:r>
              <a:rPr lang="zh-CN" altLang="en-US" sz="1600" kern="0" dirty="0" smtClean="0">
                <a:solidFill>
                  <a:schemeClr val="tx1"/>
                </a:solidFill>
                <a:latin typeface="+mn-ea"/>
                <a:ea typeface="+mn-ea"/>
              </a:rPr>
              <a:t>封装在</a:t>
            </a:r>
            <a:r>
              <a:rPr lang="en-US" altLang="zh-CN" sz="1600" kern="0" dirty="0" smtClean="0">
                <a:solidFill>
                  <a:schemeClr val="tx1"/>
                </a:solidFill>
                <a:latin typeface="+mn-ea"/>
                <a:ea typeface="+mn-ea"/>
              </a:rPr>
              <a:t>RRC DL INFO TRANSFER</a:t>
            </a:r>
            <a:r>
              <a:rPr lang="zh-CN" altLang="en-US" sz="1600" kern="0" dirty="0" smtClean="0">
                <a:solidFill>
                  <a:schemeClr val="tx1"/>
                </a:solidFill>
                <a:latin typeface="+mn-ea"/>
                <a:ea typeface="+mn-ea"/>
              </a:rPr>
              <a:t>中发送。</a:t>
            </a:r>
            <a:endParaRPr lang="en-US" altLang="zh-CN" sz="1600" kern="0" dirty="0">
              <a:solidFill>
                <a:schemeClr val="tx1"/>
              </a:solidFill>
              <a:latin typeface="+mn-ea"/>
              <a:ea typeface="+mn-ea"/>
            </a:endParaRPr>
          </a:p>
        </p:txBody>
      </p:sp>
      <p:sp>
        <p:nvSpPr>
          <p:cNvPr id="15" name="TextBox 14"/>
          <p:cNvSpPr txBox="1"/>
          <p:nvPr/>
        </p:nvSpPr>
        <p:spPr>
          <a:xfrm>
            <a:off x="539552" y="4221088"/>
            <a:ext cx="8280400" cy="338554"/>
          </a:xfrm>
          <a:prstGeom prst="rect">
            <a:avLst/>
          </a:prstGeom>
          <a:noFill/>
        </p:spPr>
        <p:txBody>
          <a:bodyPr>
            <a:spAutoFit/>
          </a:bodyPr>
          <a:lstStyle/>
          <a:p>
            <a:pPr defTabSz="801688">
              <a:buFont typeface="Wingdings" pitchFamily="2" charset="2"/>
              <a:buChar char="Ø"/>
              <a:defRPr/>
            </a:pPr>
            <a:r>
              <a:rPr lang="en-US" altLang="zh-CN" sz="1600" dirty="0" smtClean="0">
                <a:solidFill>
                  <a:schemeClr val="tx1"/>
                </a:solidFill>
                <a:latin typeface="+mn-ea"/>
                <a:ea typeface="+mn-ea"/>
              </a:rPr>
              <a:t>CSFB</a:t>
            </a:r>
            <a:r>
              <a:rPr lang="zh-CN" altLang="en-US" sz="1600" dirty="0" smtClean="0">
                <a:solidFill>
                  <a:schemeClr val="tx1"/>
                </a:solidFill>
                <a:latin typeface="+mn-ea"/>
                <a:ea typeface="+mn-ea"/>
              </a:rPr>
              <a:t>终端关机，发</a:t>
            </a:r>
            <a:r>
              <a:rPr lang="en-US" altLang="zh-CN" sz="1600" dirty="0" smtClean="0">
                <a:solidFill>
                  <a:schemeClr val="tx1"/>
                </a:solidFill>
                <a:latin typeface="+mn-ea"/>
                <a:ea typeface="+mn-ea"/>
              </a:rPr>
              <a:t>NAS</a:t>
            </a:r>
            <a:r>
              <a:rPr lang="zh-CN" altLang="en-US" sz="1600" dirty="0" smtClean="0">
                <a:solidFill>
                  <a:schemeClr val="tx1"/>
                </a:solidFill>
                <a:latin typeface="+mn-ea"/>
                <a:ea typeface="+mn-ea"/>
              </a:rPr>
              <a:t>层联合去附着，空口流程为</a:t>
            </a:r>
            <a:r>
              <a:rPr lang="en-US" altLang="zh-CN" sz="1600" dirty="0" smtClean="0">
                <a:solidFill>
                  <a:schemeClr val="tx1"/>
                </a:solidFill>
                <a:latin typeface="+mn-ea"/>
                <a:ea typeface="+mn-ea"/>
              </a:rPr>
              <a:t>RRC</a:t>
            </a:r>
            <a:r>
              <a:rPr lang="zh-CN" altLang="en-US" sz="1600" dirty="0" smtClean="0">
                <a:solidFill>
                  <a:schemeClr val="tx1"/>
                </a:solidFill>
                <a:latin typeface="+mn-ea"/>
                <a:ea typeface="+mn-ea"/>
              </a:rPr>
              <a:t>连接建立或上行透传消息</a:t>
            </a:r>
            <a:endParaRPr lang="en-US" altLang="zh-CN" sz="1600" dirty="0">
              <a:solidFill>
                <a:schemeClr val="tx1"/>
              </a:solidFill>
              <a:latin typeface="+mn-ea"/>
              <a:ea typeface="+mn-ea"/>
            </a:endParaRPr>
          </a:p>
        </p:txBody>
      </p:sp>
      <p:pic>
        <p:nvPicPr>
          <p:cNvPr id="181250" name="Picture 2"/>
          <p:cNvPicPr>
            <a:picLocks noChangeAspect="1" noChangeArrowheads="1"/>
          </p:cNvPicPr>
          <p:nvPr/>
        </p:nvPicPr>
        <p:blipFill>
          <a:blip r:embed="rId3" cstate="print"/>
          <a:srcRect/>
          <a:stretch>
            <a:fillRect/>
          </a:stretch>
        </p:blipFill>
        <p:spPr bwMode="auto">
          <a:xfrm>
            <a:off x="683568" y="2204864"/>
            <a:ext cx="5010150" cy="1219200"/>
          </a:xfrm>
          <a:prstGeom prst="rect">
            <a:avLst/>
          </a:prstGeom>
          <a:noFill/>
          <a:ln w="9525">
            <a:noFill/>
            <a:miter lim="800000"/>
            <a:headEnd/>
            <a:tailEnd/>
          </a:ln>
        </p:spPr>
      </p:pic>
      <p:sp>
        <p:nvSpPr>
          <p:cNvPr id="14" name="圆角矩形 13"/>
          <p:cNvSpPr/>
          <p:nvPr/>
        </p:nvSpPr>
        <p:spPr bwMode="auto">
          <a:xfrm>
            <a:off x="3563888" y="3212976"/>
            <a:ext cx="1440160" cy="216024"/>
          </a:xfrm>
          <a:prstGeom prst="round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charset="0"/>
              <a:ea typeface="ＭＳ Ｐゴシック" pitchFamily="34" charset="-128"/>
            </a:endParaRPr>
          </a:p>
        </p:txBody>
      </p:sp>
      <p:sp>
        <p:nvSpPr>
          <p:cNvPr id="17" name="TextBox 16"/>
          <p:cNvSpPr txBox="1"/>
          <p:nvPr/>
        </p:nvSpPr>
        <p:spPr>
          <a:xfrm>
            <a:off x="5076056" y="2204864"/>
            <a:ext cx="1872208" cy="307777"/>
          </a:xfrm>
          <a:prstGeom prst="rect">
            <a:avLst/>
          </a:prstGeom>
          <a:noFill/>
        </p:spPr>
        <p:txBody>
          <a:bodyPr wrap="square" rtlCol="0">
            <a:spAutoFit/>
          </a:bodyPr>
          <a:lstStyle/>
          <a:p>
            <a:r>
              <a:rPr lang="en-US" altLang="zh-CN" dirty="0" smtClean="0">
                <a:solidFill>
                  <a:schemeClr val="tx1"/>
                </a:solidFill>
              </a:rPr>
              <a:t>Attach Request</a:t>
            </a:r>
            <a:endParaRPr lang="zh-CN" altLang="en-US" dirty="0">
              <a:solidFill>
                <a:schemeClr val="tx1"/>
              </a:solidFill>
            </a:endParaRPr>
          </a:p>
        </p:txBody>
      </p:sp>
      <p:pic>
        <p:nvPicPr>
          <p:cNvPr id="181251" name="Picture 3"/>
          <p:cNvPicPr>
            <a:picLocks noChangeAspect="1" noChangeArrowheads="1"/>
          </p:cNvPicPr>
          <p:nvPr/>
        </p:nvPicPr>
        <p:blipFill>
          <a:blip r:embed="rId4" cstate="print"/>
          <a:srcRect/>
          <a:stretch>
            <a:fillRect/>
          </a:stretch>
        </p:blipFill>
        <p:spPr bwMode="auto">
          <a:xfrm>
            <a:off x="683568" y="3573016"/>
            <a:ext cx="5076825" cy="571500"/>
          </a:xfrm>
          <a:prstGeom prst="rect">
            <a:avLst/>
          </a:prstGeom>
          <a:noFill/>
          <a:ln w="9525">
            <a:noFill/>
            <a:miter lim="800000"/>
            <a:headEnd/>
            <a:tailEnd/>
          </a:ln>
        </p:spPr>
      </p:pic>
      <p:sp>
        <p:nvSpPr>
          <p:cNvPr id="19" name="圆角矩形 18"/>
          <p:cNvSpPr/>
          <p:nvPr/>
        </p:nvSpPr>
        <p:spPr bwMode="auto">
          <a:xfrm>
            <a:off x="3203848" y="3933056"/>
            <a:ext cx="1440160" cy="216024"/>
          </a:xfrm>
          <a:prstGeom prst="round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charset="0"/>
              <a:ea typeface="ＭＳ Ｐゴシック" pitchFamily="34" charset="-128"/>
            </a:endParaRPr>
          </a:p>
        </p:txBody>
      </p:sp>
      <p:sp>
        <p:nvSpPr>
          <p:cNvPr id="20" name="TextBox 19"/>
          <p:cNvSpPr txBox="1"/>
          <p:nvPr/>
        </p:nvSpPr>
        <p:spPr>
          <a:xfrm>
            <a:off x="5076056" y="3429000"/>
            <a:ext cx="1872208" cy="307777"/>
          </a:xfrm>
          <a:prstGeom prst="rect">
            <a:avLst/>
          </a:prstGeom>
          <a:noFill/>
        </p:spPr>
        <p:txBody>
          <a:bodyPr wrap="square" rtlCol="0">
            <a:spAutoFit/>
          </a:bodyPr>
          <a:lstStyle/>
          <a:p>
            <a:r>
              <a:rPr lang="en-US" altLang="zh-CN" dirty="0" smtClean="0">
                <a:solidFill>
                  <a:schemeClr val="tx1"/>
                </a:solidFill>
              </a:rPr>
              <a:t>Attach Accept</a:t>
            </a:r>
            <a:endParaRPr lang="zh-CN" altLang="en-US" dirty="0">
              <a:solidFill>
                <a:schemeClr val="tx1"/>
              </a:solidFill>
            </a:endParaRPr>
          </a:p>
        </p:txBody>
      </p:sp>
      <p:pic>
        <p:nvPicPr>
          <p:cNvPr id="181252" name="Picture 4"/>
          <p:cNvPicPr>
            <a:picLocks noChangeAspect="1" noChangeArrowheads="1"/>
          </p:cNvPicPr>
          <p:nvPr/>
        </p:nvPicPr>
        <p:blipFill>
          <a:blip r:embed="rId5" cstate="print"/>
          <a:srcRect/>
          <a:stretch>
            <a:fillRect/>
          </a:stretch>
        </p:blipFill>
        <p:spPr bwMode="auto">
          <a:xfrm>
            <a:off x="755576" y="4725144"/>
            <a:ext cx="4762500" cy="1314450"/>
          </a:xfrm>
          <a:prstGeom prst="rect">
            <a:avLst/>
          </a:prstGeom>
          <a:noFill/>
          <a:ln w="9525">
            <a:noFill/>
            <a:miter lim="800000"/>
            <a:headEnd/>
            <a:tailEnd/>
          </a:ln>
        </p:spPr>
      </p:pic>
      <p:sp>
        <p:nvSpPr>
          <p:cNvPr id="22" name="圆角矩形 21"/>
          <p:cNvSpPr/>
          <p:nvPr/>
        </p:nvSpPr>
        <p:spPr bwMode="auto">
          <a:xfrm>
            <a:off x="3275856" y="5877272"/>
            <a:ext cx="1440160" cy="216024"/>
          </a:xfrm>
          <a:prstGeom prst="round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charset="0"/>
              <a:ea typeface="ＭＳ Ｐゴシック" pitchFamily="34" charset="-128"/>
            </a:endParaRPr>
          </a:p>
        </p:txBody>
      </p:sp>
      <p:sp>
        <p:nvSpPr>
          <p:cNvPr id="23" name="TextBox 22"/>
          <p:cNvSpPr txBox="1"/>
          <p:nvPr/>
        </p:nvSpPr>
        <p:spPr>
          <a:xfrm>
            <a:off x="5076056" y="4653136"/>
            <a:ext cx="1872208" cy="307777"/>
          </a:xfrm>
          <a:prstGeom prst="rect">
            <a:avLst/>
          </a:prstGeom>
          <a:noFill/>
        </p:spPr>
        <p:txBody>
          <a:bodyPr wrap="square" rtlCol="0">
            <a:spAutoFit/>
          </a:bodyPr>
          <a:lstStyle/>
          <a:p>
            <a:r>
              <a:rPr lang="en-US" altLang="zh-CN" dirty="0" smtClean="0">
                <a:solidFill>
                  <a:schemeClr val="tx1"/>
                </a:solidFill>
              </a:rPr>
              <a:t>Detach Request</a:t>
            </a:r>
            <a:endParaRPr lang="zh-CN" altLang="en-US" dirty="0">
              <a:solidFill>
                <a:schemeClr val="tx1"/>
              </a:solidFill>
            </a:endParaRP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81</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zh-CN" altLang="en-US" dirty="0" smtClean="0">
                <a:latin typeface="+mn-lt"/>
              </a:rPr>
              <a:t>联合</a:t>
            </a:r>
            <a:r>
              <a:rPr lang="en-US" altLang="zh-CN" dirty="0" smtClean="0">
                <a:latin typeface="+mn-lt"/>
              </a:rPr>
              <a:t>TAU</a:t>
            </a:r>
            <a:endParaRPr lang="zh-CN" altLang="en-US" dirty="0" smtClean="0">
              <a:latin typeface="+mn-lt"/>
            </a:endParaRP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81</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2" name="TextBox 11"/>
          <p:cNvSpPr txBox="1"/>
          <p:nvPr/>
        </p:nvSpPr>
        <p:spPr>
          <a:xfrm>
            <a:off x="539750" y="1052513"/>
            <a:ext cx="8280400" cy="1077218"/>
          </a:xfrm>
          <a:prstGeom prst="rect">
            <a:avLst/>
          </a:prstGeom>
          <a:noFill/>
        </p:spPr>
        <p:txBody>
          <a:bodyPr>
            <a:spAutoFit/>
          </a:bodyPr>
          <a:lstStyle/>
          <a:p>
            <a:pPr defTabSz="801688">
              <a:buFont typeface="Wingdings" pitchFamily="2" charset="2"/>
              <a:buChar char="Ø"/>
              <a:defRPr/>
            </a:pPr>
            <a:r>
              <a:rPr lang="zh-CN" altLang="en-US" sz="1600" kern="0" dirty="0" smtClean="0">
                <a:solidFill>
                  <a:schemeClr val="tx1"/>
                </a:solidFill>
                <a:latin typeface="+mn-ea"/>
                <a:ea typeface="+mn-ea"/>
              </a:rPr>
              <a:t>终端保存的</a:t>
            </a:r>
            <a:r>
              <a:rPr lang="en-US" altLang="zh-CN" sz="1600" kern="0" dirty="0" smtClean="0">
                <a:solidFill>
                  <a:schemeClr val="tx1"/>
                </a:solidFill>
                <a:latin typeface="+mn-ea"/>
                <a:ea typeface="+mn-ea"/>
              </a:rPr>
              <a:t>TAI</a:t>
            </a:r>
            <a:r>
              <a:rPr lang="zh-CN" altLang="en-US" sz="1600" kern="0" dirty="0" smtClean="0">
                <a:solidFill>
                  <a:schemeClr val="tx1"/>
                </a:solidFill>
                <a:latin typeface="+mn-ea"/>
                <a:ea typeface="+mn-ea"/>
              </a:rPr>
              <a:t>信息和</a:t>
            </a:r>
            <a:r>
              <a:rPr lang="en-US" altLang="zh-CN" sz="1600" kern="0" dirty="0" smtClean="0">
                <a:solidFill>
                  <a:schemeClr val="tx1"/>
                </a:solidFill>
                <a:latin typeface="+mn-ea"/>
                <a:ea typeface="+mn-ea"/>
              </a:rPr>
              <a:t>SIB1</a:t>
            </a:r>
            <a:r>
              <a:rPr lang="zh-CN" altLang="en-US" sz="1600" kern="0" dirty="0" smtClean="0">
                <a:solidFill>
                  <a:schemeClr val="tx1"/>
                </a:solidFill>
                <a:latin typeface="+mn-ea"/>
                <a:ea typeface="+mn-ea"/>
              </a:rPr>
              <a:t>携带的</a:t>
            </a:r>
            <a:r>
              <a:rPr lang="en-US" altLang="zh-CN" sz="1600" kern="0" dirty="0" smtClean="0">
                <a:solidFill>
                  <a:schemeClr val="tx1"/>
                </a:solidFill>
                <a:latin typeface="+mn-ea"/>
                <a:ea typeface="+mn-ea"/>
              </a:rPr>
              <a:t>TAI</a:t>
            </a:r>
            <a:r>
              <a:rPr lang="zh-CN" altLang="en-US" sz="1600" kern="0" dirty="0" smtClean="0">
                <a:solidFill>
                  <a:schemeClr val="tx1"/>
                </a:solidFill>
                <a:latin typeface="+mn-ea"/>
                <a:ea typeface="+mn-ea"/>
              </a:rPr>
              <a:t>信息不一致时，会发起</a:t>
            </a:r>
            <a:r>
              <a:rPr lang="en-US" altLang="zh-CN" sz="1600" kern="0" dirty="0" smtClean="0">
                <a:solidFill>
                  <a:schemeClr val="tx1"/>
                </a:solidFill>
                <a:latin typeface="+mn-ea"/>
                <a:ea typeface="+mn-ea"/>
              </a:rPr>
              <a:t>TAU</a:t>
            </a:r>
            <a:r>
              <a:rPr lang="zh-CN" altLang="en-US" sz="1600" kern="0" dirty="0" smtClean="0">
                <a:solidFill>
                  <a:schemeClr val="tx1"/>
                </a:solidFill>
                <a:latin typeface="+mn-ea"/>
                <a:ea typeface="+mn-ea"/>
              </a:rPr>
              <a:t>。</a:t>
            </a:r>
            <a:r>
              <a:rPr lang="en-US" altLang="zh-CN" sz="1600" kern="0" dirty="0" smtClean="0">
                <a:solidFill>
                  <a:schemeClr val="tx1"/>
                </a:solidFill>
                <a:latin typeface="+mn-ea"/>
                <a:ea typeface="+mn-ea"/>
              </a:rPr>
              <a:t>TAU</a:t>
            </a:r>
            <a:r>
              <a:rPr lang="zh-CN" altLang="en-US" sz="1600" kern="0" dirty="0" smtClean="0">
                <a:solidFill>
                  <a:schemeClr val="tx1"/>
                </a:solidFill>
                <a:latin typeface="+mn-ea"/>
                <a:ea typeface="+mn-ea"/>
              </a:rPr>
              <a:t>是</a:t>
            </a:r>
            <a:r>
              <a:rPr lang="en-US" altLang="zh-CN" sz="1600" kern="0" dirty="0" smtClean="0">
                <a:solidFill>
                  <a:schemeClr val="tx1"/>
                </a:solidFill>
                <a:latin typeface="+mn-ea"/>
                <a:ea typeface="+mn-ea"/>
              </a:rPr>
              <a:t>NAS</a:t>
            </a:r>
            <a:r>
              <a:rPr lang="zh-CN" altLang="en-US" sz="1600" kern="0" dirty="0" smtClean="0">
                <a:solidFill>
                  <a:schemeClr val="tx1"/>
                </a:solidFill>
                <a:latin typeface="+mn-ea"/>
                <a:ea typeface="+mn-ea"/>
              </a:rPr>
              <a:t>流程，</a:t>
            </a:r>
            <a:r>
              <a:rPr lang="en-US" altLang="zh-CN" sz="1600" kern="0" dirty="0" smtClean="0">
                <a:solidFill>
                  <a:schemeClr val="tx1"/>
                </a:solidFill>
                <a:latin typeface="+mn-ea"/>
                <a:ea typeface="+mn-ea"/>
              </a:rPr>
              <a:t>TAU</a:t>
            </a:r>
            <a:r>
              <a:rPr lang="en-US" altLang="zh-CN" sz="1600" kern="0" dirty="0" smtClean="0">
                <a:solidFill>
                  <a:schemeClr val="tx1"/>
                </a:solidFill>
                <a:latin typeface="+mn-ea"/>
              </a:rPr>
              <a:t> Request</a:t>
            </a:r>
            <a:r>
              <a:rPr lang="zh-CN" altLang="en-US" sz="1600" kern="0" dirty="0" smtClean="0">
                <a:solidFill>
                  <a:schemeClr val="tx1"/>
                </a:solidFill>
                <a:latin typeface="+mn-ea"/>
              </a:rPr>
              <a:t>封装在</a:t>
            </a:r>
            <a:r>
              <a:rPr lang="en-US" altLang="zh-CN" sz="1600" kern="0" dirty="0" smtClean="0">
                <a:solidFill>
                  <a:schemeClr val="tx1"/>
                </a:solidFill>
                <a:latin typeface="+mn-ea"/>
              </a:rPr>
              <a:t>RRC CONNECTION SETUP COMPLETE</a:t>
            </a:r>
            <a:r>
              <a:rPr lang="zh-CN" altLang="en-US" sz="1600" kern="0" dirty="0" smtClean="0">
                <a:solidFill>
                  <a:schemeClr val="tx1"/>
                </a:solidFill>
                <a:latin typeface="+mn-ea"/>
              </a:rPr>
              <a:t>或</a:t>
            </a:r>
            <a:r>
              <a:rPr lang="en-US" altLang="zh-CN" sz="1600" kern="0" dirty="0" smtClean="0">
                <a:solidFill>
                  <a:schemeClr val="tx1"/>
                </a:solidFill>
                <a:latin typeface="+mn-ea"/>
              </a:rPr>
              <a:t>RRC UL INFO TRANSFER</a:t>
            </a:r>
            <a:r>
              <a:rPr lang="zh-CN" altLang="en-US" sz="1600" kern="0" dirty="0" smtClean="0">
                <a:solidFill>
                  <a:schemeClr val="tx1"/>
                </a:solidFill>
                <a:latin typeface="+mn-ea"/>
              </a:rPr>
              <a:t>中发送，</a:t>
            </a:r>
            <a:r>
              <a:rPr lang="en-US" altLang="zh-CN" sz="1600" kern="0" dirty="0" smtClean="0">
                <a:solidFill>
                  <a:schemeClr val="tx1"/>
                </a:solidFill>
                <a:latin typeface="+mn-ea"/>
              </a:rPr>
              <a:t>TAU ACCEPT</a:t>
            </a:r>
            <a:r>
              <a:rPr lang="zh-CN" altLang="en-US" sz="1600" kern="0" dirty="0" smtClean="0">
                <a:solidFill>
                  <a:schemeClr val="tx1"/>
                </a:solidFill>
                <a:latin typeface="+mn-ea"/>
              </a:rPr>
              <a:t>封装在</a:t>
            </a:r>
            <a:r>
              <a:rPr lang="en-US" altLang="zh-CN" sz="1600" kern="0" dirty="0" smtClean="0">
                <a:solidFill>
                  <a:schemeClr val="tx1"/>
                </a:solidFill>
                <a:latin typeface="+mn-ea"/>
              </a:rPr>
              <a:t>RRC DL INFO TRANSFER</a:t>
            </a:r>
            <a:r>
              <a:rPr lang="zh-CN" altLang="en-US" sz="1600" kern="0" dirty="0" smtClean="0">
                <a:solidFill>
                  <a:schemeClr val="tx1"/>
                </a:solidFill>
                <a:latin typeface="+mn-ea"/>
              </a:rPr>
              <a:t>中发送。</a:t>
            </a:r>
            <a:endParaRPr lang="en-US" altLang="zh-CN" sz="1600" kern="0" dirty="0" smtClean="0">
              <a:solidFill>
                <a:schemeClr val="tx1"/>
              </a:solidFill>
              <a:latin typeface="+mn-ea"/>
            </a:endParaRPr>
          </a:p>
          <a:p>
            <a:pPr defTabSz="801688">
              <a:buFont typeface="Wingdings" pitchFamily="2" charset="2"/>
              <a:buChar char="Ø"/>
              <a:defRPr/>
            </a:pPr>
            <a:endParaRPr lang="en-US" altLang="zh-CN" sz="1600" kern="0" dirty="0">
              <a:solidFill>
                <a:schemeClr val="tx1"/>
              </a:solidFill>
              <a:latin typeface="+mn-ea"/>
              <a:ea typeface="+mn-ea"/>
            </a:endParaRPr>
          </a:p>
        </p:txBody>
      </p:sp>
      <p:pic>
        <p:nvPicPr>
          <p:cNvPr id="182274" name="Picture 2"/>
          <p:cNvPicPr>
            <a:picLocks noChangeAspect="1" noChangeArrowheads="1"/>
          </p:cNvPicPr>
          <p:nvPr/>
        </p:nvPicPr>
        <p:blipFill>
          <a:blip r:embed="rId3" cstate="print"/>
          <a:srcRect/>
          <a:stretch>
            <a:fillRect/>
          </a:stretch>
        </p:blipFill>
        <p:spPr bwMode="auto">
          <a:xfrm>
            <a:off x="971600" y="2526092"/>
            <a:ext cx="5457825" cy="1181100"/>
          </a:xfrm>
          <a:prstGeom prst="rect">
            <a:avLst/>
          </a:prstGeom>
          <a:noFill/>
          <a:ln w="9525">
            <a:noFill/>
            <a:miter lim="800000"/>
            <a:headEnd/>
            <a:tailEnd/>
          </a:ln>
        </p:spPr>
      </p:pic>
      <p:pic>
        <p:nvPicPr>
          <p:cNvPr id="182275" name="Picture 3"/>
          <p:cNvPicPr>
            <a:picLocks noChangeAspect="1" noChangeArrowheads="1"/>
          </p:cNvPicPr>
          <p:nvPr/>
        </p:nvPicPr>
        <p:blipFill>
          <a:blip r:embed="rId4" cstate="print"/>
          <a:srcRect/>
          <a:stretch>
            <a:fillRect/>
          </a:stretch>
        </p:blipFill>
        <p:spPr bwMode="auto">
          <a:xfrm>
            <a:off x="1043608" y="4437112"/>
            <a:ext cx="5133975" cy="847725"/>
          </a:xfrm>
          <a:prstGeom prst="rect">
            <a:avLst/>
          </a:prstGeom>
          <a:noFill/>
          <a:ln w="9525">
            <a:noFill/>
            <a:miter lim="800000"/>
            <a:headEnd/>
            <a:tailEnd/>
          </a:ln>
        </p:spPr>
      </p:pic>
      <p:sp>
        <p:nvSpPr>
          <p:cNvPr id="16" name="圆角矩形 15"/>
          <p:cNvSpPr/>
          <p:nvPr/>
        </p:nvSpPr>
        <p:spPr bwMode="auto">
          <a:xfrm>
            <a:off x="3851920" y="3534204"/>
            <a:ext cx="1872208" cy="326844"/>
          </a:xfrm>
          <a:prstGeom prst="round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charset="0"/>
              <a:ea typeface="ＭＳ Ｐゴシック" pitchFamily="34" charset="-128"/>
            </a:endParaRPr>
          </a:p>
        </p:txBody>
      </p:sp>
      <p:sp>
        <p:nvSpPr>
          <p:cNvPr id="17" name="圆角矩形 16"/>
          <p:cNvSpPr/>
          <p:nvPr/>
        </p:nvSpPr>
        <p:spPr bwMode="auto">
          <a:xfrm>
            <a:off x="4067944" y="5046372"/>
            <a:ext cx="1872208" cy="326844"/>
          </a:xfrm>
          <a:prstGeom prst="roundRect">
            <a:avLst/>
          </a:prstGeom>
          <a:noFill/>
          <a:ln w="19050" cap="flat" cmpd="sng" algn="ctr">
            <a:solidFill>
              <a:srgbClr val="FF0000"/>
            </a:solidFill>
            <a:prstDash val="solid"/>
            <a:round/>
            <a:headEnd type="none" w="med" len="med"/>
            <a:tailEnd type="none" w="med" len="med"/>
          </a:ln>
          <a:effectLst/>
        </p:spPr>
        <p:txBody>
          <a:bodyPr vert="horz" wrap="square" lIns="79200" tIns="39600" rIns="79200" bIns="39600" numCol="1" rtlCol="0" anchor="t" anchorCtr="0" compatLnSpc="1">
            <a:prstTxWarp prst="textNoShape">
              <a:avLst/>
            </a:prstTxWarp>
            <a:spAutoFit/>
          </a:bodyPr>
          <a:lstStyle/>
          <a:p>
            <a:pPr marL="0" marR="0" indent="0" algn="l" defTabSz="801688"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bg1"/>
              </a:solidFill>
              <a:effectLst/>
              <a:latin typeface="FrutigerNext LT Regular" charset="0"/>
              <a:ea typeface="ＭＳ Ｐゴシック" pitchFamily="34" charset="-128"/>
            </a:endParaRPr>
          </a:p>
        </p:txBody>
      </p:sp>
      <p:sp>
        <p:nvSpPr>
          <p:cNvPr id="18" name="TextBox 17"/>
          <p:cNvSpPr txBox="1"/>
          <p:nvPr/>
        </p:nvSpPr>
        <p:spPr>
          <a:xfrm>
            <a:off x="5148064" y="2598100"/>
            <a:ext cx="2232248" cy="307777"/>
          </a:xfrm>
          <a:prstGeom prst="rect">
            <a:avLst/>
          </a:prstGeom>
          <a:noFill/>
        </p:spPr>
        <p:txBody>
          <a:bodyPr wrap="square" rtlCol="0">
            <a:spAutoFit/>
          </a:bodyPr>
          <a:lstStyle/>
          <a:p>
            <a:r>
              <a:rPr lang="zh-CN" altLang="en-US" dirty="0" smtClean="0">
                <a:solidFill>
                  <a:schemeClr val="tx1"/>
                </a:solidFill>
              </a:rPr>
              <a:t>联合</a:t>
            </a:r>
            <a:r>
              <a:rPr lang="en-US" altLang="zh-CN" dirty="0" smtClean="0">
                <a:solidFill>
                  <a:schemeClr val="tx1"/>
                </a:solidFill>
              </a:rPr>
              <a:t>TAU</a:t>
            </a:r>
            <a:r>
              <a:rPr lang="zh-CN" altLang="en-US" dirty="0" smtClean="0">
                <a:solidFill>
                  <a:schemeClr val="tx1"/>
                </a:solidFill>
              </a:rPr>
              <a:t> </a:t>
            </a:r>
            <a:r>
              <a:rPr lang="en-US" altLang="zh-CN" dirty="0" smtClean="0">
                <a:solidFill>
                  <a:schemeClr val="tx1"/>
                </a:solidFill>
              </a:rPr>
              <a:t>Request</a:t>
            </a:r>
            <a:endParaRPr lang="zh-CN" altLang="en-US" dirty="0">
              <a:solidFill>
                <a:schemeClr val="tx1"/>
              </a:solidFill>
            </a:endParaRPr>
          </a:p>
        </p:txBody>
      </p:sp>
      <p:sp>
        <p:nvSpPr>
          <p:cNvPr id="19" name="TextBox 18"/>
          <p:cNvSpPr txBox="1"/>
          <p:nvPr/>
        </p:nvSpPr>
        <p:spPr>
          <a:xfrm>
            <a:off x="5220072" y="4437112"/>
            <a:ext cx="2232248" cy="307777"/>
          </a:xfrm>
          <a:prstGeom prst="rect">
            <a:avLst/>
          </a:prstGeom>
          <a:noFill/>
        </p:spPr>
        <p:txBody>
          <a:bodyPr wrap="square" rtlCol="0">
            <a:spAutoFit/>
          </a:bodyPr>
          <a:lstStyle/>
          <a:p>
            <a:r>
              <a:rPr lang="zh-CN" altLang="en-US" dirty="0" smtClean="0">
                <a:solidFill>
                  <a:schemeClr val="tx1"/>
                </a:solidFill>
              </a:rPr>
              <a:t>联合</a:t>
            </a:r>
            <a:r>
              <a:rPr lang="en-US" altLang="zh-CN" dirty="0" smtClean="0">
                <a:solidFill>
                  <a:schemeClr val="tx1"/>
                </a:solidFill>
              </a:rPr>
              <a:t>TAU</a:t>
            </a:r>
            <a:r>
              <a:rPr lang="zh-CN" altLang="en-US" dirty="0" smtClean="0">
                <a:solidFill>
                  <a:schemeClr val="tx1"/>
                </a:solidFill>
              </a:rPr>
              <a:t> </a:t>
            </a:r>
            <a:r>
              <a:rPr lang="en-US" altLang="zh-CN" dirty="0" smtClean="0">
                <a:solidFill>
                  <a:schemeClr val="tx1"/>
                </a:solidFill>
              </a:rPr>
              <a:t>Accept</a:t>
            </a:r>
            <a:endParaRPr lang="zh-CN" altLang="en-US" dirty="0">
              <a:solidFill>
                <a:schemeClr val="tx1"/>
              </a:solidFill>
            </a:endParaRP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p:cNvSpPr>
            <a:spLocks noGrp="1"/>
          </p:cNvSpPr>
          <p:nvPr>
            <p:ph type="dt" sz="quarter" idx="10"/>
          </p:nvPr>
        </p:nvSpPr>
        <p:spPr>
          <a:noFill/>
        </p:spPr>
        <p:txBody>
          <a:bodyPr/>
          <a:lstStyle/>
          <a:p>
            <a:pPr defTabSz="801688"/>
            <a:r>
              <a:rPr lang="de-DE" altLang="zh-CN" smtClean="0"/>
              <a:t>Page </a:t>
            </a:r>
            <a:fld id="{378C4A66-8861-48DC-8B2D-ACD6D85B79AB}" type="slidenum">
              <a:rPr lang="de-DE" altLang="zh-CN" smtClean="0"/>
              <a:pPr defTabSz="801688"/>
              <a:t>82</a:t>
            </a:fld>
            <a:endParaRPr lang="en-GB" altLang="zh-CN" smtClean="0"/>
          </a:p>
        </p:txBody>
      </p:sp>
      <p:pic>
        <p:nvPicPr>
          <p:cNvPr id="83971" name="Picture 2" descr="094"/>
          <p:cNvPicPr>
            <a:picLocks noChangeAspect="1" noChangeArrowheads="1"/>
          </p:cNvPicPr>
          <p:nvPr/>
        </p:nvPicPr>
        <p:blipFill>
          <a:blip r:embed="rId3" cstate="print"/>
          <a:srcRect/>
          <a:stretch>
            <a:fillRect/>
          </a:stretch>
        </p:blipFill>
        <p:spPr bwMode="auto">
          <a:xfrm>
            <a:off x="1116013" y="2105025"/>
            <a:ext cx="1087437" cy="3744913"/>
          </a:xfrm>
          <a:prstGeom prst="rect">
            <a:avLst/>
          </a:prstGeom>
          <a:noFill/>
          <a:ln w="9525">
            <a:noFill/>
            <a:miter lim="800000"/>
            <a:headEnd/>
            <a:tailEnd/>
          </a:ln>
        </p:spPr>
      </p:pic>
      <p:sp>
        <p:nvSpPr>
          <p:cNvPr id="83972"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83973" name="AutoShape 4"/>
          <p:cNvSpPr>
            <a:spLocks noChangeArrowheads="1"/>
          </p:cNvSpPr>
          <p:nvPr/>
        </p:nvSpPr>
        <p:spPr bwMode="auto">
          <a:xfrm>
            <a:off x="2555875" y="2133600"/>
            <a:ext cx="5184477"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83974"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2" name="Group 6"/>
          <p:cNvGrpSpPr>
            <a:grpSpLocks/>
          </p:cNvGrpSpPr>
          <p:nvPr/>
        </p:nvGrpSpPr>
        <p:grpSpPr bwMode="auto">
          <a:xfrm>
            <a:off x="2066925" y="1700213"/>
            <a:ext cx="288925" cy="288925"/>
            <a:chOff x="1519" y="1843"/>
            <a:chExt cx="182" cy="182"/>
          </a:xfrm>
        </p:grpSpPr>
        <p:sp>
          <p:nvSpPr>
            <p:cNvPr id="83978"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83979"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4463081" cy="2083647"/>
          </a:xfrm>
          <a:prstGeom prst="rect">
            <a:avLst/>
          </a:prstGeom>
          <a:noFill/>
          <a:ln w="9525">
            <a:noFill/>
            <a:miter lim="800000"/>
            <a:headEnd/>
            <a:tailEnd/>
          </a:ln>
          <a:effectLst/>
        </p:spPr>
        <p:txBody>
          <a:bodyPr wrap="none">
            <a:spAutoFit/>
          </a:bodyPr>
          <a:lstStyle/>
          <a:p>
            <a:pPr>
              <a:lnSpc>
                <a:spcPct val="120000"/>
              </a:lnSpc>
              <a:spcBef>
                <a:spcPct val="50000"/>
              </a:spcBef>
              <a:spcAft>
                <a:spcPct val="50000"/>
              </a:spcAft>
              <a:defRPr/>
            </a:pP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4</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章  </a:t>
            </a:r>
            <a:r>
              <a:rPr kumimoji="1" lang="en-US" altLang="zh-CN"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CSFB</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流</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chemeClr val="tx1"/>
                </a:solidFill>
                <a:latin typeface="华文细黑" pitchFamily="2" charset="-122"/>
                <a:ea typeface="华文细黑" pitchFamily="2" charset="-122"/>
              </a:rPr>
              <a:t>第</a:t>
            </a:r>
            <a:r>
              <a:rPr kumimoji="1" lang="en-US" altLang="zh-CN" sz="2000" b="1" u="sng" dirty="0">
                <a:solidFill>
                  <a:schemeClr val="tx1"/>
                </a:solidFill>
                <a:latin typeface="华文细黑" pitchFamily="2" charset="-122"/>
                <a:ea typeface="华文细黑" pitchFamily="2" charset="-122"/>
              </a:rPr>
              <a:t>1</a:t>
            </a:r>
            <a:r>
              <a:rPr kumimoji="1" lang="zh-CN" altLang="en-US" sz="2000" b="1" u="sng" dirty="0">
                <a:solidFill>
                  <a:schemeClr val="tx1"/>
                </a:solidFill>
                <a:latin typeface="华文细黑" pitchFamily="2" charset="-122"/>
                <a:ea typeface="华文细黑" pitchFamily="2" charset="-122"/>
              </a:rPr>
              <a:t>节  </a:t>
            </a:r>
            <a:r>
              <a:rPr kumimoji="1" lang="zh-CN" altLang="en-US" sz="2000" b="1" u="sng" dirty="0" smtClean="0">
                <a:solidFill>
                  <a:schemeClr val="tx1"/>
                </a:solidFill>
                <a:latin typeface="华文细黑" pitchFamily="2" charset="-122"/>
                <a:ea typeface="华文细黑" pitchFamily="2" charset="-122"/>
              </a:rPr>
              <a:t>联合附着去附着和</a:t>
            </a:r>
            <a:r>
              <a:rPr kumimoji="1" lang="en-US" altLang="zh-CN" sz="2000" b="1" u="sng" dirty="0" smtClean="0">
                <a:solidFill>
                  <a:schemeClr val="tx1"/>
                </a:solidFill>
                <a:latin typeface="华文细黑" pitchFamily="2" charset="-122"/>
                <a:ea typeface="华文细黑" pitchFamily="2" charset="-122"/>
              </a:rPr>
              <a:t>TAU</a:t>
            </a:r>
            <a:r>
              <a:rPr kumimoji="1" lang="zh-CN" altLang="en-US" sz="2000" b="1" u="sng" dirty="0" smtClean="0">
                <a:solidFill>
                  <a:schemeClr val="tx1"/>
                </a:solidFill>
                <a:latin typeface="华文细黑" pitchFamily="2" charset="-122"/>
                <a:ea typeface="华文细黑" pitchFamily="2" charset="-122"/>
              </a:rPr>
              <a:t>流程</a:t>
            </a:r>
            <a:endParaRPr kumimoji="1" lang="en-US" altLang="zh-CN" sz="2000" b="1" u="sng" dirty="0" smtClean="0">
              <a:solidFill>
                <a:schemeClr val="tx1"/>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smtClean="0">
                <a:solidFill>
                  <a:srgbClr val="C00000"/>
                </a:solidFill>
                <a:latin typeface="华文细黑" pitchFamily="2" charset="-122"/>
                <a:ea typeface="华文细黑" pitchFamily="2" charset="-122"/>
              </a:rPr>
              <a:t>第</a:t>
            </a:r>
            <a:r>
              <a:rPr kumimoji="1" lang="en-US" altLang="zh-CN" sz="2000" b="1" u="sng" dirty="0" smtClean="0">
                <a:solidFill>
                  <a:srgbClr val="C00000"/>
                </a:solidFill>
                <a:latin typeface="华文细黑" pitchFamily="2" charset="-122"/>
                <a:ea typeface="华文细黑" pitchFamily="2" charset="-122"/>
              </a:rPr>
              <a:t>2</a:t>
            </a:r>
            <a:r>
              <a:rPr kumimoji="1" lang="zh-CN" altLang="en-US" sz="2000" b="1" u="sng" dirty="0" smtClean="0">
                <a:solidFill>
                  <a:srgbClr val="C00000"/>
                </a:solidFill>
                <a:latin typeface="华文细黑" pitchFamily="2" charset="-122"/>
                <a:ea typeface="华文细黑" pitchFamily="2" charset="-122"/>
              </a:rPr>
              <a:t>节  </a:t>
            </a:r>
            <a:r>
              <a:rPr kumimoji="1" lang="en-US" altLang="zh-CN" sz="2000" b="1" u="sng" dirty="0" smtClean="0">
                <a:solidFill>
                  <a:srgbClr val="C00000"/>
                </a:solidFill>
                <a:latin typeface="华文细黑" pitchFamily="2" charset="-122"/>
                <a:ea typeface="华文细黑" pitchFamily="2" charset="-122"/>
              </a:rPr>
              <a:t>CSFB</a:t>
            </a:r>
            <a:r>
              <a:rPr kumimoji="1" lang="zh-CN" altLang="en-US" sz="2000" b="1" u="sng" dirty="0" smtClean="0">
                <a:solidFill>
                  <a:srgbClr val="C00000"/>
                </a:solidFill>
                <a:latin typeface="华文细黑" pitchFamily="2" charset="-122"/>
                <a:ea typeface="华文细黑" pitchFamily="2" charset="-122"/>
              </a:rPr>
              <a:t>主被叫流程</a:t>
            </a:r>
            <a:endParaRPr kumimoji="1" lang="en-US" altLang="zh-CN" sz="2000" b="1" u="sng" dirty="0" smtClean="0">
              <a:solidFill>
                <a:srgbClr val="C00000"/>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smtClean="0">
                <a:solidFill>
                  <a:schemeClr val="tx1"/>
                </a:solidFill>
                <a:latin typeface="华文细黑" pitchFamily="2" charset="-122"/>
                <a:ea typeface="华文细黑" pitchFamily="2" charset="-122"/>
              </a:rPr>
              <a:t>第</a:t>
            </a:r>
            <a:r>
              <a:rPr kumimoji="1" lang="en-US" altLang="zh-CN" sz="2000" b="1" u="sng" dirty="0" smtClean="0">
                <a:solidFill>
                  <a:schemeClr val="tx1"/>
                </a:solidFill>
                <a:latin typeface="华文细黑" pitchFamily="2" charset="-122"/>
                <a:ea typeface="华文细黑" pitchFamily="2" charset="-122"/>
              </a:rPr>
              <a:t>3</a:t>
            </a:r>
            <a:r>
              <a:rPr kumimoji="1" lang="zh-CN" altLang="en-US" sz="2000" b="1" u="sng" dirty="0" smtClean="0">
                <a:solidFill>
                  <a:schemeClr val="tx1"/>
                </a:solidFill>
                <a:latin typeface="华文细黑" pitchFamily="2" charset="-122"/>
                <a:ea typeface="华文细黑" pitchFamily="2" charset="-122"/>
              </a:rPr>
              <a:t>节  通话结束返回</a:t>
            </a:r>
            <a:endParaRPr kumimoji="1" lang="zh-CN" altLang="en-US" sz="2000" b="1" u="sng" dirty="0">
              <a:solidFill>
                <a:schemeClr val="tx1"/>
              </a:solidFill>
              <a:latin typeface="华文细黑" pitchFamily="2" charset="-122"/>
              <a:ea typeface="华文细黑" pitchFamily="2" charset="-122"/>
            </a:endParaRP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83</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en-US" altLang="zh-CN" dirty="0" smtClean="0">
                <a:latin typeface="+mn-lt"/>
              </a:rPr>
              <a:t>CSFB</a:t>
            </a:r>
            <a:r>
              <a:rPr lang="zh-CN" altLang="en-US" dirty="0" smtClean="0">
                <a:latin typeface="+mn-lt"/>
              </a:rPr>
              <a:t>主叫流程</a:t>
            </a: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83</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183298" name="Picture 2"/>
          <p:cNvPicPr>
            <a:picLocks noChangeAspect="1" noChangeArrowheads="1"/>
          </p:cNvPicPr>
          <p:nvPr/>
        </p:nvPicPr>
        <p:blipFill>
          <a:blip r:embed="rId3" cstate="print"/>
          <a:srcRect/>
          <a:stretch>
            <a:fillRect/>
          </a:stretch>
        </p:blipFill>
        <p:spPr bwMode="auto">
          <a:xfrm>
            <a:off x="539552" y="1052736"/>
            <a:ext cx="7762875" cy="4438650"/>
          </a:xfrm>
          <a:prstGeom prst="rect">
            <a:avLst/>
          </a:prstGeom>
          <a:noFill/>
          <a:ln w="9525">
            <a:noFill/>
            <a:miter lim="800000"/>
            <a:headEnd/>
            <a:tailEnd/>
          </a:ln>
        </p:spPr>
      </p:pic>
      <p:sp>
        <p:nvSpPr>
          <p:cNvPr id="20" name="AutoShape 4"/>
          <p:cNvSpPr>
            <a:spLocks noChangeArrowheads="1"/>
          </p:cNvSpPr>
          <p:nvPr/>
        </p:nvSpPr>
        <p:spPr bwMode="auto">
          <a:xfrm>
            <a:off x="4788024" y="1556792"/>
            <a:ext cx="2225675" cy="196850"/>
          </a:xfrm>
          <a:prstGeom prst="wedgeRoundRectCallout">
            <a:avLst>
              <a:gd name="adj1" fmla="val -56185"/>
              <a:gd name="adj2" fmla="val 312634"/>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err="1" smtClean="0">
                <a:solidFill>
                  <a:schemeClr val="tx1"/>
                </a:solidFill>
                <a:ea typeface="宋体" pitchFamily="2" charset="-122"/>
              </a:rPr>
              <a:t>eNB</a:t>
            </a:r>
            <a:r>
              <a:rPr lang="zh-CN" altLang="en-US" sz="900" dirty="0" smtClean="0">
                <a:solidFill>
                  <a:schemeClr val="tx1"/>
                </a:solidFill>
                <a:ea typeface="宋体" pitchFamily="2" charset="-122"/>
              </a:rPr>
              <a:t>透传</a:t>
            </a:r>
            <a:r>
              <a:rPr lang="en-US" altLang="zh-CN" sz="900" dirty="0" smtClean="0">
                <a:solidFill>
                  <a:schemeClr val="tx1"/>
                </a:solidFill>
                <a:ea typeface="宋体" pitchFamily="2" charset="-122"/>
              </a:rPr>
              <a:t>UE</a:t>
            </a:r>
            <a:r>
              <a:rPr lang="zh-CN" altLang="en-US" sz="900" dirty="0" smtClean="0">
                <a:solidFill>
                  <a:schemeClr val="tx1"/>
                </a:solidFill>
                <a:ea typeface="宋体" pitchFamily="2" charset="-122"/>
              </a:rPr>
              <a:t>语音请求给</a:t>
            </a:r>
            <a:r>
              <a:rPr lang="en-US" altLang="zh-CN" sz="900" dirty="0" smtClean="0">
                <a:solidFill>
                  <a:schemeClr val="tx1"/>
                </a:solidFill>
                <a:ea typeface="宋体" pitchFamily="2" charset="-122"/>
              </a:rPr>
              <a:t>MME</a:t>
            </a:r>
            <a:endParaRPr lang="zh-CN" altLang="en-US" sz="900" dirty="0">
              <a:solidFill>
                <a:schemeClr val="tx1"/>
              </a:solidFill>
              <a:ea typeface="宋体" pitchFamily="2" charset="-122"/>
            </a:endParaRPr>
          </a:p>
        </p:txBody>
      </p:sp>
      <p:sp>
        <p:nvSpPr>
          <p:cNvPr id="21" name="AutoShape 4"/>
          <p:cNvSpPr>
            <a:spLocks noChangeArrowheads="1"/>
          </p:cNvSpPr>
          <p:nvPr/>
        </p:nvSpPr>
        <p:spPr bwMode="auto">
          <a:xfrm>
            <a:off x="4860032" y="2852936"/>
            <a:ext cx="2448272" cy="216024"/>
          </a:xfrm>
          <a:prstGeom prst="wedgeRoundRectCallout">
            <a:avLst>
              <a:gd name="adj1" fmla="val -57032"/>
              <a:gd name="adj2" fmla="val -214136"/>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smtClean="0">
                <a:solidFill>
                  <a:schemeClr val="tx1"/>
                </a:solidFill>
                <a:ea typeface="宋体" pitchFamily="2" charset="-122"/>
              </a:rPr>
              <a:t>MME</a:t>
            </a:r>
            <a:r>
              <a:rPr lang="zh-CN" altLang="en-US" sz="900" dirty="0" smtClean="0">
                <a:solidFill>
                  <a:schemeClr val="tx1"/>
                </a:solidFill>
                <a:ea typeface="宋体" pitchFamily="2" charset="-122"/>
              </a:rPr>
              <a:t>接收该次语音请求，指示</a:t>
            </a:r>
            <a:r>
              <a:rPr lang="en-US" altLang="zh-CN" sz="900" dirty="0" err="1" smtClean="0">
                <a:solidFill>
                  <a:schemeClr val="tx1"/>
                </a:solidFill>
                <a:ea typeface="宋体" pitchFamily="2" charset="-122"/>
              </a:rPr>
              <a:t>eNB</a:t>
            </a:r>
            <a:r>
              <a:rPr lang="zh-CN" altLang="en-US" sz="900" dirty="0" smtClean="0">
                <a:solidFill>
                  <a:schemeClr val="tx1"/>
                </a:solidFill>
                <a:ea typeface="宋体" pitchFamily="2" charset="-122"/>
              </a:rPr>
              <a:t>释放该</a:t>
            </a:r>
            <a:r>
              <a:rPr lang="en-US" altLang="zh-CN" sz="900" dirty="0" smtClean="0">
                <a:solidFill>
                  <a:schemeClr val="tx1"/>
                </a:solidFill>
                <a:ea typeface="宋体" pitchFamily="2" charset="-122"/>
              </a:rPr>
              <a:t>UE</a:t>
            </a:r>
            <a:endParaRPr lang="zh-CN" altLang="en-US" sz="900" dirty="0">
              <a:solidFill>
                <a:schemeClr val="tx1"/>
              </a:solidFill>
              <a:ea typeface="宋体" pitchFamily="2" charset="-122"/>
            </a:endParaRPr>
          </a:p>
        </p:txBody>
      </p:sp>
      <p:sp>
        <p:nvSpPr>
          <p:cNvPr id="22" name="AutoShape 4"/>
          <p:cNvSpPr>
            <a:spLocks noChangeArrowheads="1"/>
          </p:cNvSpPr>
          <p:nvPr/>
        </p:nvSpPr>
        <p:spPr bwMode="auto">
          <a:xfrm>
            <a:off x="3131840" y="4221088"/>
            <a:ext cx="2520280" cy="216024"/>
          </a:xfrm>
          <a:prstGeom prst="wedgeRoundRectCallout">
            <a:avLst>
              <a:gd name="adj1" fmla="val -52819"/>
              <a:gd name="adj2" fmla="val 273360"/>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err="1" smtClean="0">
                <a:solidFill>
                  <a:schemeClr val="tx1"/>
                </a:solidFill>
                <a:ea typeface="宋体" pitchFamily="2" charset="-122"/>
              </a:rPr>
              <a:t>eNB</a:t>
            </a:r>
            <a:r>
              <a:rPr lang="zh-CN" altLang="en-US" sz="900" dirty="0" smtClean="0">
                <a:solidFill>
                  <a:schemeClr val="tx1"/>
                </a:solidFill>
                <a:ea typeface="宋体" pitchFamily="2" charset="-122"/>
              </a:rPr>
              <a:t>空口下发携带</a:t>
            </a:r>
            <a:r>
              <a:rPr lang="en-US" altLang="zh-CN" sz="900" dirty="0" smtClean="0">
                <a:solidFill>
                  <a:schemeClr val="tx1"/>
                </a:solidFill>
                <a:ea typeface="宋体" pitchFamily="2" charset="-122"/>
              </a:rPr>
              <a:t>GSM</a:t>
            </a:r>
            <a:r>
              <a:rPr lang="zh-CN" altLang="en-US" sz="900" dirty="0" smtClean="0">
                <a:solidFill>
                  <a:schemeClr val="tx1"/>
                </a:solidFill>
                <a:ea typeface="宋体" pitchFamily="2" charset="-122"/>
              </a:rPr>
              <a:t>频点组信息的释放消息</a:t>
            </a:r>
            <a:endParaRPr lang="zh-CN" altLang="en-US" sz="900" dirty="0">
              <a:solidFill>
                <a:schemeClr val="tx1"/>
              </a:solidFill>
              <a:ea typeface="宋体" pitchFamily="2" charset="-122"/>
            </a:endParaRPr>
          </a:p>
        </p:txBody>
      </p:sp>
      <p:pic>
        <p:nvPicPr>
          <p:cNvPr id="183300" name="Picture 4"/>
          <p:cNvPicPr>
            <a:picLocks noChangeAspect="1" noChangeArrowheads="1"/>
          </p:cNvPicPr>
          <p:nvPr/>
        </p:nvPicPr>
        <p:blipFill>
          <a:blip r:embed="rId4" cstate="print"/>
          <a:srcRect/>
          <a:stretch>
            <a:fillRect/>
          </a:stretch>
        </p:blipFill>
        <p:spPr bwMode="auto">
          <a:xfrm>
            <a:off x="179512" y="1522065"/>
            <a:ext cx="8086725" cy="4067175"/>
          </a:xfrm>
          <a:prstGeom prst="rect">
            <a:avLst/>
          </a:prstGeom>
          <a:noFill/>
          <a:ln w="9525">
            <a:noFill/>
            <a:miter lim="800000"/>
            <a:headEnd/>
            <a:tailEnd/>
          </a:ln>
        </p:spPr>
      </p:pic>
      <p:sp>
        <p:nvSpPr>
          <p:cNvPr id="23" name="AutoShape 4"/>
          <p:cNvSpPr>
            <a:spLocks noChangeArrowheads="1"/>
          </p:cNvSpPr>
          <p:nvPr/>
        </p:nvSpPr>
        <p:spPr bwMode="auto">
          <a:xfrm>
            <a:off x="3923929" y="2348880"/>
            <a:ext cx="1584176" cy="216024"/>
          </a:xfrm>
          <a:prstGeom prst="wedgeRoundRectCallout">
            <a:avLst>
              <a:gd name="adj1" fmla="val -62239"/>
              <a:gd name="adj2" fmla="val 16105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smtClean="0">
                <a:solidFill>
                  <a:schemeClr val="tx1"/>
                </a:solidFill>
                <a:ea typeface="宋体" pitchFamily="2" charset="-122"/>
              </a:rPr>
              <a:t>UE</a:t>
            </a:r>
            <a:r>
              <a:rPr lang="zh-CN" altLang="en-US" sz="900" dirty="0" smtClean="0">
                <a:solidFill>
                  <a:schemeClr val="tx1"/>
                </a:solidFill>
                <a:ea typeface="宋体" pitchFamily="2" charset="-122"/>
              </a:rPr>
              <a:t>读</a:t>
            </a:r>
            <a:r>
              <a:rPr lang="en-US" altLang="zh-CN" sz="900" dirty="0" smtClean="0">
                <a:solidFill>
                  <a:schemeClr val="tx1"/>
                </a:solidFill>
                <a:ea typeface="宋体" pitchFamily="2" charset="-122"/>
              </a:rPr>
              <a:t>2G</a:t>
            </a:r>
            <a:r>
              <a:rPr lang="zh-CN" altLang="en-US" sz="900" dirty="0" smtClean="0">
                <a:solidFill>
                  <a:schemeClr val="tx1"/>
                </a:solidFill>
                <a:ea typeface="宋体" pitchFamily="2" charset="-122"/>
              </a:rPr>
              <a:t>消息，接入</a:t>
            </a:r>
            <a:r>
              <a:rPr lang="en-US" altLang="zh-CN" sz="900" dirty="0" smtClean="0">
                <a:solidFill>
                  <a:schemeClr val="tx1"/>
                </a:solidFill>
                <a:ea typeface="宋体" pitchFamily="2" charset="-122"/>
              </a:rPr>
              <a:t>2G</a:t>
            </a:r>
            <a:r>
              <a:rPr lang="zh-CN" altLang="en-US" sz="900" dirty="0" smtClean="0">
                <a:solidFill>
                  <a:schemeClr val="tx1"/>
                </a:solidFill>
                <a:ea typeface="宋体" pitchFamily="2" charset="-122"/>
              </a:rPr>
              <a:t>小区</a:t>
            </a:r>
            <a:endParaRPr lang="zh-CN" altLang="en-US" sz="900" dirty="0">
              <a:solidFill>
                <a:schemeClr val="tx1"/>
              </a:solidFill>
              <a:ea typeface="宋体" pitchFamily="2" charset="-122"/>
            </a:endParaRPr>
          </a:p>
        </p:txBody>
      </p:sp>
      <p:sp>
        <p:nvSpPr>
          <p:cNvPr id="24" name="AutoShape 4"/>
          <p:cNvSpPr>
            <a:spLocks noChangeArrowheads="1"/>
          </p:cNvSpPr>
          <p:nvPr/>
        </p:nvSpPr>
        <p:spPr bwMode="auto">
          <a:xfrm>
            <a:off x="3995936" y="2852936"/>
            <a:ext cx="2160240" cy="216024"/>
          </a:xfrm>
          <a:prstGeom prst="wedgeRoundRectCallout">
            <a:avLst>
              <a:gd name="adj1" fmla="val -62239"/>
              <a:gd name="adj2" fmla="val 16105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smtClean="0">
                <a:solidFill>
                  <a:schemeClr val="tx1"/>
                </a:solidFill>
                <a:ea typeface="宋体" pitchFamily="2" charset="-122"/>
              </a:rPr>
              <a:t>UE</a:t>
            </a:r>
            <a:r>
              <a:rPr lang="zh-CN" altLang="en-US" sz="900" dirty="0" smtClean="0">
                <a:solidFill>
                  <a:schemeClr val="tx1"/>
                </a:solidFill>
                <a:ea typeface="宋体" pitchFamily="2" charset="-122"/>
              </a:rPr>
              <a:t>在</a:t>
            </a:r>
            <a:r>
              <a:rPr lang="en-US" altLang="zh-CN" sz="900" dirty="0" smtClean="0">
                <a:solidFill>
                  <a:schemeClr val="tx1"/>
                </a:solidFill>
                <a:ea typeface="宋体" pitchFamily="2" charset="-122"/>
              </a:rPr>
              <a:t>2G</a:t>
            </a:r>
            <a:r>
              <a:rPr lang="zh-CN" altLang="en-US" sz="900" dirty="0" smtClean="0">
                <a:solidFill>
                  <a:schemeClr val="tx1"/>
                </a:solidFill>
                <a:ea typeface="宋体" pitchFamily="2" charset="-122"/>
              </a:rPr>
              <a:t>发起语音请求，建立语音业务</a:t>
            </a:r>
            <a:endParaRPr lang="zh-CN" altLang="en-US" sz="900" dirty="0">
              <a:solidFill>
                <a:schemeClr val="tx1"/>
              </a:solidFill>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linds(horizontal)">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3300"/>
                                        </p:tgtEl>
                                        <p:attrNameLst>
                                          <p:attrName>style.visibility</p:attrName>
                                        </p:attrNameLst>
                                      </p:cBhvr>
                                      <p:to>
                                        <p:strVal val="visible"/>
                                      </p:to>
                                    </p:set>
                                    <p:anim calcmode="lin" valueType="num">
                                      <p:cBhvr additive="base">
                                        <p:cTn id="22" dur="500" fill="hold"/>
                                        <p:tgtEl>
                                          <p:spTgt spid="183300"/>
                                        </p:tgtEl>
                                        <p:attrNameLst>
                                          <p:attrName>ppt_x</p:attrName>
                                        </p:attrNameLst>
                                      </p:cBhvr>
                                      <p:tavLst>
                                        <p:tav tm="0">
                                          <p:val>
                                            <p:strVal val="#ppt_x"/>
                                          </p:val>
                                        </p:tav>
                                        <p:tav tm="100000">
                                          <p:val>
                                            <p:strVal val="#ppt_x"/>
                                          </p:val>
                                        </p:tav>
                                      </p:tavLst>
                                    </p:anim>
                                    <p:anim calcmode="lin" valueType="num">
                                      <p:cBhvr additive="base">
                                        <p:cTn id="23" dur="500" fill="hold"/>
                                        <p:tgtEl>
                                          <p:spTgt spid="18330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6" name="Picture 2"/>
          <p:cNvPicPr>
            <a:picLocks noChangeAspect="1" noChangeArrowheads="1"/>
          </p:cNvPicPr>
          <p:nvPr/>
        </p:nvPicPr>
        <p:blipFill>
          <a:blip r:embed="rId3" cstate="print"/>
          <a:srcRect/>
          <a:stretch>
            <a:fillRect/>
          </a:stretch>
        </p:blipFill>
        <p:spPr bwMode="auto">
          <a:xfrm>
            <a:off x="361950" y="885825"/>
            <a:ext cx="8420100" cy="5086350"/>
          </a:xfrm>
          <a:prstGeom prst="rect">
            <a:avLst/>
          </a:prstGeom>
          <a:noFill/>
          <a:ln w="9525">
            <a:noFill/>
            <a:miter lim="800000"/>
            <a:headEnd/>
            <a:tailEnd/>
          </a:ln>
        </p:spPr>
      </p:pic>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84</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en-US" altLang="zh-CN" dirty="0" smtClean="0">
                <a:latin typeface="+mn-lt"/>
              </a:rPr>
              <a:t>CSFB</a:t>
            </a:r>
            <a:r>
              <a:rPr lang="zh-CN" altLang="en-US" dirty="0" smtClean="0">
                <a:latin typeface="+mn-lt"/>
              </a:rPr>
              <a:t>被叫流程</a:t>
            </a: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84</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0" name="AutoShape 4"/>
          <p:cNvSpPr>
            <a:spLocks noChangeArrowheads="1"/>
          </p:cNvSpPr>
          <p:nvPr/>
        </p:nvSpPr>
        <p:spPr bwMode="auto">
          <a:xfrm>
            <a:off x="6156176" y="1916832"/>
            <a:ext cx="2225675" cy="196850"/>
          </a:xfrm>
          <a:prstGeom prst="wedgeRoundRectCallout">
            <a:avLst>
              <a:gd name="adj1" fmla="val -54888"/>
              <a:gd name="adj2" fmla="val -112765"/>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smtClean="0">
                <a:solidFill>
                  <a:schemeClr val="tx1"/>
                </a:solidFill>
                <a:ea typeface="宋体" pitchFamily="2" charset="-122"/>
              </a:rPr>
              <a:t>MSC</a:t>
            </a:r>
            <a:r>
              <a:rPr lang="zh-CN" altLang="en-US" sz="900" dirty="0" smtClean="0">
                <a:solidFill>
                  <a:schemeClr val="tx1"/>
                </a:solidFill>
                <a:ea typeface="宋体" pitchFamily="2" charset="-122"/>
              </a:rPr>
              <a:t>下发</a:t>
            </a:r>
            <a:r>
              <a:rPr lang="en-US" altLang="zh-CN" sz="900" dirty="0" smtClean="0">
                <a:solidFill>
                  <a:schemeClr val="tx1"/>
                </a:solidFill>
                <a:ea typeface="宋体" pitchFamily="2" charset="-122"/>
              </a:rPr>
              <a:t>CS</a:t>
            </a:r>
            <a:r>
              <a:rPr lang="zh-CN" altLang="en-US" sz="900" dirty="0" smtClean="0">
                <a:solidFill>
                  <a:schemeClr val="tx1"/>
                </a:solidFill>
                <a:ea typeface="宋体" pitchFamily="2" charset="-122"/>
              </a:rPr>
              <a:t>寻呼消息给</a:t>
            </a:r>
            <a:r>
              <a:rPr lang="en-US" altLang="zh-CN" sz="900" dirty="0" smtClean="0">
                <a:solidFill>
                  <a:schemeClr val="tx1"/>
                </a:solidFill>
                <a:ea typeface="宋体" pitchFamily="2" charset="-122"/>
              </a:rPr>
              <a:t>MME</a:t>
            </a:r>
            <a:endParaRPr lang="zh-CN" altLang="en-US" sz="900" dirty="0">
              <a:solidFill>
                <a:schemeClr val="tx1"/>
              </a:solidFill>
              <a:ea typeface="宋体" pitchFamily="2" charset="-122"/>
            </a:endParaRPr>
          </a:p>
        </p:txBody>
      </p:sp>
      <p:sp>
        <p:nvSpPr>
          <p:cNvPr id="21" name="AutoShape 4"/>
          <p:cNvSpPr>
            <a:spLocks noChangeArrowheads="1"/>
          </p:cNvSpPr>
          <p:nvPr/>
        </p:nvSpPr>
        <p:spPr bwMode="auto">
          <a:xfrm>
            <a:off x="4860032" y="2348880"/>
            <a:ext cx="2448272" cy="216024"/>
          </a:xfrm>
          <a:prstGeom prst="wedgeRoundRectCallout">
            <a:avLst>
              <a:gd name="adj1" fmla="val -57032"/>
              <a:gd name="adj2" fmla="val -214136"/>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smtClean="0">
                <a:solidFill>
                  <a:schemeClr val="tx1"/>
                </a:solidFill>
                <a:ea typeface="宋体" pitchFamily="2" charset="-122"/>
              </a:rPr>
              <a:t>MME</a:t>
            </a:r>
            <a:r>
              <a:rPr lang="zh-CN" altLang="en-US" sz="900" dirty="0" smtClean="0">
                <a:solidFill>
                  <a:schemeClr val="tx1"/>
                </a:solidFill>
                <a:ea typeface="宋体" pitchFamily="2" charset="-122"/>
              </a:rPr>
              <a:t>下发寻呼消息给</a:t>
            </a:r>
            <a:r>
              <a:rPr lang="en-US" altLang="zh-CN" sz="900" dirty="0" err="1" smtClean="0">
                <a:solidFill>
                  <a:schemeClr val="tx1"/>
                </a:solidFill>
                <a:ea typeface="宋体" pitchFamily="2" charset="-122"/>
              </a:rPr>
              <a:t>eNB</a:t>
            </a:r>
            <a:endParaRPr lang="zh-CN" altLang="en-US" sz="900" dirty="0">
              <a:solidFill>
                <a:schemeClr val="tx1"/>
              </a:solidFill>
              <a:ea typeface="宋体" pitchFamily="2" charset="-122"/>
            </a:endParaRPr>
          </a:p>
        </p:txBody>
      </p:sp>
      <p:sp>
        <p:nvSpPr>
          <p:cNvPr id="17" name="AutoShape 4"/>
          <p:cNvSpPr>
            <a:spLocks noChangeArrowheads="1"/>
          </p:cNvSpPr>
          <p:nvPr/>
        </p:nvSpPr>
        <p:spPr bwMode="auto">
          <a:xfrm>
            <a:off x="2915816" y="2204864"/>
            <a:ext cx="1656184" cy="216024"/>
          </a:xfrm>
          <a:prstGeom prst="wedgeRoundRectCallout">
            <a:avLst>
              <a:gd name="adj1" fmla="val -34948"/>
              <a:gd name="adj2" fmla="val -93834"/>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err="1" smtClean="0">
                <a:solidFill>
                  <a:schemeClr val="tx1"/>
                </a:solidFill>
                <a:ea typeface="宋体" pitchFamily="2" charset="-122"/>
              </a:rPr>
              <a:t>eNB</a:t>
            </a:r>
            <a:r>
              <a:rPr lang="zh-CN" altLang="en-US" sz="900" dirty="0" smtClean="0">
                <a:solidFill>
                  <a:schemeClr val="tx1"/>
                </a:solidFill>
                <a:ea typeface="宋体" pitchFamily="2" charset="-122"/>
              </a:rPr>
              <a:t>下发</a:t>
            </a:r>
            <a:r>
              <a:rPr lang="en-US" altLang="zh-CN" sz="900" dirty="0" smtClean="0">
                <a:solidFill>
                  <a:schemeClr val="tx1"/>
                </a:solidFill>
                <a:ea typeface="宋体" pitchFamily="2" charset="-122"/>
              </a:rPr>
              <a:t>CS</a:t>
            </a:r>
            <a:r>
              <a:rPr lang="zh-CN" altLang="en-US" sz="900" dirty="0" smtClean="0">
                <a:solidFill>
                  <a:schemeClr val="tx1"/>
                </a:solidFill>
                <a:ea typeface="宋体" pitchFamily="2" charset="-122"/>
              </a:rPr>
              <a:t>寻呼消息给</a:t>
            </a:r>
            <a:r>
              <a:rPr lang="en-US" altLang="zh-CN" sz="900" dirty="0" smtClean="0">
                <a:solidFill>
                  <a:schemeClr val="tx1"/>
                </a:solidFill>
                <a:ea typeface="宋体" pitchFamily="2" charset="-122"/>
              </a:rPr>
              <a:t>UE</a:t>
            </a:r>
            <a:endParaRPr lang="zh-CN" altLang="en-US" sz="900" dirty="0">
              <a:solidFill>
                <a:schemeClr val="tx1"/>
              </a:solidFill>
              <a:ea typeface="宋体" pitchFamily="2" charset="-122"/>
            </a:endParaRPr>
          </a:p>
        </p:txBody>
      </p:sp>
      <p:sp>
        <p:nvSpPr>
          <p:cNvPr id="18" name="AutoShape 4"/>
          <p:cNvSpPr>
            <a:spLocks noChangeArrowheads="1"/>
          </p:cNvSpPr>
          <p:nvPr/>
        </p:nvSpPr>
        <p:spPr bwMode="auto">
          <a:xfrm>
            <a:off x="3779912" y="3573016"/>
            <a:ext cx="2592288" cy="216024"/>
          </a:xfrm>
          <a:prstGeom prst="wedgeRoundRectCallout">
            <a:avLst>
              <a:gd name="adj1" fmla="val -67881"/>
              <a:gd name="adj2" fmla="val -485930"/>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smtClean="0">
                <a:solidFill>
                  <a:schemeClr val="tx1"/>
                </a:solidFill>
                <a:ea typeface="宋体" pitchFamily="2" charset="-122"/>
              </a:rPr>
              <a:t>UE</a:t>
            </a:r>
            <a:r>
              <a:rPr lang="zh-CN" altLang="en-US" sz="900" dirty="0" smtClean="0">
                <a:solidFill>
                  <a:schemeClr val="tx1"/>
                </a:solidFill>
                <a:ea typeface="宋体" pitchFamily="2" charset="-122"/>
              </a:rPr>
              <a:t>发起语音业务建立请求，后续流程同主叫</a:t>
            </a:r>
            <a:endParaRPr lang="zh-CN" altLang="en-US" sz="900" dirty="0">
              <a:solidFill>
                <a:schemeClr val="tx1"/>
              </a:solidFill>
              <a:ea typeface="宋体" pitchFamily="2" charset="-122"/>
            </a:endParaRPr>
          </a:p>
        </p:txBody>
      </p:sp>
      <p:pic>
        <p:nvPicPr>
          <p:cNvPr id="185348" name="Picture 4"/>
          <p:cNvPicPr>
            <a:picLocks noChangeAspect="1" noChangeArrowheads="1"/>
          </p:cNvPicPr>
          <p:nvPr/>
        </p:nvPicPr>
        <p:blipFill>
          <a:blip r:embed="rId4" cstate="print"/>
          <a:srcRect/>
          <a:stretch>
            <a:fillRect/>
          </a:stretch>
        </p:blipFill>
        <p:spPr bwMode="auto">
          <a:xfrm>
            <a:off x="683568" y="1772816"/>
            <a:ext cx="8210550" cy="3990975"/>
          </a:xfrm>
          <a:prstGeom prst="rect">
            <a:avLst/>
          </a:prstGeom>
          <a:noFill/>
          <a:ln w="9525">
            <a:noFill/>
            <a:miter lim="800000"/>
            <a:headEnd/>
            <a:tailEnd/>
          </a:ln>
        </p:spPr>
      </p:pic>
      <p:sp>
        <p:nvSpPr>
          <p:cNvPr id="25" name="AutoShape 4"/>
          <p:cNvSpPr>
            <a:spLocks noChangeArrowheads="1"/>
          </p:cNvSpPr>
          <p:nvPr/>
        </p:nvSpPr>
        <p:spPr bwMode="auto">
          <a:xfrm>
            <a:off x="4572000" y="3717032"/>
            <a:ext cx="2225675" cy="196850"/>
          </a:xfrm>
          <a:prstGeom prst="wedgeRoundRectCallout">
            <a:avLst>
              <a:gd name="adj1" fmla="val -61807"/>
              <a:gd name="adj2" fmla="val 151276"/>
              <a:gd name="adj3" fmla="val 16667"/>
            </a:avLst>
          </a:prstGeom>
          <a:solidFill>
            <a:srgbClr val="99CCFF">
              <a:alpha val="50195"/>
            </a:srgbClr>
          </a:solidFill>
          <a:ln w="9525" algn="ctr">
            <a:solidFill>
              <a:schemeClr val="tx1"/>
            </a:solidFill>
            <a:miter lim="800000"/>
            <a:headEnd/>
            <a:tailEnd/>
          </a:ln>
        </p:spPr>
        <p:txBody>
          <a:bodyPr lIns="83426" tIns="41713" rIns="83426" bIns="41713"/>
          <a:lstStyle/>
          <a:p>
            <a:pPr defTabSz="800100"/>
            <a:r>
              <a:rPr lang="en-US" altLang="zh-CN" sz="900" dirty="0" smtClean="0">
                <a:solidFill>
                  <a:schemeClr val="tx1"/>
                </a:solidFill>
                <a:ea typeface="宋体" pitchFamily="2" charset="-122"/>
              </a:rPr>
              <a:t>2G</a:t>
            </a:r>
            <a:r>
              <a:rPr lang="zh-CN" altLang="en-US" sz="900" dirty="0" smtClean="0">
                <a:solidFill>
                  <a:schemeClr val="tx1"/>
                </a:solidFill>
                <a:ea typeface="宋体" pitchFamily="2" charset="-122"/>
              </a:rPr>
              <a:t>小区入网后，直接发送寻呼响应</a:t>
            </a:r>
            <a:endParaRPr lang="zh-CN" altLang="en-US" sz="900" dirty="0">
              <a:solidFill>
                <a:schemeClr val="tx1"/>
              </a:solidFill>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5348"/>
                                        </p:tgtEl>
                                        <p:attrNameLst>
                                          <p:attrName>style.visibility</p:attrName>
                                        </p:attrNameLst>
                                      </p:cBhvr>
                                      <p:to>
                                        <p:strVal val="visible"/>
                                      </p:to>
                                    </p:set>
                                    <p:anim calcmode="lin" valueType="num">
                                      <p:cBhvr additive="base">
                                        <p:cTn id="27" dur="500" fill="hold"/>
                                        <p:tgtEl>
                                          <p:spTgt spid="185348"/>
                                        </p:tgtEl>
                                        <p:attrNameLst>
                                          <p:attrName>ppt_x</p:attrName>
                                        </p:attrNameLst>
                                      </p:cBhvr>
                                      <p:tavLst>
                                        <p:tav tm="0">
                                          <p:val>
                                            <p:strVal val="#ppt_x"/>
                                          </p:val>
                                        </p:tav>
                                        <p:tav tm="100000">
                                          <p:val>
                                            <p:strVal val="#ppt_x"/>
                                          </p:val>
                                        </p:tav>
                                      </p:tavLst>
                                    </p:anim>
                                    <p:anim calcmode="lin" valueType="num">
                                      <p:cBhvr additive="base">
                                        <p:cTn id="28"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blinds(horizontal)">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7" grpId="0" animBg="1"/>
      <p:bldP spid="18" grpId="0" animBg="1"/>
      <p:bldP spid="2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85</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en-US" altLang="zh-CN" dirty="0" smtClean="0">
                <a:latin typeface="+mn-lt"/>
              </a:rPr>
              <a:t>RRC CONNECTION RELEASE</a:t>
            </a:r>
            <a:endParaRPr lang="zh-CN" altLang="en-US" dirty="0" smtClean="0">
              <a:latin typeface="+mn-lt"/>
            </a:endParaRP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85</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184322" name="Picture 2"/>
          <p:cNvPicPr>
            <a:picLocks noChangeAspect="1" noChangeArrowheads="1"/>
          </p:cNvPicPr>
          <p:nvPr/>
        </p:nvPicPr>
        <p:blipFill>
          <a:blip r:embed="rId3" cstate="print"/>
          <a:srcRect/>
          <a:stretch>
            <a:fillRect/>
          </a:stretch>
        </p:blipFill>
        <p:spPr bwMode="auto">
          <a:xfrm>
            <a:off x="323528" y="1340768"/>
            <a:ext cx="5143500" cy="4333875"/>
          </a:xfrm>
          <a:prstGeom prst="rect">
            <a:avLst/>
          </a:prstGeom>
          <a:noFill/>
          <a:ln w="9525">
            <a:noFill/>
            <a:miter lim="800000"/>
            <a:headEnd/>
            <a:tailEnd/>
          </a:ln>
        </p:spPr>
      </p:pic>
      <p:cxnSp>
        <p:nvCxnSpPr>
          <p:cNvPr id="25" name="直接连接符 24"/>
          <p:cNvCxnSpPr/>
          <p:nvPr/>
        </p:nvCxnSpPr>
        <p:spPr bwMode="auto">
          <a:xfrm>
            <a:off x="2267744" y="4365104"/>
            <a:ext cx="1296144" cy="0"/>
          </a:xfrm>
          <a:prstGeom prst="line">
            <a:avLst/>
          </a:prstGeom>
          <a:noFill/>
          <a:ln w="19050" cap="flat" cmpd="sng" algn="ctr">
            <a:solidFill>
              <a:srgbClr val="C00000"/>
            </a:solidFill>
            <a:prstDash val="solid"/>
            <a:round/>
            <a:headEnd type="none" w="med" len="med"/>
            <a:tailEnd type="none" w="med" len="med"/>
          </a:ln>
          <a:effectLst/>
        </p:spPr>
      </p:cxnSp>
      <p:cxnSp>
        <p:nvCxnSpPr>
          <p:cNvPr id="26" name="直接连接符 25"/>
          <p:cNvCxnSpPr/>
          <p:nvPr/>
        </p:nvCxnSpPr>
        <p:spPr bwMode="auto">
          <a:xfrm>
            <a:off x="2195736" y="4869160"/>
            <a:ext cx="576064" cy="0"/>
          </a:xfrm>
          <a:prstGeom prst="line">
            <a:avLst/>
          </a:prstGeom>
          <a:noFill/>
          <a:ln w="19050" cap="flat" cmpd="sng" algn="ctr">
            <a:solidFill>
              <a:srgbClr val="C00000"/>
            </a:solidFill>
            <a:prstDash val="solid"/>
            <a:round/>
            <a:headEnd type="none" w="med" len="med"/>
            <a:tailEnd type="none" w="med" len="med"/>
          </a:ln>
          <a:effectLst/>
        </p:spPr>
      </p:cxnSp>
      <p:grpSp>
        <p:nvGrpSpPr>
          <p:cNvPr id="15" name="组合 14"/>
          <p:cNvGrpSpPr/>
          <p:nvPr/>
        </p:nvGrpSpPr>
        <p:grpSpPr>
          <a:xfrm>
            <a:off x="3707904" y="1412776"/>
            <a:ext cx="5276850" cy="4381500"/>
            <a:chOff x="3707904" y="1412776"/>
            <a:chExt cx="5276850" cy="4381500"/>
          </a:xfrm>
        </p:grpSpPr>
        <p:pic>
          <p:nvPicPr>
            <p:cNvPr id="184323" name="Picture 3"/>
            <p:cNvPicPr>
              <a:picLocks noChangeAspect="1" noChangeArrowheads="1"/>
            </p:cNvPicPr>
            <p:nvPr/>
          </p:nvPicPr>
          <p:blipFill>
            <a:blip r:embed="rId4" cstate="print"/>
            <a:srcRect/>
            <a:stretch>
              <a:fillRect/>
            </a:stretch>
          </p:blipFill>
          <p:spPr bwMode="auto">
            <a:xfrm>
              <a:off x="3707904" y="1412776"/>
              <a:ext cx="5276850" cy="4381500"/>
            </a:xfrm>
            <a:prstGeom prst="rect">
              <a:avLst/>
            </a:prstGeom>
            <a:noFill/>
            <a:ln w="9525">
              <a:noFill/>
              <a:miter lim="800000"/>
              <a:headEnd/>
              <a:tailEnd/>
            </a:ln>
          </p:spPr>
        </p:pic>
        <p:cxnSp>
          <p:nvCxnSpPr>
            <p:cNvPr id="28" name="直接连接符 27"/>
            <p:cNvCxnSpPr/>
            <p:nvPr/>
          </p:nvCxnSpPr>
          <p:spPr bwMode="auto">
            <a:xfrm>
              <a:off x="5724128" y="1556792"/>
              <a:ext cx="1296144" cy="0"/>
            </a:xfrm>
            <a:prstGeom prst="line">
              <a:avLst/>
            </a:prstGeom>
            <a:noFill/>
            <a:ln w="19050" cap="flat" cmpd="sng" algn="ctr">
              <a:solidFill>
                <a:srgbClr val="C00000"/>
              </a:solidFill>
              <a:prstDash val="solid"/>
              <a:round/>
              <a:headEnd type="none" w="med" len="med"/>
              <a:tailEnd type="none" w="med" len="med"/>
            </a:ln>
            <a:effectLst/>
          </p:spPr>
        </p:cxnSp>
        <p:sp>
          <p:nvSpPr>
            <p:cNvPr id="29" name="TextBox 28"/>
            <p:cNvSpPr txBox="1"/>
            <p:nvPr/>
          </p:nvSpPr>
          <p:spPr>
            <a:xfrm>
              <a:off x="7164288" y="1412776"/>
              <a:ext cx="1440160" cy="307777"/>
            </a:xfrm>
            <a:prstGeom prst="rect">
              <a:avLst/>
            </a:prstGeom>
            <a:noFill/>
          </p:spPr>
          <p:txBody>
            <a:bodyPr wrap="square" rtlCol="0">
              <a:spAutoFit/>
            </a:bodyPr>
            <a:lstStyle/>
            <a:p>
              <a:r>
                <a:rPr lang="en-US" altLang="zh-CN" dirty="0" smtClean="0">
                  <a:solidFill>
                    <a:schemeClr val="tx1"/>
                  </a:solidFill>
                </a:rPr>
                <a:t>GSM</a:t>
              </a:r>
              <a:r>
                <a:rPr lang="zh-CN" altLang="en-US" dirty="0" smtClean="0">
                  <a:solidFill>
                    <a:schemeClr val="tx1"/>
                  </a:solidFill>
                </a:rPr>
                <a:t>频点组</a:t>
              </a:r>
              <a:endParaRPr lang="zh-CN" altLang="en-US" dirty="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86</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zh-CN" altLang="en-US" dirty="0" smtClean="0"/>
              <a:t>寻呼的三种触发场景</a:t>
            </a:r>
            <a:endParaRPr lang="zh-CN" altLang="en-US" dirty="0" smtClean="0">
              <a:latin typeface="+mn-lt"/>
            </a:endParaRP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86</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2" name="TextBox 11"/>
          <p:cNvSpPr txBox="1"/>
          <p:nvPr/>
        </p:nvSpPr>
        <p:spPr>
          <a:xfrm>
            <a:off x="539750" y="1052513"/>
            <a:ext cx="8280400" cy="338137"/>
          </a:xfrm>
          <a:prstGeom prst="rect">
            <a:avLst/>
          </a:prstGeom>
          <a:noFill/>
        </p:spPr>
        <p:txBody>
          <a:bodyPr>
            <a:spAutoFit/>
          </a:bodyPr>
          <a:lstStyle/>
          <a:p>
            <a:pPr defTabSz="801688">
              <a:buFont typeface="Wingdings" pitchFamily="2" charset="2"/>
              <a:buChar char="Ø"/>
              <a:defRPr/>
            </a:pPr>
            <a:r>
              <a:rPr lang="en-US" altLang="zh-CN" sz="1600" kern="0" dirty="0">
                <a:solidFill>
                  <a:schemeClr val="tx1"/>
                </a:solidFill>
                <a:latin typeface="+mn-ea"/>
                <a:ea typeface="+mn-ea"/>
              </a:rPr>
              <a:t>UE</a:t>
            </a:r>
            <a:r>
              <a:rPr lang="zh-CN" altLang="en-US" sz="1600" kern="0" dirty="0">
                <a:solidFill>
                  <a:schemeClr val="tx1"/>
                </a:solidFill>
                <a:latin typeface="+mn-ea"/>
                <a:ea typeface="+mn-ea"/>
              </a:rPr>
              <a:t>处于</a:t>
            </a:r>
            <a:r>
              <a:rPr lang="en-US" altLang="zh-CN" sz="1600" kern="0" dirty="0">
                <a:solidFill>
                  <a:schemeClr val="tx1"/>
                </a:solidFill>
                <a:latin typeface="+mn-ea"/>
                <a:ea typeface="+mn-ea"/>
              </a:rPr>
              <a:t>IDLE</a:t>
            </a:r>
            <a:r>
              <a:rPr lang="zh-CN" altLang="en-US" sz="1600" kern="0" dirty="0">
                <a:solidFill>
                  <a:schemeClr val="tx1"/>
                </a:solidFill>
                <a:latin typeface="+mn-ea"/>
                <a:ea typeface="+mn-ea"/>
              </a:rPr>
              <a:t>态且网络侧有数</a:t>
            </a:r>
            <a:r>
              <a:rPr lang="zh-CN" altLang="en-US" sz="1600" kern="0" dirty="0" smtClean="0">
                <a:solidFill>
                  <a:schemeClr val="tx1"/>
                </a:solidFill>
                <a:latin typeface="+mn-ea"/>
                <a:ea typeface="+mn-ea"/>
              </a:rPr>
              <a:t>据要</a:t>
            </a:r>
            <a:r>
              <a:rPr lang="zh-CN" altLang="en-US" sz="1600" kern="0" dirty="0">
                <a:solidFill>
                  <a:schemeClr val="tx1"/>
                </a:solidFill>
                <a:latin typeface="+mn-ea"/>
                <a:ea typeface="+mn-ea"/>
              </a:rPr>
              <a:t>发送给</a:t>
            </a:r>
            <a:r>
              <a:rPr lang="en-US" altLang="zh-CN" sz="1600" kern="0" dirty="0" smtClean="0">
                <a:solidFill>
                  <a:schemeClr val="tx1"/>
                </a:solidFill>
                <a:latin typeface="+mn-ea"/>
                <a:ea typeface="+mn-ea"/>
              </a:rPr>
              <a:t>UE</a:t>
            </a:r>
            <a:r>
              <a:rPr lang="zh-CN" altLang="en-US" sz="1600" kern="0" dirty="0" smtClean="0">
                <a:solidFill>
                  <a:schemeClr val="tx1"/>
                </a:solidFill>
                <a:latin typeface="+mn-ea"/>
                <a:ea typeface="+mn-ea"/>
              </a:rPr>
              <a:t>或者有语音，</a:t>
            </a:r>
            <a:r>
              <a:rPr lang="en-US" altLang="zh-CN" sz="1600" kern="0" dirty="0">
                <a:solidFill>
                  <a:schemeClr val="tx1"/>
                </a:solidFill>
                <a:latin typeface="+mn-ea"/>
                <a:ea typeface="+mn-ea"/>
              </a:rPr>
              <a:t>UE</a:t>
            </a:r>
            <a:r>
              <a:rPr lang="zh-CN" altLang="en-US" sz="1600" kern="0" dirty="0">
                <a:solidFill>
                  <a:schemeClr val="tx1"/>
                </a:solidFill>
                <a:latin typeface="+mn-ea"/>
                <a:ea typeface="+mn-ea"/>
              </a:rPr>
              <a:t>收到寻呼后发起接入流程</a:t>
            </a:r>
            <a:endParaRPr lang="en-US" altLang="zh-CN" sz="1600" kern="0" dirty="0">
              <a:solidFill>
                <a:schemeClr val="tx1"/>
              </a:solidFill>
              <a:latin typeface="+mn-ea"/>
              <a:ea typeface="+mn-ea"/>
            </a:endParaRPr>
          </a:p>
        </p:txBody>
      </p:sp>
      <p:sp>
        <p:nvSpPr>
          <p:cNvPr id="15" name="TextBox 14"/>
          <p:cNvSpPr txBox="1"/>
          <p:nvPr/>
        </p:nvSpPr>
        <p:spPr>
          <a:xfrm>
            <a:off x="539750" y="4017963"/>
            <a:ext cx="8280400" cy="830262"/>
          </a:xfrm>
          <a:prstGeom prst="rect">
            <a:avLst/>
          </a:prstGeom>
          <a:noFill/>
        </p:spPr>
        <p:txBody>
          <a:bodyPr>
            <a:spAutoFit/>
          </a:bodyPr>
          <a:lstStyle/>
          <a:p>
            <a:pPr defTabSz="801688">
              <a:buFont typeface="Wingdings" pitchFamily="2" charset="2"/>
              <a:buChar char="Ø"/>
              <a:defRPr/>
            </a:pPr>
            <a:r>
              <a:rPr lang="zh-CN" altLang="en-US" sz="1600" kern="0" dirty="0">
                <a:solidFill>
                  <a:schemeClr val="tx1"/>
                </a:solidFill>
                <a:latin typeface="+mn-ea"/>
                <a:ea typeface="+mn-ea"/>
              </a:rPr>
              <a:t>网络侧通知</a:t>
            </a:r>
            <a:r>
              <a:rPr lang="en-US" altLang="zh-CN" sz="1600" kern="0" dirty="0">
                <a:solidFill>
                  <a:schemeClr val="tx1"/>
                </a:solidFill>
                <a:latin typeface="+mn-ea"/>
                <a:ea typeface="+mn-ea"/>
              </a:rPr>
              <a:t>UE</a:t>
            </a:r>
            <a:r>
              <a:rPr lang="zh-CN" altLang="en-US" sz="1600" kern="0" dirty="0">
                <a:solidFill>
                  <a:schemeClr val="tx1"/>
                </a:solidFill>
                <a:latin typeface="+mn-ea"/>
                <a:ea typeface="+mn-ea"/>
              </a:rPr>
              <a:t>系统消息更新时，</a:t>
            </a:r>
            <a:r>
              <a:rPr lang="en-US" altLang="zh-CN" sz="1600" dirty="0">
                <a:solidFill>
                  <a:schemeClr val="tx1"/>
                </a:solidFill>
                <a:latin typeface="+mn-ea"/>
                <a:ea typeface="+mn-ea"/>
              </a:rPr>
              <a:t>UE</a:t>
            </a:r>
            <a:r>
              <a:rPr lang="zh-CN" altLang="en-US" sz="1600" dirty="0">
                <a:solidFill>
                  <a:schemeClr val="tx1"/>
                </a:solidFill>
                <a:latin typeface="+mn-ea"/>
                <a:ea typeface="+mn-ea"/>
              </a:rPr>
              <a:t>接收到寻呼需要重新解析系统消息</a:t>
            </a:r>
            <a:endParaRPr lang="en-US" altLang="zh-CN" sz="1600" dirty="0">
              <a:solidFill>
                <a:schemeClr val="tx1"/>
              </a:solidFill>
              <a:latin typeface="+mn-ea"/>
              <a:ea typeface="+mn-ea"/>
            </a:endParaRPr>
          </a:p>
          <a:p>
            <a:pPr defTabSz="801688">
              <a:buFont typeface="Wingdings" pitchFamily="2" charset="2"/>
              <a:buChar char="Ø"/>
              <a:defRPr/>
            </a:pPr>
            <a:r>
              <a:rPr lang="zh-CN" altLang="en-US" sz="1600" kern="0" dirty="0">
                <a:solidFill>
                  <a:schemeClr val="tx1"/>
                </a:solidFill>
                <a:latin typeface="+mn-ea"/>
                <a:ea typeface="+mn-ea"/>
              </a:rPr>
              <a:t>网络侧通知</a:t>
            </a:r>
            <a:r>
              <a:rPr lang="en-US" altLang="zh-CN" sz="1600" kern="0" dirty="0">
                <a:solidFill>
                  <a:schemeClr val="tx1"/>
                </a:solidFill>
                <a:latin typeface="+mn-ea"/>
                <a:ea typeface="+mn-ea"/>
              </a:rPr>
              <a:t>UE</a:t>
            </a:r>
            <a:r>
              <a:rPr lang="zh-CN" altLang="en-US" sz="1600" kern="0" dirty="0">
                <a:solidFill>
                  <a:schemeClr val="tx1"/>
                </a:solidFill>
                <a:latin typeface="+mn-ea"/>
                <a:ea typeface="+mn-ea"/>
              </a:rPr>
              <a:t>当前有</a:t>
            </a:r>
            <a:r>
              <a:rPr lang="en-US" altLang="zh-CN" sz="1600" kern="0" dirty="0">
                <a:solidFill>
                  <a:schemeClr val="tx1"/>
                </a:solidFill>
                <a:latin typeface="+mn-ea"/>
                <a:ea typeface="+mn-ea"/>
              </a:rPr>
              <a:t>ETWS</a:t>
            </a:r>
            <a:r>
              <a:rPr lang="zh-CN" altLang="en-US" sz="1600" kern="0" dirty="0">
                <a:solidFill>
                  <a:schemeClr val="tx1"/>
                </a:solidFill>
                <a:latin typeface="+mn-ea"/>
                <a:ea typeface="+mn-ea"/>
              </a:rPr>
              <a:t>时，</a:t>
            </a:r>
            <a:r>
              <a:rPr lang="en-US" altLang="zh-CN" sz="1600" dirty="0">
                <a:solidFill>
                  <a:schemeClr val="tx1"/>
                </a:solidFill>
                <a:latin typeface="+mn-ea"/>
                <a:ea typeface="+mn-ea"/>
              </a:rPr>
              <a:t>UE</a:t>
            </a:r>
            <a:r>
              <a:rPr lang="zh-CN" altLang="en-US" sz="1600" dirty="0">
                <a:solidFill>
                  <a:schemeClr val="tx1"/>
                </a:solidFill>
                <a:latin typeface="+mn-ea"/>
                <a:ea typeface="+mn-ea"/>
              </a:rPr>
              <a:t>应立即解析</a:t>
            </a:r>
            <a:r>
              <a:rPr lang="en-US" altLang="zh-CN" sz="1600" dirty="0">
                <a:solidFill>
                  <a:schemeClr val="tx1"/>
                </a:solidFill>
                <a:latin typeface="+mn-ea"/>
                <a:ea typeface="+mn-ea"/>
              </a:rPr>
              <a:t>SIB1</a:t>
            </a:r>
            <a:r>
              <a:rPr lang="zh-CN" altLang="en-US" sz="1600" dirty="0">
                <a:solidFill>
                  <a:schemeClr val="tx1"/>
                </a:solidFill>
                <a:latin typeface="+mn-ea"/>
                <a:ea typeface="+mn-ea"/>
              </a:rPr>
              <a:t>消息。如果</a:t>
            </a:r>
            <a:r>
              <a:rPr lang="en-US" altLang="zh-CN" sz="1600" dirty="0">
                <a:solidFill>
                  <a:schemeClr val="tx1"/>
                </a:solidFill>
                <a:latin typeface="+mn-ea"/>
                <a:ea typeface="+mn-ea"/>
              </a:rPr>
              <a:t>SIB1</a:t>
            </a:r>
            <a:r>
              <a:rPr lang="zh-CN" altLang="en-US" sz="1600" dirty="0">
                <a:solidFill>
                  <a:schemeClr val="tx1"/>
                </a:solidFill>
                <a:latin typeface="+mn-ea"/>
                <a:ea typeface="+mn-ea"/>
              </a:rPr>
              <a:t>指示有</a:t>
            </a:r>
            <a:r>
              <a:rPr lang="en-US" altLang="zh-CN" sz="1600" dirty="0">
                <a:solidFill>
                  <a:schemeClr val="tx1"/>
                </a:solidFill>
                <a:latin typeface="+mn-ea"/>
                <a:ea typeface="+mn-ea"/>
              </a:rPr>
              <a:t>SIB10</a:t>
            </a:r>
            <a:r>
              <a:rPr lang="zh-CN" altLang="en-US" sz="1600" dirty="0">
                <a:solidFill>
                  <a:schemeClr val="tx1"/>
                </a:solidFill>
                <a:latin typeface="+mn-ea"/>
                <a:ea typeface="+mn-ea"/>
              </a:rPr>
              <a:t>的调度，</a:t>
            </a:r>
            <a:r>
              <a:rPr lang="en-US" altLang="zh-CN" sz="1600" dirty="0">
                <a:solidFill>
                  <a:schemeClr val="tx1"/>
                </a:solidFill>
                <a:latin typeface="+mn-ea"/>
                <a:ea typeface="+mn-ea"/>
              </a:rPr>
              <a:t>UE</a:t>
            </a:r>
            <a:r>
              <a:rPr lang="zh-CN" altLang="en-US" sz="1600" dirty="0">
                <a:solidFill>
                  <a:schemeClr val="tx1"/>
                </a:solidFill>
                <a:latin typeface="+mn-ea"/>
                <a:ea typeface="+mn-ea"/>
              </a:rPr>
              <a:t>应解析</a:t>
            </a:r>
            <a:r>
              <a:rPr lang="en-US" altLang="zh-CN" sz="1600" dirty="0">
                <a:solidFill>
                  <a:schemeClr val="tx1"/>
                </a:solidFill>
                <a:latin typeface="+mn-ea"/>
                <a:ea typeface="+mn-ea"/>
              </a:rPr>
              <a:t>SIB10</a:t>
            </a:r>
            <a:r>
              <a:rPr lang="zh-CN" altLang="en-US" sz="1600" dirty="0">
                <a:solidFill>
                  <a:schemeClr val="tx1"/>
                </a:solidFill>
                <a:latin typeface="+mn-ea"/>
                <a:ea typeface="+mn-ea"/>
              </a:rPr>
              <a:t>；如果</a:t>
            </a:r>
            <a:r>
              <a:rPr lang="en-US" altLang="zh-CN" sz="1600" dirty="0">
                <a:solidFill>
                  <a:schemeClr val="tx1"/>
                </a:solidFill>
                <a:latin typeface="+mn-ea"/>
                <a:ea typeface="+mn-ea"/>
              </a:rPr>
              <a:t>SIB1</a:t>
            </a:r>
            <a:r>
              <a:rPr lang="zh-CN" altLang="en-US" sz="1600" dirty="0">
                <a:solidFill>
                  <a:schemeClr val="tx1"/>
                </a:solidFill>
                <a:latin typeface="+mn-ea"/>
                <a:ea typeface="+mn-ea"/>
              </a:rPr>
              <a:t>指示有</a:t>
            </a:r>
            <a:r>
              <a:rPr lang="en-US" altLang="zh-CN" sz="1600" dirty="0">
                <a:solidFill>
                  <a:schemeClr val="tx1"/>
                </a:solidFill>
                <a:latin typeface="+mn-ea"/>
                <a:ea typeface="+mn-ea"/>
              </a:rPr>
              <a:t>SIB11</a:t>
            </a:r>
            <a:r>
              <a:rPr lang="zh-CN" altLang="en-US" sz="1600" dirty="0">
                <a:solidFill>
                  <a:schemeClr val="tx1"/>
                </a:solidFill>
                <a:latin typeface="+mn-ea"/>
                <a:ea typeface="+mn-ea"/>
              </a:rPr>
              <a:t>的调度，</a:t>
            </a:r>
            <a:r>
              <a:rPr lang="en-US" altLang="zh-CN" sz="1600" dirty="0">
                <a:solidFill>
                  <a:schemeClr val="tx1"/>
                </a:solidFill>
                <a:latin typeface="+mn-ea"/>
                <a:ea typeface="+mn-ea"/>
              </a:rPr>
              <a:t>UE</a:t>
            </a:r>
            <a:r>
              <a:rPr lang="zh-CN" altLang="en-US" sz="1600" dirty="0">
                <a:solidFill>
                  <a:schemeClr val="tx1"/>
                </a:solidFill>
                <a:latin typeface="+mn-ea"/>
                <a:ea typeface="+mn-ea"/>
              </a:rPr>
              <a:t>应解析</a:t>
            </a:r>
            <a:r>
              <a:rPr lang="en-US" altLang="zh-CN" sz="1600" dirty="0">
                <a:solidFill>
                  <a:schemeClr val="tx1"/>
                </a:solidFill>
                <a:latin typeface="+mn-ea"/>
                <a:ea typeface="+mn-ea"/>
              </a:rPr>
              <a:t>SIB11</a:t>
            </a:r>
            <a:r>
              <a:rPr lang="zh-CN" altLang="en-US" sz="1600" dirty="0">
                <a:solidFill>
                  <a:schemeClr val="tx1"/>
                </a:solidFill>
                <a:latin typeface="+mn-ea"/>
                <a:ea typeface="+mn-ea"/>
              </a:rPr>
              <a:t>。</a:t>
            </a:r>
            <a:endParaRPr lang="en-US" altLang="zh-CN" sz="1600" kern="0" dirty="0">
              <a:solidFill>
                <a:schemeClr val="tx1"/>
              </a:solidFill>
              <a:latin typeface="+mn-ea"/>
              <a:ea typeface="+mn-ea"/>
            </a:endParaRPr>
          </a:p>
        </p:txBody>
      </p:sp>
      <p:pic>
        <p:nvPicPr>
          <p:cNvPr id="85003" name="Picture 13"/>
          <p:cNvPicPr>
            <a:picLocks noChangeAspect="1" noChangeArrowheads="1"/>
          </p:cNvPicPr>
          <p:nvPr/>
        </p:nvPicPr>
        <p:blipFill>
          <a:blip r:embed="rId3" cstate="print"/>
          <a:srcRect/>
          <a:stretch>
            <a:fillRect/>
          </a:stretch>
        </p:blipFill>
        <p:spPr bwMode="auto">
          <a:xfrm>
            <a:off x="900113" y="1484313"/>
            <a:ext cx="4824412" cy="2238375"/>
          </a:xfrm>
          <a:prstGeom prst="rect">
            <a:avLst/>
          </a:prstGeom>
          <a:noFill/>
          <a:ln w="9525" algn="ctr">
            <a:noFill/>
            <a:miter lim="800000"/>
            <a:headEnd/>
            <a:tailEnd/>
          </a:ln>
        </p:spPr>
      </p:pic>
      <p:pic>
        <p:nvPicPr>
          <p:cNvPr id="85004" name="Picture 14"/>
          <p:cNvPicPr>
            <a:picLocks noChangeAspect="1" noChangeArrowheads="1"/>
          </p:cNvPicPr>
          <p:nvPr/>
        </p:nvPicPr>
        <p:blipFill>
          <a:blip r:embed="rId4" cstate="print"/>
          <a:srcRect/>
          <a:stretch>
            <a:fillRect/>
          </a:stretch>
        </p:blipFill>
        <p:spPr bwMode="auto">
          <a:xfrm>
            <a:off x="900113" y="5013325"/>
            <a:ext cx="4711700" cy="1152525"/>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87</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en-US" altLang="zh-CN" dirty="0" smtClean="0">
                <a:latin typeface="+mn-lt"/>
              </a:rPr>
              <a:t>RRC Paging</a:t>
            </a:r>
            <a:endParaRPr lang="zh-CN" altLang="en-US" dirty="0" smtClean="0">
              <a:latin typeface="+mn-lt"/>
            </a:endParaRP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87</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186370" name="Picture 2"/>
          <p:cNvPicPr>
            <a:picLocks noChangeAspect="1" noChangeArrowheads="1"/>
          </p:cNvPicPr>
          <p:nvPr/>
        </p:nvPicPr>
        <p:blipFill>
          <a:blip r:embed="rId3" cstate="print"/>
          <a:srcRect/>
          <a:stretch>
            <a:fillRect/>
          </a:stretch>
        </p:blipFill>
        <p:spPr bwMode="auto">
          <a:xfrm>
            <a:off x="539552" y="980728"/>
            <a:ext cx="5734050" cy="4638675"/>
          </a:xfrm>
          <a:prstGeom prst="rect">
            <a:avLst/>
          </a:prstGeom>
          <a:noFill/>
          <a:ln w="9525">
            <a:noFill/>
            <a:miter lim="800000"/>
            <a:headEnd/>
            <a:tailEnd/>
          </a:ln>
        </p:spPr>
      </p:pic>
      <p:cxnSp>
        <p:nvCxnSpPr>
          <p:cNvPr id="17" name="直接连接符 16"/>
          <p:cNvCxnSpPr/>
          <p:nvPr/>
        </p:nvCxnSpPr>
        <p:spPr bwMode="auto">
          <a:xfrm>
            <a:off x="2339752" y="5229200"/>
            <a:ext cx="1008112" cy="0"/>
          </a:xfrm>
          <a:prstGeom prst="line">
            <a:avLst/>
          </a:prstGeom>
          <a:noFill/>
          <a:ln w="19050" cap="flat" cmpd="sng" algn="ctr">
            <a:solidFill>
              <a:srgbClr val="C00000"/>
            </a:solidFill>
            <a:prstDash val="solid"/>
            <a:round/>
            <a:headEnd type="none" w="med" len="med"/>
            <a:tailEnd type="none" w="med" len="med"/>
          </a:ln>
          <a:effectLst/>
        </p:spPr>
      </p:cxnSp>
      <p:sp>
        <p:nvSpPr>
          <p:cNvPr id="18" name="TextBox 17"/>
          <p:cNvSpPr txBox="1"/>
          <p:nvPr/>
        </p:nvSpPr>
        <p:spPr>
          <a:xfrm>
            <a:off x="3563888" y="5085184"/>
            <a:ext cx="2160240" cy="307777"/>
          </a:xfrm>
          <a:prstGeom prst="rect">
            <a:avLst/>
          </a:prstGeom>
          <a:noFill/>
        </p:spPr>
        <p:txBody>
          <a:bodyPr wrap="square" rtlCol="0">
            <a:spAutoFit/>
          </a:bodyPr>
          <a:lstStyle/>
          <a:p>
            <a:r>
              <a:rPr lang="zh-CN" altLang="en-US" dirty="0" smtClean="0">
                <a:solidFill>
                  <a:srgbClr val="0099CC"/>
                </a:solidFill>
              </a:rPr>
              <a:t>语音寻呼携带</a:t>
            </a:r>
            <a:r>
              <a:rPr lang="en-US" altLang="zh-CN" dirty="0" smtClean="0">
                <a:solidFill>
                  <a:srgbClr val="0099CC"/>
                </a:solidFill>
              </a:rPr>
              <a:t>CS</a:t>
            </a:r>
            <a:r>
              <a:rPr lang="zh-CN" altLang="en-US" dirty="0" smtClean="0">
                <a:solidFill>
                  <a:srgbClr val="0099CC"/>
                </a:solidFill>
              </a:rPr>
              <a:t>标志</a:t>
            </a:r>
            <a:endParaRPr lang="zh-CN" altLang="en-US" dirty="0">
              <a:solidFill>
                <a:srgbClr val="0099CC"/>
              </a:solidFill>
            </a:endParaRPr>
          </a:p>
        </p:txBody>
      </p:sp>
      <p:cxnSp>
        <p:nvCxnSpPr>
          <p:cNvPr id="20" name="直接连接符 19"/>
          <p:cNvCxnSpPr/>
          <p:nvPr/>
        </p:nvCxnSpPr>
        <p:spPr bwMode="auto">
          <a:xfrm>
            <a:off x="2555776" y="5085184"/>
            <a:ext cx="3312368" cy="0"/>
          </a:xfrm>
          <a:prstGeom prst="line">
            <a:avLst/>
          </a:prstGeom>
          <a:noFill/>
          <a:ln w="19050" cap="flat" cmpd="sng" algn="ctr">
            <a:solidFill>
              <a:srgbClr val="C00000"/>
            </a:solidFill>
            <a:prstDash val="solid"/>
            <a:round/>
            <a:headEnd type="none" w="med" len="med"/>
            <a:tailEnd type="none" w="med" len="med"/>
          </a:ln>
          <a:effectLst/>
        </p:spPr>
      </p:cxnSp>
      <p:sp>
        <p:nvSpPr>
          <p:cNvPr id="21" name="TextBox 20"/>
          <p:cNvSpPr txBox="1"/>
          <p:nvPr/>
        </p:nvSpPr>
        <p:spPr>
          <a:xfrm>
            <a:off x="3635896" y="4509120"/>
            <a:ext cx="2160240" cy="307777"/>
          </a:xfrm>
          <a:prstGeom prst="rect">
            <a:avLst/>
          </a:prstGeom>
          <a:noFill/>
        </p:spPr>
        <p:txBody>
          <a:bodyPr wrap="square" rtlCol="0">
            <a:spAutoFit/>
          </a:bodyPr>
          <a:lstStyle/>
          <a:p>
            <a:r>
              <a:rPr lang="zh-CN" altLang="en-US" dirty="0" smtClean="0">
                <a:solidFill>
                  <a:srgbClr val="0099CC"/>
                </a:solidFill>
              </a:rPr>
              <a:t>使用</a:t>
            </a:r>
            <a:r>
              <a:rPr lang="en-US" altLang="zh-CN" dirty="0" smtClean="0">
                <a:solidFill>
                  <a:srgbClr val="0099CC"/>
                </a:solidFill>
              </a:rPr>
              <a:t>TMSI</a:t>
            </a:r>
            <a:r>
              <a:rPr lang="zh-CN" altLang="en-US" dirty="0" smtClean="0">
                <a:solidFill>
                  <a:srgbClr val="0099CC"/>
                </a:solidFill>
              </a:rPr>
              <a:t>识别被叫用户</a:t>
            </a:r>
            <a:endParaRPr lang="zh-CN" altLang="en-US" dirty="0">
              <a:solidFill>
                <a:srgbClr val="0099CC"/>
              </a:solidFill>
            </a:endParaRP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日期占位符 1"/>
          <p:cNvSpPr>
            <a:spLocks noGrp="1"/>
          </p:cNvSpPr>
          <p:nvPr>
            <p:ph type="dt" sz="quarter" idx="10"/>
          </p:nvPr>
        </p:nvSpPr>
        <p:spPr>
          <a:noFill/>
        </p:spPr>
        <p:txBody>
          <a:bodyPr/>
          <a:lstStyle/>
          <a:p>
            <a:pPr defTabSz="801688"/>
            <a:r>
              <a:rPr lang="de-DE" altLang="zh-CN" smtClean="0"/>
              <a:t>Page </a:t>
            </a:r>
            <a:fld id="{378C4A66-8861-48DC-8B2D-ACD6D85B79AB}" type="slidenum">
              <a:rPr lang="de-DE" altLang="zh-CN" smtClean="0"/>
              <a:pPr defTabSz="801688"/>
              <a:t>88</a:t>
            </a:fld>
            <a:endParaRPr lang="en-GB" altLang="zh-CN" smtClean="0"/>
          </a:p>
        </p:txBody>
      </p:sp>
      <p:pic>
        <p:nvPicPr>
          <p:cNvPr id="83971" name="Picture 2" descr="094"/>
          <p:cNvPicPr>
            <a:picLocks noChangeAspect="1" noChangeArrowheads="1"/>
          </p:cNvPicPr>
          <p:nvPr/>
        </p:nvPicPr>
        <p:blipFill>
          <a:blip r:embed="rId3" cstate="print"/>
          <a:srcRect/>
          <a:stretch>
            <a:fillRect/>
          </a:stretch>
        </p:blipFill>
        <p:spPr bwMode="auto">
          <a:xfrm>
            <a:off x="1116013" y="2105025"/>
            <a:ext cx="1087437" cy="3744913"/>
          </a:xfrm>
          <a:prstGeom prst="rect">
            <a:avLst/>
          </a:prstGeom>
          <a:noFill/>
          <a:ln w="9525">
            <a:noFill/>
            <a:miter lim="800000"/>
            <a:headEnd/>
            <a:tailEnd/>
          </a:ln>
        </p:spPr>
      </p:pic>
      <p:sp>
        <p:nvSpPr>
          <p:cNvPr id="83972" name="Line 3"/>
          <p:cNvSpPr>
            <a:spLocks noChangeShapeType="1"/>
          </p:cNvSpPr>
          <p:nvPr/>
        </p:nvSpPr>
        <p:spPr bwMode="auto">
          <a:xfrm flipV="1">
            <a:off x="2211388" y="1844675"/>
            <a:ext cx="0" cy="4103688"/>
          </a:xfrm>
          <a:prstGeom prst="line">
            <a:avLst/>
          </a:prstGeom>
          <a:noFill/>
          <a:ln w="38100" cmpd="dbl">
            <a:solidFill>
              <a:srgbClr val="B2B2B2"/>
            </a:solidFill>
            <a:round/>
            <a:headEnd/>
            <a:tailEnd/>
          </a:ln>
        </p:spPr>
        <p:txBody>
          <a:bodyPr/>
          <a:lstStyle/>
          <a:p>
            <a:endParaRPr lang="zh-CN" altLang="en-US"/>
          </a:p>
        </p:txBody>
      </p:sp>
      <p:sp>
        <p:nvSpPr>
          <p:cNvPr id="83973" name="AutoShape 4"/>
          <p:cNvSpPr>
            <a:spLocks noChangeArrowheads="1"/>
          </p:cNvSpPr>
          <p:nvPr/>
        </p:nvSpPr>
        <p:spPr bwMode="auto">
          <a:xfrm>
            <a:off x="2555875" y="2133600"/>
            <a:ext cx="5184477" cy="3743325"/>
          </a:xfrm>
          <a:prstGeom prst="roundRect">
            <a:avLst>
              <a:gd name="adj" fmla="val 5935"/>
            </a:avLst>
          </a:prstGeom>
          <a:gradFill rotWithShape="1">
            <a:gsLst>
              <a:gs pos="0">
                <a:srgbClr val="DDDDDD"/>
              </a:gs>
              <a:gs pos="50000">
                <a:srgbClr val="F5F5F5"/>
              </a:gs>
              <a:gs pos="100000">
                <a:srgbClr val="DDDDDD"/>
              </a:gs>
            </a:gsLst>
            <a:lin ang="18900000" scaled="1"/>
          </a:gradFill>
          <a:ln w="9525">
            <a:noFill/>
            <a:round/>
            <a:headEnd/>
            <a:tailEnd/>
          </a:ln>
        </p:spPr>
        <p:txBody>
          <a:bodyPr wrap="none" anchor="ctr"/>
          <a:lstStyle/>
          <a:p>
            <a:endParaRPr lang="zh-CN" altLang="en-US"/>
          </a:p>
        </p:txBody>
      </p:sp>
      <p:sp>
        <p:nvSpPr>
          <p:cNvPr id="83974" name="Line 5"/>
          <p:cNvSpPr>
            <a:spLocks noChangeShapeType="1"/>
          </p:cNvSpPr>
          <p:nvPr/>
        </p:nvSpPr>
        <p:spPr bwMode="auto">
          <a:xfrm>
            <a:off x="2211388" y="1844675"/>
            <a:ext cx="6681787" cy="0"/>
          </a:xfrm>
          <a:prstGeom prst="line">
            <a:avLst/>
          </a:prstGeom>
          <a:noFill/>
          <a:ln w="38100" cmpd="dbl">
            <a:solidFill>
              <a:srgbClr val="B2B2B2"/>
            </a:solidFill>
            <a:round/>
            <a:headEnd/>
            <a:tailEnd/>
          </a:ln>
        </p:spPr>
        <p:txBody>
          <a:bodyPr/>
          <a:lstStyle/>
          <a:p>
            <a:endParaRPr lang="zh-CN" altLang="en-US"/>
          </a:p>
        </p:txBody>
      </p:sp>
      <p:grpSp>
        <p:nvGrpSpPr>
          <p:cNvPr id="2" name="Group 6"/>
          <p:cNvGrpSpPr>
            <a:grpSpLocks/>
          </p:cNvGrpSpPr>
          <p:nvPr/>
        </p:nvGrpSpPr>
        <p:grpSpPr bwMode="auto">
          <a:xfrm>
            <a:off x="2066925" y="1700213"/>
            <a:ext cx="288925" cy="288925"/>
            <a:chOff x="1519" y="1843"/>
            <a:chExt cx="182" cy="182"/>
          </a:xfrm>
        </p:grpSpPr>
        <p:sp>
          <p:nvSpPr>
            <p:cNvPr id="83978" name="Oval 7"/>
            <p:cNvSpPr>
              <a:spLocks noChangeArrowheads="1"/>
            </p:cNvSpPr>
            <p:nvPr/>
          </p:nvSpPr>
          <p:spPr bwMode="auto">
            <a:xfrm>
              <a:off x="1519" y="1843"/>
              <a:ext cx="182" cy="182"/>
            </a:xfrm>
            <a:prstGeom prst="ellipse">
              <a:avLst/>
            </a:prstGeom>
            <a:solidFill>
              <a:srgbClr val="DDDDDD"/>
            </a:solidFill>
            <a:ln w="9525">
              <a:solidFill>
                <a:srgbClr val="B2B2B2"/>
              </a:solidFill>
              <a:round/>
              <a:headEnd/>
              <a:tailEnd/>
            </a:ln>
          </p:spPr>
          <p:txBody>
            <a:bodyPr wrap="none" anchor="ctr"/>
            <a:lstStyle/>
            <a:p>
              <a:endParaRPr lang="zh-CN" altLang="en-US"/>
            </a:p>
          </p:txBody>
        </p:sp>
        <p:sp>
          <p:nvSpPr>
            <p:cNvPr id="83979" name="Oval 8"/>
            <p:cNvSpPr>
              <a:spLocks noChangeArrowheads="1"/>
            </p:cNvSpPr>
            <p:nvPr/>
          </p:nvSpPr>
          <p:spPr bwMode="auto">
            <a:xfrm>
              <a:off x="1557" y="1882"/>
              <a:ext cx="105" cy="105"/>
            </a:xfrm>
            <a:prstGeom prst="ellipse">
              <a:avLst/>
            </a:prstGeom>
            <a:gradFill rotWithShape="1">
              <a:gsLst>
                <a:gs pos="0">
                  <a:srgbClr val="ECD1CC"/>
                </a:gs>
                <a:gs pos="100000">
                  <a:srgbClr val="A21700"/>
                </a:gs>
              </a:gsLst>
              <a:path path="shape">
                <a:fillToRect l="50000" t="50000" r="50000" b="50000"/>
              </a:path>
            </a:gradFill>
            <a:ln w="9525">
              <a:noFill/>
              <a:round/>
              <a:headEnd/>
              <a:tailEnd/>
            </a:ln>
          </p:spPr>
          <p:txBody>
            <a:bodyPr wrap="none" anchor="ctr"/>
            <a:lstStyle/>
            <a:p>
              <a:endParaRPr lang="zh-CN" altLang="en-US"/>
            </a:p>
          </p:txBody>
        </p:sp>
      </p:grpSp>
      <p:sp>
        <p:nvSpPr>
          <p:cNvPr id="211978" name="Rectangle 10"/>
          <p:cNvSpPr>
            <a:spLocks noChangeArrowheads="1"/>
          </p:cNvSpPr>
          <p:nvPr/>
        </p:nvSpPr>
        <p:spPr bwMode="gray">
          <a:xfrm>
            <a:off x="3059113" y="2501900"/>
            <a:ext cx="4463081" cy="2083647"/>
          </a:xfrm>
          <a:prstGeom prst="rect">
            <a:avLst/>
          </a:prstGeom>
          <a:noFill/>
          <a:ln w="9525">
            <a:noFill/>
            <a:miter lim="800000"/>
            <a:headEnd/>
            <a:tailEnd/>
          </a:ln>
          <a:effectLst/>
        </p:spPr>
        <p:txBody>
          <a:bodyPr wrap="none">
            <a:spAutoFit/>
          </a:bodyPr>
          <a:lstStyle/>
          <a:p>
            <a:pPr>
              <a:lnSpc>
                <a:spcPct val="120000"/>
              </a:lnSpc>
              <a:spcBef>
                <a:spcPct val="50000"/>
              </a:spcBef>
              <a:spcAft>
                <a:spcPct val="50000"/>
              </a:spcAft>
              <a:defRPr/>
            </a:pP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第</a:t>
            </a:r>
            <a:r>
              <a:rPr kumimoji="1" lang="en-US" altLang="zh-CN"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4</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章  </a:t>
            </a:r>
            <a:r>
              <a:rPr kumimoji="1" lang="en-US" altLang="zh-CN"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CSFB</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流</a:t>
            </a:r>
            <a:r>
              <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rPr>
              <a:t>程介</a:t>
            </a:r>
            <a:r>
              <a:rPr kumimoji="1" lang="zh-CN" altLang="en-US" sz="2200" b="1" u="sng" dirty="0" smtClean="0">
                <a:solidFill>
                  <a:srgbClr val="CC0000"/>
                </a:solidFill>
                <a:effectLst>
                  <a:outerShdw blurRad="38100" dist="38100" dir="2700000" algn="tl">
                    <a:srgbClr val="C0C0C0"/>
                  </a:outerShdw>
                </a:effectLst>
                <a:latin typeface="华文细黑" pitchFamily="2" charset="-122"/>
                <a:ea typeface="华文细黑" pitchFamily="2" charset="-122"/>
              </a:rPr>
              <a:t>绍</a:t>
            </a:r>
            <a:endParaRPr kumimoji="1" lang="zh-CN" altLang="en-US" sz="2200" b="1" u="sng" dirty="0">
              <a:solidFill>
                <a:srgbClr val="CC0000"/>
              </a:solidFill>
              <a:effectLst>
                <a:outerShdw blurRad="38100" dist="38100" dir="2700000" algn="tl">
                  <a:srgbClr val="C0C0C0"/>
                </a:outerShdw>
              </a:effectLst>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a:solidFill>
                  <a:schemeClr val="tx1"/>
                </a:solidFill>
                <a:latin typeface="华文细黑" pitchFamily="2" charset="-122"/>
                <a:ea typeface="华文细黑" pitchFamily="2" charset="-122"/>
              </a:rPr>
              <a:t>第</a:t>
            </a:r>
            <a:r>
              <a:rPr kumimoji="1" lang="en-US" altLang="zh-CN" sz="2000" b="1" u="sng" dirty="0">
                <a:solidFill>
                  <a:schemeClr val="tx1"/>
                </a:solidFill>
                <a:latin typeface="华文细黑" pitchFamily="2" charset="-122"/>
                <a:ea typeface="华文细黑" pitchFamily="2" charset="-122"/>
              </a:rPr>
              <a:t>1</a:t>
            </a:r>
            <a:r>
              <a:rPr kumimoji="1" lang="zh-CN" altLang="en-US" sz="2000" b="1" u="sng" dirty="0">
                <a:solidFill>
                  <a:schemeClr val="tx1"/>
                </a:solidFill>
                <a:latin typeface="华文细黑" pitchFamily="2" charset="-122"/>
                <a:ea typeface="华文细黑" pitchFamily="2" charset="-122"/>
              </a:rPr>
              <a:t>节  </a:t>
            </a:r>
            <a:r>
              <a:rPr kumimoji="1" lang="zh-CN" altLang="en-US" sz="2000" b="1" u="sng" dirty="0" smtClean="0">
                <a:solidFill>
                  <a:schemeClr val="tx1"/>
                </a:solidFill>
                <a:latin typeface="华文细黑" pitchFamily="2" charset="-122"/>
                <a:ea typeface="华文细黑" pitchFamily="2" charset="-122"/>
              </a:rPr>
              <a:t>联合附着去附着和</a:t>
            </a:r>
            <a:r>
              <a:rPr kumimoji="1" lang="en-US" altLang="zh-CN" sz="2000" b="1" u="sng" dirty="0" smtClean="0">
                <a:solidFill>
                  <a:schemeClr val="tx1"/>
                </a:solidFill>
                <a:latin typeface="华文细黑" pitchFamily="2" charset="-122"/>
                <a:ea typeface="华文细黑" pitchFamily="2" charset="-122"/>
              </a:rPr>
              <a:t>TAU</a:t>
            </a:r>
            <a:r>
              <a:rPr kumimoji="1" lang="zh-CN" altLang="en-US" sz="2000" b="1" u="sng" dirty="0" smtClean="0">
                <a:solidFill>
                  <a:schemeClr val="tx1"/>
                </a:solidFill>
                <a:latin typeface="华文细黑" pitchFamily="2" charset="-122"/>
                <a:ea typeface="华文细黑" pitchFamily="2" charset="-122"/>
              </a:rPr>
              <a:t>流程</a:t>
            </a:r>
            <a:endParaRPr kumimoji="1" lang="en-US" altLang="zh-CN" sz="2000" b="1" u="sng" dirty="0" smtClean="0">
              <a:solidFill>
                <a:schemeClr val="tx1"/>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smtClean="0">
                <a:solidFill>
                  <a:schemeClr val="tx1"/>
                </a:solidFill>
                <a:latin typeface="华文细黑" pitchFamily="2" charset="-122"/>
                <a:ea typeface="华文细黑" pitchFamily="2" charset="-122"/>
              </a:rPr>
              <a:t>第</a:t>
            </a:r>
            <a:r>
              <a:rPr kumimoji="1" lang="en-US" altLang="zh-CN" sz="2000" b="1" u="sng" dirty="0" smtClean="0">
                <a:solidFill>
                  <a:schemeClr val="tx1"/>
                </a:solidFill>
                <a:latin typeface="华文细黑" pitchFamily="2" charset="-122"/>
                <a:ea typeface="华文细黑" pitchFamily="2" charset="-122"/>
              </a:rPr>
              <a:t>2</a:t>
            </a:r>
            <a:r>
              <a:rPr kumimoji="1" lang="zh-CN" altLang="en-US" sz="2000" b="1" u="sng" dirty="0" smtClean="0">
                <a:solidFill>
                  <a:schemeClr val="tx1"/>
                </a:solidFill>
                <a:latin typeface="华文细黑" pitchFamily="2" charset="-122"/>
                <a:ea typeface="华文细黑" pitchFamily="2" charset="-122"/>
              </a:rPr>
              <a:t>节  </a:t>
            </a:r>
            <a:r>
              <a:rPr kumimoji="1" lang="en-US" altLang="zh-CN" sz="2000" b="1" u="sng" dirty="0" smtClean="0">
                <a:solidFill>
                  <a:schemeClr val="tx1"/>
                </a:solidFill>
                <a:latin typeface="华文细黑" pitchFamily="2" charset="-122"/>
                <a:ea typeface="华文细黑" pitchFamily="2" charset="-122"/>
              </a:rPr>
              <a:t>CSFB</a:t>
            </a:r>
            <a:r>
              <a:rPr kumimoji="1" lang="zh-CN" altLang="en-US" sz="2000" b="1" u="sng" dirty="0" smtClean="0">
                <a:solidFill>
                  <a:schemeClr val="tx1"/>
                </a:solidFill>
                <a:latin typeface="华文细黑" pitchFamily="2" charset="-122"/>
                <a:ea typeface="华文细黑" pitchFamily="2" charset="-122"/>
              </a:rPr>
              <a:t>主被叫流程</a:t>
            </a:r>
            <a:endParaRPr kumimoji="1" lang="en-US" altLang="zh-CN" sz="2000" b="1" u="sng" dirty="0" smtClean="0">
              <a:solidFill>
                <a:schemeClr val="tx1"/>
              </a:solidFill>
              <a:latin typeface="华文细黑" pitchFamily="2" charset="-122"/>
              <a:ea typeface="华文细黑" pitchFamily="2" charset="-122"/>
            </a:endParaRPr>
          </a:p>
          <a:p>
            <a:pPr lvl="1">
              <a:lnSpc>
                <a:spcPct val="120000"/>
              </a:lnSpc>
              <a:spcBef>
                <a:spcPct val="20000"/>
              </a:spcBef>
              <a:spcAft>
                <a:spcPct val="20000"/>
              </a:spcAft>
              <a:defRPr/>
            </a:pPr>
            <a:r>
              <a:rPr kumimoji="1" lang="zh-CN" altLang="en-US" sz="2000" b="1" u="sng" dirty="0" smtClean="0">
                <a:solidFill>
                  <a:srgbClr val="C00000"/>
                </a:solidFill>
                <a:latin typeface="华文细黑" pitchFamily="2" charset="-122"/>
                <a:ea typeface="华文细黑" pitchFamily="2" charset="-122"/>
              </a:rPr>
              <a:t>第</a:t>
            </a:r>
            <a:r>
              <a:rPr kumimoji="1" lang="en-US" altLang="zh-CN" sz="2000" b="1" u="sng" dirty="0" smtClean="0">
                <a:solidFill>
                  <a:srgbClr val="C00000"/>
                </a:solidFill>
                <a:latin typeface="华文细黑" pitchFamily="2" charset="-122"/>
                <a:ea typeface="华文细黑" pitchFamily="2" charset="-122"/>
              </a:rPr>
              <a:t>3</a:t>
            </a:r>
            <a:r>
              <a:rPr kumimoji="1" lang="zh-CN" altLang="en-US" sz="2000" b="1" u="sng" dirty="0" smtClean="0">
                <a:solidFill>
                  <a:srgbClr val="C00000"/>
                </a:solidFill>
                <a:latin typeface="华文细黑" pitchFamily="2" charset="-122"/>
                <a:ea typeface="华文细黑" pitchFamily="2" charset="-122"/>
              </a:rPr>
              <a:t>节  通话结束返回</a:t>
            </a:r>
            <a:endParaRPr kumimoji="1" lang="zh-CN" altLang="en-US" sz="2000" b="1" u="sng" dirty="0">
              <a:solidFill>
                <a:srgbClr val="C00000"/>
              </a:solidFill>
              <a:latin typeface="华文细黑" pitchFamily="2" charset="-122"/>
              <a:ea typeface="华文细黑" pitchFamily="2" charset="-122"/>
            </a:endParaRPr>
          </a:p>
        </p:txBody>
      </p:sp>
      <p:sp>
        <p:nvSpPr>
          <p:cNvPr id="13" name="Rectangle 129"/>
          <p:cNvSpPr txBox="1">
            <a:spLocks noChangeArrowheads="1"/>
          </p:cNvSpPr>
          <p:nvPr/>
        </p:nvSpPr>
        <p:spPr>
          <a:xfrm>
            <a:off x="3995738" y="1052513"/>
            <a:ext cx="1800225" cy="576262"/>
          </a:xfrm>
          <a:prstGeom prst="rect">
            <a:avLst/>
          </a:prstGeom>
        </p:spPr>
        <p:txBody>
          <a:bodyPr/>
          <a:lstStyle/>
          <a:p>
            <a:pPr defTabSz="801688">
              <a:defRPr/>
            </a:pPr>
            <a:r>
              <a:rPr lang="zh-CN" altLang="en-US" sz="2800" b="1" kern="0" dirty="0">
                <a:solidFill>
                  <a:srgbClr val="990000"/>
                </a:solidFill>
                <a:latin typeface="+mj-lt"/>
                <a:ea typeface="+mj-ea"/>
                <a:cs typeface="+mj-cs"/>
              </a:rPr>
              <a:t>内容介绍</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89</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zh-CN" altLang="en-US" dirty="0" smtClean="0">
                <a:latin typeface="+mn-lt"/>
              </a:rPr>
              <a:t>通话结束返回流程</a:t>
            </a: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89</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6" name="TextBox 15"/>
          <p:cNvSpPr txBox="1"/>
          <p:nvPr/>
        </p:nvSpPr>
        <p:spPr>
          <a:xfrm>
            <a:off x="539750" y="1052513"/>
            <a:ext cx="8280400" cy="338137"/>
          </a:xfrm>
          <a:prstGeom prst="rect">
            <a:avLst/>
          </a:prstGeom>
          <a:noFill/>
        </p:spPr>
        <p:txBody>
          <a:bodyPr>
            <a:spAutoFit/>
          </a:bodyPr>
          <a:lstStyle/>
          <a:p>
            <a:pPr defTabSz="801688">
              <a:buFont typeface="Wingdings" pitchFamily="2" charset="2"/>
              <a:buChar char="Ø"/>
              <a:defRPr/>
            </a:pPr>
            <a:r>
              <a:rPr lang="zh-CN" altLang="en-US" sz="1600" kern="0" dirty="0" smtClean="0">
                <a:solidFill>
                  <a:schemeClr val="tx1"/>
                </a:solidFill>
                <a:latin typeface="+mn-ea"/>
                <a:ea typeface="+mn-ea"/>
              </a:rPr>
              <a:t>如果终端支持自主</a:t>
            </a:r>
            <a:r>
              <a:rPr lang="en-US" altLang="zh-CN" sz="1600" kern="0" dirty="0" smtClean="0">
                <a:solidFill>
                  <a:schemeClr val="tx1"/>
                </a:solidFill>
                <a:latin typeface="+mn-ea"/>
                <a:ea typeface="+mn-ea"/>
              </a:rPr>
              <a:t>FR</a:t>
            </a:r>
            <a:r>
              <a:rPr lang="zh-CN" altLang="en-US" sz="1600" kern="0" dirty="0" smtClean="0">
                <a:solidFill>
                  <a:schemeClr val="tx1"/>
                </a:solidFill>
                <a:latin typeface="+mn-ea"/>
                <a:ea typeface="+mn-ea"/>
              </a:rPr>
              <a:t>，在收到</a:t>
            </a:r>
            <a:r>
              <a:rPr lang="en-US" altLang="zh-CN" sz="1600" kern="0" dirty="0" smtClean="0">
                <a:solidFill>
                  <a:schemeClr val="tx1"/>
                </a:solidFill>
                <a:latin typeface="+mn-ea"/>
                <a:ea typeface="+mn-ea"/>
              </a:rPr>
              <a:t>2G</a:t>
            </a:r>
            <a:r>
              <a:rPr lang="zh-CN" altLang="en-US" sz="1600" kern="0" dirty="0" smtClean="0">
                <a:solidFill>
                  <a:schemeClr val="tx1"/>
                </a:solidFill>
                <a:latin typeface="+mn-ea"/>
                <a:ea typeface="+mn-ea"/>
              </a:rPr>
              <a:t>侧</a:t>
            </a:r>
            <a:r>
              <a:rPr lang="en-US" altLang="zh-CN" sz="1600" kern="0" dirty="0" smtClean="0">
                <a:solidFill>
                  <a:schemeClr val="tx1"/>
                </a:solidFill>
                <a:latin typeface="+mn-ea"/>
                <a:ea typeface="+mn-ea"/>
              </a:rPr>
              <a:t>channel release</a:t>
            </a:r>
            <a:r>
              <a:rPr lang="zh-CN" altLang="en-US" sz="1600" kern="0" dirty="0" smtClean="0">
                <a:solidFill>
                  <a:schemeClr val="tx1"/>
                </a:solidFill>
                <a:latin typeface="+mn-ea"/>
                <a:ea typeface="+mn-ea"/>
              </a:rPr>
              <a:t>后，重选回</a:t>
            </a:r>
            <a:r>
              <a:rPr lang="en-US" altLang="zh-CN" sz="1600" kern="0" dirty="0" smtClean="0">
                <a:solidFill>
                  <a:schemeClr val="tx1"/>
                </a:solidFill>
                <a:latin typeface="+mn-ea"/>
                <a:ea typeface="+mn-ea"/>
              </a:rPr>
              <a:t>LTE</a:t>
            </a:r>
            <a:endParaRPr lang="en-US" altLang="zh-CN" sz="1600" kern="0" dirty="0">
              <a:solidFill>
                <a:schemeClr val="tx1"/>
              </a:solidFill>
              <a:latin typeface="+mn-ea"/>
              <a:ea typeface="+mn-ea"/>
            </a:endParaRPr>
          </a:p>
        </p:txBody>
      </p:sp>
      <p:pic>
        <p:nvPicPr>
          <p:cNvPr id="187395" name="Picture 3"/>
          <p:cNvPicPr>
            <a:picLocks noChangeAspect="1" noChangeArrowheads="1"/>
          </p:cNvPicPr>
          <p:nvPr/>
        </p:nvPicPr>
        <p:blipFill>
          <a:blip r:embed="rId3" cstate="print"/>
          <a:srcRect/>
          <a:stretch>
            <a:fillRect/>
          </a:stretch>
        </p:blipFill>
        <p:spPr bwMode="auto">
          <a:xfrm>
            <a:off x="1115616" y="1412776"/>
            <a:ext cx="5876925" cy="1971675"/>
          </a:xfrm>
          <a:prstGeom prst="rect">
            <a:avLst/>
          </a:prstGeom>
          <a:noFill/>
          <a:ln w="9525">
            <a:noFill/>
            <a:miter lim="800000"/>
            <a:headEnd/>
            <a:tailEnd/>
          </a:ln>
        </p:spPr>
      </p:pic>
      <p:sp>
        <p:nvSpPr>
          <p:cNvPr id="19" name="TextBox 18"/>
          <p:cNvSpPr txBox="1"/>
          <p:nvPr/>
        </p:nvSpPr>
        <p:spPr>
          <a:xfrm>
            <a:off x="467544" y="3573016"/>
            <a:ext cx="8280400" cy="338137"/>
          </a:xfrm>
          <a:prstGeom prst="rect">
            <a:avLst/>
          </a:prstGeom>
          <a:noFill/>
        </p:spPr>
        <p:txBody>
          <a:bodyPr>
            <a:spAutoFit/>
          </a:bodyPr>
          <a:lstStyle/>
          <a:p>
            <a:pPr defTabSz="801688">
              <a:buFont typeface="Wingdings" pitchFamily="2" charset="2"/>
              <a:buChar char="Ø"/>
              <a:defRPr/>
            </a:pPr>
            <a:r>
              <a:rPr lang="zh-CN" altLang="en-US" sz="1600" kern="0" dirty="0" smtClean="0">
                <a:solidFill>
                  <a:schemeClr val="tx1"/>
                </a:solidFill>
                <a:latin typeface="+mn-ea"/>
                <a:ea typeface="+mn-ea"/>
              </a:rPr>
              <a:t>终端不支持自主</a:t>
            </a:r>
            <a:r>
              <a:rPr lang="en-US" altLang="zh-CN" sz="1600" kern="0" dirty="0" smtClean="0">
                <a:solidFill>
                  <a:schemeClr val="tx1"/>
                </a:solidFill>
                <a:latin typeface="+mn-ea"/>
                <a:ea typeface="+mn-ea"/>
              </a:rPr>
              <a:t>FR</a:t>
            </a:r>
            <a:r>
              <a:rPr lang="zh-CN" altLang="en-US" sz="1600" kern="0" dirty="0" smtClean="0">
                <a:solidFill>
                  <a:schemeClr val="tx1"/>
                </a:solidFill>
                <a:latin typeface="+mn-ea"/>
                <a:ea typeface="+mn-ea"/>
              </a:rPr>
              <a:t>，可以通过</a:t>
            </a:r>
            <a:r>
              <a:rPr lang="en-US" altLang="zh-CN" sz="1600" kern="0" dirty="0" smtClean="0">
                <a:solidFill>
                  <a:schemeClr val="tx1"/>
                </a:solidFill>
                <a:latin typeface="+mn-ea"/>
                <a:ea typeface="+mn-ea"/>
              </a:rPr>
              <a:t>2G-&gt;3G-&gt;4G</a:t>
            </a:r>
            <a:r>
              <a:rPr lang="zh-CN" altLang="en-US" sz="1600" kern="0" dirty="0" smtClean="0">
                <a:solidFill>
                  <a:schemeClr val="tx1"/>
                </a:solidFill>
                <a:latin typeface="+mn-ea"/>
                <a:ea typeface="+mn-ea"/>
              </a:rPr>
              <a:t>桥接返回，或者</a:t>
            </a:r>
            <a:r>
              <a:rPr lang="en-US" altLang="zh-CN" sz="1600" kern="0" dirty="0" smtClean="0">
                <a:solidFill>
                  <a:schemeClr val="tx1"/>
                </a:solidFill>
                <a:latin typeface="+mn-ea"/>
                <a:ea typeface="+mn-ea"/>
              </a:rPr>
              <a:t>2G-&gt;4G</a:t>
            </a:r>
            <a:r>
              <a:rPr lang="zh-CN" altLang="en-US" sz="1600" kern="0" dirty="0" smtClean="0">
                <a:solidFill>
                  <a:schemeClr val="tx1"/>
                </a:solidFill>
                <a:latin typeface="+mn-ea"/>
                <a:ea typeface="+mn-ea"/>
              </a:rPr>
              <a:t>重选返回</a:t>
            </a:r>
            <a:endParaRPr lang="en-US" altLang="zh-CN" sz="1600" kern="0" dirty="0">
              <a:solidFill>
                <a:schemeClr val="tx1"/>
              </a:solidFill>
              <a:latin typeface="+mn-ea"/>
              <a:ea typeface="+mn-ea"/>
            </a:endParaRPr>
          </a:p>
        </p:txBody>
      </p:sp>
      <p:pic>
        <p:nvPicPr>
          <p:cNvPr id="187396" name="Picture 4"/>
          <p:cNvPicPr>
            <a:picLocks noChangeAspect="1" noChangeArrowheads="1"/>
          </p:cNvPicPr>
          <p:nvPr/>
        </p:nvPicPr>
        <p:blipFill>
          <a:blip r:embed="rId4" cstate="print"/>
          <a:srcRect/>
          <a:stretch>
            <a:fillRect/>
          </a:stretch>
        </p:blipFill>
        <p:spPr bwMode="auto">
          <a:xfrm>
            <a:off x="179512" y="4149080"/>
            <a:ext cx="3888432" cy="1857375"/>
          </a:xfrm>
          <a:prstGeom prst="rect">
            <a:avLst/>
          </a:prstGeom>
          <a:noFill/>
          <a:ln w="9525">
            <a:noFill/>
            <a:miter lim="800000"/>
            <a:headEnd/>
            <a:tailEnd/>
          </a:ln>
        </p:spPr>
      </p:pic>
      <p:sp>
        <p:nvSpPr>
          <p:cNvPr id="22" name="TextBox 21"/>
          <p:cNvSpPr txBox="1"/>
          <p:nvPr/>
        </p:nvSpPr>
        <p:spPr>
          <a:xfrm>
            <a:off x="251520" y="3861048"/>
            <a:ext cx="1512168" cy="307777"/>
          </a:xfrm>
          <a:prstGeom prst="rect">
            <a:avLst/>
          </a:prstGeom>
          <a:noFill/>
        </p:spPr>
        <p:txBody>
          <a:bodyPr wrap="square" rtlCol="0">
            <a:spAutoFit/>
          </a:bodyPr>
          <a:lstStyle/>
          <a:p>
            <a:r>
              <a:rPr lang="en-US" altLang="zh-CN" dirty="0" smtClean="0">
                <a:solidFill>
                  <a:schemeClr val="tx1"/>
                </a:solidFill>
                <a:latin typeface="Times New Roman" pitchFamily="18" charset="0"/>
                <a:cs typeface="Times New Roman" pitchFamily="18" charset="0"/>
              </a:rPr>
              <a:t>2G</a:t>
            </a:r>
            <a:r>
              <a:rPr lang="zh-CN" altLang="en-US" dirty="0" smtClean="0">
                <a:solidFill>
                  <a:schemeClr val="tx1"/>
                </a:solidFill>
                <a:latin typeface="Times New Roman" pitchFamily="18" charset="0"/>
                <a:cs typeface="Times New Roman" pitchFamily="18" charset="0"/>
              </a:rPr>
              <a:t>到</a:t>
            </a:r>
            <a:r>
              <a:rPr lang="en-US" altLang="zh-CN" dirty="0" smtClean="0">
                <a:solidFill>
                  <a:schemeClr val="tx1"/>
                </a:solidFill>
                <a:latin typeface="Times New Roman" pitchFamily="18" charset="0"/>
                <a:cs typeface="Times New Roman" pitchFamily="18" charset="0"/>
              </a:rPr>
              <a:t>3G</a:t>
            </a:r>
            <a:r>
              <a:rPr lang="zh-CN" altLang="en-US" dirty="0" smtClean="0">
                <a:solidFill>
                  <a:schemeClr val="tx1"/>
                </a:solidFill>
                <a:latin typeface="Times New Roman" pitchFamily="18" charset="0"/>
                <a:cs typeface="Times New Roman" pitchFamily="18" charset="0"/>
              </a:rPr>
              <a:t>重选</a:t>
            </a:r>
            <a:endParaRPr lang="zh-CN" altLang="en-US" dirty="0">
              <a:solidFill>
                <a:schemeClr val="tx1"/>
              </a:solidFill>
              <a:latin typeface="Times New Roman" pitchFamily="18" charset="0"/>
              <a:cs typeface="Times New Roman" pitchFamily="18" charset="0"/>
            </a:endParaRPr>
          </a:p>
        </p:txBody>
      </p:sp>
      <p:pic>
        <p:nvPicPr>
          <p:cNvPr id="187397" name="Picture 5"/>
          <p:cNvPicPr>
            <a:picLocks noChangeAspect="1" noChangeArrowheads="1"/>
          </p:cNvPicPr>
          <p:nvPr/>
        </p:nvPicPr>
        <p:blipFill>
          <a:blip r:embed="rId5" cstate="print"/>
          <a:srcRect/>
          <a:stretch>
            <a:fillRect/>
          </a:stretch>
        </p:blipFill>
        <p:spPr bwMode="auto">
          <a:xfrm>
            <a:off x="4644008" y="4293096"/>
            <a:ext cx="3816424" cy="1552575"/>
          </a:xfrm>
          <a:prstGeom prst="rect">
            <a:avLst/>
          </a:prstGeom>
          <a:noFill/>
          <a:ln w="9525">
            <a:noFill/>
            <a:miter lim="800000"/>
            <a:headEnd/>
            <a:tailEnd/>
          </a:ln>
        </p:spPr>
      </p:pic>
      <p:sp>
        <p:nvSpPr>
          <p:cNvPr id="23" name="TextBox 22"/>
          <p:cNvSpPr txBox="1"/>
          <p:nvPr/>
        </p:nvSpPr>
        <p:spPr>
          <a:xfrm>
            <a:off x="4427984" y="3933056"/>
            <a:ext cx="1512168" cy="307777"/>
          </a:xfrm>
          <a:prstGeom prst="rect">
            <a:avLst/>
          </a:prstGeom>
          <a:noFill/>
        </p:spPr>
        <p:txBody>
          <a:bodyPr wrap="square" rtlCol="0">
            <a:spAutoFit/>
          </a:bodyPr>
          <a:lstStyle/>
          <a:p>
            <a:r>
              <a:rPr lang="en-US" altLang="zh-CN" dirty="0" smtClean="0">
                <a:solidFill>
                  <a:schemeClr val="tx1"/>
                </a:solidFill>
                <a:latin typeface="Times New Roman" pitchFamily="18" charset="0"/>
                <a:cs typeface="Times New Roman" pitchFamily="18" charset="0"/>
              </a:rPr>
              <a:t>3G</a:t>
            </a:r>
            <a:r>
              <a:rPr lang="zh-CN" altLang="en-US" dirty="0" smtClean="0">
                <a:solidFill>
                  <a:schemeClr val="tx1"/>
                </a:solidFill>
                <a:latin typeface="Times New Roman" pitchFamily="18" charset="0"/>
                <a:cs typeface="Times New Roman" pitchFamily="18" charset="0"/>
              </a:rPr>
              <a:t>到</a:t>
            </a:r>
            <a:r>
              <a:rPr lang="en-US" altLang="zh-CN" dirty="0" smtClean="0">
                <a:solidFill>
                  <a:schemeClr val="tx1"/>
                </a:solidFill>
                <a:latin typeface="Times New Roman" pitchFamily="18" charset="0"/>
                <a:cs typeface="Times New Roman" pitchFamily="18" charset="0"/>
              </a:rPr>
              <a:t>4G</a:t>
            </a:r>
            <a:r>
              <a:rPr lang="zh-CN" altLang="en-US" dirty="0" smtClean="0">
                <a:solidFill>
                  <a:schemeClr val="tx1"/>
                </a:solidFill>
                <a:latin typeface="Times New Roman" pitchFamily="18" charset="0"/>
                <a:cs typeface="Times New Roman" pitchFamily="18" charset="0"/>
              </a:rPr>
              <a:t>重选</a:t>
            </a:r>
            <a:endParaRPr lang="zh-CN" altLang="en-US" dirty="0">
              <a:solidFill>
                <a:schemeClr val="tx1"/>
              </a:solidFill>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p>
            <a:pPr defTabSz="801688"/>
            <a:r>
              <a:rPr lang="de-DE" altLang="zh-CN" smtClean="0"/>
              <a:t>Page </a:t>
            </a:r>
            <a:fld id="{FB9BDCAD-1421-4413-A43B-4DB3297EEDC7}" type="slidenum">
              <a:rPr lang="de-DE" altLang="zh-CN" smtClean="0"/>
              <a:pPr defTabSz="801688"/>
              <a:t>9</a:t>
            </a:fld>
            <a:endParaRPr lang="en-GB" altLang="zh-CN" smtClean="0"/>
          </a:p>
        </p:txBody>
      </p:sp>
      <p:sp>
        <p:nvSpPr>
          <p:cNvPr id="3076" name="Rectangle 8"/>
          <p:cNvSpPr>
            <a:spLocks noGrp="1" noChangeArrowheads="1"/>
          </p:cNvSpPr>
          <p:nvPr>
            <p:ph type="title"/>
          </p:nvPr>
        </p:nvSpPr>
        <p:spPr>
          <a:xfrm>
            <a:off x="468313" y="260350"/>
            <a:ext cx="8207375" cy="576263"/>
          </a:xfrm>
        </p:spPr>
        <p:txBody>
          <a:bodyPr/>
          <a:lstStyle/>
          <a:p>
            <a:pPr eaLnBrk="1" hangingPunct="1">
              <a:defRPr/>
            </a:pPr>
            <a:r>
              <a:rPr lang="zh-CN" altLang="en-US" dirty="0" smtClean="0">
                <a:latin typeface="+mn-lt"/>
              </a:rPr>
              <a:t>系统消息</a:t>
            </a:r>
            <a:r>
              <a:rPr lang="en-US" altLang="zh-CN" dirty="0" smtClean="0">
                <a:latin typeface="+mn-lt"/>
              </a:rPr>
              <a:t>----</a:t>
            </a:r>
            <a:r>
              <a:rPr lang="en-US" altLang="zh-CN" dirty="0" err="1" smtClean="0">
                <a:latin typeface="+mn-lt"/>
              </a:rPr>
              <a:t>SIBn</a:t>
            </a:r>
            <a:endParaRPr lang="zh-CN" altLang="en-US" dirty="0" smtClean="0">
              <a:latin typeface="+mn-lt"/>
            </a:endParaRPr>
          </a:p>
        </p:txBody>
      </p:sp>
      <p:sp>
        <p:nvSpPr>
          <p:cNvPr id="20484"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78CCA99F-2675-4407-83F6-2A505EBA63FA}" type="slidenum">
              <a:rPr lang="de-DE" altLang="zh-CN" sz="1200">
                <a:solidFill>
                  <a:schemeClr val="tx1"/>
                </a:solidFill>
                <a:latin typeface="FrutigerNext LT Bold"/>
              </a:rPr>
              <a:pPr defTabSz="801688" eaLnBrk="0" hangingPunct="0">
                <a:lnSpc>
                  <a:spcPct val="85000"/>
                </a:lnSpc>
              </a:pPr>
              <a:t>9</a:t>
            </a:fld>
            <a:endParaRPr lang="en-GB" altLang="zh-CN" sz="1200">
              <a:solidFill>
                <a:schemeClr val="tx1"/>
              </a:solidFill>
              <a:latin typeface="FrutigerNext LT Bold"/>
            </a:endParaRPr>
          </a:p>
        </p:txBody>
      </p:sp>
      <p:sp>
        <p:nvSpPr>
          <p:cNvPr id="2054" name="Rectangle 3"/>
          <p:cNvSpPr>
            <a:spLocks noChangeArrowheads="1"/>
          </p:cNvSpPr>
          <p:nvPr/>
        </p:nvSpPr>
        <p:spPr bwMode="auto">
          <a:xfrm>
            <a:off x="539750" y="981075"/>
            <a:ext cx="7632700" cy="1027113"/>
          </a:xfrm>
          <a:prstGeom prst="rect">
            <a:avLst/>
          </a:prstGeom>
          <a:noFill/>
          <a:ln w="9525" algn="ctr">
            <a:noFill/>
            <a:miter lim="800000"/>
            <a:headEnd/>
            <a:tailEnd/>
          </a:ln>
        </p:spPr>
        <p:txBody>
          <a:bodyPr lIns="66455" tIns="33226" rIns="66455" bIns="33226">
            <a:spAutoFit/>
          </a:bodyPr>
          <a:lstStyle/>
          <a:p>
            <a:pPr defTabSz="673100" fontAlgn="t">
              <a:lnSpc>
                <a:spcPct val="130000"/>
              </a:lnSpc>
              <a:spcBef>
                <a:spcPct val="50000"/>
              </a:spcBef>
              <a:buClr>
                <a:schemeClr val="bg2"/>
              </a:buClr>
              <a:buFont typeface="Wingdings" pitchFamily="2" charset="2"/>
              <a:buChar char="Ø"/>
              <a:defRPr/>
            </a:pPr>
            <a:r>
              <a:rPr lang="en-US" altLang="zh-CN" sz="1600" dirty="0" err="1">
                <a:solidFill>
                  <a:schemeClr val="tx1"/>
                </a:solidFill>
                <a:latin typeface="+mn-ea"/>
                <a:ea typeface="+mn-ea"/>
              </a:rPr>
              <a:t>SIBn</a:t>
            </a:r>
            <a:r>
              <a:rPr lang="zh-CN" altLang="zh-CN" sz="1600" dirty="0">
                <a:solidFill>
                  <a:schemeClr val="tx1"/>
                </a:solidFill>
                <a:latin typeface="+mn-ea"/>
                <a:ea typeface="+mn-ea"/>
              </a:rPr>
              <a:t>传输周期为</a:t>
            </a:r>
            <a:r>
              <a:rPr lang="en-US" altLang="zh-CN" sz="1600" dirty="0">
                <a:solidFill>
                  <a:schemeClr val="tx1"/>
                </a:solidFill>
                <a:latin typeface="+mn-ea"/>
                <a:ea typeface="+mn-ea"/>
              </a:rPr>
              <a:t>80ms</a:t>
            </a:r>
            <a:r>
              <a:rPr lang="zh-CN" altLang="en-US" sz="1600" dirty="0">
                <a:solidFill>
                  <a:schemeClr val="tx1"/>
                </a:solidFill>
                <a:latin typeface="+mn-ea"/>
                <a:ea typeface="+mn-ea"/>
              </a:rPr>
              <a:t>的整数倍</a:t>
            </a:r>
            <a:r>
              <a:rPr lang="zh-CN" altLang="zh-CN" sz="1600" dirty="0">
                <a:solidFill>
                  <a:schemeClr val="tx1"/>
                </a:solidFill>
                <a:latin typeface="+mn-ea"/>
                <a:ea typeface="+mn-ea"/>
              </a:rPr>
              <a:t>，</a:t>
            </a:r>
            <a:r>
              <a:rPr lang="en-US" altLang="zh-CN" sz="1600" dirty="0">
                <a:solidFill>
                  <a:schemeClr val="tx1"/>
                </a:solidFill>
                <a:latin typeface="+mn-ea"/>
                <a:ea typeface="+mn-ea"/>
              </a:rPr>
              <a:t>SIB2</a:t>
            </a:r>
            <a:r>
              <a:rPr lang="zh-CN" altLang="en-US" sz="1600" dirty="0">
                <a:solidFill>
                  <a:schemeClr val="tx1"/>
                </a:solidFill>
                <a:latin typeface="+mn-ea"/>
                <a:ea typeface="+mn-ea"/>
              </a:rPr>
              <a:t>主要是无线资源相关配置，</a:t>
            </a:r>
            <a:r>
              <a:rPr lang="en-US" altLang="zh-CN" sz="1600" dirty="0">
                <a:solidFill>
                  <a:schemeClr val="tx1"/>
                </a:solidFill>
                <a:latin typeface="+mn-ea"/>
                <a:ea typeface="+mn-ea"/>
              </a:rPr>
              <a:t>SIB3~SIB5</a:t>
            </a:r>
            <a:r>
              <a:rPr lang="zh-CN" altLang="en-US" sz="1600" dirty="0">
                <a:solidFill>
                  <a:schemeClr val="tx1"/>
                </a:solidFill>
                <a:latin typeface="+mn-ea"/>
                <a:ea typeface="+mn-ea"/>
              </a:rPr>
              <a:t>主要是</a:t>
            </a:r>
            <a:r>
              <a:rPr lang="en-US" altLang="zh-CN" sz="1600" dirty="0">
                <a:solidFill>
                  <a:schemeClr val="tx1"/>
                </a:solidFill>
                <a:latin typeface="+mn-ea"/>
                <a:ea typeface="+mn-ea"/>
              </a:rPr>
              <a:t>LTE</a:t>
            </a:r>
            <a:r>
              <a:rPr lang="zh-CN" altLang="en-US" sz="1600" dirty="0">
                <a:solidFill>
                  <a:schemeClr val="tx1"/>
                </a:solidFill>
                <a:latin typeface="+mn-ea"/>
                <a:ea typeface="+mn-ea"/>
              </a:rPr>
              <a:t>系统内的小区重选配置；</a:t>
            </a:r>
            <a:r>
              <a:rPr lang="en-US" altLang="zh-CN" sz="1600" dirty="0">
                <a:solidFill>
                  <a:schemeClr val="tx1"/>
                </a:solidFill>
                <a:latin typeface="+mn-ea"/>
                <a:ea typeface="+mn-ea"/>
              </a:rPr>
              <a:t>SIB6~SIB8</a:t>
            </a:r>
            <a:r>
              <a:rPr lang="zh-CN" altLang="en-US" sz="1600" dirty="0">
                <a:solidFill>
                  <a:schemeClr val="tx1"/>
                </a:solidFill>
                <a:latin typeface="+mn-ea"/>
                <a:ea typeface="+mn-ea"/>
              </a:rPr>
              <a:t>分别为</a:t>
            </a:r>
            <a:r>
              <a:rPr lang="en-US" altLang="zh-CN" sz="1600" dirty="0">
                <a:solidFill>
                  <a:schemeClr val="tx1"/>
                </a:solidFill>
                <a:latin typeface="+mn-ea"/>
                <a:ea typeface="+mn-ea"/>
              </a:rPr>
              <a:t>UTRA</a:t>
            </a:r>
            <a:r>
              <a:rPr lang="zh-CN" altLang="en-US" sz="1600" dirty="0">
                <a:solidFill>
                  <a:schemeClr val="tx1"/>
                </a:solidFill>
                <a:latin typeface="+mn-ea"/>
                <a:ea typeface="+mn-ea"/>
              </a:rPr>
              <a:t>、</a:t>
            </a:r>
            <a:r>
              <a:rPr lang="en-US" altLang="zh-CN" sz="1600" dirty="0">
                <a:solidFill>
                  <a:schemeClr val="tx1"/>
                </a:solidFill>
                <a:latin typeface="+mn-ea"/>
                <a:ea typeface="+mn-ea"/>
              </a:rPr>
              <a:t>GERAN</a:t>
            </a:r>
            <a:r>
              <a:rPr lang="zh-CN" altLang="en-US" sz="1600" dirty="0">
                <a:solidFill>
                  <a:schemeClr val="tx1"/>
                </a:solidFill>
                <a:latin typeface="+mn-ea"/>
                <a:ea typeface="+mn-ea"/>
              </a:rPr>
              <a:t>、</a:t>
            </a:r>
            <a:r>
              <a:rPr lang="en-US" altLang="zh-CN" sz="1600" dirty="0">
                <a:solidFill>
                  <a:schemeClr val="tx1"/>
                </a:solidFill>
                <a:latin typeface="+mn-ea"/>
                <a:ea typeface="+mn-ea"/>
              </a:rPr>
              <a:t>CDMA2000</a:t>
            </a:r>
            <a:r>
              <a:rPr lang="zh-CN" altLang="en-US" sz="1600" dirty="0">
                <a:solidFill>
                  <a:schemeClr val="tx1"/>
                </a:solidFill>
                <a:latin typeface="+mn-ea"/>
                <a:ea typeface="+mn-ea"/>
              </a:rPr>
              <a:t>系统的重选配置，</a:t>
            </a:r>
            <a:r>
              <a:rPr lang="en-US" altLang="zh-CN" sz="1600" dirty="0">
                <a:solidFill>
                  <a:schemeClr val="tx1"/>
                </a:solidFill>
                <a:latin typeface="+mn-ea"/>
                <a:ea typeface="+mn-ea"/>
              </a:rPr>
              <a:t>SIB9</a:t>
            </a:r>
            <a:r>
              <a:rPr lang="zh-CN" altLang="en-US" sz="1600" dirty="0">
                <a:solidFill>
                  <a:schemeClr val="tx1"/>
                </a:solidFill>
                <a:latin typeface="+mn-ea"/>
                <a:ea typeface="+mn-ea"/>
              </a:rPr>
              <a:t>为</a:t>
            </a:r>
            <a:r>
              <a:rPr lang="en-US" altLang="zh-CN" sz="1600" dirty="0">
                <a:solidFill>
                  <a:schemeClr val="tx1"/>
                </a:solidFill>
                <a:latin typeface="+mn-ea"/>
                <a:ea typeface="+mn-ea"/>
              </a:rPr>
              <a:t>HNB</a:t>
            </a:r>
            <a:r>
              <a:rPr lang="zh-CN" altLang="en-US" sz="1600" dirty="0">
                <a:solidFill>
                  <a:schemeClr val="tx1"/>
                </a:solidFill>
                <a:latin typeface="+mn-ea"/>
                <a:ea typeface="+mn-ea"/>
              </a:rPr>
              <a:t>配置，</a:t>
            </a:r>
            <a:r>
              <a:rPr lang="en-US" altLang="zh-CN" sz="1600" dirty="0">
                <a:solidFill>
                  <a:schemeClr val="tx1"/>
                </a:solidFill>
                <a:latin typeface="+mn-ea"/>
                <a:ea typeface="+mn-ea"/>
              </a:rPr>
              <a:t>SIB10</a:t>
            </a:r>
            <a:r>
              <a:rPr lang="zh-CN" altLang="en-US" sz="1600" dirty="0">
                <a:solidFill>
                  <a:schemeClr val="tx1"/>
                </a:solidFill>
                <a:latin typeface="+mn-ea"/>
                <a:ea typeface="+mn-ea"/>
              </a:rPr>
              <a:t>为</a:t>
            </a:r>
            <a:r>
              <a:rPr lang="en-US" altLang="zh-CN" sz="1600" dirty="0">
                <a:solidFill>
                  <a:schemeClr val="tx1"/>
                </a:solidFill>
                <a:latin typeface="+mn-ea"/>
                <a:ea typeface="+mn-ea"/>
              </a:rPr>
              <a:t>ETWS</a:t>
            </a:r>
            <a:r>
              <a:rPr lang="zh-CN" altLang="en-US" sz="1600" dirty="0">
                <a:solidFill>
                  <a:schemeClr val="tx1"/>
                </a:solidFill>
                <a:latin typeface="+mn-ea"/>
                <a:ea typeface="+mn-ea"/>
              </a:rPr>
              <a:t>的主通知，</a:t>
            </a:r>
            <a:r>
              <a:rPr lang="en-US" altLang="zh-CN" sz="1600" dirty="0">
                <a:solidFill>
                  <a:schemeClr val="tx1"/>
                </a:solidFill>
                <a:latin typeface="+mn-ea"/>
                <a:ea typeface="+mn-ea"/>
              </a:rPr>
              <a:t>SIB11</a:t>
            </a:r>
            <a:r>
              <a:rPr lang="zh-CN" altLang="en-US" sz="1600" dirty="0">
                <a:solidFill>
                  <a:schemeClr val="tx1"/>
                </a:solidFill>
                <a:latin typeface="+mn-ea"/>
                <a:ea typeface="+mn-ea"/>
              </a:rPr>
              <a:t>为</a:t>
            </a:r>
            <a:r>
              <a:rPr lang="en-US" altLang="zh-CN" sz="1600" dirty="0">
                <a:solidFill>
                  <a:schemeClr val="tx1"/>
                </a:solidFill>
                <a:latin typeface="+mn-ea"/>
                <a:ea typeface="+mn-ea"/>
              </a:rPr>
              <a:t>ETWS</a:t>
            </a:r>
            <a:r>
              <a:rPr lang="zh-CN" altLang="en-US" sz="1600" dirty="0">
                <a:solidFill>
                  <a:schemeClr val="tx1"/>
                </a:solidFill>
                <a:latin typeface="+mn-ea"/>
                <a:ea typeface="+mn-ea"/>
              </a:rPr>
              <a:t>的辅通知</a:t>
            </a:r>
            <a:r>
              <a:rPr lang="zh-CN" altLang="zh-CN" sz="1600" dirty="0">
                <a:solidFill>
                  <a:schemeClr val="tx1"/>
                </a:solidFill>
                <a:latin typeface="+mn-ea"/>
                <a:ea typeface="+mn-ea"/>
              </a:rPr>
              <a:t>。</a:t>
            </a:r>
            <a:endParaRPr lang="zh-CN" altLang="en-US" sz="1600" b="1" dirty="0">
              <a:solidFill>
                <a:schemeClr val="tx1"/>
              </a:solidFill>
              <a:latin typeface="+mn-ea"/>
              <a:ea typeface="+mn-ea"/>
            </a:endParaRPr>
          </a:p>
        </p:txBody>
      </p:sp>
      <p:sp>
        <p:nvSpPr>
          <p:cNvPr id="20486"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048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20488"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20489" name="Picture 2"/>
          <p:cNvPicPr>
            <a:picLocks noChangeAspect="1" noChangeArrowheads="1"/>
          </p:cNvPicPr>
          <p:nvPr/>
        </p:nvPicPr>
        <p:blipFill>
          <a:blip r:embed="rId3" cstate="print"/>
          <a:srcRect/>
          <a:stretch>
            <a:fillRect/>
          </a:stretch>
        </p:blipFill>
        <p:spPr bwMode="auto">
          <a:xfrm>
            <a:off x="755650" y="2205038"/>
            <a:ext cx="3671888" cy="3225800"/>
          </a:xfrm>
          <a:prstGeom prst="rect">
            <a:avLst/>
          </a:prstGeom>
          <a:noFill/>
          <a:ln w="9525" algn="ctr">
            <a:noFill/>
            <a:miter lim="800000"/>
            <a:headEnd/>
            <a:tailEnd/>
          </a:ln>
        </p:spPr>
      </p:pic>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90</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en-US" altLang="zh-CN" dirty="0" smtClean="0">
                <a:latin typeface="+mn-lt"/>
              </a:rPr>
              <a:t>2G</a:t>
            </a:r>
            <a:r>
              <a:rPr lang="zh-CN" altLang="en-US" dirty="0" smtClean="0">
                <a:latin typeface="+mn-lt"/>
              </a:rPr>
              <a:t>系统消息</a:t>
            </a:r>
            <a:r>
              <a:rPr lang="en-US" altLang="zh-CN" dirty="0" smtClean="0">
                <a:latin typeface="+mn-lt"/>
              </a:rPr>
              <a:t>-SI2quarter</a:t>
            </a:r>
            <a:endParaRPr lang="zh-CN" altLang="en-US" dirty="0" smtClean="0">
              <a:latin typeface="+mn-lt"/>
            </a:endParaRP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90</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190466" name="Picture 2"/>
          <p:cNvPicPr>
            <a:picLocks noChangeAspect="1" noChangeArrowheads="1"/>
          </p:cNvPicPr>
          <p:nvPr/>
        </p:nvPicPr>
        <p:blipFill>
          <a:blip r:embed="rId3" cstate="print"/>
          <a:srcRect/>
          <a:stretch>
            <a:fillRect/>
          </a:stretch>
        </p:blipFill>
        <p:spPr bwMode="auto">
          <a:xfrm>
            <a:off x="179512" y="980728"/>
            <a:ext cx="4486275" cy="2009775"/>
          </a:xfrm>
          <a:prstGeom prst="rect">
            <a:avLst/>
          </a:prstGeom>
          <a:noFill/>
          <a:ln w="9525">
            <a:noFill/>
            <a:miter lim="800000"/>
            <a:headEnd/>
            <a:tailEnd/>
          </a:ln>
        </p:spPr>
      </p:pic>
      <p:cxnSp>
        <p:nvCxnSpPr>
          <p:cNvPr id="18" name="直接连接符 17"/>
          <p:cNvCxnSpPr/>
          <p:nvPr/>
        </p:nvCxnSpPr>
        <p:spPr bwMode="auto">
          <a:xfrm>
            <a:off x="1763688" y="1628800"/>
            <a:ext cx="1152128" cy="0"/>
          </a:xfrm>
          <a:prstGeom prst="line">
            <a:avLst/>
          </a:prstGeom>
          <a:noFill/>
          <a:ln w="19050" cap="flat" cmpd="sng" algn="ctr">
            <a:solidFill>
              <a:srgbClr val="C00000"/>
            </a:solidFill>
            <a:prstDash val="solid"/>
            <a:round/>
            <a:headEnd type="none" w="med" len="med"/>
            <a:tailEnd type="none" w="med" len="med"/>
          </a:ln>
          <a:effectLst/>
        </p:spPr>
      </p:cxnSp>
      <p:cxnSp>
        <p:nvCxnSpPr>
          <p:cNvPr id="20" name="直接连接符 19"/>
          <p:cNvCxnSpPr/>
          <p:nvPr/>
        </p:nvCxnSpPr>
        <p:spPr bwMode="auto">
          <a:xfrm>
            <a:off x="1835696" y="2708920"/>
            <a:ext cx="1152128" cy="0"/>
          </a:xfrm>
          <a:prstGeom prst="line">
            <a:avLst/>
          </a:prstGeom>
          <a:noFill/>
          <a:ln w="19050" cap="flat" cmpd="sng" algn="ctr">
            <a:solidFill>
              <a:srgbClr val="C00000"/>
            </a:solidFill>
            <a:prstDash val="solid"/>
            <a:round/>
            <a:headEnd type="none" w="med" len="med"/>
            <a:tailEnd type="none" w="med" len="med"/>
          </a:ln>
          <a:effectLst/>
        </p:spPr>
      </p:cxnSp>
      <p:sp>
        <p:nvSpPr>
          <p:cNvPr id="21" name="TextBox 20"/>
          <p:cNvSpPr txBox="1"/>
          <p:nvPr/>
        </p:nvSpPr>
        <p:spPr>
          <a:xfrm>
            <a:off x="2843808" y="1988840"/>
            <a:ext cx="1584176" cy="307777"/>
          </a:xfrm>
          <a:prstGeom prst="rect">
            <a:avLst/>
          </a:prstGeom>
          <a:noFill/>
        </p:spPr>
        <p:txBody>
          <a:bodyPr wrap="square" rtlCol="0">
            <a:spAutoFit/>
          </a:bodyPr>
          <a:lstStyle/>
          <a:p>
            <a:r>
              <a:rPr lang="en-US" altLang="zh-CN" dirty="0" smtClean="0">
                <a:solidFill>
                  <a:srgbClr val="0099CC"/>
                </a:solidFill>
              </a:rPr>
              <a:t>3G</a:t>
            </a:r>
            <a:r>
              <a:rPr lang="zh-CN" altLang="en-US" dirty="0" smtClean="0">
                <a:solidFill>
                  <a:srgbClr val="0099CC"/>
                </a:solidFill>
              </a:rPr>
              <a:t>重选测量参数</a:t>
            </a:r>
            <a:endParaRPr lang="zh-CN" altLang="en-US" dirty="0">
              <a:solidFill>
                <a:srgbClr val="0099CC"/>
              </a:solidFill>
            </a:endParaRPr>
          </a:p>
        </p:txBody>
      </p:sp>
      <p:pic>
        <p:nvPicPr>
          <p:cNvPr id="190467" name="Picture 3"/>
          <p:cNvPicPr>
            <a:picLocks noChangeAspect="1" noChangeArrowheads="1"/>
          </p:cNvPicPr>
          <p:nvPr/>
        </p:nvPicPr>
        <p:blipFill>
          <a:blip r:embed="rId4" cstate="print"/>
          <a:srcRect/>
          <a:stretch>
            <a:fillRect/>
          </a:stretch>
        </p:blipFill>
        <p:spPr bwMode="auto">
          <a:xfrm>
            <a:off x="179512" y="3284984"/>
            <a:ext cx="4464496" cy="2943225"/>
          </a:xfrm>
          <a:prstGeom prst="rect">
            <a:avLst/>
          </a:prstGeom>
          <a:noFill/>
          <a:ln w="9525">
            <a:noFill/>
            <a:miter lim="800000"/>
            <a:headEnd/>
            <a:tailEnd/>
          </a:ln>
        </p:spPr>
      </p:pic>
      <p:cxnSp>
        <p:nvCxnSpPr>
          <p:cNvPr id="24" name="直接连接符 23"/>
          <p:cNvCxnSpPr/>
          <p:nvPr/>
        </p:nvCxnSpPr>
        <p:spPr bwMode="auto">
          <a:xfrm>
            <a:off x="1835696" y="4509120"/>
            <a:ext cx="1512168" cy="0"/>
          </a:xfrm>
          <a:prstGeom prst="line">
            <a:avLst/>
          </a:prstGeom>
          <a:noFill/>
          <a:ln w="19050" cap="flat" cmpd="sng" algn="ctr">
            <a:solidFill>
              <a:srgbClr val="C00000"/>
            </a:solidFill>
            <a:prstDash val="solid"/>
            <a:round/>
            <a:headEnd type="none" w="med" len="med"/>
            <a:tailEnd type="none" w="med" len="med"/>
          </a:ln>
          <a:effectLst/>
        </p:spPr>
      </p:cxnSp>
      <p:cxnSp>
        <p:nvCxnSpPr>
          <p:cNvPr id="26" name="直接连接符 25"/>
          <p:cNvCxnSpPr/>
          <p:nvPr/>
        </p:nvCxnSpPr>
        <p:spPr bwMode="auto">
          <a:xfrm>
            <a:off x="1835696" y="4149080"/>
            <a:ext cx="1512168" cy="0"/>
          </a:xfrm>
          <a:prstGeom prst="line">
            <a:avLst/>
          </a:prstGeom>
          <a:noFill/>
          <a:ln w="19050" cap="flat" cmpd="sng" algn="ctr">
            <a:solidFill>
              <a:srgbClr val="C00000"/>
            </a:solidFill>
            <a:prstDash val="solid"/>
            <a:round/>
            <a:headEnd type="none" w="med" len="med"/>
            <a:tailEnd type="none" w="med" len="med"/>
          </a:ln>
          <a:effectLst/>
        </p:spPr>
      </p:cxnSp>
      <p:sp>
        <p:nvSpPr>
          <p:cNvPr id="27" name="TextBox 26"/>
          <p:cNvSpPr txBox="1"/>
          <p:nvPr/>
        </p:nvSpPr>
        <p:spPr>
          <a:xfrm>
            <a:off x="3131840" y="4581128"/>
            <a:ext cx="1584176" cy="307777"/>
          </a:xfrm>
          <a:prstGeom prst="rect">
            <a:avLst/>
          </a:prstGeom>
          <a:noFill/>
        </p:spPr>
        <p:txBody>
          <a:bodyPr wrap="square" rtlCol="0">
            <a:spAutoFit/>
          </a:bodyPr>
          <a:lstStyle/>
          <a:p>
            <a:r>
              <a:rPr lang="en-US" altLang="zh-CN" dirty="0" smtClean="0">
                <a:solidFill>
                  <a:srgbClr val="0099CC"/>
                </a:solidFill>
              </a:rPr>
              <a:t>3G</a:t>
            </a:r>
            <a:r>
              <a:rPr lang="zh-CN" altLang="en-US" dirty="0" smtClean="0">
                <a:solidFill>
                  <a:srgbClr val="0099CC"/>
                </a:solidFill>
              </a:rPr>
              <a:t>邻区信息</a:t>
            </a:r>
            <a:endParaRPr lang="zh-CN" altLang="en-US" dirty="0">
              <a:solidFill>
                <a:srgbClr val="0099CC"/>
              </a:solidFill>
            </a:endParaRPr>
          </a:p>
        </p:txBody>
      </p:sp>
      <p:pic>
        <p:nvPicPr>
          <p:cNvPr id="190469" name="Picture 5"/>
          <p:cNvPicPr>
            <a:picLocks noChangeAspect="1" noChangeArrowheads="1"/>
          </p:cNvPicPr>
          <p:nvPr/>
        </p:nvPicPr>
        <p:blipFill>
          <a:blip r:embed="rId5" cstate="print"/>
          <a:srcRect/>
          <a:stretch>
            <a:fillRect/>
          </a:stretch>
        </p:blipFill>
        <p:spPr bwMode="auto">
          <a:xfrm>
            <a:off x="4644008" y="1052736"/>
            <a:ext cx="4324350" cy="1895475"/>
          </a:xfrm>
          <a:prstGeom prst="rect">
            <a:avLst/>
          </a:prstGeom>
          <a:noFill/>
          <a:ln w="9525">
            <a:noFill/>
            <a:miter lim="800000"/>
            <a:headEnd/>
            <a:tailEnd/>
          </a:ln>
        </p:spPr>
      </p:pic>
      <p:cxnSp>
        <p:nvCxnSpPr>
          <p:cNvPr id="28" name="直接连接符 27"/>
          <p:cNvCxnSpPr/>
          <p:nvPr/>
        </p:nvCxnSpPr>
        <p:spPr bwMode="auto">
          <a:xfrm>
            <a:off x="6660232" y="2132856"/>
            <a:ext cx="1152128" cy="0"/>
          </a:xfrm>
          <a:prstGeom prst="line">
            <a:avLst/>
          </a:prstGeom>
          <a:noFill/>
          <a:ln w="19050" cap="flat" cmpd="sng" algn="ctr">
            <a:solidFill>
              <a:srgbClr val="C00000"/>
            </a:solidFill>
            <a:prstDash val="solid"/>
            <a:round/>
            <a:headEnd type="none" w="med" len="med"/>
            <a:tailEnd type="none" w="med" len="med"/>
          </a:ln>
          <a:effectLst/>
        </p:spPr>
      </p:cxnSp>
      <p:cxnSp>
        <p:nvCxnSpPr>
          <p:cNvPr id="29" name="直接连接符 28"/>
          <p:cNvCxnSpPr/>
          <p:nvPr/>
        </p:nvCxnSpPr>
        <p:spPr bwMode="auto">
          <a:xfrm>
            <a:off x="6732240" y="1628800"/>
            <a:ext cx="1152128" cy="0"/>
          </a:xfrm>
          <a:prstGeom prst="line">
            <a:avLst/>
          </a:prstGeom>
          <a:noFill/>
          <a:ln w="19050" cap="flat" cmpd="sng" algn="ctr">
            <a:solidFill>
              <a:srgbClr val="C00000"/>
            </a:solidFill>
            <a:prstDash val="solid"/>
            <a:round/>
            <a:headEnd type="none" w="med" len="med"/>
            <a:tailEnd type="none" w="med" len="med"/>
          </a:ln>
          <a:effectLst/>
        </p:spPr>
      </p:cxnSp>
      <p:sp>
        <p:nvSpPr>
          <p:cNvPr id="31" name="TextBox 30"/>
          <p:cNvSpPr txBox="1"/>
          <p:nvPr/>
        </p:nvSpPr>
        <p:spPr>
          <a:xfrm>
            <a:off x="5076056" y="1772816"/>
            <a:ext cx="1584176" cy="307777"/>
          </a:xfrm>
          <a:prstGeom prst="rect">
            <a:avLst/>
          </a:prstGeom>
          <a:noFill/>
        </p:spPr>
        <p:txBody>
          <a:bodyPr wrap="square" rtlCol="0">
            <a:spAutoFit/>
          </a:bodyPr>
          <a:lstStyle/>
          <a:p>
            <a:r>
              <a:rPr lang="en-US" altLang="zh-CN" dirty="0" smtClean="0">
                <a:solidFill>
                  <a:srgbClr val="0099CC"/>
                </a:solidFill>
              </a:rPr>
              <a:t>4G</a:t>
            </a:r>
            <a:r>
              <a:rPr lang="zh-CN" altLang="en-US" dirty="0" smtClean="0">
                <a:solidFill>
                  <a:srgbClr val="0099CC"/>
                </a:solidFill>
              </a:rPr>
              <a:t>重选测量参数</a:t>
            </a:r>
            <a:endParaRPr lang="zh-CN" altLang="en-US" dirty="0">
              <a:solidFill>
                <a:srgbClr val="0099CC"/>
              </a:solidFill>
            </a:endParaRPr>
          </a:p>
        </p:txBody>
      </p:sp>
      <p:pic>
        <p:nvPicPr>
          <p:cNvPr id="190470" name="Picture 6"/>
          <p:cNvPicPr>
            <a:picLocks noChangeAspect="1" noChangeArrowheads="1"/>
          </p:cNvPicPr>
          <p:nvPr/>
        </p:nvPicPr>
        <p:blipFill>
          <a:blip r:embed="rId6" cstate="print"/>
          <a:srcRect/>
          <a:stretch>
            <a:fillRect/>
          </a:stretch>
        </p:blipFill>
        <p:spPr bwMode="auto">
          <a:xfrm>
            <a:off x="4644008" y="3140968"/>
            <a:ext cx="4335785" cy="3024336"/>
          </a:xfrm>
          <a:prstGeom prst="rect">
            <a:avLst/>
          </a:prstGeom>
          <a:noFill/>
          <a:ln w="9525">
            <a:noFill/>
            <a:miter lim="800000"/>
            <a:headEnd/>
            <a:tailEnd/>
          </a:ln>
        </p:spPr>
      </p:pic>
      <p:cxnSp>
        <p:nvCxnSpPr>
          <p:cNvPr id="33" name="直接连接符 32"/>
          <p:cNvCxnSpPr/>
          <p:nvPr/>
        </p:nvCxnSpPr>
        <p:spPr bwMode="auto">
          <a:xfrm>
            <a:off x="6804248" y="3717032"/>
            <a:ext cx="1440160" cy="0"/>
          </a:xfrm>
          <a:prstGeom prst="line">
            <a:avLst/>
          </a:prstGeom>
          <a:noFill/>
          <a:ln w="19050" cap="flat" cmpd="sng" algn="ctr">
            <a:solidFill>
              <a:srgbClr val="C00000"/>
            </a:solidFill>
            <a:prstDash val="solid"/>
            <a:round/>
            <a:headEnd type="none" w="med" len="med"/>
            <a:tailEnd type="none" w="med" len="med"/>
          </a:ln>
          <a:effectLst/>
        </p:spPr>
      </p:cxnSp>
      <p:sp>
        <p:nvSpPr>
          <p:cNvPr id="35" name="TextBox 34"/>
          <p:cNvSpPr txBox="1"/>
          <p:nvPr/>
        </p:nvSpPr>
        <p:spPr>
          <a:xfrm>
            <a:off x="5292080" y="3573016"/>
            <a:ext cx="1584176" cy="307777"/>
          </a:xfrm>
          <a:prstGeom prst="rect">
            <a:avLst/>
          </a:prstGeom>
          <a:noFill/>
        </p:spPr>
        <p:txBody>
          <a:bodyPr wrap="square" rtlCol="0">
            <a:spAutoFit/>
          </a:bodyPr>
          <a:lstStyle/>
          <a:p>
            <a:r>
              <a:rPr lang="en-US" altLang="zh-CN" dirty="0" smtClean="0">
                <a:solidFill>
                  <a:srgbClr val="0099CC"/>
                </a:solidFill>
              </a:rPr>
              <a:t>4G</a:t>
            </a:r>
            <a:r>
              <a:rPr lang="zh-CN" altLang="en-US" dirty="0" smtClean="0">
                <a:solidFill>
                  <a:srgbClr val="0099CC"/>
                </a:solidFill>
              </a:rPr>
              <a:t>频点信息</a:t>
            </a:r>
            <a:endParaRPr lang="zh-CN" altLang="en-US" dirty="0">
              <a:solidFill>
                <a:srgbClr val="0099CC"/>
              </a:solidFill>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91</a:t>
            </a:fld>
            <a:endParaRPr lang="en-GB" altLang="zh-CN" smtClean="0"/>
          </a:p>
        </p:txBody>
      </p:sp>
      <p:sp>
        <p:nvSpPr>
          <p:cNvPr id="17411" name="Rectangle 8"/>
          <p:cNvSpPr>
            <a:spLocks noGrp="1" noChangeArrowheads="1"/>
          </p:cNvSpPr>
          <p:nvPr>
            <p:ph type="title"/>
          </p:nvPr>
        </p:nvSpPr>
        <p:spPr>
          <a:xfrm>
            <a:off x="468313" y="260350"/>
            <a:ext cx="8064500" cy="576263"/>
          </a:xfrm>
        </p:spPr>
        <p:txBody>
          <a:bodyPr/>
          <a:lstStyle/>
          <a:p>
            <a:pPr eaLnBrk="1" hangingPunct="1">
              <a:defRPr/>
            </a:pPr>
            <a:r>
              <a:rPr lang="en-US" altLang="zh-CN" dirty="0" smtClean="0">
                <a:latin typeface="+mn-lt"/>
              </a:rPr>
              <a:t>3G</a:t>
            </a:r>
            <a:r>
              <a:rPr lang="zh-CN" altLang="en-US" dirty="0" smtClean="0">
                <a:latin typeface="+mn-lt"/>
              </a:rPr>
              <a:t>系统消息</a:t>
            </a:r>
            <a:r>
              <a:rPr lang="en-US" altLang="zh-CN" dirty="0" smtClean="0">
                <a:latin typeface="+mn-lt"/>
              </a:rPr>
              <a:t>-SI19</a:t>
            </a:r>
            <a:endParaRPr lang="zh-CN" altLang="en-US" dirty="0" smtClean="0">
              <a:latin typeface="+mn-lt"/>
            </a:endParaRPr>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91</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pic>
        <p:nvPicPr>
          <p:cNvPr id="191490" name="Picture 2"/>
          <p:cNvPicPr>
            <a:picLocks noChangeAspect="1" noChangeArrowheads="1"/>
          </p:cNvPicPr>
          <p:nvPr/>
        </p:nvPicPr>
        <p:blipFill>
          <a:blip r:embed="rId3" cstate="print"/>
          <a:srcRect/>
          <a:stretch>
            <a:fillRect/>
          </a:stretch>
        </p:blipFill>
        <p:spPr bwMode="auto">
          <a:xfrm>
            <a:off x="395536" y="1124744"/>
            <a:ext cx="4429125" cy="4572000"/>
          </a:xfrm>
          <a:prstGeom prst="rect">
            <a:avLst/>
          </a:prstGeom>
          <a:noFill/>
          <a:ln w="9525">
            <a:noFill/>
            <a:miter lim="800000"/>
            <a:headEnd/>
            <a:tailEnd/>
          </a:ln>
        </p:spPr>
      </p:pic>
      <p:pic>
        <p:nvPicPr>
          <p:cNvPr id="191491" name="Picture 3"/>
          <p:cNvPicPr>
            <a:picLocks noChangeAspect="1" noChangeArrowheads="1"/>
          </p:cNvPicPr>
          <p:nvPr/>
        </p:nvPicPr>
        <p:blipFill>
          <a:blip r:embed="rId4" cstate="print"/>
          <a:srcRect/>
          <a:stretch>
            <a:fillRect/>
          </a:stretch>
        </p:blipFill>
        <p:spPr bwMode="auto">
          <a:xfrm>
            <a:off x="4533900" y="1124744"/>
            <a:ext cx="4610100" cy="3105150"/>
          </a:xfrm>
          <a:prstGeom prst="rect">
            <a:avLst/>
          </a:prstGeom>
          <a:noFill/>
          <a:ln w="9525">
            <a:noFill/>
            <a:miter lim="800000"/>
            <a:headEnd/>
            <a:tailEnd/>
          </a:ln>
        </p:spPr>
      </p:pic>
      <p:cxnSp>
        <p:nvCxnSpPr>
          <p:cNvPr id="30" name="直接连接符 29"/>
          <p:cNvCxnSpPr/>
          <p:nvPr/>
        </p:nvCxnSpPr>
        <p:spPr bwMode="auto">
          <a:xfrm>
            <a:off x="1835696" y="2996952"/>
            <a:ext cx="1152128" cy="0"/>
          </a:xfrm>
          <a:prstGeom prst="line">
            <a:avLst/>
          </a:prstGeom>
          <a:noFill/>
          <a:ln w="19050" cap="flat" cmpd="sng" algn="ctr">
            <a:solidFill>
              <a:srgbClr val="C00000"/>
            </a:solidFill>
            <a:prstDash val="solid"/>
            <a:round/>
            <a:headEnd type="none" w="med" len="med"/>
            <a:tailEnd type="none" w="med" len="med"/>
          </a:ln>
          <a:effectLst/>
        </p:spPr>
      </p:cxnSp>
      <p:cxnSp>
        <p:nvCxnSpPr>
          <p:cNvPr id="32" name="直接连接符 31"/>
          <p:cNvCxnSpPr/>
          <p:nvPr/>
        </p:nvCxnSpPr>
        <p:spPr bwMode="auto">
          <a:xfrm>
            <a:off x="1907704" y="3501008"/>
            <a:ext cx="1512168" cy="0"/>
          </a:xfrm>
          <a:prstGeom prst="line">
            <a:avLst/>
          </a:prstGeom>
          <a:noFill/>
          <a:ln w="19050" cap="flat" cmpd="sng" algn="ctr">
            <a:solidFill>
              <a:srgbClr val="C00000"/>
            </a:solidFill>
            <a:prstDash val="solid"/>
            <a:round/>
            <a:headEnd type="none" w="med" len="med"/>
            <a:tailEnd type="none" w="med" len="med"/>
          </a:ln>
          <a:effectLst/>
        </p:spPr>
      </p:cxnSp>
      <p:sp>
        <p:nvSpPr>
          <p:cNvPr id="36" name="TextBox 35"/>
          <p:cNvSpPr txBox="1"/>
          <p:nvPr/>
        </p:nvSpPr>
        <p:spPr>
          <a:xfrm>
            <a:off x="2771800" y="2492896"/>
            <a:ext cx="1584176" cy="307777"/>
          </a:xfrm>
          <a:prstGeom prst="rect">
            <a:avLst/>
          </a:prstGeom>
          <a:noFill/>
        </p:spPr>
        <p:txBody>
          <a:bodyPr wrap="square" rtlCol="0">
            <a:spAutoFit/>
          </a:bodyPr>
          <a:lstStyle/>
          <a:p>
            <a:r>
              <a:rPr lang="en-US" altLang="zh-CN" dirty="0" smtClean="0">
                <a:solidFill>
                  <a:srgbClr val="0099CC"/>
                </a:solidFill>
              </a:rPr>
              <a:t>4G</a:t>
            </a:r>
            <a:r>
              <a:rPr lang="zh-CN" altLang="en-US" dirty="0" smtClean="0">
                <a:solidFill>
                  <a:srgbClr val="0099CC"/>
                </a:solidFill>
              </a:rPr>
              <a:t>重选测量参数</a:t>
            </a:r>
            <a:endParaRPr lang="zh-CN" altLang="en-US" dirty="0">
              <a:solidFill>
                <a:srgbClr val="0099CC"/>
              </a:solidFill>
            </a:endParaRPr>
          </a:p>
        </p:txBody>
      </p:sp>
      <p:cxnSp>
        <p:nvCxnSpPr>
          <p:cNvPr id="37" name="直接连接符 36"/>
          <p:cNvCxnSpPr/>
          <p:nvPr/>
        </p:nvCxnSpPr>
        <p:spPr bwMode="auto">
          <a:xfrm>
            <a:off x="6012160" y="2132856"/>
            <a:ext cx="1512168" cy="0"/>
          </a:xfrm>
          <a:prstGeom prst="line">
            <a:avLst/>
          </a:prstGeom>
          <a:noFill/>
          <a:ln w="19050" cap="flat" cmpd="sng" algn="ctr">
            <a:solidFill>
              <a:srgbClr val="C00000"/>
            </a:solidFill>
            <a:prstDash val="solid"/>
            <a:round/>
            <a:headEnd type="none" w="med" len="med"/>
            <a:tailEnd type="none" w="med" len="med"/>
          </a:ln>
          <a:effectLst/>
        </p:spPr>
      </p:cxnSp>
      <p:cxnSp>
        <p:nvCxnSpPr>
          <p:cNvPr id="38" name="直接连接符 37"/>
          <p:cNvCxnSpPr/>
          <p:nvPr/>
        </p:nvCxnSpPr>
        <p:spPr bwMode="auto">
          <a:xfrm>
            <a:off x="1763688" y="4365104"/>
            <a:ext cx="1512168" cy="0"/>
          </a:xfrm>
          <a:prstGeom prst="line">
            <a:avLst/>
          </a:prstGeom>
          <a:noFill/>
          <a:ln w="19050" cap="flat" cmpd="sng" algn="ctr">
            <a:solidFill>
              <a:srgbClr val="C00000"/>
            </a:solidFill>
            <a:prstDash val="solid"/>
            <a:round/>
            <a:headEnd type="none" w="med" len="med"/>
            <a:tailEnd type="none" w="med" len="med"/>
          </a:ln>
          <a:effectLst/>
        </p:spPr>
      </p:cxnSp>
      <p:sp>
        <p:nvSpPr>
          <p:cNvPr id="39" name="TextBox 38"/>
          <p:cNvSpPr txBox="1"/>
          <p:nvPr/>
        </p:nvSpPr>
        <p:spPr>
          <a:xfrm>
            <a:off x="5940152" y="1628800"/>
            <a:ext cx="1584176" cy="307777"/>
          </a:xfrm>
          <a:prstGeom prst="rect">
            <a:avLst/>
          </a:prstGeom>
          <a:noFill/>
        </p:spPr>
        <p:txBody>
          <a:bodyPr wrap="square" rtlCol="0">
            <a:spAutoFit/>
          </a:bodyPr>
          <a:lstStyle/>
          <a:p>
            <a:r>
              <a:rPr lang="en-US" altLang="zh-CN" dirty="0" smtClean="0">
                <a:solidFill>
                  <a:srgbClr val="0099CC"/>
                </a:solidFill>
              </a:rPr>
              <a:t>4G</a:t>
            </a:r>
            <a:r>
              <a:rPr lang="zh-CN" altLang="en-US" dirty="0" smtClean="0">
                <a:solidFill>
                  <a:srgbClr val="0099CC"/>
                </a:solidFill>
              </a:rPr>
              <a:t>频点信息</a:t>
            </a:r>
            <a:endParaRPr lang="zh-CN" altLang="en-US" dirty="0">
              <a:solidFill>
                <a:srgbClr val="0099CC"/>
              </a:solidFill>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p:spPr>
        <p:txBody>
          <a:bodyPr/>
          <a:lstStyle/>
          <a:p>
            <a:pPr defTabSz="801688"/>
            <a:r>
              <a:rPr lang="de-DE" altLang="zh-CN" smtClean="0"/>
              <a:t>Page </a:t>
            </a:r>
            <a:fld id="{14CAD1CE-B798-4DC6-82C0-B41A214EAE5F}" type="slidenum">
              <a:rPr lang="de-DE" altLang="zh-CN" smtClean="0"/>
              <a:pPr defTabSz="801688"/>
              <a:t>92</a:t>
            </a:fld>
            <a:endParaRPr lang="en-GB" altLang="zh-CN" smtClean="0"/>
          </a:p>
        </p:txBody>
      </p:sp>
      <p:sp>
        <p:nvSpPr>
          <p:cNvPr id="84996" name="Date Placeholder 4"/>
          <p:cNvSpPr txBox="1">
            <a:spLocks noGrp="1"/>
          </p:cNvSpPr>
          <p:nvPr/>
        </p:nvSpPr>
        <p:spPr bwMode="auto">
          <a:xfrm>
            <a:off x="6361113" y="6489700"/>
            <a:ext cx="2097087" cy="455613"/>
          </a:xfrm>
          <a:prstGeom prst="rect">
            <a:avLst/>
          </a:prstGeom>
          <a:noFill/>
          <a:ln w="9525">
            <a:noFill/>
            <a:miter lim="800000"/>
            <a:headEnd/>
            <a:tailEnd/>
          </a:ln>
        </p:spPr>
        <p:txBody>
          <a:bodyPr lIns="0" tIns="0" rIns="0" bIns="0"/>
          <a:lstStyle/>
          <a:p>
            <a:pPr defTabSz="801688" eaLnBrk="0" hangingPunct="0">
              <a:lnSpc>
                <a:spcPct val="85000"/>
              </a:lnSpc>
            </a:pPr>
            <a:r>
              <a:rPr lang="de-DE" altLang="zh-CN" sz="1200">
                <a:solidFill>
                  <a:schemeClr val="tx1"/>
                </a:solidFill>
                <a:latin typeface="FrutigerNext LT Bold"/>
              </a:rPr>
              <a:t>Page </a:t>
            </a:r>
            <a:fld id="{2B7C555D-A548-41F0-803C-9BD6C56AC623}" type="slidenum">
              <a:rPr lang="de-DE" altLang="zh-CN" sz="1200">
                <a:solidFill>
                  <a:schemeClr val="tx1"/>
                </a:solidFill>
                <a:latin typeface="FrutigerNext LT Bold"/>
              </a:rPr>
              <a:pPr defTabSz="801688" eaLnBrk="0" hangingPunct="0">
                <a:lnSpc>
                  <a:spcPct val="85000"/>
                </a:lnSpc>
              </a:pPr>
              <a:t>92</a:t>
            </a:fld>
            <a:endParaRPr lang="en-GB" altLang="zh-CN" sz="1200">
              <a:solidFill>
                <a:schemeClr val="tx1"/>
              </a:solidFill>
              <a:latin typeface="FrutigerNext LT Bold"/>
            </a:endParaRPr>
          </a:p>
        </p:txBody>
      </p:sp>
      <p:sp>
        <p:nvSpPr>
          <p:cNvPr id="84997"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8" name="Rectangle 2"/>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4999" name="Rectangle 4"/>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85000" name="Rectangle 11"/>
          <p:cNvSpPr>
            <a:spLocks noChangeArrowheads="1"/>
          </p:cNvSpPr>
          <p:nvPr/>
        </p:nvSpPr>
        <p:spPr bwMode="auto">
          <a:xfrm>
            <a:off x="0" y="0"/>
            <a:ext cx="9144000" cy="0"/>
          </a:xfrm>
          <a:prstGeom prst="rect">
            <a:avLst/>
          </a:prstGeom>
          <a:noFill/>
          <a:ln w="9525" algn="ctr">
            <a:noFill/>
            <a:miter lim="800000"/>
            <a:headEnd/>
            <a:tailEnd/>
          </a:ln>
        </p:spPr>
        <p:txBody>
          <a:bodyPr wrap="none" lIns="79200" tIns="39600" rIns="79200" bIns="39600" anchor="ctr">
            <a:spAutoFit/>
          </a:bodyPr>
          <a:lstStyle/>
          <a:p>
            <a:endParaRPr lang="zh-CN" altLang="en-US"/>
          </a:p>
        </p:txBody>
      </p:sp>
      <p:sp>
        <p:nvSpPr>
          <p:cNvPr id="17" name="标题 16"/>
          <p:cNvSpPr>
            <a:spLocks noGrp="1"/>
          </p:cNvSpPr>
          <p:nvPr>
            <p:ph type="title"/>
          </p:nvPr>
        </p:nvSpPr>
        <p:spPr/>
        <p:txBody>
          <a:bodyPr/>
          <a:lstStyle/>
          <a:p>
            <a:r>
              <a:rPr lang="zh-CN" altLang="en-US" dirty="0" smtClean="0"/>
              <a:t>相关协议</a:t>
            </a:r>
            <a:endParaRPr lang="zh-CN" altLang="en-US" dirty="0"/>
          </a:p>
        </p:txBody>
      </p:sp>
      <p:sp>
        <p:nvSpPr>
          <p:cNvPr id="18" name="Rectangle 3"/>
          <p:cNvSpPr>
            <a:spLocks noGrp="1" noChangeArrowheads="1"/>
          </p:cNvSpPr>
          <p:nvPr>
            <p:ph idx="1"/>
          </p:nvPr>
        </p:nvSpPr>
        <p:spPr>
          <a:xfrm>
            <a:off x="755650" y="1628775"/>
            <a:ext cx="7632700" cy="4194175"/>
          </a:xfrm>
        </p:spPr>
        <p:txBody>
          <a:bodyPr/>
          <a:lstStyle/>
          <a:p>
            <a:pPr>
              <a:buNone/>
            </a:pPr>
            <a:r>
              <a:rPr lang="en-US" altLang="zh-CN" sz="1400" b="1" dirty="0" smtClean="0">
                <a:latin typeface="+mn-ea"/>
                <a:ea typeface="+mn-ea"/>
              </a:rPr>
              <a:t>1.</a:t>
            </a:r>
            <a:r>
              <a:rPr lang="en-US" altLang="zh-CN" sz="1400" dirty="0" smtClean="0"/>
              <a:t>	TS 23.272  </a:t>
            </a:r>
            <a:r>
              <a:rPr lang="en-GB" altLang="zh-CN" sz="1400" b="0" dirty="0" smtClean="0"/>
              <a:t>Circuit Switched (CS) fallback in</a:t>
            </a:r>
            <a:r>
              <a:rPr lang="en-US" altLang="zh-CN" sz="1400" b="0" dirty="0" smtClean="0"/>
              <a:t> </a:t>
            </a:r>
            <a:r>
              <a:rPr lang="en-GB" altLang="zh-CN" sz="1400" b="0" dirty="0" smtClean="0"/>
              <a:t>Evolved Packet System (EPS);</a:t>
            </a:r>
          </a:p>
          <a:p>
            <a:pPr>
              <a:buNone/>
            </a:pPr>
            <a:r>
              <a:rPr lang="en-US" altLang="zh-CN" sz="1400" dirty="0" smtClean="0"/>
              <a:t>2.	TS 36.300  </a:t>
            </a:r>
            <a:r>
              <a:rPr lang="en-GB" altLang="zh-CN" sz="1400" dirty="0" smtClean="0"/>
              <a:t>Evolved Universal Terrestrial Radio Access (E-UTRA) and Evolved Universal Terrestrial Radio Access Network (E-UTRAN);Overall description;</a:t>
            </a:r>
            <a:endParaRPr lang="en-US" altLang="zh-CN" sz="1400" dirty="0" smtClean="0"/>
          </a:p>
          <a:p>
            <a:pPr>
              <a:buNone/>
            </a:pPr>
            <a:r>
              <a:rPr lang="en-US" altLang="zh-CN" sz="1400" dirty="0" smtClean="0"/>
              <a:t>3. 	TS 36.331 </a:t>
            </a:r>
            <a:r>
              <a:rPr lang="en-GB" altLang="zh-CN" sz="1400" dirty="0" smtClean="0"/>
              <a:t>Evolved Universal Terrestrial Radio Access (E-UTRA);Radio Resource Control (RRC);Protocol specification;</a:t>
            </a:r>
            <a:endParaRPr lang="en-US" altLang="zh-CN" sz="1400" dirty="0" smtClean="0"/>
          </a:p>
          <a:p>
            <a:pPr>
              <a:buNone/>
            </a:pPr>
            <a:r>
              <a:rPr lang="en-US" altLang="zh-CN" sz="1400" dirty="0" smtClean="0"/>
              <a:t>4.	TS 23.401 </a:t>
            </a:r>
            <a:r>
              <a:rPr lang="en-GB" altLang="zh-CN" sz="1400" dirty="0" smtClean="0"/>
              <a:t>General Packet Radio Service (GPRS) enhancements for Evolved Universal Terrestrial Radio Access Network (E-UTRAN) access;</a:t>
            </a:r>
            <a:endParaRPr lang="en-US" altLang="zh-CN" sz="1400" dirty="0" smtClean="0"/>
          </a:p>
          <a:p>
            <a:pPr>
              <a:buNone/>
            </a:pPr>
            <a:r>
              <a:rPr lang="en-US" altLang="zh-CN" sz="1400" dirty="0" smtClean="0"/>
              <a:t>5	TS 24.301 </a:t>
            </a:r>
            <a:r>
              <a:rPr lang="en-GB" altLang="zh-CN" sz="1400" dirty="0" smtClean="0"/>
              <a:t>Non-Access-Stratum (NAS) protocol for Evolved Packet System (EPS);</a:t>
            </a: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default">
      <a:majorFont>
        <a:latin typeface="FrutigerNext LT Medium"/>
        <a:ea typeface="黑体"/>
        <a:cs typeface=""/>
      </a:majorFont>
      <a:minorFont>
        <a:latin typeface="FrutigerNext LT Regular"/>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charset="0"/>
            <a:ea typeface="ＭＳ Ｐゴシック" pitchFamily="34" charset="-128"/>
          </a:defRPr>
        </a:defPPr>
      </a:lstStyle>
    </a:lnDef>
  </a:objectDefaults>
  <a:extraClrSchemeLst>
    <a:extraClrScheme>
      <a:clrScheme name="default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808080"/>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969696"/>
        </a:lt2>
        <a:accent1>
          <a:srgbClr val="DDDDDD"/>
        </a:accent1>
        <a:accent2>
          <a:srgbClr val="99CCFF"/>
        </a:accent2>
        <a:accent3>
          <a:srgbClr val="FFFFFF"/>
        </a:accent3>
        <a:accent4>
          <a:srgbClr val="000000"/>
        </a:accent4>
        <a:accent5>
          <a:srgbClr val="EBEBEB"/>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777777"/>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777777"/>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69696"/>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777777"/>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777777"/>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charset="0"/>
            <a:ea typeface="ＭＳ Ｐゴシック"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79200" tIns="39600" rIns="79200" bIns="39600" numCol="1" anchor="t" anchorCtr="0" compatLnSpc="1">
        <a:prstTxWarp prst="textNoShape">
          <a:avLst/>
        </a:prstTxWarp>
        <a:spAutoFit/>
      </a:bodyPr>
      <a:lstStyle>
        <a:defPPr marL="0" marR="0" indent="0" algn="l" defTabSz="801688"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FrutigerNext LT Regular" charset="0"/>
            <a:ea typeface="ＭＳ Ｐゴシック"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16856</TotalTime>
  <Words>6297</Words>
  <Application>Microsoft Office PowerPoint</Application>
  <PresentationFormat>全屏显示(4:3)</PresentationFormat>
  <Paragraphs>744</Paragraphs>
  <Slides>93</Slides>
  <Notes>93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93</vt:i4>
      </vt:variant>
    </vt:vector>
  </HeadingPairs>
  <TitlesOfParts>
    <vt:vector size="96" baseType="lpstr">
      <vt:lpstr>default</vt:lpstr>
      <vt:lpstr>1_自定义设计方案</vt:lpstr>
      <vt:lpstr>Visio</vt:lpstr>
      <vt:lpstr>LTE TDD信令流程分析</vt:lpstr>
      <vt:lpstr>幻灯片 2</vt:lpstr>
      <vt:lpstr>幻灯片 3</vt:lpstr>
      <vt:lpstr>小区搜索</vt:lpstr>
      <vt:lpstr>幻灯片 5</vt:lpstr>
      <vt:lpstr>PLMN和小区选择</vt:lpstr>
      <vt:lpstr>系统消息----MIB</vt:lpstr>
      <vt:lpstr>系统消息----SIB1</vt:lpstr>
      <vt:lpstr>系统消息----SIBn</vt:lpstr>
      <vt:lpstr>系统消息----SIB2</vt:lpstr>
      <vt:lpstr>系统消息----SIB3</vt:lpstr>
      <vt:lpstr>系统消息----SIB5</vt:lpstr>
      <vt:lpstr>幻灯片 13</vt:lpstr>
      <vt:lpstr>系统架构图</vt:lpstr>
      <vt:lpstr>附着流程图</vt:lpstr>
      <vt:lpstr>基站侧信令</vt:lpstr>
      <vt:lpstr>终端侧信令</vt:lpstr>
      <vt:lpstr>RRC连接建立过程</vt:lpstr>
      <vt:lpstr>RRC_CONN_SETUP</vt:lpstr>
      <vt:lpstr>RRC_CONN_SETUP_CMP</vt:lpstr>
      <vt:lpstr>S1AP_INITIAL_UE_MSG （1） </vt:lpstr>
      <vt:lpstr>S1AP_INITIAL_UE_MSG（2）</vt:lpstr>
      <vt:lpstr>S1AP_DL_NAS_TRANS</vt:lpstr>
      <vt:lpstr>S1AP_UL_NAS_TRANS</vt:lpstr>
      <vt:lpstr>RRC_DL_INFO_TRANSF/ RRC_UL_INFO_TRANSF</vt:lpstr>
      <vt:lpstr>UE上下文建立过程</vt:lpstr>
      <vt:lpstr>S1AP_INITIAL_CONTEXT_SETUP_REQ（1）</vt:lpstr>
      <vt:lpstr>S1AP_INITIAL_CONTEXT_SETUP_REQ（2）</vt:lpstr>
      <vt:lpstr>S1AP_INITIAL_CONTEXT_SETUP_RSP</vt:lpstr>
      <vt:lpstr>UE能力查询过程</vt:lpstr>
      <vt:lpstr>RRC_UE_CAP_ENQUIRY</vt:lpstr>
      <vt:lpstr>RRC_UE_CAP_INFO</vt:lpstr>
      <vt:lpstr>S1AP_UE_CAPABILITY_INFO_IND</vt:lpstr>
      <vt:lpstr>安全模式过程</vt:lpstr>
      <vt:lpstr>RRC_SECUR_MODE_CMD/RRC_SECUR_MODE_CMP</vt:lpstr>
      <vt:lpstr>RRC重配置过程</vt:lpstr>
      <vt:lpstr>RRC_CONN_RECFG</vt:lpstr>
      <vt:lpstr>幻灯片 38</vt:lpstr>
      <vt:lpstr>切换概述</vt:lpstr>
      <vt:lpstr>幻灯片 40</vt:lpstr>
      <vt:lpstr>测量控制</vt:lpstr>
      <vt:lpstr>测量事件</vt:lpstr>
      <vt:lpstr>测量控制信令</vt:lpstr>
      <vt:lpstr>测量报告信令</vt:lpstr>
      <vt:lpstr>幻灯片 45</vt:lpstr>
      <vt:lpstr>eNB内小区间切换流程</vt:lpstr>
      <vt:lpstr>eNB内小区间切换信令</vt:lpstr>
      <vt:lpstr>RRC_CONN_RECFG</vt:lpstr>
      <vt:lpstr>幻灯片 49</vt:lpstr>
      <vt:lpstr>两种切换方式</vt:lpstr>
      <vt:lpstr>幻灯片 51</vt:lpstr>
      <vt:lpstr>eNB间通过X2口切换流程图（2）</vt:lpstr>
      <vt:lpstr>eNB间通过X2口切换信令</vt:lpstr>
      <vt:lpstr>HANDOVER_REQUEST</vt:lpstr>
      <vt:lpstr>HANDOVER_REQUEST</vt:lpstr>
      <vt:lpstr>HANDOVER_REQUEST_ACKNOWLEDGE</vt:lpstr>
      <vt:lpstr>HANDOVER_REQUEST_ACKNOWLEDGE</vt:lpstr>
      <vt:lpstr>RRC_CONN_RECFG</vt:lpstr>
      <vt:lpstr>SN_STATUS_TRANSFER</vt:lpstr>
      <vt:lpstr>S1AP_PATH_SWITCH_REQ</vt:lpstr>
      <vt:lpstr>S1AP_PATH_SWITCH_REQ_ACK</vt:lpstr>
      <vt:lpstr>UE_CONTEST_RELEASE</vt:lpstr>
      <vt:lpstr>eNB间通过S1口切换流程图（1）</vt:lpstr>
      <vt:lpstr>eNB间通过S1口切换流程图（2）</vt:lpstr>
      <vt:lpstr>eNB间通过S1口切换信令</vt:lpstr>
      <vt:lpstr>S1AP_HANDOVER_REQUIRED</vt:lpstr>
      <vt:lpstr>S1AP_HANDOVER_REQ</vt:lpstr>
      <vt:lpstr>S1AP_HANDOVER_REQ_ACK</vt:lpstr>
      <vt:lpstr>S1AP_HANDOVER_CMD</vt:lpstr>
      <vt:lpstr>RRC_CONN_RECFG</vt:lpstr>
      <vt:lpstr>S1AP_eNB_STATUS_TRANSFER</vt:lpstr>
      <vt:lpstr>S1AP_MME_STATUS_TRANSFER</vt:lpstr>
      <vt:lpstr>S1AP_UE_CONTEXT_REL_CMD</vt:lpstr>
      <vt:lpstr>S1AP_UE_CONTEXT_REL_CMP</vt:lpstr>
      <vt:lpstr>幻灯片 75</vt:lpstr>
      <vt:lpstr>小区重选流程</vt:lpstr>
      <vt:lpstr>幻灯片 77</vt:lpstr>
      <vt:lpstr>小区重定向流程</vt:lpstr>
      <vt:lpstr>幻灯片 79</vt:lpstr>
      <vt:lpstr>联合附着去附着</vt:lpstr>
      <vt:lpstr>联合TAU</vt:lpstr>
      <vt:lpstr>幻灯片 82</vt:lpstr>
      <vt:lpstr>CSFB主叫流程</vt:lpstr>
      <vt:lpstr>CSFB被叫流程</vt:lpstr>
      <vt:lpstr>RRC CONNECTION RELEASE</vt:lpstr>
      <vt:lpstr>寻呼的三种触发场景</vt:lpstr>
      <vt:lpstr>RRC Paging</vt:lpstr>
      <vt:lpstr>幻灯片 88</vt:lpstr>
      <vt:lpstr>通话结束返回流程</vt:lpstr>
      <vt:lpstr>2G系统消息-SI2quarter</vt:lpstr>
      <vt:lpstr>3G系统消息-SI19</vt:lpstr>
      <vt:lpstr>相关协议</vt:lpstr>
      <vt:lpstr>幻灯片 93</vt:lpstr>
    </vt:vector>
  </TitlesOfParts>
  <Company>Huawei Technologies Co.,Ltd.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Zhenghonglin</dc:creator>
  <cp:lastModifiedBy>wtest222</cp:lastModifiedBy>
  <cp:revision>949</cp:revision>
  <dcterms:created xsi:type="dcterms:W3CDTF">2007-01-04T01:40:59Z</dcterms:created>
  <dcterms:modified xsi:type="dcterms:W3CDTF">2014-02-20T02:19:07Z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(1)gnbzOhtwIym7I5JjXoEmUcncTN+1oSKEi6jxQnPcviPbWgBggpwz6wtovL1/N/wGFOWOF6Wi_x000d_
rQBacFRaSBKjnorANB9mSgCnsP762kdJfg7zTOak5YmP+ZQ8dgBGCDAbDLO3MfdtukUz1LWo_x000d_
BIGP50SshGMJqE/QxPK6VSIy3eE=</vt:lpwstr>
  </property>
  <property fmtid="{D5CDD505-2E9C-101B-9397-08002B2CF9AE}" pid="3" name="_ms_pID_7253431">
    <vt:lpwstr>OA9s3ozyjDbyYUk2lycsviN/VHZ4qQiXK+ekgmesOGrmSCpPj5iCpI_x000d_ 61COIYInQ0aK4WR8QDLUg9fkixdjAlDYaanQDC6yulSeZvfnxGr/iz3yF+3RcdCHKd8szdso_x000d_ taI3PkvgLa9uSA06mvPlnhdmmkn/1enFmkJ5iPtC1Ao36IXGIzRETVPpAZlr9k5RyLOi8ChG_x000d_ +y9iR/MHK+Atlpc23Ymf6ThsF5Sq8AxO18Zh</vt:lpwstr>
  </property>
  <property fmtid="{D5CDD505-2E9C-101B-9397-08002B2CF9AE}" pid="4" name="_ms_pID_7253432">
    <vt:lpwstr>/gWnhdFQJ0jxsXxSM0bXBf1K/UDXgu2J0iSD_x000d_ hfEmDpVihKfir9wMM9B3ED2a1pl3cJWBeUKXPoz7hLJEft7riQQ+Tm/iIFlBrWrFCj+8CKIT_x000d_ rboK3bzIQNlpjWrtgrkEVlCWjtO+TqpTQG3RvWZXFy/zzip3wtXX3IY96JBcV4iMAvwppMim_x000d_ FnurXMfwqdJzEVPV6vyCQocPKvvc+HQcdQ9y1dRMj09hmquPpymmia</vt:lpwstr>
  </property>
  <property fmtid="{D5CDD505-2E9C-101B-9397-08002B2CF9AE}" pid="5" name="_ms_pID_725343_00">
    <vt:lpwstr>_ms_pID_725343</vt:lpwstr>
  </property>
  <property fmtid="{D5CDD505-2E9C-101B-9397-08002B2CF9AE}" pid="6" name="_ms_pID_7253431_00">
    <vt:lpwstr>_ms_pID_7253431</vt:lpwstr>
  </property>
  <property fmtid="{D5CDD505-2E9C-101B-9397-08002B2CF9AE}" pid="7" name="_ms_pID_7253432_00">
    <vt:lpwstr>_ms_pID_7253432</vt:lpwstr>
  </property>
  <property fmtid="{D5CDD505-2E9C-101B-9397-08002B2CF9AE}" pid="8" name="_ms_pID_7253433">
    <vt:lpwstr>qsLOWuD9VCwF6lJ4eI_x000d_ Y/sNglehvHtzAlGD0fPACCIVLeSjePO//MdK9LdLq2gyKVralHKCSNVviwtwgP8mtYh9gVH5_x000d_ 8JGv1hB+GqM3+v1PZHxK/xAFLwSvf1zSpLtny4IJRQgifuyT0plHbjJ7ukNgFjQqjZMvw5Bj_x000d_ g0PBIjUmkhitM+ual+QwaqfsvFg+Ox7UA0zkNdzO9HJ/GuvkWqEx1WwUP6FeeYYJpPPG6H9L</vt:lpwstr>
  </property>
  <property fmtid="{D5CDD505-2E9C-101B-9397-08002B2CF9AE}" pid="9" name="_ms_pID_7253433_00">
    <vt:lpwstr>_ms_pID_7253433</vt:lpwstr>
  </property>
  <property fmtid="{D5CDD505-2E9C-101B-9397-08002B2CF9AE}" pid="10" name="_ms_pID_7253434">
    <vt:lpwstr>_x000d_ pQyaKAGOfKfIl5bleq9kvtI0ISqaUxcTuoDbdK/ZE6I7Xha0rKaEZ0PzGakewL0lIMrlGj9G_x000d_ qLw1lag9zgQZfkdUHD179wqSXRa/xTAsWTLe43Zvl2Or44HKuDMVKcIBWHC3N/Kj0o+hHzc9_x000d_ Cn6TTrIgRcbFDwSkPUrECEMx8LCf1s0XwULfPXYwmpcDHqHy+JL4iW1nhfxPA0xuBJcEO43u_x000d_ +TYY+U0qj/mVCaqA</vt:lpwstr>
  </property>
  <property fmtid="{D5CDD505-2E9C-101B-9397-08002B2CF9AE}" pid="11" name="_ms_pID_7253434_00">
    <vt:lpwstr>_ms_pID_7253434</vt:lpwstr>
  </property>
  <property fmtid="{D5CDD505-2E9C-101B-9397-08002B2CF9AE}" pid="12" name="_ms_pID_7253435">
    <vt:lpwstr>BjAPq/HaqhJqf3t49f0kSAjUNqRYNbOsGE0CpuqIGuJcjImV00pdIVwc_x000d_ SDnYwmUIwIs6kRUj9YAmdZEOA6Et4Tf3vZAfzDNUJPvhW5SPe/zBHSysefLhYoZ9oP7yIOq5_x000d_ /S04sLUjmyJPXSLfMazstp+rGFMjGk55ofD/8KHlK5Z5etvWi7nRNkJZnq6oJjWlqNEcZ/Gk_x000d_ BLyNUwZlgAo2yk3Vso/lccnOHYTbJBJGDF</vt:lpwstr>
  </property>
  <property fmtid="{D5CDD505-2E9C-101B-9397-08002B2CF9AE}" pid="13" name="_ms_pID_7253435_00">
    <vt:lpwstr>_ms_pID_7253435</vt:lpwstr>
  </property>
  <property fmtid="{D5CDD505-2E9C-101B-9397-08002B2CF9AE}" pid="14" name="_ms_pID_7253436">
    <vt:lpwstr>KIInlPe0rZzgo11gmw9wIaquOTALe+p0O+5PKO_x000d_ URDcCQqu10G/9Kb8CBngXnq0eNzdkHVmu6YLBSic/6OfVKcvmxovmbN6yheQ1zzn4j0EsO3S_x000d_ 3HfsirMwyXdMKaO369Aln/kHTtmO8qqYmFcTLpCw+zRY2uZekdM66FIbqWgHLLNuJ33Utj9F_x000d_ T2+sc4TApqZRw+8hNTo7oPS1Mh+rUJ5ZdNRzk0wsx6loMtvcigHA</vt:lpwstr>
  </property>
  <property fmtid="{D5CDD505-2E9C-101B-9397-08002B2CF9AE}" pid="15" name="_ms_pID_7253436_00">
    <vt:lpwstr>_ms_pID_7253436</vt:lpwstr>
  </property>
  <property fmtid="{D5CDD505-2E9C-101B-9397-08002B2CF9AE}" pid="16" name="_ms_pID_7253437">
    <vt:lpwstr>4qiUyMv7tQS86wcPnD/A_x000d_ +L1g5BkC9kjBRih+FUoa8lOJzCCZRbuFN9iS0wvq3emljeepYoiCnrbNg6Lu7PdDXV16igaj_x000d_</vt:lpwstr>
  </property>
  <property fmtid="{D5CDD505-2E9C-101B-9397-08002B2CF9AE}" pid="17" name="sflag">
    <vt:lpwstr>1392858887</vt:lpwstr>
  </property>
</Properties>
</file>