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3"/>
  </p:notesMasterIdLst>
  <p:sldIdLst>
    <p:sldId id="256" r:id="rId2"/>
    <p:sldId id="267" r:id="rId3"/>
    <p:sldId id="257" r:id="rId4"/>
    <p:sldId id="264" r:id="rId5"/>
    <p:sldId id="265"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7"/>
    <p:restoredTop sz="91066"/>
  </p:normalViewPr>
  <p:slideViewPr>
    <p:cSldViewPr snapToGrid="0">
      <p:cViewPr varScale="1">
        <p:scale>
          <a:sx n="100" d="100"/>
          <a:sy n="100" d="100"/>
        </p:scale>
        <p:origin x="3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22DF3-1553-374B-A51A-C3830ABE98A7}"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C2F1E-098D-2B43-BD35-2CB016176625}" type="slidenum">
              <a:rPr lang="en-US" smtClean="0"/>
              <a:t>‹#›</a:t>
            </a:fld>
            <a:endParaRPr lang="en-US"/>
          </a:p>
        </p:txBody>
      </p:sp>
    </p:spTree>
    <p:extLst>
      <p:ext uri="{BB962C8B-B14F-4D97-AF65-F5344CB8AC3E}">
        <p14:creationId xmlns:p14="http://schemas.microsoft.com/office/powerpoint/2010/main" val="23814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semester, we have described our phages based on plaque morphology (size, shape, turbidity), and, over the holiday break, we will sequence the genomes of 2-3 phages. A restriction enzyme digest is an intermediate step that allows us to get a partial understanding of our phage genomes and select phages for sequencing that appear to be genetically distinct from one another.</a:t>
            </a:r>
          </a:p>
        </p:txBody>
      </p:sp>
      <p:sp>
        <p:nvSpPr>
          <p:cNvPr id="4" name="Slide Number Placeholder 3"/>
          <p:cNvSpPr>
            <a:spLocks noGrp="1"/>
          </p:cNvSpPr>
          <p:nvPr>
            <p:ph type="sldNum" sz="quarter" idx="5"/>
          </p:nvPr>
        </p:nvSpPr>
        <p:spPr/>
        <p:txBody>
          <a:bodyPr/>
          <a:lstStyle/>
          <a:p>
            <a:fld id="{67DC2F1E-098D-2B43-BD35-2CB016176625}" type="slidenum">
              <a:rPr lang="en-US" smtClean="0"/>
              <a:t>2</a:t>
            </a:fld>
            <a:endParaRPr lang="en-US"/>
          </a:p>
        </p:txBody>
      </p:sp>
    </p:spTree>
    <p:extLst>
      <p:ext uri="{BB962C8B-B14F-4D97-AF65-F5344CB8AC3E}">
        <p14:creationId xmlns:p14="http://schemas.microsoft.com/office/powerpoint/2010/main" val="251782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Restriction enzymes are used as a bacterial defense system: These enzymes recognize and cut phage DNA. But, we can also use them in the lab.</a:t>
            </a:r>
          </a:p>
        </p:txBody>
      </p:sp>
      <p:sp>
        <p:nvSpPr>
          <p:cNvPr id="4" name="Slide Number Placeholder 3"/>
          <p:cNvSpPr>
            <a:spLocks noGrp="1"/>
          </p:cNvSpPr>
          <p:nvPr>
            <p:ph type="sldNum" sz="quarter" idx="5"/>
          </p:nvPr>
        </p:nvSpPr>
        <p:spPr/>
        <p:txBody>
          <a:bodyPr/>
          <a:lstStyle/>
          <a:p>
            <a:fld id="{67DC2F1E-098D-2B43-BD35-2CB016176625}" type="slidenum">
              <a:rPr lang="en-US" smtClean="0"/>
              <a:t>3</a:t>
            </a:fld>
            <a:endParaRPr lang="en-US"/>
          </a:p>
        </p:txBody>
      </p:sp>
    </p:spTree>
    <p:extLst>
      <p:ext uri="{BB962C8B-B14F-4D97-AF65-F5344CB8AC3E}">
        <p14:creationId xmlns:p14="http://schemas.microsoft.com/office/powerpoint/2010/main" val="101299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example, then ask students to play the game at the bottom. They will compete to see who can correctly name each of the restriction enzymes in the shortest amount of time, and the winner will get candy!</a:t>
            </a:r>
          </a:p>
        </p:txBody>
      </p:sp>
      <p:sp>
        <p:nvSpPr>
          <p:cNvPr id="4" name="Slide Number Placeholder 3"/>
          <p:cNvSpPr>
            <a:spLocks noGrp="1"/>
          </p:cNvSpPr>
          <p:nvPr>
            <p:ph type="sldNum" sz="quarter" idx="5"/>
          </p:nvPr>
        </p:nvSpPr>
        <p:spPr/>
        <p:txBody>
          <a:bodyPr/>
          <a:lstStyle/>
          <a:p>
            <a:fld id="{67DC2F1E-098D-2B43-BD35-2CB016176625}" type="slidenum">
              <a:rPr lang="en-US" smtClean="0"/>
              <a:t>7</a:t>
            </a:fld>
            <a:endParaRPr lang="en-US"/>
          </a:p>
        </p:txBody>
      </p:sp>
    </p:spTree>
    <p:extLst>
      <p:ext uri="{BB962C8B-B14F-4D97-AF65-F5344CB8AC3E}">
        <p14:creationId xmlns:p14="http://schemas.microsoft.com/office/powerpoint/2010/main" val="173198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perform restriction digestions with multiple different enzymes, you are going to create a more specific genetic fingerprint of your phage, and we can compare that genetic fingerprint to other phages in the classroom to get an idea of how genetically similar your phages are to one another.</a:t>
            </a:r>
          </a:p>
        </p:txBody>
      </p:sp>
      <p:sp>
        <p:nvSpPr>
          <p:cNvPr id="4" name="Slide Number Placeholder 3"/>
          <p:cNvSpPr>
            <a:spLocks noGrp="1"/>
          </p:cNvSpPr>
          <p:nvPr>
            <p:ph type="sldNum" sz="quarter" idx="5"/>
          </p:nvPr>
        </p:nvSpPr>
        <p:spPr/>
        <p:txBody>
          <a:bodyPr/>
          <a:lstStyle/>
          <a:p>
            <a:fld id="{67DC2F1E-098D-2B43-BD35-2CB016176625}" type="slidenum">
              <a:rPr lang="en-US" smtClean="0"/>
              <a:t>8</a:t>
            </a:fld>
            <a:endParaRPr lang="en-US"/>
          </a:p>
        </p:txBody>
      </p:sp>
    </p:spTree>
    <p:extLst>
      <p:ext uri="{BB962C8B-B14F-4D97-AF65-F5344CB8AC3E}">
        <p14:creationId xmlns:p14="http://schemas.microsoft.com/office/powerpoint/2010/main" val="41597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way to visualize these DNA fragments. Gel electrophoresis is a common way to separate and visualize macromolecules, like DNA.</a:t>
            </a:r>
          </a:p>
          <a:p>
            <a:r>
              <a:rPr lang="en-US" dirty="0"/>
              <a:t>--DNA moves toward the positive electrode because DNA is negatively charged. </a:t>
            </a:r>
          </a:p>
          <a:p>
            <a:r>
              <a:rPr lang="en-US" dirty="0"/>
              <a:t>--Smaller DNA fragments will move further down the gel than larger DNA fragments. Think about moving through a crowd – is it easier for an individual to move through a crowd, or for a group of 20 people to maneuver through a crowd? The individual! In the same way, it is easier for smaller DNA fragments to maneuver through the agarose gel than larger DNA fragments.</a:t>
            </a:r>
          </a:p>
        </p:txBody>
      </p:sp>
      <p:sp>
        <p:nvSpPr>
          <p:cNvPr id="4" name="Slide Number Placeholder 3"/>
          <p:cNvSpPr>
            <a:spLocks noGrp="1"/>
          </p:cNvSpPr>
          <p:nvPr>
            <p:ph type="sldNum" sz="quarter" idx="5"/>
          </p:nvPr>
        </p:nvSpPr>
        <p:spPr/>
        <p:txBody>
          <a:bodyPr/>
          <a:lstStyle/>
          <a:p>
            <a:fld id="{67DC2F1E-098D-2B43-BD35-2CB016176625}" type="slidenum">
              <a:rPr lang="en-US" smtClean="0"/>
              <a:t>9</a:t>
            </a:fld>
            <a:endParaRPr lang="en-US"/>
          </a:p>
        </p:txBody>
      </p:sp>
    </p:spTree>
    <p:extLst>
      <p:ext uri="{BB962C8B-B14F-4D97-AF65-F5344CB8AC3E}">
        <p14:creationId xmlns:p14="http://schemas.microsoft.com/office/powerpoint/2010/main" val="300734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restriction enzyme gel. Questions for students to consider:</a:t>
            </a:r>
          </a:p>
          <a:p>
            <a:r>
              <a:rPr lang="en-US" dirty="0"/>
              <a:t>--Why do we need a ladder?</a:t>
            </a:r>
          </a:p>
          <a:p>
            <a:r>
              <a:rPr lang="en-US" dirty="0"/>
              <a:t>--Why would we run uncut DNA on a gel?</a:t>
            </a:r>
          </a:p>
          <a:p>
            <a:r>
              <a:rPr lang="en-US" dirty="0"/>
              <a:t>--Why would we incubate our DNA samples with multiple different restriction enzymes?</a:t>
            </a:r>
          </a:p>
        </p:txBody>
      </p:sp>
      <p:sp>
        <p:nvSpPr>
          <p:cNvPr id="4" name="Slide Number Placeholder 3"/>
          <p:cNvSpPr>
            <a:spLocks noGrp="1"/>
          </p:cNvSpPr>
          <p:nvPr>
            <p:ph type="sldNum" sz="quarter" idx="5"/>
          </p:nvPr>
        </p:nvSpPr>
        <p:spPr/>
        <p:txBody>
          <a:bodyPr/>
          <a:lstStyle/>
          <a:p>
            <a:fld id="{67DC2F1E-098D-2B43-BD35-2CB016176625}" type="slidenum">
              <a:rPr lang="en-US" smtClean="0"/>
              <a:t>10</a:t>
            </a:fld>
            <a:endParaRPr lang="en-US"/>
          </a:p>
        </p:txBody>
      </p:sp>
    </p:spTree>
    <p:extLst>
      <p:ext uri="{BB962C8B-B14F-4D97-AF65-F5344CB8AC3E}">
        <p14:creationId xmlns:p14="http://schemas.microsoft.com/office/powerpoint/2010/main" val="156824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DC2F1E-098D-2B43-BD35-2CB016176625}" type="slidenum">
              <a:rPr lang="en-US" smtClean="0"/>
              <a:t>11</a:t>
            </a:fld>
            <a:endParaRPr lang="en-US"/>
          </a:p>
        </p:txBody>
      </p:sp>
    </p:spTree>
    <p:extLst>
      <p:ext uri="{BB962C8B-B14F-4D97-AF65-F5344CB8AC3E}">
        <p14:creationId xmlns:p14="http://schemas.microsoft.com/office/powerpoint/2010/main" val="406035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7B0B81-3474-344A-AC89-E596DA389D27}" type="datetimeFigureOut">
              <a:rPr lang="en-US" smtClean="0"/>
              <a:t>11/7/22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14F7E07-06C2-CB45-8FDE-32674FF1F5F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38927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B0B81-3474-344A-AC89-E596DA389D27}"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328166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B0B81-3474-344A-AC89-E596DA389D27}"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208219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B0B81-3474-344A-AC89-E596DA389D27}"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425773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E7B0B81-3474-344A-AC89-E596DA389D27}" type="datetimeFigureOut">
              <a:rPr lang="en-US" smtClean="0"/>
              <a:t>11/7/22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14F7E07-06C2-CB45-8FDE-32674FF1F5F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813308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B0B81-3474-344A-AC89-E596DA389D27}"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118223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B0B81-3474-344A-AC89-E596DA389D27}" type="datetimeFigureOut">
              <a:rPr lang="en-US" smtClean="0"/>
              <a:t>11/7/22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10705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B0B81-3474-344A-AC89-E596DA389D27}" type="datetimeFigureOut">
              <a:rPr lang="en-US" smtClean="0"/>
              <a:t>11/7/22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34199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B0B81-3474-344A-AC89-E596DA389D27}" type="datetimeFigureOut">
              <a:rPr lang="en-US" smtClean="0"/>
              <a:t>11/7/22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F7E07-06C2-CB45-8FDE-32674FF1F5F7}" type="slidenum">
              <a:rPr lang="en-US" smtClean="0"/>
              <a:t>‹#›</a:t>
            </a:fld>
            <a:endParaRPr lang="en-US"/>
          </a:p>
        </p:txBody>
      </p:sp>
    </p:spTree>
    <p:extLst>
      <p:ext uri="{BB962C8B-B14F-4D97-AF65-F5344CB8AC3E}">
        <p14:creationId xmlns:p14="http://schemas.microsoft.com/office/powerpoint/2010/main" val="379978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7B0B81-3474-344A-AC89-E596DA389D27}" type="datetimeFigureOut">
              <a:rPr lang="en-US" smtClean="0"/>
              <a:t>11/7/22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4F7E07-06C2-CB45-8FDE-32674FF1F5F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13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7B0B81-3474-344A-AC89-E596DA389D27}" type="datetimeFigureOut">
              <a:rPr lang="en-US" smtClean="0"/>
              <a:t>11/7/22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4F7E07-06C2-CB45-8FDE-32674FF1F5F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812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E7B0B81-3474-344A-AC89-E596DA389D27}" type="datetimeFigureOut">
              <a:rPr lang="en-US" smtClean="0"/>
              <a:t>11/7/22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14F7E07-06C2-CB45-8FDE-32674FF1F5F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70904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EF04-6CD4-7C8F-8896-D2941E044F0A}"/>
              </a:ext>
            </a:extLst>
          </p:cNvPr>
          <p:cNvSpPr>
            <a:spLocks noGrp="1"/>
          </p:cNvSpPr>
          <p:nvPr>
            <p:ph type="ctrTitle"/>
          </p:nvPr>
        </p:nvSpPr>
        <p:spPr>
          <a:xfrm>
            <a:off x="1915382" y="2159968"/>
            <a:ext cx="8361229" cy="2098226"/>
          </a:xfrm>
        </p:spPr>
        <p:txBody>
          <a:bodyPr/>
          <a:lstStyle/>
          <a:p>
            <a:r>
              <a:rPr lang="en-US" dirty="0"/>
              <a:t>Restriction enzymes</a:t>
            </a:r>
          </a:p>
        </p:txBody>
      </p:sp>
      <p:sp>
        <p:nvSpPr>
          <p:cNvPr id="3" name="Subtitle 2">
            <a:extLst>
              <a:ext uri="{FF2B5EF4-FFF2-40B4-BE49-F238E27FC236}">
                <a16:creationId xmlns:a16="http://schemas.microsoft.com/office/drawing/2014/main" id="{9AC68B5B-76F9-51F6-8ED3-D3EA48E0567A}"/>
              </a:ext>
            </a:extLst>
          </p:cNvPr>
          <p:cNvSpPr>
            <a:spLocks noGrp="1"/>
          </p:cNvSpPr>
          <p:nvPr>
            <p:ph type="subTitle" idx="1"/>
          </p:nvPr>
        </p:nvSpPr>
        <p:spPr>
          <a:xfrm>
            <a:off x="2680159" y="4627612"/>
            <a:ext cx="6831673" cy="476823"/>
          </a:xfrm>
        </p:spPr>
        <p:txBody>
          <a:bodyPr>
            <a:normAutofit/>
          </a:bodyPr>
          <a:lstStyle/>
          <a:p>
            <a:r>
              <a:rPr lang="en-US" sz="2400" dirty="0"/>
              <a:t>November 4, 2022</a:t>
            </a:r>
          </a:p>
        </p:txBody>
      </p:sp>
    </p:spTree>
    <p:extLst>
      <p:ext uri="{BB962C8B-B14F-4D97-AF65-F5344CB8AC3E}">
        <p14:creationId xmlns:p14="http://schemas.microsoft.com/office/powerpoint/2010/main" val="248318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333A-30B7-8DDC-872B-5B8B531221C5}"/>
              </a:ext>
            </a:extLst>
          </p:cNvPr>
          <p:cNvSpPr>
            <a:spLocks noGrp="1"/>
          </p:cNvSpPr>
          <p:nvPr>
            <p:ph type="title"/>
          </p:nvPr>
        </p:nvSpPr>
        <p:spPr>
          <a:xfrm>
            <a:off x="883920" y="390450"/>
            <a:ext cx="3651504" cy="1511502"/>
          </a:xfrm>
        </p:spPr>
        <p:txBody>
          <a:bodyPr>
            <a:normAutofit/>
          </a:bodyPr>
          <a:lstStyle/>
          <a:p>
            <a:r>
              <a:rPr lang="en-US" dirty="0"/>
              <a:t>Restriction Enzyme Gel</a:t>
            </a:r>
          </a:p>
        </p:txBody>
      </p:sp>
      <p:pic>
        <p:nvPicPr>
          <p:cNvPr id="5" name="Picture 4">
            <a:extLst>
              <a:ext uri="{FF2B5EF4-FFF2-40B4-BE49-F238E27FC236}">
                <a16:creationId xmlns:a16="http://schemas.microsoft.com/office/drawing/2014/main" id="{FEAFD1ED-418A-47AD-C254-7BF8F395465B}"/>
              </a:ext>
            </a:extLst>
          </p:cNvPr>
          <p:cNvPicPr>
            <a:picLocks noChangeAspect="1"/>
          </p:cNvPicPr>
          <p:nvPr/>
        </p:nvPicPr>
        <p:blipFill>
          <a:blip r:embed="rId3"/>
          <a:stretch>
            <a:fillRect/>
          </a:stretch>
        </p:blipFill>
        <p:spPr>
          <a:xfrm>
            <a:off x="4535424" y="198882"/>
            <a:ext cx="5383530" cy="6460236"/>
          </a:xfrm>
          <a:prstGeom prst="rect">
            <a:avLst/>
          </a:prstGeom>
        </p:spPr>
      </p:pic>
    </p:spTree>
    <p:extLst>
      <p:ext uri="{BB962C8B-B14F-4D97-AF65-F5344CB8AC3E}">
        <p14:creationId xmlns:p14="http://schemas.microsoft.com/office/powerpoint/2010/main" val="426421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D533-84D8-50C0-16F4-CD61B72EAFFC}"/>
              </a:ext>
            </a:extLst>
          </p:cNvPr>
          <p:cNvSpPr>
            <a:spLocks noGrp="1"/>
          </p:cNvSpPr>
          <p:nvPr>
            <p:ph type="title"/>
          </p:nvPr>
        </p:nvSpPr>
        <p:spPr>
          <a:xfrm>
            <a:off x="1371600" y="685800"/>
            <a:ext cx="9601200" cy="947928"/>
          </a:xfrm>
        </p:spPr>
        <p:txBody>
          <a:bodyPr/>
          <a:lstStyle/>
          <a:p>
            <a:r>
              <a:rPr lang="en-US" dirty="0"/>
              <a:t>Today’s Class</a:t>
            </a:r>
          </a:p>
        </p:txBody>
      </p:sp>
      <p:sp>
        <p:nvSpPr>
          <p:cNvPr id="3" name="Content Placeholder 2">
            <a:extLst>
              <a:ext uri="{FF2B5EF4-FFF2-40B4-BE49-F238E27FC236}">
                <a16:creationId xmlns:a16="http://schemas.microsoft.com/office/drawing/2014/main" id="{1487B624-EAFF-668C-3727-3BB00567D0BA}"/>
              </a:ext>
            </a:extLst>
          </p:cNvPr>
          <p:cNvSpPr>
            <a:spLocks noGrp="1"/>
          </p:cNvSpPr>
          <p:nvPr>
            <p:ph idx="1"/>
          </p:nvPr>
        </p:nvSpPr>
        <p:spPr>
          <a:xfrm>
            <a:off x="1371600" y="1875028"/>
            <a:ext cx="9601200" cy="3581400"/>
          </a:xfrm>
        </p:spPr>
        <p:txBody>
          <a:bodyPr/>
          <a:lstStyle/>
          <a:p>
            <a:pPr marL="457200" indent="-457200">
              <a:buFont typeface="+mj-lt"/>
              <a:buAutoNum type="arabicPeriod"/>
            </a:pPr>
            <a:r>
              <a:rPr lang="en-US" dirty="0"/>
              <a:t>We are going to do gel electrophoresis with </a:t>
            </a:r>
            <a:r>
              <a:rPr lang="en-US" b="1" dirty="0"/>
              <a:t>uncut phage DNA</a:t>
            </a:r>
            <a:r>
              <a:rPr lang="en-US" dirty="0"/>
              <a:t>.</a:t>
            </a:r>
          </a:p>
          <a:p>
            <a:pPr marL="457200" indent="-457200">
              <a:buFont typeface="+mj-lt"/>
              <a:buAutoNum type="arabicPeriod"/>
            </a:pPr>
            <a:endParaRPr lang="en-US" dirty="0"/>
          </a:p>
          <a:p>
            <a:pPr marL="457200" indent="-457200">
              <a:buFont typeface="+mj-lt"/>
              <a:buAutoNum type="arabicPeriod"/>
            </a:pPr>
            <a:r>
              <a:rPr lang="en-US" dirty="0"/>
              <a:t>While the gel is running:</a:t>
            </a:r>
          </a:p>
          <a:p>
            <a:pPr lvl="1">
              <a:buFont typeface="Wingdings" pitchFamily="2" charset="2"/>
              <a:buChar char="Ø"/>
            </a:pPr>
            <a:r>
              <a:rPr lang="en-US" i="0" dirty="0"/>
              <a:t>Do the Paper Restriction Enzyme Activity (Exercises 1, 2, 3.1, and 3.2). Turn in your responses to the questions at the end of class.</a:t>
            </a:r>
          </a:p>
          <a:p>
            <a:pPr lvl="1">
              <a:buFont typeface="Wingdings" pitchFamily="2" charset="2"/>
              <a:buChar char="Ø"/>
            </a:pPr>
            <a:r>
              <a:rPr lang="en-US" dirty="0"/>
              <a:t>[If we have time] </a:t>
            </a:r>
            <a:r>
              <a:rPr lang="en-US" i="0" dirty="0"/>
              <a:t>Complete the virtual Lambda-</a:t>
            </a:r>
            <a:r>
              <a:rPr lang="en-US" dirty="0" err="1"/>
              <a:t>Hin</a:t>
            </a:r>
            <a:r>
              <a:rPr lang="en-US" i="0" dirty="0" err="1"/>
              <a:t>dIII</a:t>
            </a:r>
            <a:r>
              <a:rPr lang="en-US" i="0" dirty="0"/>
              <a:t> digest. </a:t>
            </a:r>
            <a:endParaRPr lang="en-US" dirty="0"/>
          </a:p>
        </p:txBody>
      </p:sp>
    </p:spTree>
    <p:extLst>
      <p:ext uri="{BB962C8B-B14F-4D97-AF65-F5344CB8AC3E}">
        <p14:creationId xmlns:p14="http://schemas.microsoft.com/office/powerpoint/2010/main" val="284072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F66F-7663-170A-00F8-97D9AF8DA9DA}"/>
              </a:ext>
            </a:extLst>
          </p:cNvPr>
          <p:cNvSpPr>
            <a:spLocks noGrp="1"/>
          </p:cNvSpPr>
          <p:nvPr>
            <p:ph type="title"/>
          </p:nvPr>
        </p:nvSpPr>
        <p:spPr>
          <a:xfrm>
            <a:off x="1295400" y="2914650"/>
            <a:ext cx="9601200" cy="1028700"/>
          </a:xfrm>
        </p:spPr>
        <p:txBody>
          <a:bodyPr>
            <a:normAutofit fontScale="90000"/>
          </a:bodyPr>
          <a:lstStyle/>
          <a:p>
            <a:pPr algn="ctr"/>
            <a:r>
              <a:rPr lang="en-US" sz="5400" dirty="0"/>
              <a:t>How Do We Characterize Phages?</a:t>
            </a:r>
          </a:p>
        </p:txBody>
      </p:sp>
    </p:spTree>
    <p:extLst>
      <p:ext uri="{BB962C8B-B14F-4D97-AF65-F5344CB8AC3E}">
        <p14:creationId xmlns:p14="http://schemas.microsoft.com/office/powerpoint/2010/main" val="277808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80F0-3683-7C5D-693B-5E366D30BD88}"/>
              </a:ext>
            </a:extLst>
          </p:cNvPr>
          <p:cNvSpPr>
            <a:spLocks noGrp="1"/>
          </p:cNvSpPr>
          <p:nvPr>
            <p:ph type="title"/>
          </p:nvPr>
        </p:nvSpPr>
        <p:spPr>
          <a:xfrm>
            <a:off x="1371600" y="685800"/>
            <a:ext cx="9601200" cy="1061977"/>
          </a:xfrm>
        </p:spPr>
        <p:txBody>
          <a:bodyPr/>
          <a:lstStyle/>
          <a:p>
            <a:r>
              <a:rPr lang="en-US" dirty="0"/>
              <a:t>The Basics</a:t>
            </a:r>
          </a:p>
        </p:txBody>
      </p:sp>
      <p:sp>
        <p:nvSpPr>
          <p:cNvPr id="3" name="Content Placeholder 2">
            <a:extLst>
              <a:ext uri="{FF2B5EF4-FFF2-40B4-BE49-F238E27FC236}">
                <a16:creationId xmlns:a16="http://schemas.microsoft.com/office/drawing/2014/main" id="{EA86A1D5-E019-7DC3-0DE8-DD5571F3ACA1}"/>
              </a:ext>
            </a:extLst>
          </p:cNvPr>
          <p:cNvSpPr>
            <a:spLocks noGrp="1"/>
          </p:cNvSpPr>
          <p:nvPr>
            <p:ph idx="1"/>
          </p:nvPr>
        </p:nvSpPr>
        <p:spPr>
          <a:xfrm>
            <a:off x="1371600" y="1747777"/>
            <a:ext cx="9601200" cy="1159780"/>
          </a:xfrm>
        </p:spPr>
        <p:txBody>
          <a:bodyPr/>
          <a:lstStyle/>
          <a:p>
            <a:r>
              <a:rPr lang="en-US" dirty="0"/>
              <a:t>A </a:t>
            </a:r>
            <a:r>
              <a:rPr lang="en-US" u="sng" dirty="0"/>
              <a:t>restriction enzyme</a:t>
            </a:r>
            <a:r>
              <a:rPr lang="en-US" dirty="0"/>
              <a:t> is a protein that recognizes and cuts specific sequences of DNA (called </a:t>
            </a:r>
            <a:r>
              <a:rPr lang="en-US" u="sng" dirty="0"/>
              <a:t>restriction sites</a:t>
            </a:r>
            <a:r>
              <a:rPr lang="en-US" dirty="0"/>
              <a:t>). </a:t>
            </a:r>
          </a:p>
          <a:p>
            <a:r>
              <a:rPr lang="en-US" b="1" dirty="0"/>
              <a:t>Example:</a:t>
            </a:r>
            <a:r>
              <a:rPr lang="en-US" dirty="0"/>
              <a:t> </a:t>
            </a:r>
            <a:r>
              <a:rPr lang="en-US" i="1" dirty="0" err="1"/>
              <a:t>Eco</a:t>
            </a:r>
            <a:r>
              <a:rPr lang="en-US" dirty="0" err="1"/>
              <a:t>RI</a:t>
            </a:r>
            <a:r>
              <a:rPr lang="en-US" dirty="0"/>
              <a:t> cleaves DNA at sites with the 5’ GAATTC 3’ sequence:</a:t>
            </a:r>
            <a:endParaRPr lang="en-US" b="1" dirty="0"/>
          </a:p>
        </p:txBody>
      </p:sp>
      <p:sp>
        <p:nvSpPr>
          <p:cNvPr id="4" name="Rectangle 3">
            <a:extLst>
              <a:ext uri="{FF2B5EF4-FFF2-40B4-BE49-F238E27FC236}">
                <a16:creationId xmlns:a16="http://schemas.microsoft.com/office/drawing/2014/main" id="{D031EE40-2CF1-2AE5-6E31-444E14107B50}"/>
              </a:ext>
            </a:extLst>
          </p:cNvPr>
          <p:cNvSpPr/>
          <p:nvPr/>
        </p:nvSpPr>
        <p:spPr>
          <a:xfrm>
            <a:off x="3279493" y="3902781"/>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9AA5EB-D603-F4FF-C2D9-0ACD746C9E31}"/>
              </a:ext>
            </a:extLst>
          </p:cNvPr>
          <p:cNvSpPr/>
          <p:nvPr/>
        </p:nvSpPr>
        <p:spPr>
          <a:xfrm>
            <a:off x="5073569" y="3902781"/>
            <a:ext cx="1574157"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 A A T T C</a:t>
            </a:r>
          </a:p>
        </p:txBody>
      </p:sp>
      <p:sp>
        <p:nvSpPr>
          <p:cNvPr id="6" name="Rectangle 5">
            <a:extLst>
              <a:ext uri="{FF2B5EF4-FFF2-40B4-BE49-F238E27FC236}">
                <a16:creationId xmlns:a16="http://schemas.microsoft.com/office/drawing/2014/main" id="{CC3D0890-40D6-DD1A-6B28-ABA57ADDE61B}"/>
              </a:ext>
            </a:extLst>
          </p:cNvPr>
          <p:cNvSpPr/>
          <p:nvPr/>
        </p:nvSpPr>
        <p:spPr>
          <a:xfrm>
            <a:off x="6647725" y="3902781"/>
            <a:ext cx="266217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AE6266-B23D-95A4-C0D1-1D5B0F55E9A6}"/>
              </a:ext>
            </a:extLst>
          </p:cNvPr>
          <p:cNvSpPr/>
          <p:nvPr/>
        </p:nvSpPr>
        <p:spPr>
          <a:xfrm>
            <a:off x="3279493" y="4298490"/>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2BB529-B991-1DB0-E837-B75D19BD4FFB}"/>
              </a:ext>
            </a:extLst>
          </p:cNvPr>
          <p:cNvSpPr/>
          <p:nvPr/>
        </p:nvSpPr>
        <p:spPr>
          <a:xfrm>
            <a:off x="5073569" y="4298490"/>
            <a:ext cx="1574157"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 T T A A G</a:t>
            </a:r>
          </a:p>
        </p:txBody>
      </p:sp>
      <p:sp>
        <p:nvSpPr>
          <p:cNvPr id="9" name="Rectangle 8">
            <a:extLst>
              <a:ext uri="{FF2B5EF4-FFF2-40B4-BE49-F238E27FC236}">
                <a16:creationId xmlns:a16="http://schemas.microsoft.com/office/drawing/2014/main" id="{CB6A71E9-BE52-E700-8B43-B970DF4422CB}"/>
              </a:ext>
            </a:extLst>
          </p:cNvPr>
          <p:cNvSpPr/>
          <p:nvPr/>
        </p:nvSpPr>
        <p:spPr>
          <a:xfrm>
            <a:off x="6647725" y="4298490"/>
            <a:ext cx="266217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128B07-420D-D42F-5D9B-825DC7809DE2}"/>
              </a:ext>
            </a:extLst>
          </p:cNvPr>
          <p:cNvSpPr txBox="1"/>
          <p:nvPr/>
        </p:nvSpPr>
        <p:spPr>
          <a:xfrm>
            <a:off x="3186897" y="3571596"/>
            <a:ext cx="377026" cy="369332"/>
          </a:xfrm>
          <a:prstGeom prst="rect">
            <a:avLst/>
          </a:prstGeom>
          <a:noFill/>
        </p:spPr>
        <p:txBody>
          <a:bodyPr wrap="none" rtlCol="0">
            <a:spAutoFit/>
          </a:bodyPr>
          <a:lstStyle/>
          <a:p>
            <a:r>
              <a:rPr lang="en-US" dirty="0"/>
              <a:t>5’</a:t>
            </a:r>
          </a:p>
        </p:txBody>
      </p:sp>
      <p:sp>
        <p:nvSpPr>
          <p:cNvPr id="11" name="TextBox 10">
            <a:extLst>
              <a:ext uri="{FF2B5EF4-FFF2-40B4-BE49-F238E27FC236}">
                <a16:creationId xmlns:a16="http://schemas.microsoft.com/office/drawing/2014/main" id="{EC19D894-4827-F02C-F627-FBB61F807609}"/>
              </a:ext>
            </a:extLst>
          </p:cNvPr>
          <p:cNvSpPr txBox="1"/>
          <p:nvPr/>
        </p:nvSpPr>
        <p:spPr>
          <a:xfrm>
            <a:off x="9044228" y="3573312"/>
            <a:ext cx="37702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23D692DD-C286-E44E-964B-28C0AD51A07C}"/>
              </a:ext>
            </a:extLst>
          </p:cNvPr>
          <p:cNvSpPr txBox="1"/>
          <p:nvPr/>
        </p:nvSpPr>
        <p:spPr>
          <a:xfrm>
            <a:off x="3186897" y="4596224"/>
            <a:ext cx="377026" cy="369332"/>
          </a:xfrm>
          <a:prstGeom prst="rect">
            <a:avLst/>
          </a:prstGeom>
          <a:noFill/>
        </p:spPr>
        <p:txBody>
          <a:bodyPr wrap="none" rtlCol="0">
            <a:spAutoFit/>
          </a:bodyPr>
          <a:lstStyle/>
          <a:p>
            <a:r>
              <a:rPr lang="en-US" dirty="0"/>
              <a:t>3’</a:t>
            </a:r>
          </a:p>
        </p:txBody>
      </p:sp>
      <p:sp>
        <p:nvSpPr>
          <p:cNvPr id="13" name="TextBox 12">
            <a:extLst>
              <a:ext uri="{FF2B5EF4-FFF2-40B4-BE49-F238E27FC236}">
                <a16:creationId xmlns:a16="http://schemas.microsoft.com/office/drawing/2014/main" id="{989BCB77-0F1C-6283-41F9-ECB322C86170}"/>
              </a:ext>
            </a:extLst>
          </p:cNvPr>
          <p:cNvSpPr txBox="1"/>
          <p:nvPr/>
        </p:nvSpPr>
        <p:spPr>
          <a:xfrm>
            <a:off x="9047005" y="4600007"/>
            <a:ext cx="377026" cy="369332"/>
          </a:xfrm>
          <a:prstGeom prst="rect">
            <a:avLst/>
          </a:prstGeom>
          <a:noFill/>
        </p:spPr>
        <p:txBody>
          <a:bodyPr wrap="none" rtlCol="0">
            <a:spAutoFit/>
          </a:bodyPr>
          <a:lstStyle/>
          <a:p>
            <a:r>
              <a:rPr lang="en-US" dirty="0"/>
              <a:t>5’</a:t>
            </a:r>
          </a:p>
        </p:txBody>
      </p:sp>
      <p:cxnSp>
        <p:nvCxnSpPr>
          <p:cNvPr id="15" name="Straight Arrow Connector 14">
            <a:extLst>
              <a:ext uri="{FF2B5EF4-FFF2-40B4-BE49-F238E27FC236}">
                <a16:creationId xmlns:a16="http://schemas.microsoft.com/office/drawing/2014/main" id="{E43BA61E-5C9C-8C9E-1BAD-947031318E40}"/>
              </a:ext>
            </a:extLst>
          </p:cNvPr>
          <p:cNvCxnSpPr>
            <a:cxnSpLocks/>
          </p:cNvCxnSpPr>
          <p:nvPr/>
        </p:nvCxnSpPr>
        <p:spPr>
          <a:xfrm>
            <a:off x="5397660" y="3571596"/>
            <a:ext cx="0" cy="331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239CCC-5397-D3FE-3A9C-8440F5A6EB23}"/>
              </a:ext>
            </a:extLst>
          </p:cNvPr>
          <p:cNvCxnSpPr>
            <a:cxnSpLocks/>
          </p:cNvCxnSpPr>
          <p:nvPr/>
        </p:nvCxnSpPr>
        <p:spPr>
          <a:xfrm flipV="1">
            <a:off x="6337138" y="4607410"/>
            <a:ext cx="0" cy="331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DB6EAC04-AD24-D6F8-6B18-9CC0B2B6D16F}"/>
              </a:ext>
            </a:extLst>
          </p:cNvPr>
          <p:cNvSpPr/>
          <p:nvPr/>
        </p:nvSpPr>
        <p:spPr>
          <a:xfrm rot="16200000">
            <a:off x="5675981" y="2667093"/>
            <a:ext cx="369332" cy="157415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94C4D27B-32BC-8B70-3CE3-4FA7BACD562A}"/>
              </a:ext>
            </a:extLst>
          </p:cNvPr>
          <p:cNvSpPr txBox="1"/>
          <p:nvPr/>
        </p:nvSpPr>
        <p:spPr>
          <a:xfrm>
            <a:off x="5046129" y="2917442"/>
            <a:ext cx="1629036" cy="369332"/>
          </a:xfrm>
          <a:prstGeom prst="rect">
            <a:avLst/>
          </a:prstGeom>
          <a:noFill/>
        </p:spPr>
        <p:txBody>
          <a:bodyPr wrap="none" rtlCol="0">
            <a:spAutoFit/>
          </a:bodyPr>
          <a:lstStyle/>
          <a:p>
            <a:r>
              <a:rPr lang="en-US" dirty="0"/>
              <a:t>Restriction site</a:t>
            </a:r>
          </a:p>
        </p:txBody>
      </p:sp>
      <p:grpSp>
        <p:nvGrpSpPr>
          <p:cNvPr id="45" name="Group 44">
            <a:extLst>
              <a:ext uri="{FF2B5EF4-FFF2-40B4-BE49-F238E27FC236}">
                <a16:creationId xmlns:a16="http://schemas.microsoft.com/office/drawing/2014/main" id="{627D18E5-DC3C-63E4-496B-57B01254C858}"/>
              </a:ext>
            </a:extLst>
          </p:cNvPr>
          <p:cNvGrpSpPr/>
          <p:nvPr/>
        </p:nvGrpSpPr>
        <p:grpSpPr>
          <a:xfrm rot="21254828">
            <a:off x="2958889" y="5307814"/>
            <a:ext cx="3197931" cy="1393960"/>
            <a:chOff x="2574289" y="5405209"/>
            <a:chExt cx="3197931" cy="1393960"/>
          </a:xfrm>
        </p:grpSpPr>
        <p:sp>
          <p:nvSpPr>
            <p:cNvPr id="20" name="Rectangle 19">
              <a:extLst>
                <a:ext uri="{FF2B5EF4-FFF2-40B4-BE49-F238E27FC236}">
                  <a16:creationId xmlns:a16="http://schemas.microsoft.com/office/drawing/2014/main" id="{0846CF3A-C972-26B9-CF88-06F5996F4B47}"/>
                </a:ext>
              </a:extLst>
            </p:cNvPr>
            <p:cNvSpPr/>
            <p:nvPr/>
          </p:nvSpPr>
          <p:spPr>
            <a:xfrm>
              <a:off x="2666885" y="5730877"/>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FD804C0-4994-9C10-A435-6B7514CD3F04}"/>
                </a:ext>
              </a:extLst>
            </p:cNvPr>
            <p:cNvSpPr/>
            <p:nvPr/>
          </p:nvSpPr>
          <p:spPr>
            <a:xfrm>
              <a:off x="4460961" y="5730542"/>
              <a:ext cx="345312" cy="31912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a:t>
              </a:r>
            </a:p>
          </p:txBody>
        </p:sp>
        <p:sp>
          <p:nvSpPr>
            <p:cNvPr id="23" name="Rectangle 22">
              <a:extLst>
                <a:ext uri="{FF2B5EF4-FFF2-40B4-BE49-F238E27FC236}">
                  <a16:creationId xmlns:a16="http://schemas.microsoft.com/office/drawing/2014/main" id="{41097198-1AAC-AF7F-E794-B445E51CDCBF}"/>
                </a:ext>
              </a:extLst>
            </p:cNvPr>
            <p:cNvSpPr/>
            <p:nvPr/>
          </p:nvSpPr>
          <p:spPr>
            <a:xfrm>
              <a:off x="2666885" y="6132103"/>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DAD075-A2CA-5511-5A26-291153C3177A}"/>
                </a:ext>
              </a:extLst>
            </p:cNvPr>
            <p:cNvSpPr/>
            <p:nvPr/>
          </p:nvSpPr>
          <p:spPr>
            <a:xfrm>
              <a:off x="4460961" y="6132103"/>
              <a:ext cx="1311259"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 T T A A</a:t>
              </a:r>
            </a:p>
          </p:txBody>
        </p:sp>
        <p:sp>
          <p:nvSpPr>
            <p:cNvPr id="26" name="TextBox 25">
              <a:extLst>
                <a:ext uri="{FF2B5EF4-FFF2-40B4-BE49-F238E27FC236}">
                  <a16:creationId xmlns:a16="http://schemas.microsoft.com/office/drawing/2014/main" id="{2F494ABB-5EAD-3721-D4C3-E4433A2AA7F0}"/>
                </a:ext>
              </a:extLst>
            </p:cNvPr>
            <p:cNvSpPr txBox="1"/>
            <p:nvPr/>
          </p:nvSpPr>
          <p:spPr>
            <a:xfrm>
              <a:off x="2574289" y="5405209"/>
              <a:ext cx="377026" cy="369332"/>
            </a:xfrm>
            <a:prstGeom prst="rect">
              <a:avLst/>
            </a:prstGeom>
            <a:noFill/>
          </p:spPr>
          <p:txBody>
            <a:bodyPr wrap="none" rtlCol="0">
              <a:spAutoFit/>
            </a:bodyPr>
            <a:lstStyle/>
            <a:p>
              <a:r>
                <a:rPr lang="en-US" dirty="0"/>
                <a:t>5’</a:t>
              </a:r>
            </a:p>
          </p:txBody>
        </p:sp>
        <p:sp>
          <p:nvSpPr>
            <p:cNvPr id="28" name="TextBox 27">
              <a:extLst>
                <a:ext uri="{FF2B5EF4-FFF2-40B4-BE49-F238E27FC236}">
                  <a16:creationId xmlns:a16="http://schemas.microsoft.com/office/drawing/2014/main" id="{EA0F5E31-40F7-FC60-838C-E6496AC86A09}"/>
                </a:ext>
              </a:extLst>
            </p:cNvPr>
            <p:cNvSpPr txBox="1"/>
            <p:nvPr/>
          </p:nvSpPr>
          <p:spPr>
            <a:xfrm>
              <a:off x="2574289" y="6429837"/>
              <a:ext cx="377026" cy="369332"/>
            </a:xfrm>
            <a:prstGeom prst="rect">
              <a:avLst/>
            </a:prstGeom>
            <a:noFill/>
          </p:spPr>
          <p:txBody>
            <a:bodyPr wrap="none" rtlCol="0">
              <a:spAutoFit/>
            </a:bodyPr>
            <a:lstStyle/>
            <a:p>
              <a:r>
                <a:rPr lang="en-US" dirty="0"/>
                <a:t>3’</a:t>
              </a:r>
            </a:p>
          </p:txBody>
        </p:sp>
      </p:grpSp>
      <p:grpSp>
        <p:nvGrpSpPr>
          <p:cNvPr id="46" name="Group 45">
            <a:extLst>
              <a:ext uri="{FF2B5EF4-FFF2-40B4-BE49-F238E27FC236}">
                <a16:creationId xmlns:a16="http://schemas.microsoft.com/office/drawing/2014/main" id="{A8AF7B46-D38A-2FC7-3C8F-A349B6A209B8}"/>
              </a:ext>
            </a:extLst>
          </p:cNvPr>
          <p:cNvGrpSpPr/>
          <p:nvPr/>
        </p:nvGrpSpPr>
        <p:grpSpPr>
          <a:xfrm rot="353234">
            <a:off x="6563943" y="5307705"/>
            <a:ext cx="4066032" cy="1396027"/>
            <a:chOff x="7337270" y="5401408"/>
            <a:chExt cx="4066032" cy="1396027"/>
          </a:xfrm>
        </p:grpSpPr>
        <p:sp>
          <p:nvSpPr>
            <p:cNvPr id="35" name="Rectangle 34">
              <a:extLst>
                <a:ext uri="{FF2B5EF4-FFF2-40B4-BE49-F238E27FC236}">
                  <a16:creationId xmlns:a16="http://schemas.microsoft.com/office/drawing/2014/main" id="{A4A10F0B-4E51-1BAF-BD64-93155828E3A1}"/>
                </a:ext>
              </a:extLst>
            </p:cNvPr>
            <p:cNvSpPr/>
            <p:nvPr/>
          </p:nvSpPr>
          <p:spPr>
            <a:xfrm>
              <a:off x="7337270" y="5730877"/>
              <a:ext cx="1289727"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 A T T C</a:t>
              </a:r>
            </a:p>
          </p:txBody>
        </p:sp>
        <p:sp>
          <p:nvSpPr>
            <p:cNvPr id="36" name="Rectangle 35">
              <a:extLst>
                <a:ext uri="{FF2B5EF4-FFF2-40B4-BE49-F238E27FC236}">
                  <a16:creationId xmlns:a16="http://schemas.microsoft.com/office/drawing/2014/main" id="{88A9F844-F953-6BF3-434C-AA7DF0729D28}"/>
                </a:ext>
              </a:extLst>
            </p:cNvPr>
            <p:cNvSpPr/>
            <p:nvPr/>
          </p:nvSpPr>
          <p:spPr>
            <a:xfrm>
              <a:off x="8626996" y="5730877"/>
              <a:ext cx="266217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20E7E4E-66BC-F75F-E44F-3573F368C8DA}"/>
                </a:ext>
              </a:extLst>
            </p:cNvPr>
            <p:cNvSpPr/>
            <p:nvPr/>
          </p:nvSpPr>
          <p:spPr>
            <a:xfrm>
              <a:off x="8249971" y="6126586"/>
              <a:ext cx="377026"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a:t>
              </a:r>
            </a:p>
          </p:txBody>
        </p:sp>
        <p:sp>
          <p:nvSpPr>
            <p:cNvPr id="39" name="Rectangle 38">
              <a:extLst>
                <a:ext uri="{FF2B5EF4-FFF2-40B4-BE49-F238E27FC236}">
                  <a16:creationId xmlns:a16="http://schemas.microsoft.com/office/drawing/2014/main" id="{2C3E3E47-FED3-909E-48AB-2D8C494873CE}"/>
                </a:ext>
              </a:extLst>
            </p:cNvPr>
            <p:cNvSpPr/>
            <p:nvPr/>
          </p:nvSpPr>
          <p:spPr>
            <a:xfrm>
              <a:off x="8626996" y="6126586"/>
              <a:ext cx="266217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EC16EAB-F540-57FA-11EB-C701B6869907}"/>
                </a:ext>
              </a:extLst>
            </p:cNvPr>
            <p:cNvSpPr txBox="1"/>
            <p:nvPr/>
          </p:nvSpPr>
          <p:spPr>
            <a:xfrm>
              <a:off x="11023499" y="5401408"/>
              <a:ext cx="37702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35E7F3D9-6B8E-6469-DE28-1FFF384E5609}"/>
                </a:ext>
              </a:extLst>
            </p:cNvPr>
            <p:cNvSpPr txBox="1"/>
            <p:nvPr/>
          </p:nvSpPr>
          <p:spPr>
            <a:xfrm>
              <a:off x="11026276" y="6428103"/>
              <a:ext cx="377026" cy="369332"/>
            </a:xfrm>
            <a:prstGeom prst="rect">
              <a:avLst/>
            </a:prstGeom>
            <a:noFill/>
          </p:spPr>
          <p:txBody>
            <a:bodyPr wrap="none" rtlCol="0">
              <a:spAutoFit/>
            </a:bodyPr>
            <a:lstStyle/>
            <a:p>
              <a:r>
                <a:rPr lang="en-US" dirty="0"/>
                <a:t>5’</a:t>
              </a:r>
            </a:p>
          </p:txBody>
        </p:sp>
      </p:grpSp>
      <p:sp>
        <p:nvSpPr>
          <p:cNvPr id="47" name="Down Arrow 46">
            <a:extLst>
              <a:ext uri="{FF2B5EF4-FFF2-40B4-BE49-F238E27FC236}">
                <a16:creationId xmlns:a16="http://schemas.microsoft.com/office/drawing/2014/main" id="{D76B9D6D-3999-96C2-C687-545AB41F627D}"/>
              </a:ext>
            </a:extLst>
          </p:cNvPr>
          <p:cNvSpPr/>
          <p:nvPr/>
        </p:nvSpPr>
        <p:spPr>
          <a:xfrm>
            <a:off x="5703477" y="4773002"/>
            <a:ext cx="323074" cy="63297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06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B91B4-CC37-FC01-5968-5FC4DBC63931}"/>
              </a:ext>
            </a:extLst>
          </p:cNvPr>
          <p:cNvSpPr>
            <a:spLocks noGrp="1"/>
          </p:cNvSpPr>
          <p:nvPr>
            <p:ph idx="1"/>
          </p:nvPr>
        </p:nvSpPr>
        <p:spPr>
          <a:xfrm>
            <a:off x="1371600" y="1765300"/>
            <a:ext cx="9601200" cy="1282700"/>
          </a:xfrm>
        </p:spPr>
        <p:txBody>
          <a:bodyPr/>
          <a:lstStyle/>
          <a:p>
            <a:r>
              <a:rPr lang="en-US" dirty="0"/>
              <a:t>Most restriction enzymes recognize </a:t>
            </a:r>
            <a:r>
              <a:rPr lang="en-US" u="sng" dirty="0"/>
              <a:t>palindromic sequences</a:t>
            </a:r>
            <a:r>
              <a:rPr lang="en-US" dirty="0"/>
              <a:t>, meaning that both strands of DNA have the same sequence when read 5’ to 3’.</a:t>
            </a:r>
          </a:p>
          <a:p>
            <a:endParaRPr lang="en-US" u="sng" dirty="0"/>
          </a:p>
          <a:p>
            <a:endParaRPr lang="en-US" u="sng" dirty="0"/>
          </a:p>
          <a:p>
            <a:pPr marL="0" indent="0">
              <a:buNone/>
            </a:pPr>
            <a:endParaRPr lang="en-US" u="sng" dirty="0"/>
          </a:p>
          <a:p>
            <a:pPr marL="0" indent="0">
              <a:buNone/>
            </a:pPr>
            <a:endParaRPr lang="en-US" u="sng" dirty="0"/>
          </a:p>
          <a:p>
            <a:pPr marL="0" indent="0">
              <a:buNone/>
            </a:pPr>
            <a:endParaRPr lang="en-US" dirty="0"/>
          </a:p>
        </p:txBody>
      </p:sp>
      <p:sp>
        <p:nvSpPr>
          <p:cNvPr id="2" name="Title 1">
            <a:extLst>
              <a:ext uri="{FF2B5EF4-FFF2-40B4-BE49-F238E27FC236}">
                <a16:creationId xmlns:a16="http://schemas.microsoft.com/office/drawing/2014/main" id="{294531EC-4429-BBC9-8849-BD3E00AF9409}"/>
              </a:ext>
            </a:extLst>
          </p:cNvPr>
          <p:cNvSpPr>
            <a:spLocks noGrp="1"/>
          </p:cNvSpPr>
          <p:nvPr>
            <p:ph type="title"/>
          </p:nvPr>
        </p:nvSpPr>
        <p:spPr/>
        <p:txBody>
          <a:bodyPr/>
          <a:lstStyle/>
          <a:p>
            <a:r>
              <a:rPr lang="en-US" dirty="0"/>
              <a:t>The Basics</a:t>
            </a:r>
          </a:p>
        </p:txBody>
      </p:sp>
      <p:sp>
        <p:nvSpPr>
          <p:cNvPr id="18" name="Rectangle 17">
            <a:extLst>
              <a:ext uri="{FF2B5EF4-FFF2-40B4-BE49-F238E27FC236}">
                <a16:creationId xmlns:a16="http://schemas.microsoft.com/office/drawing/2014/main" id="{C29CE782-964F-7D8B-AF83-6AF457264DE2}"/>
              </a:ext>
            </a:extLst>
          </p:cNvPr>
          <p:cNvSpPr/>
          <p:nvPr/>
        </p:nvSpPr>
        <p:spPr>
          <a:xfrm>
            <a:off x="3202582" y="3582385"/>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35F63F-E037-DCA4-54F5-679379865DCD}"/>
              </a:ext>
            </a:extLst>
          </p:cNvPr>
          <p:cNvSpPr/>
          <p:nvPr/>
        </p:nvSpPr>
        <p:spPr>
          <a:xfrm>
            <a:off x="4996658" y="3582385"/>
            <a:ext cx="1574157"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 A A T T C</a:t>
            </a:r>
          </a:p>
        </p:txBody>
      </p:sp>
      <p:sp>
        <p:nvSpPr>
          <p:cNvPr id="20" name="Rectangle 19">
            <a:extLst>
              <a:ext uri="{FF2B5EF4-FFF2-40B4-BE49-F238E27FC236}">
                <a16:creationId xmlns:a16="http://schemas.microsoft.com/office/drawing/2014/main" id="{9D59B5F9-457B-28C5-0B3E-393996B3AE26}"/>
              </a:ext>
            </a:extLst>
          </p:cNvPr>
          <p:cNvSpPr/>
          <p:nvPr/>
        </p:nvSpPr>
        <p:spPr>
          <a:xfrm>
            <a:off x="6570814" y="3582385"/>
            <a:ext cx="266217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7AA7B55-66B4-A403-ACC2-22F58134708F}"/>
              </a:ext>
            </a:extLst>
          </p:cNvPr>
          <p:cNvSpPr/>
          <p:nvPr/>
        </p:nvSpPr>
        <p:spPr>
          <a:xfrm>
            <a:off x="3202582" y="3978094"/>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EC88C7-5655-9630-34E2-080EAE319257}"/>
              </a:ext>
            </a:extLst>
          </p:cNvPr>
          <p:cNvSpPr/>
          <p:nvPr/>
        </p:nvSpPr>
        <p:spPr>
          <a:xfrm>
            <a:off x="4996658" y="3978094"/>
            <a:ext cx="1574157"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 T T A A G</a:t>
            </a:r>
          </a:p>
        </p:txBody>
      </p:sp>
      <p:sp>
        <p:nvSpPr>
          <p:cNvPr id="23" name="Rectangle 22">
            <a:extLst>
              <a:ext uri="{FF2B5EF4-FFF2-40B4-BE49-F238E27FC236}">
                <a16:creationId xmlns:a16="http://schemas.microsoft.com/office/drawing/2014/main" id="{B58A953D-AF3B-6C85-1F05-763EEEEA5CAC}"/>
              </a:ext>
            </a:extLst>
          </p:cNvPr>
          <p:cNvSpPr/>
          <p:nvPr/>
        </p:nvSpPr>
        <p:spPr>
          <a:xfrm>
            <a:off x="6570814" y="3978094"/>
            <a:ext cx="266217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F555D8-DC82-7F48-8B0E-41947FBCABE5}"/>
              </a:ext>
            </a:extLst>
          </p:cNvPr>
          <p:cNvSpPr txBox="1"/>
          <p:nvPr/>
        </p:nvSpPr>
        <p:spPr>
          <a:xfrm>
            <a:off x="3109986" y="3251200"/>
            <a:ext cx="37702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A423E463-33AB-D1CC-AFB0-164F2A5D8632}"/>
              </a:ext>
            </a:extLst>
          </p:cNvPr>
          <p:cNvSpPr txBox="1"/>
          <p:nvPr/>
        </p:nvSpPr>
        <p:spPr>
          <a:xfrm>
            <a:off x="8967317" y="3252916"/>
            <a:ext cx="37702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D72F77A2-CBBA-098B-D991-848118B1DC0F}"/>
              </a:ext>
            </a:extLst>
          </p:cNvPr>
          <p:cNvSpPr txBox="1"/>
          <p:nvPr/>
        </p:nvSpPr>
        <p:spPr>
          <a:xfrm>
            <a:off x="3109986" y="4275828"/>
            <a:ext cx="377026" cy="369332"/>
          </a:xfrm>
          <a:prstGeom prst="rect">
            <a:avLst/>
          </a:prstGeom>
          <a:noFill/>
        </p:spPr>
        <p:txBody>
          <a:bodyPr wrap="none" rtlCol="0">
            <a:spAutoFit/>
          </a:bodyPr>
          <a:lstStyle/>
          <a:p>
            <a:r>
              <a:rPr lang="en-US" dirty="0"/>
              <a:t>3’</a:t>
            </a:r>
          </a:p>
        </p:txBody>
      </p:sp>
      <p:sp>
        <p:nvSpPr>
          <p:cNvPr id="27" name="TextBox 26">
            <a:extLst>
              <a:ext uri="{FF2B5EF4-FFF2-40B4-BE49-F238E27FC236}">
                <a16:creationId xmlns:a16="http://schemas.microsoft.com/office/drawing/2014/main" id="{835FE132-1642-A8C5-242C-4CA0024B047F}"/>
              </a:ext>
            </a:extLst>
          </p:cNvPr>
          <p:cNvSpPr txBox="1"/>
          <p:nvPr/>
        </p:nvSpPr>
        <p:spPr>
          <a:xfrm>
            <a:off x="8970094" y="4279611"/>
            <a:ext cx="377026" cy="369332"/>
          </a:xfrm>
          <a:prstGeom prst="rect">
            <a:avLst/>
          </a:prstGeom>
          <a:noFill/>
        </p:spPr>
        <p:txBody>
          <a:bodyPr wrap="none" rtlCol="0">
            <a:spAutoFit/>
          </a:bodyPr>
          <a:lstStyle/>
          <a:p>
            <a:r>
              <a:rPr lang="en-US" dirty="0"/>
              <a:t>5’</a:t>
            </a:r>
          </a:p>
        </p:txBody>
      </p:sp>
      <p:cxnSp>
        <p:nvCxnSpPr>
          <p:cNvPr id="32" name="Straight Arrow Connector 31">
            <a:extLst>
              <a:ext uri="{FF2B5EF4-FFF2-40B4-BE49-F238E27FC236}">
                <a16:creationId xmlns:a16="http://schemas.microsoft.com/office/drawing/2014/main" id="{31C795BC-1B5C-C834-63D3-A1761E7272AA}"/>
              </a:ext>
            </a:extLst>
          </p:cNvPr>
          <p:cNvCxnSpPr>
            <a:cxnSpLocks/>
          </p:cNvCxnSpPr>
          <p:nvPr/>
        </p:nvCxnSpPr>
        <p:spPr>
          <a:xfrm>
            <a:off x="4996658" y="3382741"/>
            <a:ext cx="8580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2D467E-5C02-7B8E-16A5-47697B897A69}"/>
              </a:ext>
            </a:extLst>
          </p:cNvPr>
          <p:cNvCxnSpPr>
            <a:cxnSpLocks/>
          </p:cNvCxnSpPr>
          <p:nvPr/>
        </p:nvCxnSpPr>
        <p:spPr>
          <a:xfrm flipH="1">
            <a:off x="5712772" y="4462241"/>
            <a:ext cx="8580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16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F856922F-CD9D-6D83-796A-021B530D2043}"/>
              </a:ext>
            </a:extLst>
          </p:cNvPr>
          <p:cNvSpPr txBox="1"/>
          <p:nvPr/>
        </p:nvSpPr>
        <p:spPr>
          <a:xfrm>
            <a:off x="6782110" y="3044118"/>
            <a:ext cx="4846320" cy="3416320"/>
          </a:xfrm>
          <a:prstGeom prst="rect">
            <a:avLst/>
          </a:prstGeom>
          <a:noFill/>
          <a:ln>
            <a:solidFill>
              <a:schemeClr val="tx1"/>
            </a:solidFill>
          </a:ln>
        </p:spPr>
        <p:txBody>
          <a:bodyPr wrap="square" rtlCol="0">
            <a:spAutoFit/>
          </a:bodyPr>
          <a:lstStyle/>
          <a:p>
            <a:pPr algn="ctr"/>
            <a:r>
              <a:rPr lang="en-US" sz="2400" b="1" dirty="0"/>
              <a:t>Blunt ends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
        <p:nvSpPr>
          <p:cNvPr id="22" name="TextBox 21">
            <a:extLst>
              <a:ext uri="{FF2B5EF4-FFF2-40B4-BE49-F238E27FC236}">
                <a16:creationId xmlns:a16="http://schemas.microsoft.com/office/drawing/2014/main" id="{EA9C6234-6798-34A8-58A7-0A28BB4313FC}"/>
              </a:ext>
            </a:extLst>
          </p:cNvPr>
          <p:cNvSpPr txBox="1"/>
          <p:nvPr/>
        </p:nvSpPr>
        <p:spPr>
          <a:xfrm>
            <a:off x="1355071" y="3044118"/>
            <a:ext cx="4849129" cy="3416320"/>
          </a:xfrm>
          <a:prstGeom prst="rect">
            <a:avLst/>
          </a:prstGeom>
          <a:noFill/>
          <a:ln>
            <a:solidFill>
              <a:schemeClr val="tx1"/>
            </a:solidFill>
          </a:ln>
        </p:spPr>
        <p:txBody>
          <a:bodyPr wrap="square" rtlCol="0">
            <a:spAutoFit/>
          </a:bodyPr>
          <a:lstStyle/>
          <a:p>
            <a:pPr algn="ctr"/>
            <a:r>
              <a:rPr lang="en-US" sz="2400" b="1" dirty="0"/>
              <a:t>Sticky ends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
        <p:nvSpPr>
          <p:cNvPr id="2" name="Title 1">
            <a:extLst>
              <a:ext uri="{FF2B5EF4-FFF2-40B4-BE49-F238E27FC236}">
                <a16:creationId xmlns:a16="http://schemas.microsoft.com/office/drawing/2014/main" id="{7A993AB3-79E0-C1C4-26A1-6340E1052CBC}"/>
              </a:ext>
            </a:extLst>
          </p:cNvPr>
          <p:cNvSpPr>
            <a:spLocks noGrp="1"/>
          </p:cNvSpPr>
          <p:nvPr>
            <p:ph type="title"/>
          </p:nvPr>
        </p:nvSpPr>
        <p:spPr/>
        <p:txBody>
          <a:bodyPr/>
          <a:lstStyle/>
          <a:p>
            <a:r>
              <a:rPr lang="en-US" dirty="0"/>
              <a:t>The Basics</a:t>
            </a:r>
          </a:p>
        </p:txBody>
      </p:sp>
      <p:sp>
        <p:nvSpPr>
          <p:cNvPr id="3" name="Content Placeholder 2">
            <a:extLst>
              <a:ext uri="{FF2B5EF4-FFF2-40B4-BE49-F238E27FC236}">
                <a16:creationId xmlns:a16="http://schemas.microsoft.com/office/drawing/2014/main" id="{FE7E6DD2-F1E3-338E-5624-A73CBE0EE29C}"/>
              </a:ext>
            </a:extLst>
          </p:cNvPr>
          <p:cNvSpPr>
            <a:spLocks noGrp="1"/>
          </p:cNvSpPr>
          <p:nvPr>
            <p:ph idx="1"/>
          </p:nvPr>
        </p:nvSpPr>
        <p:spPr>
          <a:xfrm>
            <a:off x="1371600" y="1638300"/>
            <a:ext cx="9601200" cy="3581400"/>
          </a:xfrm>
        </p:spPr>
        <p:txBody>
          <a:bodyPr/>
          <a:lstStyle/>
          <a:p>
            <a:r>
              <a:rPr lang="en-US" dirty="0"/>
              <a:t>If the enzyme makes staggered cuts, the cut ends of DNA will have a short single-stranded overhang (</a:t>
            </a:r>
            <a:r>
              <a:rPr lang="en-US" u="sng" dirty="0"/>
              <a:t>sticky ends</a:t>
            </a:r>
            <a:r>
              <a:rPr lang="en-US" dirty="0"/>
              <a:t>). If the cuts are not staggered and there is no overhang, we call these </a:t>
            </a:r>
            <a:r>
              <a:rPr lang="en-US" u="sng" dirty="0"/>
              <a:t>blunt ends.</a:t>
            </a:r>
          </a:p>
          <a:p>
            <a:endParaRPr lang="en-US" dirty="0"/>
          </a:p>
        </p:txBody>
      </p:sp>
      <p:grpSp>
        <p:nvGrpSpPr>
          <p:cNvPr id="4" name="Group 3">
            <a:extLst>
              <a:ext uri="{FF2B5EF4-FFF2-40B4-BE49-F238E27FC236}">
                <a16:creationId xmlns:a16="http://schemas.microsoft.com/office/drawing/2014/main" id="{D8DE4B1D-060E-FA20-D1FE-C9FBF68FD595}"/>
              </a:ext>
            </a:extLst>
          </p:cNvPr>
          <p:cNvGrpSpPr/>
          <p:nvPr/>
        </p:nvGrpSpPr>
        <p:grpSpPr>
          <a:xfrm>
            <a:off x="1368560" y="4752278"/>
            <a:ext cx="3197931" cy="1393960"/>
            <a:chOff x="2574289" y="5405209"/>
            <a:chExt cx="3197931" cy="1393960"/>
          </a:xfrm>
        </p:grpSpPr>
        <p:sp>
          <p:nvSpPr>
            <p:cNvPr id="5" name="Rectangle 4">
              <a:extLst>
                <a:ext uri="{FF2B5EF4-FFF2-40B4-BE49-F238E27FC236}">
                  <a16:creationId xmlns:a16="http://schemas.microsoft.com/office/drawing/2014/main" id="{B47CFE88-D094-D83F-D744-B186B642F3E0}"/>
                </a:ext>
              </a:extLst>
            </p:cNvPr>
            <p:cNvSpPr/>
            <p:nvPr/>
          </p:nvSpPr>
          <p:spPr>
            <a:xfrm>
              <a:off x="2666885" y="5730877"/>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248A1A-010F-7449-F106-91F7DC841412}"/>
                </a:ext>
              </a:extLst>
            </p:cNvPr>
            <p:cNvSpPr/>
            <p:nvPr/>
          </p:nvSpPr>
          <p:spPr>
            <a:xfrm>
              <a:off x="4460961" y="5730542"/>
              <a:ext cx="345312" cy="31912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a:t>
              </a:r>
            </a:p>
          </p:txBody>
        </p:sp>
        <p:sp>
          <p:nvSpPr>
            <p:cNvPr id="7" name="Rectangle 6">
              <a:extLst>
                <a:ext uri="{FF2B5EF4-FFF2-40B4-BE49-F238E27FC236}">
                  <a16:creationId xmlns:a16="http://schemas.microsoft.com/office/drawing/2014/main" id="{C82777B0-1452-2A09-D71F-EB1FF766726E}"/>
                </a:ext>
              </a:extLst>
            </p:cNvPr>
            <p:cNvSpPr/>
            <p:nvPr/>
          </p:nvSpPr>
          <p:spPr>
            <a:xfrm>
              <a:off x="2666885" y="6132103"/>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787D9A-19B1-3F53-E5FA-1B55B0F7FE63}"/>
                </a:ext>
              </a:extLst>
            </p:cNvPr>
            <p:cNvSpPr/>
            <p:nvPr/>
          </p:nvSpPr>
          <p:spPr>
            <a:xfrm>
              <a:off x="4460961" y="6132103"/>
              <a:ext cx="1311259"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 T T A A</a:t>
              </a:r>
            </a:p>
          </p:txBody>
        </p:sp>
        <p:sp>
          <p:nvSpPr>
            <p:cNvPr id="9" name="TextBox 8">
              <a:extLst>
                <a:ext uri="{FF2B5EF4-FFF2-40B4-BE49-F238E27FC236}">
                  <a16:creationId xmlns:a16="http://schemas.microsoft.com/office/drawing/2014/main" id="{D216901F-4120-E9B4-C4F8-3FBDCD070ED4}"/>
                </a:ext>
              </a:extLst>
            </p:cNvPr>
            <p:cNvSpPr txBox="1"/>
            <p:nvPr/>
          </p:nvSpPr>
          <p:spPr>
            <a:xfrm>
              <a:off x="2574289" y="5405209"/>
              <a:ext cx="377026" cy="369332"/>
            </a:xfrm>
            <a:prstGeom prst="rect">
              <a:avLst/>
            </a:prstGeom>
            <a:noFill/>
          </p:spPr>
          <p:txBody>
            <a:bodyPr wrap="none" rtlCol="0">
              <a:spAutoFit/>
            </a:bodyPr>
            <a:lstStyle/>
            <a:p>
              <a:r>
                <a:rPr lang="en-US" dirty="0"/>
                <a:t>5’</a:t>
              </a:r>
            </a:p>
          </p:txBody>
        </p:sp>
        <p:sp>
          <p:nvSpPr>
            <p:cNvPr id="10" name="TextBox 9">
              <a:extLst>
                <a:ext uri="{FF2B5EF4-FFF2-40B4-BE49-F238E27FC236}">
                  <a16:creationId xmlns:a16="http://schemas.microsoft.com/office/drawing/2014/main" id="{B6275BF3-A30A-6677-2561-ADB90DDE9E0F}"/>
                </a:ext>
              </a:extLst>
            </p:cNvPr>
            <p:cNvSpPr txBox="1"/>
            <p:nvPr/>
          </p:nvSpPr>
          <p:spPr>
            <a:xfrm>
              <a:off x="2574289" y="6429837"/>
              <a:ext cx="377026" cy="369332"/>
            </a:xfrm>
            <a:prstGeom prst="rect">
              <a:avLst/>
            </a:prstGeom>
            <a:noFill/>
          </p:spPr>
          <p:txBody>
            <a:bodyPr wrap="none" rtlCol="0">
              <a:spAutoFit/>
            </a:bodyPr>
            <a:lstStyle/>
            <a:p>
              <a:r>
                <a:rPr lang="en-US" dirty="0"/>
                <a:t>3’</a:t>
              </a:r>
            </a:p>
          </p:txBody>
        </p:sp>
      </p:grpSp>
      <p:grpSp>
        <p:nvGrpSpPr>
          <p:cNvPr id="11" name="Group 10">
            <a:extLst>
              <a:ext uri="{FF2B5EF4-FFF2-40B4-BE49-F238E27FC236}">
                <a16:creationId xmlns:a16="http://schemas.microsoft.com/office/drawing/2014/main" id="{314F5BE5-3C31-AB63-7E43-48746191F6E8}"/>
              </a:ext>
            </a:extLst>
          </p:cNvPr>
          <p:cNvGrpSpPr/>
          <p:nvPr/>
        </p:nvGrpSpPr>
        <p:grpSpPr>
          <a:xfrm>
            <a:off x="3427888" y="3576565"/>
            <a:ext cx="2767967" cy="1435565"/>
            <a:chOff x="7337270" y="5392782"/>
            <a:chExt cx="2767967" cy="1435565"/>
          </a:xfrm>
        </p:grpSpPr>
        <p:sp>
          <p:nvSpPr>
            <p:cNvPr id="12" name="Rectangle 11">
              <a:extLst>
                <a:ext uri="{FF2B5EF4-FFF2-40B4-BE49-F238E27FC236}">
                  <a16:creationId xmlns:a16="http://schemas.microsoft.com/office/drawing/2014/main" id="{6B443E3F-2438-97D4-AFB9-50C09E3522B2}"/>
                </a:ext>
              </a:extLst>
            </p:cNvPr>
            <p:cNvSpPr/>
            <p:nvPr/>
          </p:nvSpPr>
          <p:spPr>
            <a:xfrm>
              <a:off x="7337270" y="5730877"/>
              <a:ext cx="1289727"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 A T T C</a:t>
              </a:r>
            </a:p>
          </p:txBody>
        </p:sp>
        <p:sp>
          <p:nvSpPr>
            <p:cNvPr id="13" name="Rectangle 12">
              <a:extLst>
                <a:ext uri="{FF2B5EF4-FFF2-40B4-BE49-F238E27FC236}">
                  <a16:creationId xmlns:a16="http://schemas.microsoft.com/office/drawing/2014/main" id="{3A019311-B971-A23A-E71C-2283A3977E92}"/>
                </a:ext>
              </a:extLst>
            </p:cNvPr>
            <p:cNvSpPr/>
            <p:nvPr/>
          </p:nvSpPr>
          <p:spPr>
            <a:xfrm>
              <a:off x="8626997" y="5730877"/>
              <a:ext cx="1388259"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1021AD-1778-D518-C869-4E6A52782A97}"/>
                </a:ext>
              </a:extLst>
            </p:cNvPr>
            <p:cNvSpPr/>
            <p:nvPr/>
          </p:nvSpPr>
          <p:spPr>
            <a:xfrm>
              <a:off x="8249971" y="6126586"/>
              <a:ext cx="377026"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a:t>
              </a:r>
            </a:p>
          </p:txBody>
        </p:sp>
        <p:sp>
          <p:nvSpPr>
            <p:cNvPr id="15" name="Rectangle 14">
              <a:extLst>
                <a:ext uri="{FF2B5EF4-FFF2-40B4-BE49-F238E27FC236}">
                  <a16:creationId xmlns:a16="http://schemas.microsoft.com/office/drawing/2014/main" id="{0F05936A-4C59-C7CD-D4DC-914FF54E4D00}"/>
                </a:ext>
              </a:extLst>
            </p:cNvPr>
            <p:cNvSpPr/>
            <p:nvPr/>
          </p:nvSpPr>
          <p:spPr>
            <a:xfrm>
              <a:off x="8626997" y="6126586"/>
              <a:ext cx="1393581"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0D26477-C0A3-8F8C-6568-960086E3DC3A}"/>
                </a:ext>
              </a:extLst>
            </p:cNvPr>
            <p:cNvSpPr txBox="1"/>
            <p:nvPr/>
          </p:nvSpPr>
          <p:spPr>
            <a:xfrm>
              <a:off x="9728211" y="5392782"/>
              <a:ext cx="377026" cy="369332"/>
            </a:xfrm>
            <a:prstGeom prst="rect">
              <a:avLst/>
            </a:prstGeom>
            <a:noFill/>
          </p:spPr>
          <p:txBody>
            <a:bodyPr wrap="none" rtlCol="0">
              <a:spAutoFit/>
            </a:bodyPr>
            <a:lstStyle/>
            <a:p>
              <a:r>
                <a:rPr lang="en-US" dirty="0"/>
                <a:t>3’</a:t>
              </a:r>
            </a:p>
          </p:txBody>
        </p:sp>
        <p:sp>
          <p:nvSpPr>
            <p:cNvPr id="17" name="TextBox 16">
              <a:extLst>
                <a:ext uri="{FF2B5EF4-FFF2-40B4-BE49-F238E27FC236}">
                  <a16:creationId xmlns:a16="http://schemas.microsoft.com/office/drawing/2014/main" id="{5D752110-FAE5-C579-028E-A0066812400A}"/>
                </a:ext>
              </a:extLst>
            </p:cNvPr>
            <p:cNvSpPr txBox="1"/>
            <p:nvPr/>
          </p:nvSpPr>
          <p:spPr>
            <a:xfrm>
              <a:off x="9728211" y="6459015"/>
              <a:ext cx="377026" cy="369332"/>
            </a:xfrm>
            <a:prstGeom prst="rect">
              <a:avLst/>
            </a:prstGeom>
            <a:noFill/>
          </p:spPr>
          <p:txBody>
            <a:bodyPr wrap="none" rtlCol="0">
              <a:spAutoFit/>
            </a:bodyPr>
            <a:lstStyle/>
            <a:p>
              <a:r>
                <a:rPr lang="en-US" dirty="0"/>
                <a:t>5’</a:t>
              </a:r>
            </a:p>
          </p:txBody>
        </p:sp>
      </p:grpSp>
      <p:sp>
        <p:nvSpPr>
          <p:cNvPr id="24" name="Rectangle 23">
            <a:extLst>
              <a:ext uri="{FF2B5EF4-FFF2-40B4-BE49-F238E27FC236}">
                <a16:creationId xmlns:a16="http://schemas.microsoft.com/office/drawing/2014/main" id="{3BCCDE38-85EF-C119-B213-EB95A8E9E405}"/>
              </a:ext>
            </a:extLst>
          </p:cNvPr>
          <p:cNvSpPr/>
          <p:nvPr/>
        </p:nvSpPr>
        <p:spPr>
          <a:xfrm>
            <a:off x="8624196" y="3898639"/>
            <a:ext cx="935170"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T T C</a:t>
            </a:r>
          </a:p>
        </p:txBody>
      </p:sp>
      <p:sp>
        <p:nvSpPr>
          <p:cNvPr id="25" name="Rectangle 24">
            <a:extLst>
              <a:ext uri="{FF2B5EF4-FFF2-40B4-BE49-F238E27FC236}">
                <a16:creationId xmlns:a16="http://schemas.microsoft.com/office/drawing/2014/main" id="{D4F124A7-6893-764C-8F4C-E414B9196B72}"/>
              </a:ext>
            </a:extLst>
          </p:cNvPr>
          <p:cNvSpPr/>
          <p:nvPr/>
        </p:nvSpPr>
        <p:spPr>
          <a:xfrm>
            <a:off x="9559365" y="3898639"/>
            <a:ext cx="1985831"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C5B0B85-D7ED-1A8C-023A-5765A21B9B35}"/>
              </a:ext>
            </a:extLst>
          </p:cNvPr>
          <p:cNvSpPr/>
          <p:nvPr/>
        </p:nvSpPr>
        <p:spPr>
          <a:xfrm>
            <a:off x="8624196" y="4294348"/>
            <a:ext cx="935170"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 A G</a:t>
            </a:r>
          </a:p>
        </p:txBody>
      </p:sp>
      <p:sp>
        <p:nvSpPr>
          <p:cNvPr id="28" name="Rectangle 27">
            <a:extLst>
              <a:ext uri="{FF2B5EF4-FFF2-40B4-BE49-F238E27FC236}">
                <a16:creationId xmlns:a16="http://schemas.microsoft.com/office/drawing/2014/main" id="{EC51CBA2-1482-7CBF-AD69-27A27C28CEC1}"/>
              </a:ext>
            </a:extLst>
          </p:cNvPr>
          <p:cNvSpPr/>
          <p:nvPr/>
        </p:nvSpPr>
        <p:spPr>
          <a:xfrm>
            <a:off x="9559365" y="4294348"/>
            <a:ext cx="1985831"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314565D-B75F-BEC7-938D-C7B0417E0AF1}"/>
              </a:ext>
            </a:extLst>
          </p:cNvPr>
          <p:cNvSpPr txBox="1"/>
          <p:nvPr/>
        </p:nvSpPr>
        <p:spPr>
          <a:xfrm>
            <a:off x="11244355" y="3572084"/>
            <a:ext cx="377026" cy="369332"/>
          </a:xfrm>
          <a:prstGeom prst="rect">
            <a:avLst/>
          </a:prstGeom>
          <a:noFill/>
        </p:spPr>
        <p:txBody>
          <a:bodyPr wrap="none" rtlCol="0">
            <a:spAutoFit/>
          </a:bodyPr>
          <a:lstStyle/>
          <a:p>
            <a:r>
              <a:rPr lang="en-US" dirty="0"/>
              <a:t>3’</a:t>
            </a:r>
          </a:p>
        </p:txBody>
      </p:sp>
      <p:sp>
        <p:nvSpPr>
          <p:cNvPr id="32" name="TextBox 31">
            <a:extLst>
              <a:ext uri="{FF2B5EF4-FFF2-40B4-BE49-F238E27FC236}">
                <a16:creationId xmlns:a16="http://schemas.microsoft.com/office/drawing/2014/main" id="{142EE2B5-50AF-2EDB-9A0C-5A793B8E14D3}"/>
              </a:ext>
            </a:extLst>
          </p:cNvPr>
          <p:cNvSpPr txBox="1"/>
          <p:nvPr/>
        </p:nvSpPr>
        <p:spPr>
          <a:xfrm>
            <a:off x="11244355" y="4603731"/>
            <a:ext cx="377026" cy="369332"/>
          </a:xfrm>
          <a:prstGeom prst="rect">
            <a:avLst/>
          </a:prstGeom>
          <a:noFill/>
        </p:spPr>
        <p:txBody>
          <a:bodyPr wrap="none" rtlCol="0">
            <a:spAutoFit/>
          </a:bodyPr>
          <a:lstStyle/>
          <a:p>
            <a:r>
              <a:rPr lang="en-US" dirty="0"/>
              <a:t>5’</a:t>
            </a:r>
          </a:p>
        </p:txBody>
      </p:sp>
      <p:sp>
        <p:nvSpPr>
          <p:cNvPr id="33" name="Rectangle 32">
            <a:extLst>
              <a:ext uri="{FF2B5EF4-FFF2-40B4-BE49-F238E27FC236}">
                <a16:creationId xmlns:a16="http://schemas.microsoft.com/office/drawing/2014/main" id="{F3CA5C58-42F6-AD35-3A9B-A3BE63471AA2}"/>
              </a:ext>
            </a:extLst>
          </p:cNvPr>
          <p:cNvSpPr/>
          <p:nvPr/>
        </p:nvSpPr>
        <p:spPr>
          <a:xfrm>
            <a:off x="6869192" y="5077946"/>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536A26-6A01-5BBB-2219-95873D7F6DCC}"/>
              </a:ext>
            </a:extLst>
          </p:cNvPr>
          <p:cNvSpPr/>
          <p:nvPr/>
        </p:nvSpPr>
        <p:spPr>
          <a:xfrm>
            <a:off x="8663269" y="5077946"/>
            <a:ext cx="935170"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G A A</a:t>
            </a:r>
          </a:p>
        </p:txBody>
      </p:sp>
      <p:sp>
        <p:nvSpPr>
          <p:cNvPr id="36" name="Rectangle 35">
            <a:extLst>
              <a:ext uri="{FF2B5EF4-FFF2-40B4-BE49-F238E27FC236}">
                <a16:creationId xmlns:a16="http://schemas.microsoft.com/office/drawing/2014/main" id="{858DF575-64D1-3DDA-8771-C1385A3EB934}"/>
              </a:ext>
            </a:extLst>
          </p:cNvPr>
          <p:cNvSpPr/>
          <p:nvPr/>
        </p:nvSpPr>
        <p:spPr>
          <a:xfrm>
            <a:off x="6869192" y="5473655"/>
            <a:ext cx="17940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2171A0-7B0F-8E51-0F70-9558E562316E}"/>
              </a:ext>
            </a:extLst>
          </p:cNvPr>
          <p:cNvSpPr/>
          <p:nvPr/>
        </p:nvSpPr>
        <p:spPr>
          <a:xfrm>
            <a:off x="8663269" y="5473655"/>
            <a:ext cx="935170" cy="31878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 T T</a:t>
            </a:r>
          </a:p>
        </p:txBody>
      </p:sp>
      <p:sp>
        <p:nvSpPr>
          <p:cNvPr id="39" name="TextBox 38">
            <a:extLst>
              <a:ext uri="{FF2B5EF4-FFF2-40B4-BE49-F238E27FC236}">
                <a16:creationId xmlns:a16="http://schemas.microsoft.com/office/drawing/2014/main" id="{F1095724-D4E5-7919-B4D5-0012F71ED4B3}"/>
              </a:ext>
            </a:extLst>
          </p:cNvPr>
          <p:cNvSpPr txBox="1"/>
          <p:nvPr/>
        </p:nvSpPr>
        <p:spPr>
          <a:xfrm>
            <a:off x="6776596" y="4746761"/>
            <a:ext cx="37702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63A34E51-1F6A-4BF7-549A-460E346E8BFD}"/>
              </a:ext>
            </a:extLst>
          </p:cNvPr>
          <p:cNvSpPr txBox="1"/>
          <p:nvPr/>
        </p:nvSpPr>
        <p:spPr>
          <a:xfrm>
            <a:off x="6776596" y="5771389"/>
            <a:ext cx="37702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95241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C81D-C918-00F3-5498-34556C465D66}"/>
              </a:ext>
            </a:extLst>
          </p:cNvPr>
          <p:cNvSpPr>
            <a:spLocks noGrp="1"/>
          </p:cNvSpPr>
          <p:nvPr>
            <p:ph type="title"/>
          </p:nvPr>
        </p:nvSpPr>
        <p:spPr>
          <a:xfrm>
            <a:off x="1371600" y="685800"/>
            <a:ext cx="9601200" cy="1154575"/>
          </a:xfrm>
        </p:spPr>
        <p:txBody>
          <a:bodyPr/>
          <a:lstStyle/>
          <a:p>
            <a:r>
              <a:rPr lang="en-US" dirty="0"/>
              <a:t>Restriction Enzyme Nomenclature</a:t>
            </a:r>
            <a:br>
              <a:rPr lang="en-US" dirty="0"/>
            </a:br>
            <a:r>
              <a:rPr lang="en-US" sz="2000" dirty="0"/>
              <a:t>(Smith &amp; Nathans, 1973)</a:t>
            </a:r>
            <a:endParaRPr lang="en-US" dirty="0"/>
          </a:p>
        </p:txBody>
      </p:sp>
      <p:sp>
        <p:nvSpPr>
          <p:cNvPr id="4" name="Rectangle 3">
            <a:extLst>
              <a:ext uri="{FF2B5EF4-FFF2-40B4-BE49-F238E27FC236}">
                <a16:creationId xmlns:a16="http://schemas.microsoft.com/office/drawing/2014/main" id="{EBF957B1-EEDA-55EC-ACCC-C2426823865A}"/>
              </a:ext>
            </a:extLst>
          </p:cNvPr>
          <p:cNvSpPr/>
          <p:nvPr/>
        </p:nvSpPr>
        <p:spPr>
          <a:xfrm>
            <a:off x="1105382" y="1982888"/>
            <a:ext cx="10133635" cy="1245002"/>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dirty="0">
                <a:solidFill>
                  <a:sysClr val="windowText" lastClr="000000"/>
                </a:solidFill>
              </a:rPr>
              <a:t>The genus and species of the host organism is identified by using the first letter of the genus and the first two letters of the species to form a three-letter abbreviation in italics.</a:t>
            </a:r>
          </a:p>
          <a:p>
            <a:r>
              <a:rPr lang="en-US" sz="2000" dirty="0">
                <a:solidFill>
                  <a:sysClr val="windowText" lastClr="000000"/>
                </a:solidFill>
              </a:rPr>
              <a:t>	</a:t>
            </a:r>
            <a:r>
              <a:rPr lang="en-US" sz="2000" i="1" dirty="0">
                <a:solidFill>
                  <a:sysClr val="windowText" lastClr="000000"/>
                </a:solidFill>
              </a:rPr>
              <a:t>E. coli </a:t>
            </a:r>
            <a:r>
              <a:rPr lang="en-US" sz="2000" i="0" dirty="0">
                <a:solidFill>
                  <a:sysClr val="windowText" lastClr="000000"/>
                </a:solidFill>
              </a:rPr>
              <a:t>→ </a:t>
            </a:r>
            <a:r>
              <a:rPr lang="en-US" sz="2000" i="1" dirty="0">
                <a:solidFill>
                  <a:sysClr val="windowText" lastClr="000000"/>
                </a:solidFill>
              </a:rPr>
              <a:t>Eco</a:t>
            </a:r>
            <a:r>
              <a:rPr lang="en-US" sz="2000" dirty="0">
                <a:solidFill>
                  <a:sysClr val="windowText" lastClr="000000"/>
                </a:solidFill>
              </a:rPr>
              <a:t> </a:t>
            </a:r>
          </a:p>
        </p:txBody>
      </p:sp>
      <p:sp>
        <p:nvSpPr>
          <p:cNvPr id="5" name="Rectangle 4">
            <a:extLst>
              <a:ext uri="{FF2B5EF4-FFF2-40B4-BE49-F238E27FC236}">
                <a16:creationId xmlns:a16="http://schemas.microsoft.com/office/drawing/2014/main" id="{108111E8-6911-F3CE-8EB0-D4F981E1144C}"/>
              </a:ext>
            </a:extLst>
          </p:cNvPr>
          <p:cNvSpPr/>
          <p:nvPr/>
        </p:nvSpPr>
        <p:spPr>
          <a:xfrm>
            <a:off x="1105382" y="3557647"/>
            <a:ext cx="10133635" cy="124500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2"/>
            </a:pPr>
            <a:r>
              <a:rPr lang="en-US" sz="2000" dirty="0">
                <a:solidFill>
                  <a:sysClr val="windowText" lastClr="000000"/>
                </a:solidFill>
              </a:rPr>
              <a:t>The strain or type is identified in non-italics.</a:t>
            </a:r>
          </a:p>
          <a:p>
            <a:r>
              <a:rPr lang="en-US" sz="2000" i="0" dirty="0">
                <a:solidFill>
                  <a:sysClr val="windowText" lastClr="000000"/>
                </a:solidFill>
              </a:rPr>
              <a:t>	Strain RY13 → </a:t>
            </a:r>
            <a:r>
              <a:rPr lang="en-US" sz="2000" i="1" dirty="0" err="1">
                <a:solidFill>
                  <a:sysClr val="windowText" lastClr="000000"/>
                </a:solidFill>
              </a:rPr>
              <a:t>Eco</a:t>
            </a:r>
            <a:r>
              <a:rPr lang="en-US" sz="2000" i="0" dirty="0" err="1">
                <a:solidFill>
                  <a:sysClr val="windowText" lastClr="000000"/>
                </a:solidFill>
              </a:rPr>
              <a:t>R</a:t>
            </a:r>
            <a:endParaRPr lang="en-US" sz="2000" i="0" dirty="0">
              <a:solidFill>
                <a:sysClr val="windowText" lastClr="000000"/>
              </a:solidFill>
            </a:endParaRPr>
          </a:p>
        </p:txBody>
      </p:sp>
      <p:sp>
        <p:nvSpPr>
          <p:cNvPr id="6" name="Rectangle 5">
            <a:extLst>
              <a:ext uri="{FF2B5EF4-FFF2-40B4-BE49-F238E27FC236}">
                <a16:creationId xmlns:a16="http://schemas.microsoft.com/office/drawing/2014/main" id="{7EA71C13-4FB1-A3A0-F4EF-04AC6F8C8745}"/>
              </a:ext>
            </a:extLst>
          </p:cNvPr>
          <p:cNvSpPr/>
          <p:nvPr/>
        </p:nvSpPr>
        <p:spPr>
          <a:xfrm>
            <a:off x="1105382" y="5132407"/>
            <a:ext cx="10133635" cy="1245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3"/>
            </a:pPr>
            <a:r>
              <a:rPr lang="en-US" sz="2000" dirty="0">
                <a:solidFill>
                  <a:sysClr val="windowText" lastClr="000000"/>
                </a:solidFill>
              </a:rPr>
              <a:t>If a host strain has several restriction enzymes, they are numbered in order of discovery using Roman numerals.</a:t>
            </a:r>
          </a:p>
          <a:p>
            <a:r>
              <a:rPr lang="en-US" sz="2000" i="0" dirty="0">
                <a:solidFill>
                  <a:sysClr val="windowText" lastClr="000000"/>
                </a:solidFill>
              </a:rPr>
              <a:t>	First restriction enzyme isolated from that strain → </a:t>
            </a:r>
            <a:r>
              <a:rPr lang="en-US" sz="2000" i="1" dirty="0" err="1">
                <a:solidFill>
                  <a:sysClr val="windowText" lastClr="000000"/>
                </a:solidFill>
              </a:rPr>
              <a:t>Eco</a:t>
            </a:r>
            <a:r>
              <a:rPr lang="en-US" sz="2000" i="0" dirty="0" err="1">
                <a:solidFill>
                  <a:sysClr val="windowText" lastClr="000000"/>
                </a:solidFill>
              </a:rPr>
              <a:t>RI</a:t>
            </a:r>
            <a:endParaRPr lang="en-US" sz="2000" i="0" dirty="0">
              <a:solidFill>
                <a:sysClr val="windowText" lastClr="000000"/>
              </a:solidFill>
            </a:endParaRPr>
          </a:p>
        </p:txBody>
      </p:sp>
    </p:spTree>
    <p:extLst>
      <p:ext uri="{BB962C8B-B14F-4D97-AF65-F5344CB8AC3E}">
        <p14:creationId xmlns:p14="http://schemas.microsoft.com/office/powerpoint/2010/main" val="253805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8AC6-8C29-F9F8-A77A-41D2ED8D4CF3}"/>
              </a:ext>
            </a:extLst>
          </p:cNvPr>
          <p:cNvSpPr>
            <a:spLocks noGrp="1"/>
          </p:cNvSpPr>
          <p:nvPr>
            <p:ph type="title"/>
          </p:nvPr>
        </p:nvSpPr>
        <p:spPr/>
        <p:txBody>
          <a:bodyPr/>
          <a:lstStyle/>
          <a:p>
            <a:r>
              <a:rPr lang="en-US" dirty="0"/>
              <a:t>Restriction Enzyme Nomenclature: Practice</a:t>
            </a:r>
          </a:p>
        </p:txBody>
      </p:sp>
      <p:sp>
        <p:nvSpPr>
          <p:cNvPr id="4" name="Rectangle 3">
            <a:extLst>
              <a:ext uri="{FF2B5EF4-FFF2-40B4-BE49-F238E27FC236}">
                <a16:creationId xmlns:a16="http://schemas.microsoft.com/office/drawing/2014/main" id="{10F48447-4E2E-4911-7F5D-C3B252158F34}"/>
              </a:ext>
            </a:extLst>
          </p:cNvPr>
          <p:cNvSpPr/>
          <p:nvPr/>
        </p:nvSpPr>
        <p:spPr>
          <a:xfrm>
            <a:off x="1371600" y="2634641"/>
            <a:ext cx="5892290" cy="203372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solidFill>
              </a:rPr>
              <a:t>Host organism: </a:t>
            </a:r>
            <a:r>
              <a:rPr lang="en-US" sz="2200" i="1" dirty="0" err="1">
                <a:solidFill>
                  <a:schemeClr val="tx1"/>
                </a:solidFill>
              </a:rPr>
              <a:t>Haemophilus</a:t>
            </a:r>
            <a:r>
              <a:rPr lang="en-US" sz="2200" i="1" dirty="0">
                <a:solidFill>
                  <a:schemeClr val="tx1"/>
                </a:solidFill>
              </a:rPr>
              <a:t> influenzae</a:t>
            </a:r>
          </a:p>
          <a:p>
            <a:pPr>
              <a:lnSpc>
                <a:spcPct val="150000"/>
              </a:lnSpc>
            </a:pPr>
            <a:r>
              <a:rPr lang="en-US" sz="2200" dirty="0">
                <a:solidFill>
                  <a:schemeClr val="tx1"/>
                </a:solidFill>
              </a:rPr>
              <a:t>Strain Rd (abbreviation is d)</a:t>
            </a:r>
          </a:p>
          <a:p>
            <a:pPr>
              <a:lnSpc>
                <a:spcPct val="150000"/>
              </a:lnSpc>
            </a:pPr>
            <a:r>
              <a:rPr lang="en-US" sz="2200" dirty="0">
                <a:solidFill>
                  <a:schemeClr val="tx1"/>
                </a:solidFill>
              </a:rPr>
              <a:t>Third restriction enzyme discovered in this strain</a:t>
            </a:r>
          </a:p>
        </p:txBody>
      </p:sp>
      <p:sp>
        <p:nvSpPr>
          <p:cNvPr id="5" name="Down Arrow 4">
            <a:extLst>
              <a:ext uri="{FF2B5EF4-FFF2-40B4-BE49-F238E27FC236}">
                <a16:creationId xmlns:a16="http://schemas.microsoft.com/office/drawing/2014/main" id="{9E2A3FE0-07F5-2B68-D0A7-DC647D31FE46}"/>
              </a:ext>
            </a:extLst>
          </p:cNvPr>
          <p:cNvSpPr/>
          <p:nvPr/>
        </p:nvSpPr>
        <p:spPr>
          <a:xfrm rot="16200000">
            <a:off x="7617685" y="3335016"/>
            <a:ext cx="724847" cy="63297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0248568-F285-1A49-A9D4-FF2C4AD6CABA}"/>
              </a:ext>
            </a:extLst>
          </p:cNvPr>
          <p:cNvSpPr/>
          <p:nvPr/>
        </p:nvSpPr>
        <p:spPr>
          <a:xfrm>
            <a:off x="8696326" y="2634640"/>
            <a:ext cx="1776413" cy="203372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i="1" dirty="0" err="1">
                <a:solidFill>
                  <a:schemeClr val="tx1"/>
                </a:solidFill>
              </a:rPr>
              <a:t>Hin</a:t>
            </a:r>
            <a:r>
              <a:rPr lang="en-US" sz="3200" dirty="0" err="1">
                <a:solidFill>
                  <a:schemeClr val="tx1"/>
                </a:solidFill>
              </a:rPr>
              <a:t>dIII</a:t>
            </a:r>
            <a:endParaRPr lang="en-US" sz="3200" i="1" dirty="0">
              <a:solidFill>
                <a:schemeClr val="tx1"/>
              </a:solidFill>
            </a:endParaRPr>
          </a:p>
        </p:txBody>
      </p:sp>
      <p:sp>
        <p:nvSpPr>
          <p:cNvPr id="8" name="Content Placeholder 7">
            <a:extLst>
              <a:ext uri="{FF2B5EF4-FFF2-40B4-BE49-F238E27FC236}">
                <a16:creationId xmlns:a16="http://schemas.microsoft.com/office/drawing/2014/main" id="{E8617BC6-AE88-3C8C-00A1-FD5AF166B0BC}"/>
              </a:ext>
            </a:extLst>
          </p:cNvPr>
          <p:cNvSpPr>
            <a:spLocks noGrp="1"/>
          </p:cNvSpPr>
          <p:nvPr>
            <p:ph idx="1"/>
          </p:nvPr>
        </p:nvSpPr>
        <p:spPr>
          <a:xfrm>
            <a:off x="1371600" y="5950743"/>
            <a:ext cx="9601200" cy="442913"/>
          </a:xfrm>
        </p:spPr>
        <p:txBody>
          <a:bodyPr>
            <a:normAutofit/>
          </a:bodyPr>
          <a:lstStyle/>
          <a:p>
            <a:pPr marL="0" indent="0">
              <a:buNone/>
            </a:pPr>
            <a:r>
              <a:rPr lang="en-US" dirty="0">
                <a:solidFill>
                  <a:schemeClr val="tx1"/>
                </a:solidFill>
                <a:effectLst/>
                <a:latin typeface="ArialMT"/>
              </a:rPr>
              <a:t>https://</a:t>
            </a:r>
            <a:r>
              <a:rPr lang="en-US" dirty="0" err="1">
                <a:solidFill>
                  <a:schemeClr val="tx1"/>
                </a:solidFill>
                <a:effectLst/>
                <a:latin typeface="ArialMT"/>
              </a:rPr>
              <a:t>www.educaplay.com</a:t>
            </a:r>
            <a:r>
              <a:rPr lang="en-US" dirty="0">
                <a:solidFill>
                  <a:schemeClr val="tx1"/>
                </a:solidFill>
                <a:effectLst/>
                <a:latin typeface="ArialMT"/>
              </a:rPr>
              <a:t>/learning-resources/9969603-enzyme_matching.html </a:t>
            </a:r>
            <a:endParaRPr lang="en-US"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131418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F056-E8BF-59CE-7912-89A654E6526A}"/>
              </a:ext>
            </a:extLst>
          </p:cNvPr>
          <p:cNvSpPr>
            <a:spLocks noGrp="1"/>
          </p:cNvSpPr>
          <p:nvPr>
            <p:ph type="title"/>
          </p:nvPr>
        </p:nvSpPr>
        <p:spPr>
          <a:xfrm>
            <a:off x="1371600" y="685800"/>
            <a:ext cx="9601200" cy="1100138"/>
          </a:xfrm>
        </p:spPr>
        <p:txBody>
          <a:bodyPr/>
          <a:lstStyle/>
          <a:p>
            <a:r>
              <a:rPr lang="en-US" dirty="0"/>
              <a:t>Restriction Digest</a:t>
            </a:r>
          </a:p>
        </p:txBody>
      </p:sp>
      <p:sp>
        <p:nvSpPr>
          <p:cNvPr id="3" name="Content Placeholder 2">
            <a:extLst>
              <a:ext uri="{FF2B5EF4-FFF2-40B4-BE49-F238E27FC236}">
                <a16:creationId xmlns:a16="http://schemas.microsoft.com/office/drawing/2014/main" id="{3EC5AD62-9745-DDD6-9435-5C360B50A298}"/>
              </a:ext>
            </a:extLst>
          </p:cNvPr>
          <p:cNvSpPr>
            <a:spLocks noGrp="1"/>
          </p:cNvSpPr>
          <p:nvPr>
            <p:ph idx="1"/>
          </p:nvPr>
        </p:nvSpPr>
        <p:spPr>
          <a:xfrm>
            <a:off x="1371600" y="1843088"/>
            <a:ext cx="9601200" cy="2192464"/>
          </a:xfrm>
        </p:spPr>
        <p:txBody>
          <a:bodyPr>
            <a:normAutofit/>
          </a:bodyPr>
          <a:lstStyle/>
          <a:p>
            <a:r>
              <a:rPr lang="en-US" u="sng" dirty="0"/>
              <a:t>Restriction digestion:</a:t>
            </a:r>
            <a:r>
              <a:rPr lang="en-US" dirty="0"/>
              <a:t> Incubation of a piece of DNA with one or more restriction enzymes</a:t>
            </a:r>
          </a:p>
          <a:p>
            <a:r>
              <a:rPr lang="en-US" dirty="0"/>
              <a:t>Example: Each of you incubates your phage genome with the restriction enzyme </a:t>
            </a:r>
            <a:r>
              <a:rPr lang="en-US" i="1" dirty="0" err="1"/>
              <a:t>Bam</a:t>
            </a:r>
            <a:r>
              <a:rPr lang="en-US" dirty="0" err="1"/>
              <a:t>HI</a:t>
            </a:r>
            <a:r>
              <a:rPr lang="en-US" dirty="0"/>
              <a:t>, which recognizes the restriction site GGATCC. </a:t>
            </a:r>
            <a:r>
              <a:rPr lang="en-US" i="1" dirty="0"/>
              <a:t>What is going to happen during the incubation period?</a:t>
            </a:r>
            <a:endParaRPr lang="en-US" dirty="0"/>
          </a:p>
          <a:p>
            <a:pPr lvl="1"/>
            <a:r>
              <a:rPr lang="en-US" dirty="0" err="1"/>
              <a:t>Bam</a:t>
            </a:r>
            <a:r>
              <a:rPr lang="en-US" i="0" dirty="0" err="1"/>
              <a:t>HI</a:t>
            </a:r>
            <a:r>
              <a:rPr lang="en-US" i="0" dirty="0"/>
              <a:t> will cut your phage DNA every time the sequence GGATCC occurs.</a:t>
            </a:r>
            <a:endParaRPr lang="en-US" dirty="0"/>
          </a:p>
          <a:p>
            <a:pPr marL="0" indent="0">
              <a:buNone/>
            </a:pPr>
            <a:endParaRPr lang="en-US" dirty="0"/>
          </a:p>
        </p:txBody>
      </p:sp>
      <p:sp>
        <p:nvSpPr>
          <p:cNvPr id="4" name="Rectangle 3">
            <a:extLst>
              <a:ext uri="{FF2B5EF4-FFF2-40B4-BE49-F238E27FC236}">
                <a16:creationId xmlns:a16="http://schemas.microsoft.com/office/drawing/2014/main" id="{CB9C8369-75B5-A603-F176-7C6A9069DEE1}"/>
              </a:ext>
            </a:extLst>
          </p:cNvPr>
          <p:cNvSpPr/>
          <p:nvPr/>
        </p:nvSpPr>
        <p:spPr>
          <a:xfrm>
            <a:off x="1445505" y="5098728"/>
            <a:ext cx="1394221"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1CEDA0-F333-CCC6-0681-2D56FD879CA6}"/>
              </a:ext>
            </a:extLst>
          </p:cNvPr>
          <p:cNvSpPr txBox="1"/>
          <p:nvPr/>
        </p:nvSpPr>
        <p:spPr>
          <a:xfrm>
            <a:off x="1219200" y="4138921"/>
            <a:ext cx="3072024" cy="646331"/>
          </a:xfrm>
          <a:prstGeom prst="rect">
            <a:avLst/>
          </a:prstGeom>
          <a:noFill/>
        </p:spPr>
        <p:txBody>
          <a:bodyPr wrap="square" rtlCol="0">
            <a:spAutoFit/>
          </a:bodyPr>
          <a:lstStyle/>
          <a:p>
            <a:pPr algn="ctr"/>
            <a:r>
              <a:rPr lang="en-US" b="1" dirty="0"/>
              <a:t>Madison’s Phage: </a:t>
            </a:r>
          </a:p>
          <a:p>
            <a:pPr algn="ctr"/>
            <a:r>
              <a:rPr lang="en-US" dirty="0"/>
              <a:t>GGATCC occurs once</a:t>
            </a:r>
            <a:endParaRPr lang="en-US" b="1" dirty="0"/>
          </a:p>
        </p:txBody>
      </p:sp>
      <p:sp>
        <p:nvSpPr>
          <p:cNvPr id="6" name="Rectangle 5">
            <a:extLst>
              <a:ext uri="{FF2B5EF4-FFF2-40B4-BE49-F238E27FC236}">
                <a16:creationId xmlns:a16="http://schemas.microsoft.com/office/drawing/2014/main" id="{562BF361-4659-4B3D-124A-F061F66E8ACD}"/>
              </a:ext>
            </a:extLst>
          </p:cNvPr>
          <p:cNvSpPr/>
          <p:nvPr/>
        </p:nvSpPr>
        <p:spPr>
          <a:xfrm>
            <a:off x="2379140" y="6012806"/>
            <a:ext cx="1868032"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B8413A-67AB-7E67-D5E5-33ED49AE2D08}"/>
              </a:ext>
            </a:extLst>
          </p:cNvPr>
          <p:cNvSpPr txBox="1"/>
          <p:nvPr/>
        </p:nvSpPr>
        <p:spPr>
          <a:xfrm>
            <a:off x="4932813" y="4138040"/>
            <a:ext cx="2621280" cy="646331"/>
          </a:xfrm>
          <a:prstGeom prst="rect">
            <a:avLst/>
          </a:prstGeom>
          <a:noFill/>
        </p:spPr>
        <p:txBody>
          <a:bodyPr wrap="square" rtlCol="0">
            <a:spAutoFit/>
          </a:bodyPr>
          <a:lstStyle/>
          <a:p>
            <a:pPr algn="ctr"/>
            <a:r>
              <a:rPr lang="en-US" b="1" dirty="0"/>
              <a:t>Tyler’s Phage: </a:t>
            </a:r>
          </a:p>
          <a:p>
            <a:pPr algn="ctr"/>
            <a:r>
              <a:rPr lang="en-US" dirty="0"/>
              <a:t>GGATCC occurs 3 times</a:t>
            </a:r>
            <a:endParaRPr lang="en-US" b="1" dirty="0"/>
          </a:p>
        </p:txBody>
      </p:sp>
      <p:sp>
        <p:nvSpPr>
          <p:cNvPr id="8" name="TextBox 7">
            <a:extLst>
              <a:ext uri="{FF2B5EF4-FFF2-40B4-BE49-F238E27FC236}">
                <a16:creationId xmlns:a16="http://schemas.microsoft.com/office/drawing/2014/main" id="{5E8A4221-E57D-22F8-CC57-C0CC37C11C35}"/>
              </a:ext>
            </a:extLst>
          </p:cNvPr>
          <p:cNvSpPr txBox="1"/>
          <p:nvPr/>
        </p:nvSpPr>
        <p:spPr>
          <a:xfrm>
            <a:off x="8428695" y="4092702"/>
            <a:ext cx="2621280" cy="646331"/>
          </a:xfrm>
          <a:prstGeom prst="rect">
            <a:avLst/>
          </a:prstGeom>
          <a:noFill/>
        </p:spPr>
        <p:txBody>
          <a:bodyPr wrap="square" rtlCol="0">
            <a:spAutoFit/>
          </a:bodyPr>
          <a:lstStyle/>
          <a:p>
            <a:pPr algn="ctr"/>
            <a:r>
              <a:rPr lang="en-US" b="1" dirty="0"/>
              <a:t>Amelia’s Phage: </a:t>
            </a:r>
          </a:p>
          <a:p>
            <a:pPr algn="ctr"/>
            <a:r>
              <a:rPr lang="en-US" dirty="0"/>
              <a:t>GGATCC occurs 8 times</a:t>
            </a:r>
            <a:endParaRPr lang="en-US" b="1" dirty="0"/>
          </a:p>
        </p:txBody>
      </p:sp>
      <p:sp>
        <p:nvSpPr>
          <p:cNvPr id="9" name="Rectangle 8">
            <a:extLst>
              <a:ext uri="{FF2B5EF4-FFF2-40B4-BE49-F238E27FC236}">
                <a16:creationId xmlns:a16="http://schemas.microsoft.com/office/drawing/2014/main" id="{28822EE1-239C-004D-E7B7-C107513033D0}"/>
              </a:ext>
            </a:extLst>
          </p:cNvPr>
          <p:cNvSpPr/>
          <p:nvPr/>
        </p:nvSpPr>
        <p:spPr>
          <a:xfrm>
            <a:off x="5819839" y="4873123"/>
            <a:ext cx="1139920"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3DCB77-ADAF-41D1-B554-6F57AA43D67A}"/>
              </a:ext>
            </a:extLst>
          </p:cNvPr>
          <p:cNvSpPr/>
          <p:nvPr/>
        </p:nvSpPr>
        <p:spPr>
          <a:xfrm>
            <a:off x="6182313" y="5523360"/>
            <a:ext cx="148437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283D67-EA70-234C-DB1F-27FAF4300F29}"/>
              </a:ext>
            </a:extLst>
          </p:cNvPr>
          <p:cNvSpPr/>
          <p:nvPr/>
        </p:nvSpPr>
        <p:spPr>
          <a:xfrm>
            <a:off x="5272855" y="6226530"/>
            <a:ext cx="1115568"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5AAFCF-8E46-5A76-D8FE-E46829D45A78}"/>
              </a:ext>
            </a:extLst>
          </p:cNvPr>
          <p:cNvSpPr/>
          <p:nvPr/>
        </p:nvSpPr>
        <p:spPr>
          <a:xfrm>
            <a:off x="8389674" y="4939334"/>
            <a:ext cx="545380"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F7ED6D-A071-FEF3-ECA3-04E1C5BE8A46}"/>
              </a:ext>
            </a:extLst>
          </p:cNvPr>
          <p:cNvSpPr/>
          <p:nvPr/>
        </p:nvSpPr>
        <p:spPr>
          <a:xfrm>
            <a:off x="9438176" y="5034273"/>
            <a:ext cx="545380"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FC525C-B6BA-12EC-9A9C-7A26C31DD42B}"/>
              </a:ext>
            </a:extLst>
          </p:cNvPr>
          <p:cNvSpPr/>
          <p:nvPr/>
        </p:nvSpPr>
        <p:spPr>
          <a:xfrm>
            <a:off x="8580692" y="5537114"/>
            <a:ext cx="437314"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DF18F59-0A87-EA7C-41E1-610044C89886}"/>
              </a:ext>
            </a:extLst>
          </p:cNvPr>
          <p:cNvSpPr/>
          <p:nvPr/>
        </p:nvSpPr>
        <p:spPr>
          <a:xfrm>
            <a:off x="10516320" y="4868032"/>
            <a:ext cx="545380"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84EDE94-0685-1F5F-9992-42480A229E1C}"/>
              </a:ext>
            </a:extLst>
          </p:cNvPr>
          <p:cNvSpPr/>
          <p:nvPr/>
        </p:nvSpPr>
        <p:spPr>
          <a:xfrm>
            <a:off x="10132085" y="5409305"/>
            <a:ext cx="272690"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CD12D8-ED20-5025-0504-3E26E2A444FA}"/>
              </a:ext>
            </a:extLst>
          </p:cNvPr>
          <p:cNvSpPr/>
          <p:nvPr/>
        </p:nvSpPr>
        <p:spPr>
          <a:xfrm>
            <a:off x="9216180" y="5688459"/>
            <a:ext cx="818070"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AE9037-3D79-CC16-227A-EB2560629493}"/>
              </a:ext>
            </a:extLst>
          </p:cNvPr>
          <p:cNvSpPr/>
          <p:nvPr/>
        </p:nvSpPr>
        <p:spPr>
          <a:xfrm>
            <a:off x="10730076" y="6067136"/>
            <a:ext cx="48544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D82811-8888-7315-E050-389FC61247EF}"/>
              </a:ext>
            </a:extLst>
          </p:cNvPr>
          <p:cNvSpPr/>
          <p:nvPr/>
        </p:nvSpPr>
        <p:spPr>
          <a:xfrm>
            <a:off x="8323558" y="6125772"/>
            <a:ext cx="764037"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43240EE-F70B-BF4E-4C15-2606D2FF2CFE}"/>
              </a:ext>
            </a:extLst>
          </p:cNvPr>
          <p:cNvSpPr/>
          <p:nvPr/>
        </p:nvSpPr>
        <p:spPr>
          <a:xfrm>
            <a:off x="9919646" y="6321000"/>
            <a:ext cx="424878"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21F2FA2-3DC3-B689-2E2E-64D4BEDCDC38}"/>
              </a:ext>
            </a:extLst>
          </p:cNvPr>
          <p:cNvSpPr/>
          <p:nvPr/>
        </p:nvSpPr>
        <p:spPr>
          <a:xfrm>
            <a:off x="4833223" y="5328148"/>
            <a:ext cx="752856" cy="3187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77F70EA-BEE4-121A-AF25-61BE2FC0B53E}"/>
              </a:ext>
            </a:extLst>
          </p:cNvPr>
          <p:cNvSpPr/>
          <p:nvPr/>
        </p:nvSpPr>
        <p:spPr>
          <a:xfrm>
            <a:off x="1130300" y="4035552"/>
            <a:ext cx="3302000" cy="269912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F8A533-B0CB-2BAD-5A44-5717DC0C99F9}"/>
              </a:ext>
            </a:extLst>
          </p:cNvPr>
          <p:cNvSpPr/>
          <p:nvPr/>
        </p:nvSpPr>
        <p:spPr>
          <a:xfrm>
            <a:off x="4610386" y="4035552"/>
            <a:ext cx="3302000" cy="269912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532FB3-A617-CA5D-8AF3-8EBDA3C7FADC}"/>
              </a:ext>
            </a:extLst>
          </p:cNvPr>
          <p:cNvSpPr/>
          <p:nvPr/>
        </p:nvSpPr>
        <p:spPr>
          <a:xfrm>
            <a:off x="8088335" y="4035552"/>
            <a:ext cx="3302000" cy="269912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72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F22E-DDB4-3E6F-FC99-7D187D2CD89C}"/>
              </a:ext>
            </a:extLst>
          </p:cNvPr>
          <p:cNvSpPr>
            <a:spLocks noGrp="1"/>
          </p:cNvSpPr>
          <p:nvPr>
            <p:ph type="title"/>
          </p:nvPr>
        </p:nvSpPr>
        <p:spPr>
          <a:xfrm>
            <a:off x="1371600" y="685800"/>
            <a:ext cx="9601200" cy="1008888"/>
          </a:xfrm>
        </p:spPr>
        <p:txBody>
          <a:bodyPr/>
          <a:lstStyle/>
          <a:p>
            <a:r>
              <a:rPr lang="en-US" dirty="0"/>
              <a:t>Gel Electrophoresis</a:t>
            </a:r>
          </a:p>
        </p:txBody>
      </p:sp>
      <p:sp>
        <p:nvSpPr>
          <p:cNvPr id="3" name="Content Placeholder 2">
            <a:extLst>
              <a:ext uri="{FF2B5EF4-FFF2-40B4-BE49-F238E27FC236}">
                <a16:creationId xmlns:a16="http://schemas.microsoft.com/office/drawing/2014/main" id="{D97427C2-AD42-D313-52A6-5184EACD85C5}"/>
              </a:ext>
            </a:extLst>
          </p:cNvPr>
          <p:cNvSpPr>
            <a:spLocks noGrp="1"/>
          </p:cNvSpPr>
          <p:nvPr>
            <p:ph idx="1"/>
          </p:nvPr>
        </p:nvSpPr>
        <p:spPr>
          <a:xfrm>
            <a:off x="7705344" y="2063496"/>
            <a:ext cx="4328160" cy="3849624"/>
          </a:xfrm>
        </p:spPr>
        <p:txBody>
          <a:bodyPr>
            <a:normAutofit/>
          </a:bodyPr>
          <a:lstStyle/>
          <a:p>
            <a:pPr marL="457200" indent="-457200">
              <a:buFont typeface="+mj-lt"/>
              <a:buAutoNum type="arabicPeriod"/>
            </a:pPr>
            <a:r>
              <a:rPr lang="en-US" dirty="0"/>
              <a:t>Melt agarose. Add a fluorescent DNA-binding dye to the gel.</a:t>
            </a:r>
          </a:p>
          <a:p>
            <a:pPr marL="457200" indent="-457200">
              <a:buFont typeface="+mj-lt"/>
              <a:buAutoNum type="arabicPeriod"/>
            </a:pPr>
            <a:r>
              <a:rPr lang="en-US" dirty="0"/>
              <a:t>Pour the gel into a mold and allow it to solidify.</a:t>
            </a:r>
          </a:p>
          <a:p>
            <a:pPr marL="457200" indent="-457200">
              <a:buFont typeface="+mj-lt"/>
              <a:buAutoNum type="arabicPeriod"/>
            </a:pPr>
            <a:r>
              <a:rPr lang="en-US" dirty="0"/>
              <a:t>Place the gel in the electrophoresis apparatus and load your samples into the wells.</a:t>
            </a:r>
          </a:p>
          <a:p>
            <a:pPr marL="457200" indent="-457200">
              <a:buFont typeface="+mj-lt"/>
              <a:buAutoNum type="arabicPeriod"/>
            </a:pPr>
            <a:r>
              <a:rPr lang="en-US" dirty="0"/>
              <a:t>Connect the apparatus to a power supply. An electric current will flow through the gel and cause DNA fragments to migrate.</a:t>
            </a:r>
          </a:p>
          <a:p>
            <a:pPr marL="457200" indent="-457200">
              <a:buFont typeface="+mj-lt"/>
              <a:buAutoNum type="arabicPeriod"/>
            </a:pPr>
            <a:endParaRPr lang="en-US" dirty="0"/>
          </a:p>
        </p:txBody>
      </p:sp>
      <p:pic>
        <p:nvPicPr>
          <p:cNvPr id="4098" name="Picture 2" descr="Agarose Gel Electrophoresis, How It Works and Its Uses | Technology Networks">
            <a:extLst>
              <a:ext uri="{FF2B5EF4-FFF2-40B4-BE49-F238E27FC236}">
                <a16:creationId xmlns:a16="http://schemas.microsoft.com/office/drawing/2014/main" id="{5987E4C1-8B21-624B-EB6A-E5B984F285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9" r="6904"/>
          <a:stretch/>
        </p:blipFill>
        <p:spPr bwMode="auto">
          <a:xfrm>
            <a:off x="1219200" y="1929384"/>
            <a:ext cx="6334301" cy="41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866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{A0D22A27-EA4A-7C47-8765-6537552E4F5D}tf10001072</Template>
  <TotalTime>2919</TotalTime>
  <Words>931</Words>
  <Application>Microsoft Macintosh PowerPoint</Application>
  <PresentationFormat>Widescreen</PresentationFormat>
  <Paragraphs>117</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ArialMT</vt:lpstr>
      <vt:lpstr>Calibri</vt:lpstr>
      <vt:lpstr>Franklin Gothic Book</vt:lpstr>
      <vt:lpstr>Wingdings</vt:lpstr>
      <vt:lpstr>Crop</vt:lpstr>
      <vt:lpstr>Restriction enzymes</vt:lpstr>
      <vt:lpstr>How Do We Characterize Phages?</vt:lpstr>
      <vt:lpstr>The Basics</vt:lpstr>
      <vt:lpstr>The Basics</vt:lpstr>
      <vt:lpstr>The Basics</vt:lpstr>
      <vt:lpstr>Restriction Enzyme Nomenclature (Smith &amp; Nathans, 1973)</vt:lpstr>
      <vt:lpstr>Restriction Enzyme Nomenclature: Practice</vt:lpstr>
      <vt:lpstr>Restriction Digest</vt:lpstr>
      <vt:lpstr>Gel Electrophoresis</vt:lpstr>
      <vt:lpstr>Restriction Enzyme Gel</vt:lpstr>
      <vt:lpstr>Today’s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Restriction enzymes</dc:title>
  <dc:creator>Mallory Stephenson</dc:creator>
  <cp:lastModifiedBy>Mallory Stephenson</cp:lastModifiedBy>
  <cp:revision>6</cp:revision>
  <dcterms:created xsi:type="dcterms:W3CDTF">2022-10-31T23:32:11Z</dcterms:created>
  <dcterms:modified xsi:type="dcterms:W3CDTF">2022-11-07T14:55:37Z</dcterms:modified>
</cp:coreProperties>
</file>