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268" r:id="rId4"/>
    <p:sldId id="263" r:id="rId5"/>
    <p:sldId id="281" r:id="rId6"/>
    <p:sldId id="277" r:id="rId7"/>
    <p:sldId id="279" r:id="rId8"/>
    <p:sldId id="260" r:id="rId9"/>
    <p:sldId id="280" r:id="rId10"/>
    <p:sldId id="264" r:id="rId11"/>
    <p:sldId id="265" r:id="rId12"/>
    <p:sldId id="273" r:id="rId13"/>
    <p:sldId id="282" r:id="rId14"/>
    <p:sldId id="274" r:id="rId15"/>
  </p:sldIdLst>
  <p:sldSz cx="9144000" cy="5143500" type="screen16x9"/>
  <p:notesSz cx="6858000" cy="9144000"/>
  <p:embeddedFontLst>
    <p:embeddedFont>
      <p:font typeface="Barlow Condensed" pitchFamily="2" charset="77"/>
      <p:regular r:id="rId17"/>
      <p:bold r:id="rId18"/>
      <p:italic r:id="rId19"/>
      <p:boldItalic r:id="rId20"/>
    </p:embeddedFont>
    <p:embeddedFont>
      <p:font typeface="Barlow Condensed Medium" pitchFamily="2" charset="77"/>
      <p:regular r:id="rId21"/>
      <p:bold r:id="rId22"/>
      <p:italic r:id="rId23"/>
      <p:boldItalic r:id="rId24"/>
    </p:embeddedFont>
    <p:embeddedFont>
      <p:font typeface="Bernard MT Condensed" panose="02050806060905020404" pitchFamily="18" charset="77"/>
      <p:regular r:id="rId25"/>
    </p:embeddedFon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4"/>
    <p:restoredTop sz="83554"/>
  </p:normalViewPr>
  <p:slideViewPr>
    <p:cSldViewPr snapToGrid="0">
      <p:cViewPr varScale="1">
        <p:scale>
          <a:sx n="171" d="100"/>
          <a:sy n="171" d="100"/>
        </p:scale>
        <p:origin x="1600"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Hello all, welcome to my presentation on using film linguistics to predict viewer rating</a:t>
            </a:r>
          </a:p>
          <a:p>
            <a:pPr marL="171450" lvl="0" indent="-171450" algn="l" rtl="0">
              <a:spcBef>
                <a:spcPts val="0"/>
              </a:spcBef>
              <a:spcAft>
                <a:spcPts val="0"/>
              </a:spcAft>
            </a:pPr>
            <a:r>
              <a:rPr lang="en-US" dirty="0"/>
              <a:t>Today I will assume you, my audience, are movie producers.</a:t>
            </a:r>
          </a:p>
          <a:p>
            <a:pPr marL="171450" lvl="0" indent="-171450" algn="l" rtl="0">
              <a:spcBef>
                <a:spcPts val="0"/>
              </a:spcBef>
              <a:spcAft>
                <a:spcPts val="0"/>
              </a:spcAft>
            </a:pPr>
            <a:r>
              <a:rPr lang="en-US" dirty="0"/>
              <a:t>By the end of the presentation, I will show you all how using the linguistic features of a script can be used to predict an average movie ranking.</a:t>
            </a:r>
          </a:p>
          <a:p>
            <a:pPr marL="171450" lvl="0" indent="-171450" algn="l" rtl="0">
              <a:spcBef>
                <a:spcPts val="0"/>
              </a:spcBef>
              <a:spcAft>
                <a:spcPts val="0"/>
              </a:spcAft>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0a75f7692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0a75f7692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As perhaps noticed on the previous slides, scoring metrics may at first appear a little less than ideal.  One might initially think that the model is not very compelling or useful</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However, it should be noted that the baseline model was </a:t>
            </a:r>
            <a:r>
              <a:rPr lang="en-US" sz="1100" b="0" i="1" u="none" strike="noStrike" cap="none" dirty="0">
                <a:solidFill>
                  <a:srgbClr val="000000"/>
                </a:solidFill>
                <a:effectLst/>
                <a:latin typeface="Arial"/>
                <a:ea typeface="Arial"/>
                <a:cs typeface="Arial"/>
                <a:sym typeface="Arial"/>
              </a:rPr>
              <a:t>very difficult</a:t>
            </a:r>
            <a:r>
              <a:rPr lang="en-US" sz="1100" b="0" i="0" u="none" strike="noStrike" cap="none" dirty="0">
                <a:solidFill>
                  <a:srgbClr val="000000"/>
                </a:solidFill>
                <a:effectLst/>
                <a:latin typeface="Arial"/>
                <a:ea typeface="Arial"/>
                <a:cs typeface="Arial"/>
                <a:sym typeface="Arial"/>
              </a:rPr>
              <a:t> to beat, as the vast majority of the movie ranks were distributed closely around the mean.</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If the model can beat this difficult baseline, it should be fair to say that there exists a predictive relationship between the linguistic features of a script and how well the viewers rank the movie.</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During the production phase of a movie in which perhaps only the preliminary script has been assembled, producers can obtain </a:t>
            </a:r>
            <a:r>
              <a:rPr lang="en-US" sz="1100" b="0" i="1" u="none" strike="noStrike" cap="none" dirty="0">
                <a:solidFill>
                  <a:srgbClr val="000000"/>
                </a:solidFill>
                <a:effectLst/>
                <a:latin typeface="Arial"/>
                <a:ea typeface="Arial"/>
                <a:cs typeface="Arial"/>
                <a:sym typeface="Arial"/>
              </a:rPr>
              <a:t>extra assurance</a:t>
            </a:r>
            <a:r>
              <a:rPr lang="en-US" sz="1100" b="0" i="0" u="none" strike="noStrike" cap="none" dirty="0">
                <a:solidFill>
                  <a:srgbClr val="000000"/>
                </a:solidFill>
                <a:effectLst/>
                <a:latin typeface="Arial"/>
                <a:ea typeface="Arial"/>
                <a:cs typeface="Arial"/>
                <a:sym typeface="Arial"/>
              </a:rPr>
              <a:t> on how well their movie might be received using this data science model.</a:t>
            </a:r>
          </a:p>
          <a:p>
            <a:pPr marL="171450" lvl="0" indent="-171450" algn="l" rtl="0">
              <a:spcBef>
                <a:spcPts val="0"/>
              </a:spcBef>
              <a:spcAft>
                <a:spcPts val="0"/>
              </a:spcAft>
            </a:pPr>
            <a:r>
              <a:rPr lang="en-US" sz="1100" b="0" i="0" u="none" strike="noStrike" cap="none" dirty="0">
                <a:solidFill>
                  <a:srgbClr val="000000"/>
                </a:solidFill>
                <a:effectLst/>
                <a:latin typeface="Arial"/>
                <a:cs typeface="Arial"/>
                <a:sym typeface="Arial"/>
              </a:rPr>
              <a:t>Therefore, you movie producers can gain greater confidence into how well a movie will perform based on the script alone!  As opposed to based on all other common features such as director, actors, etc.  With this initial confidence, a budget can be adjusted for the film.</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0a75f769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0a75f769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Despite my confidence in the extra assurance that can be obtained with this data science model, there are some limitations about the model that should be disclosed: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First, </a:t>
            </a:r>
            <a:r>
              <a:rPr lang="en-US" sz="1100" b="0" i="0" u="none" strike="noStrike" cap="none" dirty="0">
                <a:solidFill>
                  <a:srgbClr val="000000"/>
                </a:solidFill>
                <a:effectLst/>
                <a:latin typeface="Arial"/>
                <a:cs typeface="Arial"/>
                <a:sym typeface="Arial"/>
              </a:rPr>
              <a:t>t</a:t>
            </a:r>
            <a:r>
              <a:rPr lang="en-US" sz="1100" b="0" i="0" u="none" strike="noStrike" cap="none" dirty="0">
                <a:solidFill>
                  <a:srgbClr val="000000"/>
                </a:solidFill>
                <a:effectLst/>
                <a:latin typeface="Arial"/>
                <a:ea typeface="Arial"/>
                <a:cs typeface="Arial"/>
                <a:sym typeface="Arial"/>
              </a:rPr>
              <a:t>he context of the words is not taken into account. Viewers may interpret and feel words differently depending on the delivery and context of the words.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Next, finding which, and how many, ratios to use as features is extremely challenging, as nearly every ratio had low correlation and low variability between each other. Even with hours of trial and error, the most ideal combinations of the 224 original ratios was not found. Perhaps with more time or a greater workforce on this project could more ideal combinations be found.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Lastly, the genre feature could skew results. Genre was included as a feature in the modeling process, but better models may have been achieved if models were ran separately for each genre. This intuitively makes sense, as viewers may want to hear certain words more often in a romance film as opposed to a horror film.</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0a75f7692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0a75f7692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Thank you and I will now take questions at this time.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44794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0a75f769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0a75f769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0a75f76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0a75f76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Film producers know that there is a vast variety of variables that are considered when film reviewers give their review score, such as character development, plot, director style, quality of actor/actress performance, and many more. </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But have the </a:t>
            </a:r>
            <a:r>
              <a:rPr lang="en-US" sz="1100" b="0" i="1" u="none" strike="noStrike" cap="none" dirty="0">
                <a:solidFill>
                  <a:srgbClr val="000000"/>
                </a:solidFill>
                <a:effectLst/>
                <a:latin typeface="Arial"/>
                <a:ea typeface="Arial"/>
                <a:cs typeface="Arial"/>
                <a:sym typeface="Arial"/>
              </a:rPr>
              <a:t>linguistic features</a:t>
            </a:r>
            <a:r>
              <a:rPr lang="en-US" sz="1100" b="0" i="0" u="none" strike="noStrike" cap="none" dirty="0">
                <a:solidFill>
                  <a:srgbClr val="000000"/>
                </a:solidFill>
                <a:effectLst/>
                <a:latin typeface="Arial"/>
                <a:ea typeface="Arial"/>
                <a:cs typeface="Arial"/>
                <a:sym typeface="Arial"/>
              </a:rPr>
              <a:t> of a movie script ever been considered? Could usage of certain words in the script hold predictive value on how well the film will be received by it's viewer? Film producers, more often than not, do not place heavy attention on word usage and linguistic features in a script. </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I hypothesize that movie production companies are </a:t>
            </a:r>
            <a:r>
              <a:rPr lang="en-US" sz="1100" b="0" i="1" u="none" strike="noStrike" cap="none" dirty="0">
                <a:solidFill>
                  <a:srgbClr val="000000"/>
                </a:solidFill>
                <a:effectLst/>
                <a:latin typeface="Arial"/>
                <a:ea typeface="Arial"/>
                <a:cs typeface="Arial"/>
                <a:sym typeface="Arial"/>
              </a:rPr>
              <a:t>not</a:t>
            </a:r>
            <a:r>
              <a:rPr lang="en-US" sz="1100" b="0" i="0" u="none" strike="noStrike" cap="none" dirty="0">
                <a:solidFill>
                  <a:srgbClr val="000000"/>
                </a:solidFill>
                <a:effectLst/>
                <a:latin typeface="Arial"/>
                <a:ea typeface="Arial"/>
                <a:cs typeface="Arial"/>
                <a:sym typeface="Arial"/>
              </a:rPr>
              <a:t> as accurate as they could be in anticipating their reviews from viewers, because they have not considered script linguistics. </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This presentation aims to create the most ideal prediction model, with an emphasis on script linguistics, so that production companies can anticipate their review success during the production phase and adjust budgets accordingly.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0a75f7692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0a75f7692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process outline/overview of this presentation is as follows: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0a75f769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0a75f769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Before diving into EDA,  it would be helpful to see the quick synopsis of the dataset used</a:t>
            </a:r>
          </a:p>
          <a:p>
            <a:pPr marL="171450" lvl="0" indent="-171450" algn="l" rtl="0">
              <a:spcBef>
                <a:spcPts val="0"/>
              </a:spcBef>
              <a:spcAft>
                <a:spcPts val="0"/>
              </a:spcAft>
            </a:pPr>
            <a:r>
              <a:rPr lang="en-US" dirty="0"/>
              <a:t>The </a:t>
            </a:r>
            <a:r>
              <a:rPr lang="en-US" dirty="0" err="1"/>
              <a:t>dataframe</a:t>
            </a:r>
            <a:r>
              <a:rPr lang="en-US" dirty="0"/>
              <a:t> is mostly comprised off linguistic ratios (“Swear word ratio”, “Positive ratio”, </a:t>
            </a:r>
            <a:r>
              <a:rPr lang="en-US" dirty="0" err="1"/>
              <a:t>etc</a:t>
            </a:r>
            <a:r>
              <a:rPr lang="en-US" dirty="0"/>
              <a:t>) across multiple genres, countries, and years</a:t>
            </a:r>
          </a:p>
          <a:p>
            <a:pPr marL="171450" lvl="0" indent="-171450" algn="l" rtl="0">
              <a:spcBef>
                <a:spcPts val="0"/>
              </a:spcBef>
              <a:spcAft>
                <a:spcPts val="0"/>
              </a:spcAft>
            </a:pPr>
            <a:r>
              <a:rPr lang="en-US" dirty="0"/>
              <a:t>These word ratios have their own respective dictionary, for example:  the “family ratio” includes words like mother, father, sister, brother, </a:t>
            </a:r>
            <a:r>
              <a:rPr lang="en-US" dirty="0" err="1"/>
              <a:t>etc</a:t>
            </a:r>
            <a:endParaRPr lang="en-US" dirty="0"/>
          </a:p>
          <a:p>
            <a:pPr marL="171450" lvl="0" indent="-171450" algn="l" rtl="0">
              <a:spcBef>
                <a:spcPts val="0"/>
              </a:spcBef>
              <a:spcAft>
                <a:spcPts val="0"/>
              </a:spcAft>
            </a:pPr>
            <a:r>
              <a:rPr lang="en-US" dirty="0"/>
              <a:t>Most importantly, each movie has an average rating rank given from </a:t>
            </a:r>
            <a:r>
              <a:rPr lang="en-US" dirty="0" err="1"/>
              <a:t>Imdb</a:t>
            </a:r>
            <a:r>
              <a:rPr lang="en-US" dirty="0"/>
              <a:t>, on a range of 1 to 10.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lvl="0" indent="-228600" algn="l" rtl="0">
              <a:spcBef>
                <a:spcPts val="0"/>
              </a:spcBef>
              <a:spcAft>
                <a:spcPts val="0"/>
              </a:spcAft>
            </a:pPr>
            <a:r>
              <a:rPr lang="en-US" b="1" dirty="0"/>
              <a:t>First, quick disclaimer on linguistic ratios </a:t>
            </a:r>
            <a:r>
              <a:rPr lang="en-US" dirty="0"/>
              <a:t>– </a:t>
            </a:r>
          </a:p>
          <a:p>
            <a:pPr marL="685800" lvl="1" indent="-228600" algn="l" rtl="0">
              <a:spcBef>
                <a:spcPts val="0"/>
              </a:spcBef>
              <a:spcAft>
                <a:spcPts val="0"/>
              </a:spcAft>
            </a:pPr>
            <a:r>
              <a:rPr lang="en-US" dirty="0"/>
              <a:t>This slide is busy on purpose:  this correlation heatmap between the linguistic ratios and target variable (rating rank) is given to illustrate how distinguishing between distinct linguistic features holds little to no interpretability.  Our data science models thrive off of the interactions between these ratios, rather than the single ratios themselves. With nearly a hundred ratios to work off of,  the EDA section will not explore any specific ratios, but rather more on the target variable (rating rank).</a:t>
            </a:r>
          </a:p>
          <a:p>
            <a:endParaRPr lang="en-US" dirty="0"/>
          </a:p>
        </p:txBody>
      </p:sp>
    </p:spTree>
    <p:extLst>
      <p:ext uri="{BB962C8B-B14F-4D97-AF65-F5344CB8AC3E}">
        <p14:creationId xmlns:p14="http://schemas.microsoft.com/office/powerpoint/2010/main" val="109932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0a75f76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0a75f76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en-US" b="1" dirty="0"/>
              <a:t>Dash-Rating by year/country/genre </a:t>
            </a:r>
            <a:r>
              <a:rPr lang="en-US" dirty="0"/>
              <a:t>(observe average, and then std deviation) – </a:t>
            </a:r>
          </a:p>
          <a:p>
            <a:pPr marL="685800" lvl="1" indent="-228600" algn="l" rtl="0">
              <a:spcBef>
                <a:spcPts val="0"/>
              </a:spcBef>
              <a:spcAft>
                <a:spcPts val="0"/>
              </a:spcAft>
            </a:pPr>
            <a:r>
              <a:rPr lang="en-US" dirty="0"/>
              <a:t>Our dataset expands over the past 30 years:  We can see the average among the dataset stays very consistent, hovering around 6.4</a:t>
            </a:r>
          </a:p>
          <a:p>
            <a:pPr marL="685800" lvl="1" indent="-228600" algn="l" rtl="0">
              <a:spcBef>
                <a:spcPts val="0"/>
              </a:spcBef>
              <a:spcAft>
                <a:spcPts val="0"/>
              </a:spcAft>
            </a:pPr>
            <a:r>
              <a:rPr lang="en-US" dirty="0"/>
              <a:t>When going through each year, we can see the average between the US and other countries varies, but does not vary too widely.</a:t>
            </a:r>
          </a:p>
          <a:p>
            <a:pPr marL="228600" lvl="0" indent="-228600" algn="l" rtl="0">
              <a:spcBef>
                <a:spcPts val="0"/>
              </a:spcBef>
              <a:spcAft>
                <a:spcPts val="0"/>
              </a:spcAft>
            </a:pPr>
            <a:r>
              <a:rPr lang="en-US" b="1" dirty="0"/>
              <a:t>Rating Rank – distribution by genre</a:t>
            </a:r>
          </a:p>
          <a:p>
            <a:pPr marL="685800" lvl="1" indent="-228600" algn="l" rtl="0">
              <a:spcBef>
                <a:spcPts val="0"/>
              </a:spcBef>
              <a:spcAft>
                <a:spcPts val="0"/>
              </a:spcAft>
            </a:pPr>
            <a:r>
              <a:rPr lang="en-US" dirty="0"/>
              <a:t>Consistent average rating ranks are also seen throughout the distribution by genres</a:t>
            </a:r>
          </a:p>
          <a:p>
            <a:pPr marL="685800" lvl="1" indent="-228600" algn="l" rtl="0">
              <a:spcBef>
                <a:spcPts val="0"/>
              </a:spcBef>
              <a:spcAft>
                <a:spcPts val="0"/>
              </a:spcAft>
            </a:pPr>
            <a:r>
              <a:rPr lang="en-US" dirty="0"/>
              <a:t>The drama genre, which is also the most frequently observed genre in the dataset, has the highest average ranking and the lowest standard deviation</a:t>
            </a:r>
          </a:p>
          <a:p>
            <a:pPr marL="228600" lvl="0" indent="-228600" algn="l" rtl="0">
              <a:spcBef>
                <a:spcPts val="0"/>
              </a:spcBef>
              <a:spcAft>
                <a:spcPts val="0"/>
              </a:spcAft>
            </a:pPr>
            <a:r>
              <a:rPr lang="en-US" b="1" dirty="0"/>
              <a:t>Rating Rank – distribution by country</a:t>
            </a:r>
          </a:p>
          <a:p>
            <a:pPr marL="685800" lvl="1" indent="-228600" algn="l" rtl="0">
              <a:spcBef>
                <a:spcPts val="0"/>
              </a:spcBef>
              <a:spcAft>
                <a:spcPts val="0"/>
              </a:spcAft>
            </a:pPr>
            <a:r>
              <a:rPr lang="en-US" dirty="0"/>
              <a:t>Finally, we can see the consistency of movie ratings across multiple countries in the world.   Pakistan holds the highest average rating at about 8.3</a:t>
            </a:r>
          </a:p>
          <a:p>
            <a:pPr marL="685800" lvl="1" indent="-228600" algn="l" rtl="0">
              <a:spcBef>
                <a:spcPts val="0"/>
              </a:spcBef>
              <a:spcAft>
                <a:spcPts val="0"/>
              </a:spcAft>
            </a:pPr>
            <a:endParaRPr lang="en-US" dirty="0"/>
          </a:p>
          <a:p>
            <a:pPr marL="685800" lvl="1" indent="-228600" algn="l" rtl="0">
              <a:spcBef>
                <a:spcPts val="0"/>
              </a:spcBef>
              <a:spcAft>
                <a:spcPts val="0"/>
              </a:spcAft>
            </a:pPr>
            <a:endParaRPr lang="en-US" dirty="0"/>
          </a:p>
          <a:p>
            <a:pPr marL="685800" lvl="1" indent="-228600" algn="l" rtl="0">
              <a:spcBef>
                <a:spcPts val="0"/>
              </a:spcBef>
              <a:spcAft>
                <a:spcPts val="0"/>
              </a:spcAft>
            </a:pPr>
            <a:endParaRPr dirty="0"/>
          </a:p>
        </p:txBody>
      </p:sp>
    </p:spTree>
    <p:extLst>
      <p:ext uri="{BB962C8B-B14F-4D97-AF65-F5344CB8AC3E}">
        <p14:creationId xmlns:p14="http://schemas.microsoft.com/office/powerpoint/2010/main" val="123136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0a75f769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0a75f769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What is the main takeaway from the EDA section previously? With enough votes, the rating rank distribution becomes very centered around the mean even when considering a wide number of factors such as genre, year, or country.</a:t>
            </a:r>
          </a:p>
          <a:p>
            <a:pPr marL="171450" lvl="0" indent="-171450" algn="l" rtl="0">
              <a:spcBef>
                <a:spcPts val="0"/>
              </a:spcBef>
              <a:spcAft>
                <a:spcPts val="0"/>
              </a:spcAft>
            </a:pPr>
            <a:r>
              <a:rPr lang="en-US" dirty="0"/>
              <a:t>This indicates that the baseline model for predicting average rating will be tough, but not impossible to beat:  in other words, how much more accurate would we be if we didn't just predict the mean rating of 6.3 every time?</a:t>
            </a:r>
          </a:p>
          <a:p>
            <a:pPr marL="171450" lvl="0" indent="-171450" algn="l" rtl="0">
              <a:spcBef>
                <a:spcPts val="0"/>
              </a:spcBef>
              <a:spcAft>
                <a:spcPts val="0"/>
              </a:spcAft>
            </a:pPr>
            <a:r>
              <a:rPr lang="en-US" dirty="0"/>
              <a:t>With that said, let’s take a look at our best model utilized to answer our original data science problem!</a:t>
            </a:r>
            <a:endParaRPr dirty="0"/>
          </a:p>
        </p:txBody>
      </p:sp>
    </p:spTree>
    <p:extLst>
      <p:ext uri="{BB962C8B-B14F-4D97-AF65-F5344CB8AC3E}">
        <p14:creationId xmlns:p14="http://schemas.microsoft.com/office/powerpoint/2010/main" val="12875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0a75f769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0a75f769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After trying out a few different types of data science models, the support vector regression model was chosen as the most successful model.</a:t>
            </a:r>
          </a:p>
          <a:p>
            <a:pPr marL="171450" lvl="0" indent="-171450" algn="l" rtl="0">
              <a:spcBef>
                <a:spcPts val="0"/>
              </a:spcBef>
              <a:spcAft>
                <a:spcPts val="0"/>
              </a:spcAft>
            </a:pPr>
            <a:r>
              <a:rPr lang="en-US" i="0" dirty="0"/>
              <a:t>For the purposes of this presentation, the details of this model will not be described.  You should just note that of the main reasons this model was chosen was because of it’s ability to add a </a:t>
            </a:r>
            <a:r>
              <a:rPr lang="en-US" i="1" dirty="0"/>
              <a:t>penalty parameter </a:t>
            </a:r>
            <a:r>
              <a:rPr lang="en-US" i="0" dirty="0"/>
              <a:t>to amplify magnitudes of these numerous features that may otherwise go unnoticed.</a:t>
            </a:r>
          </a:p>
          <a:p>
            <a:pPr marL="171450" lvl="0" indent="-171450" algn="l" rtl="0">
              <a:spcBef>
                <a:spcPts val="0"/>
              </a:spcBef>
              <a:spcAft>
                <a:spcPts val="0"/>
              </a:spcAft>
            </a:pPr>
            <a:r>
              <a:rPr lang="en-US" i="0" dirty="0"/>
              <a:t>After many trials and errors of tuning the model, we can evaluate the scoring metrics:  </a:t>
            </a:r>
          </a:p>
          <a:p>
            <a:pPr marL="171450" lvl="0" indent="-171450" algn="l" rtl="0">
              <a:spcBef>
                <a:spcPts val="0"/>
              </a:spcBef>
              <a:spcAft>
                <a:spcPts val="0"/>
              </a:spcAft>
            </a:pPr>
            <a:r>
              <a:rPr lang="en-US" i="0" dirty="0"/>
              <a:t>we can look at the RMSE score (root mean squared error score), which finds the error amount by looking at the difference between our actual rating values and our predicted rating values.  Baseline RMSE is about 1.13 while our testing RMSE was about 0.94.  Our RMSE was reduced by 16.88%!</a:t>
            </a:r>
          </a:p>
          <a:p>
            <a:pPr marL="171450" lvl="0" indent="-171450" algn="l" rtl="0">
              <a:spcBef>
                <a:spcPts val="0"/>
              </a:spcBef>
              <a:spcAft>
                <a:spcPts val="0"/>
              </a:spcAft>
            </a:pPr>
            <a:r>
              <a:rPr lang="en-US" i="0" dirty="0"/>
              <a:t>Let’s take a deeper dive into how our predicted ratings faired against our actual ratings visually in Tableau:</a:t>
            </a:r>
          </a:p>
          <a:p>
            <a:pPr marL="171450" lvl="0" indent="-171450" algn="l" rtl="0">
              <a:spcBef>
                <a:spcPts val="0"/>
              </a:spcBef>
              <a:spcAft>
                <a:spcPts val="0"/>
              </a:spcAft>
            </a:pPr>
            <a:endParaRPr lang="en-US" i="0" dirty="0"/>
          </a:p>
          <a:p>
            <a:pPr marL="171450" lvl="0" indent="-171450" algn="l" rtl="0">
              <a:spcBef>
                <a:spcPts val="0"/>
              </a:spcBef>
              <a:spcAft>
                <a:spcPts val="0"/>
              </a:spcAft>
            </a:pPr>
            <a:endParaRPr lang="en-US" i="0" dirty="0"/>
          </a:p>
          <a:p>
            <a:pPr marL="171450" lvl="0" indent="-171450" algn="l" rtl="0">
              <a:spcBef>
                <a:spcPts val="0"/>
              </a:spcBef>
              <a:spcAft>
                <a:spcPts val="0"/>
              </a:spcAft>
            </a:pPr>
            <a:endParaRPr lang="en-US" i="0" dirty="0"/>
          </a:p>
          <a:p>
            <a:pPr marL="171450" lvl="0" indent="-171450" algn="l" rtl="0">
              <a:spcBef>
                <a:spcPts val="0"/>
              </a:spcBef>
              <a:spcAft>
                <a:spcPts val="0"/>
              </a:spcAft>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0a75f76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0a75f76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en-US" b="1" dirty="0"/>
              <a:t>5. </a:t>
            </a:r>
            <a:r>
              <a:rPr lang="en-US" b="1" dirty="0" err="1"/>
              <a:t>Preds</a:t>
            </a:r>
            <a:r>
              <a:rPr lang="en-US" b="1" dirty="0"/>
              <a:t> vs Actuals</a:t>
            </a:r>
            <a:endParaRPr lang="en-US" b="0" dirty="0"/>
          </a:p>
          <a:p>
            <a:pPr marL="685800" lvl="1" indent="-228600" algn="l" rtl="0">
              <a:spcBef>
                <a:spcPts val="0"/>
              </a:spcBef>
              <a:spcAft>
                <a:spcPts val="0"/>
              </a:spcAft>
            </a:pPr>
            <a:r>
              <a:rPr lang="en-US" dirty="0"/>
              <a:t> We can see that our model predicted in a range of about 3.5 to 8.5, despite the actual scale being 1.5 to 9.5.  This actually makes sense, as very few movies had ratings outside of the range of 3.5 to 8.5.</a:t>
            </a:r>
          </a:p>
          <a:p>
            <a:pPr marL="685800" lvl="1" indent="-228600" algn="l" rtl="0">
              <a:spcBef>
                <a:spcPts val="0"/>
              </a:spcBef>
              <a:spcAft>
                <a:spcPts val="0"/>
              </a:spcAft>
            </a:pPr>
            <a:r>
              <a:rPr lang="en-US" dirty="0"/>
              <a:t>The darker centered regions indicate many datapoints, and we can fortunately see that many of our predictions fall in this region.</a:t>
            </a:r>
          </a:p>
          <a:p>
            <a:pPr marL="228600" lvl="0" indent="-228600" algn="l" rtl="0">
              <a:spcBef>
                <a:spcPts val="0"/>
              </a:spcBef>
              <a:spcAft>
                <a:spcPts val="0"/>
              </a:spcAft>
            </a:pPr>
            <a:r>
              <a:rPr lang="en-US" b="1" dirty="0"/>
              <a:t>6. Residuals</a:t>
            </a:r>
            <a:endParaRPr lang="en-US" b="0" dirty="0"/>
          </a:p>
          <a:p>
            <a:pPr marL="685800" lvl="1" indent="-228600" algn="l" rtl="0">
              <a:spcBef>
                <a:spcPts val="0"/>
              </a:spcBef>
              <a:spcAft>
                <a:spcPts val="0"/>
              </a:spcAft>
            </a:pPr>
            <a:r>
              <a:rPr lang="en-US" dirty="0"/>
              <a:t>We can briefly take a look at the error amounts, in normal and absolute value amount, for our predictions. </a:t>
            </a:r>
          </a:p>
          <a:p>
            <a:pPr marL="685800" lvl="1" indent="-228600" algn="l" rtl="0">
              <a:spcBef>
                <a:spcPts val="0"/>
              </a:spcBef>
              <a:spcAft>
                <a:spcPts val="0"/>
              </a:spcAft>
            </a:pPr>
            <a:r>
              <a:rPr lang="en-US" dirty="0"/>
              <a:t>Not surprisingly, our errors follow a linear pattern, in which the model underestimates both the lower and higher rated movies.  The biggest errors are seen in the few movies that had very low actual ratings.</a:t>
            </a:r>
          </a:p>
          <a:p>
            <a:pPr marL="228600" lvl="0" indent="-228600" algn="l" rtl="0">
              <a:spcBef>
                <a:spcPts val="0"/>
              </a:spcBef>
              <a:spcAft>
                <a:spcPts val="0"/>
              </a:spcAft>
            </a:pPr>
            <a:r>
              <a:rPr lang="en-US" b="1" dirty="0"/>
              <a:t>Dash Model Results</a:t>
            </a:r>
            <a:endParaRPr lang="en-US" b="0" dirty="0"/>
          </a:p>
          <a:p>
            <a:pPr marL="685800" lvl="1" indent="-228600" algn="l" rtl="0">
              <a:spcBef>
                <a:spcPts val="0"/>
              </a:spcBef>
              <a:spcAft>
                <a:spcPts val="0"/>
              </a:spcAft>
            </a:pPr>
            <a:r>
              <a:rPr lang="en-US" dirty="0"/>
              <a:t> Finally, we can take a look at the following dashboard to observe even deeper specifics on predictions.</a:t>
            </a:r>
          </a:p>
          <a:p>
            <a:pPr marL="685800" lvl="1" indent="-228600" algn="l" rtl="0">
              <a:spcBef>
                <a:spcPts val="0"/>
              </a:spcBef>
              <a:spcAft>
                <a:spcPts val="0"/>
              </a:spcAft>
            </a:pPr>
            <a:r>
              <a:rPr lang="en-US" dirty="0"/>
              <a:t> Lets first filter by country – we can see errors that seem fairly consistent between movies in the US and movies outside the US.</a:t>
            </a:r>
          </a:p>
          <a:p>
            <a:pPr marL="685800" lvl="1" indent="-228600" algn="l" rtl="0">
              <a:spcBef>
                <a:spcPts val="0"/>
              </a:spcBef>
              <a:spcAft>
                <a:spcPts val="0"/>
              </a:spcAft>
            </a:pPr>
            <a:r>
              <a:rPr lang="en-US" dirty="0"/>
              <a:t>Lets next filter by 3 primary genres – we can see that predictions in the comedy genre appear to have a lower error amount on average for each movie rating predicted.  Most specifically, the majority comedy movies </a:t>
            </a:r>
            <a:r>
              <a:rPr lang="en-US" i="1" dirty="0"/>
              <a:t>outside the US </a:t>
            </a:r>
            <a:r>
              <a:rPr lang="en-US" i="0" dirty="0"/>
              <a:t>actually have errors of less than 2.  Action and drama have very similar error distributions.</a:t>
            </a:r>
            <a:endParaRPr lang="en-US" dirty="0"/>
          </a:p>
          <a:p>
            <a:pPr marL="685800" lvl="1" indent="-228600" algn="l" rtl="0">
              <a:spcBef>
                <a:spcPts val="0"/>
              </a:spcBef>
              <a:spcAft>
                <a:spcPts val="0"/>
              </a:spcAft>
            </a:pPr>
            <a:endParaRPr lang="en-US" dirty="0"/>
          </a:p>
          <a:p>
            <a:pPr marL="685800" lvl="1" indent="-228600" algn="l" rtl="0">
              <a:spcBef>
                <a:spcPts val="0"/>
              </a:spcBef>
              <a:spcAft>
                <a:spcPts val="0"/>
              </a:spcAft>
            </a:pPr>
            <a:endParaRPr lang="en-US" dirty="0"/>
          </a:p>
          <a:p>
            <a:pPr marL="685800" lvl="1" indent="-228600" algn="l" rtl="0">
              <a:spcBef>
                <a:spcPts val="0"/>
              </a:spcBef>
              <a:spcAft>
                <a:spcPts val="0"/>
              </a:spcAft>
            </a:pPr>
            <a:endParaRPr lang="en-US" dirty="0"/>
          </a:p>
          <a:p>
            <a:pPr marL="685800" lvl="1" indent="-228600" algn="l" rtl="0">
              <a:spcBef>
                <a:spcPts val="0"/>
              </a:spcBef>
              <a:spcAft>
                <a:spcPts val="0"/>
              </a:spcAft>
            </a:pPr>
            <a:endParaRPr dirty="0"/>
          </a:p>
        </p:txBody>
      </p:sp>
    </p:spTree>
    <p:extLst>
      <p:ext uri="{BB962C8B-B14F-4D97-AF65-F5344CB8AC3E}">
        <p14:creationId xmlns:p14="http://schemas.microsoft.com/office/powerpoint/2010/main" val="761829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t="8488" b="35262"/>
          <a:stretch/>
        </p:blipFill>
        <p:spPr>
          <a:xfrm>
            <a:off x="0" y="0"/>
            <a:ext cx="9144002" cy="5143500"/>
          </a:xfrm>
          <a:prstGeom prst="rect">
            <a:avLst/>
          </a:prstGeom>
          <a:noFill/>
          <a:ln>
            <a:noFill/>
          </a:ln>
        </p:spPr>
      </p:pic>
      <p:sp>
        <p:nvSpPr>
          <p:cNvPr id="12" name="Google Shape;12;p2"/>
          <p:cNvSpPr/>
          <p:nvPr/>
        </p:nvSpPr>
        <p:spPr>
          <a:xfrm>
            <a:off x="651600" y="0"/>
            <a:ext cx="4776000" cy="5143500"/>
          </a:xfrm>
          <a:prstGeom prst="rect">
            <a:avLst/>
          </a:prstGeom>
          <a:solidFill>
            <a:srgbClr val="F1AC2D">
              <a:alpha val="8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533000" y="1001850"/>
            <a:ext cx="3408000" cy="3199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5200"/>
              <a:buNone/>
              <a:defRPr sz="5200">
                <a:solidFill>
                  <a:schemeClr val="accent2"/>
                </a:solidFill>
              </a:defRPr>
            </a:lvl1pPr>
            <a:lvl2pPr lvl="1">
              <a:spcBef>
                <a:spcPts val="0"/>
              </a:spcBef>
              <a:spcAft>
                <a:spcPts val="0"/>
              </a:spcAft>
              <a:buClr>
                <a:schemeClr val="accent2"/>
              </a:buClr>
              <a:buSzPts val="5200"/>
              <a:buNone/>
              <a:defRPr sz="5200">
                <a:solidFill>
                  <a:schemeClr val="accent2"/>
                </a:solidFill>
              </a:defRPr>
            </a:lvl2pPr>
            <a:lvl3pPr lvl="2">
              <a:spcBef>
                <a:spcPts val="0"/>
              </a:spcBef>
              <a:spcAft>
                <a:spcPts val="0"/>
              </a:spcAft>
              <a:buClr>
                <a:schemeClr val="accent2"/>
              </a:buClr>
              <a:buSzPts val="5200"/>
              <a:buNone/>
              <a:defRPr sz="5200">
                <a:solidFill>
                  <a:schemeClr val="accent2"/>
                </a:solidFill>
              </a:defRPr>
            </a:lvl3pPr>
            <a:lvl4pPr lvl="3">
              <a:spcBef>
                <a:spcPts val="0"/>
              </a:spcBef>
              <a:spcAft>
                <a:spcPts val="0"/>
              </a:spcAft>
              <a:buClr>
                <a:schemeClr val="accent2"/>
              </a:buClr>
              <a:buSzPts val="5200"/>
              <a:buNone/>
              <a:defRPr sz="5200">
                <a:solidFill>
                  <a:schemeClr val="accent2"/>
                </a:solidFill>
              </a:defRPr>
            </a:lvl4pPr>
            <a:lvl5pPr lvl="4">
              <a:spcBef>
                <a:spcPts val="0"/>
              </a:spcBef>
              <a:spcAft>
                <a:spcPts val="0"/>
              </a:spcAft>
              <a:buClr>
                <a:schemeClr val="accent2"/>
              </a:buClr>
              <a:buSzPts val="5200"/>
              <a:buNone/>
              <a:defRPr sz="5200">
                <a:solidFill>
                  <a:schemeClr val="accent2"/>
                </a:solidFill>
              </a:defRPr>
            </a:lvl5pPr>
            <a:lvl6pPr lvl="5">
              <a:spcBef>
                <a:spcPts val="0"/>
              </a:spcBef>
              <a:spcAft>
                <a:spcPts val="0"/>
              </a:spcAft>
              <a:buClr>
                <a:schemeClr val="accent2"/>
              </a:buClr>
              <a:buSzPts val="5200"/>
              <a:buNone/>
              <a:defRPr sz="5200">
                <a:solidFill>
                  <a:schemeClr val="accent2"/>
                </a:solidFill>
              </a:defRPr>
            </a:lvl6pPr>
            <a:lvl7pPr lvl="6">
              <a:spcBef>
                <a:spcPts val="0"/>
              </a:spcBef>
              <a:spcAft>
                <a:spcPts val="0"/>
              </a:spcAft>
              <a:buClr>
                <a:schemeClr val="accent2"/>
              </a:buClr>
              <a:buSzPts val="5200"/>
              <a:buNone/>
              <a:defRPr sz="5200">
                <a:solidFill>
                  <a:schemeClr val="accent2"/>
                </a:solidFill>
              </a:defRPr>
            </a:lvl7pPr>
            <a:lvl8pPr lvl="7">
              <a:spcBef>
                <a:spcPts val="0"/>
              </a:spcBef>
              <a:spcAft>
                <a:spcPts val="0"/>
              </a:spcAft>
              <a:buClr>
                <a:schemeClr val="accent2"/>
              </a:buClr>
              <a:buSzPts val="5200"/>
              <a:buNone/>
              <a:defRPr sz="5200">
                <a:solidFill>
                  <a:schemeClr val="accent2"/>
                </a:solidFill>
              </a:defRPr>
            </a:lvl8pPr>
            <a:lvl9pPr lvl="8">
              <a:spcBef>
                <a:spcPts val="0"/>
              </a:spcBef>
              <a:spcAft>
                <a:spcPts val="0"/>
              </a:spcAft>
              <a:buClr>
                <a:schemeClr val="accent2"/>
              </a:buClr>
              <a:buSzPts val="5200"/>
              <a:buNone/>
              <a:defRPr sz="52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p:nvPr/>
        </p:nvSpPr>
        <p:spPr>
          <a:xfrm>
            <a:off x="1380338" y="879825"/>
            <a:ext cx="3103735" cy="3398022"/>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 name="Google Shape;16;p2"/>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FFFF"/>
                </a:solidFill>
                <a:latin typeface="Barlow Condensed"/>
                <a:ea typeface="Barlow Condensed"/>
                <a:cs typeface="Barlow Condensed"/>
                <a:sym typeface="Barlow Condensed"/>
              </a:rPr>
              <a:t>SLIDESMANIA.COM</a:t>
            </a:r>
            <a:endParaRPr sz="1100">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9" name="Google Shape;19;p3"/>
          <p:cNvSpPr/>
          <p:nvPr/>
        </p:nvSpPr>
        <p:spPr>
          <a:xfrm>
            <a:off x="331549" y="351825"/>
            <a:ext cx="2445367" cy="4192524"/>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solidFill>
            <a:schemeClr val="accen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 name="Google Shape;20;p3"/>
          <p:cNvSpPr txBox="1">
            <a:spLocks noGrp="1"/>
          </p:cNvSpPr>
          <p:nvPr>
            <p:ph type="title"/>
          </p:nvPr>
        </p:nvSpPr>
        <p:spPr>
          <a:xfrm>
            <a:off x="611700" y="1316225"/>
            <a:ext cx="2635500" cy="225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1pPr>
            <a:lvl2pPr lvl="1">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2pPr>
            <a:lvl3pPr lvl="2">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3pPr>
            <a:lvl4pPr lvl="3">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4pPr>
            <a:lvl5pPr lvl="4">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5pPr>
            <a:lvl6pPr lvl="5">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6pPr>
            <a:lvl7pPr lvl="6">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7pPr>
            <a:lvl8pPr lvl="7">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8pPr>
            <a:lvl9pPr lvl="8">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9pPr>
          </a:lstStyle>
          <a:p>
            <a:endParaRPr/>
          </a:p>
        </p:txBody>
      </p:sp>
      <p:sp>
        <p:nvSpPr>
          <p:cNvPr id="21" name="Google Shape;21;p3"/>
          <p:cNvSpPr txBox="1">
            <a:spLocks noGrp="1"/>
          </p:cNvSpPr>
          <p:nvPr>
            <p:ph type="body" idx="1"/>
          </p:nvPr>
        </p:nvSpPr>
        <p:spPr>
          <a:xfrm>
            <a:off x="4159200" y="804000"/>
            <a:ext cx="4008000" cy="34200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grpSp>
        <p:nvGrpSpPr>
          <p:cNvPr id="40" name="Google Shape;40;p6"/>
          <p:cNvGrpSpPr/>
          <p:nvPr/>
        </p:nvGrpSpPr>
        <p:grpSpPr>
          <a:xfrm flipH="1">
            <a:off x="2955600" y="1344000"/>
            <a:ext cx="5040000" cy="2293800"/>
            <a:chOff x="745800" y="1344000"/>
            <a:chExt cx="5040000" cy="2293800"/>
          </a:xfrm>
        </p:grpSpPr>
        <p:sp>
          <p:nvSpPr>
            <p:cNvPr id="41" name="Google Shape;41;p6"/>
            <p:cNvSpPr/>
            <p:nvPr/>
          </p:nvSpPr>
          <p:spPr>
            <a:xfrm>
              <a:off x="745800" y="1344000"/>
              <a:ext cx="5040000" cy="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745800" y="3553800"/>
              <a:ext cx="5040000" cy="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292200" y="2458175"/>
              <a:ext cx="2160000" cy="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p:nvPr/>
        </p:nvSpPr>
        <p:spPr>
          <a:xfrm>
            <a:off x="651600" y="0"/>
            <a:ext cx="5139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1223700" y="2213825"/>
            <a:ext cx="57075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1pPr>
            <a:lvl2pPr lvl="1">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2pPr>
            <a:lvl3pPr lvl="2">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3pPr>
            <a:lvl4pPr lvl="3">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4pPr>
            <a:lvl5pPr lvl="4">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5pPr>
            <a:lvl6pPr lvl="5">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6pPr>
            <a:lvl7pPr lvl="6">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7pPr>
            <a:lvl8pPr lvl="7">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8pPr>
            <a:lvl9pPr lvl="8">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9pPr>
          </a:lstStyle>
          <a:p>
            <a:endParaRPr/>
          </a:p>
        </p:txBody>
      </p:sp>
      <p:sp>
        <p:nvSpPr>
          <p:cNvPr id="46" name="Google Shape;4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47" name="Google Shape;47;p6"/>
          <p:cNvGrpSpPr/>
          <p:nvPr/>
        </p:nvGrpSpPr>
        <p:grpSpPr>
          <a:xfrm>
            <a:off x="974375" y="1344000"/>
            <a:ext cx="4804632" cy="2293800"/>
            <a:chOff x="745800" y="1344000"/>
            <a:chExt cx="5040000" cy="2293800"/>
          </a:xfrm>
        </p:grpSpPr>
        <p:sp>
          <p:nvSpPr>
            <p:cNvPr id="48" name="Google Shape;48;p6"/>
            <p:cNvSpPr/>
            <p:nvPr/>
          </p:nvSpPr>
          <p:spPr>
            <a:xfrm>
              <a:off x="745800" y="1344000"/>
              <a:ext cx="5040000" cy="84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745800" y="3553800"/>
              <a:ext cx="5040000" cy="84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5400000">
              <a:off x="-292200" y="2458175"/>
              <a:ext cx="2160000" cy="84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1"/>
        <p:cNvGrpSpPr/>
        <p:nvPr/>
      </p:nvGrpSpPr>
      <p:grpSpPr>
        <a:xfrm>
          <a:off x="0" y="0"/>
          <a:ext cx="0" cy="0"/>
          <a:chOff x="0" y="0"/>
          <a:chExt cx="0" cy="0"/>
        </a:xfrm>
      </p:grpSpPr>
      <p:pic>
        <p:nvPicPr>
          <p:cNvPr id="52" name="Google Shape;52;p7"/>
          <p:cNvPicPr preferRelativeResize="0"/>
          <p:nvPr/>
        </p:nvPicPr>
        <p:blipFill>
          <a:blip r:embed="rId2">
            <a:alphaModFix/>
          </a:blip>
          <a:stretch>
            <a:fillRect/>
          </a:stretch>
        </p:blipFill>
        <p:spPr>
          <a:xfrm>
            <a:off x="1184220" y="0"/>
            <a:ext cx="5567159" cy="5143499"/>
          </a:xfrm>
          <a:prstGeom prst="rect">
            <a:avLst/>
          </a:prstGeom>
          <a:noFill/>
          <a:ln>
            <a:noFill/>
          </a:ln>
        </p:spPr>
      </p:pic>
      <p:sp>
        <p:nvSpPr>
          <p:cNvPr id="53" name="Google Shape;53;p7"/>
          <p:cNvSpPr/>
          <p:nvPr/>
        </p:nvSpPr>
        <p:spPr>
          <a:xfrm>
            <a:off x="2552750" y="0"/>
            <a:ext cx="5567100" cy="5143500"/>
          </a:xfrm>
          <a:prstGeom prst="rect">
            <a:avLst/>
          </a:prstGeom>
          <a:solidFill>
            <a:srgbClr val="F1AC2D">
              <a:alpha val="8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3281100" y="2213825"/>
            <a:ext cx="4804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1pPr>
            <a:lvl2pPr lvl="1"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2pPr>
            <a:lvl3pPr lvl="2"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3pPr>
            <a:lvl4pPr lvl="3"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4pPr>
            <a:lvl5pPr lvl="4"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5pPr>
            <a:lvl6pPr lvl="5"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6pPr>
            <a:lvl7pPr lvl="6"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7pPr>
            <a:lvl8pPr lvl="7"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8pPr>
            <a:lvl9pPr lvl="8" rtl="0">
              <a:spcBef>
                <a:spcPts val="0"/>
              </a:spcBef>
              <a:spcAft>
                <a:spcPts val="0"/>
              </a:spcAft>
              <a:buSzPts val="4800"/>
              <a:buFont typeface="Barlow Condensed Medium"/>
              <a:buNone/>
              <a:defRPr sz="4800">
                <a:latin typeface="Barlow Condensed Medium"/>
                <a:ea typeface="Barlow Condensed Medium"/>
                <a:cs typeface="Barlow Condensed Medium"/>
                <a:sym typeface="Barlow Condensed Medium"/>
              </a:defRPr>
            </a:lvl9pPr>
          </a:lstStyle>
          <a:p>
            <a:endParaRPr/>
          </a:p>
        </p:txBody>
      </p:sp>
      <p:sp>
        <p:nvSpPr>
          <p:cNvPr id="55" name="Google Shape;5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56" name="Google Shape;56;p7"/>
          <p:cNvGrpSpPr/>
          <p:nvPr/>
        </p:nvGrpSpPr>
        <p:grpSpPr>
          <a:xfrm>
            <a:off x="2803144" y="1344000"/>
            <a:ext cx="4128402" cy="2293800"/>
            <a:chOff x="2803144" y="1344000"/>
            <a:chExt cx="4128402" cy="2293800"/>
          </a:xfrm>
        </p:grpSpPr>
        <p:sp>
          <p:nvSpPr>
            <p:cNvPr id="57" name="Google Shape;57;p7"/>
            <p:cNvSpPr/>
            <p:nvPr/>
          </p:nvSpPr>
          <p:spPr>
            <a:xfrm>
              <a:off x="2803144" y="1344000"/>
              <a:ext cx="4060800" cy="84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803144" y="3553800"/>
              <a:ext cx="4104000" cy="84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5400000">
              <a:off x="1764545" y="2458775"/>
              <a:ext cx="2160000" cy="8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5400000">
              <a:off x="6620145" y="1572600"/>
              <a:ext cx="540000" cy="8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5400000">
              <a:off x="6548145" y="3254400"/>
              <a:ext cx="684000" cy="8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4279200" y="555600"/>
            <a:ext cx="43269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1"/>
            </a:lvl1pPr>
            <a:lvl2pPr lvl="1">
              <a:spcBef>
                <a:spcPts val="0"/>
              </a:spcBef>
              <a:spcAft>
                <a:spcPts val="0"/>
              </a:spcAft>
              <a:buSzPts val="2400"/>
              <a:buNone/>
              <a:defRPr sz="2400" b="1"/>
            </a:lvl2pPr>
            <a:lvl3pPr lvl="2">
              <a:spcBef>
                <a:spcPts val="0"/>
              </a:spcBef>
              <a:spcAft>
                <a:spcPts val="0"/>
              </a:spcAft>
              <a:buSzPts val="2400"/>
              <a:buNone/>
              <a:defRPr sz="2400" b="1"/>
            </a:lvl3pPr>
            <a:lvl4pPr lvl="3">
              <a:spcBef>
                <a:spcPts val="0"/>
              </a:spcBef>
              <a:spcAft>
                <a:spcPts val="0"/>
              </a:spcAft>
              <a:buSzPts val="2400"/>
              <a:buNone/>
              <a:defRPr sz="2400" b="1"/>
            </a:lvl4pPr>
            <a:lvl5pPr lvl="4">
              <a:spcBef>
                <a:spcPts val="0"/>
              </a:spcBef>
              <a:spcAft>
                <a:spcPts val="0"/>
              </a:spcAft>
              <a:buSzPts val="2400"/>
              <a:buNone/>
              <a:defRPr sz="2400" b="1"/>
            </a:lvl5pPr>
            <a:lvl6pPr lvl="5">
              <a:spcBef>
                <a:spcPts val="0"/>
              </a:spcBef>
              <a:spcAft>
                <a:spcPts val="0"/>
              </a:spcAft>
              <a:buSzPts val="2400"/>
              <a:buNone/>
              <a:defRPr sz="2400" b="1"/>
            </a:lvl6pPr>
            <a:lvl7pPr lvl="6">
              <a:spcBef>
                <a:spcPts val="0"/>
              </a:spcBef>
              <a:spcAft>
                <a:spcPts val="0"/>
              </a:spcAft>
              <a:buSzPts val="2400"/>
              <a:buNone/>
              <a:defRPr sz="2400" b="1"/>
            </a:lvl7pPr>
            <a:lvl8pPr lvl="7">
              <a:spcBef>
                <a:spcPts val="0"/>
              </a:spcBef>
              <a:spcAft>
                <a:spcPts val="0"/>
              </a:spcAft>
              <a:buSzPts val="2400"/>
              <a:buNone/>
              <a:defRPr sz="2400" b="1"/>
            </a:lvl8pPr>
            <a:lvl9pPr lvl="8">
              <a:spcBef>
                <a:spcPts val="0"/>
              </a:spcBef>
              <a:spcAft>
                <a:spcPts val="0"/>
              </a:spcAft>
              <a:buSzPts val="2400"/>
              <a:buNone/>
              <a:defRPr sz="2400" b="1"/>
            </a:lvl9pPr>
          </a:lstStyle>
          <a:p>
            <a:endParaRPr/>
          </a:p>
        </p:txBody>
      </p:sp>
      <p:sp>
        <p:nvSpPr>
          <p:cNvPr id="64" name="Google Shape;64;p8"/>
          <p:cNvSpPr txBox="1">
            <a:spLocks noGrp="1"/>
          </p:cNvSpPr>
          <p:nvPr>
            <p:ph type="body" idx="1"/>
          </p:nvPr>
        </p:nvSpPr>
        <p:spPr>
          <a:xfrm>
            <a:off x="4279200" y="1389600"/>
            <a:ext cx="43269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65" name="Google Shape;6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6" name="Google Shape;66;p8"/>
          <p:cNvSpPr/>
          <p:nvPr/>
        </p:nvSpPr>
        <p:spPr>
          <a:xfrm>
            <a:off x="331549" y="351825"/>
            <a:ext cx="2445367" cy="4192524"/>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solidFill>
            <a:schemeClr val="accen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7" name="Google Shape;67;p8"/>
          <p:cNvSpPr txBox="1">
            <a:spLocks noGrp="1"/>
          </p:cNvSpPr>
          <p:nvPr>
            <p:ph type="title" idx="2"/>
          </p:nvPr>
        </p:nvSpPr>
        <p:spPr>
          <a:xfrm>
            <a:off x="611700" y="1316225"/>
            <a:ext cx="2635500" cy="225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1pPr>
            <a:lvl2pPr lvl="1"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2pPr>
            <a:lvl3pPr lvl="2"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3pPr>
            <a:lvl4pPr lvl="3"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4pPr>
            <a:lvl5pPr lvl="4"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5pPr>
            <a:lvl6pPr lvl="5"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6pPr>
            <a:lvl7pPr lvl="6"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7pPr>
            <a:lvl8pPr lvl="7"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8pPr>
            <a:lvl9pPr lvl="8" rtl="0">
              <a:spcBef>
                <a:spcPts val="0"/>
              </a:spcBef>
              <a:spcAft>
                <a:spcPts val="0"/>
              </a:spcAft>
              <a:buClr>
                <a:schemeClr val="accent1"/>
              </a:buClr>
              <a:buSzPts val="3600"/>
              <a:buFont typeface="Barlow Condensed Medium"/>
              <a:buNone/>
              <a:defRPr sz="3600">
                <a:solidFill>
                  <a:schemeClr val="accent1"/>
                </a:solidFill>
                <a:latin typeface="Barlow Condensed Medium"/>
                <a:ea typeface="Barlow Condensed Medium"/>
                <a:cs typeface="Barlow Condensed Medium"/>
                <a:sym typeface="Barlow Condensed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9"/>
          <p:cNvPicPr preferRelativeResize="0"/>
          <p:nvPr/>
        </p:nvPicPr>
        <p:blipFill rotWithShape="1">
          <a:blip r:embed="rId2">
            <a:alphaModFix/>
          </a:blip>
          <a:srcRect t="4058"/>
          <a:stretch/>
        </p:blipFill>
        <p:spPr>
          <a:xfrm>
            <a:off x="0" y="0"/>
            <a:ext cx="9143999" cy="5143500"/>
          </a:xfrm>
          <a:prstGeom prst="rect">
            <a:avLst/>
          </a:prstGeom>
          <a:noFill/>
          <a:ln>
            <a:noFill/>
          </a:ln>
        </p:spPr>
      </p:pic>
      <p:sp>
        <p:nvSpPr>
          <p:cNvPr id="70" name="Google Shape;7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9"/>
          <p:cNvSpPr/>
          <p:nvPr/>
        </p:nvSpPr>
        <p:spPr>
          <a:xfrm>
            <a:off x="651600" y="0"/>
            <a:ext cx="7251600" cy="5143500"/>
          </a:xfrm>
          <a:prstGeom prst="rect">
            <a:avLst/>
          </a:prstGeom>
          <a:solidFill>
            <a:srgbClr val="F1AC2D">
              <a:alpha val="8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1380338" y="879825"/>
            <a:ext cx="3103735" cy="3398022"/>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3" name="Google Shape;73;p9"/>
          <p:cNvSpPr txBox="1">
            <a:spLocks noGrp="1"/>
          </p:cNvSpPr>
          <p:nvPr>
            <p:ph type="title"/>
          </p:nvPr>
        </p:nvSpPr>
        <p:spPr>
          <a:xfrm>
            <a:off x="1557050" y="1613250"/>
            <a:ext cx="6178200" cy="1884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4800"/>
              <a:buFont typeface="Barlow Condensed Medium"/>
              <a:buNone/>
              <a:defRPr sz="4800">
                <a:solidFill>
                  <a:schemeClr val="accent2"/>
                </a:solidFill>
                <a:latin typeface="Barlow Condensed Medium"/>
                <a:ea typeface="Barlow Condensed Medium"/>
                <a:cs typeface="Barlow Condensed Medium"/>
                <a:sym typeface="Barlow Condensed Medium"/>
              </a:defRPr>
            </a:lvl1pPr>
            <a:lvl2pPr lvl="1">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2pPr>
            <a:lvl3pPr lvl="2">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3pPr>
            <a:lvl4pPr lvl="3">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4pPr>
            <a:lvl5pPr lvl="4">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5pPr>
            <a:lvl6pPr lvl="5">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6pPr>
            <a:lvl7pPr lvl="6">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7pPr>
            <a:lvl8pPr lvl="7">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8pPr>
            <a:lvl9pPr lvl="8">
              <a:spcBef>
                <a:spcPts val="0"/>
              </a:spcBef>
              <a:spcAft>
                <a:spcPts val="0"/>
              </a:spcAft>
              <a:buClr>
                <a:srgbClr val="F9F6EF"/>
              </a:buClr>
              <a:buSzPts val="4800"/>
              <a:buFont typeface="Barlow Condensed Medium"/>
              <a:buNone/>
              <a:defRPr sz="4800">
                <a:solidFill>
                  <a:srgbClr val="F9F6EF"/>
                </a:solidFill>
                <a:latin typeface="Barlow Condensed Medium"/>
                <a:ea typeface="Barlow Condensed Medium"/>
                <a:cs typeface="Barlow Condensed Medium"/>
                <a:sym typeface="Barlow Condensed Medium"/>
              </a:defRPr>
            </a:lvl9pPr>
          </a:lstStyle>
          <a:p>
            <a:endParaRPr/>
          </a:p>
        </p:txBody>
      </p:sp>
      <p:sp>
        <p:nvSpPr>
          <p:cNvPr id="74" name="Google Shape;74;p9"/>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FFFF"/>
                </a:solidFill>
                <a:latin typeface="Barlow Condensed"/>
                <a:ea typeface="Barlow Condensed"/>
                <a:cs typeface="Barlow Condensed"/>
                <a:sym typeface="Barlow Condensed"/>
              </a:rPr>
              <a:t>SLIDESMANIA.COM</a:t>
            </a:r>
            <a:endParaRPr sz="1100">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7" name="Google Shape;77;p10"/>
          <p:cNvSpPr txBox="1">
            <a:spLocks noGrp="1"/>
          </p:cNvSpPr>
          <p:nvPr>
            <p:ph type="title"/>
          </p:nvPr>
        </p:nvSpPr>
        <p:spPr>
          <a:xfrm>
            <a:off x="342000" y="252000"/>
            <a:ext cx="8460000" cy="576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600">
                <a:latin typeface="Barlow Condensed Medium"/>
                <a:ea typeface="Barlow Condensed Medium"/>
                <a:cs typeface="Barlow Condensed Medium"/>
                <a:sym typeface="Barlow Condensed Medium"/>
              </a:defRPr>
            </a:lvl1pPr>
            <a:lvl2pPr lvl="1" algn="ctr">
              <a:spcBef>
                <a:spcPts val="0"/>
              </a:spcBef>
              <a:spcAft>
                <a:spcPts val="0"/>
              </a:spcAft>
              <a:buNone/>
              <a:defRPr sz="3600">
                <a:latin typeface="Barlow Condensed Medium"/>
                <a:ea typeface="Barlow Condensed Medium"/>
                <a:cs typeface="Barlow Condensed Medium"/>
                <a:sym typeface="Barlow Condensed Medium"/>
              </a:defRPr>
            </a:lvl2pPr>
            <a:lvl3pPr lvl="2" algn="ctr">
              <a:spcBef>
                <a:spcPts val="0"/>
              </a:spcBef>
              <a:spcAft>
                <a:spcPts val="0"/>
              </a:spcAft>
              <a:buNone/>
              <a:defRPr sz="3600">
                <a:latin typeface="Barlow Condensed Medium"/>
                <a:ea typeface="Barlow Condensed Medium"/>
                <a:cs typeface="Barlow Condensed Medium"/>
                <a:sym typeface="Barlow Condensed Medium"/>
              </a:defRPr>
            </a:lvl3pPr>
            <a:lvl4pPr lvl="3" algn="ctr">
              <a:spcBef>
                <a:spcPts val="0"/>
              </a:spcBef>
              <a:spcAft>
                <a:spcPts val="0"/>
              </a:spcAft>
              <a:buNone/>
              <a:defRPr sz="3600">
                <a:latin typeface="Barlow Condensed Medium"/>
                <a:ea typeface="Barlow Condensed Medium"/>
                <a:cs typeface="Barlow Condensed Medium"/>
                <a:sym typeface="Barlow Condensed Medium"/>
              </a:defRPr>
            </a:lvl4pPr>
            <a:lvl5pPr lvl="4" algn="ctr">
              <a:spcBef>
                <a:spcPts val="0"/>
              </a:spcBef>
              <a:spcAft>
                <a:spcPts val="0"/>
              </a:spcAft>
              <a:buNone/>
              <a:defRPr sz="3600">
                <a:latin typeface="Barlow Condensed Medium"/>
                <a:ea typeface="Barlow Condensed Medium"/>
                <a:cs typeface="Barlow Condensed Medium"/>
                <a:sym typeface="Barlow Condensed Medium"/>
              </a:defRPr>
            </a:lvl5pPr>
            <a:lvl6pPr lvl="5" algn="ctr">
              <a:spcBef>
                <a:spcPts val="0"/>
              </a:spcBef>
              <a:spcAft>
                <a:spcPts val="0"/>
              </a:spcAft>
              <a:buNone/>
              <a:defRPr sz="3600">
                <a:latin typeface="Barlow Condensed Medium"/>
                <a:ea typeface="Barlow Condensed Medium"/>
                <a:cs typeface="Barlow Condensed Medium"/>
                <a:sym typeface="Barlow Condensed Medium"/>
              </a:defRPr>
            </a:lvl6pPr>
            <a:lvl7pPr lvl="6" algn="ctr">
              <a:spcBef>
                <a:spcPts val="0"/>
              </a:spcBef>
              <a:spcAft>
                <a:spcPts val="0"/>
              </a:spcAft>
              <a:buNone/>
              <a:defRPr sz="3600">
                <a:latin typeface="Barlow Condensed Medium"/>
                <a:ea typeface="Barlow Condensed Medium"/>
                <a:cs typeface="Barlow Condensed Medium"/>
                <a:sym typeface="Barlow Condensed Medium"/>
              </a:defRPr>
            </a:lvl7pPr>
            <a:lvl8pPr lvl="7" algn="ctr">
              <a:spcBef>
                <a:spcPts val="0"/>
              </a:spcBef>
              <a:spcAft>
                <a:spcPts val="0"/>
              </a:spcAft>
              <a:buNone/>
              <a:defRPr sz="3600">
                <a:latin typeface="Barlow Condensed Medium"/>
                <a:ea typeface="Barlow Condensed Medium"/>
                <a:cs typeface="Barlow Condensed Medium"/>
                <a:sym typeface="Barlow Condensed Medium"/>
              </a:defRPr>
            </a:lvl8pPr>
            <a:lvl9pPr lvl="8" algn="ctr">
              <a:spcBef>
                <a:spcPts val="0"/>
              </a:spcBef>
              <a:spcAft>
                <a:spcPts val="0"/>
              </a:spcAft>
              <a:buNone/>
              <a:defRPr sz="3600">
                <a:latin typeface="Barlow Condensed Medium"/>
                <a:ea typeface="Barlow Condensed Medium"/>
                <a:cs typeface="Barlow Condensed Medium"/>
                <a:sym typeface="Barlow Condensed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6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1pPr>
            <a:lvl2pPr lvl="1">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2pPr>
            <a:lvl3pPr lvl="2">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3pPr>
            <a:lvl4pPr lvl="3">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4pPr>
            <a:lvl5pPr lvl="4">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5pPr>
            <a:lvl6pPr lvl="5">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6pPr>
            <a:lvl7pPr lvl="6">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7pPr>
            <a:lvl8pPr lvl="7">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8pPr>
            <a:lvl9pPr lvl="8">
              <a:spcBef>
                <a:spcPts val="0"/>
              </a:spcBef>
              <a:spcAft>
                <a:spcPts val="0"/>
              </a:spcAft>
              <a:buClr>
                <a:srgbClr val="252525"/>
              </a:buClr>
              <a:buSzPts val="2800"/>
              <a:buFont typeface="Barlow Condensed"/>
              <a:buNone/>
              <a:defRPr sz="2800">
                <a:solidFill>
                  <a:srgbClr val="252525"/>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52525"/>
              </a:buClr>
              <a:buSzPts val="1800"/>
              <a:buFont typeface="Barlow Condensed"/>
              <a:buChar char="●"/>
              <a:defRPr sz="1800">
                <a:solidFill>
                  <a:srgbClr val="252525"/>
                </a:solidFill>
                <a:latin typeface="Barlow Condensed"/>
                <a:ea typeface="Barlow Condensed"/>
                <a:cs typeface="Barlow Condensed"/>
                <a:sym typeface="Barlow Condensed"/>
              </a:defRPr>
            </a:lvl1pPr>
            <a:lvl2pPr marL="914400" lvl="1"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2pPr>
            <a:lvl3pPr marL="1371600" lvl="2"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3pPr>
            <a:lvl4pPr marL="1828800" lvl="3"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4pPr>
            <a:lvl5pPr marL="2286000" lvl="4"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5pPr>
            <a:lvl6pPr marL="2743200" lvl="5"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6pPr>
            <a:lvl7pPr marL="3200400" lvl="6"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7pPr>
            <a:lvl8pPr marL="3657600" lvl="7" indent="-317500">
              <a:lnSpc>
                <a:spcPct val="115000"/>
              </a:lnSpc>
              <a:spcBef>
                <a:spcPts val="1600"/>
              </a:spcBef>
              <a:spcAft>
                <a:spcPts val="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8pPr>
            <a:lvl9pPr marL="4114800" lvl="8" indent="-317500">
              <a:lnSpc>
                <a:spcPct val="115000"/>
              </a:lnSpc>
              <a:spcBef>
                <a:spcPts val="1600"/>
              </a:spcBef>
              <a:spcAft>
                <a:spcPts val="1600"/>
              </a:spcAft>
              <a:buClr>
                <a:srgbClr val="252525"/>
              </a:buClr>
              <a:buSzPts val="1400"/>
              <a:buFont typeface="Barlow Condensed"/>
              <a:buChar char="■"/>
              <a:defRPr>
                <a:solidFill>
                  <a:srgbClr val="252525"/>
                </a:solidFill>
                <a:latin typeface="Barlow Condensed"/>
                <a:ea typeface="Barlow Condensed"/>
                <a:cs typeface="Barlow Condensed"/>
                <a:sym typeface="Barlow Condense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latin typeface="Barlow Condensed"/>
                <a:ea typeface="Barlow Condensed"/>
                <a:cs typeface="Barlow Condensed"/>
                <a:sym typeface="Barlow Condensed"/>
              </a:rPr>
              <a:t>SLIDESMANIA.COM</a:t>
            </a:r>
            <a:endParaRPr sz="11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world/robertjoellewis/film-subtitle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moralfoundations.org/wp-content/uploads/files/downloads/moral%20foundations%20dictionary.dic" TargetMode="External"/><Relationship Id="rId5" Type="http://schemas.openxmlformats.org/officeDocument/2006/relationships/hyperlink" Target="https://dashboard.receptiviti.com/docs/liwc" TargetMode="External"/><Relationship Id="rId4" Type="http://schemas.openxmlformats.org/officeDocument/2006/relationships/hyperlink" Target="https://www.opensubtitles.org/en/search/sub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1389144" y="616250"/>
            <a:ext cx="5052296" cy="31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600" b="1" dirty="0"/>
              <a:t>Film Linguistics</a:t>
            </a:r>
            <a:br>
              <a:rPr lang="en-GB" sz="6600" dirty="0"/>
            </a:br>
            <a:r>
              <a:rPr lang="en-GB" sz="4400" dirty="0"/>
              <a:t>Predicting Viewer Rating</a:t>
            </a:r>
            <a:br>
              <a:rPr lang="en-GB" dirty="0"/>
            </a:br>
            <a:endParaRPr sz="3200" dirty="0"/>
          </a:p>
        </p:txBody>
      </p:sp>
      <p:sp>
        <p:nvSpPr>
          <p:cNvPr id="3" name="Google Shape;93;p12">
            <a:extLst>
              <a:ext uri="{FF2B5EF4-FFF2-40B4-BE49-F238E27FC236}">
                <a16:creationId xmlns:a16="http://schemas.microsoft.com/office/drawing/2014/main" id="{753B0363-4712-0147-A94D-61DA01020B3A}"/>
              </a:ext>
            </a:extLst>
          </p:cNvPr>
          <p:cNvSpPr txBox="1">
            <a:spLocks/>
          </p:cNvSpPr>
          <p:nvPr/>
        </p:nvSpPr>
        <p:spPr>
          <a:xfrm>
            <a:off x="6695440" y="3058160"/>
            <a:ext cx="2728157" cy="18821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1pPr>
            <a:lvl2pPr marR="0" lvl="1"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2pPr>
            <a:lvl3pPr marR="0" lvl="2"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3pPr>
            <a:lvl4pPr marR="0" lvl="3"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4pPr>
            <a:lvl5pPr marR="0" lvl="4"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5pPr>
            <a:lvl6pPr marR="0" lvl="5"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6pPr>
            <a:lvl7pPr marR="0" lvl="6"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7pPr>
            <a:lvl8pPr marR="0" lvl="7"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8pPr>
            <a:lvl9pPr marR="0" lvl="8" algn="l" rtl="0">
              <a:lnSpc>
                <a:spcPct val="100000"/>
              </a:lnSpc>
              <a:spcBef>
                <a:spcPts val="0"/>
              </a:spcBef>
              <a:spcAft>
                <a:spcPts val="0"/>
              </a:spcAft>
              <a:buClr>
                <a:schemeClr val="accent2"/>
              </a:buClr>
              <a:buSzPts val="5200"/>
              <a:buFont typeface="Barlow Condensed"/>
              <a:buNone/>
              <a:defRPr sz="5200" b="0" i="0" u="none" strike="noStrike" cap="none">
                <a:solidFill>
                  <a:schemeClr val="accent2"/>
                </a:solidFill>
                <a:latin typeface="Barlow Condensed"/>
                <a:ea typeface="Barlow Condensed"/>
                <a:cs typeface="Barlow Condensed"/>
                <a:sym typeface="Barlow Condensed"/>
              </a:defRPr>
            </a:lvl9pPr>
          </a:lstStyle>
          <a:p>
            <a:br>
              <a:rPr lang="en-GB" dirty="0"/>
            </a:br>
            <a:r>
              <a:rPr lang="en-GB" sz="3200" dirty="0"/>
              <a:t>Stephen Strawbridge</a:t>
            </a:r>
            <a:br>
              <a:rPr lang="en-GB" sz="3200" dirty="0"/>
            </a:br>
            <a:r>
              <a:rPr lang="en-GB" sz="3200" dirty="0"/>
              <a:t>Cohort #1019</a:t>
            </a:r>
          </a:p>
        </p:txBody>
      </p:sp>
      <p:grpSp>
        <p:nvGrpSpPr>
          <p:cNvPr id="4" name="Google Shape;538;p30">
            <a:extLst>
              <a:ext uri="{FF2B5EF4-FFF2-40B4-BE49-F238E27FC236}">
                <a16:creationId xmlns:a16="http://schemas.microsoft.com/office/drawing/2014/main" id="{5101A847-682E-1947-B612-1097AA17CA27}"/>
              </a:ext>
            </a:extLst>
          </p:cNvPr>
          <p:cNvGrpSpPr/>
          <p:nvPr/>
        </p:nvGrpSpPr>
        <p:grpSpPr>
          <a:xfrm>
            <a:off x="1575406" y="3393031"/>
            <a:ext cx="598834" cy="691289"/>
            <a:chOff x="4835275" y="1198350"/>
            <a:chExt cx="226175" cy="226175"/>
          </a:xfrm>
        </p:grpSpPr>
        <p:sp>
          <p:nvSpPr>
            <p:cNvPr id="5" name="Google Shape;539;p30">
              <a:extLst>
                <a:ext uri="{FF2B5EF4-FFF2-40B4-BE49-F238E27FC236}">
                  <a16:creationId xmlns:a16="http://schemas.microsoft.com/office/drawing/2014/main" id="{13284572-6718-D64A-8A4F-C06B701447F1}"/>
                </a:ext>
              </a:extLst>
            </p:cNvPr>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0;p30">
              <a:extLst>
                <a:ext uri="{FF2B5EF4-FFF2-40B4-BE49-F238E27FC236}">
                  <a16:creationId xmlns:a16="http://schemas.microsoft.com/office/drawing/2014/main" id="{5B38DC38-CAC5-B349-B74A-86F45F92471A}"/>
                </a:ext>
              </a:extLst>
            </p:cNvPr>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42000" y="252000"/>
            <a:ext cx="84600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5"/>
                </a:solidFill>
              </a:rPr>
              <a:t>Conclusion and Recommendations</a:t>
            </a:r>
            <a:endParaRPr dirty="0">
              <a:solidFill>
                <a:schemeClr val="accent5"/>
              </a:solidFill>
            </a:endParaRPr>
          </a:p>
        </p:txBody>
      </p:sp>
      <p:grpSp>
        <p:nvGrpSpPr>
          <p:cNvPr id="140" name="Google Shape;140;p20"/>
          <p:cNvGrpSpPr/>
          <p:nvPr/>
        </p:nvGrpSpPr>
        <p:grpSpPr>
          <a:xfrm>
            <a:off x="47584" y="2592648"/>
            <a:ext cx="3151889" cy="1289700"/>
            <a:chOff x="123749" y="2281589"/>
            <a:chExt cx="3151889" cy="1289700"/>
          </a:xfrm>
        </p:grpSpPr>
        <p:sp>
          <p:nvSpPr>
            <p:cNvPr id="141" name="Google Shape;141;p20"/>
            <p:cNvSpPr txBox="1"/>
            <p:nvPr/>
          </p:nvSpPr>
          <p:spPr>
            <a:xfrm>
              <a:off x="123749" y="2281589"/>
              <a:ext cx="2487993"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solidFill>
                    <a:srgbClr val="252525"/>
                  </a:solidFill>
                  <a:latin typeface="Barlow Condensed Medium"/>
                  <a:ea typeface="Barlow Condensed Medium"/>
                  <a:cs typeface="Barlow Condensed Medium"/>
                  <a:sym typeface="Barlow Condensed Medium"/>
                </a:rPr>
                <a:t>Implement model on a preliminary script during production phase</a:t>
              </a:r>
              <a:endParaRPr sz="2400" dirty="0">
                <a:solidFill>
                  <a:srgbClr val="252525"/>
                </a:solidFill>
                <a:latin typeface="Barlow Condensed Medium"/>
                <a:ea typeface="Barlow Condensed Medium"/>
                <a:cs typeface="Barlow Condensed Medium"/>
                <a:sym typeface="Barlow Condensed Medium"/>
              </a:endParaRPr>
            </a:p>
            <a:p>
              <a:pPr marL="0" lvl="0" indent="0" algn="r" rtl="0">
                <a:spcBef>
                  <a:spcPts val="0"/>
                </a:spcBef>
                <a:spcAft>
                  <a:spcPts val="0"/>
                </a:spcAft>
                <a:buNone/>
              </a:pPr>
              <a:endParaRPr sz="800" b="1" dirty="0">
                <a:solidFill>
                  <a:srgbClr val="252525"/>
                </a:solidFill>
                <a:latin typeface="Roboto"/>
                <a:ea typeface="Roboto"/>
                <a:cs typeface="Roboto"/>
                <a:sym typeface="Roboto"/>
              </a:endParaRPr>
            </a:p>
            <a:p>
              <a:pPr marL="0" lvl="0" indent="0" algn="r" rtl="0">
                <a:spcBef>
                  <a:spcPts val="0"/>
                </a:spcBef>
                <a:spcAft>
                  <a:spcPts val="1600"/>
                </a:spcAft>
                <a:buNone/>
              </a:pPr>
              <a:endParaRPr dirty="0">
                <a:solidFill>
                  <a:srgbClr val="252525"/>
                </a:solidFill>
                <a:latin typeface="Barlow Condensed"/>
                <a:ea typeface="Barlow Condensed"/>
                <a:cs typeface="Barlow Condensed"/>
                <a:sym typeface="Barlow Condensed"/>
              </a:endParaRPr>
            </a:p>
          </p:txBody>
        </p:sp>
        <p:cxnSp>
          <p:nvCxnSpPr>
            <p:cNvPr id="142" name="Google Shape;142;p20"/>
            <p:cNvCxnSpPr/>
            <p:nvPr/>
          </p:nvCxnSpPr>
          <p:spPr>
            <a:xfrm rot="10800000">
              <a:off x="2642038" y="2647950"/>
              <a:ext cx="633600" cy="0"/>
            </a:xfrm>
            <a:prstGeom prst="straightConnector1">
              <a:avLst/>
            </a:prstGeom>
            <a:noFill/>
            <a:ln w="9525" cap="flat" cmpd="sng">
              <a:solidFill>
                <a:schemeClr val="accent5"/>
              </a:solidFill>
              <a:prstDash val="solid"/>
              <a:round/>
              <a:headEnd type="none" w="sm" len="sm"/>
              <a:tailEnd type="oval" w="med" len="med"/>
            </a:ln>
          </p:spPr>
        </p:cxnSp>
      </p:grpSp>
      <p:grpSp>
        <p:nvGrpSpPr>
          <p:cNvPr id="143" name="Google Shape;143;p20"/>
          <p:cNvGrpSpPr/>
          <p:nvPr/>
        </p:nvGrpSpPr>
        <p:grpSpPr>
          <a:xfrm>
            <a:off x="5133638" y="1365150"/>
            <a:ext cx="3610650" cy="1289700"/>
            <a:chOff x="5209838" y="1060350"/>
            <a:chExt cx="3610650" cy="1289700"/>
          </a:xfrm>
        </p:grpSpPr>
        <p:sp>
          <p:nvSpPr>
            <p:cNvPr id="144" name="Google Shape;144;p20"/>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252525"/>
                  </a:solidFill>
                  <a:latin typeface="Barlow Condensed Medium"/>
                  <a:ea typeface="Barlow Condensed Medium"/>
                  <a:cs typeface="Barlow Condensed Medium"/>
                  <a:sym typeface="Barlow Condensed Medium"/>
                </a:rPr>
                <a:t>Adjust film budget accordingly!</a:t>
              </a:r>
              <a:endParaRPr sz="2400" dirty="0">
                <a:solidFill>
                  <a:srgbClr val="252525"/>
                </a:solidFill>
                <a:latin typeface="Barlow Condensed Medium"/>
                <a:ea typeface="Barlow Condensed Medium"/>
                <a:cs typeface="Barlow Condensed Medium"/>
                <a:sym typeface="Barlow Condensed Medium"/>
              </a:endParaRPr>
            </a:p>
          </p:txBody>
        </p:sp>
        <p:cxnSp>
          <p:nvCxnSpPr>
            <p:cNvPr id="145" name="Google Shape;145;p20"/>
            <p:cNvCxnSpPr/>
            <p:nvPr/>
          </p:nvCxnSpPr>
          <p:spPr>
            <a:xfrm>
              <a:off x="5209838" y="1705200"/>
              <a:ext cx="1286700" cy="0"/>
            </a:xfrm>
            <a:prstGeom prst="straightConnector1">
              <a:avLst/>
            </a:prstGeom>
            <a:noFill/>
            <a:ln w="9525" cap="flat" cmpd="sng">
              <a:solidFill>
                <a:schemeClr val="accent5"/>
              </a:solidFill>
              <a:prstDash val="solid"/>
              <a:round/>
              <a:headEnd type="none" w="sm" len="sm"/>
              <a:tailEnd type="oval" w="med" len="med"/>
            </a:ln>
          </p:spPr>
        </p:cxnSp>
      </p:grpSp>
      <p:grpSp>
        <p:nvGrpSpPr>
          <p:cNvPr id="146" name="Google Shape;146;p20"/>
          <p:cNvGrpSpPr/>
          <p:nvPr/>
        </p:nvGrpSpPr>
        <p:grpSpPr>
          <a:xfrm>
            <a:off x="5133638" y="3545065"/>
            <a:ext cx="3530789" cy="1289700"/>
            <a:chOff x="5209838" y="3240265"/>
            <a:chExt cx="3530789" cy="1289700"/>
          </a:xfrm>
        </p:grpSpPr>
        <p:sp>
          <p:nvSpPr>
            <p:cNvPr id="147" name="Google Shape;147;p20"/>
            <p:cNvSpPr txBox="1"/>
            <p:nvPr/>
          </p:nvSpPr>
          <p:spPr>
            <a:xfrm>
              <a:off x="6616627" y="3240265"/>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252525"/>
                  </a:solidFill>
                  <a:latin typeface="Barlow Condensed Medium"/>
                  <a:ea typeface="Barlow Condensed Medium"/>
                  <a:cs typeface="Barlow Condensed Medium"/>
                  <a:sym typeface="Barlow Condensed Medium"/>
                </a:rPr>
                <a:t>Get an average predicted rating, without even having other features of film</a:t>
              </a:r>
              <a:endParaRPr sz="2400" dirty="0">
                <a:solidFill>
                  <a:srgbClr val="252525"/>
                </a:solidFill>
                <a:latin typeface="Barlow Condensed Medium"/>
                <a:ea typeface="Barlow Condensed Medium"/>
                <a:cs typeface="Barlow Condensed Medium"/>
                <a:sym typeface="Barlow Condensed Medium"/>
              </a:endParaRPr>
            </a:p>
            <a:p>
              <a:pPr marL="0" lvl="0" indent="0" algn="l" rtl="0">
                <a:spcBef>
                  <a:spcPts val="0"/>
                </a:spcBef>
                <a:spcAft>
                  <a:spcPts val="0"/>
                </a:spcAft>
                <a:buNone/>
              </a:pPr>
              <a:endParaRPr sz="800" dirty="0">
                <a:solidFill>
                  <a:srgbClr val="252525"/>
                </a:solidFill>
                <a:latin typeface="Barlow Condensed Medium"/>
                <a:ea typeface="Barlow Condensed Medium"/>
                <a:cs typeface="Barlow Condensed Medium"/>
                <a:sym typeface="Barlow Condensed Medium"/>
              </a:endParaRPr>
            </a:p>
          </p:txBody>
        </p:sp>
        <p:cxnSp>
          <p:nvCxnSpPr>
            <p:cNvPr id="148" name="Google Shape;148;p20"/>
            <p:cNvCxnSpPr/>
            <p:nvPr/>
          </p:nvCxnSpPr>
          <p:spPr>
            <a:xfrm>
              <a:off x="5209838" y="3648300"/>
              <a:ext cx="1286700" cy="0"/>
            </a:xfrm>
            <a:prstGeom prst="straightConnector1">
              <a:avLst/>
            </a:prstGeom>
            <a:noFill/>
            <a:ln w="9525" cap="flat" cmpd="sng">
              <a:solidFill>
                <a:schemeClr val="accent5"/>
              </a:solidFill>
              <a:prstDash val="solid"/>
              <a:round/>
              <a:headEnd type="none" w="sm" len="sm"/>
              <a:tailEnd type="oval" w="med" len="med"/>
            </a:ln>
          </p:spPr>
        </p:cxnSp>
      </p:grpSp>
      <p:grpSp>
        <p:nvGrpSpPr>
          <p:cNvPr id="149" name="Google Shape;149;p20"/>
          <p:cNvGrpSpPr/>
          <p:nvPr/>
        </p:nvGrpSpPr>
        <p:grpSpPr>
          <a:xfrm>
            <a:off x="2586013" y="1033263"/>
            <a:ext cx="3814835" cy="3790597"/>
            <a:chOff x="2662213" y="676344"/>
            <a:chExt cx="3814835" cy="3790597"/>
          </a:xfrm>
        </p:grpSpPr>
        <p:sp>
          <p:nvSpPr>
            <p:cNvPr id="150" name="Google Shape;150;p20"/>
            <p:cNvSpPr/>
            <p:nvPr/>
          </p:nvSpPr>
          <p:spPr>
            <a:xfrm rot="3600185">
              <a:off x="3169983" y="1184511"/>
              <a:ext cx="2774659" cy="2774659"/>
            </a:xfrm>
            <a:prstGeom prst="blockArc">
              <a:avLst>
                <a:gd name="adj1" fmla="val 12622480"/>
                <a:gd name="adj2" fmla="val 19781569"/>
                <a:gd name="adj3" fmla="val 2077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rot="10800000">
              <a:off x="3183490" y="1163229"/>
              <a:ext cx="2774700" cy="2774700"/>
            </a:xfrm>
            <a:prstGeom prst="blockArc">
              <a:avLst>
                <a:gd name="adj1" fmla="val 12622480"/>
                <a:gd name="adj2" fmla="val 19662822"/>
                <a:gd name="adj3" fmla="val 2072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rot="-3600185">
              <a:off x="3194618" y="118411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0"/>
            <p:cNvGrpSpPr/>
            <p:nvPr/>
          </p:nvGrpSpPr>
          <p:grpSpPr>
            <a:xfrm rot="-7200165">
              <a:off x="3337679" y="2826785"/>
              <a:ext cx="585011" cy="585536"/>
              <a:chOff x="1967628" y="812211"/>
              <a:chExt cx="588000" cy="588000"/>
            </a:xfrm>
          </p:grpSpPr>
          <p:sp>
            <p:nvSpPr>
              <p:cNvPr id="154" name="Google Shape;154;p20"/>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20"/>
            <p:cNvGrpSpPr/>
            <p:nvPr/>
          </p:nvGrpSpPr>
          <p:grpSpPr>
            <a:xfrm>
              <a:off x="4264097" y="1180331"/>
              <a:ext cx="585001" cy="585530"/>
              <a:chOff x="1970048" y="811613"/>
              <a:chExt cx="588000" cy="588000"/>
            </a:xfrm>
          </p:grpSpPr>
          <p:sp>
            <p:nvSpPr>
              <p:cNvPr id="157" name="Google Shape;157;p20"/>
              <p:cNvSpPr/>
              <p:nvPr/>
            </p:nvSpPr>
            <p:spPr>
              <a:xfrm rot="39023">
                <a:off x="1973329" y="814894"/>
                <a:ext cx="581437" cy="581437"/>
              </a:xfrm>
              <a:prstGeom prst="pie">
                <a:avLst>
                  <a:gd name="adj1" fmla="val 6190354"/>
                  <a:gd name="adj2" fmla="val 14996165"/>
                </a:avLst>
              </a:prstGeom>
              <a:solidFill>
                <a:schemeClr val="accent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1973295" y="814927"/>
                <a:ext cx="581400" cy="581400"/>
              </a:xfrm>
              <a:prstGeom prst="pie">
                <a:avLst>
                  <a:gd name="adj1" fmla="val 4028252"/>
                  <a:gd name="adj2" fmla="val 171836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0"/>
            <p:cNvGrpSpPr/>
            <p:nvPr/>
          </p:nvGrpSpPr>
          <p:grpSpPr>
            <a:xfrm rot="7200165">
              <a:off x="5229930" y="2804716"/>
              <a:ext cx="585011" cy="585536"/>
              <a:chOff x="1977085" y="811649"/>
              <a:chExt cx="588000" cy="588000"/>
            </a:xfrm>
          </p:grpSpPr>
          <p:sp>
            <p:nvSpPr>
              <p:cNvPr id="160" name="Google Shape;160;p20"/>
              <p:cNvSpPr/>
              <p:nvPr/>
            </p:nvSpPr>
            <p:spPr>
              <a:xfrm rot="39023">
                <a:off x="1980366" y="814930"/>
                <a:ext cx="581437" cy="581437"/>
              </a:xfrm>
              <a:prstGeom prst="pie">
                <a:avLst>
                  <a:gd name="adj1" fmla="val 6190354"/>
                  <a:gd name="adj2" fmla="val 14996165"/>
                </a:avLst>
              </a:prstGeom>
              <a:solidFill>
                <a:schemeClr val="accent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10800000">
                <a:off x="1980332" y="814963"/>
                <a:ext cx="581400" cy="581400"/>
              </a:xfrm>
              <a:prstGeom prst="pie">
                <a:avLst>
                  <a:gd name="adj1" fmla="val 4028252"/>
                  <a:gd name="adj2" fmla="val 171836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txBox="1"/>
            <p:nvPr/>
          </p:nvSpPr>
          <p:spPr>
            <a:xfrm>
              <a:off x="42583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252525"/>
                  </a:solidFill>
                  <a:latin typeface="Roboto"/>
                  <a:ea typeface="Roboto"/>
                  <a:cs typeface="Roboto"/>
                  <a:sym typeface="Roboto"/>
                </a:rPr>
                <a:t>03 </a:t>
              </a:r>
              <a:endParaRPr sz="1600" b="1">
                <a:solidFill>
                  <a:srgbClr val="252525"/>
                </a:solidFill>
                <a:latin typeface="Roboto"/>
                <a:ea typeface="Roboto"/>
                <a:cs typeface="Roboto"/>
                <a:sym typeface="Roboto"/>
              </a:endParaRPr>
            </a:p>
          </p:txBody>
        </p:sp>
        <p:sp>
          <p:nvSpPr>
            <p:cNvPr id="163" name="Google Shape;163;p20"/>
            <p:cNvSpPr txBox="1"/>
            <p:nvPr/>
          </p:nvSpPr>
          <p:spPr>
            <a:xfrm>
              <a:off x="3375648" y="29636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252525"/>
                  </a:solidFill>
                  <a:latin typeface="Roboto"/>
                  <a:ea typeface="Roboto"/>
                  <a:cs typeface="Roboto"/>
                  <a:sym typeface="Roboto"/>
                </a:rPr>
                <a:t>01 </a:t>
              </a:r>
              <a:endParaRPr sz="1600" b="1">
                <a:solidFill>
                  <a:srgbClr val="252525"/>
                </a:solidFill>
                <a:latin typeface="Roboto"/>
                <a:ea typeface="Roboto"/>
                <a:cs typeface="Roboto"/>
                <a:sym typeface="Roboto"/>
              </a:endParaRPr>
            </a:p>
          </p:txBody>
        </p:sp>
        <p:sp>
          <p:nvSpPr>
            <p:cNvPr id="164" name="Google Shape;164;p20"/>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rgbClr val="252525"/>
                  </a:solidFill>
                  <a:latin typeface="Roboto"/>
                  <a:ea typeface="Roboto"/>
                  <a:cs typeface="Roboto"/>
                  <a:sym typeface="Roboto"/>
                </a:rPr>
                <a:t>02 </a:t>
              </a:r>
              <a:endParaRPr sz="1600" b="1">
                <a:solidFill>
                  <a:srgbClr val="252525"/>
                </a:solidFill>
                <a:latin typeface="Roboto"/>
                <a:ea typeface="Roboto"/>
                <a:cs typeface="Roboto"/>
                <a:sym typeface="Roboto"/>
              </a:endParaRPr>
            </a:p>
          </p:txBody>
        </p:sp>
      </p:grpSp>
      <p:sp>
        <p:nvSpPr>
          <p:cNvPr id="28" name="Google Shape;105;p14">
            <a:extLst>
              <a:ext uri="{FF2B5EF4-FFF2-40B4-BE49-F238E27FC236}">
                <a16:creationId xmlns:a16="http://schemas.microsoft.com/office/drawing/2014/main" id="{47136CE5-BBE4-FE43-A501-F1974C4F6BAC}"/>
              </a:ext>
            </a:extLst>
          </p:cNvPr>
          <p:cNvSpPr txBox="1">
            <a:spLocks/>
          </p:cNvSpPr>
          <p:nvPr/>
        </p:nvSpPr>
        <p:spPr>
          <a:xfrm>
            <a:off x="3602347" y="1960428"/>
            <a:ext cx="1805069" cy="1768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t>Extra assurance!</a:t>
            </a:r>
          </a:p>
        </p:txBody>
      </p:sp>
      <p:grpSp>
        <p:nvGrpSpPr>
          <p:cNvPr id="29" name="Google Shape;430;p25">
            <a:extLst>
              <a:ext uri="{FF2B5EF4-FFF2-40B4-BE49-F238E27FC236}">
                <a16:creationId xmlns:a16="http://schemas.microsoft.com/office/drawing/2014/main" id="{F66B5A18-A301-F14A-8E61-74294EF06055}"/>
              </a:ext>
            </a:extLst>
          </p:cNvPr>
          <p:cNvGrpSpPr/>
          <p:nvPr/>
        </p:nvGrpSpPr>
        <p:grpSpPr>
          <a:xfrm>
            <a:off x="571894" y="3454059"/>
            <a:ext cx="912522" cy="696376"/>
            <a:chOff x="1295330" y="1868507"/>
            <a:chExt cx="4365503" cy="3647530"/>
          </a:xfrm>
        </p:grpSpPr>
        <p:grpSp>
          <p:nvGrpSpPr>
            <p:cNvPr id="30" name="Google Shape;431;p25">
              <a:extLst>
                <a:ext uri="{FF2B5EF4-FFF2-40B4-BE49-F238E27FC236}">
                  <a16:creationId xmlns:a16="http://schemas.microsoft.com/office/drawing/2014/main" id="{BF6347A3-4CA7-F945-92BD-0B6AF53ED88B}"/>
                </a:ext>
              </a:extLst>
            </p:cNvPr>
            <p:cNvGrpSpPr/>
            <p:nvPr/>
          </p:nvGrpSpPr>
          <p:grpSpPr>
            <a:xfrm>
              <a:off x="1295330" y="1868507"/>
              <a:ext cx="4365503" cy="3647530"/>
              <a:chOff x="6679223" y="1947864"/>
              <a:chExt cx="3956410" cy="3325308"/>
            </a:xfrm>
          </p:grpSpPr>
          <p:grpSp>
            <p:nvGrpSpPr>
              <p:cNvPr id="32" name="Google Shape;432;p25">
                <a:extLst>
                  <a:ext uri="{FF2B5EF4-FFF2-40B4-BE49-F238E27FC236}">
                    <a16:creationId xmlns:a16="http://schemas.microsoft.com/office/drawing/2014/main" id="{B759AE0D-D914-C343-9A6B-33CEA8E9705E}"/>
                  </a:ext>
                </a:extLst>
              </p:cNvPr>
              <p:cNvGrpSpPr/>
              <p:nvPr/>
            </p:nvGrpSpPr>
            <p:grpSpPr>
              <a:xfrm>
                <a:off x="7996402" y="4725653"/>
                <a:ext cx="1328920" cy="547519"/>
                <a:chOff x="7059929" y="5060917"/>
                <a:chExt cx="1328920" cy="547519"/>
              </a:xfrm>
            </p:grpSpPr>
            <p:sp>
              <p:nvSpPr>
                <p:cNvPr id="36" name="Google Shape;433;p25">
                  <a:extLst>
                    <a:ext uri="{FF2B5EF4-FFF2-40B4-BE49-F238E27FC236}">
                      <a16:creationId xmlns:a16="http://schemas.microsoft.com/office/drawing/2014/main" id="{D530BF2F-326D-9E42-952B-675743D0E324}"/>
                    </a:ext>
                  </a:extLst>
                </p:cNvPr>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 name="Google Shape;434;p25">
                  <a:extLst>
                    <a:ext uri="{FF2B5EF4-FFF2-40B4-BE49-F238E27FC236}">
                      <a16:creationId xmlns:a16="http://schemas.microsoft.com/office/drawing/2014/main" id="{FCDA3D67-DDB8-E246-AFAC-0E20C0020CE6}"/>
                    </a:ext>
                  </a:extLst>
                </p:cNvPr>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435;p25">
                  <a:extLst>
                    <a:ext uri="{FF2B5EF4-FFF2-40B4-BE49-F238E27FC236}">
                      <a16:creationId xmlns:a16="http://schemas.microsoft.com/office/drawing/2014/main" id="{571BEA03-A2A9-7D41-90EE-13C0A14EB78F}"/>
                    </a:ext>
                  </a:extLst>
                </p:cNvPr>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33" name="Google Shape;436;p25">
                <a:extLst>
                  <a:ext uri="{FF2B5EF4-FFF2-40B4-BE49-F238E27FC236}">
                    <a16:creationId xmlns:a16="http://schemas.microsoft.com/office/drawing/2014/main" id="{4E601FE5-34B3-B347-AA3D-FD6D3F472111}"/>
                  </a:ext>
                </a:extLst>
              </p:cNvPr>
              <p:cNvGrpSpPr/>
              <p:nvPr/>
            </p:nvGrpSpPr>
            <p:grpSpPr>
              <a:xfrm>
                <a:off x="6679223" y="1947864"/>
                <a:ext cx="3956410" cy="2777787"/>
                <a:chOff x="5742750" y="2283128"/>
                <a:chExt cx="3956410" cy="2777787"/>
              </a:xfrm>
            </p:grpSpPr>
            <p:sp>
              <p:nvSpPr>
                <p:cNvPr id="34" name="Google Shape;437;p25">
                  <a:extLst>
                    <a:ext uri="{FF2B5EF4-FFF2-40B4-BE49-F238E27FC236}">
                      <a16:creationId xmlns:a16="http://schemas.microsoft.com/office/drawing/2014/main" id="{82F6802B-2ED7-9E4B-A7F3-ADE341DD8A34}"/>
                    </a:ext>
                  </a:extLst>
                </p:cNvPr>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 name="Google Shape;438;p25">
                  <a:extLst>
                    <a:ext uri="{FF2B5EF4-FFF2-40B4-BE49-F238E27FC236}">
                      <a16:creationId xmlns:a16="http://schemas.microsoft.com/office/drawing/2014/main" id="{57DF5C86-8B27-5C44-9081-3D3FB173E8DC}"/>
                    </a:ext>
                  </a:extLst>
                </p:cNvPr>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F3F3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1" name="Google Shape;439;p25">
              <a:extLst>
                <a:ext uri="{FF2B5EF4-FFF2-40B4-BE49-F238E27FC236}">
                  <a16:creationId xmlns:a16="http://schemas.microsoft.com/office/drawing/2014/main" id="{8F1C1671-050B-9C45-819E-143779168A57}"/>
                </a:ext>
              </a:extLst>
            </p:cNvPr>
            <p:cNvSpPr/>
            <p:nvPr/>
          </p:nvSpPr>
          <p:spPr>
            <a:xfrm>
              <a:off x="3370018" y="1929853"/>
              <a:ext cx="108000" cy="1080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39" name="Google Shape;541;p30">
            <a:extLst>
              <a:ext uri="{FF2B5EF4-FFF2-40B4-BE49-F238E27FC236}">
                <a16:creationId xmlns:a16="http://schemas.microsoft.com/office/drawing/2014/main" id="{F509757E-3251-B74E-9E75-88041DA10BB0}"/>
              </a:ext>
            </a:extLst>
          </p:cNvPr>
          <p:cNvGrpSpPr/>
          <p:nvPr/>
        </p:nvGrpSpPr>
        <p:grpSpPr>
          <a:xfrm>
            <a:off x="8321193" y="3277962"/>
            <a:ext cx="343234" cy="338542"/>
            <a:chOff x="968775" y="1180050"/>
            <a:chExt cx="262750" cy="262775"/>
          </a:xfrm>
        </p:grpSpPr>
        <p:sp>
          <p:nvSpPr>
            <p:cNvPr id="40" name="Google Shape;542;p30">
              <a:extLst>
                <a:ext uri="{FF2B5EF4-FFF2-40B4-BE49-F238E27FC236}">
                  <a16:creationId xmlns:a16="http://schemas.microsoft.com/office/drawing/2014/main" id="{5182AE50-4D01-F748-8E86-A232992DC5E9}"/>
                </a:ext>
              </a:extLst>
            </p:cNvPr>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3;p30">
              <a:extLst>
                <a:ext uri="{FF2B5EF4-FFF2-40B4-BE49-F238E27FC236}">
                  <a16:creationId xmlns:a16="http://schemas.microsoft.com/office/drawing/2014/main" id="{BCBE2528-42B5-DF4D-B5C7-BB76850A1D5E}"/>
                </a:ext>
              </a:extLst>
            </p:cNvPr>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4;p30">
              <a:extLst>
                <a:ext uri="{FF2B5EF4-FFF2-40B4-BE49-F238E27FC236}">
                  <a16:creationId xmlns:a16="http://schemas.microsoft.com/office/drawing/2014/main" id="{F8DCEB1A-A819-C04E-99C5-0D7AFE96FF8D}"/>
                </a:ext>
              </a:extLst>
            </p:cNvPr>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646;p30">
            <a:extLst>
              <a:ext uri="{FF2B5EF4-FFF2-40B4-BE49-F238E27FC236}">
                <a16:creationId xmlns:a16="http://schemas.microsoft.com/office/drawing/2014/main" id="{61720719-73FF-084C-A6F8-2A73FB9B1B7F}"/>
              </a:ext>
            </a:extLst>
          </p:cNvPr>
          <p:cNvGrpSpPr/>
          <p:nvPr/>
        </p:nvGrpSpPr>
        <p:grpSpPr>
          <a:xfrm>
            <a:off x="8117712" y="2080487"/>
            <a:ext cx="264061" cy="249409"/>
            <a:chOff x="6435300" y="2742175"/>
            <a:chExt cx="266325" cy="232875"/>
          </a:xfrm>
        </p:grpSpPr>
        <p:sp>
          <p:nvSpPr>
            <p:cNvPr id="44" name="Google Shape;647;p30">
              <a:extLst>
                <a:ext uri="{FF2B5EF4-FFF2-40B4-BE49-F238E27FC236}">
                  <a16:creationId xmlns:a16="http://schemas.microsoft.com/office/drawing/2014/main" id="{C27DF1B4-13E2-5D43-9292-190AC3472C4F}"/>
                </a:ext>
              </a:extLst>
            </p:cNvPr>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8;p30">
              <a:extLst>
                <a:ext uri="{FF2B5EF4-FFF2-40B4-BE49-F238E27FC236}">
                  <a16:creationId xmlns:a16="http://schemas.microsoft.com/office/drawing/2014/main" id="{47556958-4FB0-0840-A118-826031AB4EBA}"/>
                </a:ext>
              </a:extLst>
            </p:cNvPr>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1"/>
          <p:cNvSpPr txBox="1">
            <a:spLocks noGrp="1"/>
          </p:cNvSpPr>
          <p:nvPr>
            <p:ph type="body" idx="1"/>
          </p:nvPr>
        </p:nvSpPr>
        <p:spPr>
          <a:xfrm>
            <a:off x="466420" y="986228"/>
            <a:ext cx="2733979" cy="26713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Limitations and ideas for improvement</a:t>
            </a:r>
            <a:endParaRPr sz="4400" dirty="0"/>
          </a:p>
        </p:txBody>
      </p:sp>
      <p:sp>
        <p:nvSpPr>
          <p:cNvPr id="173" name="Google Shape;173;p21"/>
          <p:cNvSpPr txBox="1"/>
          <p:nvPr/>
        </p:nvSpPr>
        <p:spPr>
          <a:xfrm>
            <a:off x="3780153" y="685927"/>
            <a:ext cx="4326900" cy="3842529"/>
          </a:xfrm>
          <a:prstGeom prst="rect">
            <a:avLst/>
          </a:prstGeom>
          <a:noFill/>
          <a:ln>
            <a:noFill/>
          </a:ln>
        </p:spPr>
        <p:txBody>
          <a:bodyPr spcFirstLastPara="1" wrap="square" lIns="91425" tIns="91425" rIns="91425" bIns="91425" anchor="ctr" anchorCtr="0">
            <a:noAutofit/>
          </a:bodyPr>
          <a:lstStyle/>
          <a:p>
            <a:pPr marL="342900" lvl="0" indent="-342900" rtl="0">
              <a:spcBef>
                <a:spcPts val="0"/>
              </a:spcBef>
              <a:spcAft>
                <a:spcPts val="0"/>
              </a:spcAft>
              <a:buFont typeface="Arial" panose="020B0604020202020204" pitchFamily="34" charset="0"/>
              <a:buChar char="•"/>
            </a:pPr>
            <a:r>
              <a:rPr lang="en-US" sz="2400" b="1" dirty="0">
                <a:solidFill>
                  <a:srgbClr val="252525"/>
                </a:solidFill>
                <a:latin typeface="Barlow Condensed"/>
                <a:ea typeface="Barlow Condensed"/>
                <a:cs typeface="Barlow Condensed"/>
                <a:sym typeface="Barlow Condensed"/>
              </a:rPr>
              <a:t>Context of the words</a:t>
            </a:r>
          </a:p>
          <a:p>
            <a:pPr marL="342900" lvl="0" indent="-342900" rtl="0">
              <a:spcBef>
                <a:spcPts val="0"/>
              </a:spcBef>
              <a:spcAft>
                <a:spcPts val="0"/>
              </a:spcAft>
              <a:buFont typeface="Arial" panose="020B0604020202020204" pitchFamily="34" charset="0"/>
              <a:buChar char="•"/>
            </a:pPr>
            <a:endParaRPr lang="en-US" sz="2400" b="1" dirty="0">
              <a:solidFill>
                <a:srgbClr val="252525"/>
              </a:solidFill>
              <a:latin typeface="Barlow Condensed"/>
              <a:ea typeface="Barlow Condensed"/>
              <a:cs typeface="Barlow Condensed"/>
              <a:sym typeface="Barlow Condensed"/>
            </a:endParaRPr>
          </a:p>
          <a:p>
            <a:pPr marL="342900" lvl="0" indent="-342900" rtl="0">
              <a:spcBef>
                <a:spcPts val="0"/>
              </a:spcBef>
              <a:spcAft>
                <a:spcPts val="0"/>
              </a:spcAft>
              <a:buFont typeface="Arial" panose="020B0604020202020204" pitchFamily="34" charset="0"/>
              <a:buChar char="•"/>
            </a:pPr>
            <a:r>
              <a:rPr lang="en-US" sz="2400" b="1" dirty="0">
                <a:solidFill>
                  <a:srgbClr val="252525"/>
                </a:solidFill>
                <a:latin typeface="Barlow Condensed"/>
                <a:ea typeface="Barlow Condensed"/>
                <a:cs typeface="Barlow Condensed"/>
                <a:sym typeface="Barlow Condensed"/>
              </a:rPr>
              <a:t>Finding combination of ratios is </a:t>
            </a:r>
            <a:r>
              <a:rPr lang="en-US" sz="2400" b="1" i="1" dirty="0">
                <a:solidFill>
                  <a:srgbClr val="252525"/>
                </a:solidFill>
                <a:latin typeface="Barlow Condensed"/>
                <a:ea typeface="Barlow Condensed"/>
                <a:cs typeface="Barlow Condensed"/>
                <a:sym typeface="Barlow Condensed"/>
              </a:rPr>
              <a:t>very </a:t>
            </a:r>
            <a:r>
              <a:rPr lang="en-US" sz="2400" b="1" dirty="0">
                <a:solidFill>
                  <a:srgbClr val="252525"/>
                </a:solidFill>
                <a:latin typeface="Barlow Condensed"/>
                <a:ea typeface="Barlow Condensed"/>
                <a:cs typeface="Barlow Condensed"/>
                <a:sym typeface="Barlow Condensed"/>
              </a:rPr>
              <a:t>challenging </a:t>
            </a:r>
            <a:r>
              <a:rPr lang="en-US" sz="2400" b="1" dirty="0">
                <a:solidFill>
                  <a:srgbClr val="252525"/>
                </a:solidFill>
                <a:latin typeface="Barlow Condensed"/>
                <a:ea typeface="Barlow Condensed"/>
                <a:cs typeface="Barlow Condensed"/>
                <a:sym typeface="Wingdings" pitchFamily="2" charset="2"/>
              </a:rPr>
              <a:t></a:t>
            </a:r>
            <a:r>
              <a:rPr lang="en-US" sz="2400" b="1" dirty="0">
                <a:solidFill>
                  <a:srgbClr val="252525"/>
                </a:solidFill>
                <a:latin typeface="Barlow Condensed"/>
                <a:ea typeface="Barlow Condensed"/>
                <a:cs typeface="Barlow Condensed"/>
                <a:sym typeface="Barlow Condensed"/>
              </a:rPr>
              <a:t> still room for improvement!</a:t>
            </a:r>
          </a:p>
          <a:p>
            <a:pPr marL="342900" lvl="0" indent="-342900" rtl="0">
              <a:spcBef>
                <a:spcPts val="0"/>
              </a:spcBef>
              <a:spcAft>
                <a:spcPts val="0"/>
              </a:spcAft>
              <a:buFont typeface="Arial" panose="020B0604020202020204" pitchFamily="34" charset="0"/>
              <a:buChar char="•"/>
            </a:pPr>
            <a:endParaRPr lang="en-US" sz="2400" b="1" dirty="0">
              <a:solidFill>
                <a:srgbClr val="252525"/>
              </a:solidFill>
              <a:latin typeface="Barlow Condensed"/>
              <a:ea typeface="Barlow Condensed"/>
              <a:cs typeface="Barlow Condensed"/>
              <a:sym typeface="Barlow Condensed"/>
            </a:endParaRPr>
          </a:p>
          <a:p>
            <a:pPr marL="342900" lvl="0" indent="-342900" rtl="0">
              <a:spcBef>
                <a:spcPts val="0"/>
              </a:spcBef>
              <a:spcAft>
                <a:spcPts val="0"/>
              </a:spcAft>
              <a:buFont typeface="Arial" panose="020B0604020202020204" pitchFamily="34" charset="0"/>
              <a:buChar char="•"/>
            </a:pPr>
            <a:r>
              <a:rPr lang="en-US" sz="2400" b="1" dirty="0">
                <a:solidFill>
                  <a:srgbClr val="252525"/>
                </a:solidFill>
                <a:latin typeface="Barlow Condensed"/>
                <a:ea typeface="Barlow Condensed"/>
                <a:cs typeface="Barlow Condensed"/>
                <a:sym typeface="Barlow Condensed"/>
              </a:rPr>
              <a:t>Genre feature could skew results</a:t>
            </a:r>
          </a:p>
          <a:p>
            <a:pPr marL="342900" lvl="0" indent="-342900" rtl="0">
              <a:spcBef>
                <a:spcPts val="0"/>
              </a:spcBef>
              <a:spcAft>
                <a:spcPts val="0"/>
              </a:spcAft>
              <a:buFont typeface="Arial" panose="020B0604020202020204" pitchFamily="34" charset="0"/>
              <a:buChar char="•"/>
            </a:pPr>
            <a:endParaRPr lang="en-US" sz="2400" b="1" dirty="0">
              <a:solidFill>
                <a:srgbClr val="252525"/>
              </a:solidFill>
              <a:latin typeface="Barlow Condensed"/>
              <a:ea typeface="Barlow Condensed"/>
              <a:cs typeface="Barlow Condensed"/>
              <a:sym typeface="Barlow Condensed"/>
            </a:endParaRPr>
          </a:p>
          <a:p>
            <a:pPr marL="342900" lvl="0" indent="-342900" rtl="0">
              <a:spcBef>
                <a:spcPts val="0"/>
              </a:spcBef>
              <a:spcAft>
                <a:spcPts val="0"/>
              </a:spcAft>
              <a:buFont typeface="Arial" panose="020B0604020202020204" pitchFamily="34" charset="0"/>
              <a:buChar char="•"/>
            </a:pPr>
            <a:endParaRPr sz="2400" b="1" dirty="0">
              <a:solidFill>
                <a:srgbClr val="252525"/>
              </a:solidFill>
              <a:latin typeface="Barlow Condensed"/>
              <a:ea typeface="Barlow Condensed"/>
              <a:cs typeface="Barlow Condensed"/>
              <a:sym typeface="Barlow Condensed"/>
            </a:endParaRPr>
          </a:p>
        </p:txBody>
      </p:sp>
      <p:grpSp>
        <p:nvGrpSpPr>
          <p:cNvPr id="13" name="Google Shape;649;p30">
            <a:extLst>
              <a:ext uri="{FF2B5EF4-FFF2-40B4-BE49-F238E27FC236}">
                <a16:creationId xmlns:a16="http://schemas.microsoft.com/office/drawing/2014/main" id="{8C8ACF5E-14C0-1E43-A525-7BB9D9F08444}"/>
              </a:ext>
            </a:extLst>
          </p:cNvPr>
          <p:cNvGrpSpPr/>
          <p:nvPr/>
        </p:nvGrpSpPr>
        <p:grpSpPr>
          <a:xfrm>
            <a:off x="7065871" y="986228"/>
            <a:ext cx="250354" cy="270428"/>
            <a:chOff x="674800" y="2146225"/>
            <a:chExt cx="252500" cy="252500"/>
          </a:xfrm>
        </p:grpSpPr>
        <p:sp>
          <p:nvSpPr>
            <p:cNvPr id="14" name="Google Shape;650;p30">
              <a:extLst>
                <a:ext uri="{FF2B5EF4-FFF2-40B4-BE49-F238E27FC236}">
                  <a16:creationId xmlns:a16="http://schemas.microsoft.com/office/drawing/2014/main" id="{F887F6EA-2D19-544E-B951-005CBC634622}"/>
                </a:ext>
              </a:extLst>
            </p:cNvPr>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1;p30">
              <a:extLst>
                <a:ext uri="{FF2B5EF4-FFF2-40B4-BE49-F238E27FC236}">
                  <a16:creationId xmlns:a16="http://schemas.microsoft.com/office/drawing/2014/main" id="{B2A6C9E6-B665-F143-9DE5-C253E538ED13}"/>
                </a:ext>
              </a:extLst>
            </p:cNvPr>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2;p30">
              <a:extLst>
                <a:ext uri="{FF2B5EF4-FFF2-40B4-BE49-F238E27FC236}">
                  <a16:creationId xmlns:a16="http://schemas.microsoft.com/office/drawing/2014/main" id="{B15B1A7C-6F0B-F741-82BD-6C4E8B7F9C91}"/>
                </a:ext>
              </a:extLst>
            </p:cNvPr>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3;p30">
              <a:extLst>
                <a:ext uri="{FF2B5EF4-FFF2-40B4-BE49-F238E27FC236}">
                  <a16:creationId xmlns:a16="http://schemas.microsoft.com/office/drawing/2014/main" id="{9F070BCE-A2DA-514E-AA1E-82384E4BE71F}"/>
                </a:ext>
              </a:extLst>
            </p:cNvPr>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59;p30">
            <a:extLst>
              <a:ext uri="{FF2B5EF4-FFF2-40B4-BE49-F238E27FC236}">
                <a16:creationId xmlns:a16="http://schemas.microsoft.com/office/drawing/2014/main" id="{52DC82D5-8566-5846-9746-EF6BA438CDF9}"/>
              </a:ext>
            </a:extLst>
          </p:cNvPr>
          <p:cNvGrpSpPr/>
          <p:nvPr/>
        </p:nvGrpSpPr>
        <p:grpSpPr>
          <a:xfrm>
            <a:off x="6670596" y="995099"/>
            <a:ext cx="250800" cy="270909"/>
            <a:chOff x="689975" y="1737200"/>
            <a:chExt cx="252950" cy="252950"/>
          </a:xfrm>
        </p:grpSpPr>
        <p:sp>
          <p:nvSpPr>
            <p:cNvPr id="19" name="Google Shape;660;p30">
              <a:extLst>
                <a:ext uri="{FF2B5EF4-FFF2-40B4-BE49-F238E27FC236}">
                  <a16:creationId xmlns:a16="http://schemas.microsoft.com/office/drawing/2014/main" id="{5E98BC0F-64D5-0D46-8909-F27D8243A964}"/>
                </a:ext>
              </a:extLst>
            </p:cNvPr>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1;p30">
              <a:extLst>
                <a:ext uri="{FF2B5EF4-FFF2-40B4-BE49-F238E27FC236}">
                  <a16:creationId xmlns:a16="http://schemas.microsoft.com/office/drawing/2014/main" id="{19AA043A-06A8-9343-A151-A214F4F72863}"/>
                </a:ext>
              </a:extLst>
            </p:cNvPr>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62;p30">
              <a:extLst>
                <a:ext uri="{FF2B5EF4-FFF2-40B4-BE49-F238E27FC236}">
                  <a16:creationId xmlns:a16="http://schemas.microsoft.com/office/drawing/2014/main" id="{91E23A15-7E89-B44D-A5B5-6491CEE54406}"/>
                </a:ext>
              </a:extLst>
            </p:cNvPr>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63;p30">
              <a:extLst>
                <a:ext uri="{FF2B5EF4-FFF2-40B4-BE49-F238E27FC236}">
                  <a16:creationId xmlns:a16="http://schemas.microsoft.com/office/drawing/2014/main" id="{15770CF4-E87C-204A-B3F1-CAFDD83B3CA5}"/>
                </a:ext>
              </a:extLst>
            </p:cNvPr>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64;p30">
              <a:extLst>
                <a:ext uri="{FF2B5EF4-FFF2-40B4-BE49-F238E27FC236}">
                  <a16:creationId xmlns:a16="http://schemas.microsoft.com/office/drawing/2014/main" id="{91BD3A10-7C06-C449-A2F4-F2626DCD5094}"/>
                </a:ext>
              </a:extLst>
            </p:cNvPr>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5;p30">
              <a:extLst>
                <a:ext uri="{FF2B5EF4-FFF2-40B4-BE49-F238E27FC236}">
                  <a16:creationId xmlns:a16="http://schemas.microsoft.com/office/drawing/2014/main" id="{6C7BE7D1-D0E5-8A43-863C-7AC7C4AEA022}"/>
                </a:ext>
              </a:extLst>
            </p:cNvPr>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666;p30">
            <a:extLst>
              <a:ext uri="{FF2B5EF4-FFF2-40B4-BE49-F238E27FC236}">
                <a16:creationId xmlns:a16="http://schemas.microsoft.com/office/drawing/2014/main" id="{46431D02-97AD-E140-AA7F-5F322848C8EE}"/>
              </a:ext>
            </a:extLst>
          </p:cNvPr>
          <p:cNvGrpSpPr/>
          <p:nvPr/>
        </p:nvGrpSpPr>
        <p:grpSpPr>
          <a:xfrm>
            <a:off x="7468492" y="983866"/>
            <a:ext cx="250800" cy="270428"/>
            <a:chOff x="2961350" y="1740750"/>
            <a:chExt cx="252950" cy="252500"/>
          </a:xfrm>
        </p:grpSpPr>
        <p:sp>
          <p:nvSpPr>
            <p:cNvPr id="26" name="Google Shape;667;p30">
              <a:extLst>
                <a:ext uri="{FF2B5EF4-FFF2-40B4-BE49-F238E27FC236}">
                  <a16:creationId xmlns:a16="http://schemas.microsoft.com/office/drawing/2014/main" id="{5B543FDF-EDF6-9B4A-8D22-3FDA95865E3D}"/>
                </a:ext>
              </a:extLst>
            </p:cNvPr>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8;p30">
              <a:extLst>
                <a:ext uri="{FF2B5EF4-FFF2-40B4-BE49-F238E27FC236}">
                  <a16:creationId xmlns:a16="http://schemas.microsoft.com/office/drawing/2014/main" id="{5459F68F-2913-7542-8648-B66CE08796E9}"/>
                </a:ext>
              </a:extLst>
            </p:cNvPr>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9;p30">
              <a:extLst>
                <a:ext uri="{FF2B5EF4-FFF2-40B4-BE49-F238E27FC236}">
                  <a16:creationId xmlns:a16="http://schemas.microsoft.com/office/drawing/2014/main" id="{990E27ED-F460-1D4D-BBC1-430C05F25158}"/>
                </a:ext>
              </a:extLst>
            </p:cNvPr>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0;p30">
              <a:extLst>
                <a:ext uri="{FF2B5EF4-FFF2-40B4-BE49-F238E27FC236}">
                  <a16:creationId xmlns:a16="http://schemas.microsoft.com/office/drawing/2014/main" id="{F6D05F1C-5C0A-8640-8904-102C9E100849}"/>
                </a:ext>
              </a:extLst>
            </p:cNvPr>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71;p30">
              <a:extLst>
                <a:ext uri="{FF2B5EF4-FFF2-40B4-BE49-F238E27FC236}">
                  <a16:creationId xmlns:a16="http://schemas.microsoft.com/office/drawing/2014/main" id="{0B4737F3-0372-1F40-9030-FC770317F154}"/>
                </a:ext>
              </a:extLst>
            </p:cNvPr>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2;p30">
              <a:extLst>
                <a:ext uri="{FF2B5EF4-FFF2-40B4-BE49-F238E27FC236}">
                  <a16:creationId xmlns:a16="http://schemas.microsoft.com/office/drawing/2014/main" id="{B0189097-A7C0-2F47-81CA-F96E4B05B9BC}"/>
                </a:ext>
              </a:extLst>
            </p:cNvPr>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9"/>
          <p:cNvSpPr txBox="1">
            <a:spLocks noGrp="1"/>
          </p:cNvSpPr>
          <p:nvPr>
            <p:ph type="title"/>
          </p:nvPr>
        </p:nvSpPr>
        <p:spPr>
          <a:xfrm>
            <a:off x="3085157" y="2192053"/>
            <a:ext cx="4804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THANK YOU</a:t>
            </a:r>
            <a:endParaRPr dirty="0"/>
          </a:p>
        </p:txBody>
      </p:sp>
      <p:sp>
        <p:nvSpPr>
          <p:cNvPr id="483" name="Google Shape;483;p29"/>
          <p:cNvSpPr txBox="1"/>
          <p:nvPr/>
        </p:nvSpPr>
        <p:spPr>
          <a:xfrm>
            <a:off x="3085157" y="3672868"/>
            <a:ext cx="3535800" cy="525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None/>
            </a:pPr>
            <a:r>
              <a:rPr lang="en-GB" sz="3200" dirty="0">
                <a:solidFill>
                  <a:srgbClr val="252525"/>
                </a:solidFill>
                <a:latin typeface="Barlow Condensed"/>
                <a:ea typeface="Barlow Condensed"/>
                <a:cs typeface="Barlow Condensed"/>
                <a:sym typeface="Barlow Condensed"/>
              </a:rPr>
              <a:t>Any questions?</a:t>
            </a:r>
            <a:endParaRPr sz="3200" dirty="0">
              <a:solidFill>
                <a:srgbClr val="252525"/>
              </a:solidFill>
              <a:latin typeface="Barlow Condensed"/>
              <a:ea typeface="Barlow Condensed"/>
              <a:cs typeface="Barlow Condensed"/>
              <a:sym typeface="Barlow Condensed"/>
            </a:endParaRPr>
          </a:p>
        </p:txBody>
      </p:sp>
      <p:sp>
        <p:nvSpPr>
          <p:cNvPr id="4" name="Google Shape;1097;p59">
            <a:extLst>
              <a:ext uri="{FF2B5EF4-FFF2-40B4-BE49-F238E27FC236}">
                <a16:creationId xmlns:a16="http://schemas.microsoft.com/office/drawing/2014/main" id="{5359182F-E839-3B48-B636-E3B0A31C74A3}"/>
              </a:ext>
            </a:extLst>
          </p:cNvPr>
          <p:cNvSpPr txBox="1">
            <a:spLocks/>
          </p:cNvSpPr>
          <p:nvPr/>
        </p:nvSpPr>
        <p:spPr>
          <a:xfrm>
            <a:off x="1606671" y="4339982"/>
            <a:ext cx="6712500" cy="45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solidFill>
                  <a:schemeClr val="tx2"/>
                </a:solidFill>
                <a:latin typeface="Bernard MT Condensed" panose="02050806060905020404" pitchFamily="18" charset="77"/>
              </a:rPr>
              <a:t>stephenstrawbridge@gmail.com.com</a:t>
            </a:r>
            <a:r>
              <a:rPr lang="en-US" dirty="0">
                <a:solidFill>
                  <a:schemeClr val="tx2"/>
                </a:solidFill>
                <a:latin typeface="Bernard MT Condensed" panose="02050806060905020404" pitchFamily="18" charset="77"/>
              </a:rPr>
              <a:t> • +1 650 810 5681 • https://</a:t>
            </a:r>
            <a:r>
              <a:rPr lang="en-US" dirty="0" err="1">
                <a:solidFill>
                  <a:schemeClr val="tx2"/>
                </a:solidFill>
                <a:latin typeface="Bernard MT Condensed" panose="02050806060905020404" pitchFamily="18" charset="77"/>
              </a:rPr>
              <a:t>www.linkedin.com</a:t>
            </a:r>
            <a:r>
              <a:rPr lang="en-US" dirty="0">
                <a:solidFill>
                  <a:schemeClr val="tx2"/>
                </a:solidFill>
                <a:latin typeface="Bernard MT Condensed" panose="02050806060905020404" pitchFamily="18" charset="77"/>
              </a:rPr>
              <a:t>/in/</a:t>
            </a:r>
            <a:r>
              <a:rPr lang="en-US" dirty="0" err="1">
                <a:solidFill>
                  <a:schemeClr val="tx2"/>
                </a:solidFill>
                <a:latin typeface="Bernard MT Condensed" panose="02050806060905020404" pitchFamily="18" charset="77"/>
              </a:rPr>
              <a:t>stephen-strawbridge</a:t>
            </a:r>
            <a:r>
              <a:rPr lang="en-US" dirty="0">
                <a:solidFill>
                  <a:schemeClr val="tx2"/>
                </a:solidFill>
                <a:latin typeface="Bernard MT Condensed" panose="02050806060905020404" pitchFamily="18" charset="77"/>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BC7C-88B8-0E48-A5C8-087356960903}"/>
              </a:ext>
            </a:extLst>
          </p:cNvPr>
          <p:cNvSpPr>
            <a:spLocks noGrp="1"/>
          </p:cNvSpPr>
          <p:nvPr>
            <p:ph type="title"/>
          </p:nvPr>
        </p:nvSpPr>
        <p:spPr/>
        <p:txBody>
          <a:bodyPr/>
          <a:lstStyle/>
          <a:p>
            <a:r>
              <a:rPr lang="en-US" b="1" dirty="0">
                <a:solidFill>
                  <a:schemeClr val="accent5"/>
                </a:solidFill>
              </a:rPr>
              <a:t>Sources</a:t>
            </a:r>
          </a:p>
        </p:txBody>
      </p:sp>
      <p:sp>
        <p:nvSpPr>
          <p:cNvPr id="3" name="Google Shape;170;p21">
            <a:extLst>
              <a:ext uri="{FF2B5EF4-FFF2-40B4-BE49-F238E27FC236}">
                <a16:creationId xmlns:a16="http://schemas.microsoft.com/office/drawing/2014/main" id="{7F0BE54F-27C7-1D44-85D7-4D2228256D8E}"/>
              </a:ext>
            </a:extLst>
          </p:cNvPr>
          <p:cNvSpPr txBox="1">
            <a:spLocks/>
          </p:cNvSpPr>
          <p:nvPr/>
        </p:nvSpPr>
        <p:spPr>
          <a:xfrm>
            <a:off x="466420" y="986228"/>
            <a:ext cx="8335580" cy="381437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err="1"/>
              <a:t>Dataworld</a:t>
            </a:r>
            <a:r>
              <a:rPr lang="en-US" sz="2000" dirty="0"/>
              <a:t> website: </a:t>
            </a:r>
            <a:r>
              <a:rPr lang="en-US" sz="2000" dirty="0">
                <a:hlinkClick r:id="rId3"/>
              </a:rPr>
              <a:t>https://data.world/robertjoellewis/film-subtitles</a:t>
            </a:r>
            <a:endParaRPr lang="en-US" sz="2000" dirty="0"/>
          </a:p>
          <a:p>
            <a:pPr marL="342900" indent="-342900">
              <a:buFont typeface="Arial" panose="020B0604020202020204" pitchFamily="34" charset="0"/>
              <a:buChar char="•"/>
            </a:pPr>
            <a:r>
              <a:rPr lang="en-US" sz="2000" dirty="0"/>
              <a:t>Open subtitles API: </a:t>
            </a:r>
            <a:r>
              <a:rPr lang="en-US" sz="2000" dirty="0">
                <a:hlinkClick r:id="rId4"/>
              </a:rPr>
              <a:t>https://www.opensubtitles.org/en/search/subs</a:t>
            </a:r>
            <a:endParaRPr lang="en-US" sz="2000" dirty="0"/>
          </a:p>
          <a:p>
            <a:pPr marL="342900" indent="-342900">
              <a:buFont typeface="Arial" panose="020B0604020202020204" pitchFamily="34" charset="0"/>
              <a:buChar char="•"/>
            </a:pPr>
            <a:r>
              <a:rPr lang="en-US" sz="2000" dirty="0"/>
              <a:t>LIWC dictionary: </a:t>
            </a:r>
            <a:r>
              <a:rPr lang="en-US" sz="2000" dirty="0">
                <a:hlinkClick r:id="rId5"/>
              </a:rPr>
              <a:t>https://dashboard.receptiviti.com/docs/liwc</a:t>
            </a:r>
            <a:endParaRPr lang="en-US" sz="2000" dirty="0"/>
          </a:p>
          <a:p>
            <a:pPr marL="342900" indent="-342900">
              <a:buFont typeface="Arial" panose="020B0604020202020204" pitchFamily="34" charset="0"/>
              <a:buChar char="•"/>
            </a:pPr>
            <a:r>
              <a:rPr lang="en-US" sz="2000" dirty="0"/>
              <a:t>Moral foundations dictionary: </a:t>
            </a:r>
            <a:r>
              <a:rPr lang="en-US" sz="2000" dirty="0">
                <a:hlinkClick r:id="rId6"/>
              </a:rPr>
              <a:t>https://moralfoundations.org/wp-content/uploads/files/downloads/moral%20foundations%20dictionary.dic</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61990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0"/>
          <p:cNvSpPr txBox="1">
            <a:spLocks noGrp="1"/>
          </p:cNvSpPr>
          <p:nvPr>
            <p:ph type="title"/>
          </p:nvPr>
        </p:nvSpPr>
        <p:spPr>
          <a:xfrm>
            <a:off x="611700" y="1316225"/>
            <a:ext cx="2635500" cy="22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EDITABLE ICONS</a:t>
            </a:r>
            <a:endParaRPr/>
          </a:p>
        </p:txBody>
      </p:sp>
      <p:grpSp>
        <p:nvGrpSpPr>
          <p:cNvPr id="489" name="Google Shape;489;p30"/>
          <p:cNvGrpSpPr/>
          <p:nvPr/>
        </p:nvGrpSpPr>
        <p:grpSpPr>
          <a:xfrm>
            <a:off x="4035689" y="800948"/>
            <a:ext cx="303870" cy="199233"/>
            <a:chOff x="4797800" y="1994125"/>
            <a:chExt cx="306475" cy="186025"/>
          </a:xfrm>
        </p:grpSpPr>
        <p:sp>
          <p:nvSpPr>
            <p:cNvPr id="490" name="Google Shape;490;p30"/>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0"/>
          <p:cNvSpPr/>
          <p:nvPr/>
        </p:nvSpPr>
        <p:spPr>
          <a:xfrm>
            <a:off x="3617740" y="813556"/>
            <a:ext cx="263615" cy="242233"/>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3306428" y="748025"/>
            <a:ext cx="158367" cy="312946"/>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451689" y="801358"/>
            <a:ext cx="264061" cy="199233"/>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4829313" y="767682"/>
            <a:ext cx="250354" cy="266599"/>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571291" y="794141"/>
            <a:ext cx="224253" cy="220733"/>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0"/>
          <p:cNvGrpSpPr/>
          <p:nvPr/>
        </p:nvGrpSpPr>
        <p:grpSpPr>
          <a:xfrm>
            <a:off x="5980628" y="804060"/>
            <a:ext cx="264061" cy="199715"/>
            <a:chOff x="4250025" y="2848800"/>
            <a:chExt cx="266325" cy="186475"/>
          </a:xfrm>
        </p:grpSpPr>
        <p:sp>
          <p:nvSpPr>
            <p:cNvPr id="498" name="Google Shape;498;p30"/>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30"/>
          <p:cNvGrpSpPr/>
          <p:nvPr/>
        </p:nvGrpSpPr>
        <p:grpSpPr>
          <a:xfrm>
            <a:off x="6428639" y="775866"/>
            <a:ext cx="257418" cy="256558"/>
            <a:chOff x="4707700" y="2822475"/>
            <a:chExt cx="259625" cy="239550"/>
          </a:xfrm>
        </p:grpSpPr>
        <p:sp>
          <p:nvSpPr>
            <p:cNvPr id="501" name="Google Shape;501;p30"/>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30"/>
          <p:cNvSpPr/>
          <p:nvPr/>
        </p:nvSpPr>
        <p:spPr>
          <a:xfrm>
            <a:off x="6784054" y="778849"/>
            <a:ext cx="255658" cy="251444"/>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7176670" y="804665"/>
            <a:ext cx="264061" cy="199715"/>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0"/>
          <p:cNvGrpSpPr/>
          <p:nvPr/>
        </p:nvGrpSpPr>
        <p:grpSpPr>
          <a:xfrm>
            <a:off x="7655020" y="747190"/>
            <a:ext cx="263615" cy="313428"/>
            <a:chOff x="6425500" y="2795700"/>
            <a:chExt cx="265875" cy="292650"/>
          </a:xfrm>
        </p:grpSpPr>
        <p:sp>
          <p:nvSpPr>
            <p:cNvPr id="507" name="Google Shape;507;p30"/>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30"/>
          <p:cNvSpPr/>
          <p:nvPr/>
        </p:nvSpPr>
        <p:spPr>
          <a:xfrm>
            <a:off x="8028213" y="772890"/>
            <a:ext cx="264507" cy="263707"/>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0"/>
          <p:cNvGrpSpPr/>
          <p:nvPr/>
        </p:nvGrpSpPr>
        <p:grpSpPr>
          <a:xfrm>
            <a:off x="8463533" y="790145"/>
            <a:ext cx="262723" cy="228203"/>
            <a:chOff x="5549875" y="2418425"/>
            <a:chExt cx="264975" cy="213075"/>
          </a:xfrm>
        </p:grpSpPr>
        <p:sp>
          <p:nvSpPr>
            <p:cNvPr id="511" name="Google Shape;511;p30"/>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0"/>
          <p:cNvSpPr/>
          <p:nvPr/>
        </p:nvSpPr>
        <p:spPr>
          <a:xfrm>
            <a:off x="3323006" y="1268648"/>
            <a:ext cx="125202" cy="299077"/>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4035624" y="1296525"/>
            <a:ext cx="224699" cy="242233"/>
            <a:chOff x="3739275" y="2525850"/>
            <a:chExt cx="226625" cy="226175"/>
          </a:xfrm>
        </p:grpSpPr>
        <p:sp>
          <p:nvSpPr>
            <p:cNvPr id="515" name="Google Shape;515;p30"/>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0"/>
          <p:cNvGrpSpPr/>
          <p:nvPr/>
        </p:nvGrpSpPr>
        <p:grpSpPr>
          <a:xfrm>
            <a:off x="3640525" y="1275493"/>
            <a:ext cx="204348" cy="284297"/>
            <a:chOff x="4518575" y="2506200"/>
            <a:chExt cx="206100" cy="265450"/>
          </a:xfrm>
        </p:grpSpPr>
        <p:sp>
          <p:nvSpPr>
            <p:cNvPr id="520" name="Google Shape;520;p30"/>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30"/>
          <p:cNvGrpSpPr/>
          <p:nvPr/>
        </p:nvGrpSpPr>
        <p:grpSpPr>
          <a:xfrm>
            <a:off x="4451411" y="1296732"/>
            <a:ext cx="224723" cy="242233"/>
            <a:chOff x="4164375" y="1677425"/>
            <a:chExt cx="226650" cy="226175"/>
          </a:xfrm>
        </p:grpSpPr>
        <p:sp>
          <p:nvSpPr>
            <p:cNvPr id="530" name="Google Shape;530;p30"/>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0"/>
          <p:cNvGrpSpPr/>
          <p:nvPr/>
        </p:nvGrpSpPr>
        <p:grpSpPr>
          <a:xfrm>
            <a:off x="5241888" y="1289809"/>
            <a:ext cx="224253" cy="242233"/>
            <a:chOff x="5226025" y="1677425"/>
            <a:chExt cx="226175" cy="226175"/>
          </a:xfrm>
        </p:grpSpPr>
        <p:sp>
          <p:nvSpPr>
            <p:cNvPr id="536" name="Google Shape;536;p30"/>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0"/>
          <p:cNvGrpSpPr/>
          <p:nvPr/>
        </p:nvGrpSpPr>
        <p:grpSpPr>
          <a:xfrm>
            <a:off x="4846926" y="1289911"/>
            <a:ext cx="224253" cy="242233"/>
            <a:chOff x="4835275" y="1198350"/>
            <a:chExt cx="226175" cy="226175"/>
          </a:xfrm>
        </p:grpSpPr>
        <p:sp>
          <p:nvSpPr>
            <p:cNvPr id="539" name="Google Shape;539;p30"/>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0"/>
          <p:cNvGrpSpPr/>
          <p:nvPr/>
        </p:nvGrpSpPr>
        <p:grpSpPr>
          <a:xfrm>
            <a:off x="6111995" y="1277261"/>
            <a:ext cx="260517" cy="281432"/>
            <a:chOff x="968775" y="1180050"/>
            <a:chExt cx="262750" cy="262775"/>
          </a:xfrm>
        </p:grpSpPr>
        <p:sp>
          <p:nvSpPr>
            <p:cNvPr id="542" name="Google Shape;542;p30"/>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0"/>
          <p:cNvGrpSpPr/>
          <p:nvPr/>
        </p:nvGrpSpPr>
        <p:grpSpPr>
          <a:xfrm>
            <a:off x="5635684" y="1329954"/>
            <a:ext cx="289716" cy="176019"/>
            <a:chOff x="1678900" y="1231350"/>
            <a:chExt cx="292200" cy="164350"/>
          </a:xfrm>
        </p:grpSpPr>
        <p:sp>
          <p:nvSpPr>
            <p:cNvPr id="546" name="Google Shape;546;p30"/>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30"/>
          <p:cNvSpPr/>
          <p:nvPr/>
        </p:nvSpPr>
        <p:spPr>
          <a:xfrm>
            <a:off x="6624892" y="1268661"/>
            <a:ext cx="184469" cy="28523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0"/>
          <p:cNvGrpSpPr/>
          <p:nvPr/>
        </p:nvGrpSpPr>
        <p:grpSpPr>
          <a:xfrm>
            <a:off x="6958103" y="1272239"/>
            <a:ext cx="241505" cy="277496"/>
            <a:chOff x="2405550" y="1181850"/>
            <a:chExt cx="243575" cy="259100"/>
          </a:xfrm>
        </p:grpSpPr>
        <p:sp>
          <p:nvSpPr>
            <p:cNvPr id="551" name="Google Shape;551;p30"/>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30"/>
          <p:cNvSpPr/>
          <p:nvPr/>
        </p:nvSpPr>
        <p:spPr>
          <a:xfrm>
            <a:off x="7414175" y="1290366"/>
            <a:ext cx="224253" cy="242233"/>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0"/>
          <p:cNvGrpSpPr/>
          <p:nvPr/>
        </p:nvGrpSpPr>
        <p:grpSpPr>
          <a:xfrm>
            <a:off x="7732993" y="1270513"/>
            <a:ext cx="214957" cy="280950"/>
            <a:chOff x="3086700" y="1180050"/>
            <a:chExt cx="216800" cy="262325"/>
          </a:xfrm>
        </p:grpSpPr>
        <p:sp>
          <p:nvSpPr>
            <p:cNvPr id="559" name="Google Shape;559;p30"/>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0"/>
          <p:cNvGrpSpPr/>
          <p:nvPr/>
        </p:nvGrpSpPr>
        <p:grpSpPr>
          <a:xfrm>
            <a:off x="8112941" y="1261195"/>
            <a:ext cx="171182" cy="299585"/>
            <a:chOff x="3741075" y="1171575"/>
            <a:chExt cx="172650" cy="279725"/>
          </a:xfrm>
        </p:grpSpPr>
        <p:sp>
          <p:nvSpPr>
            <p:cNvPr id="562" name="Google Shape;562;p30"/>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0"/>
          <p:cNvSpPr/>
          <p:nvPr/>
        </p:nvSpPr>
        <p:spPr>
          <a:xfrm>
            <a:off x="4092751" y="3721773"/>
            <a:ext cx="1318125" cy="996418"/>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0"/>
          <p:cNvGrpSpPr/>
          <p:nvPr/>
        </p:nvGrpSpPr>
        <p:grpSpPr>
          <a:xfrm>
            <a:off x="3254089" y="1845837"/>
            <a:ext cx="263640" cy="199260"/>
            <a:chOff x="952700" y="1101100"/>
            <a:chExt cx="265900" cy="186050"/>
          </a:xfrm>
        </p:grpSpPr>
        <p:sp>
          <p:nvSpPr>
            <p:cNvPr id="568" name="Google Shape;568;p30"/>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30"/>
          <p:cNvSpPr/>
          <p:nvPr/>
        </p:nvSpPr>
        <p:spPr>
          <a:xfrm>
            <a:off x="3648926" y="1780567"/>
            <a:ext cx="184890" cy="284779"/>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3965318" y="1802098"/>
            <a:ext cx="297227" cy="313696"/>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394026" y="1802152"/>
            <a:ext cx="270704" cy="236530"/>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851046" y="1832119"/>
            <a:ext cx="233548" cy="264698"/>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0"/>
          <p:cNvGrpSpPr/>
          <p:nvPr/>
        </p:nvGrpSpPr>
        <p:grpSpPr>
          <a:xfrm>
            <a:off x="5272573" y="1829025"/>
            <a:ext cx="238406" cy="270427"/>
            <a:chOff x="5583325" y="1073450"/>
            <a:chExt cx="240450" cy="252500"/>
          </a:xfrm>
        </p:grpSpPr>
        <p:sp>
          <p:nvSpPr>
            <p:cNvPr id="576" name="Google Shape;576;p30"/>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0"/>
          <p:cNvGrpSpPr/>
          <p:nvPr/>
        </p:nvGrpSpPr>
        <p:grpSpPr>
          <a:xfrm>
            <a:off x="5635421" y="1820821"/>
            <a:ext cx="290138" cy="231738"/>
            <a:chOff x="1502275" y="3638775"/>
            <a:chExt cx="292625" cy="216375"/>
          </a:xfrm>
        </p:grpSpPr>
        <p:sp>
          <p:nvSpPr>
            <p:cNvPr id="581" name="Google Shape;581;p30"/>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0"/>
          <p:cNvGrpSpPr/>
          <p:nvPr/>
        </p:nvGrpSpPr>
        <p:grpSpPr>
          <a:xfrm>
            <a:off x="6051713" y="1777181"/>
            <a:ext cx="265821" cy="284752"/>
            <a:chOff x="3171000" y="4021950"/>
            <a:chExt cx="268100" cy="265875"/>
          </a:xfrm>
        </p:grpSpPr>
        <p:sp>
          <p:nvSpPr>
            <p:cNvPr id="587" name="Google Shape;587;p30"/>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30"/>
          <p:cNvSpPr/>
          <p:nvPr/>
        </p:nvSpPr>
        <p:spPr>
          <a:xfrm>
            <a:off x="6442250" y="1804401"/>
            <a:ext cx="295888" cy="320122"/>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6858035" y="1792189"/>
            <a:ext cx="264061" cy="28534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0"/>
          <p:cNvGrpSpPr/>
          <p:nvPr/>
        </p:nvGrpSpPr>
        <p:grpSpPr>
          <a:xfrm>
            <a:off x="7243686" y="1817764"/>
            <a:ext cx="250800" cy="270909"/>
            <a:chOff x="5684575" y="4038000"/>
            <a:chExt cx="252950" cy="252950"/>
          </a:xfrm>
        </p:grpSpPr>
        <p:sp>
          <p:nvSpPr>
            <p:cNvPr id="592" name="Google Shape;592;p30"/>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7688830" y="1785131"/>
            <a:ext cx="185336" cy="313883"/>
            <a:chOff x="1982675" y="3599525"/>
            <a:chExt cx="186925" cy="293075"/>
          </a:xfrm>
        </p:grpSpPr>
        <p:sp>
          <p:nvSpPr>
            <p:cNvPr id="599" name="Google Shape;599;p30"/>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0"/>
          <p:cNvGrpSpPr/>
          <p:nvPr/>
        </p:nvGrpSpPr>
        <p:grpSpPr>
          <a:xfrm>
            <a:off x="8068336" y="1785131"/>
            <a:ext cx="133580" cy="313428"/>
            <a:chOff x="2397075" y="3602200"/>
            <a:chExt cx="134725" cy="292650"/>
          </a:xfrm>
        </p:grpSpPr>
        <p:sp>
          <p:nvSpPr>
            <p:cNvPr id="605" name="Google Shape;605;p30"/>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0"/>
          <p:cNvGrpSpPr/>
          <p:nvPr/>
        </p:nvGrpSpPr>
        <p:grpSpPr>
          <a:xfrm>
            <a:off x="3293987" y="2322879"/>
            <a:ext cx="184890" cy="301486"/>
            <a:chOff x="2717350" y="3603525"/>
            <a:chExt cx="186475" cy="281500"/>
          </a:xfrm>
        </p:grpSpPr>
        <p:sp>
          <p:nvSpPr>
            <p:cNvPr id="611" name="Google Shape;611;p30"/>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0"/>
          <p:cNvSpPr/>
          <p:nvPr/>
        </p:nvSpPr>
        <p:spPr>
          <a:xfrm>
            <a:off x="8395269" y="1804589"/>
            <a:ext cx="290609" cy="263305"/>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0"/>
          <p:cNvGrpSpPr/>
          <p:nvPr/>
        </p:nvGrpSpPr>
        <p:grpSpPr>
          <a:xfrm>
            <a:off x="3626188" y="2331005"/>
            <a:ext cx="249040" cy="285234"/>
            <a:chOff x="3927075" y="3612900"/>
            <a:chExt cx="251175" cy="266325"/>
          </a:xfrm>
        </p:grpSpPr>
        <p:sp>
          <p:nvSpPr>
            <p:cNvPr id="617" name="Google Shape;617;p30"/>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0"/>
          <p:cNvGrpSpPr/>
          <p:nvPr/>
        </p:nvGrpSpPr>
        <p:grpSpPr>
          <a:xfrm>
            <a:off x="4022267" y="2377829"/>
            <a:ext cx="252114" cy="272810"/>
            <a:chOff x="4324975" y="3617800"/>
            <a:chExt cx="254275" cy="254725"/>
          </a:xfrm>
        </p:grpSpPr>
        <p:sp>
          <p:nvSpPr>
            <p:cNvPr id="620" name="Google Shape;620;p30"/>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4422511" y="2429425"/>
            <a:ext cx="299904" cy="171065"/>
            <a:chOff x="4728650" y="3665975"/>
            <a:chExt cx="302475" cy="159725"/>
          </a:xfrm>
        </p:grpSpPr>
        <p:sp>
          <p:nvSpPr>
            <p:cNvPr id="624" name="Google Shape;624;p30"/>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30"/>
          <p:cNvGrpSpPr/>
          <p:nvPr/>
        </p:nvGrpSpPr>
        <p:grpSpPr>
          <a:xfrm>
            <a:off x="4817511" y="2395767"/>
            <a:ext cx="287039" cy="222179"/>
            <a:chOff x="5164925" y="3642775"/>
            <a:chExt cx="289500" cy="207450"/>
          </a:xfrm>
        </p:grpSpPr>
        <p:sp>
          <p:nvSpPr>
            <p:cNvPr id="627" name="Google Shape;627;p30"/>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30"/>
          <p:cNvSpPr/>
          <p:nvPr/>
        </p:nvSpPr>
        <p:spPr>
          <a:xfrm>
            <a:off x="5268033" y="2328197"/>
            <a:ext cx="270704" cy="292383"/>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645892" y="2353277"/>
            <a:ext cx="250775" cy="242233"/>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803" y="2344828"/>
            <a:ext cx="238852" cy="259128"/>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439549" y="2286902"/>
            <a:ext cx="263615" cy="284779"/>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6821559" y="2286674"/>
            <a:ext cx="263615" cy="28523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7203569" y="2280742"/>
            <a:ext cx="255212" cy="33013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7664057" y="2325104"/>
            <a:ext cx="223831" cy="270535"/>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30"/>
          <p:cNvGrpSpPr/>
          <p:nvPr/>
        </p:nvGrpSpPr>
        <p:grpSpPr>
          <a:xfrm>
            <a:off x="8057945" y="2328461"/>
            <a:ext cx="245471" cy="262904"/>
            <a:chOff x="5717150" y="2098500"/>
            <a:chExt cx="247575" cy="245475"/>
          </a:xfrm>
        </p:grpSpPr>
        <p:sp>
          <p:nvSpPr>
            <p:cNvPr id="640" name="Google Shape;640;p30"/>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8470080" y="2275922"/>
            <a:ext cx="212330" cy="306734"/>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247191" y="2903465"/>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637403" y="2888415"/>
            <a:ext cx="224277" cy="229355"/>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0"/>
          <p:cNvGrpSpPr/>
          <p:nvPr/>
        </p:nvGrpSpPr>
        <p:grpSpPr>
          <a:xfrm>
            <a:off x="3991112" y="2831995"/>
            <a:ext cx="264061" cy="249409"/>
            <a:chOff x="6435300" y="2742175"/>
            <a:chExt cx="266325" cy="232875"/>
          </a:xfrm>
        </p:grpSpPr>
        <p:sp>
          <p:nvSpPr>
            <p:cNvPr id="647" name="Google Shape;647;p30"/>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0"/>
          <p:cNvGrpSpPr/>
          <p:nvPr/>
        </p:nvGrpSpPr>
        <p:grpSpPr>
          <a:xfrm>
            <a:off x="4776248" y="2894198"/>
            <a:ext cx="250354" cy="270428"/>
            <a:chOff x="674800" y="2146225"/>
            <a:chExt cx="252500" cy="252500"/>
          </a:xfrm>
        </p:grpSpPr>
        <p:sp>
          <p:nvSpPr>
            <p:cNvPr id="650" name="Google Shape;650;p30"/>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0"/>
          <p:cNvGrpSpPr/>
          <p:nvPr/>
        </p:nvGrpSpPr>
        <p:grpSpPr>
          <a:xfrm>
            <a:off x="5171548" y="2903223"/>
            <a:ext cx="250354" cy="270428"/>
            <a:chOff x="2164225" y="2146225"/>
            <a:chExt cx="252500" cy="252500"/>
          </a:xfrm>
        </p:grpSpPr>
        <p:sp>
          <p:nvSpPr>
            <p:cNvPr id="655" name="Google Shape;655;p30"/>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0"/>
          <p:cNvGrpSpPr/>
          <p:nvPr/>
        </p:nvGrpSpPr>
        <p:grpSpPr>
          <a:xfrm>
            <a:off x="4380973" y="2903069"/>
            <a:ext cx="250800" cy="270909"/>
            <a:chOff x="689975" y="1737200"/>
            <a:chExt cx="252950" cy="252950"/>
          </a:xfrm>
        </p:grpSpPr>
        <p:sp>
          <p:nvSpPr>
            <p:cNvPr id="660" name="Google Shape;660;p30"/>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0"/>
          <p:cNvGrpSpPr/>
          <p:nvPr/>
        </p:nvGrpSpPr>
        <p:grpSpPr>
          <a:xfrm>
            <a:off x="5566630" y="2895115"/>
            <a:ext cx="250800" cy="270428"/>
            <a:chOff x="2961350" y="1740750"/>
            <a:chExt cx="252950" cy="252500"/>
          </a:xfrm>
        </p:grpSpPr>
        <p:sp>
          <p:nvSpPr>
            <p:cNvPr id="667" name="Google Shape;667;p30"/>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0"/>
          <p:cNvSpPr/>
          <p:nvPr/>
        </p:nvSpPr>
        <p:spPr>
          <a:xfrm>
            <a:off x="5984847" y="2918100"/>
            <a:ext cx="249769" cy="26994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30"/>
          <p:cNvGrpSpPr/>
          <p:nvPr/>
        </p:nvGrpSpPr>
        <p:grpSpPr>
          <a:xfrm>
            <a:off x="6379658" y="2854434"/>
            <a:ext cx="203927" cy="295757"/>
            <a:chOff x="4026550" y="3640100"/>
            <a:chExt cx="205675" cy="276150"/>
          </a:xfrm>
        </p:grpSpPr>
        <p:sp>
          <p:nvSpPr>
            <p:cNvPr id="675" name="Google Shape;675;p30"/>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30"/>
          <p:cNvSpPr/>
          <p:nvPr/>
        </p:nvSpPr>
        <p:spPr>
          <a:xfrm>
            <a:off x="6749969" y="2906438"/>
            <a:ext cx="239274" cy="28523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30"/>
          <p:cNvGrpSpPr/>
          <p:nvPr/>
        </p:nvGrpSpPr>
        <p:grpSpPr>
          <a:xfrm>
            <a:off x="7157061" y="2932380"/>
            <a:ext cx="263615" cy="231631"/>
            <a:chOff x="853250" y="4006875"/>
            <a:chExt cx="265875" cy="216275"/>
          </a:xfrm>
        </p:grpSpPr>
        <p:sp>
          <p:nvSpPr>
            <p:cNvPr id="683" name="Google Shape;683;p30"/>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30"/>
          <p:cNvGrpSpPr/>
          <p:nvPr/>
        </p:nvGrpSpPr>
        <p:grpSpPr>
          <a:xfrm>
            <a:off x="8040239" y="2905337"/>
            <a:ext cx="184444" cy="285716"/>
            <a:chOff x="1978675" y="3981800"/>
            <a:chExt cx="186025" cy="266775"/>
          </a:xfrm>
        </p:grpSpPr>
        <p:sp>
          <p:nvSpPr>
            <p:cNvPr id="686" name="Google Shape;686;p30"/>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30"/>
          <p:cNvSpPr/>
          <p:nvPr/>
        </p:nvSpPr>
        <p:spPr>
          <a:xfrm>
            <a:off x="7587983" y="2922412"/>
            <a:ext cx="238406" cy="253265"/>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30"/>
          <p:cNvGrpSpPr/>
          <p:nvPr/>
        </p:nvGrpSpPr>
        <p:grpSpPr>
          <a:xfrm>
            <a:off x="8437520" y="2912758"/>
            <a:ext cx="250354" cy="270909"/>
            <a:chOff x="480325" y="3970200"/>
            <a:chExt cx="252500" cy="252950"/>
          </a:xfrm>
        </p:grpSpPr>
        <p:sp>
          <p:nvSpPr>
            <p:cNvPr id="690" name="Google Shape;690;p30"/>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30"/>
          <p:cNvSpPr/>
          <p:nvPr/>
        </p:nvSpPr>
        <p:spPr>
          <a:xfrm>
            <a:off x="3313094" y="3392929"/>
            <a:ext cx="145081" cy="242233"/>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30"/>
          <p:cNvGrpSpPr/>
          <p:nvPr/>
        </p:nvGrpSpPr>
        <p:grpSpPr>
          <a:xfrm>
            <a:off x="3619441" y="3375984"/>
            <a:ext cx="250800" cy="270427"/>
            <a:chOff x="5745250" y="4378350"/>
            <a:chExt cx="252950" cy="252500"/>
          </a:xfrm>
        </p:grpSpPr>
        <p:sp>
          <p:nvSpPr>
            <p:cNvPr id="697" name="Google Shape;697;p30"/>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0"/>
          <p:cNvGrpSpPr/>
          <p:nvPr/>
        </p:nvGrpSpPr>
        <p:grpSpPr>
          <a:xfrm>
            <a:off x="4001565" y="3379331"/>
            <a:ext cx="250800" cy="270909"/>
            <a:chOff x="6130650" y="4381475"/>
            <a:chExt cx="252950" cy="252950"/>
          </a:xfrm>
        </p:grpSpPr>
        <p:sp>
          <p:nvSpPr>
            <p:cNvPr id="700" name="Google Shape;700;p30"/>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0"/>
          <p:cNvSpPr/>
          <p:nvPr/>
        </p:nvSpPr>
        <p:spPr>
          <a:xfrm>
            <a:off x="4381760" y="3391295"/>
            <a:ext cx="242397" cy="248847"/>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0"/>
          <p:cNvGrpSpPr/>
          <p:nvPr/>
        </p:nvGrpSpPr>
        <p:grpSpPr>
          <a:xfrm>
            <a:off x="4757418" y="3397639"/>
            <a:ext cx="264061" cy="235540"/>
            <a:chOff x="6919750" y="1464650"/>
            <a:chExt cx="266325" cy="219925"/>
          </a:xfrm>
        </p:grpSpPr>
        <p:sp>
          <p:nvSpPr>
            <p:cNvPr id="704" name="Google Shape;704;p30"/>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30"/>
          <p:cNvGrpSpPr/>
          <p:nvPr/>
        </p:nvGrpSpPr>
        <p:grpSpPr>
          <a:xfrm>
            <a:off x="5152034" y="3378370"/>
            <a:ext cx="275141" cy="267081"/>
            <a:chOff x="4759875" y="1027050"/>
            <a:chExt cx="277500" cy="249375"/>
          </a:xfrm>
        </p:grpSpPr>
        <p:sp>
          <p:nvSpPr>
            <p:cNvPr id="707" name="Google Shape;707;p30"/>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0"/>
          <p:cNvGrpSpPr/>
          <p:nvPr/>
        </p:nvGrpSpPr>
        <p:grpSpPr>
          <a:xfrm>
            <a:off x="5557975" y="3365777"/>
            <a:ext cx="279553" cy="269624"/>
            <a:chOff x="3357900" y="1057675"/>
            <a:chExt cx="281950" cy="251750"/>
          </a:xfrm>
        </p:grpSpPr>
        <p:sp>
          <p:nvSpPr>
            <p:cNvPr id="713" name="Google Shape;713;p30"/>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0"/>
          <p:cNvGrpSpPr/>
          <p:nvPr/>
        </p:nvGrpSpPr>
        <p:grpSpPr>
          <a:xfrm>
            <a:off x="5980354" y="3353996"/>
            <a:ext cx="143321" cy="315811"/>
            <a:chOff x="3783900" y="1046675"/>
            <a:chExt cx="144550" cy="294875"/>
          </a:xfrm>
        </p:grpSpPr>
        <p:sp>
          <p:nvSpPr>
            <p:cNvPr id="717" name="Google Shape;717;p30"/>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30"/>
          <p:cNvSpPr/>
          <p:nvPr/>
        </p:nvSpPr>
        <p:spPr>
          <a:xfrm>
            <a:off x="6374080" y="3373098"/>
            <a:ext cx="192872" cy="28523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30"/>
          <p:cNvGrpSpPr/>
          <p:nvPr/>
        </p:nvGrpSpPr>
        <p:grpSpPr>
          <a:xfrm>
            <a:off x="6654760" y="3163347"/>
            <a:ext cx="414447" cy="529850"/>
            <a:chOff x="238550" y="1487175"/>
            <a:chExt cx="418000" cy="494725"/>
          </a:xfrm>
        </p:grpSpPr>
        <p:sp>
          <p:nvSpPr>
            <p:cNvPr id="721" name="Google Shape;721;p30"/>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30"/>
          <p:cNvSpPr/>
          <p:nvPr/>
        </p:nvSpPr>
        <p:spPr>
          <a:xfrm>
            <a:off x="7156796" y="3478291"/>
            <a:ext cx="280867" cy="170798"/>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7525388" y="3408180"/>
            <a:ext cx="264061" cy="295757"/>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30"/>
          <p:cNvGrpSpPr/>
          <p:nvPr/>
        </p:nvGrpSpPr>
        <p:grpSpPr>
          <a:xfrm>
            <a:off x="7969100" y="3419931"/>
            <a:ext cx="273530" cy="285823"/>
            <a:chOff x="6010925" y="3998175"/>
            <a:chExt cx="275875" cy="266875"/>
          </a:xfrm>
        </p:grpSpPr>
        <p:sp>
          <p:nvSpPr>
            <p:cNvPr id="733" name="Google Shape;733;p30"/>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0"/>
          <p:cNvGrpSpPr/>
          <p:nvPr/>
        </p:nvGrpSpPr>
        <p:grpSpPr>
          <a:xfrm>
            <a:off x="8420752" y="3434740"/>
            <a:ext cx="264061" cy="242233"/>
            <a:chOff x="6866650" y="1038650"/>
            <a:chExt cx="266325" cy="226175"/>
          </a:xfrm>
        </p:grpSpPr>
        <p:sp>
          <p:nvSpPr>
            <p:cNvPr id="739" name="Google Shape;739;p30"/>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0"/>
          <p:cNvGrpSpPr/>
          <p:nvPr/>
        </p:nvGrpSpPr>
        <p:grpSpPr>
          <a:xfrm>
            <a:off x="5223882" y="791668"/>
            <a:ext cx="204373" cy="284752"/>
            <a:chOff x="2033075" y="2942475"/>
            <a:chExt cx="206125" cy="265875"/>
          </a:xfrm>
        </p:grpSpPr>
        <p:sp>
          <p:nvSpPr>
            <p:cNvPr id="743" name="Google Shape;743;p30"/>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0"/>
          <p:cNvSpPr/>
          <p:nvPr/>
        </p:nvSpPr>
        <p:spPr>
          <a:xfrm>
            <a:off x="3247203" y="3887802"/>
            <a:ext cx="211437" cy="312946"/>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0"/>
          <p:cNvGrpSpPr/>
          <p:nvPr/>
        </p:nvGrpSpPr>
        <p:grpSpPr>
          <a:xfrm>
            <a:off x="3620201" y="3916017"/>
            <a:ext cx="244182" cy="284752"/>
            <a:chOff x="3081775" y="1061400"/>
            <a:chExt cx="246275" cy="265875"/>
          </a:xfrm>
        </p:grpSpPr>
        <p:sp>
          <p:nvSpPr>
            <p:cNvPr id="751" name="Google Shape;751;p30"/>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0"/>
          <p:cNvGrpSpPr/>
          <p:nvPr/>
        </p:nvGrpSpPr>
        <p:grpSpPr>
          <a:xfrm>
            <a:off x="4024977" y="3949067"/>
            <a:ext cx="276901" cy="256076"/>
            <a:chOff x="2847150" y="1805000"/>
            <a:chExt cx="279275" cy="239100"/>
          </a:xfrm>
        </p:grpSpPr>
        <p:sp>
          <p:nvSpPr>
            <p:cNvPr id="755" name="Google Shape;755;p30"/>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0"/>
          <p:cNvSpPr/>
          <p:nvPr/>
        </p:nvSpPr>
        <p:spPr>
          <a:xfrm>
            <a:off x="4461676" y="3988282"/>
            <a:ext cx="290138" cy="149565"/>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30"/>
          <p:cNvGrpSpPr/>
          <p:nvPr/>
        </p:nvGrpSpPr>
        <p:grpSpPr>
          <a:xfrm>
            <a:off x="4914356" y="3905311"/>
            <a:ext cx="264061" cy="285234"/>
            <a:chOff x="6435300" y="1095300"/>
            <a:chExt cx="266325" cy="266325"/>
          </a:xfrm>
        </p:grpSpPr>
        <p:sp>
          <p:nvSpPr>
            <p:cNvPr id="759" name="Google Shape;759;p30"/>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2" name="Google Shape;762;p30"/>
          <p:cNvSpPr/>
          <p:nvPr/>
        </p:nvSpPr>
        <p:spPr>
          <a:xfrm>
            <a:off x="5337157" y="3916524"/>
            <a:ext cx="184890" cy="260387"/>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5682715" y="3894283"/>
            <a:ext cx="234415" cy="24271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30"/>
          <p:cNvGrpSpPr/>
          <p:nvPr/>
        </p:nvGrpSpPr>
        <p:grpSpPr>
          <a:xfrm>
            <a:off x="6079119" y="3901436"/>
            <a:ext cx="226012" cy="285234"/>
            <a:chOff x="4506525" y="1060950"/>
            <a:chExt cx="227950" cy="266325"/>
          </a:xfrm>
        </p:grpSpPr>
        <p:sp>
          <p:nvSpPr>
            <p:cNvPr id="765" name="Google Shape;765;p30"/>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0"/>
          <p:cNvSpPr/>
          <p:nvPr/>
        </p:nvSpPr>
        <p:spPr>
          <a:xfrm>
            <a:off x="6423343" y="3998365"/>
            <a:ext cx="290162" cy="99657"/>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7170872" y="3962506"/>
            <a:ext cx="230449" cy="281405"/>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30"/>
          <p:cNvGrpSpPr/>
          <p:nvPr/>
        </p:nvGrpSpPr>
        <p:grpSpPr>
          <a:xfrm>
            <a:off x="6833289" y="3962454"/>
            <a:ext cx="188435" cy="279959"/>
            <a:chOff x="867500" y="3647700"/>
            <a:chExt cx="190050" cy="261400"/>
          </a:xfrm>
        </p:grpSpPr>
        <p:sp>
          <p:nvSpPr>
            <p:cNvPr id="775" name="Google Shape;775;p30"/>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30"/>
          <p:cNvSpPr/>
          <p:nvPr/>
        </p:nvSpPr>
        <p:spPr>
          <a:xfrm>
            <a:off x="7550701" y="3936462"/>
            <a:ext cx="267581" cy="242260"/>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8002050" y="3935471"/>
            <a:ext cx="230003" cy="284511"/>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0"/>
          <p:cNvGrpSpPr/>
          <p:nvPr/>
        </p:nvGrpSpPr>
        <p:grpSpPr>
          <a:xfrm>
            <a:off x="8440012" y="3927370"/>
            <a:ext cx="224699" cy="312946"/>
            <a:chOff x="3707175" y="1322350"/>
            <a:chExt cx="226625" cy="292200"/>
          </a:xfrm>
        </p:grpSpPr>
        <p:sp>
          <p:nvSpPr>
            <p:cNvPr id="783" name="Google Shape;783;p30"/>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566;p30">
            <a:extLst>
              <a:ext uri="{FF2B5EF4-FFF2-40B4-BE49-F238E27FC236}">
                <a16:creationId xmlns:a16="http://schemas.microsoft.com/office/drawing/2014/main" id="{CF7AC528-7D9D-8345-87EF-37B83E6D07D1}"/>
              </a:ext>
            </a:extLst>
          </p:cNvPr>
          <p:cNvSpPr/>
          <p:nvPr/>
        </p:nvSpPr>
        <p:spPr>
          <a:xfrm>
            <a:off x="8609098" y="1423404"/>
            <a:ext cx="262748" cy="281405"/>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479620" y="1312832"/>
            <a:ext cx="2426140" cy="22499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a:t>Background and</a:t>
            </a:r>
            <a:br>
              <a:rPr lang="en-GB" sz="4000" b="1" dirty="0"/>
            </a:br>
            <a:r>
              <a:rPr lang="en-GB" sz="4000" b="1" dirty="0"/>
              <a:t>Problem Statement</a:t>
            </a:r>
            <a:endParaRPr sz="4000" b="1" dirty="0"/>
          </a:p>
        </p:txBody>
      </p:sp>
      <p:sp>
        <p:nvSpPr>
          <p:cNvPr id="99" name="Google Shape;99;p13"/>
          <p:cNvSpPr txBox="1">
            <a:spLocks noGrp="1"/>
          </p:cNvSpPr>
          <p:nvPr>
            <p:ph type="body" idx="1"/>
          </p:nvPr>
        </p:nvSpPr>
        <p:spPr>
          <a:xfrm>
            <a:off x="3059094" y="412455"/>
            <a:ext cx="5830180" cy="4318590"/>
          </a:xfrm>
          <a:prstGeom prst="rect">
            <a:avLst/>
          </a:prstGeom>
        </p:spPr>
        <p:txBody>
          <a:bodyPr spcFirstLastPara="1" wrap="square" lIns="91425" tIns="91425" rIns="91425" bIns="91425" anchor="ctr" anchorCtr="0">
            <a:noAutofit/>
          </a:bodyPr>
          <a:lstStyle/>
          <a:p>
            <a:pPr indent="-457200"/>
            <a:r>
              <a:rPr lang="en-US" sz="3200" dirty="0"/>
              <a:t>What features do people consider in a “good movie?”</a:t>
            </a:r>
          </a:p>
          <a:p>
            <a:pPr indent="-457200"/>
            <a:endParaRPr lang="en-US" sz="3200" dirty="0"/>
          </a:p>
          <a:p>
            <a:pPr indent="-457200"/>
            <a:r>
              <a:rPr lang="en-US" sz="3200" dirty="0"/>
              <a:t>Current producers are </a:t>
            </a:r>
            <a:r>
              <a:rPr lang="en-US" sz="3200" i="1" dirty="0"/>
              <a:t>not </a:t>
            </a:r>
            <a:r>
              <a:rPr lang="en-US" sz="3200" dirty="0"/>
              <a:t>considering linguistic content of script! </a:t>
            </a:r>
          </a:p>
          <a:p>
            <a:pPr indent="-457200"/>
            <a:endParaRPr lang="en-US" sz="3200" dirty="0"/>
          </a:p>
          <a:p>
            <a:pPr indent="-457200"/>
            <a:r>
              <a:rPr lang="en-US" sz="3200" dirty="0"/>
              <a:t>Model: </a:t>
            </a:r>
            <a:r>
              <a:rPr lang="en-US" sz="3200" i="1" dirty="0"/>
              <a:t>Use linguistic ratios to predict moving rating</a:t>
            </a:r>
            <a:endParaRPr sz="3200" i="1" dirty="0"/>
          </a:p>
        </p:txBody>
      </p:sp>
      <p:grpSp>
        <p:nvGrpSpPr>
          <p:cNvPr id="4" name="Google Shape;586;p30">
            <a:extLst>
              <a:ext uri="{FF2B5EF4-FFF2-40B4-BE49-F238E27FC236}">
                <a16:creationId xmlns:a16="http://schemas.microsoft.com/office/drawing/2014/main" id="{FFAC2CB7-849F-EA43-9DFF-19DD43AFCCE7}"/>
              </a:ext>
            </a:extLst>
          </p:cNvPr>
          <p:cNvGrpSpPr/>
          <p:nvPr/>
        </p:nvGrpSpPr>
        <p:grpSpPr>
          <a:xfrm>
            <a:off x="1205393" y="230560"/>
            <a:ext cx="979007" cy="832573"/>
            <a:chOff x="3171000" y="4021950"/>
            <a:chExt cx="268100" cy="265875"/>
          </a:xfrm>
        </p:grpSpPr>
        <p:sp>
          <p:nvSpPr>
            <p:cNvPr id="5" name="Google Shape;587;p30">
              <a:extLst>
                <a:ext uri="{FF2B5EF4-FFF2-40B4-BE49-F238E27FC236}">
                  <a16:creationId xmlns:a16="http://schemas.microsoft.com/office/drawing/2014/main" id="{C119A229-8187-ED44-B44A-E496AC021FD4}"/>
                </a:ext>
              </a:extLst>
            </p:cNvPr>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8;p30">
              <a:extLst>
                <a:ext uri="{FF2B5EF4-FFF2-40B4-BE49-F238E27FC236}">
                  <a16:creationId xmlns:a16="http://schemas.microsoft.com/office/drawing/2014/main" id="{3409E3D5-1ABF-B843-88D3-FCCB222D03F8}"/>
                </a:ext>
              </a:extLst>
            </p:cNvPr>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4"/>
          <p:cNvSpPr/>
          <p:nvPr/>
        </p:nvSpPr>
        <p:spPr>
          <a:xfrm>
            <a:off x="228150" y="1520596"/>
            <a:ext cx="1319989" cy="1252863"/>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0" name="Google Shape;410;p24"/>
          <p:cNvSpPr/>
          <p:nvPr/>
        </p:nvSpPr>
        <p:spPr>
          <a:xfrm>
            <a:off x="1968452" y="3381011"/>
            <a:ext cx="1597708" cy="1380013"/>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411" name="Google Shape;411;p24"/>
          <p:cNvSpPr/>
          <p:nvPr/>
        </p:nvSpPr>
        <p:spPr>
          <a:xfrm>
            <a:off x="3749040" y="1320800"/>
            <a:ext cx="1682366" cy="1584960"/>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412" name="Google Shape;412;p24"/>
          <p:cNvSpPr/>
          <p:nvPr/>
        </p:nvSpPr>
        <p:spPr>
          <a:xfrm>
            <a:off x="5037961" y="3327908"/>
            <a:ext cx="1841764" cy="1584960"/>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413" name="Google Shape;413;p24"/>
          <p:cNvSpPr/>
          <p:nvPr/>
        </p:nvSpPr>
        <p:spPr>
          <a:xfrm>
            <a:off x="6832263" y="1141912"/>
            <a:ext cx="1721150" cy="1584960"/>
          </a:xfrm>
          <a:custGeom>
            <a:avLst/>
            <a:gdLst/>
            <a:ahLst/>
            <a:cxnLst/>
            <a:rect l="l" t="t" r="r" b="b"/>
            <a:pathLst>
              <a:path w="4180114" h="4889241" extrusionOk="0">
                <a:moveTo>
                  <a:pt x="0" y="0"/>
                </a:moveTo>
                <a:lnTo>
                  <a:pt x="4180114" y="0"/>
                </a:lnTo>
                <a:lnTo>
                  <a:pt x="4177998" y="867747"/>
                </a:lnTo>
                <a:lnTo>
                  <a:pt x="4075567" y="867747"/>
                </a:lnTo>
                <a:lnTo>
                  <a:pt x="4077492" y="102622"/>
                </a:lnTo>
                <a:lnTo>
                  <a:pt x="102622" y="102622"/>
                </a:lnTo>
                <a:lnTo>
                  <a:pt x="102622" y="4786619"/>
                </a:lnTo>
                <a:lnTo>
                  <a:pt x="4077492" y="4786619"/>
                </a:lnTo>
                <a:lnTo>
                  <a:pt x="4068776" y="3881534"/>
                </a:lnTo>
                <a:lnTo>
                  <a:pt x="4171275" y="3881534"/>
                </a:lnTo>
                <a:lnTo>
                  <a:pt x="4180114" y="4889241"/>
                </a:lnTo>
                <a:lnTo>
                  <a:pt x="0" y="4889241"/>
                </a:lnTo>
                <a:close/>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a:ea typeface="Calibri"/>
              <a:cs typeface="Calibri"/>
              <a:sym typeface="Calibri"/>
            </a:endParaRPr>
          </a:p>
        </p:txBody>
      </p:sp>
      <p:sp>
        <p:nvSpPr>
          <p:cNvPr id="414" name="Google Shape;414;p24"/>
          <p:cNvSpPr txBox="1"/>
          <p:nvPr/>
        </p:nvSpPr>
        <p:spPr>
          <a:xfrm>
            <a:off x="354423" y="1763705"/>
            <a:ext cx="1940885" cy="42214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3000" b="1" dirty="0">
                <a:solidFill>
                  <a:schemeClr val="accent1"/>
                </a:solidFill>
                <a:latin typeface="Barlow Condensed"/>
                <a:ea typeface="Barlow Condensed"/>
                <a:cs typeface="Barlow Condensed"/>
                <a:sym typeface="Barlow Condensed"/>
              </a:rPr>
              <a:t>1. Background</a:t>
            </a:r>
            <a:endParaRPr sz="3000" b="1" dirty="0">
              <a:solidFill>
                <a:schemeClr val="accent1"/>
              </a:solidFill>
              <a:latin typeface="Barlow Condensed"/>
              <a:ea typeface="Barlow Condensed"/>
              <a:cs typeface="Barlow Condensed"/>
              <a:sym typeface="Barlow Condensed"/>
            </a:endParaRPr>
          </a:p>
        </p:txBody>
      </p:sp>
      <p:sp>
        <p:nvSpPr>
          <p:cNvPr id="418" name="Google Shape;418;p24"/>
          <p:cNvSpPr txBox="1"/>
          <p:nvPr/>
        </p:nvSpPr>
        <p:spPr>
          <a:xfrm>
            <a:off x="6879725" y="1615440"/>
            <a:ext cx="2245360" cy="80118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dirty="0">
                <a:solidFill>
                  <a:schemeClr val="accent1"/>
                </a:solidFill>
                <a:latin typeface="Barlow Condensed"/>
                <a:ea typeface="Barlow Condensed"/>
                <a:cs typeface="Barlow Condensed"/>
                <a:sym typeface="Barlow Condensed"/>
              </a:rPr>
              <a:t>5. Conclusion and Recommendations</a:t>
            </a:r>
            <a:endParaRPr sz="2400" b="1" dirty="0">
              <a:solidFill>
                <a:schemeClr val="accent1"/>
              </a:solidFill>
              <a:latin typeface="Barlow Condensed"/>
              <a:ea typeface="Barlow Condensed"/>
              <a:cs typeface="Barlow Condensed"/>
              <a:sym typeface="Barlow Condensed"/>
            </a:endParaRPr>
          </a:p>
        </p:txBody>
      </p:sp>
      <p:sp>
        <p:nvSpPr>
          <p:cNvPr id="424" name="Google Shape;424;p24"/>
          <p:cNvSpPr txBox="1">
            <a:spLocks noGrp="1"/>
          </p:cNvSpPr>
          <p:nvPr>
            <p:ph type="title"/>
          </p:nvPr>
        </p:nvSpPr>
        <p:spPr>
          <a:xfrm>
            <a:off x="228150" y="382475"/>
            <a:ext cx="84600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Process Overview</a:t>
            </a:r>
            <a:endParaRPr sz="5400" dirty="0"/>
          </a:p>
        </p:txBody>
      </p:sp>
      <p:sp>
        <p:nvSpPr>
          <p:cNvPr id="18" name="Google Shape;414;p24">
            <a:extLst>
              <a:ext uri="{FF2B5EF4-FFF2-40B4-BE49-F238E27FC236}">
                <a16:creationId xmlns:a16="http://schemas.microsoft.com/office/drawing/2014/main" id="{64361943-700A-854B-BAC6-CBE3DE64820F}"/>
              </a:ext>
            </a:extLst>
          </p:cNvPr>
          <p:cNvSpPr txBox="1"/>
          <p:nvPr/>
        </p:nvSpPr>
        <p:spPr>
          <a:xfrm>
            <a:off x="1534160" y="3582779"/>
            <a:ext cx="1692427" cy="93084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000" b="1" dirty="0">
                <a:solidFill>
                  <a:schemeClr val="accent1"/>
                </a:solidFill>
                <a:latin typeface="Barlow Condensed"/>
                <a:ea typeface="Barlow Condensed"/>
                <a:cs typeface="Barlow Condensed"/>
                <a:sym typeface="Barlow Condensed"/>
              </a:rPr>
              <a:t> 2. EDA</a:t>
            </a:r>
            <a:endParaRPr sz="3000" b="1" dirty="0">
              <a:solidFill>
                <a:schemeClr val="accent1"/>
              </a:solidFill>
              <a:latin typeface="Barlow Condensed"/>
              <a:ea typeface="Barlow Condensed"/>
              <a:cs typeface="Barlow Condensed"/>
              <a:sym typeface="Barlow Condensed"/>
            </a:endParaRPr>
          </a:p>
        </p:txBody>
      </p:sp>
      <p:sp>
        <p:nvSpPr>
          <p:cNvPr id="19" name="Google Shape;414;p24">
            <a:extLst>
              <a:ext uri="{FF2B5EF4-FFF2-40B4-BE49-F238E27FC236}">
                <a16:creationId xmlns:a16="http://schemas.microsoft.com/office/drawing/2014/main" id="{D8E5DBF5-EA24-B14F-9F47-A795FE598529}"/>
              </a:ext>
            </a:extLst>
          </p:cNvPr>
          <p:cNvSpPr txBox="1"/>
          <p:nvPr/>
        </p:nvSpPr>
        <p:spPr>
          <a:xfrm>
            <a:off x="3459505" y="1475327"/>
            <a:ext cx="2245360" cy="107551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3000" b="1" dirty="0">
                <a:solidFill>
                  <a:schemeClr val="accent1"/>
                </a:solidFill>
                <a:latin typeface="Barlow Condensed"/>
                <a:ea typeface="Barlow Condensed"/>
                <a:cs typeface="Barlow Condensed"/>
                <a:sym typeface="Barlow Condensed"/>
              </a:rPr>
              <a:t> 3. Support Vector Model</a:t>
            </a:r>
            <a:endParaRPr sz="3000" b="1" dirty="0">
              <a:solidFill>
                <a:schemeClr val="accent1"/>
              </a:solidFill>
              <a:latin typeface="Barlow Condensed"/>
              <a:ea typeface="Barlow Condensed"/>
              <a:cs typeface="Barlow Condensed"/>
              <a:sym typeface="Barlow Condensed"/>
            </a:endParaRPr>
          </a:p>
        </p:txBody>
      </p:sp>
      <p:sp>
        <p:nvSpPr>
          <p:cNvPr id="20" name="Google Shape;414;p24">
            <a:extLst>
              <a:ext uri="{FF2B5EF4-FFF2-40B4-BE49-F238E27FC236}">
                <a16:creationId xmlns:a16="http://schemas.microsoft.com/office/drawing/2014/main" id="{0089DA0C-AB63-5143-A0B3-3BF899B8FD53}"/>
              </a:ext>
            </a:extLst>
          </p:cNvPr>
          <p:cNvSpPr txBox="1"/>
          <p:nvPr/>
        </p:nvSpPr>
        <p:spPr>
          <a:xfrm>
            <a:off x="5136932" y="3749795"/>
            <a:ext cx="2555906" cy="5968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3000" b="1" dirty="0">
                <a:solidFill>
                  <a:schemeClr val="accent1"/>
                </a:solidFill>
                <a:latin typeface="Barlow Condensed"/>
                <a:ea typeface="Barlow Condensed"/>
                <a:cs typeface="Barlow Condensed"/>
                <a:sym typeface="Barlow Condensed"/>
              </a:rPr>
              <a:t> 4. Analysis</a:t>
            </a:r>
            <a:endParaRPr sz="3000" b="1" dirty="0">
              <a:solidFill>
                <a:schemeClr val="accent1"/>
              </a:solidFill>
              <a:latin typeface="Barlow Condensed"/>
              <a:ea typeface="Barlow Condensed"/>
              <a:cs typeface="Barlow Condensed"/>
              <a:sym typeface="Barlow Condensed"/>
            </a:endParaRPr>
          </a:p>
        </p:txBody>
      </p:sp>
      <p:cxnSp>
        <p:nvCxnSpPr>
          <p:cNvPr id="3" name="Straight Arrow Connector 2">
            <a:extLst>
              <a:ext uri="{FF2B5EF4-FFF2-40B4-BE49-F238E27FC236}">
                <a16:creationId xmlns:a16="http://schemas.microsoft.com/office/drawing/2014/main" id="{73C4979F-847A-B641-9632-3D72DAC9C966}"/>
              </a:ext>
            </a:extLst>
          </p:cNvPr>
          <p:cNvCxnSpPr>
            <a:cxnSpLocks/>
          </p:cNvCxnSpPr>
          <p:nvPr/>
        </p:nvCxnSpPr>
        <p:spPr>
          <a:xfrm>
            <a:off x="1563252" y="2807587"/>
            <a:ext cx="560593" cy="515443"/>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85049F-AF6D-CA47-BF9B-DF750B643B32}"/>
              </a:ext>
            </a:extLst>
          </p:cNvPr>
          <p:cNvCxnSpPr>
            <a:cxnSpLocks/>
          </p:cNvCxnSpPr>
          <p:nvPr/>
        </p:nvCxnSpPr>
        <p:spPr>
          <a:xfrm flipV="1">
            <a:off x="3304254" y="2812350"/>
            <a:ext cx="271998" cy="510680"/>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65F94D3-6CB0-5541-A20A-47120C3B86D3}"/>
              </a:ext>
            </a:extLst>
          </p:cNvPr>
          <p:cNvCxnSpPr/>
          <p:nvPr/>
        </p:nvCxnSpPr>
        <p:spPr>
          <a:xfrm>
            <a:off x="5524551" y="2779799"/>
            <a:ext cx="434292" cy="422148"/>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E4095A-3A4F-E44F-A875-4AE8A3371EC0}"/>
              </a:ext>
            </a:extLst>
          </p:cNvPr>
          <p:cNvCxnSpPr>
            <a:cxnSpLocks/>
          </p:cNvCxnSpPr>
          <p:nvPr/>
        </p:nvCxnSpPr>
        <p:spPr>
          <a:xfrm flipV="1">
            <a:off x="6502925" y="2754248"/>
            <a:ext cx="271998" cy="510680"/>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611700" y="1316225"/>
            <a:ext cx="2635500" cy="22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t>Dataset </a:t>
            </a:r>
            <a:br>
              <a:rPr lang="en-GB" sz="4000" dirty="0"/>
            </a:br>
            <a:r>
              <a:rPr lang="en-GB" sz="4000" dirty="0"/>
              <a:t>Background</a:t>
            </a:r>
            <a:endParaRPr sz="4000" dirty="0"/>
          </a:p>
        </p:txBody>
      </p:sp>
      <p:sp>
        <p:nvSpPr>
          <p:cNvPr id="133" name="Google Shape;133;p19"/>
          <p:cNvSpPr txBox="1">
            <a:spLocks noGrp="1"/>
          </p:cNvSpPr>
          <p:nvPr>
            <p:ph type="body" idx="1"/>
          </p:nvPr>
        </p:nvSpPr>
        <p:spPr>
          <a:xfrm>
            <a:off x="3247200" y="365088"/>
            <a:ext cx="5067744" cy="4328832"/>
          </a:xfrm>
          <a:prstGeom prst="rect">
            <a:avLst/>
          </a:prstGeom>
        </p:spPr>
        <p:txBody>
          <a:bodyPr spcFirstLastPara="1" wrap="square" lIns="91425" tIns="91425" rIns="91425" bIns="91425" anchor="ctr" anchorCtr="0">
            <a:noAutofit/>
          </a:bodyPr>
          <a:lstStyle/>
          <a:p>
            <a:pPr marL="285750" indent="-285750">
              <a:spcAft>
                <a:spcPts val="1600"/>
              </a:spcAft>
            </a:pPr>
            <a:r>
              <a:rPr lang="en-US" sz="2800" dirty="0"/>
              <a:t>Nearly 10,000 movies</a:t>
            </a:r>
          </a:p>
          <a:p>
            <a:pPr marL="285750" indent="-285750">
              <a:spcAft>
                <a:spcPts val="1600"/>
              </a:spcAft>
            </a:pPr>
            <a:r>
              <a:rPr lang="en-US" sz="2800" dirty="0"/>
              <a:t>35 linguistic ratios</a:t>
            </a:r>
          </a:p>
          <a:p>
            <a:pPr marL="285750" indent="-285750">
              <a:spcAft>
                <a:spcPts val="1600"/>
              </a:spcAft>
            </a:pPr>
            <a:r>
              <a:rPr lang="en-US" sz="2800" dirty="0"/>
              <a:t>Multiple genres</a:t>
            </a:r>
          </a:p>
          <a:p>
            <a:pPr marL="285750" indent="-285750">
              <a:spcAft>
                <a:spcPts val="1600"/>
              </a:spcAft>
            </a:pPr>
            <a:r>
              <a:rPr lang="en-US" sz="2800" dirty="0"/>
              <a:t>Multiple countries</a:t>
            </a:r>
          </a:p>
          <a:p>
            <a:pPr marL="285750" indent="-285750">
              <a:spcAft>
                <a:spcPts val="1600"/>
              </a:spcAft>
            </a:pPr>
            <a:r>
              <a:rPr lang="en-US" sz="2800" dirty="0"/>
              <a:t>Time range:  1992 – 2014</a:t>
            </a:r>
          </a:p>
          <a:p>
            <a:pPr marL="285750" indent="-285750">
              <a:spcAft>
                <a:spcPts val="1600"/>
              </a:spcAft>
            </a:pPr>
            <a:r>
              <a:rPr lang="en-US" sz="2800" dirty="0" err="1"/>
              <a:t>IMdb</a:t>
            </a:r>
            <a:r>
              <a:rPr lang="en-US" sz="2800" dirty="0"/>
              <a:t> average rating rank scale:  1 - 10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5FC2-8D02-BB48-93EE-BC03C5FBEF56}"/>
              </a:ext>
            </a:extLst>
          </p:cNvPr>
          <p:cNvSpPr>
            <a:spLocks noGrp="1"/>
          </p:cNvSpPr>
          <p:nvPr>
            <p:ph type="title"/>
          </p:nvPr>
        </p:nvSpPr>
        <p:spPr>
          <a:xfrm>
            <a:off x="342000" y="-97030"/>
            <a:ext cx="8460000" cy="576000"/>
          </a:xfrm>
        </p:spPr>
        <p:txBody>
          <a:bodyPr/>
          <a:lstStyle/>
          <a:p>
            <a:r>
              <a:rPr lang="en-US" dirty="0"/>
              <a:t>Correlation Heatmap</a:t>
            </a:r>
          </a:p>
        </p:txBody>
      </p:sp>
      <p:pic>
        <p:nvPicPr>
          <p:cNvPr id="3" name="Picture 2">
            <a:extLst>
              <a:ext uri="{FF2B5EF4-FFF2-40B4-BE49-F238E27FC236}">
                <a16:creationId xmlns:a16="http://schemas.microsoft.com/office/drawing/2014/main" id="{41E31909-6E71-664D-8118-39689B278FA0}"/>
              </a:ext>
            </a:extLst>
          </p:cNvPr>
          <p:cNvPicPr>
            <a:picLocks noChangeAspect="1"/>
          </p:cNvPicPr>
          <p:nvPr/>
        </p:nvPicPr>
        <p:blipFill rotWithShape="1">
          <a:blip r:embed="rId3"/>
          <a:srcRect t="2133"/>
          <a:stretch/>
        </p:blipFill>
        <p:spPr>
          <a:xfrm>
            <a:off x="0" y="478970"/>
            <a:ext cx="9144000" cy="4664529"/>
          </a:xfrm>
          <a:prstGeom prst="rect">
            <a:avLst/>
          </a:prstGeom>
        </p:spPr>
      </p:pic>
      <p:sp>
        <p:nvSpPr>
          <p:cNvPr id="4" name="Google Shape;93;p12">
            <a:extLst>
              <a:ext uri="{FF2B5EF4-FFF2-40B4-BE49-F238E27FC236}">
                <a16:creationId xmlns:a16="http://schemas.microsoft.com/office/drawing/2014/main" id="{AA54D08E-1C6D-E745-8E17-197DF85605F6}"/>
              </a:ext>
            </a:extLst>
          </p:cNvPr>
          <p:cNvSpPr txBox="1">
            <a:spLocks/>
          </p:cNvSpPr>
          <p:nvPr/>
        </p:nvSpPr>
        <p:spPr>
          <a:xfrm rot="20380584">
            <a:off x="2169432" y="1755648"/>
            <a:ext cx="2439144" cy="829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1pPr>
            <a:lvl2pPr marR="0" lvl="1"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2pPr>
            <a:lvl3pPr marR="0" lvl="2"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3pPr>
            <a:lvl4pPr marR="0" lvl="3"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4pPr>
            <a:lvl5pPr marR="0" lvl="4"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5pPr>
            <a:lvl6pPr marR="0" lvl="5"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6pPr>
            <a:lvl7pPr marR="0" lvl="6"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7pPr>
            <a:lvl8pPr marR="0" lvl="7"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8pPr>
            <a:lvl9pPr marR="0" lvl="8" algn="l" rtl="0">
              <a:lnSpc>
                <a:spcPct val="100000"/>
              </a:lnSpc>
              <a:spcBef>
                <a:spcPts val="0"/>
              </a:spcBef>
              <a:spcAft>
                <a:spcPts val="0"/>
              </a:spcAft>
              <a:buClr>
                <a:srgbClr val="F9F6EF"/>
              </a:buClr>
              <a:buSzPts val="4800"/>
              <a:buFont typeface="Barlow Condensed Medium"/>
              <a:buNone/>
              <a:defRPr sz="4800" b="0" i="0" u="none" strike="noStrike" cap="none">
                <a:solidFill>
                  <a:srgbClr val="F9F6EF"/>
                </a:solidFill>
                <a:latin typeface="Barlow Condensed Medium"/>
                <a:ea typeface="Barlow Condensed Medium"/>
                <a:cs typeface="Barlow Condensed Medium"/>
                <a:sym typeface="Barlow Condensed Medium"/>
              </a:defRPr>
            </a:lvl9pPr>
          </a:lstStyle>
          <a:p>
            <a:r>
              <a:rPr lang="en-GB" sz="3200" dirty="0"/>
              <a:t>Example Linguistic Ratios!</a:t>
            </a:r>
          </a:p>
        </p:txBody>
      </p:sp>
    </p:spTree>
    <p:extLst>
      <p:ext uri="{BB962C8B-B14F-4D97-AF65-F5344CB8AC3E}">
        <p14:creationId xmlns:p14="http://schemas.microsoft.com/office/powerpoint/2010/main" val="378989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424970" y="1450690"/>
            <a:ext cx="6631910" cy="18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EDA (Exploratory Data Analysis</a:t>
            </a:r>
            <a:br>
              <a:rPr lang="en-GB" dirty="0"/>
            </a:br>
            <a:r>
              <a:rPr lang="en-GB" dirty="0"/>
              <a:t> --&gt; Tableau</a:t>
            </a:r>
            <a:endParaRPr dirty="0"/>
          </a:p>
        </p:txBody>
      </p:sp>
    </p:spTree>
    <p:extLst>
      <p:ext uri="{BB962C8B-B14F-4D97-AF65-F5344CB8AC3E}">
        <p14:creationId xmlns:p14="http://schemas.microsoft.com/office/powerpoint/2010/main" val="339119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20569" y="297342"/>
            <a:ext cx="5179189" cy="6295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Our data is distributed fairly evenly….</a:t>
            </a:r>
            <a:endParaRPr dirty="0">
              <a:solidFill>
                <a:schemeClr val="accent1"/>
              </a:solidFill>
            </a:endParaRPr>
          </a:p>
        </p:txBody>
      </p:sp>
      <p:pic>
        <p:nvPicPr>
          <p:cNvPr id="3" name="Picture 2">
            <a:extLst>
              <a:ext uri="{FF2B5EF4-FFF2-40B4-BE49-F238E27FC236}">
                <a16:creationId xmlns:a16="http://schemas.microsoft.com/office/drawing/2014/main" id="{B6C427AD-3AB7-4C4B-B832-D37274F3A87A}"/>
              </a:ext>
            </a:extLst>
          </p:cNvPr>
          <p:cNvPicPr>
            <a:picLocks noChangeAspect="1"/>
          </p:cNvPicPr>
          <p:nvPr/>
        </p:nvPicPr>
        <p:blipFill>
          <a:blip r:embed="rId3"/>
          <a:stretch>
            <a:fillRect/>
          </a:stretch>
        </p:blipFill>
        <p:spPr>
          <a:xfrm>
            <a:off x="1787567" y="1392577"/>
            <a:ext cx="5300147" cy="3652804"/>
          </a:xfrm>
          <a:prstGeom prst="rect">
            <a:avLst/>
          </a:prstGeom>
        </p:spPr>
      </p:pic>
      <p:sp>
        <p:nvSpPr>
          <p:cNvPr id="5" name="Google Shape;115;p16">
            <a:extLst>
              <a:ext uri="{FF2B5EF4-FFF2-40B4-BE49-F238E27FC236}">
                <a16:creationId xmlns:a16="http://schemas.microsoft.com/office/drawing/2014/main" id="{8FCC737B-F3DD-5B49-B63C-68B5384DC14A}"/>
              </a:ext>
            </a:extLst>
          </p:cNvPr>
          <p:cNvSpPr txBox="1">
            <a:spLocks/>
          </p:cNvSpPr>
          <p:nvPr/>
        </p:nvSpPr>
        <p:spPr>
          <a:xfrm>
            <a:off x="7153028" y="3527827"/>
            <a:ext cx="1990972" cy="11530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1pPr>
            <a:lvl2pPr marR="0" lvl="1"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2pPr>
            <a:lvl3pPr marR="0" lvl="2"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3pPr>
            <a:lvl4pPr marR="0" lvl="3"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4pPr>
            <a:lvl5pPr marR="0" lvl="4"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5pPr>
            <a:lvl6pPr marR="0" lvl="5"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6pPr>
            <a:lvl7pPr marR="0" lvl="6"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7pPr>
            <a:lvl8pPr marR="0" lvl="7"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8pPr>
            <a:lvl9pPr marR="0" lvl="8" algn="l" rtl="0">
              <a:lnSpc>
                <a:spcPct val="100000"/>
              </a:lnSpc>
              <a:spcBef>
                <a:spcPts val="0"/>
              </a:spcBef>
              <a:spcAft>
                <a:spcPts val="0"/>
              </a:spcAft>
              <a:buClr>
                <a:schemeClr val="accent2"/>
              </a:buClr>
              <a:buSzPts val="4800"/>
              <a:buFont typeface="Barlow Condensed Medium"/>
              <a:buNone/>
              <a:defRPr sz="4800" b="0" i="0" u="none" strike="noStrike" cap="none">
                <a:solidFill>
                  <a:schemeClr val="accent2"/>
                </a:solidFill>
                <a:latin typeface="Barlow Condensed Medium"/>
                <a:ea typeface="Barlow Condensed Medium"/>
                <a:cs typeface="Barlow Condensed Medium"/>
                <a:sym typeface="Barlow Condensed Medium"/>
              </a:defRPr>
            </a:lvl9pPr>
          </a:lstStyle>
          <a:p>
            <a:r>
              <a:rPr lang="en-GB" sz="2400" dirty="0">
                <a:solidFill>
                  <a:schemeClr val="tx1"/>
                </a:solidFill>
              </a:rPr>
              <a:t>Tough baseline model to beat!</a:t>
            </a:r>
          </a:p>
        </p:txBody>
      </p:sp>
    </p:spTree>
    <p:extLst>
      <p:ext uri="{BB962C8B-B14F-4D97-AF65-F5344CB8AC3E}">
        <p14:creationId xmlns:p14="http://schemas.microsoft.com/office/powerpoint/2010/main" val="305449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3299486" y="136883"/>
            <a:ext cx="5093400" cy="4855118"/>
          </a:xfrm>
          <a:prstGeom prst="rect">
            <a:avLst/>
          </a:prstGeom>
        </p:spPr>
        <p:txBody>
          <a:bodyPr spcFirstLastPara="1" wrap="square" lIns="91425" tIns="91425" rIns="91425" bIns="91425" anchor="t" anchorCtr="0">
            <a:noAutofit/>
          </a:bodyPr>
          <a:lstStyle/>
          <a:p>
            <a:pPr lvl="0" rtl="0">
              <a:spcBef>
                <a:spcPts val="0"/>
              </a:spcBef>
              <a:spcAft>
                <a:spcPts val="0"/>
              </a:spcAft>
            </a:pPr>
            <a:r>
              <a:rPr lang="en-GB" sz="3600" dirty="0">
                <a:solidFill>
                  <a:schemeClr val="accent5">
                    <a:lumMod val="75000"/>
                  </a:schemeClr>
                </a:solidFill>
              </a:rPr>
              <a:t>Key points:</a:t>
            </a:r>
            <a:br>
              <a:rPr lang="en-GB" dirty="0">
                <a:solidFill>
                  <a:schemeClr val="accent5">
                    <a:lumMod val="75000"/>
                  </a:schemeClr>
                </a:solidFill>
              </a:rPr>
            </a:br>
            <a:br>
              <a:rPr lang="en-GB" dirty="0"/>
            </a:br>
            <a:r>
              <a:rPr lang="en-GB" dirty="0"/>
              <a:t>1. Many small indistinguishable features </a:t>
            </a:r>
            <a:br>
              <a:rPr lang="en-GB" dirty="0"/>
            </a:br>
            <a:r>
              <a:rPr lang="en-GB" dirty="0"/>
              <a:t>2. Penalty/regularization parameter</a:t>
            </a:r>
            <a:br>
              <a:rPr lang="en-GB" dirty="0"/>
            </a:br>
            <a:br>
              <a:rPr lang="en-GB" dirty="0"/>
            </a:br>
            <a:br>
              <a:rPr lang="en-GB" dirty="0"/>
            </a:br>
            <a:r>
              <a:rPr lang="en-GB" dirty="0"/>
              <a:t>Baseline RMSE: </a:t>
            </a:r>
            <a:r>
              <a:rPr lang="en-GB" u="sng" dirty="0"/>
              <a:t>1.132</a:t>
            </a:r>
            <a:br>
              <a:rPr lang="en-GB" dirty="0"/>
            </a:br>
            <a:r>
              <a:rPr lang="en-GB" dirty="0"/>
              <a:t>Testing RMSE: </a:t>
            </a:r>
            <a:r>
              <a:rPr lang="en-GB" u="sng" dirty="0"/>
              <a:t>0.941</a:t>
            </a:r>
            <a:br>
              <a:rPr lang="en-GB" dirty="0"/>
            </a:br>
            <a:br>
              <a:rPr lang="en-GB" dirty="0"/>
            </a:br>
            <a:br>
              <a:rPr lang="en-GB" dirty="0"/>
            </a:br>
            <a:r>
              <a:rPr lang="en-GB" dirty="0"/>
              <a:t>RMSE was reduced by </a:t>
            </a:r>
            <a:r>
              <a:rPr lang="en-GB" u="sng" dirty="0"/>
              <a:t>16.88% </a:t>
            </a:r>
            <a:r>
              <a:rPr lang="en-GB" dirty="0"/>
              <a:t>!</a:t>
            </a:r>
            <a:br>
              <a:rPr lang="en-GB" dirty="0"/>
            </a:br>
            <a:br>
              <a:rPr lang="en-GB" dirty="0"/>
            </a:br>
            <a:br>
              <a:rPr lang="en-GB" dirty="0"/>
            </a:br>
            <a:br>
              <a:rPr lang="en-GB" dirty="0"/>
            </a:br>
            <a:endParaRPr dirty="0"/>
          </a:p>
        </p:txBody>
      </p:sp>
      <p:sp>
        <p:nvSpPr>
          <p:cNvPr id="117" name="Google Shape;117;p16"/>
          <p:cNvSpPr txBox="1">
            <a:spLocks noGrp="1"/>
          </p:cNvSpPr>
          <p:nvPr>
            <p:ph type="title" idx="2"/>
          </p:nvPr>
        </p:nvSpPr>
        <p:spPr>
          <a:xfrm>
            <a:off x="611700" y="1316225"/>
            <a:ext cx="2066186" cy="23087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t>Support Vector Regression Model</a:t>
            </a:r>
            <a:endParaRPr b="1" dirty="0"/>
          </a:p>
        </p:txBody>
      </p:sp>
      <p:grpSp>
        <p:nvGrpSpPr>
          <p:cNvPr id="4" name="Google Shape;541;p30">
            <a:extLst>
              <a:ext uri="{FF2B5EF4-FFF2-40B4-BE49-F238E27FC236}">
                <a16:creationId xmlns:a16="http://schemas.microsoft.com/office/drawing/2014/main" id="{CED0A26D-F6E0-3243-87A4-AE3EB0E86123}"/>
              </a:ext>
            </a:extLst>
          </p:cNvPr>
          <p:cNvGrpSpPr/>
          <p:nvPr/>
        </p:nvGrpSpPr>
        <p:grpSpPr>
          <a:xfrm>
            <a:off x="5813529" y="2692403"/>
            <a:ext cx="609043" cy="605967"/>
            <a:chOff x="968775" y="1180050"/>
            <a:chExt cx="262750" cy="262775"/>
          </a:xfrm>
        </p:grpSpPr>
        <p:sp>
          <p:nvSpPr>
            <p:cNvPr id="5" name="Google Shape;542;p30">
              <a:extLst>
                <a:ext uri="{FF2B5EF4-FFF2-40B4-BE49-F238E27FC236}">
                  <a16:creationId xmlns:a16="http://schemas.microsoft.com/office/drawing/2014/main" id="{3143969D-B48A-374D-9E51-01425716F2B8}"/>
                </a:ext>
              </a:extLst>
            </p:cNvPr>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3;p30">
              <a:extLst>
                <a:ext uri="{FF2B5EF4-FFF2-40B4-BE49-F238E27FC236}">
                  <a16:creationId xmlns:a16="http://schemas.microsoft.com/office/drawing/2014/main" id="{0ED360EA-517C-A041-BD66-038F3E6D4208}"/>
                </a:ext>
              </a:extLst>
            </p:cNvPr>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0">
              <a:extLst>
                <a:ext uri="{FF2B5EF4-FFF2-40B4-BE49-F238E27FC236}">
                  <a16:creationId xmlns:a16="http://schemas.microsoft.com/office/drawing/2014/main" id="{CDADD58C-636C-4742-9309-BE2F6E5FB0E9}"/>
                </a:ext>
              </a:extLst>
            </p:cNvPr>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566;p30">
            <a:extLst>
              <a:ext uri="{FF2B5EF4-FFF2-40B4-BE49-F238E27FC236}">
                <a16:creationId xmlns:a16="http://schemas.microsoft.com/office/drawing/2014/main" id="{0632365C-6134-024A-97B6-D056445D527B}"/>
              </a:ext>
            </a:extLst>
          </p:cNvPr>
          <p:cNvSpPr/>
          <p:nvPr/>
        </p:nvSpPr>
        <p:spPr>
          <a:xfrm>
            <a:off x="936546" y="3624943"/>
            <a:ext cx="708247" cy="570734"/>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424970" y="1450690"/>
            <a:ext cx="6631910" cy="18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EDA on Model Results</a:t>
            </a:r>
            <a:br>
              <a:rPr lang="en-GB" dirty="0"/>
            </a:br>
            <a:r>
              <a:rPr lang="en-GB" dirty="0"/>
              <a:t> --&gt; Tableau</a:t>
            </a:r>
            <a:endParaRPr dirty="0"/>
          </a:p>
        </p:txBody>
      </p:sp>
    </p:spTree>
    <p:extLst>
      <p:ext uri="{BB962C8B-B14F-4D97-AF65-F5344CB8AC3E}">
        <p14:creationId xmlns:p14="http://schemas.microsoft.com/office/powerpoint/2010/main" val="3145112726"/>
      </p:ext>
    </p:extLst>
  </p:cSld>
  <p:clrMapOvr>
    <a:masterClrMapping/>
  </p:clrMapOvr>
</p:sld>
</file>

<file path=ppt/theme/theme1.xml><?xml version="1.0" encoding="utf-8"?>
<a:theme xmlns:a="http://schemas.openxmlformats.org/drawingml/2006/main" name="0128_Berwick_Template_SlidesMania">
  <a:themeElements>
    <a:clrScheme name="Simple Light">
      <a:dk1>
        <a:srgbClr val="000000"/>
      </a:dk1>
      <a:lt1>
        <a:srgbClr val="FFFFFF"/>
      </a:lt1>
      <a:dk2>
        <a:srgbClr val="595959"/>
      </a:dk2>
      <a:lt2>
        <a:srgbClr val="EEEEEE"/>
      </a:lt2>
      <a:accent1>
        <a:srgbClr val="EEB64E"/>
      </a:accent1>
      <a:accent2>
        <a:srgbClr val="F9F6EF"/>
      </a:accent2>
      <a:accent3>
        <a:srgbClr val="FFE599"/>
      </a:accent3>
      <a:accent4>
        <a:srgbClr val="F1C232"/>
      </a:accent4>
      <a:accent5>
        <a:srgbClr val="BF9000"/>
      </a:accent5>
      <a:accent6>
        <a:srgbClr val="000000"/>
      </a:accent6>
      <a:hlink>
        <a:srgbClr val="7F6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2569</TotalTime>
  <Words>1840</Words>
  <Application>Microsoft Macintosh PowerPoint</Application>
  <PresentationFormat>On-screen Show (16:9)</PresentationFormat>
  <Paragraphs>108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Barlow Condensed</vt:lpstr>
      <vt:lpstr>Roboto</vt:lpstr>
      <vt:lpstr>Bernard MT Condensed</vt:lpstr>
      <vt:lpstr>Barlow Condensed Medium</vt:lpstr>
      <vt:lpstr>Calibri</vt:lpstr>
      <vt:lpstr>Arial</vt:lpstr>
      <vt:lpstr>0128_Berwick_Template_SlidesMania</vt:lpstr>
      <vt:lpstr>Film Linguistics Predicting Viewer Rating </vt:lpstr>
      <vt:lpstr>Background and Problem Statement</vt:lpstr>
      <vt:lpstr>Process Overview</vt:lpstr>
      <vt:lpstr>Dataset  Background</vt:lpstr>
      <vt:lpstr>Correlation Heatmap</vt:lpstr>
      <vt:lpstr>EDA (Exploratory Data Analysis  --&gt; Tableau</vt:lpstr>
      <vt:lpstr>Our data is distributed fairly evenly….</vt:lpstr>
      <vt:lpstr>Key points:  1. Many small indistinguishable features  2. Penalty/regularization parameter   Baseline RMSE: 1.132 Testing RMSE: 0.941   RMSE was reduced by 16.88% !    </vt:lpstr>
      <vt:lpstr>EDA on Model Results  --&gt; Tableau</vt:lpstr>
      <vt:lpstr>Conclusion and Recommendations</vt:lpstr>
      <vt:lpstr>PowerPoint Presentation</vt:lpstr>
      <vt:lpstr>THANK YOU</vt:lpstr>
      <vt:lpstr>Sources</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lastModifiedBy>Stephen Strawbridge</cp:lastModifiedBy>
  <cp:revision>103</cp:revision>
  <dcterms:modified xsi:type="dcterms:W3CDTF">2021-01-27T19:38:49Z</dcterms:modified>
</cp:coreProperties>
</file>