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7" r:id="rId6"/>
    <p:sldId id="266" r:id="rId7"/>
    <p:sldId id="269" r:id="rId8"/>
    <p:sldId id="268" r:id="rId9"/>
    <p:sldId id="27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/>
    <p:restoredTop sz="93034"/>
  </p:normalViewPr>
  <p:slideViewPr>
    <p:cSldViewPr snapToGrid="0" snapToObjects="1">
      <p:cViewPr varScale="1">
        <p:scale>
          <a:sx n="99" d="100"/>
          <a:sy n="99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97F8-69A9-2E44-8DCE-7A24360BB3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169DF-3525-FD4A-ABB9-3E71B6CA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69DF-3525-FD4A-ABB9-3E71B6CA4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10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9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3F9F77-FEAF-1248-8A71-EBA25A18E74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DBA887-04FA-214D-9D3D-3B74673A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oolguides/comments/bhrw0j/architectural_home_styl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edium.com/towards-artificial-intelligence/linear-regression-basics-for-absolute-beginners-68ed9ff980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774-D6C3-DE46-B9BA-32D5AE85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911" y="812315"/>
            <a:ext cx="10060734" cy="332958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  <a:latin typeface="ACADEMY ENGRAVED LET PLAIN:1.0" panose="02000000000000000000" pitchFamily="2" charset="0"/>
              </a:rPr>
              <a:t>Ames Iowa Regression for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26C31-EB3D-3141-B6FB-97346DED5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314" y="4810760"/>
            <a:ext cx="8825658" cy="861420"/>
          </a:xfrm>
        </p:spPr>
        <p:txBody>
          <a:bodyPr/>
          <a:lstStyle/>
          <a:p>
            <a:r>
              <a:rPr lang="en-US" dirty="0"/>
              <a:t>Presented by Stephen Strawbridge</a:t>
            </a:r>
          </a:p>
        </p:txBody>
      </p:sp>
    </p:spTree>
    <p:extLst>
      <p:ext uri="{BB962C8B-B14F-4D97-AF65-F5344CB8AC3E}">
        <p14:creationId xmlns:p14="http://schemas.microsoft.com/office/powerpoint/2010/main" val="164044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73" y="205080"/>
            <a:ext cx="10396882" cy="1151965"/>
          </a:xfrm>
        </p:spPr>
        <p:txBody>
          <a:bodyPr/>
          <a:lstStyle/>
          <a:p>
            <a:r>
              <a:rPr lang="en-US" dirty="0"/>
              <a:t>Summary and 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A6286-9D8C-C44B-9973-63DD4FE5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73" y="2199908"/>
            <a:ext cx="7596368" cy="3023338"/>
          </a:xfrm>
        </p:spPr>
        <p:txBody>
          <a:bodyPr>
            <a:normAutofit fontScale="25000" lnSpcReduction="20000"/>
          </a:bodyPr>
          <a:lstStyle/>
          <a:p>
            <a:r>
              <a:rPr lang="en-US" sz="9600" u="sng" dirty="0">
                <a:latin typeface="Calibri" panose="020F0502020204030204" pitchFamily="34" charset="0"/>
                <a:cs typeface="Calibri" panose="020F0502020204030204" pitchFamily="34" charset="0"/>
              </a:rPr>
              <a:t>Key takeaway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9600" i="1" dirty="0">
                <a:latin typeface="Calibri" panose="020F0502020204030204" pitchFamily="34" charset="0"/>
                <a:cs typeface="Calibri" panose="020F0502020204030204" pitchFamily="34" charset="0"/>
              </a:rPr>
              <a:t>Statistical modeling can help you arrive at your accurate home price!</a:t>
            </a:r>
          </a:p>
          <a:p>
            <a:pPr marL="0" indent="0">
              <a:buNone/>
            </a:pPr>
            <a:endParaRPr lang="en-US" sz="9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600" u="sng" dirty="0">
                <a:latin typeface="Calibri" panose="020F0502020204030204" pitchFamily="34" charset="0"/>
                <a:cs typeface="Calibri" panose="020F0502020204030204" pitchFamily="34" charset="0"/>
              </a:rPr>
              <a:t>Key features 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of home price:  </a:t>
            </a:r>
          </a:p>
          <a:p>
            <a:pPr lvl="1"/>
            <a:r>
              <a:rPr lang="en-US" sz="9600" i="1" dirty="0">
                <a:latin typeface="Calibri" panose="020F0502020204030204" pitchFamily="34" charset="0"/>
                <a:cs typeface="Calibri" panose="020F0502020204030204" pitchFamily="34" charset="0"/>
              </a:rPr>
              <a:t>Total square footage</a:t>
            </a:r>
          </a:p>
          <a:p>
            <a:pPr lvl="1"/>
            <a:r>
              <a:rPr lang="en-US" sz="9600" i="1" dirty="0">
                <a:latin typeface="Calibri" panose="020F0502020204030204" pitchFamily="34" charset="0"/>
                <a:cs typeface="Calibri" panose="020F0502020204030204" pitchFamily="34" charset="0"/>
              </a:rPr>
              <a:t>Overall quality</a:t>
            </a:r>
          </a:p>
          <a:p>
            <a:pPr lvl="1"/>
            <a:r>
              <a:rPr lang="en-US" sz="9600" i="1" dirty="0">
                <a:latin typeface="Calibri" panose="020F0502020204030204" pitchFamily="34" charset="0"/>
                <a:cs typeface="Calibri" panose="020F0502020204030204" pitchFamily="34" charset="0"/>
              </a:rPr>
              <a:t>Age of house</a:t>
            </a:r>
          </a:p>
          <a:p>
            <a:pPr lvl="1"/>
            <a:endParaRPr lang="en-US" sz="7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Limitations/recommendations: </a:t>
            </a:r>
          </a:p>
          <a:p>
            <a:pPr lvl="1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Other models can be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8" name="AutoShape 4" descr="Right arrow free icon">
            <a:extLst>
              <a:ext uri="{FF2B5EF4-FFF2-40B4-BE49-F238E27FC236}">
                <a16:creationId xmlns:a16="http://schemas.microsoft.com/office/drawing/2014/main" id="{B6DF9D1F-0241-DB41-9EBE-CFD0EA7E9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8270" cy="19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6A279-DA80-894E-B019-5262C260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89" y="1919524"/>
            <a:ext cx="37465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29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774-D6C3-DE46-B9BA-32D5AE85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643" y="678228"/>
            <a:ext cx="7112223" cy="3261986"/>
          </a:xfrm>
        </p:spPr>
        <p:txBody>
          <a:bodyPr/>
          <a:lstStyle/>
          <a:p>
            <a:r>
              <a:rPr lang="en-US" dirty="0"/>
              <a:t>Thank you for your time!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26C31-EB3D-3141-B6FB-97346DED5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377" y="4653813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429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36" y="214746"/>
            <a:ext cx="10396882" cy="1151965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68" y="1707674"/>
            <a:ext cx="9885217" cy="471668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photos: (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www.istockphoto.com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/photos/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house?mediatype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photography&amp;phrase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house&amp;sort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mostpopularPrep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Scholar Blog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Reddit architecture images: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https://www.reddit.com/r/coolguides/comments/bhrw0j/architectural_home_styles/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Medium.com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https://medium.com/towards-artificial-intelligence/linear-regression-basics-for-absolute-beginners-68ed9ff980ae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38E29E-4447-1A4E-A099-DF14CD509C10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4859077" cy="375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D7FDD-1E79-EE40-BFFA-4625BE64A95A}"/>
              </a:ext>
            </a:extLst>
          </p:cNvPr>
          <p:cNvSpPr txBox="1">
            <a:spLocks/>
          </p:cNvSpPr>
          <p:nvPr/>
        </p:nvSpPr>
        <p:spPr>
          <a:xfrm>
            <a:off x="355356" y="1837765"/>
            <a:ext cx="5183428" cy="397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600" dirty="0"/>
              <a:t>Many home flippers do NOT have appraisal skills </a:t>
            </a:r>
          </a:p>
          <a:p>
            <a:r>
              <a:rPr lang="en-US" sz="2600" dirty="0"/>
              <a:t>&gt; inaccurate price listings</a:t>
            </a:r>
          </a:p>
          <a:p>
            <a:endParaRPr lang="en-US" sz="2600" dirty="0"/>
          </a:p>
          <a:p>
            <a:r>
              <a:rPr lang="en-US" sz="2600" dirty="0"/>
              <a:t>Can data provide insight?</a:t>
            </a:r>
          </a:p>
          <a:p>
            <a:endParaRPr lang="en-US" sz="2600" dirty="0"/>
          </a:p>
          <a:p>
            <a:r>
              <a:rPr lang="en-US" sz="2600" dirty="0"/>
              <a:t>Yes it can! In just a few short steps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55F662-6706-944B-9BA9-3EFF6639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8051" y="1837765"/>
            <a:ext cx="4825365" cy="3311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368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1:  explore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2" y="1746754"/>
            <a:ext cx="2991752" cy="115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Summary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398D2-9FB0-6D4C-BC8E-6020F5FE5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6"/>
          <a:stretch/>
        </p:blipFill>
        <p:spPr>
          <a:xfrm>
            <a:off x="1333463" y="2727806"/>
            <a:ext cx="1861705" cy="1678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5266C-3AEC-5E44-92BA-4493B305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15" y="1837765"/>
            <a:ext cx="5702188" cy="416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41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explore our data (cont.) – use 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" y="1497923"/>
            <a:ext cx="3921038" cy="407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Strongest correlations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Overall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Living areas (ground, garage, basement,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Year built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F8F6A-1706-3041-8514-54B32771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47" y="1269811"/>
            <a:ext cx="5156200" cy="417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23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explore our data (cont.) –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1463693"/>
            <a:ext cx="5285510" cy="4072434"/>
          </a:xfrm>
        </p:spPr>
        <p:txBody>
          <a:bodyPr>
            <a:normAutofit/>
          </a:bodyPr>
          <a:lstStyle/>
          <a:p>
            <a:r>
              <a:rPr lang="en-US" sz="3200" dirty="0"/>
              <a:t>Wait!</a:t>
            </a:r>
          </a:p>
          <a:p>
            <a:pPr lvl="1"/>
            <a:r>
              <a:rPr lang="en-US" sz="2800" dirty="0"/>
              <a:t>Is all of our data fairly representable? </a:t>
            </a:r>
          </a:p>
          <a:p>
            <a:pPr lvl="1"/>
            <a:r>
              <a:rPr lang="en-US" sz="2800" dirty="0"/>
              <a:t>We spot 2 outliers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2F4D-653E-9A49-A533-9DEF8E71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67" y="1332925"/>
            <a:ext cx="5499100" cy="3721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B67EC74-EB46-8545-AA4E-A5CC3C58D910}"/>
              </a:ext>
            </a:extLst>
          </p:cNvPr>
          <p:cNvSpPr/>
          <p:nvPr/>
        </p:nvSpPr>
        <p:spPr>
          <a:xfrm>
            <a:off x="9434945" y="3387435"/>
            <a:ext cx="893822" cy="699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B55AD9-B380-544F-8074-A98C56BADA59}"/>
              </a:ext>
            </a:extLst>
          </p:cNvPr>
          <p:cNvCxnSpPr>
            <a:cxnSpLocks/>
          </p:cNvCxnSpPr>
          <p:nvPr/>
        </p:nvCxnSpPr>
        <p:spPr>
          <a:xfrm>
            <a:off x="9289472" y="2859648"/>
            <a:ext cx="290946" cy="512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Step 2 – 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1463693"/>
            <a:ext cx="3921038" cy="407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Combine features!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Area of all parts of house (see heatmap on the right)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Total square footage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Number of rooms/bathrooms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7E59D-5835-B24F-A3F8-34D7D661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65" y="1309832"/>
            <a:ext cx="5987621" cy="3760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885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Step 3 –  ”</a:t>
            </a:r>
            <a:r>
              <a:rPr lang="en-US" sz="4000" dirty="0" err="1"/>
              <a:t>Dummify</a:t>
            </a:r>
            <a:r>
              <a:rPr lang="en-US" sz="4000" dirty="0"/>
              <a:t>” non-numerical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4" y="1463693"/>
            <a:ext cx="4315691" cy="407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Dummify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400" u="sng" dirty="0" err="1"/>
              <a:t>Dummify</a:t>
            </a:r>
            <a:r>
              <a:rPr lang="en-US" sz="2400" u="sng" dirty="0"/>
              <a:t> </a:t>
            </a:r>
            <a:r>
              <a:rPr lang="en-US" sz="2400" dirty="0"/>
              <a:t>= turn non-numerical features into measurable numerical amounts</a:t>
            </a:r>
          </a:p>
          <a:p>
            <a:pPr marL="457200" lvl="1" indent="0">
              <a:buNone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7B2A8-9C4B-2D41-9FC4-54AAD0CE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57" y="1463693"/>
            <a:ext cx="5555435" cy="368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08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Step 3:  modeling on test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62E-427B-B144-B421-69C81A1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4" y="1463693"/>
            <a:ext cx="10396882" cy="4072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Top features + engineered features + dummy features = </a:t>
            </a:r>
            <a:r>
              <a:rPr lang="en-US" sz="3200" i="1" dirty="0"/>
              <a:t>final features for model!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Model = linear regression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7DEB1-99CC-C74A-A58E-B559B7702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8"/>
          <a:stretch/>
        </p:blipFill>
        <p:spPr>
          <a:xfrm>
            <a:off x="6248399" y="2895513"/>
            <a:ext cx="5054073" cy="2916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43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C3B-C17C-784E-ABC2-6AB82DD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31172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Step 4: 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F42CE1-1B99-7446-BCD5-604F48D2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64" y="1587500"/>
            <a:ext cx="54991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4A349F-D764-3F45-AC2D-C014348D9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4" y="1587500"/>
            <a:ext cx="5257800" cy="364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56F048-CC7E-F449-B057-3AF4796EDB52}"/>
              </a:ext>
            </a:extLst>
          </p:cNvPr>
          <p:cNvSpPr/>
          <p:nvPr/>
        </p:nvSpPr>
        <p:spPr>
          <a:xfrm>
            <a:off x="5302351" y="1002028"/>
            <a:ext cx="675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Residual (Error)  =  actual price – predicted price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B27EB-7CF3-0947-B45A-E054FB8BA2AA}"/>
              </a:ext>
            </a:extLst>
          </p:cNvPr>
          <p:cNvSpPr/>
          <p:nvPr/>
        </p:nvSpPr>
        <p:spPr>
          <a:xfrm>
            <a:off x="320944" y="1163935"/>
            <a:ext cx="675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Score = 88%!</a:t>
            </a:r>
          </a:p>
        </p:txBody>
      </p:sp>
    </p:spTree>
    <p:extLst>
      <p:ext uri="{BB962C8B-B14F-4D97-AF65-F5344CB8AC3E}">
        <p14:creationId xmlns:p14="http://schemas.microsoft.com/office/powerpoint/2010/main" val="118336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{A7C423EB-3B62-9445-A70A-219480D3D066}tf10001077</Template>
  <TotalTime>734</TotalTime>
  <Words>320</Words>
  <Application>Microsoft Macintosh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ACADEMY ENGRAVED LET PLAIN:1.0</vt:lpstr>
      <vt:lpstr>Arial</vt:lpstr>
      <vt:lpstr>Calibri</vt:lpstr>
      <vt:lpstr>Impact</vt:lpstr>
      <vt:lpstr>Wingdings 3</vt:lpstr>
      <vt:lpstr>Main Event</vt:lpstr>
      <vt:lpstr>Ames Iowa Regression for home prices</vt:lpstr>
      <vt:lpstr>Current problem</vt:lpstr>
      <vt:lpstr>Step 1:  explore our data</vt:lpstr>
      <vt:lpstr>explore our data (cont.) – use heatmaps</vt:lpstr>
      <vt:lpstr>explore our data (cont.) – outliers</vt:lpstr>
      <vt:lpstr>Step 2 –  feature engineering</vt:lpstr>
      <vt:lpstr>Step 3 –  ”Dummify” non-numerical features</vt:lpstr>
      <vt:lpstr>Step 3:  modeling on test data </vt:lpstr>
      <vt:lpstr>Step 4:  results</vt:lpstr>
      <vt:lpstr>Summary and Recommendations</vt:lpstr>
      <vt:lpstr>Thank you for your time!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dc:creator>Stephen Strawbridge</dc:creator>
  <cp:lastModifiedBy>Stephen Strawbridge</cp:lastModifiedBy>
  <cp:revision>200</cp:revision>
  <dcterms:created xsi:type="dcterms:W3CDTF">2020-11-02T01:24:22Z</dcterms:created>
  <dcterms:modified xsi:type="dcterms:W3CDTF">2020-11-16T16:20:27Z</dcterms:modified>
</cp:coreProperties>
</file>