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5" r:id="rId6"/>
    <p:sldId id="266"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22"/>
    <p:restoredTop sz="94493"/>
  </p:normalViewPr>
  <p:slideViewPr>
    <p:cSldViewPr snapToGrid="0" snapToObjects="1">
      <p:cViewPr varScale="1">
        <p:scale>
          <a:sx n="147" d="100"/>
          <a:sy n="147" d="100"/>
        </p:scale>
        <p:origin x="1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Lowest</a:t>
            </a:r>
            <a:r>
              <a:rPr lang="en-US" baseline="0" dirty="0"/>
              <a:t> counties compared to state average</a:t>
            </a:r>
            <a:endParaRPr lang="en-US" dirty="0"/>
          </a:p>
        </c:rich>
      </c:tx>
      <c:layout>
        <c:manualLayout>
          <c:xMode val="edge"/>
          <c:yMode val="edge"/>
          <c:x val="0.16585072484869859"/>
          <c:y val="2.663392301957383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901087490580826E-2"/>
          <c:y val="0.11706951349050145"/>
          <c:w val="0.85558598438287647"/>
          <c:h val="0.62021976132230083"/>
        </c:manualLayout>
      </c:layout>
      <c:barChart>
        <c:barDir val="col"/>
        <c:grouping val="clustered"/>
        <c:varyColors val="0"/>
        <c:ser>
          <c:idx val="0"/>
          <c:order val="0"/>
          <c:tx>
            <c:strRef>
              <c:f>Sheet1!$B$1</c:f>
              <c:strCache>
                <c:ptCount val="1"/>
                <c:pt idx="0">
                  <c:v>10 lowest participating counties</c:v>
                </c:pt>
              </c:strCache>
            </c:strRef>
          </c:tx>
          <c:spPr>
            <a:solidFill>
              <a:schemeClr val="accent1"/>
            </a:solidFill>
            <a:ln>
              <a:noFill/>
            </a:ln>
            <a:effectLst/>
          </c:spPr>
          <c:invertIfNegative val="0"/>
          <c:cat>
            <c:strRef>
              <c:f>Sheet1!$A$2:$A$3</c:f>
              <c:strCache>
                <c:ptCount val="2"/>
                <c:pt idx="0">
                  <c:v>Number of participating 11th grade students</c:v>
                </c:pt>
                <c:pt idx="1">
                  <c:v>Number of participating 12th grade students</c:v>
                </c:pt>
              </c:strCache>
            </c:strRef>
          </c:cat>
          <c:val>
            <c:numRef>
              <c:f>Sheet1!$B$2:$B$3</c:f>
              <c:numCache>
                <c:formatCode>General</c:formatCode>
                <c:ptCount val="2"/>
                <c:pt idx="0">
                  <c:v>15</c:v>
                </c:pt>
                <c:pt idx="1">
                  <c:v>7</c:v>
                </c:pt>
              </c:numCache>
            </c:numRef>
          </c:val>
          <c:extLst>
            <c:ext xmlns:c16="http://schemas.microsoft.com/office/drawing/2014/chart" uri="{C3380CC4-5D6E-409C-BE32-E72D297353CC}">
              <c16:uniqueId val="{00000000-53DC-9342-82AA-9C3F824363D8}"/>
            </c:ext>
          </c:extLst>
        </c:ser>
        <c:ser>
          <c:idx val="1"/>
          <c:order val="1"/>
          <c:tx>
            <c:strRef>
              <c:f>Sheet1!$C$1</c:f>
              <c:strCache>
                <c:ptCount val="1"/>
                <c:pt idx="0">
                  <c:v>Average across all counties</c:v>
                </c:pt>
              </c:strCache>
            </c:strRef>
          </c:tx>
          <c:spPr>
            <a:solidFill>
              <a:schemeClr val="accent2"/>
            </a:solidFill>
            <a:ln>
              <a:noFill/>
            </a:ln>
            <a:effectLst/>
          </c:spPr>
          <c:invertIfNegative val="0"/>
          <c:cat>
            <c:strRef>
              <c:f>Sheet1!$A$2:$A$3</c:f>
              <c:strCache>
                <c:ptCount val="2"/>
                <c:pt idx="0">
                  <c:v>Number of participating 11th grade students</c:v>
                </c:pt>
                <c:pt idx="1">
                  <c:v>Number of participating 12th grade students</c:v>
                </c:pt>
              </c:strCache>
            </c:strRef>
          </c:cat>
          <c:val>
            <c:numRef>
              <c:f>Sheet1!$C$2:$C$3</c:f>
              <c:numCache>
                <c:formatCode>General</c:formatCode>
                <c:ptCount val="2"/>
                <c:pt idx="0">
                  <c:v>119</c:v>
                </c:pt>
                <c:pt idx="1">
                  <c:v>100</c:v>
                </c:pt>
              </c:numCache>
            </c:numRef>
          </c:val>
          <c:extLst>
            <c:ext xmlns:c16="http://schemas.microsoft.com/office/drawing/2014/chart" uri="{C3380CC4-5D6E-409C-BE32-E72D297353CC}">
              <c16:uniqueId val="{00000001-53DC-9342-82AA-9C3F824363D8}"/>
            </c:ext>
          </c:extLst>
        </c:ser>
        <c:ser>
          <c:idx val="2"/>
          <c:order val="2"/>
          <c:tx>
            <c:strRef>
              <c:f>Sheet1!$D$1</c:f>
              <c:strCache>
                <c:ptCount val="1"/>
                <c:pt idx="0">
                  <c:v>Column1</c:v>
                </c:pt>
              </c:strCache>
            </c:strRef>
          </c:tx>
          <c:spPr>
            <a:solidFill>
              <a:schemeClr val="accent3"/>
            </a:solidFill>
            <a:ln>
              <a:noFill/>
            </a:ln>
            <a:effectLst/>
          </c:spPr>
          <c:invertIfNegative val="0"/>
          <c:cat>
            <c:strRef>
              <c:f>Sheet1!$A$2:$A$3</c:f>
              <c:strCache>
                <c:ptCount val="2"/>
                <c:pt idx="0">
                  <c:v>Number of participating 11th grade students</c:v>
                </c:pt>
                <c:pt idx="1">
                  <c:v>Number of participating 12th grade students</c:v>
                </c:pt>
              </c:strCache>
            </c:strRef>
          </c:cat>
          <c:val>
            <c:numRef>
              <c:f>Sheet1!$D$2:$D$3</c:f>
              <c:numCache>
                <c:formatCode>General</c:formatCode>
                <c:ptCount val="2"/>
              </c:numCache>
            </c:numRef>
          </c:val>
          <c:extLst>
            <c:ext xmlns:c16="http://schemas.microsoft.com/office/drawing/2014/chart" uri="{C3380CC4-5D6E-409C-BE32-E72D297353CC}">
              <c16:uniqueId val="{00000002-53DC-9342-82AA-9C3F824363D8}"/>
            </c:ext>
          </c:extLst>
        </c:ser>
        <c:dLbls>
          <c:showLegendKey val="0"/>
          <c:showVal val="0"/>
          <c:showCatName val="0"/>
          <c:showSerName val="0"/>
          <c:showPercent val="0"/>
          <c:showBubbleSize val="0"/>
        </c:dLbls>
        <c:gapWidth val="219"/>
        <c:overlap val="-27"/>
        <c:axId val="32567471"/>
        <c:axId val="32569103"/>
      </c:barChart>
      <c:catAx>
        <c:axId val="3256747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569103"/>
        <c:crosses val="autoZero"/>
        <c:auto val="1"/>
        <c:lblAlgn val="ctr"/>
        <c:lblOffset val="100"/>
        <c:noMultiLvlLbl val="0"/>
      </c:catAx>
      <c:valAx>
        <c:axId val="32569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567471"/>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2012</a:t>
            </a:r>
            <a:r>
              <a:rPr lang="en-US" baseline="0" dirty="0"/>
              <a:t> SAT Performance, based on Parental Income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Reading</c:v>
                </c:pt>
              </c:strCache>
            </c:strRef>
          </c:tx>
          <c:spPr>
            <a:ln w="28575" cap="rnd">
              <a:solidFill>
                <a:schemeClr val="accent1"/>
              </a:solidFill>
              <a:round/>
            </a:ln>
            <a:effectLst/>
          </c:spPr>
          <c:marker>
            <c:symbol val="none"/>
          </c:marker>
          <c:cat>
            <c:strRef>
              <c:f>Sheet1!$A$2:$A$5</c:f>
              <c:strCache>
                <c:ptCount val="4"/>
                <c:pt idx="0">
                  <c:v>Less than $20,000</c:v>
                </c:pt>
                <c:pt idx="1">
                  <c:v>$20,000 to $60,000</c:v>
                </c:pt>
                <c:pt idx="2">
                  <c:v>$60,000 to $120,000</c:v>
                </c:pt>
                <c:pt idx="3">
                  <c:v>Over $120,000</c:v>
                </c:pt>
              </c:strCache>
            </c:strRef>
          </c:cat>
          <c:val>
            <c:numRef>
              <c:f>Sheet1!$B$2:$B$5</c:f>
              <c:numCache>
                <c:formatCode>General</c:formatCode>
                <c:ptCount val="4"/>
                <c:pt idx="0">
                  <c:v>433</c:v>
                </c:pt>
                <c:pt idx="1">
                  <c:v>463</c:v>
                </c:pt>
                <c:pt idx="2">
                  <c:v>499</c:v>
                </c:pt>
                <c:pt idx="3">
                  <c:v>567</c:v>
                </c:pt>
              </c:numCache>
            </c:numRef>
          </c:val>
          <c:smooth val="0"/>
          <c:extLst>
            <c:ext xmlns:c16="http://schemas.microsoft.com/office/drawing/2014/chart" uri="{C3380CC4-5D6E-409C-BE32-E72D297353CC}">
              <c16:uniqueId val="{00000000-73A4-B043-965B-1FAF9ACCE168}"/>
            </c:ext>
          </c:extLst>
        </c:ser>
        <c:ser>
          <c:idx val="1"/>
          <c:order val="1"/>
          <c:tx>
            <c:strRef>
              <c:f>Sheet1!$C$1</c:f>
              <c:strCache>
                <c:ptCount val="1"/>
                <c:pt idx="0">
                  <c:v>Math</c:v>
                </c:pt>
              </c:strCache>
            </c:strRef>
          </c:tx>
          <c:spPr>
            <a:ln w="28575" cap="rnd">
              <a:solidFill>
                <a:schemeClr val="accent2"/>
              </a:solidFill>
              <a:round/>
            </a:ln>
            <a:effectLst/>
          </c:spPr>
          <c:marker>
            <c:symbol val="none"/>
          </c:marker>
          <c:cat>
            <c:strRef>
              <c:f>Sheet1!$A$2:$A$5</c:f>
              <c:strCache>
                <c:ptCount val="4"/>
                <c:pt idx="0">
                  <c:v>Less than $20,000</c:v>
                </c:pt>
                <c:pt idx="1">
                  <c:v>$20,000 to $60,000</c:v>
                </c:pt>
                <c:pt idx="2">
                  <c:v>$60,000 to $120,000</c:v>
                </c:pt>
                <c:pt idx="3">
                  <c:v>Over $120,000</c:v>
                </c:pt>
              </c:strCache>
            </c:strRef>
          </c:cat>
          <c:val>
            <c:numRef>
              <c:f>Sheet1!$C$2:$C$5</c:f>
              <c:numCache>
                <c:formatCode>General</c:formatCode>
                <c:ptCount val="4"/>
                <c:pt idx="0">
                  <c:v>461</c:v>
                </c:pt>
                <c:pt idx="1">
                  <c:v>481</c:v>
                </c:pt>
                <c:pt idx="2">
                  <c:v>512</c:v>
                </c:pt>
                <c:pt idx="3">
                  <c:v>589</c:v>
                </c:pt>
              </c:numCache>
            </c:numRef>
          </c:val>
          <c:smooth val="0"/>
          <c:extLst>
            <c:ext xmlns:c16="http://schemas.microsoft.com/office/drawing/2014/chart" uri="{C3380CC4-5D6E-409C-BE32-E72D297353CC}">
              <c16:uniqueId val="{00000001-73A4-B043-965B-1FAF9ACCE168}"/>
            </c:ext>
          </c:extLst>
        </c:ser>
        <c:ser>
          <c:idx val="2"/>
          <c:order val="2"/>
          <c:tx>
            <c:strRef>
              <c:f>Sheet1!$D$1</c:f>
              <c:strCache>
                <c:ptCount val="1"/>
                <c:pt idx="0">
                  <c:v>Writing</c:v>
                </c:pt>
              </c:strCache>
            </c:strRef>
          </c:tx>
          <c:spPr>
            <a:ln w="28575" cap="rnd">
              <a:solidFill>
                <a:schemeClr val="accent3"/>
              </a:solidFill>
              <a:round/>
            </a:ln>
            <a:effectLst/>
          </c:spPr>
          <c:marker>
            <c:symbol val="none"/>
          </c:marker>
          <c:cat>
            <c:strRef>
              <c:f>Sheet1!$A$2:$A$5</c:f>
              <c:strCache>
                <c:ptCount val="4"/>
                <c:pt idx="0">
                  <c:v>Less than $20,000</c:v>
                </c:pt>
                <c:pt idx="1">
                  <c:v>$20,000 to $60,000</c:v>
                </c:pt>
                <c:pt idx="2">
                  <c:v>$60,000 to $120,000</c:v>
                </c:pt>
                <c:pt idx="3">
                  <c:v>Over $120,000</c:v>
                </c:pt>
              </c:strCache>
            </c:strRef>
          </c:cat>
          <c:val>
            <c:numRef>
              <c:f>Sheet1!$D$2:$D$5</c:f>
              <c:numCache>
                <c:formatCode>General</c:formatCode>
                <c:ptCount val="4"/>
                <c:pt idx="0">
                  <c:v>428</c:v>
                </c:pt>
                <c:pt idx="1">
                  <c:v>453</c:v>
                </c:pt>
                <c:pt idx="2">
                  <c:v>486</c:v>
                </c:pt>
                <c:pt idx="3">
                  <c:v>566</c:v>
                </c:pt>
              </c:numCache>
            </c:numRef>
          </c:val>
          <c:smooth val="0"/>
          <c:extLst>
            <c:ext xmlns:c16="http://schemas.microsoft.com/office/drawing/2014/chart" uri="{C3380CC4-5D6E-409C-BE32-E72D297353CC}">
              <c16:uniqueId val="{00000002-73A4-B043-965B-1FAF9ACCE168}"/>
            </c:ext>
          </c:extLst>
        </c:ser>
        <c:dLbls>
          <c:showLegendKey val="0"/>
          <c:showVal val="0"/>
          <c:showCatName val="0"/>
          <c:showSerName val="0"/>
          <c:showPercent val="0"/>
          <c:showBubbleSize val="0"/>
        </c:dLbls>
        <c:smooth val="0"/>
        <c:axId val="37976543"/>
        <c:axId val="37978175"/>
      </c:lineChart>
      <c:catAx>
        <c:axId val="3797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78175"/>
        <c:crosses val="autoZero"/>
        <c:auto val="1"/>
        <c:lblAlgn val="ctr"/>
        <c:lblOffset val="100"/>
        <c:noMultiLvlLbl val="0"/>
      </c:catAx>
      <c:valAx>
        <c:axId val="37978175"/>
        <c:scaling>
          <c:orientation val="minMax"/>
          <c:min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76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597F8-69A9-2E44-8DCE-7A24360BB333}"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169DF-3525-FD4A-ABB9-3E71B6CA40C7}" type="slidenum">
              <a:rPr lang="en-US" smtClean="0"/>
              <a:t>‹#›</a:t>
            </a:fld>
            <a:endParaRPr lang="en-US"/>
          </a:p>
        </p:txBody>
      </p:sp>
    </p:spTree>
    <p:extLst>
      <p:ext uri="{BB962C8B-B14F-4D97-AF65-F5344CB8AC3E}">
        <p14:creationId xmlns:p14="http://schemas.microsoft.com/office/powerpoint/2010/main" val="260653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 everyone, my name is Stephen Strawbridge and I’d like to welcome you all to my presentation on California Standardized Test Analysis</a:t>
            </a:r>
          </a:p>
          <a:p>
            <a:pPr marL="171450" indent="-171450">
              <a:buFont typeface="Arial" panose="020B0604020202020204" pitchFamily="34" charset="0"/>
              <a:buChar char="•"/>
            </a:pPr>
            <a:r>
              <a:rPr lang="en-US" dirty="0"/>
              <a:t>In this presentation, we will dive into some long-held controversies of standardized testing (specifically within the state of California), and present findings using data driven analysis.</a:t>
            </a:r>
          </a:p>
          <a:p>
            <a:pPr marL="171450" indent="-171450">
              <a:buFont typeface="Arial" panose="020B0604020202020204" pitchFamily="34" charset="0"/>
              <a:buChar char="•"/>
            </a:pPr>
            <a:r>
              <a:rPr lang="en-US" dirty="0"/>
              <a:t>Before diving in, lets start with some background facts on standardized testing</a:t>
            </a:r>
          </a:p>
        </p:txBody>
      </p:sp>
      <p:sp>
        <p:nvSpPr>
          <p:cNvPr id="4" name="Slide Number Placeholder 3"/>
          <p:cNvSpPr>
            <a:spLocks noGrp="1"/>
          </p:cNvSpPr>
          <p:nvPr>
            <p:ph type="sldNum" sz="quarter" idx="5"/>
          </p:nvPr>
        </p:nvSpPr>
        <p:spPr/>
        <p:txBody>
          <a:bodyPr/>
          <a:lstStyle/>
          <a:p>
            <a:fld id="{99F169DF-3525-FD4A-ABB9-3E71B6CA40C7}" type="slidenum">
              <a:rPr lang="en-US" smtClean="0"/>
              <a:t>1</a:t>
            </a:fld>
            <a:endParaRPr lang="en-US"/>
          </a:p>
        </p:txBody>
      </p:sp>
    </p:spTree>
    <p:extLst>
      <p:ext uri="{BB962C8B-B14F-4D97-AF65-F5344CB8AC3E}">
        <p14:creationId xmlns:p14="http://schemas.microsoft.com/office/powerpoint/2010/main" val="147319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SAT and ACT are standardized tests that have stirred controversy for years, and as recently as December of 2019, students and educators commenced a lawsuit over the University of California over its use of standardized tests, claiming these exams were “discriminatory in nature”.</a:t>
            </a:r>
          </a:p>
          <a:p>
            <a:pPr marL="171450" indent="-171450">
              <a:buFont typeface="Arial" panose="020B0604020202020204" pitchFamily="34" charset="0"/>
              <a:buChar char="•"/>
            </a:pPr>
            <a:r>
              <a:rPr lang="en-US" dirty="0"/>
              <a:t>Many Californians claim that access and opportunity to best prepare for the tests is far from equal among the California high school student population and that it is the test administrators responsibility to ensure resources are allocated proportionally to ensure more equal opportunity.  </a:t>
            </a:r>
          </a:p>
          <a:p>
            <a:pPr marL="171450" indent="-171450">
              <a:buFont typeface="Arial" panose="020B0604020202020204" pitchFamily="34" charset="0"/>
              <a:buChar char="•"/>
            </a:pPr>
            <a:r>
              <a:rPr lang="en-US" dirty="0"/>
              <a:t>So where do we go from here?</a:t>
            </a:r>
          </a:p>
        </p:txBody>
      </p:sp>
      <p:sp>
        <p:nvSpPr>
          <p:cNvPr id="4" name="Slide Number Placeholder 3"/>
          <p:cNvSpPr>
            <a:spLocks noGrp="1"/>
          </p:cNvSpPr>
          <p:nvPr>
            <p:ph type="sldNum" sz="quarter" idx="5"/>
          </p:nvPr>
        </p:nvSpPr>
        <p:spPr/>
        <p:txBody>
          <a:bodyPr/>
          <a:lstStyle/>
          <a:p>
            <a:fld id="{99F169DF-3525-FD4A-ABB9-3E71B6CA40C7}" type="slidenum">
              <a:rPr lang="en-US" smtClean="0"/>
              <a:t>2</a:t>
            </a:fld>
            <a:endParaRPr lang="en-US"/>
          </a:p>
        </p:txBody>
      </p:sp>
    </p:spTree>
    <p:extLst>
      <p:ext uri="{BB962C8B-B14F-4D97-AF65-F5344CB8AC3E}">
        <p14:creationId xmlns:p14="http://schemas.microsoft.com/office/powerpoint/2010/main" val="144421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Read slide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 the following slides, data according to these 3 demographics are presented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9F169DF-3525-FD4A-ABB9-3E71B6CA40C7}" type="slidenum">
              <a:rPr lang="en-US" smtClean="0"/>
              <a:t>3</a:t>
            </a:fld>
            <a:endParaRPr lang="en-US"/>
          </a:p>
        </p:txBody>
      </p:sp>
    </p:spTree>
    <p:extLst>
      <p:ext uri="{BB962C8B-B14F-4D97-AF65-F5344CB8AC3E}">
        <p14:creationId xmlns:p14="http://schemas.microsoft.com/office/powerpoint/2010/main" val="2921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terms of numbers on average, the counties of Modoc, Sierra, and Trinity had the lowest SAT participation for both 11th and 12th grades.  11th grade participation ranged from about 10 to 30 students, while 12th grade participation ranged from about 5 to 10 students.  Even considering the fact that these counties may have a smaller population size, these stats were far below the average of all schools, where the 11th grade and 12th grade means were about 119 students and 100 students, respectively. </a:t>
            </a:r>
          </a:p>
          <a:p>
            <a:pPr marL="171450" indent="-171450">
              <a:buFont typeface="Arial" panose="020B0604020202020204" pitchFamily="34" charset="0"/>
              <a:buChar char="•"/>
            </a:pPr>
            <a:r>
              <a:rPr lang="en-US" dirty="0"/>
              <a:t>In order to proportionally scale these findings, the percentage for each county was taken and similar results were found. </a:t>
            </a:r>
          </a:p>
          <a:p>
            <a:pPr marL="171450" indent="-171450">
              <a:buFont typeface="Arial" panose="020B0604020202020204" pitchFamily="34" charset="0"/>
              <a:buChar char="•"/>
            </a:pPr>
            <a:r>
              <a:rPr lang="en-US" dirty="0"/>
              <a:t>One key takeaway from these findings is that fact that nearly all of the highly urbanized areas of California were excluded from these bottom 10 ranks.</a:t>
            </a:r>
          </a:p>
          <a:p>
            <a:pPr marL="171450" indent="-171450">
              <a:buFont typeface="Arial" panose="020B0604020202020204" pitchFamily="34" charset="0"/>
              <a:buChar char="•"/>
            </a:pPr>
            <a:r>
              <a:rPr lang="en-US" dirty="0"/>
              <a:t>In comparison, nearly all of the counties present in the findings above were located in more rural areas.</a:t>
            </a:r>
          </a:p>
          <a:p>
            <a:pPr marL="171450" indent="-171450">
              <a:buFont typeface="Arial" panose="020B0604020202020204" pitchFamily="34" charset="0"/>
              <a:buChar char="•"/>
            </a:pPr>
            <a:r>
              <a:rPr lang="en-US" dirty="0"/>
              <a:t>With this data, can we conclude that rural counties on average participate less and perform worse than urban counties?</a:t>
            </a:r>
          </a:p>
        </p:txBody>
      </p:sp>
      <p:sp>
        <p:nvSpPr>
          <p:cNvPr id="4" name="Slide Number Placeholder 3"/>
          <p:cNvSpPr>
            <a:spLocks noGrp="1"/>
          </p:cNvSpPr>
          <p:nvPr>
            <p:ph type="sldNum" sz="quarter" idx="5"/>
          </p:nvPr>
        </p:nvSpPr>
        <p:spPr/>
        <p:txBody>
          <a:bodyPr/>
          <a:lstStyle/>
          <a:p>
            <a:fld id="{99F169DF-3525-FD4A-ABB9-3E71B6CA40C7}" type="slidenum">
              <a:rPr lang="en-US" smtClean="0"/>
              <a:t>4</a:t>
            </a:fld>
            <a:endParaRPr lang="en-US"/>
          </a:p>
        </p:txBody>
      </p:sp>
    </p:spTree>
    <p:extLst>
      <p:ext uri="{BB962C8B-B14F-4D97-AF65-F5344CB8AC3E}">
        <p14:creationId xmlns:p14="http://schemas.microsoft.com/office/powerpoint/2010/main" val="26070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turns out, there are more significant factors at play</a:t>
            </a:r>
          </a:p>
          <a:p>
            <a:pPr marL="171450" indent="-171450">
              <a:buFont typeface="Arial" panose="020B0604020202020204" pitchFamily="34" charset="0"/>
              <a:buChar char="•"/>
            </a:pPr>
            <a:r>
              <a:rPr lang="en-US" dirty="0"/>
              <a:t>Rural areas (with smaller number of enrolled students) only has a slight correlation to the success rate of standardized test takers.</a:t>
            </a:r>
          </a:p>
          <a:p>
            <a:pPr marL="171450" indent="-171450">
              <a:buFont typeface="Arial" panose="020B0604020202020204" pitchFamily="34" charset="0"/>
              <a:buChar char="•"/>
            </a:pPr>
            <a:r>
              <a:rPr lang="en-US" dirty="0"/>
              <a:t>In the correlation chart above, we now observe the ACT, which shows a correlation of 63% between number of enrolled students and percent of those students who cleared the college board benchmark.</a:t>
            </a:r>
          </a:p>
          <a:p>
            <a:pPr marL="171450" indent="-171450">
              <a:buFont typeface="Arial" panose="020B0604020202020204" pitchFamily="34" charset="0"/>
              <a:buChar char="•"/>
            </a:pPr>
            <a:r>
              <a:rPr lang="en-US" dirty="0"/>
              <a:t>Therefore, rural areas generally may perform under the average, but a deeper dive into the demographics of these counties is needed.</a:t>
            </a:r>
          </a:p>
        </p:txBody>
      </p:sp>
      <p:sp>
        <p:nvSpPr>
          <p:cNvPr id="4" name="Slide Number Placeholder 3"/>
          <p:cNvSpPr>
            <a:spLocks noGrp="1"/>
          </p:cNvSpPr>
          <p:nvPr>
            <p:ph type="sldNum" sz="quarter" idx="5"/>
          </p:nvPr>
        </p:nvSpPr>
        <p:spPr/>
        <p:txBody>
          <a:bodyPr/>
          <a:lstStyle/>
          <a:p>
            <a:fld id="{99F169DF-3525-FD4A-ABB9-3E71B6CA40C7}" type="slidenum">
              <a:rPr lang="en-US" smtClean="0"/>
              <a:t>5</a:t>
            </a:fld>
            <a:endParaRPr lang="en-US"/>
          </a:p>
        </p:txBody>
      </p:sp>
    </p:spTree>
    <p:extLst>
      <p:ext uri="{BB962C8B-B14F-4D97-AF65-F5344CB8AC3E}">
        <p14:creationId xmlns:p14="http://schemas.microsoft.com/office/powerpoint/2010/main" val="1116102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According to the National Center for Education Statistics (NCES), in their data pulled from 2012, family income and highest level of parental education were directly correlated with student scores. </a:t>
            </a:r>
          </a:p>
          <a:p>
            <a:pPr marL="171450" indent="-171450">
              <a:buFont typeface="Arial" panose="020B0604020202020204" pitchFamily="34" charset="0"/>
              <a:buChar char="•"/>
            </a:pPr>
            <a:r>
              <a:rPr lang="en-US" b="0" i="0" dirty="0"/>
              <a:t>This finding was consistent among all 3 subjects of the SAT (reading, math, and writing).</a:t>
            </a:r>
          </a:p>
          <a:p>
            <a:pPr marL="171450" indent="-171450">
              <a:buFont typeface="Arial" panose="020B0604020202020204" pitchFamily="34" charset="0"/>
              <a:buChar char="•"/>
            </a:pPr>
            <a:r>
              <a:rPr lang="en-US" dirty="0"/>
              <a:t> In every income bracket given, the higher the family income, the higher the student’s score was on average. </a:t>
            </a:r>
          </a:p>
          <a:p>
            <a:pPr marL="171450" indent="-171450">
              <a:buFont typeface="Arial" panose="020B0604020202020204" pitchFamily="34" charset="0"/>
              <a:buChar char="•"/>
            </a:pPr>
            <a:r>
              <a:rPr lang="en-US" dirty="0"/>
              <a:t>This may not be a surprise to most of you, as standardized test preparation can be very costly. </a:t>
            </a:r>
          </a:p>
          <a:p>
            <a:endParaRPr lang="en-US" dirty="0"/>
          </a:p>
        </p:txBody>
      </p:sp>
      <p:sp>
        <p:nvSpPr>
          <p:cNvPr id="4" name="Slide Number Placeholder 3"/>
          <p:cNvSpPr>
            <a:spLocks noGrp="1"/>
          </p:cNvSpPr>
          <p:nvPr>
            <p:ph type="sldNum" sz="quarter" idx="5"/>
          </p:nvPr>
        </p:nvSpPr>
        <p:spPr/>
        <p:txBody>
          <a:bodyPr/>
          <a:lstStyle/>
          <a:p>
            <a:fld id="{99F169DF-3525-FD4A-ABB9-3E71B6CA40C7}" type="slidenum">
              <a:rPr lang="en-US" smtClean="0"/>
              <a:t>6</a:t>
            </a:fld>
            <a:endParaRPr lang="en-US"/>
          </a:p>
        </p:txBody>
      </p:sp>
    </p:spTree>
    <p:extLst>
      <p:ext uri="{BB962C8B-B14F-4D97-AF65-F5344CB8AC3E}">
        <p14:creationId xmlns:p14="http://schemas.microsoft.com/office/powerpoint/2010/main" val="2364749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According to the 2020 SAT College board annual report, Asian and White students scored the highest, with a mean score for Asian students at 1207 and a mean score for White students at 1158.  </a:t>
            </a:r>
          </a:p>
          <a:p>
            <a:pPr marL="171450" indent="-171450">
              <a:buFont typeface="Arial" panose="020B0604020202020204" pitchFamily="34" charset="0"/>
              <a:buChar char="•"/>
            </a:pPr>
            <a:r>
              <a:rPr lang="en-US" dirty="0"/>
              <a:t>To provide perspective, these “benchmarks” are set numerical standards across all schools each year by the SAT administration.</a:t>
            </a:r>
          </a:p>
          <a:p>
            <a:pPr marL="171450" indent="-171450">
              <a:buFont typeface="Arial" panose="020B0604020202020204" pitchFamily="34" charset="0"/>
              <a:buChar char="•"/>
            </a:pPr>
            <a:r>
              <a:rPr lang="en-US" dirty="0"/>
              <a:t>The lowest performing demographics were American Indian, African American students, and Hispanic with mean scores of 917 and 938, respectively. </a:t>
            </a:r>
          </a:p>
          <a:p>
            <a:pPr marL="171450" indent="-171450">
              <a:buFont typeface="Arial" panose="020B0604020202020204" pitchFamily="34" charset="0"/>
              <a:buChar char="•"/>
            </a:pPr>
            <a:r>
              <a:rPr lang="en-US" dirty="0"/>
              <a:t>Interestingly, the low participating/performing rural areas given in the previous slides are mostly comprised of White and Hispanic students.  This finding seems to suggest that the urban areas may perform higher on average, but fluctuate much higher depending on the income or racial demographic within that urban area. </a:t>
            </a:r>
          </a:p>
        </p:txBody>
      </p:sp>
      <p:sp>
        <p:nvSpPr>
          <p:cNvPr id="4" name="Slide Number Placeholder 3"/>
          <p:cNvSpPr>
            <a:spLocks noGrp="1"/>
          </p:cNvSpPr>
          <p:nvPr>
            <p:ph type="sldNum" sz="quarter" idx="5"/>
          </p:nvPr>
        </p:nvSpPr>
        <p:spPr/>
        <p:txBody>
          <a:bodyPr/>
          <a:lstStyle/>
          <a:p>
            <a:fld id="{99F169DF-3525-FD4A-ABB9-3E71B6CA40C7}" type="slidenum">
              <a:rPr lang="en-US" smtClean="0"/>
              <a:t>7</a:t>
            </a:fld>
            <a:endParaRPr lang="en-US"/>
          </a:p>
        </p:txBody>
      </p:sp>
    </p:spTree>
    <p:extLst>
      <p:ext uri="{BB962C8B-B14F-4D97-AF65-F5344CB8AC3E}">
        <p14:creationId xmlns:p14="http://schemas.microsoft.com/office/powerpoint/2010/main" val="38797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key takeaway and second bullet point)</a:t>
            </a:r>
          </a:p>
          <a:p>
            <a:pPr marL="171450" indent="-171450">
              <a:buFont typeface="Arial" panose="020B0604020202020204" pitchFamily="34" charset="0"/>
              <a:buChar char="•"/>
            </a:pPr>
            <a:r>
              <a:rPr lang="en-US" dirty="0"/>
              <a:t>After diving deeper into more specific demographics from outside research, it is apparent that many other factors must be taken into consideration.  For example, urban counties such as Los Angeles, have a high student population but may have a very fluctuating range of low and high performing students within the county.  </a:t>
            </a:r>
          </a:p>
          <a:p>
            <a:pPr marL="171450" indent="-171450">
              <a:buFont typeface="Arial" panose="020B0604020202020204" pitchFamily="34" charset="0"/>
              <a:buChar char="•"/>
            </a:pPr>
            <a:r>
              <a:rPr lang="en-US" dirty="0"/>
              <a:t>(Read recommendation bullet point)</a:t>
            </a:r>
          </a:p>
        </p:txBody>
      </p:sp>
      <p:sp>
        <p:nvSpPr>
          <p:cNvPr id="4" name="Slide Number Placeholder 3"/>
          <p:cNvSpPr>
            <a:spLocks noGrp="1"/>
          </p:cNvSpPr>
          <p:nvPr>
            <p:ph type="sldNum" sz="quarter" idx="5"/>
          </p:nvPr>
        </p:nvSpPr>
        <p:spPr/>
        <p:txBody>
          <a:bodyPr/>
          <a:lstStyle/>
          <a:p>
            <a:fld id="{99F169DF-3525-FD4A-ABB9-3E71B6CA40C7}" type="slidenum">
              <a:rPr lang="en-US" smtClean="0"/>
              <a:t>8</a:t>
            </a:fld>
            <a:endParaRPr lang="en-US"/>
          </a:p>
        </p:txBody>
      </p:sp>
    </p:spTree>
    <p:extLst>
      <p:ext uri="{BB962C8B-B14F-4D97-AF65-F5344CB8AC3E}">
        <p14:creationId xmlns:p14="http://schemas.microsoft.com/office/powerpoint/2010/main" val="3915495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F169DF-3525-FD4A-ABB9-3E71B6CA40C7}" type="slidenum">
              <a:rPr lang="en-US" smtClean="0"/>
              <a:t>10</a:t>
            </a:fld>
            <a:endParaRPr lang="en-US"/>
          </a:p>
        </p:txBody>
      </p:sp>
    </p:spTree>
    <p:extLst>
      <p:ext uri="{BB962C8B-B14F-4D97-AF65-F5344CB8AC3E}">
        <p14:creationId xmlns:p14="http://schemas.microsoft.com/office/powerpoint/2010/main" val="305583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392467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F9F77-FEAF-1248-8A71-EBA25A18E748}"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264872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1036976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11624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413142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1077748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2003921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4188861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207051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294281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78529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F9F77-FEAF-1248-8A71-EBA25A18E748}"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182919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F9F77-FEAF-1248-8A71-EBA25A18E748}" type="datetimeFigureOut">
              <a:rPr lang="en-US" smtClean="0"/>
              <a:t>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131791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170939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311151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33F9F77-FEAF-1248-8A71-EBA25A18E748}" type="datetimeFigureOut">
              <a:rPr lang="en-US" smtClean="0"/>
              <a:t>11/2/20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65155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F9F77-FEAF-1248-8A71-EBA25A18E748}"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BA887-04FA-214D-9D3D-3B74673A7774}" type="slidenum">
              <a:rPr lang="en-US" smtClean="0"/>
              <a:t>‹#›</a:t>
            </a:fld>
            <a:endParaRPr lang="en-US"/>
          </a:p>
        </p:txBody>
      </p:sp>
    </p:spTree>
    <p:extLst>
      <p:ext uri="{BB962C8B-B14F-4D97-AF65-F5344CB8AC3E}">
        <p14:creationId xmlns:p14="http://schemas.microsoft.com/office/powerpoint/2010/main" val="358258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3F9F77-FEAF-1248-8A71-EBA25A18E748}" type="datetimeFigureOut">
              <a:rPr lang="en-US" smtClean="0"/>
              <a:t>11/2/20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DBA887-04FA-214D-9D3D-3B74673A7774}" type="slidenum">
              <a:rPr lang="en-US" smtClean="0"/>
              <a:t>‹#›</a:t>
            </a:fld>
            <a:endParaRPr lang="en-US"/>
          </a:p>
        </p:txBody>
      </p:sp>
    </p:spTree>
    <p:extLst>
      <p:ext uri="{BB962C8B-B14F-4D97-AF65-F5344CB8AC3E}">
        <p14:creationId xmlns:p14="http://schemas.microsoft.com/office/powerpoint/2010/main" val="13122893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bcnews.com/news/education/california-lawsuit-blasts-sat-act-exams-discriminatory-n109941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nces.ed.gov/programs/digest/d12/tables/dt12_173.asp" TargetMode="External"/><Relationship Id="rId5" Type="http://schemas.openxmlformats.org/officeDocument/2006/relationships/hyperlink" Target="https://reports.collegeboard.org/pdf/2020-california-sat-suite-assessments-annual-report.pdf" TargetMode="External"/><Relationship Id="rId4" Type="http://schemas.openxmlformats.org/officeDocument/2006/relationships/hyperlink" Target="https://blog.prepscholar.com/how-much-do-sat-prep-courses-co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9774-D6C3-DE46-B9BA-32D5AE855822}"/>
              </a:ext>
            </a:extLst>
          </p:cNvPr>
          <p:cNvSpPr>
            <a:spLocks noGrp="1"/>
          </p:cNvSpPr>
          <p:nvPr>
            <p:ph type="ctrTitle"/>
          </p:nvPr>
        </p:nvSpPr>
        <p:spPr>
          <a:xfrm>
            <a:off x="1154954" y="1604962"/>
            <a:ext cx="10060734" cy="3329581"/>
          </a:xfrm>
        </p:spPr>
        <p:txBody>
          <a:bodyPr/>
          <a:lstStyle/>
          <a:p>
            <a:r>
              <a:rPr lang="en-US" dirty="0"/>
              <a:t>Project 1:</a:t>
            </a:r>
            <a:br>
              <a:rPr lang="en-US" dirty="0"/>
            </a:br>
            <a:r>
              <a:rPr lang="en-US" b="1" i="1" dirty="0"/>
              <a:t>California Standardized Test Analysis</a:t>
            </a:r>
          </a:p>
        </p:txBody>
      </p:sp>
      <p:sp>
        <p:nvSpPr>
          <p:cNvPr id="3" name="Subtitle 2">
            <a:extLst>
              <a:ext uri="{FF2B5EF4-FFF2-40B4-BE49-F238E27FC236}">
                <a16:creationId xmlns:a16="http://schemas.microsoft.com/office/drawing/2014/main" id="{DFD26C31-EB3D-3141-B6FB-97346DED5C04}"/>
              </a:ext>
            </a:extLst>
          </p:cNvPr>
          <p:cNvSpPr>
            <a:spLocks noGrp="1"/>
          </p:cNvSpPr>
          <p:nvPr>
            <p:ph type="subTitle" idx="1"/>
          </p:nvPr>
        </p:nvSpPr>
        <p:spPr>
          <a:xfrm>
            <a:off x="1154954" y="5410200"/>
            <a:ext cx="8825658" cy="861420"/>
          </a:xfrm>
        </p:spPr>
        <p:txBody>
          <a:bodyPr/>
          <a:lstStyle/>
          <a:p>
            <a:r>
              <a:rPr lang="en-US" dirty="0"/>
              <a:t>Presented by Stephen Strawbridge</a:t>
            </a:r>
          </a:p>
        </p:txBody>
      </p:sp>
    </p:spTree>
    <p:extLst>
      <p:ext uri="{BB962C8B-B14F-4D97-AF65-F5344CB8AC3E}">
        <p14:creationId xmlns:p14="http://schemas.microsoft.com/office/powerpoint/2010/main" val="164044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9DA362E-427B-B144-B421-69C81A1C4EEA}"/>
              </a:ext>
            </a:extLst>
          </p:cNvPr>
          <p:cNvSpPr>
            <a:spLocks noGrp="1"/>
          </p:cNvSpPr>
          <p:nvPr>
            <p:ph idx="1"/>
          </p:nvPr>
        </p:nvSpPr>
        <p:spPr>
          <a:xfrm>
            <a:off x="768462" y="1434732"/>
            <a:ext cx="8946541" cy="4195481"/>
          </a:xfrm>
        </p:spPr>
        <p:txBody>
          <a:bodyPr/>
          <a:lstStyle/>
          <a:p>
            <a:r>
              <a:rPr lang="en-US" dirty="0"/>
              <a:t>NBC News: (</a:t>
            </a:r>
            <a:r>
              <a:rPr lang="en-US" dirty="0">
                <a:hlinkClick r:id="rId3"/>
              </a:rPr>
              <a:t>https://www.nbcnews.com/news/education/california-lawsuit-blasts-sat-act-exams-discriminatory-n1099416</a:t>
            </a:r>
            <a:r>
              <a:rPr lang="en-US" dirty="0"/>
              <a:t>)</a:t>
            </a:r>
          </a:p>
          <a:p>
            <a:r>
              <a:rPr lang="en-US" dirty="0"/>
              <a:t>Prep Scholar Blog: (</a:t>
            </a:r>
            <a:r>
              <a:rPr lang="en-US" dirty="0">
                <a:hlinkClick r:id="rId4"/>
              </a:rPr>
              <a:t>https://blog.prepscholar.com/how-much-do-sat-prep-courses-cost</a:t>
            </a:r>
            <a:r>
              <a:rPr lang="en-US" dirty="0"/>
              <a:t>)</a:t>
            </a:r>
          </a:p>
          <a:p>
            <a:r>
              <a:rPr lang="en-US" dirty="0"/>
              <a:t>2020 SAT College Board Annual Report: (</a:t>
            </a:r>
            <a:r>
              <a:rPr lang="en-US" dirty="0">
                <a:hlinkClick r:id="rId5"/>
              </a:rPr>
              <a:t>https://reports.collegeboard.org/pdf/2020-california-sat-suite-assessments-annual-report.pdf</a:t>
            </a:r>
            <a:r>
              <a:rPr lang="en-US" dirty="0"/>
              <a:t>)</a:t>
            </a:r>
          </a:p>
          <a:p>
            <a:r>
              <a:rPr lang="en-US" dirty="0"/>
              <a:t>NCES: (</a:t>
            </a:r>
            <a:r>
              <a:rPr lang="en-US" dirty="0">
                <a:hlinkClick r:id="rId6"/>
              </a:rPr>
              <a:t>https://nces.ed.gov/programs/digest/d12/tables/dt12_173.asp</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265777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SAT/ACT Background</a:t>
            </a:r>
          </a:p>
        </p:txBody>
      </p:sp>
      <p:pic>
        <p:nvPicPr>
          <p:cNvPr id="1026" name="Picture 2" descr="New SAT brings anxiety and confusion - CNN">
            <a:extLst>
              <a:ext uri="{FF2B5EF4-FFF2-40B4-BE49-F238E27FC236}">
                <a16:creationId xmlns:a16="http://schemas.microsoft.com/office/drawing/2014/main" id="{F9B3C4E0-3A57-F84E-A7DF-E9B4D267B9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56543" y="2019519"/>
            <a:ext cx="5314956" cy="2985233"/>
          </a:xfrm>
          <a:prstGeom prst="rect">
            <a:avLst/>
          </a:prstGeom>
          <a:solidFill>
            <a:srgbClr val="FFFFFF">
              <a:shade val="85000"/>
            </a:srgbClr>
          </a:solidFill>
          <a:ln w="88900" cap="sq">
            <a:solidFill>
              <a:srgbClr val="FFFFFF"/>
            </a:solidFill>
            <a:miter lim="800000"/>
          </a:ln>
          <a:effectLst>
            <a:glow rad="63500">
              <a:schemeClr val="accent3">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a:extLst>
              <a:ext uri="{FF2B5EF4-FFF2-40B4-BE49-F238E27FC236}">
                <a16:creationId xmlns:a16="http://schemas.microsoft.com/office/drawing/2014/main" id="{C338E29E-4447-1A4E-A099-DF14CD509C10}"/>
              </a:ext>
            </a:extLst>
          </p:cNvPr>
          <p:cNvSpPr txBox="1">
            <a:spLocks/>
          </p:cNvSpPr>
          <p:nvPr/>
        </p:nvSpPr>
        <p:spPr>
          <a:xfrm>
            <a:off x="1103312" y="2052918"/>
            <a:ext cx="4859077" cy="37591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sz="2600" dirty="0"/>
          </a:p>
        </p:txBody>
      </p:sp>
      <p:sp>
        <p:nvSpPr>
          <p:cNvPr id="7" name="Content Placeholder 2">
            <a:extLst>
              <a:ext uri="{FF2B5EF4-FFF2-40B4-BE49-F238E27FC236}">
                <a16:creationId xmlns:a16="http://schemas.microsoft.com/office/drawing/2014/main" id="{711D7FDD-1E79-EE40-BFFA-4625BE64A95A}"/>
              </a:ext>
            </a:extLst>
          </p:cNvPr>
          <p:cNvSpPr txBox="1">
            <a:spLocks/>
          </p:cNvSpPr>
          <p:nvPr/>
        </p:nvSpPr>
        <p:spPr>
          <a:xfrm>
            <a:off x="840265" y="1727242"/>
            <a:ext cx="5122124" cy="39219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600" dirty="0"/>
              <a:t>Standardized test = Standardized playing field?</a:t>
            </a:r>
          </a:p>
          <a:p>
            <a:endParaRPr lang="en-US" sz="2600" dirty="0"/>
          </a:p>
          <a:p>
            <a:r>
              <a:rPr lang="en-US" sz="2600" dirty="0"/>
              <a:t>Continuing controversy</a:t>
            </a:r>
          </a:p>
          <a:p>
            <a:endParaRPr lang="en-US" sz="2600" dirty="0"/>
          </a:p>
          <a:p>
            <a:r>
              <a:rPr lang="en-US" sz="2600" dirty="0"/>
              <a:t>Can data provide insight?</a:t>
            </a:r>
          </a:p>
        </p:txBody>
      </p:sp>
    </p:spTree>
    <p:extLst>
      <p:ext uri="{BB962C8B-B14F-4D97-AF65-F5344CB8AC3E}">
        <p14:creationId xmlns:p14="http://schemas.microsoft.com/office/powerpoint/2010/main" val="118368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DA362E-427B-B144-B421-69C81A1C4EEA}"/>
              </a:ext>
            </a:extLst>
          </p:cNvPr>
          <p:cNvSpPr>
            <a:spLocks noGrp="1"/>
          </p:cNvSpPr>
          <p:nvPr>
            <p:ph idx="1"/>
          </p:nvPr>
        </p:nvSpPr>
        <p:spPr>
          <a:xfrm>
            <a:off x="646112" y="1610006"/>
            <a:ext cx="7512052" cy="4605057"/>
          </a:xfrm>
        </p:spPr>
        <p:txBody>
          <a:bodyPr>
            <a:normAutofit/>
          </a:bodyPr>
          <a:lstStyle/>
          <a:p>
            <a:r>
              <a:rPr lang="en-US" sz="2600" u="sng" dirty="0"/>
              <a:t>First</a:t>
            </a:r>
            <a:r>
              <a:rPr lang="en-US" sz="2600" dirty="0"/>
              <a:t>: Where are underperforming students according to the following demographics:</a:t>
            </a:r>
          </a:p>
          <a:p>
            <a:pPr lvl="1"/>
            <a:r>
              <a:rPr lang="en-US" sz="2400" dirty="0"/>
              <a:t>County</a:t>
            </a:r>
          </a:p>
          <a:p>
            <a:pPr lvl="1"/>
            <a:r>
              <a:rPr lang="en-US" sz="2400" dirty="0"/>
              <a:t>Race</a:t>
            </a:r>
          </a:p>
          <a:p>
            <a:pPr lvl="1"/>
            <a:r>
              <a:rPr lang="en-US" sz="2400" dirty="0"/>
              <a:t>Parental income level</a:t>
            </a:r>
          </a:p>
          <a:p>
            <a:pPr marL="457200" lvl="1" indent="0">
              <a:buNone/>
            </a:pPr>
            <a:endParaRPr lang="en-US" sz="2400" dirty="0"/>
          </a:p>
          <a:p>
            <a:r>
              <a:rPr lang="en-US" sz="2600" u="sng" dirty="0"/>
              <a:t>Then</a:t>
            </a:r>
            <a:r>
              <a:rPr lang="en-US" sz="2600" dirty="0"/>
              <a:t>: Where to allocate resources as necessary to ensure a more equal representation of successful standardized test takers.</a:t>
            </a:r>
          </a:p>
        </p:txBody>
      </p:sp>
      <p:pic>
        <p:nvPicPr>
          <p:cNvPr id="2050" name="Picture 2" descr="Diversity is just an empty buzzword in the music and publishing industries">
            <a:extLst>
              <a:ext uri="{FF2B5EF4-FFF2-40B4-BE49-F238E27FC236}">
                <a16:creationId xmlns:a16="http://schemas.microsoft.com/office/drawing/2014/main" id="{DCF7759F-F9DD-BD44-B80A-7FD02DE3D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559" y="2005352"/>
            <a:ext cx="4717654" cy="3435827"/>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73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Analysis by County – SAT and ACT</a:t>
            </a:r>
          </a:p>
        </p:txBody>
      </p:sp>
      <p:sp>
        <p:nvSpPr>
          <p:cNvPr id="3" name="Content Placeholder 2">
            <a:extLst>
              <a:ext uri="{FF2B5EF4-FFF2-40B4-BE49-F238E27FC236}">
                <a16:creationId xmlns:a16="http://schemas.microsoft.com/office/drawing/2014/main" id="{F9DA362E-427B-B144-B421-69C81A1C4EEA}"/>
              </a:ext>
            </a:extLst>
          </p:cNvPr>
          <p:cNvSpPr>
            <a:spLocks noGrp="1"/>
          </p:cNvSpPr>
          <p:nvPr>
            <p:ph idx="1"/>
          </p:nvPr>
        </p:nvSpPr>
        <p:spPr>
          <a:xfrm>
            <a:off x="360609" y="1750871"/>
            <a:ext cx="2446986" cy="4563603"/>
          </a:xfrm>
        </p:spPr>
        <p:txBody>
          <a:bodyPr>
            <a:normAutofit/>
          </a:bodyPr>
          <a:lstStyle/>
          <a:p>
            <a:r>
              <a:rPr lang="en-US" sz="2400" dirty="0"/>
              <a:t>Lowest participating counties:</a:t>
            </a:r>
          </a:p>
          <a:p>
            <a:pPr lvl="1"/>
            <a:r>
              <a:rPr lang="en-US" sz="2400" dirty="0"/>
              <a:t>Modoc</a:t>
            </a:r>
          </a:p>
          <a:p>
            <a:pPr lvl="1"/>
            <a:r>
              <a:rPr lang="en-US" sz="2400" dirty="0"/>
              <a:t>Sierra</a:t>
            </a:r>
          </a:p>
          <a:p>
            <a:pPr lvl="1"/>
            <a:r>
              <a:rPr lang="en-US" sz="2400" dirty="0"/>
              <a:t>Trinity</a:t>
            </a:r>
          </a:p>
        </p:txBody>
      </p:sp>
      <p:graphicFrame>
        <p:nvGraphicFramePr>
          <p:cNvPr id="4" name="Chart 3">
            <a:extLst>
              <a:ext uri="{FF2B5EF4-FFF2-40B4-BE49-F238E27FC236}">
                <a16:creationId xmlns:a16="http://schemas.microsoft.com/office/drawing/2014/main" id="{3402E2A3-C38D-C54D-9946-0E162095EAE6}"/>
              </a:ext>
            </a:extLst>
          </p:cNvPr>
          <p:cNvGraphicFramePr/>
          <p:nvPr>
            <p:extLst>
              <p:ext uri="{D42A27DB-BD31-4B8C-83A1-F6EECF244321}">
                <p14:modId xmlns:p14="http://schemas.microsoft.com/office/powerpoint/2010/main" val="4051258694"/>
              </p:ext>
            </p:extLst>
          </p:nvPr>
        </p:nvGraphicFramePr>
        <p:xfrm>
          <a:off x="3155325" y="1648496"/>
          <a:ext cx="6895508" cy="47683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413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Analysis by County - ACT</a:t>
            </a:r>
          </a:p>
        </p:txBody>
      </p:sp>
      <p:pic>
        <p:nvPicPr>
          <p:cNvPr id="5" name="Content Placeholder 4">
            <a:extLst>
              <a:ext uri="{FF2B5EF4-FFF2-40B4-BE49-F238E27FC236}">
                <a16:creationId xmlns:a16="http://schemas.microsoft.com/office/drawing/2014/main" id="{F03B78FE-176C-274C-9111-53DFE43637E5}"/>
              </a:ext>
            </a:extLst>
          </p:cNvPr>
          <p:cNvPicPr>
            <a:picLocks noGrp="1" noChangeAspect="1"/>
          </p:cNvPicPr>
          <p:nvPr>
            <p:ph idx="1"/>
          </p:nvPr>
        </p:nvPicPr>
        <p:blipFill>
          <a:blip r:embed="rId3"/>
          <a:stretch>
            <a:fillRect/>
          </a:stretch>
        </p:blipFill>
        <p:spPr>
          <a:xfrm>
            <a:off x="349228" y="1246689"/>
            <a:ext cx="7880372" cy="4647941"/>
          </a:xfrm>
        </p:spPr>
      </p:pic>
      <p:sp>
        <p:nvSpPr>
          <p:cNvPr id="6" name="Content Placeholder 2">
            <a:extLst>
              <a:ext uri="{FF2B5EF4-FFF2-40B4-BE49-F238E27FC236}">
                <a16:creationId xmlns:a16="http://schemas.microsoft.com/office/drawing/2014/main" id="{7849867F-40EF-0E41-9E9A-5CC16ACA7988}"/>
              </a:ext>
            </a:extLst>
          </p:cNvPr>
          <p:cNvSpPr txBox="1">
            <a:spLocks/>
          </p:cNvSpPr>
          <p:nvPr/>
        </p:nvSpPr>
        <p:spPr>
          <a:xfrm>
            <a:off x="8229600" y="1554473"/>
            <a:ext cx="2643442" cy="45636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a:t>Correlation = </a:t>
            </a:r>
          </a:p>
          <a:p>
            <a:pPr marL="0" indent="0">
              <a:buNone/>
            </a:pPr>
            <a:r>
              <a:rPr lang="en-US" sz="2400" b="1" i="1" dirty="0"/>
              <a:t>           63%</a:t>
            </a:r>
          </a:p>
          <a:p>
            <a:pPr marL="0" indent="0">
              <a:buNone/>
            </a:pPr>
            <a:endParaRPr lang="en-US" sz="2400" b="1" i="1" dirty="0"/>
          </a:p>
          <a:p>
            <a:r>
              <a:rPr lang="en-US" sz="2400" dirty="0"/>
              <a:t>More factors to consider?</a:t>
            </a:r>
          </a:p>
          <a:p>
            <a:pPr marL="0" indent="0">
              <a:buNone/>
            </a:pPr>
            <a:r>
              <a:rPr lang="en-US" sz="2400" b="1" i="1" dirty="0"/>
              <a:t>           </a:t>
            </a:r>
          </a:p>
        </p:txBody>
      </p:sp>
    </p:spTree>
    <p:extLst>
      <p:ext uri="{BB962C8B-B14F-4D97-AF65-F5344CB8AC3E}">
        <p14:creationId xmlns:p14="http://schemas.microsoft.com/office/powerpoint/2010/main" val="328828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Analysis by Income</a:t>
            </a:r>
          </a:p>
        </p:txBody>
      </p:sp>
      <p:graphicFrame>
        <p:nvGraphicFramePr>
          <p:cNvPr id="4" name="Content Placeholder 3">
            <a:extLst>
              <a:ext uri="{FF2B5EF4-FFF2-40B4-BE49-F238E27FC236}">
                <a16:creationId xmlns:a16="http://schemas.microsoft.com/office/drawing/2014/main" id="{662A80BA-C1AD-D04B-B850-7B3B72FADD48}"/>
              </a:ext>
            </a:extLst>
          </p:cNvPr>
          <p:cNvGraphicFramePr>
            <a:graphicFrameLocks noGrp="1"/>
          </p:cNvGraphicFramePr>
          <p:nvPr>
            <p:ph idx="1"/>
            <p:extLst>
              <p:ext uri="{D42A27DB-BD31-4B8C-83A1-F6EECF244321}">
                <p14:modId xmlns:p14="http://schemas.microsoft.com/office/powerpoint/2010/main" val="3830201626"/>
              </p:ext>
            </p:extLst>
          </p:nvPr>
        </p:nvGraphicFramePr>
        <p:xfrm>
          <a:off x="646111" y="1524604"/>
          <a:ext cx="9404722" cy="443831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4C7F12AC-68ED-6844-B181-FC097A80D1D8}"/>
              </a:ext>
            </a:extLst>
          </p:cNvPr>
          <p:cNvSpPr txBox="1">
            <a:spLocks/>
          </p:cNvSpPr>
          <p:nvPr/>
        </p:nvSpPr>
        <p:spPr>
          <a:xfrm rot="16200000">
            <a:off x="-139234" y="3598464"/>
            <a:ext cx="1097665" cy="4730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Score</a:t>
            </a:r>
          </a:p>
        </p:txBody>
      </p:sp>
    </p:spTree>
    <p:extLst>
      <p:ext uri="{BB962C8B-B14F-4D97-AF65-F5344CB8AC3E}">
        <p14:creationId xmlns:p14="http://schemas.microsoft.com/office/powerpoint/2010/main" val="70911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Analysis by Race</a:t>
            </a:r>
          </a:p>
        </p:txBody>
      </p:sp>
      <p:pic>
        <p:nvPicPr>
          <p:cNvPr id="5" name="Content Placeholder 4">
            <a:extLst>
              <a:ext uri="{FF2B5EF4-FFF2-40B4-BE49-F238E27FC236}">
                <a16:creationId xmlns:a16="http://schemas.microsoft.com/office/drawing/2014/main" id="{09BA8800-F7B6-C542-BFC5-A2729E240F23}"/>
              </a:ext>
            </a:extLst>
          </p:cNvPr>
          <p:cNvPicPr>
            <a:picLocks noGrp="1" noChangeAspect="1"/>
          </p:cNvPicPr>
          <p:nvPr>
            <p:ph idx="1"/>
          </p:nvPr>
        </p:nvPicPr>
        <p:blipFill>
          <a:blip r:embed="rId3"/>
          <a:stretch>
            <a:fillRect/>
          </a:stretch>
        </p:blipFill>
        <p:spPr>
          <a:xfrm>
            <a:off x="4521789" y="2184623"/>
            <a:ext cx="3148422" cy="2488753"/>
          </a:xfrm>
        </p:spPr>
      </p:pic>
      <p:pic>
        <p:nvPicPr>
          <p:cNvPr id="7" name="Picture 6">
            <a:extLst>
              <a:ext uri="{FF2B5EF4-FFF2-40B4-BE49-F238E27FC236}">
                <a16:creationId xmlns:a16="http://schemas.microsoft.com/office/drawing/2014/main" id="{E9064AAE-F23E-584A-BCE0-B24F9B65EEC5}"/>
              </a:ext>
            </a:extLst>
          </p:cNvPr>
          <p:cNvPicPr>
            <a:picLocks noChangeAspect="1"/>
          </p:cNvPicPr>
          <p:nvPr/>
        </p:nvPicPr>
        <p:blipFill>
          <a:blip r:embed="rId4"/>
          <a:stretch>
            <a:fillRect/>
          </a:stretch>
        </p:blipFill>
        <p:spPr>
          <a:xfrm>
            <a:off x="7670211" y="1622738"/>
            <a:ext cx="1717285" cy="3063517"/>
          </a:xfrm>
          <a:prstGeom prst="rect">
            <a:avLst/>
          </a:prstGeom>
        </p:spPr>
      </p:pic>
      <p:sp>
        <p:nvSpPr>
          <p:cNvPr id="8" name="Content Placeholder 2">
            <a:extLst>
              <a:ext uri="{FF2B5EF4-FFF2-40B4-BE49-F238E27FC236}">
                <a16:creationId xmlns:a16="http://schemas.microsoft.com/office/drawing/2014/main" id="{AE50B42C-4F36-5C40-923B-DB0E48A88B4D}"/>
              </a:ext>
            </a:extLst>
          </p:cNvPr>
          <p:cNvSpPr txBox="1">
            <a:spLocks/>
          </p:cNvSpPr>
          <p:nvPr/>
        </p:nvSpPr>
        <p:spPr>
          <a:xfrm>
            <a:off x="179101" y="5862714"/>
            <a:ext cx="9485367" cy="6210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Source: https://</a:t>
            </a:r>
            <a:r>
              <a:rPr lang="en-US" sz="1400" dirty="0" err="1"/>
              <a:t>reports.collegeboard.org</a:t>
            </a:r>
            <a:r>
              <a:rPr lang="en-US" sz="1400" dirty="0"/>
              <a:t>/pdf/2020-california-sat-suite-assessments-annual-report.pdf</a:t>
            </a:r>
          </a:p>
        </p:txBody>
      </p:sp>
      <p:sp>
        <p:nvSpPr>
          <p:cNvPr id="9" name="Content Placeholder 2">
            <a:extLst>
              <a:ext uri="{FF2B5EF4-FFF2-40B4-BE49-F238E27FC236}">
                <a16:creationId xmlns:a16="http://schemas.microsoft.com/office/drawing/2014/main" id="{0890F122-81AF-B84A-8970-FE5873E9E316}"/>
              </a:ext>
            </a:extLst>
          </p:cNvPr>
          <p:cNvSpPr txBox="1">
            <a:spLocks/>
          </p:cNvSpPr>
          <p:nvPr/>
        </p:nvSpPr>
        <p:spPr>
          <a:xfrm>
            <a:off x="360608" y="1750871"/>
            <a:ext cx="3644722" cy="37097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a:t>Lowest performing :</a:t>
            </a:r>
          </a:p>
          <a:p>
            <a:pPr lvl="1"/>
            <a:r>
              <a:rPr lang="en-US" sz="2400" dirty="0"/>
              <a:t>American Indian</a:t>
            </a:r>
          </a:p>
          <a:p>
            <a:pPr lvl="1"/>
            <a:r>
              <a:rPr lang="en-US" sz="2400" dirty="0"/>
              <a:t>Black/African American</a:t>
            </a:r>
          </a:p>
          <a:p>
            <a:pPr lvl="1"/>
            <a:r>
              <a:rPr lang="en-US" sz="2400" dirty="0"/>
              <a:t>Hispanic/Latino</a:t>
            </a:r>
          </a:p>
        </p:txBody>
      </p:sp>
      <p:sp>
        <p:nvSpPr>
          <p:cNvPr id="13" name="Content Placeholder 2">
            <a:extLst>
              <a:ext uri="{FF2B5EF4-FFF2-40B4-BE49-F238E27FC236}">
                <a16:creationId xmlns:a16="http://schemas.microsoft.com/office/drawing/2014/main" id="{A2F2E292-07A3-B44F-B086-01644910D587}"/>
              </a:ext>
            </a:extLst>
          </p:cNvPr>
          <p:cNvSpPr txBox="1">
            <a:spLocks/>
          </p:cNvSpPr>
          <p:nvPr/>
        </p:nvSpPr>
        <p:spPr>
          <a:xfrm>
            <a:off x="4521789" y="1476406"/>
            <a:ext cx="3325687" cy="87292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400" dirty="0"/>
              <a:t>SAT 2020 Performance by Race</a:t>
            </a:r>
          </a:p>
        </p:txBody>
      </p:sp>
    </p:spTree>
    <p:extLst>
      <p:ext uri="{BB962C8B-B14F-4D97-AF65-F5344CB8AC3E}">
        <p14:creationId xmlns:p14="http://schemas.microsoft.com/office/powerpoint/2010/main" val="278219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BC3B-C17C-784E-ABC2-6AB82DDCE660}"/>
              </a:ext>
            </a:extLst>
          </p:cNvPr>
          <p:cNvSpPr>
            <a:spLocks noGrp="1"/>
          </p:cNvSpPr>
          <p:nvPr>
            <p:ph type="title"/>
          </p:nvPr>
        </p:nvSpPr>
        <p:spPr/>
        <p:txBody>
          <a:bodyPr/>
          <a:lstStyle/>
          <a:p>
            <a:r>
              <a:rPr lang="en-US" dirty="0"/>
              <a:t>Summary and Recommendations</a:t>
            </a:r>
          </a:p>
        </p:txBody>
      </p:sp>
      <p:sp>
        <p:nvSpPr>
          <p:cNvPr id="7" name="Content Placeholder 6">
            <a:extLst>
              <a:ext uri="{FF2B5EF4-FFF2-40B4-BE49-F238E27FC236}">
                <a16:creationId xmlns:a16="http://schemas.microsoft.com/office/drawing/2014/main" id="{CC7A6286-9D8C-C44B-9973-63DD4FE545A8}"/>
              </a:ext>
            </a:extLst>
          </p:cNvPr>
          <p:cNvSpPr>
            <a:spLocks noGrp="1"/>
          </p:cNvSpPr>
          <p:nvPr>
            <p:ph idx="1"/>
          </p:nvPr>
        </p:nvSpPr>
        <p:spPr>
          <a:xfrm>
            <a:off x="414291" y="1512004"/>
            <a:ext cx="7596368" cy="4644097"/>
          </a:xfrm>
        </p:spPr>
        <p:txBody>
          <a:bodyPr>
            <a:normAutofit fontScale="25000" lnSpcReduction="20000"/>
          </a:bodyPr>
          <a:lstStyle/>
          <a:p>
            <a:r>
              <a:rPr lang="en-US" sz="9600" u="sng" dirty="0">
                <a:latin typeface="Calibri" panose="020F0502020204030204" pitchFamily="34" charset="0"/>
                <a:cs typeface="Calibri" panose="020F0502020204030204" pitchFamily="34" charset="0"/>
              </a:rPr>
              <a:t>Key takeaway</a:t>
            </a:r>
            <a:r>
              <a:rPr lang="en-US" sz="9600" dirty="0">
                <a:latin typeface="Calibri" panose="020F0502020204030204" pitchFamily="34" charset="0"/>
                <a:cs typeface="Calibri" panose="020F0502020204030204" pitchFamily="34" charset="0"/>
              </a:rPr>
              <a:t>:  </a:t>
            </a:r>
            <a:r>
              <a:rPr lang="en-US" sz="9600" i="1" dirty="0">
                <a:latin typeface="Calibri" panose="020F0502020204030204" pitchFamily="34" charset="0"/>
                <a:cs typeface="Calibri" panose="020F0502020204030204" pitchFamily="34" charset="0"/>
              </a:rPr>
              <a:t>School size within county has a slightly, but not strong, correlation to performance</a:t>
            </a:r>
          </a:p>
          <a:p>
            <a:pPr marL="0" indent="0">
              <a:buNone/>
            </a:pPr>
            <a:endParaRPr lang="en-US" sz="9600" i="1" dirty="0">
              <a:latin typeface="Calibri" panose="020F0502020204030204" pitchFamily="34" charset="0"/>
              <a:cs typeface="Calibri" panose="020F0502020204030204" pitchFamily="34" charset="0"/>
            </a:endParaRPr>
          </a:p>
          <a:p>
            <a:r>
              <a:rPr lang="en-US" sz="9600" dirty="0">
                <a:latin typeface="Calibri" panose="020F0502020204030204" pitchFamily="34" charset="0"/>
                <a:cs typeface="Calibri" panose="020F0502020204030204" pitchFamily="34" charset="0"/>
              </a:rPr>
              <a:t>Perhaps more factors are:  </a:t>
            </a:r>
            <a:r>
              <a:rPr lang="en-US" sz="9600" i="1" dirty="0">
                <a:latin typeface="Calibri" panose="020F0502020204030204" pitchFamily="34" charset="0"/>
                <a:cs typeface="Calibri" panose="020F0502020204030204" pitchFamily="34" charset="0"/>
              </a:rPr>
              <a:t>Income/racial demographics within each county</a:t>
            </a:r>
          </a:p>
          <a:p>
            <a:endParaRPr lang="en-US" sz="9600" i="1" dirty="0">
              <a:latin typeface="Calibri" panose="020F0502020204030204" pitchFamily="34" charset="0"/>
              <a:cs typeface="Calibri" panose="020F0502020204030204" pitchFamily="34" charset="0"/>
            </a:endParaRPr>
          </a:p>
          <a:p>
            <a:r>
              <a:rPr lang="en-US" sz="9600" dirty="0">
                <a:latin typeface="Calibri" panose="020F0502020204030204" pitchFamily="34" charset="0"/>
                <a:cs typeface="Calibri" panose="020F0502020204030204" pitchFamily="34" charset="0"/>
              </a:rPr>
              <a:t>Recommendation: </a:t>
            </a:r>
          </a:p>
          <a:p>
            <a:pPr lvl="1"/>
            <a:r>
              <a:rPr lang="en-US" sz="9600" b="1" dirty="0">
                <a:latin typeface="Calibri" panose="020F0502020204030204" pitchFamily="34" charset="0"/>
                <a:cs typeface="Calibri" panose="020F0502020204030204" pitchFamily="34" charset="0"/>
              </a:rPr>
              <a:t>Rural areas</a:t>
            </a:r>
            <a:r>
              <a:rPr lang="en-US" sz="9600" dirty="0">
                <a:latin typeface="Calibri" panose="020F0502020204030204" pitchFamily="34" charset="0"/>
                <a:cs typeface="Calibri" panose="020F0502020204030204" pitchFamily="34" charset="0"/>
              </a:rPr>
              <a:t>: allocate funding to where test participation is lower</a:t>
            </a:r>
          </a:p>
          <a:p>
            <a:pPr lvl="1"/>
            <a:r>
              <a:rPr lang="en-US" sz="9600" b="1" dirty="0">
                <a:latin typeface="Calibri" panose="020F0502020204030204" pitchFamily="34" charset="0"/>
                <a:cs typeface="Calibri" panose="020F0502020204030204" pitchFamily="34" charset="0"/>
              </a:rPr>
              <a:t>Urban areas</a:t>
            </a:r>
            <a:r>
              <a:rPr lang="en-US" sz="9600" dirty="0">
                <a:latin typeface="Calibri" panose="020F0502020204030204" pitchFamily="34" charset="0"/>
                <a:cs typeface="Calibri" panose="020F0502020204030204" pitchFamily="34" charset="0"/>
              </a:rPr>
              <a:t>: allocate funding not per location/county, but rather income/racial demographics</a:t>
            </a:r>
          </a:p>
          <a:p>
            <a:endParaRPr lang="en-US" sz="2400" dirty="0"/>
          </a:p>
          <a:p>
            <a:pPr marL="0" indent="0">
              <a:buNone/>
            </a:pPr>
            <a:endParaRPr lang="en-US" sz="2400" dirty="0"/>
          </a:p>
          <a:p>
            <a:pPr lvl="1"/>
            <a:endParaRPr lang="en-US" dirty="0"/>
          </a:p>
        </p:txBody>
      </p:sp>
      <p:sp>
        <p:nvSpPr>
          <p:cNvPr id="8" name="AutoShape 4" descr="Right arrow free icon">
            <a:extLst>
              <a:ext uri="{FF2B5EF4-FFF2-40B4-BE49-F238E27FC236}">
                <a16:creationId xmlns:a16="http://schemas.microsoft.com/office/drawing/2014/main" id="{B6DF9D1F-0241-DB41-9EBE-CFD0EA7E9F9B}"/>
              </a:ext>
            </a:extLst>
          </p:cNvPr>
          <p:cNvSpPr>
            <a:spLocks noChangeAspect="1" noChangeArrowheads="1"/>
          </p:cNvSpPr>
          <p:nvPr/>
        </p:nvSpPr>
        <p:spPr bwMode="auto">
          <a:xfrm>
            <a:off x="5943600" y="3276600"/>
            <a:ext cx="1938270" cy="19382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BDDB0CA-8BF1-AC41-8D9E-7C55CC56A5DE}"/>
              </a:ext>
            </a:extLst>
          </p:cNvPr>
          <p:cNvPicPr>
            <a:picLocks noChangeAspect="1"/>
          </p:cNvPicPr>
          <p:nvPr/>
        </p:nvPicPr>
        <p:blipFill>
          <a:blip r:embed="rId3"/>
          <a:stretch>
            <a:fillRect/>
          </a:stretch>
        </p:blipFill>
        <p:spPr>
          <a:xfrm>
            <a:off x="7031865" y="3147688"/>
            <a:ext cx="3425781" cy="2067182"/>
          </a:xfrm>
          <a:prstGeom prst="rect">
            <a:avLst/>
          </a:prstGeom>
          <a:effectLst>
            <a:softEdge rad="63500"/>
          </a:effectLst>
        </p:spPr>
      </p:pic>
    </p:spTree>
    <p:extLst>
      <p:ext uri="{BB962C8B-B14F-4D97-AF65-F5344CB8AC3E}">
        <p14:creationId xmlns:p14="http://schemas.microsoft.com/office/powerpoint/2010/main" val="237299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9774-D6C3-DE46-B9BA-32D5AE855822}"/>
              </a:ext>
            </a:extLst>
          </p:cNvPr>
          <p:cNvSpPr>
            <a:spLocks noGrp="1"/>
          </p:cNvSpPr>
          <p:nvPr>
            <p:ph type="ctrTitle"/>
          </p:nvPr>
        </p:nvSpPr>
        <p:spPr>
          <a:xfrm>
            <a:off x="1004643" y="678228"/>
            <a:ext cx="7112223" cy="3261986"/>
          </a:xfrm>
        </p:spPr>
        <p:txBody>
          <a:bodyPr/>
          <a:lstStyle/>
          <a:p>
            <a:r>
              <a:rPr lang="en-US" dirty="0"/>
              <a:t>Thank you for your time!</a:t>
            </a:r>
            <a:endParaRPr lang="en-US" b="1" i="1" dirty="0"/>
          </a:p>
        </p:txBody>
      </p:sp>
      <p:sp>
        <p:nvSpPr>
          <p:cNvPr id="3" name="Subtitle 2">
            <a:extLst>
              <a:ext uri="{FF2B5EF4-FFF2-40B4-BE49-F238E27FC236}">
                <a16:creationId xmlns:a16="http://schemas.microsoft.com/office/drawing/2014/main" id="{DFD26C31-EB3D-3141-B6FB-97346DED5C04}"/>
              </a:ext>
            </a:extLst>
          </p:cNvPr>
          <p:cNvSpPr>
            <a:spLocks noGrp="1"/>
          </p:cNvSpPr>
          <p:nvPr>
            <p:ph type="subTitle" idx="1"/>
          </p:nvPr>
        </p:nvSpPr>
        <p:spPr>
          <a:xfrm>
            <a:off x="1117377" y="4653813"/>
            <a:ext cx="8825658" cy="861420"/>
          </a:xfrm>
        </p:spPr>
        <p:txBody>
          <a:bodyPr>
            <a:normAutofit/>
          </a:bodyPr>
          <a:lstStyle/>
          <a:p>
            <a:r>
              <a:rPr lang="en-US" sz="3200" dirty="0"/>
              <a:t>Questions?</a:t>
            </a:r>
          </a:p>
        </p:txBody>
      </p:sp>
    </p:spTree>
    <p:extLst>
      <p:ext uri="{BB962C8B-B14F-4D97-AF65-F5344CB8AC3E}">
        <p14:creationId xmlns:p14="http://schemas.microsoft.com/office/powerpoint/2010/main" val="4134292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{6CFB95BB-B36C-294B-A50A-82C45B6BE493}tf10001062</Template>
  <TotalTime>472</TotalTime>
  <Words>1073</Words>
  <Application>Microsoft Macintosh PowerPoint</Application>
  <PresentationFormat>Widescreen</PresentationFormat>
  <Paragraphs>90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Project 1: California Standardized Test Analysis</vt:lpstr>
      <vt:lpstr>SAT/ACT Background</vt:lpstr>
      <vt:lpstr>Problem Statement</vt:lpstr>
      <vt:lpstr>Analysis by County – SAT and ACT</vt:lpstr>
      <vt:lpstr>Analysis by County - ACT</vt:lpstr>
      <vt:lpstr>Analysis by Income</vt:lpstr>
      <vt:lpstr>Analysis by Race</vt:lpstr>
      <vt:lpstr>Summary and Recommendations</vt:lpstr>
      <vt:lpstr>Thank you for your time!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Standardized Test Analysis</dc:title>
  <dc:creator>Stephen Strawbridge</dc:creator>
  <cp:lastModifiedBy>Stephen Strawbridge</cp:lastModifiedBy>
  <cp:revision>77</cp:revision>
  <dcterms:created xsi:type="dcterms:W3CDTF">2020-11-02T01:24:22Z</dcterms:created>
  <dcterms:modified xsi:type="dcterms:W3CDTF">2020-11-02T17:56:04Z</dcterms:modified>
</cp:coreProperties>
</file>