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9" r:id="rId3"/>
    <p:sldId id="260" r:id="rId4"/>
    <p:sldId id="261" r:id="rId5"/>
    <p:sldId id="264" r:id="rId6"/>
    <p:sldId id="262" r:id="rId7"/>
    <p:sldId id="265" r:id="rId8"/>
    <p:sldId id="266" r:id="rId9"/>
    <p:sldId id="267" r:id="rId10"/>
    <p:sldId id="268" r:id="rId11"/>
    <p:sldId id="272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21" autoAdjust="0"/>
  </p:normalViewPr>
  <p:slideViewPr>
    <p:cSldViewPr>
      <p:cViewPr varScale="1">
        <p:scale>
          <a:sx n="88" d="100"/>
          <a:sy n="88" d="100"/>
        </p:scale>
        <p:origin x="96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7C6BD-F6AA-4584-9A31-5E096E2C3C4E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B9B6D-F1F6-41B7-86A2-2E6FF78D77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70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B9B6D-F1F6-41B7-86A2-2E6FF78D770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42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14F5-F829-4CA5-8CBC-D36544AE7484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1A8A-6F3D-465F-8F64-1B3FAD890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45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14F5-F829-4CA5-8CBC-D36544AE7484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1A8A-6F3D-465F-8F64-1B3FAD890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32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14F5-F829-4CA5-8CBC-D36544AE7484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1A8A-6F3D-465F-8F64-1B3FAD890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17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14F5-F829-4CA5-8CBC-D36544AE7484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1A8A-6F3D-465F-8F64-1B3FAD890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06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14F5-F829-4CA5-8CBC-D36544AE7484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1A8A-6F3D-465F-8F64-1B3FAD890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83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14F5-F829-4CA5-8CBC-D36544AE7484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1A8A-6F3D-465F-8F64-1B3FAD890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97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14F5-F829-4CA5-8CBC-D36544AE7484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1A8A-6F3D-465F-8F64-1B3FAD890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24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14F5-F829-4CA5-8CBC-D36544AE7484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1A8A-6F3D-465F-8F64-1B3FAD890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97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14F5-F829-4CA5-8CBC-D36544AE7484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1A8A-6F3D-465F-8F64-1B3FAD890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87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14F5-F829-4CA5-8CBC-D36544AE7484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1A8A-6F3D-465F-8F64-1B3FAD890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79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14F5-F829-4CA5-8CBC-D36544AE7484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01A8A-6F3D-465F-8F64-1B3FAD890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65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614F5-F829-4CA5-8CBC-D36544AE7484}" type="datetimeFigureOut">
              <a:rPr lang="en-GB" smtClean="0"/>
              <a:t>26/11/2015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01A8A-6F3D-465F-8F64-1B3FAD890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19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8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31.png"/><Relationship Id="rId4" Type="http://schemas.openxmlformats.org/officeDocument/2006/relationships/image" Target="../media/image3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7" Type="http://schemas.openxmlformats.org/officeDocument/2006/relationships/image" Target="../media/image31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0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3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0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590.png"/><Relationship Id="rId4" Type="http://schemas.openxmlformats.org/officeDocument/2006/relationships/image" Target="../media/image56.png"/><Relationship Id="rId9" Type="http://schemas.openxmlformats.org/officeDocument/2006/relationships/image" Target="../media/image58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tephenteacher.tiddlyspot.com/#Resultant" TargetMode="External"/><Relationship Id="rId2" Type="http://schemas.openxmlformats.org/officeDocument/2006/relationships/hyperlink" Target="http://stephenteacher.tiddlyspot.com/#Equilibrant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9.png"/><Relationship Id="rId7" Type="http://schemas.openxmlformats.org/officeDocument/2006/relationships/image" Target="../media/image82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2.png"/><Relationship Id="rId9" Type="http://schemas.openxmlformats.org/officeDocument/2006/relationships/image" Target="../media/image8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31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0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6.png"/><Relationship Id="rId7" Type="http://schemas.openxmlformats.org/officeDocument/2006/relationships/image" Target="../media/image101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0.png"/><Relationship Id="rId2" Type="http://schemas.openxmlformats.org/officeDocument/2006/relationships/image" Target="../media/image19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2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203848" y="1916832"/>
            <a:ext cx="3443040" cy="3249652"/>
            <a:chOff x="3203848" y="1916832"/>
            <a:chExt cx="3443040" cy="3249652"/>
          </a:xfrm>
        </p:grpSpPr>
        <p:sp>
          <p:nvSpPr>
            <p:cNvPr id="4" name="Rectangle 3"/>
            <p:cNvSpPr/>
            <p:nvPr/>
          </p:nvSpPr>
          <p:spPr>
            <a:xfrm>
              <a:off x="3203848" y="1916832"/>
              <a:ext cx="2808312" cy="27363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98652" y="47971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40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8184" y="310031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40</a:t>
              </a:r>
              <a:endParaRPr lang="en-GB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12160" y="1412776"/>
            <a:ext cx="1296144" cy="504056"/>
            <a:chOff x="6012160" y="1412776"/>
            <a:chExt cx="1296144" cy="504056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6012160" y="1916832"/>
              <a:ext cx="12961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228184" y="1412776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11N</a:t>
              </a:r>
              <a:endParaRPr lang="en-GB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75656" y="4653136"/>
            <a:ext cx="1728192" cy="792088"/>
            <a:chOff x="1475656" y="4653136"/>
            <a:chExt cx="1728192" cy="792088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2195736" y="4653136"/>
              <a:ext cx="1008112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699792" y="5075892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8N</a:t>
              </a:r>
              <a:endParaRPr lang="en-GB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78777" y="4777892"/>
              <a:ext cx="5501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45</a:t>
              </a:r>
              <a:r>
                <a:rPr lang="en-GB" baseline="30000" dirty="0"/>
                <a:t>0</a:t>
              </a:r>
              <a:r>
                <a:rPr lang="en-GB" dirty="0"/>
                <a:t> 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1475656" y="4653136"/>
              <a:ext cx="172819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2160" y="4593226"/>
            <a:ext cx="1753580" cy="738664"/>
            <a:chOff x="6012160" y="4593226"/>
            <a:chExt cx="1753580" cy="738664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6012160" y="4653136"/>
              <a:ext cx="1296144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450880" y="4962558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9N</a:t>
              </a:r>
              <a:endParaRPr lang="en-GB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H="1">
              <a:off x="6037548" y="4653136"/>
              <a:ext cx="172819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6795968" y="4593226"/>
              <a:ext cx="5501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30</a:t>
              </a:r>
              <a:r>
                <a:rPr lang="en-GB" baseline="30000" dirty="0" smtClean="0"/>
                <a:t>0</a:t>
              </a:r>
              <a:r>
                <a:rPr lang="en-GB" dirty="0" smtClean="0"/>
                <a:t> </a:t>
              </a:r>
              <a:endParaRPr lang="en-GB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89756" y="764704"/>
            <a:ext cx="1728192" cy="1152128"/>
            <a:chOff x="1489756" y="764704"/>
            <a:chExt cx="1728192" cy="1152128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2051720" y="764704"/>
              <a:ext cx="1152128" cy="11521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051720" y="1156102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16N</a:t>
              </a:r>
              <a:endParaRPr lang="en-GB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67744" y="1525434"/>
              <a:ext cx="5501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60</a:t>
              </a:r>
              <a:r>
                <a:rPr lang="en-GB" baseline="30000" dirty="0" smtClean="0"/>
                <a:t>0</a:t>
              </a:r>
              <a:r>
                <a:rPr lang="en-GB" dirty="0" smtClean="0"/>
                <a:t> </a:t>
              </a:r>
              <a:endParaRPr lang="en-GB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1489756" y="1916832"/>
              <a:ext cx="172819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390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551493" y="2546224"/>
            <a:ext cx="1851371" cy="1108387"/>
            <a:chOff x="3551493" y="2546224"/>
            <a:chExt cx="1851371" cy="1108387"/>
          </a:xfrm>
        </p:grpSpPr>
        <p:cxnSp>
          <p:nvCxnSpPr>
            <p:cNvPr id="2" name="Straight Arrow Connector 1"/>
            <p:cNvCxnSpPr/>
            <p:nvPr/>
          </p:nvCxnSpPr>
          <p:spPr>
            <a:xfrm>
              <a:off x="3551493" y="2975857"/>
              <a:ext cx="1296144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3990213" y="3285279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9N</a:t>
              </a:r>
              <a:endParaRPr lang="en-GB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 flipH="1">
              <a:off x="3576881" y="2975857"/>
              <a:ext cx="172819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4335301" y="2915947"/>
              <a:ext cx="5501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30</a:t>
              </a:r>
              <a:r>
                <a:rPr lang="en-GB" baseline="30000" dirty="0" smtClean="0"/>
                <a:t>0</a:t>
              </a:r>
              <a:r>
                <a:rPr lang="en-GB" dirty="0" smtClean="0"/>
                <a:t> </a:t>
              </a:r>
              <a:endParaRPr lang="en-GB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4847637" y="2975857"/>
              <a:ext cx="0" cy="3573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4783340" y="3042078"/>
              <a:ext cx="6429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783340" y="2975857"/>
              <a:ext cx="0" cy="6622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5031480" y="298601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480" y="2986011"/>
                  <a:ext cx="37138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4319811" y="2546224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9811" y="2546224"/>
                  <a:ext cx="36798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272756" y="1520098"/>
                <a:ext cx="1425390" cy="660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GB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𝑂𝑝𝑝</m:t>
                          </m:r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𝐻𝑦𝑝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756" y="1520098"/>
                <a:ext cx="1425390" cy="6600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295881" y="2209832"/>
                <a:ext cx="1346010" cy="566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/>
                            </a:rPr>
                            <m:t>30</m:t>
                          </m:r>
                          <m:r>
                            <a:rPr lang="en-GB" i="1">
                              <a:latin typeface="Cambria Math"/>
                            </a:rPr>
                            <m:t>°=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 smtClean="0">
                                  <a:latin typeface="Cambria Math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/>
                                </a:rPr>
                                <m:t>9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881" y="2209832"/>
                <a:ext cx="1346010" cy="56663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372200" y="2798794"/>
                <a:ext cx="977319" cy="566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0.</m:t>
                      </m:r>
                      <m:r>
                        <a:rPr lang="en-GB" b="0" i="1" smtClean="0">
                          <a:latin typeface="Cambria Math"/>
                        </a:rPr>
                        <m:t>5</m:t>
                      </m:r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2798794"/>
                <a:ext cx="977319" cy="56663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372200" y="3471860"/>
                <a:ext cx="13732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𝑦</m:t>
                      </m:r>
                      <m:r>
                        <a:rPr lang="en-GB" i="1" smtClean="0">
                          <a:latin typeface="Cambria Math"/>
                        </a:rPr>
                        <m:t>=0.5×9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471860"/>
                <a:ext cx="1373261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372200" y="3925920"/>
                <a:ext cx="1151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𝑦</m:t>
                      </m:r>
                      <m:r>
                        <a:rPr lang="en-GB" i="1" smtClean="0">
                          <a:latin typeface="Cambria Math"/>
                        </a:rPr>
                        <m:t>=4.5</m:t>
                      </m:r>
                      <m:r>
                        <a:rPr lang="en-GB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925920"/>
                <a:ext cx="1151277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518006" y="193643"/>
                <a:ext cx="1455848" cy="6655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GB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𝐴𝑑𝑗</m:t>
                          </m:r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𝐻𝑦𝑝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006" y="193643"/>
                <a:ext cx="1455848" cy="66556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518006" y="859210"/>
                <a:ext cx="1373068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30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°</m:t>
                              </m:r>
                            </m:e>
                          </m:func>
                        </m:fName>
                        <m:e>
                          <m:r>
                            <a:rPr lang="en-GB" i="1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/>
                                </a:rPr>
                                <m:t>9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006" y="859210"/>
                <a:ext cx="1373068" cy="56669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602352" y="1425904"/>
                <a:ext cx="1230400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0.</m:t>
                      </m:r>
                      <m:r>
                        <a:rPr lang="en-GB" b="0" i="1" smtClean="0">
                          <a:latin typeface="Cambria Math"/>
                        </a:rPr>
                        <m:t>866</m:t>
                      </m:r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352" y="1425904"/>
                <a:ext cx="1230400" cy="56669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517387" y="1992598"/>
                <a:ext cx="16776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𝑥</m:t>
                      </m:r>
                      <m:r>
                        <a:rPr lang="en-GB" i="1" smtClean="0">
                          <a:latin typeface="Cambria Math"/>
                        </a:rPr>
                        <m:t> =0.866×9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387" y="1992598"/>
                <a:ext cx="167763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602352" y="2361930"/>
                <a:ext cx="12761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𝑥</m:t>
                      </m:r>
                      <m:r>
                        <a:rPr lang="en-GB" i="1">
                          <a:latin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</a:rPr>
                        <m:t>7.79</m:t>
                      </m:r>
                      <m:r>
                        <a:rPr lang="en-GB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352" y="2361930"/>
                <a:ext cx="1276119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4329035" y="2246286"/>
            <a:ext cx="702446" cy="598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5121872" y="3042079"/>
            <a:ext cx="702446" cy="560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044817" y="3170612"/>
                <a:ext cx="7160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4.5</m:t>
                      </m:r>
                      <m:r>
                        <a:rPr lang="en-GB" i="1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817" y="3170612"/>
                <a:ext cx="71609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063651" y="2475448"/>
                <a:ext cx="8443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7.79</m:t>
                      </m:r>
                      <m:r>
                        <a:rPr lang="en-GB" i="1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651" y="2475448"/>
                <a:ext cx="844334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07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4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4" grpId="1" animBg="1"/>
      <p:bldP spid="31" grpId="0" animBg="1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551493" y="2475448"/>
            <a:ext cx="2209417" cy="1179163"/>
            <a:chOff x="3551493" y="2475448"/>
            <a:chExt cx="2209417" cy="1179163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3551493" y="2975857"/>
              <a:ext cx="1296144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3990213" y="3285279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9N</a:t>
              </a:r>
              <a:endParaRPr lang="en-GB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 flipH="1">
              <a:off x="3576881" y="2975857"/>
              <a:ext cx="172819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4335301" y="2915947"/>
              <a:ext cx="5501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30</a:t>
              </a:r>
              <a:r>
                <a:rPr lang="en-GB" baseline="30000" dirty="0" smtClean="0"/>
                <a:t>0</a:t>
              </a:r>
              <a:r>
                <a:rPr lang="en-GB" dirty="0" smtClean="0"/>
                <a:t> </a:t>
              </a:r>
              <a:endParaRPr lang="en-GB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4847637" y="2975857"/>
              <a:ext cx="0" cy="3573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4783340" y="3042078"/>
              <a:ext cx="6429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4783340" y="2975857"/>
              <a:ext cx="0" cy="6622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5044817" y="3170612"/>
                  <a:ext cx="71609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/>
                          </a:rPr>
                          <m:t>4.5</m:t>
                        </m:r>
                        <m:r>
                          <a:rPr lang="en-GB" i="1">
                            <a:latin typeface="Cambria Math"/>
                          </a:rPr>
                          <m:t>𝑁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4817" y="3170612"/>
                  <a:ext cx="716093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4063651" y="2475448"/>
                  <a:ext cx="8443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/>
                          </a:rPr>
                          <m:t>7.79</m:t>
                        </m:r>
                        <m:r>
                          <a:rPr lang="en-GB" i="1">
                            <a:latin typeface="Cambria Math"/>
                          </a:rPr>
                          <m:t>𝑁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651" y="2475448"/>
                  <a:ext cx="84433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1844079" y="692696"/>
            <a:ext cx="4802809" cy="5184576"/>
            <a:chOff x="1844079" y="692696"/>
            <a:chExt cx="4802809" cy="5184576"/>
          </a:xfrm>
        </p:grpSpPr>
        <p:grpSp>
          <p:nvGrpSpPr>
            <p:cNvPr id="45" name="Group 44"/>
            <p:cNvGrpSpPr/>
            <p:nvPr/>
          </p:nvGrpSpPr>
          <p:grpSpPr>
            <a:xfrm>
              <a:off x="1844079" y="692696"/>
              <a:ext cx="4802809" cy="4473788"/>
              <a:chOff x="1844079" y="692696"/>
              <a:chExt cx="4802809" cy="4473788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3219034" y="1916832"/>
                <a:ext cx="2808312" cy="27363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4398652" y="3100318"/>
                <a:ext cx="2248236" cy="2066166"/>
                <a:chOff x="4398652" y="3100318"/>
                <a:chExt cx="2248236" cy="2066166"/>
              </a:xfrm>
            </p:grpSpPr>
            <p:sp>
              <p:nvSpPr>
                <p:cNvPr id="57" name="TextBox 56"/>
                <p:cNvSpPr txBox="1"/>
                <p:nvPr/>
              </p:nvSpPr>
              <p:spPr>
                <a:xfrm>
                  <a:off x="4398652" y="4797152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40</a:t>
                  </a:r>
                  <a:endParaRPr lang="en-GB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6228184" y="310031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40</a:t>
                  </a:r>
                  <a:endParaRPr lang="en-GB" dirty="0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1844079" y="692696"/>
                <a:ext cx="2422226" cy="1626587"/>
                <a:chOff x="1844079" y="692696"/>
                <a:chExt cx="2422226" cy="1626587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 flipV="1">
                  <a:off x="3219034" y="692696"/>
                  <a:ext cx="0" cy="118829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 flipH="1">
                  <a:off x="1844079" y="1916832"/>
                  <a:ext cx="135012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2114949" y="1949951"/>
                      <a:ext cx="539763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i="1">
                                <a:latin typeface="Cambria Math"/>
                              </a:rPr>
                              <m:t>8</m:t>
                            </m:r>
                            <m:r>
                              <a:rPr lang="en-GB" i="1">
                                <a:latin typeface="Cambria Math"/>
                              </a:rPr>
                              <m:t>𝑁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70" name="Rectangle 6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14949" y="1949951"/>
                      <a:ext cx="539763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 descr="Down:  13.86N"/>
                    <p:cNvSpPr/>
                    <p:nvPr/>
                  </p:nvSpPr>
                  <p:spPr>
                    <a:xfrm>
                      <a:off x="3293731" y="1156801"/>
                      <a:ext cx="97257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i="1">
                                <a:latin typeface="Cambria Math"/>
                              </a:rPr>
                              <m:t>13.86</m:t>
                            </m:r>
                            <m:r>
                              <a:rPr lang="en-GB" i="1">
                                <a:latin typeface="Cambria Math"/>
                              </a:rPr>
                              <m:t>𝑁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71" name="Rectangle 70" descr="Down:  13.86N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93731" y="1156801"/>
                      <a:ext cx="972574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6" name="Straight Arrow Connector 45"/>
            <p:cNvCxnSpPr/>
            <p:nvPr/>
          </p:nvCxnSpPr>
          <p:spPr>
            <a:xfrm flipH="1">
              <a:off x="3189492" y="4653136"/>
              <a:ext cx="4712" cy="12241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2181380" y="4271647"/>
                  <a:ext cx="8443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/>
                          </a:rPr>
                          <m:t>5.66</m:t>
                        </m:r>
                        <m:r>
                          <a:rPr lang="en-GB" i="1" smtClean="0">
                            <a:latin typeface="Cambria Math"/>
                          </a:rPr>
                          <m:t>𝑁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1380" y="4271647"/>
                  <a:ext cx="84433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/>
            <p:cNvCxnSpPr/>
            <p:nvPr/>
          </p:nvCxnSpPr>
          <p:spPr>
            <a:xfrm flipH="1">
              <a:off x="1844079" y="4653136"/>
              <a:ext cx="1345413" cy="185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 descr="Down:  5.66N"/>
                <p:cNvSpPr/>
                <p:nvPr/>
              </p:nvSpPr>
              <p:spPr>
                <a:xfrm>
                  <a:off x="3212790" y="4973354"/>
                  <a:ext cx="8443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/>
                          </a:rPr>
                          <m:t>5.66</m:t>
                        </m:r>
                        <m:r>
                          <a:rPr lang="en-GB" i="1">
                            <a:latin typeface="Cambria Math"/>
                          </a:rPr>
                          <m:t>𝑁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2" name="Rectangle 41" descr="Down:  5.66N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2790" y="4973354"/>
                  <a:ext cx="84433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012160" y="1412776"/>
            <a:ext cx="1296144" cy="504056"/>
            <a:chOff x="6012160" y="1412776"/>
            <a:chExt cx="1296144" cy="504056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6012160" y="1916832"/>
              <a:ext cx="12961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228184" y="1412776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11N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5425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7.40741E-7 L 0.18438 7.40741E-7 C 0.26702 7.40741E-7 0.36875 0.05509 0.36875 0.1 L 0.36875 0.20023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38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75 0.20023 L 0.32153 0.20023 C 0.30052 0.20023 0.27431 0.21134 0.27431 0.22106 L 0.27431 0.24213 " pathEditMode="relative" rAng="0" ptsTypes="FfFF"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98504" y="494580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9N</a:t>
            </a:r>
            <a:endParaRPr lang="en-GB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059784" y="4636384"/>
            <a:ext cx="129614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085172" y="4636384"/>
            <a:ext cx="17281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843592" y="4576474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30</a:t>
            </a:r>
            <a:r>
              <a:rPr lang="en-GB" baseline="30000" dirty="0" smtClean="0"/>
              <a:t>0</a:t>
            </a:r>
            <a:r>
              <a:rPr lang="en-GB" dirty="0" smtClean="0"/>
              <a:t> 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355928" y="4636384"/>
            <a:ext cx="0" cy="3573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291631" y="4702605"/>
            <a:ext cx="6429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291631" y="4636384"/>
            <a:ext cx="0" cy="6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553108" y="4831139"/>
                <a:ext cx="7160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4.5</m:t>
                      </m:r>
                      <m:r>
                        <a:rPr lang="en-GB" i="1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108" y="4831139"/>
                <a:ext cx="71609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571942" y="4135975"/>
                <a:ext cx="8443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7.79</m:t>
                      </m:r>
                      <m:r>
                        <a:rPr lang="en-GB" i="1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942" y="4135975"/>
                <a:ext cx="84433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1844079" y="692696"/>
            <a:ext cx="4802809" cy="5184576"/>
            <a:chOff x="1844079" y="692696"/>
            <a:chExt cx="4802809" cy="5184576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3189492" y="4653136"/>
              <a:ext cx="4712" cy="12241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181380" y="4271647"/>
                  <a:ext cx="8443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/>
                          </a:rPr>
                          <m:t>5.66</m:t>
                        </m:r>
                        <m:r>
                          <a:rPr lang="en-GB" i="1" smtClean="0">
                            <a:latin typeface="Cambria Math"/>
                          </a:rPr>
                          <m:t>𝑁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1380" y="4271647"/>
                  <a:ext cx="84433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 descr="Down:  5.66N"/>
                <p:cNvSpPr/>
                <p:nvPr/>
              </p:nvSpPr>
              <p:spPr>
                <a:xfrm>
                  <a:off x="3212790" y="4973354"/>
                  <a:ext cx="8443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/>
                          </a:rPr>
                          <m:t>5.66</m:t>
                        </m:r>
                        <m:r>
                          <a:rPr lang="en-GB" i="1">
                            <a:latin typeface="Cambria Math"/>
                          </a:rPr>
                          <m:t>𝑁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Rectangle 14" descr="Down:  5.66N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2790" y="4973354"/>
                  <a:ext cx="84433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 flipH="1">
              <a:off x="1844079" y="4653136"/>
              <a:ext cx="1345413" cy="185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1844079" y="692696"/>
              <a:ext cx="4802809" cy="4473788"/>
              <a:chOff x="1844079" y="692696"/>
              <a:chExt cx="4802809" cy="4473788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219034" y="1916832"/>
                <a:ext cx="2808312" cy="27363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4398652" y="3100318"/>
                <a:ext cx="2248236" cy="2066166"/>
                <a:chOff x="4398652" y="3100318"/>
                <a:chExt cx="2248236" cy="2066166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4398652" y="4797152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40</a:t>
                  </a:r>
                  <a:endParaRPr lang="en-GB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6228184" y="310031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40</a:t>
                  </a:r>
                  <a:endParaRPr lang="en-GB" dirty="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1844079" y="692696"/>
                <a:ext cx="2422226" cy="1626587"/>
                <a:chOff x="1844079" y="692696"/>
                <a:chExt cx="2422226" cy="1626587"/>
              </a:xfrm>
            </p:grpSpPr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3219034" y="692696"/>
                  <a:ext cx="0" cy="118829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 flipH="1">
                  <a:off x="1844079" y="1916832"/>
                  <a:ext cx="135012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2114949" y="1949951"/>
                      <a:ext cx="539763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i="1">
                                <a:latin typeface="Cambria Math"/>
                              </a:rPr>
                              <m:t>8</m:t>
                            </m:r>
                            <m:r>
                              <a:rPr lang="en-GB" i="1">
                                <a:latin typeface="Cambria Math"/>
                              </a:rPr>
                              <m:t>𝑁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70" name="Rectangle 6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14949" y="1949951"/>
                      <a:ext cx="539763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Rectangle 23" descr="Down:  13.86N"/>
                    <p:cNvSpPr/>
                    <p:nvPr/>
                  </p:nvSpPr>
                  <p:spPr>
                    <a:xfrm>
                      <a:off x="3293731" y="1156801"/>
                      <a:ext cx="97257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i="1">
                                <a:latin typeface="Cambria Math"/>
                              </a:rPr>
                              <m:t>13.86</m:t>
                            </m:r>
                            <m:r>
                              <a:rPr lang="en-GB" i="1">
                                <a:latin typeface="Cambria Math"/>
                              </a:rPr>
                              <m:t>𝑁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71" name="Rectangle 70" descr="Down:  13.86N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93731" y="1156801"/>
                      <a:ext cx="972574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29" name="Straight Arrow Connector 28"/>
          <p:cNvCxnSpPr/>
          <p:nvPr/>
        </p:nvCxnSpPr>
        <p:spPr>
          <a:xfrm flipH="1">
            <a:off x="6016438" y="4662428"/>
            <a:ext cx="4712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041321" y="4634157"/>
            <a:ext cx="1374955" cy="2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6012160" y="1412776"/>
            <a:ext cx="1296144" cy="504056"/>
            <a:chOff x="6012160" y="1412776"/>
            <a:chExt cx="1296144" cy="504056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6012160" y="1916832"/>
              <a:ext cx="12961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228184" y="1412776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11N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8969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33333E-6 L -0.14704 -0.00254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61" y="-13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-0.24704 -0.021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61" y="-1065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11111E-6 L -0.03663 0.0171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0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 descr="Down:  4.5N"/>
              <p:cNvSpPr/>
              <p:nvPr/>
            </p:nvSpPr>
            <p:spPr>
              <a:xfrm>
                <a:off x="5294174" y="4685063"/>
                <a:ext cx="7160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4.5</m:t>
                      </m:r>
                      <m:r>
                        <a:rPr lang="en-GB" i="1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Rectangle 1" descr="Down:  4.5N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174" y="4685063"/>
                <a:ext cx="71609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H="1">
            <a:off x="6016438" y="4662428"/>
            <a:ext cx="4712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6041321" y="4634157"/>
            <a:ext cx="1374955" cy="2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 descr="Turn Down:  Group 33"/>
          <p:cNvGrpSpPr/>
          <p:nvPr/>
        </p:nvGrpSpPr>
        <p:grpSpPr>
          <a:xfrm>
            <a:off x="6039136" y="1434105"/>
            <a:ext cx="1296144" cy="504056"/>
            <a:chOff x="6012160" y="1412776"/>
            <a:chExt cx="1296144" cy="504056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6012160" y="1916832"/>
              <a:ext cx="12961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228184" y="1412776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11N</a:t>
              </a:r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 descr="Down:  7.79N"/>
              <p:cNvSpPr/>
              <p:nvPr/>
            </p:nvSpPr>
            <p:spPr>
              <a:xfrm>
                <a:off x="6236998" y="4253453"/>
                <a:ext cx="8443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7.79</m:t>
                      </m:r>
                      <m:r>
                        <a:rPr lang="en-GB" i="1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tangle 7" descr="Down:  7.79N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998" y="4253453"/>
                <a:ext cx="84433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844079" y="692696"/>
            <a:ext cx="4802809" cy="5184576"/>
            <a:chOff x="1844079" y="692696"/>
            <a:chExt cx="4802809" cy="5184576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3189492" y="4653136"/>
              <a:ext cx="4712" cy="12241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2181380" y="4271647"/>
                  <a:ext cx="8443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/>
                          </a:rPr>
                          <m:t>5.66</m:t>
                        </m:r>
                        <m:r>
                          <a:rPr lang="en-GB" i="1" smtClean="0">
                            <a:latin typeface="Cambria Math"/>
                          </a:rPr>
                          <m:t>𝑁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1380" y="4271647"/>
                  <a:ext cx="84433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 descr="Down:  5.66N"/>
                <p:cNvSpPr/>
                <p:nvPr/>
              </p:nvSpPr>
              <p:spPr>
                <a:xfrm>
                  <a:off x="3212790" y="4973354"/>
                  <a:ext cx="8443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/>
                          </a:rPr>
                          <m:t>5.66</m:t>
                        </m:r>
                        <m:r>
                          <a:rPr lang="en-GB" i="1">
                            <a:latin typeface="Cambria Math"/>
                          </a:rPr>
                          <m:t>𝑁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Rectangle 14" descr="Down:  5.66N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2790" y="4973354"/>
                  <a:ext cx="84433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/>
            <p:nvPr/>
          </p:nvCxnSpPr>
          <p:spPr>
            <a:xfrm flipH="1">
              <a:off x="1844079" y="4653136"/>
              <a:ext cx="1345413" cy="185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1844079" y="692696"/>
              <a:ext cx="4802809" cy="4473788"/>
              <a:chOff x="1844079" y="692696"/>
              <a:chExt cx="4802809" cy="4473788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219034" y="1916832"/>
                <a:ext cx="2808312" cy="27363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398652" y="3100318"/>
                <a:ext cx="2248236" cy="2066166"/>
                <a:chOff x="4398652" y="3100318"/>
                <a:chExt cx="2248236" cy="2066166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4398652" y="4797152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40</a:t>
                  </a:r>
                  <a:endParaRPr lang="en-GB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6228184" y="310031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/>
                    <a:t>40</a:t>
                  </a:r>
                  <a:endParaRPr lang="en-GB" dirty="0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1844079" y="692696"/>
                <a:ext cx="2422226" cy="1626587"/>
                <a:chOff x="1844079" y="692696"/>
                <a:chExt cx="2422226" cy="1626587"/>
              </a:xfrm>
            </p:grpSpPr>
            <p:cxnSp>
              <p:nvCxnSpPr>
                <p:cNvPr id="18" name="Straight Arrow Connector 17"/>
                <p:cNvCxnSpPr/>
                <p:nvPr/>
              </p:nvCxnSpPr>
              <p:spPr>
                <a:xfrm flipV="1">
                  <a:off x="3219034" y="692696"/>
                  <a:ext cx="0" cy="118829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 flipH="1">
                  <a:off x="1844079" y="1916832"/>
                  <a:ext cx="1350125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2114949" y="1949951"/>
                      <a:ext cx="539763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i="1">
                                <a:latin typeface="Cambria Math"/>
                              </a:rPr>
                              <m:t>8</m:t>
                            </m:r>
                            <m:r>
                              <a:rPr lang="en-GB" i="1">
                                <a:latin typeface="Cambria Math"/>
                              </a:rPr>
                              <m:t>𝑁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70" name="Rectangle 6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14949" y="1949951"/>
                      <a:ext cx="539763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Rectangle 20" descr="Down:  13.86N"/>
                    <p:cNvSpPr/>
                    <p:nvPr/>
                  </p:nvSpPr>
                  <p:spPr>
                    <a:xfrm>
                      <a:off x="3293731" y="1156801"/>
                      <a:ext cx="97257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i="1">
                                <a:latin typeface="Cambria Math"/>
                              </a:rPr>
                              <m:t>13.86</m:t>
                            </m:r>
                            <m:r>
                              <a:rPr lang="en-GB" i="1">
                                <a:latin typeface="Cambria Math"/>
                              </a:rPr>
                              <m:t>𝑁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71" name="Rectangle 70" descr="Down:  13.86N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93731" y="1156801"/>
                      <a:ext cx="972574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361518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Table 8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39944"/>
                  </p:ext>
                </p:extLst>
              </p:nvPr>
            </p:nvGraphicFramePr>
            <p:xfrm>
              <a:off x="251520" y="333603"/>
              <a:ext cx="8556351" cy="614718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069189"/>
                    <a:gridCol w="3243118"/>
                    <a:gridCol w="3244044"/>
                  </a:tblGrid>
                  <a:tr h="97796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Force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400" dirty="0" err="1">
                              <a:effectLst/>
                            </a:rPr>
                            <a:t>Horiz</a:t>
                          </a:r>
                          <a:r>
                            <a:rPr lang="en-GB" sz="1400" dirty="0">
                              <a:effectLst/>
                            </a:rPr>
                            <a:t>. component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Vert. component</a:t>
                          </a:r>
                          <a:endParaRPr lang="en-GB" sz="120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9779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 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 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 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9779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 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 </a:t>
                          </a:r>
                          <a:endParaRPr lang="en-GB" sz="120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 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9779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 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 </a:t>
                          </a:r>
                          <a:endParaRPr lang="en-GB" sz="120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 </a:t>
                          </a:r>
                          <a:endParaRPr lang="en-GB" sz="120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9779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 </a:t>
                          </a:r>
                          <a:endParaRPr lang="en-GB" sz="120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 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 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25737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8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</a:rPr>
                            <a:t>Totals</a:t>
                          </a:r>
                        </a:p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4000" i="1" baseline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ea typeface="Cambria Math"/>
                                  </a:rPr>
                                  <m:t>𝚺</m:t>
                                </m:r>
                              </m:oMath>
                            </m:oMathPara>
                          </a14:m>
                          <a:endParaRPr lang="en-GB" sz="4000" baseline="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Table 8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39944"/>
                  </p:ext>
                </p:extLst>
              </p:nvPr>
            </p:nvGraphicFramePr>
            <p:xfrm>
              <a:off x="251520" y="333603"/>
              <a:ext cx="8556351" cy="614718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069189"/>
                    <a:gridCol w="3243118"/>
                    <a:gridCol w="3244044"/>
                  </a:tblGrid>
                  <a:tr h="97796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Force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400" dirty="0" err="1">
                              <a:effectLst/>
                            </a:rPr>
                            <a:t>Horiz</a:t>
                          </a:r>
                          <a:r>
                            <a:rPr lang="en-GB" sz="1400" dirty="0">
                              <a:effectLst/>
                            </a:rPr>
                            <a:t>. component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Vert. component</a:t>
                          </a:r>
                          <a:endParaRPr lang="en-GB" sz="120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9779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 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 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 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9779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 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 </a:t>
                          </a:r>
                          <a:endParaRPr lang="en-GB" sz="120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 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9779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 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 </a:t>
                          </a:r>
                          <a:endParaRPr lang="en-GB" sz="120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 </a:t>
                          </a:r>
                          <a:endParaRPr lang="en-GB" sz="120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977962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GB" sz="1400">
                              <a:effectLst/>
                            </a:rPr>
                            <a:t> </a:t>
                          </a:r>
                          <a:endParaRPr lang="en-GB" sz="120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 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GB" sz="1400" dirty="0">
                              <a:effectLst/>
                            </a:rPr>
                            <a:t> </a:t>
                          </a: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2573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t="-393204" r="-312941" b="-4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endParaRPr lang="en-GB" sz="12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 descr="Down:  4.5N"/>
              <p:cNvSpPr/>
              <p:nvPr/>
            </p:nvSpPr>
            <p:spPr>
              <a:xfrm>
                <a:off x="5294174" y="4685063"/>
                <a:ext cx="7160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4.5</m:t>
                      </m:r>
                      <m:r>
                        <a:rPr lang="en-GB" i="1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Rectangle 1" descr="Down:  4.5N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174" y="4685063"/>
                <a:ext cx="71609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H="1">
            <a:off x="6016438" y="4662428"/>
            <a:ext cx="4712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6041321" y="4634157"/>
            <a:ext cx="1374955" cy="2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 descr="Down:  7.79N"/>
              <p:cNvSpPr/>
              <p:nvPr/>
            </p:nvSpPr>
            <p:spPr>
              <a:xfrm>
                <a:off x="6236998" y="4253453"/>
                <a:ext cx="8443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7.79</m:t>
                      </m:r>
                      <m:r>
                        <a:rPr lang="en-GB" i="1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tangle 7" descr="Down:  7.79N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998" y="4253453"/>
                <a:ext cx="84433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3189492" y="4653136"/>
            <a:ext cx="4712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 descr="Down:  5.66N"/>
              <p:cNvSpPr/>
              <p:nvPr/>
            </p:nvSpPr>
            <p:spPr>
              <a:xfrm>
                <a:off x="3212790" y="4973354"/>
                <a:ext cx="8443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5.66</m:t>
                      </m:r>
                      <m:r>
                        <a:rPr lang="en-GB" i="1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tangle 11" descr="Down:  5.66N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790" y="4973354"/>
                <a:ext cx="84433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181380" y="4271647"/>
                <a:ext cx="8443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5.66</m:t>
                      </m:r>
                      <m:r>
                        <a:rPr lang="en-GB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380" y="4271647"/>
                <a:ext cx="84433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H="1">
            <a:off x="1844079" y="4653136"/>
            <a:ext cx="1345413" cy="18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844079" y="1916832"/>
            <a:ext cx="13501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114949" y="1949951"/>
                <a:ext cx="5397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8</m:t>
                      </m:r>
                      <m:r>
                        <a:rPr lang="en-GB" i="1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949" y="1949951"/>
                <a:ext cx="539763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V="1">
            <a:off x="3219034" y="692696"/>
            <a:ext cx="0" cy="1188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 descr="Down:  13.86N"/>
              <p:cNvSpPr/>
              <p:nvPr/>
            </p:nvSpPr>
            <p:spPr>
              <a:xfrm>
                <a:off x="3293731" y="1156801"/>
                <a:ext cx="9725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13.86</m:t>
                      </m:r>
                      <m:r>
                        <a:rPr lang="en-GB" i="1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Rectangle 20" descr="Down:  13.86N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731" y="1156801"/>
                <a:ext cx="972574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4135026" y="194915"/>
            <a:ext cx="47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Now it’s time to sum the forces.  For equilibrium up and down must be equal and left and right must be equal.  Remember, forces down and forces left will have a negative value.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1282666" y="154750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16N</a:t>
            </a:r>
            <a:endParaRPr lang="en-GB" dirty="0"/>
          </a:p>
        </p:txBody>
      </p:sp>
      <p:sp>
        <p:nvSpPr>
          <p:cNvPr id="44" name="Rectangle 43"/>
          <p:cNvSpPr/>
          <p:nvPr/>
        </p:nvSpPr>
        <p:spPr>
          <a:xfrm>
            <a:off x="884494" y="1740272"/>
            <a:ext cx="55015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GB" dirty="0" smtClean="0"/>
              <a:t>60</a:t>
            </a:r>
            <a:r>
              <a:rPr lang="en-GB" baseline="30000" dirty="0" smtClean="0"/>
              <a:t>0</a:t>
            </a:r>
            <a:r>
              <a:rPr lang="en-GB" dirty="0" smtClean="0"/>
              <a:t> </a:t>
            </a:r>
            <a:endParaRPr lang="en-GB" dirty="0"/>
          </a:p>
        </p:txBody>
      </p:sp>
      <p:cxnSp>
        <p:nvCxnSpPr>
          <p:cNvPr id="45" name="Straight Connector 44"/>
          <p:cNvCxnSpPr/>
          <p:nvPr/>
        </p:nvCxnSpPr>
        <p:spPr>
          <a:xfrm flipH="1" flipV="1">
            <a:off x="589780" y="2120493"/>
            <a:ext cx="1086438" cy="1117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1132999" y="1555606"/>
            <a:ext cx="529119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1065813" y="4564276"/>
            <a:ext cx="656291" cy="482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393958" y="4693081"/>
            <a:ext cx="293452" cy="225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8N</a:t>
            </a:r>
            <a:endParaRPr lang="en-GB" dirty="0"/>
          </a:p>
        </p:txBody>
      </p:sp>
      <p:sp>
        <p:nvSpPr>
          <p:cNvPr id="98" name="Rectangle 97"/>
          <p:cNvSpPr/>
          <p:nvPr/>
        </p:nvSpPr>
        <p:spPr>
          <a:xfrm>
            <a:off x="1093884" y="4488314"/>
            <a:ext cx="358154" cy="2250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45</a:t>
            </a:r>
            <a:r>
              <a:rPr lang="en-GB" baseline="30000" dirty="0"/>
              <a:t>0</a:t>
            </a:r>
            <a:r>
              <a:rPr lang="en-GB" dirty="0"/>
              <a:t> </a:t>
            </a:r>
          </a:p>
        </p:txBody>
      </p:sp>
      <p:cxnSp>
        <p:nvCxnSpPr>
          <p:cNvPr id="99" name="Straight Connector 98"/>
          <p:cNvCxnSpPr/>
          <p:nvPr/>
        </p:nvCxnSpPr>
        <p:spPr>
          <a:xfrm flipH="1">
            <a:off x="597033" y="4564276"/>
            <a:ext cx="112507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 descr="Down:  Straight Arrow Connector 17"/>
          <p:cNvCxnSpPr/>
          <p:nvPr/>
        </p:nvCxnSpPr>
        <p:spPr>
          <a:xfrm>
            <a:off x="6511290" y="3504962"/>
            <a:ext cx="0" cy="6174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355176" y="3532983"/>
            <a:ext cx="1753580" cy="738664"/>
            <a:chOff x="-1908720" y="3264435"/>
            <a:chExt cx="1753580" cy="738664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-1908720" y="3324345"/>
              <a:ext cx="1296144" cy="3600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-1470000" y="3633767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9N</a:t>
              </a:r>
              <a:endParaRPr lang="en-GB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 flipH="1">
              <a:off x="-1883332" y="3324345"/>
              <a:ext cx="172819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-1124912" y="3264435"/>
              <a:ext cx="5501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30</a:t>
              </a:r>
              <a:r>
                <a:rPr lang="en-GB" baseline="30000" dirty="0" smtClean="0"/>
                <a:t>0</a:t>
              </a:r>
              <a:r>
                <a:rPr lang="en-GB" dirty="0" smtClean="0"/>
                <a:t> </a:t>
              </a:r>
              <a:endParaRPr lang="en-GB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255160" y="143410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11N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039136" y="1938161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041321" y="193546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257345" y="143140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11N</a:t>
            </a:r>
            <a:endParaRPr lang="en-GB" dirty="0"/>
          </a:p>
        </p:txBody>
      </p:sp>
      <p:cxnSp>
        <p:nvCxnSpPr>
          <p:cNvPr id="92" name="Straight Arrow Connector 91" descr="Down:  Straight Arrow Connector 17"/>
          <p:cNvCxnSpPr/>
          <p:nvPr/>
        </p:nvCxnSpPr>
        <p:spPr>
          <a:xfrm flipV="1">
            <a:off x="6540043" y="1431408"/>
            <a:ext cx="0" cy="6781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 descr="Down:  Straight Arrow Connector 17"/>
          <p:cNvCxnSpPr/>
          <p:nvPr/>
        </p:nvCxnSpPr>
        <p:spPr>
          <a:xfrm>
            <a:off x="6511290" y="4436533"/>
            <a:ext cx="0" cy="6174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14613" y="571336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5.14N</a:t>
            </a: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6539052" y="571336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3.69N</a:t>
            </a:r>
            <a:endParaRPr lang="en-GB" dirty="0"/>
          </a:p>
        </p:txBody>
      </p:sp>
      <p:grpSp>
        <p:nvGrpSpPr>
          <p:cNvPr id="60" name="Group 59"/>
          <p:cNvGrpSpPr/>
          <p:nvPr/>
        </p:nvGrpSpPr>
        <p:grpSpPr>
          <a:xfrm>
            <a:off x="3203848" y="1916832"/>
            <a:ext cx="3443040" cy="3249652"/>
            <a:chOff x="3203848" y="1916832"/>
            <a:chExt cx="3443040" cy="3249652"/>
          </a:xfrm>
        </p:grpSpPr>
        <p:sp>
          <p:nvSpPr>
            <p:cNvPr id="61" name="Rectangle 60"/>
            <p:cNvSpPr/>
            <p:nvPr/>
          </p:nvSpPr>
          <p:spPr>
            <a:xfrm>
              <a:off x="3203848" y="1916832"/>
              <a:ext cx="2808312" cy="27363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4398652" y="3100318"/>
              <a:ext cx="2248236" cy="2066166"/>
              <a:chOff x="4398652" y="3100318"/>
              <a:chExt cx="2248236" cy="2066166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4398652" y="479715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40</a:t>
                </a:r>
                <a:endParaRPr lang="en-GB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228184" y="310031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40</a:t>
                </a:r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389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8.33333E-7 1.85185E-6 L 0.11424 1.85185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12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88889E-6 -1.11111E-6 L 0.129 -1.11111E-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1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94444E-6 -1.85185E-6 L 0.34653 0.0733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26" y="3657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33333E-6 2.77556E-17 L 0.36841 0.0814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20" y="407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1076 -0.01366 L -0.58854 0.1407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89" y="770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88889E-6 -1.48148E-6 L -0.58282 0.15741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49" y="787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1111 -0.01319 L -0.33715 0.15208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02" y="8264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88889E-6 0 L -0.30712 0.14699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5" y="7338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44444E-6 -3.7037E-6 L 0.14184 -0.16805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-8403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77778E-7 -1.48148E-6 L 0.05451 -0.20602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6" y="-10301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5E-6 4.07407E-6 L -0.33837 -0.10232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27" y="-511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38889E-6 -7.40741E-7 L -0.33073 -0.1050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-5255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22222E-6 1.48148E-6 L 0.12084 0.01829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903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61111E-6 -1.11111E-6 L 0.1224 0.01968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1" y="972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7" presetClass="emph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5.55556E-7 -3.33333E-6 L 0.36233 -0.05254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8" y="-2639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1545 -0.04467 L 0.36371 -0.08912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13" y="-2222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2" grpId="0"/>
      <p:bldP spid="11" grpId="0"/>
      <p:bldP spid="20" grpId="0"/>
      <p:bldP spid="21" grpId="0"/>
      <p:bldP spid="24" grpId="0"/>
      <p:bldP spid="43" grpId="0"/>
      <p:bldP spid="44" grpId="0"/>
      <p:bldP spid="97" grpId="0"/>
      <p:bldP spid="98" grpId="0"/>
      <p:bldP spid="7" grpId="0"/>
      <p:bldP spid="54" grpId="0"/>
      <p:bldP spid="15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91680" y="2708920"/>
            <a:ext cx="55415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/>
              <a:t>Applaud NOW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394568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5816" y="496144"/>
            <a:ext cx="300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Part 2</a:t>
            </a:r>
          </a:p>
          <a:p>
            <a:pPr algn="ctr"/>
            <a:r>
              <a:rPr lang="en-GB" dirty="0" smtClean="0"/>
              <a:t>Find </a:t>
            </a:r>
            <a:r>
              <a:rPr lang="en-GB" b="1" u="sng" dirty="0" smtClean="0">
                <a:hlinkClick r:id="rId2"/>
              </a:rPr>
              <a:t>The </a:t>
            </a:r>
            <a:r>
              <a:rPr lang="en-GB" b="1" u="sng" dirty="0">
                <a:hlinkClick r:id="rId2"/>
              </a:rPr>
              <a:t>equilibrant</a:t>
            </a:r>
            <a:r>
              <a:rPr lang="en-GB" dirty="0">
                <a:hlinkClick r:id="rId2"/>
              </a:rPr>
              <a:t> 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466580" y="1772816"/>
            <a:ext cx="590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This is the force which is </a:t>
            </a:r>
            <a:r>
              <a:rPr lang="en-GB" b="1" dirty="0" smtClean="0"/>
              <a:t>equal </a:t>
            </a:r>
            <a:r>
              <a:rPr lang="en-GB" dirty="0" smtClean="0"/>
              <a:t>and </a:t>
            </a:r>
            <a:r>
              <a:rPr lang="en-GB" b="1" dirty="0" smtClean="0"/>
              <a:t>opposite</a:t>
            </a:r>
            <a:r>
              <a:rPr lang="en-GB" dirty="0" smtClean="0"/>
              <a:t> to the </a:t>
            </a:r>
            <a:r>
              <a:rPr lang="en-GB" dirty="0" smtClean="0">
                <a:hlinkClick r:id="rId3"/>
              </a:rPr>
              <a:t>resultant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585509" y="2339588"/>
            <a:ext cx="40747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So, first we need to find the resultant.</a:t>
            </a:r>
          </a:p>
          <a:p>
            <a:endParaRPr lang="en-GB" dirty="0"/>
          </a:p>
          <a:p>
            <a:r>
              <a:rPr lang="en-GB" dirty="0" smtClean="0"/>
              <a:t>Which we can do because we have just sat through some of the most epic </a:t>
            </a:r>
            <a:r>
              <a:rPr lang="en-GB" dirty="0" err="1" smtClean="0"/>
              <a:t>powerpoint</a:t>
            </a:r>
            <a:r>
              <a:rPr lang="en-GB" dirty="0" smtClean="0"/>
              <a:t> slides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585509" y="429309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which helped us calculate resultant horizontal and vertical forces. We can use this information and some Pythagoras to calculate the resultant magnitude </a:t>
            </a:r>
            <a:r>
              <a:rPr lang="en-GB" b="1" dirty="0" smtClean="0"/>
              <a:t>AND</a:t>
            </a:r>
            <a:r>
              <a:rPr lang="en-GB" dirty="0" smtClean="0"/>
              <a:t> direction.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290087" y="3816916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EVER</a:t>
            </a:r>
          </a:p>
        </p:txBody>
      </p:sp>
    </p:spTree>
    <p:extLst>
      <p:ext uri="{BB962C8B-B14F-4D97-AF65-F5344CB8AC3E}">
        <p14:creationId xmlns:p14="http://schemas.microsoft.com/office/powerpoint/2010/main" val="300793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00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3528" y="476672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Pythagoras says ‘The square on the hypotenuse is equal to the sum of the squares on the other two sides  OR….</a:t>
            </a:r>
            <a:endParaRPr lang="en-GB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825637" y="3749149"/>
            <a:ext cx="17895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5615148" y="2715209"/>
            <a:ext cx="0" cy="1033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825637" y="2715209"/>
            <a:ext cx="1789511" cy="1033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01674" y="3868450"/>
            <a:ext cx="410057" cy="203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5.14N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694681" y="3130196"/>
            <a:ext cx="410057" cy="203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3.69N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5615148" y="2729467"/>
            <a:ext cx="1033939" cy="1033940"/>
          </a:xfrm>
          <a:prstGeom prst="rect">
            <a:avLst/>
          </a:pr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25637" y="3749149"/>
            <a:ext cx="1789511" cy="178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 rot="19770086">
            <a:off x="3159531" y="1306994"/>
            <a:ext cx="2061622" cy="2061622"/>
          </a:xfrm>
          <a:prstGeom prst="rect">
            <a:avLst/>
          </a:prstGeom>
          <a:solidFill>
            <a:schemeClr val="accent3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694681" y="620688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 + B = C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601686" y="1196752"/>
                <a:ext cx="16738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In Maths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686" y="1196752"/>
                <a:ext cx="1673856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3285" t="-47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482786" y="2787134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786" y="2787134"/>
                <a:ext cx="36798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77754" y="3564483"/>
                <a:ext cx="2732479" cy="12385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3.69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5.14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=13.6161+26.4196</m:t>
                      </m:r>
                    </m:oMath>
                  </m:oMathPara>
                </a14:m>
                <a:endParaRPr lang="en-GB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𝑥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latin typeface="Cambria Math"/>
                            </a:rPr>
                            <m:t>40.0357</m:t>
                          </m:r>
                        </m:e>
                      </m:rad>
                    </m:oMath>
                  </m:oMathPara>
                </a14:m>
                <a:endParaRPr lang="en-GB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𝑥</m:t>
                      </m:r>
                      <m:r>
                        <a:rPr lang="en-GB" b="0" i="1" smtClean="0">
                          <a:latin typeface="Cambria Math"/>
                        </a:rPr>
                        <m:t>=6.33</m:t>
                      </m:r>
                      <m:r>
                        <a:rPr lang="en-GB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 smtClean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54" y="3564483"/>
                <a:ext cx="2732479" cy="12385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08644" y="3449595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644" y="3449595"/>
                <a:ext cx="37414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104738" y="4072416"/>
            <a:ext cx="24997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can also, with a little trig, find the angle of the resultant.</a:t>
            </a:r>
          </a:p>
          <a:p>
            <a:r>
              <a:rPr lang="en-GB" dirty="0" smtClean="0"/>
              <a:t>We know all three sides so Sine, Cosine or Tangent can be used.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64909" y="4072416"/>
                <a:ext cx="2438500" cy="2012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 smtClean="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  <m:r>
                            <a:rPr lang="en-GB" b="0" i="1" dirty="0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dirty="0" smtClean="0">
                                  <a:latin typeface="Cambria Math"/>
                                </a:rPr>
                                <m:t>𝑂𝑝𝑝</m:t>
                              </m:r>
                            </m:num>
                            <m:den>
                              <m:r>
                                <a:rPr lang="en-GB" b="0" i="1" dirty="0" smtClean="0">
                                  <a:latin typeface="Cambria Math"/>
                                </a:rPr>
                                <m:t>𝐴𝑑𝑗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 smtClean="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  <m:r>
                            <a:rPr lang="en-GB" b="0" i="1" dirty="0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dirty="0" smtClean="0">
                                  <a:latin typeface="Cambria Math"/>
                                </a:rPr>
                                <m:t>3.69</m:t>
                              </m:r>
                            </m:num>
                            <m:den>
                              <m:r>
                                <a:rPr lang="en-GB" b="0" i="1" dirty="0" smtClean="0">
                                  <a:latin typeface="Cambria Math"/>
                                </a:rPr>
                                <m:t>5.14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 smtClean="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  <m:r>
                            <a:rPr lang="en-GB" b="0" i="1" dirty="0" smtClean="0">
                              <a:latin typeface="Cambria Math"/>
                            </a:rPr>
                            <m:t>=0.718</m:t>
                          </m:r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GB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GB" b="0" i="1" smtClean="0">
                              <a:latin typeface="Cambria Math"/>
                            </a:rPr>
                            <m:t>0.718=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GB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=35.73°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909" y="4072416"/>
                <a:ext cx="2438500" cy="201273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58273" y="6082246"/>
            <a:ext cx="7874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resultant then is 6.33N at 35.73° AC from the horizontal (up and right).  The </a:t>
            </a:r>
            <a:r>
              <a:rPr lang="en-GB" b="1" dirty="0" err="1" smtClean="0"/>
              <a:t>equilibriant</a:t>
            </a:r>
            <a:r>
              <a:rPr lang="en-GB" dirty="0" smtClean="0"/>
              <a:t> must be equal and opposite so 6.33N ant 35.73° down and to the left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39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  <p:bldP spid="9" grpId="0"/>
      <p:bldP spid="11" grpId="1" animBg="1"/>
      <p:bldP spid="11" grpId="2" animBg="1"/>
      <p:bldP spid="12" grpId="0" animBg="1"/>
      <p:bldP spid="12" grpId="1" animBg="1"/>
      <p:bldP spid="17" grpId="0" animBg="1"/>
      <p:bldP spid="17" grpId="1" animBg="1"/>
      <p:bldP spid="19" grpId="0"/>
      <p:bldP spid="20" grpId="0"/>
      <p:bldP spid="23" grpId="0"/>
      <p:bldP spid="24" grpId="0"/>
      <p:bldP spid="2" grpId="0"/>
      <p:bldP spid="4" grpId="0"/>
      <p:bldP spid="4" grpId="1"/>
      <p:bldP spid="6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836712"/>
            <a:ext cx="203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Now for the fun bit.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475656" y="1340768"/>
            <a:ext cx="44786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have summed the up and the down, the left and the right and have found the magnitude and direction of the resultant force.  Our task now is to find out </a:t>
            </a:r>
            <a:r>
              <a:rPr lang="en-GB" b="1" dirty="0" smtClean="0"/>
              <a:t>WHERE</a:t>
            </a:r>
            <a:r>
              <a:rPr lang="en-GB" dirty="0" smtClean="0"/>
              <a:t> in the box that force acts.  To do this we use moments.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515545" y="3284984"/>
            <a:ext cx="3328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definition of a moment is…….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475657" y="3654316"/>
            <a:ext cx="4928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force multiplied by the </a:t>
            </a:r>
            <a:r>
              <a:rPr lang="en-GB" b="1" dirty="0" smtClean="0"/>
              <a:t>perpendicular </a:t>
            </a:r>
            <a:r>
              <a:rPr lang="en-GB" dirty="0" smtClean="0"/>
              <a:t>distance.  Lets take moments about the top left corner.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475657" y="4653136"/>
            <a:ext cx="4176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At this point let us take a look at our square and our forces and cry quietly because we can press next  for the difficult way </a:t>
            </a:r>
            <a:r>
              <a:rPr lang="en-GB" dirty="0"/>
              <a:t>as we don’t know the </a:t>
            </a:r>
            <a:r>
              <a:rPr lang="en-GB" dirty="0" smtClean="0"/>
              <a:t>perpendicular distance </a:t>
            </a:r>
            <a:r>
              <a:rPr lang="en-GB" dirty="0"/>
              <a:t>for </a:t>
            </a:r>
            <a:r>
              <a:rPr lang="en-GB" dirty="0" smtClean="0"/>
              <a:t>the 8N and 9N forces on the bottom.  Or we can do it the </a:t>
            </a:r>
            <a:r>
              <a:rPr lang="en-GB" dirty="0" smtClean="0">
                <a:hlinkClick r:id="rId2" action="ppaction://hlinksldjump"/>
              </a:rPr>
              <a:t>easy way…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563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03848" y="1916832"/>
            <a:ext cx="3443040" cy="3249652"/>
            <a:chOff x="3203848" y="1916832"/>
            <a:chExt cx="3443040" cy="3249652"/>
          </a:xfrm>
        </p:grpSpPr>
        <p:sp>
          <p:nvSpPr>
            <p:cNvPr id="3" name="Rectangle 2"/>
            <p:cNvSpPr/>
            <p:nvPr/>
          </p:nvSpPr>
          <p:spPr>
            <a:xfrm>
              <a:off x="3203848" y="1916832"/>
              <a:ext cx="2808312" cy="27363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398652" y="47971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40</a:t>
              </a:r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310031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40</a:t>
              </a:r>
              <a:endParaRPr lang="en-GB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12160" y="1412776"/>
            <a:ext cx="1296144" cy="504056"/>
            <a:chOff x="6012160" y="1412776"/>
            <a:chExt cx="1296144" cy="5040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012160" y="1916832"/>
              <a:ext cx="12961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228184" y="1412776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11N</a:t>
              </a:r>
              <a:endParaRPr lang="en-GB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75656" y="4653136"/>
            <a:ext cx="1728192" cy="792088"/>
            <a:chOff x="1475656" y="4653136"/>
            <a:chExt cx="1728192" cy="792088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2195736" y="4653136"/>
              <a:ext cx="1008112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699792" y="5075892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8N</a:t>
              </a:r>
              <a:endParaRPr lang="en-GB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78777" y="4777892"/>
              <a:ext cx="5501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45</a:t>
              </a:r>
              <a:r>
                <a:rPr lang="en-GB" baseline="30000" dirty="0"/>
                <a:t>0</a:t>
              </a:r>
              <a:r>
                <a:rPr lang="en-GB" dirty="0"/>
                <a:t> 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1475656" y="4653136"/>
              <a:ext cx="172819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012160" y="4593226"/>
            <a:ext cx="1753580" cy="738664"/>
            <a:chOff x="6012160" y="4593226"/>
            <a:chExt cx="1753580" cy="73866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6012160" y="4653136"/>
              <a:ext cx="1296144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450880" y="4962558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9N</a:t>
              </a:r>
              <a:endParaRPr lang="en-GB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6037548" y="4653136"/>
              <a:ext cx="172819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6795968" y="4593226"/>
              <a:ext cx="5501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30</a:t>
              </a:r>
              <a:r>
                <a:rPr lang="en-GB" baseline="30000" dirty="0" smtClean="0"/>
                <a:t>0</a:t>
              </a:r>
              <a:r>
                <a:rPr lang="en-GB" dirty="0" smtClean="0"/>
                <a:t> </a:t>
              </a:r>
              <a:endParaRPr lang="en-GB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89756" y="764704"/>
            <a:ext cx="1728192" cy="1152128"/>
            <a:chOff x="1489756" y="764704"/>
            <a:chExt cx="1728192" cy="1152128"/>
          </a:xfrm>
        </p:grpSpPr>
        <p:cxnSp>
          <p:nvCxnSpPr>
            <p:cNvPr id="20" name="Straight Arrow Connector 19"/>
            <p:cNvCxnSpPr/>
            <p:nvPr/>
          </p:nvCxnSpPr>
          <p:spPr>
            <a:xfrm flipH="1" flipV="1">
              <a:off x="2051720" y="764704"/>
              <a:ext cx="1152128" cy="11521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051720" y="1156102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16N</a:t>
              </a:r>
              <a:endParaRPr lang="en-GB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67744" y="1525434"/>
              <a:ext cx="5501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60</a:t>
              </a:r>
              <a:r>
                <a:rPr lang="en-GB" baseline="30000" dirty="0" smtClean="0"/>
                <a:t>0</a:t>
              </a:r>
              <a:r>
                <a:rPr lang="en-GB" dirty="0" smtClean="0"/>
                <a:t> </a:t>
              </a:r>
              <a:endParaRPr lang="en-GB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1489756" y="1916832"/>
              <a:ext cx="172819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3166920" y="15113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3076533" y="65447"/>
            <a:ext cx="5544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Taking moments about A;</a:t>
            </a:r>
          </a:p>
          <a:p>
            <a:r>
              <a:rPr lang="en-GB" dirty="0" smtClean="0"/>
              <a:t> the 11N force and the 16N force both pass through point A and so the moments would be 11N x 0m and 16N x 0m so we can ignore them.  This leaves the 9N and 8N forces on the bottom of the square.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3219878" y="5166484"/>
            <a:ext cx="32310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Lets take each of these in turn and find the perpendicular distances, and then calculate the moments.  We will start with  the 9N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23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12160" y="1412776"/>
            <a:ext cx="1296144" cy="504056"/>
            <a:chOff x="6012160" y="1412776"/>
            <a:chExt cx="1296144" cy="5040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012160" y="1916832"/>
              <a:ext cx="12961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228184" y="1412776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11N</a:t>
              </a:r>
              <a:endParaRPr lang="en-GB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475656" y="4653136"/>
            <a:ext cx="1728192" cy="792088"/>
            <a:chOff x="1475656" y="4653136"/>
            <a:chExt cx="1728192" cy="792088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2195736" y="4653136"/>
              <a:ext cx="1008112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699792" y="5075892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8N</a:t>
              </a:r>
              <a:endParaRPr lang="en-GB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78777" y="4777892"/>
              <a:ext cx="5501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45</a:t>
              </a:r>
              <a:r>
                <a:rPr lang="en-GB" baseline="30000" dirty="0"/>
                <a:t>0</a:t>
              </a:r>
              <a:r>
                <a:rPr lang="en-GB" dirty="0"/>
                <a:t> 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475656" y="4653136"/>
              <a:ext cx="172819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489756" y="764704"/>
            <a:ext cx="1728192" cy="1152128"/>
            <a:chOff x="1489756" y="764704"/>
            <a:chExt cx="1728192" cy="1152128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2051720" y="764704"/>
              <a:ext cx="1152128" cy="11521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051720" y="1156102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16N</a:t>
              </a:r>
              <a:endParaRPr lang="en-GB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67744" y="1525434"/>
              <a:ext cx="5501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60</a:t>
              </a:r>
              <a:r>
                <a:rPr lang="en-GB" baseline="30000" dirty="0" smtClean="0"/>
                <a:t>0</a:t>
              </a:r>
              <a:r>
                <a:rPr lang="en-GB" dirty="0" smtClean="0"/>
                <a:t> </a:t>
              </a:r>
              <a:endParaRPr lang="en-GB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1489756" y="1916832"/>
              <a:ext cx="172819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012160" y="4593226"/>
            <a:ext cx="1753580" cy="738664"/>
            <a:chOff x="6012160" y="4593226"/>
            <a:chExt cx="1753580" cy="73866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012160" y="4653136"/>
              <a:ext cx="1296144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450880" y="4962558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9N</a:t>
              </a:r>
              <a:endParaRPr lang="en-GB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6037548" y="4653136"/>
              <a:ext cx="172819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795968" y="4593226"/>
              <a:ext cx="5501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30</a:t>
              </a:r>
              <a:r>
                <a:rPr lang="en-GB" baseline="30000" dirty="0" smtClean="0"/>
                <a:t>0</a:t>
              </a:r>
              <a:r>
                <a:rPr lang="en-GB" dirty="0" smtClean="0"/>
                <a:t> </a:t>
              </a:r>
              <a:endParaRPr lang="en-GB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699792" y="226042"/>
            <a:ext cx="3357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First we want to know the horizontal and vertical components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2520238" y="318375"/>
            <a:ext cx="295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Let’s start with the 16N force</a:t>
            </a:r>
            <a:endParaRPr lang="en-GB" dirty="0"/>
          </a:p>
        </p:txBody>
      </p:sp>
      <p:grpSp>
        <p:nvGrpSpPr>
          <p:cNvPr id="34" name="Group 33"/>
          <p:cNvGrpSpPr/>
          <p:nvPr/>
        </p:nvGrpSpPr>
        <p:grpSpPr>
          <a:xfrm>
            <a:off x="3203848" y="1916832"/>
            <a:ext cx="3443040" cy="3249652"/>
            <a:chOff x="3203848" y="1916832"/>
            <a:chExt cx="3443040" cy="3249652"/>
          </a:xfrm>
        </p:grpSpPr>
        <p:sp>
          <p:nvSpPr>
            <p:cNvPr id="35" name="Rectangle 34"/>
            <p:cNvSpPr/>
            <p:nvPr/>
          </p:nvSpPr>
          <p:spPr>
            <a:xfrm>
              <a:off x="3203848" y="1916832"/>
              <a:ext cx="2808312" cy="27363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98652" y="47971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40</a:t>
              </a:r>
              <a:endParaRPr lang="en-GB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28184" y="310031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40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147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12136 -3.7037E-7 C 0.1757 -3.7037E-7 0.24271 0.06921 0.24271 0.12593 L 0.24271 0.25208 " pathEditMode="relative" rAng="0" ptsTypes="FfFF">
                                      <p:cBhvr>
                                        <p:cTn id="4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35" y="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6" grpId="0"/>
      <p:bldP spid="2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3848" y="1916832"/>
            <a:ext cx="2808312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398652" y="47971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40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228184" y="31003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40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6012160" y="1412776"/>
            <a:ext cx="1296144" cy="504056"/>
            <a:chOff x="6012160" y="1412776"/>
            <a:chExt cx="1296144" cy="50405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012160" y="1916832"/>
              <a:ext cx="12961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228184" y="1412776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11N</a:t>
              </a:r>
              <a:endParaRPr lang="en-GB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75656" y="4653136"/>
            <a:ext cx="1728192" cy="792088"/>
            <a:chOff x="1475656" y="4653136"/>
            <a:chExt cx="1728192" cy="792088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2195736" y="4653136"/>
              <a:ext cx="1008112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699792" y="5075892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8N</a:t>
              </a:r>
              <a:endParaRPr lang="en-GB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78777" y="4777892"/>
              <a:ext cx="5501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45</a:t>
              </a:r>
              <a:r>
                <a:rPr lang="en-GB" baseline="30000" dirty="0"/>
                <a:t>0</a:t>
              </a:r>
              <a:r>
                <a:rPr lang="en-GB" dirty="0"/>
                <a:t> 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1475656" y="4653136"/>
              <a:ext cx="172819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/>
          <p:nvPr/>
        </p:nvCxnSpPr>
        <p:spPr>
          <a:xfrm>
            <a:off x="6012160" y="4653136"/>
            <a:ext cx="129614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50880" y="496255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9N</a:t>
            </a:r>
            <a:endParaRPr lang="en-GB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037548" y="4653136"/>
            <a:ext cx="17281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795968" y="4593226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30</a:t>
            </a:r>
            <a:r>
              <a:rPr lang="en-GB" baseline="30000" dirty="0" smtClean="0"/>
              <a:t>0</a:t>
            </a:r>
            <a:r>
              <a:rPr lang="en-GB" dirty="0" smtClean="0"/>
              <a:t> 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2051720" y="764704"/>
            <a:ext cx="115212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51720" y="1156102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16N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2267744" y="1525434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60</a:t>
            </a:r>
            <a:r>
              <a:rPr lang="en-GB" baseline="30000" dirty="0" smtClean="0"/>
              <a:t>0</a:t>
            </a:r>
            <a:r>
              <a:rPr lang="en-GB" dirty="0" smtClean="0"/>
              <a:t> </a:t>
            </a:r>
            <a:endParaRPr lang="en-GB" dirty="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489756" y="1916832"/>
            <a:ext cx="17281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39552" y="3132967"/>
            <a:ext cx="6768752" cy="1880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50556" y="2130624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 make life a little simpler (remember this is just a diagram, NOT TO SCALE)</a:t>
            </a:r>
            <a:endParaRPr lang="en-GB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403648" y="1894766"/>
            <a:ext cx="5667395" cy="33657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129410" y="232772"/>
            <a:ext cx="2160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perpendicular distance we are looking for is this RED LINE </a:t>
            </a:r>
            <a:r>
              <a:rPr lang="en-GB" dirty="0" err="1" smtClean="0"/>
              <a:t>wot</a:t>
            </a:r>
            <a:r>
              <a:rPr lang="en-GB" dirty="0" smtClean="0"/>
              <a:t> has just appeared.</a:t>
            </a:r>
            <a:endParaRPr lang="en-GB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699792" y="1916832"/>
            <a:ext cx="518156" cy="720080"/>
          </a:xfrm>
          <a:prstGeom prst="line">
            <a:avLst/>
          </a:prstGeom>
          <a:ln w="508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03848" y="319752"/>
            <a:ext cx="1800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Currently we don’t know any of the distances for this triangle</a:t>
            </a:r>
            <a:endParaRPr lang="en-GB" dirty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2628928" y="2406142"/>
            <a:ext cx="180020" cy="115156"/>
          </a:xfrm>
          <a:prstGeom prst="line">
            <a:avLst/>
          </a:prstGeom>
          <a:ln w="508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542819" y="2406142"/>
            <a:ext cx="110255" cy="158762"/>
          </a:xfrm>
          <a:prstGeom prst="line">
            <a:avLst/>
          </a:prstGeom>
          <a:ln w="508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1403648" y="1916832"/>
            <a:ext cx="1315290" cy="726970"/>
          </a:xfrm>
          <a:prstGeom prst="line">
            <a:avLst/>
          </a:prstGeom>
          <a:ln w="508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1403648" y="1903736"/>
            <a:ext cx="1800200" cy="13096"/>
          </a:xfrm>
          <a:prstGeom prst="line">
            <a:avLst/>
          </a:prstGeom>
          <a:ln w="508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89734" y="308631"/>
            <a:ext cx="2131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But we can calculate this length</a:t>
            </a:r>
            <a:endParaRPr lang="en-GB" dirty="0"/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1403648" y="1903736"/>
            <a:ext cx="4633900" cy="21912"/>
          </a:xfrm>
          <a:prstGeom prst="line">
            <a:avLst/>
          </a:prstGeom>
          <a:ln w="50800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17948" y="971436"/>
            <a:ext cx="213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And subtract this</a:t>
            </a:r>
            <a:endParaRPr lang="en-GB" dirty="0"/>
          </a:p>
        </p:txBody>
      </p:sp>
      <p:sp>
        <p:nvSpPr>
          <p:cNvPr id="64" name="Oval 63"/>
          <p:cNvSpPr/>
          <p:nvPr/>
        </p:nvSpPr>
        <p:spPr>
          <a:xfrm>
            <a:off x="4398652" y="4797152"/>
            <a:ext cx="418704" cy="350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3217948" y="232772"/>
            <a:ext cx="1956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‘But’ I hear you ask, ‘how </a:t>
            </a:r>
            <a:r>
              <a:rPr lang="en-GB" b="1" dirty="0" smtClean="0"/>
              <a:t>DO </a:t>
            </a:r>
            <a:r>
              <a:rPr lang="en-GB" dirty="0" smtClean="0"/>
              <a:t>we calculate the yellow line??’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935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22222E-6 L -0.05277 0.00301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-0.03959 7.40741E-7 C -0.05712 7.40741E-7 -0.07865 0.15347 -0.07865 0.27824 L -0.07865 0.55648 " pathEditMode="relative" rAng="0" ptsTypes="FfFF">
                                      <p:cBhvr>
                                        <p:cTn id="10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2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6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1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8" grpId="0"/>
      <p:bldP spid="21" grpId="0"/>
      <p:bldP spid="22" grpId="0"/>
      <p:bldP spid="31" grpId="0"/>
      <p:bldP spid="31" grpId="1"/>
      <p:bldP spid="37" grpId="0"/>
      <p:bldP spid="37" grpId="1"/>
      <p:bldP spid="40" grpId="0"/>
      <p:bldP spid="40" grpId="1"/>
      <p:bldP spid="55" grpId="0"/>
      <p:bldP spid="55" grpId="1"/>
      <p:bldP spid="61" grpId="1"/>
      <p:bldP spid="61" grpId="2"/>
      <p:bldP spid="61" grpId="3"/>
      <p:bldP spid="64" grpId="0" animBg="1"/>
      <p:bldP spid="64" grpId="1" animBg="1"/>
      <p:bldP spid="64" grpId="2" animBg="1"/>
      <p:bldP spid="2" grpId="0"/>
      <p:bldP spid="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3848" y="1916832"/>
            <a:ext cx="2808312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1403648" y="1903736"/>
            <a:ext cx="4633900" cy="21912"/>
          </a:xfrm>
          <a:prstGeom prst="line">
            <a:avLst/>
          </a:prstGeom>
          <a:ln w="50800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652037" y="608142"/>
            <a:ext cx="1911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I’m glad you asked</a:t>
            </a:r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03648" y="1894766"/>
            <a:ext cx="5667395" cy="33657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12160" y="1894766"/>
            <a:ext cx="0" cy="2758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98652" y="47971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40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379162" y="31003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40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80852" y="708675"/>
            <a:ext cx="191488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is our triangle.</a:t>
            </a:r>
          </a:p>
          <a:p>
            <a:endParaRPr lang="en-GB" dirty="0" smtClean="0"/>
          </a:p>
          <a:p>
            <a:r>
              <a:rPr lang="en-GB" dirty="0" smtClean="0"/>
              <a:t>It’s right angled.</a:t>
            </a:r>
          </a:p>
          <a:p>
            <a:endParaRPr lang="en-GB" dirty="0" smtClean="0"/>
          </a:p>
          <a:p>
            <a:r>
              <a:rPr lang="en-GB" dirty="0"/>
              <a:t>We want to find the length of the yellow slide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We know one side and one angle.</a:t>
            </a:r>
          </a:p>
          <a:p>
            <a:endParaRPr lang="en-GB" dirty="0"/>
          </a:p>
          <a:p>
            <a:r>
              <a:rPr lang="en-GB" dirty="0" smtClean="0"/>
              <a:t>WE CAN USE </a:t>
            </a:r>
            <a:r>
              <a:rPr lang="en-GB" sz="2400" dirty="0" smtClean="0"/>
              <a:t>TRIG!!!</a:t>
            </a:r>
            <a:endParaRPr lang="en-GB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037548" y="4653136"/>
            <a:ext cx="172819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 descr="Down:  300 "/>
          <p:cNvSpPr/>
          <p:nvPr/>
        </p:nvSpPr>
        <p:spPr>
          <a:xfrm>
            <a:off x="6313439" y="4653136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30</a:t>
            </a:r>
            <a:r>
              <a:rPr lang="en-GB" baseline="30000" dirty="0" smtClean="0"/>
              <a:t>0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5" name="Rectangle 14" descr="Down:  300 "/>
          <p:cNvSpPr/>
          <p:nvPr/>
        </p:nvSpPr>
        <p:spPr>
          <a:xfrm>
            <a:off x="6313439" y="4653136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30</a:t>
            </a:r>
            <a:r>
              <a:rPr lang="en-GB" baseline="30000" dirty="0" smtClean="0"/>
              <a:t>0</a:t>
            </a:r>
            <a:r>
              <a:rPr lang="en-GB" dirty="0" smtClean="0"/>
              <a:t>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347539" y="275358"/>
                <a:ext cx="1447768" cy="6612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 smtClean="0"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GB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𝑂𝑝𝑝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𝐴𝑑𝑗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539" y="275358"/>
                <a:ext cx="1447768" cy="66127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347539" y="940925"/>
                <a:ext cx="149592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30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°</m:t>
                              </m:r>
                            </m:e>
                          </m:func>
                        </m:fName>
                        <m:e>
                          <m:r>
                            <a:rPr lang="en-GB" i="1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/>
                                </a:rPr>
                                <m:t>40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539" y="940925"/>
                <a:ext cx="1495922" cy="6127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31885" y="1507619"/>
                <a:ext cx="135646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0.</m:t>
                      </m:r>
                      <m:r>
                        <a:rPr lang="en-GB" b="0" i="1" smtClean="0">
                          <a:latin typeface="Cambria Math"/>
                        </a:rPr>
                        <m:t>577</m:t>
                      </m:r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40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885" y="1507619"/>
                <a:ext cx="1356462" cy="6127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346920" y="2074313"/>
                <a:ext cx="1281698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𝑥</m:t>
                      </m:r>
                      <m:r>
                        <a:rPr lang="en-GB" i="1" smtClean="0"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40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0.577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920" y="2074313"/>
                <a:ext cx="1281698" cy="61279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31884" y="2687109"/>
                <a:ext cx="14940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𝑥</m:t>
                      </m:r>
                      <m:r>
                        <a:rPr lang="en-GB" i="1">
                          <a:latin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</a:rPr>
                        <m:t>69.3</m:t>
                      </m:r>
                      <m:r>
                        <a:rPr lang="en-GB" b="0" i="1" smtClean="0">
                          <a:latin typeface="Cambria Math"/>
                        </a:rPr>
                        <m:t>𝑚𝑚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884" y="2687109"/>
                <a:ext cx="1494063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647745" y="1507619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745" y="1507619"/>
                <a:ext cx="367985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336375" y="1444653"/>
                <a:ext cx="1062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69.3</m:t>
                      </m:r>
                      <m:r>
                        <a:rPr lang="en-GB" i="1">
                          <a:latin typeface="Cambria Math"/>
                        </a:rPr>
                        <m:t>𝑚𝑚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375" y="1444653"/>
                <a:ext cx="106227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979712" y="5661248"/>
            <a:ext cx="262829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And </a:t>
            </a:r>
            <a:r>
              <a:rPr lang="en-GB" dirty="0" smtClean="0">
                <a:solidFill>
                  <a:srgbClr val="FFFF00"/>
                </a:solidFill>
              </a:rPr>
              <a:t>69.3 </a:t>
            </a:r>
            <a:r>
              <a:rPr lang="en-GB" dirty="0" smtClean="0">
                <a:solidFill>
                  <a:schemeClr val="bg1"/>
                </a:solidFill>
              </a:rPr>
              <a:t>– </a:t>
            </a:r>
            <a:r>
              <a:rPr lang="en-GB" dirty="0" smtClean="0">
                <a:solidFill>
                  <a:srgbClr val="FF0000"/>
                </a:solidFill>
              </a:rPr>
              <a:t>40 </a:t>
            </a:r>
            <a:r>
              <a:rPr lang="en-GB" dirty="0" smtClean="0">
                <a:solidFill>
                  <a:schemeClr val="bg1"/>
                </a:solidFill>
              </a:rPr>
              <a:t>= </a:t>
            </a:r>
            <a:r>
              <a:rPr lang="en-GB" dirty="0" smtClean="0">
                <a:solidFill>
                  <a:srgbClr val="92D050"/>
                </a:solidFill>
              </a:rPr>
              <a:t>29.3mm</a:t>
            </a:r>
            <a:endParaRPr lang="en-GB" dirty="0">
              <a:solidFill>
                <a:srgbClr val="92D05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3203848" y="1925648"/>
            <a:ext cx="2808312" cy="0"/>
          </a:xfrm>
          <a:prstGeom prst="line">
            <a:avLst/>
          </a:prstGeom>
          <a:ln w="508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403648" y="1925648"/>
            <a:ext cx="1800200" cy="0"/>
          </a:xfrm>
          <a:prstGeom prst="line">
            <a:avLst/>
          </a:prstGeom>
          <a:ln w="5080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822686" y="1507619"/>
            <a:ext cx="962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92D050"/>
                </a:solidFill>
              </a:rPr>
              <a:t>29.3mm</a:t>
            </a:r>
          </a:p>
        </p:txBody>
      </p:sp>
    </p:spTree>
    <p:extLst>
      <p:ext uri="{BB962C8B-B14F-4D97-AF65-F5344CB8AC3E}">
        <p14:creationId xmlns:p14="http://schemas.microsoft.com/office/powerpoint/2010/main" val="100304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07407E-6 L -0.51181 -0.4048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90" y="-2025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5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4" grpId="0"/>
      <p:bldP spid="11" grpId="0"/>
      <p:bldP spid="14" grpId="0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3" grpId="0" animBg="1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Down:  300 "/>
          <p:cNvSpPr/>
          <p:nvPr/>
        </p:nvSpPr>
        <p:spPr>
          <a:xfrm>
            <a:off x="1633448" y="1876606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30</a:t>
            </a:r>
            <a:r>
              <a:rPr lang="en-GB" baseline="30000" dirty="0" smtClean="0"/>
              <a:t>0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203848" y="1916832"/>
            <a:ext cx="2808312" cy="2736304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/>
          <p:cNvCxnSpPr/>
          <p:nvPr/>
        </p:nvCxnSpPr>
        <p:spPr>
          <a:xfrm flipH="1" flipV="1">
            <a:off x="1403648" y="1903736"/>
            <a:ext cx="4633900" cy="21912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403648" y="1894766"/>
            <a:ext cx="5667395" cy="33657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12160" y="1894766"/>
            <a:ext cx="0" cy="2758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98652" y="47971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40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379162" y="31003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40</a:t>
            </a:r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037548" y="4653136"/>
            <a:ext cx="172819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336375" y="1444653"/>
                <a:ext cx="1062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69.3</m:t>
                      </m:r>
                      <m:r>
                        <a:rPr lang="en-GB" i="1">
                          <a:latin typeface="Cambria Math"/>
                        </a:rPr>
                        <m:t>𝑚𝑚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375" y="1444653"/>
                <a:ext cx="106227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 flipH="1">
            <a:off x="1403648" y="1925648"/>
            <a:ext cx="1800200" cy="0"/>
          </a:xfrm>
          <a:prstGeom prst="line">
            <a:avLst/>
          </a:prstGeom>
          <a:ln w="5080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22685" y="1444653"/>
            <a:ext cx="962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29.3mm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2699792" y="1916832"/>
            <a:ext cx="518156" cy="720080"/>
          </a:xfrm>
          <a:prstGeom prst="line">
            <a:avLst/>
          </a:prstGeom>
          <a:ln w="508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2628928" y="2406142"/>
            <a:ext cx="180020" cy="115156"/>
          </a:xfrm>
          <a:prstGeom prst="line">
            <a:avLst/>
          </a:prstGeom>
          <a:ln w="508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542819" y="2406142"/>
            <a:ext cx="110255" cy="158762"/>
          </a:xfrm>
          <a:prstGeom prst="line">
            <a:avLst/>
          </a:prstGeom>
          <a:ln w="508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1403648" y="1916832"/>
            <a:ext cx="1315290" cy="726970"/>
          </a:xfrm>
          <a:prstGeom prst="line">
            <a:avLst/>
          </a:prstGeom>
          <a:ln w="508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1417936" y="1925648"/>
            <a:ext cx="1785912" cy="0"/>
          </a:xfrm>
          <a:prstGeom prst="line">
            <a:avLst/>
          </a:prstGeom>
          <a:ln w="508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203848" y="1925648"/>
            <a:ext cx="2808312" cy="0"/>
          </a:xfrm>
          <a:prstGeom prst="line">
            <a:avLst/>
          </a:prstGeom>
          <a:ln w="508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32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Down:  300 "/>
          <p:cNvSpPr/>
          <p:nvPr/>
        </p:nvSpPr>
        <p:spPr>
          <a:xfrm>
            <a:off x="1633448" y="1876606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30</a:t>
            </a:r>
            <a:r>
              <a:rPr lang="en-GB" baseline="30000" dirty="0" smtClean="0"/>
              <a:t>0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822685" y="1444653"/>
            <a:ext cx="962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29.3mm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03648" y="1916832"/>
            <a:ext cx="1814300" cy="726970"/>
            <a:chOff x="1403648" y="1916832"/>
            <a:chExt cx="1814300" cy="726970"/>
          </a:xfrm>
        </p:grpSpPr>
        <p:cxnSp>
          <p:nvCxnSpPr>
            <p:cNvPr id="4" name="Straight Connector 3"/>
            <p:cNvCxnSpPr/>
            <p:nvPr/>
          </p:nvCxnSpPr>
          <p:spPr>
            <a:xfrm flipH="1">
              <a:off x="2699792" y="1916832"/>
              <a:ext cx="518156" cy="72008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 flipV="1">
              <a:off x="2628928" y="2406142"/>
              <a:ext cx="180020" cy="115156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2542819" y="2406142"/>
              <a:ext cx="110255" cy="158762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1403648" y="1916832"/>
              <a:ext cx="1315290" cy="72697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417936" y="1925648"/>
              <a:ext cx="1785912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347539" y="275358"/>
                <a:ext cx="1434945" cy="660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GB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𝑂𝑝𝑝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𝐻𝑦𝑝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539" y="275358"/>
                <a:ext cx="1434945" cy="6600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347539" y="940925"/>
                <a:ext cx="1645002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30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°</m:t>
                              </m:r>
                            </m:e>
                          </m:func>
                        </m:fName>
                        <m:e>
                          <m:r>
                            <a:rPr lang="en-GB" i="1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/>
                                </a:rPr>
                                <m:t>29.3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539" y="940925"/>
                <a:ext cx="1645002" cy="5666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31885" y="1507619"/>
                <a:ext cx="1276311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0.</m:t>
                      </m:r>
                      <m:r>
                        <a:rPr lang="en-GB" b="0" i="1" smtClean="0">
                          <a:latin typeface="Cambria Math"/>
                        </a:rPr>
                        <m:t>5</m:t>
                      </m:r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29.3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885" y="1507619"/>
                <a:ext cx="1276311" cy="5666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080318" y="2061272"/>
                <a:ext cx="17257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𝑥</m:t>
                      </m:r>
                      <m:r>
                        <a:rPr lang="en-GB" i="1" smtClean="0">
                          <a:latin typeface="Cambria Math"/>
                        </a:rPr>
                        <m:t> =</m:t>
                      </m:r>
                      <m:r>
                        <a:rPr lang="en-GB" b="0" i="0" smtClean="0">
                          <a:latin typeface="Cambria Math"/>
                        </a:rPr>
                        <m:t>0.5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×29.3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318" y="2061272"/>
                <a:ext cx="172572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374192" y="2458007"/>
                <a:ext cx="1622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𝑥</m:t>
                      </m:r>
                      <m:r>
                        <a:rPr lang="en-GB" i="1">
                          <a:latin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</a:rPr>
                        <m:t>14.65</m:t>
                      </m:r>
                      <m:r>
                        <a:rPr lang="en-GB" b="0" i="1" smtClean="0">
                          <a:latin typeface="Cambria Math"/>
                        </a:rPr>
                        <m:t>𝑚𝑚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192" y="2458007"/>
                <a:ext cx="162230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161032" y="3216523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032" y="3216523"/>
                <a:ext cx="367985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 rot="18365825">
                <a:off x="2670100" y="3190620"/>
                <a:ext cx="11905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14.65</m:t>
                      </m:r>
                      <m:r>
                        <a:rPr lang="en-GB" i="1">
                          <a:latin typeface="Cambria Math"/>
                        </a:rPr>
                        <m:t>𝑚𝑚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65825">
                <a:off x="2670100" y="3190620"/>
                <a:ext cx="119051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80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0.19219 0.1780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1" y="888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96296E-6 L 0.26771 0.241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1206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 L 0.20087 0.3569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5" y="1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Down:  Group 9"/>
          <p:cNvGrpSpPr/>
          <p:nvPr/>
        </p:nvGrpSpPr>
        <p:grpSpPr>
          <a:xfrm rot="10800000">
            <a:off x="3161033" y="3137625"/>
            <a:ext cx="1814300" cy="726970"/>
            <a:chOff x="1403648" y="1916832"/>
            <a:chExt cx="1814300" cy="726970"/>
          </a:xfrm>
        </p:grpSpPr>
        <p:cxnSp>
          <p:nvCxnSpPr>
            <p:cNvPr id="3" name="Straight Connector 2"/>
            <p:cNvCxnSpPr/>
            <p:nvPr/>
          </p:nvCxnSpPr>
          <p:spPr>
            <a:xfrm flipH="1">
              <a:off x="2699792" y="1916832"/>
              <a:ext cx="518156" cy="72008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 flipH="1" flipV="1">
              <a:off x="2628928" y="2406142"/>
              <a:ext cx="180020" cy="115156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2542819" y="2406142"/>
              <a:ext cx="110255" cy="158762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 flipV="1">
              <a:off x="1403648" y="1916832"/>
              <a:ext cx="1315290" cy="72697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417936" y="1925648"/>
              <a:ext cx="1785912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/>
          <p:nvPr/>
        </p:nvCxnSpPr>
        <p:spPr>
          <a:xfrm flipH="1">
            <a:off x="2699792" y="1916832"/>
            <a:ext cx="518156" cy="720080"/>
          </a:xfrm>
          <a:prstGeom prst="line">
            <a:avLst/>
          </a:prstGeom>
          <a:ln w="508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2628928" y="2406142"/>
            <a:ext cx="180020" cy="115156"/>
          </a:xfrm>
          <a:prstGeom prst="line">
            <a:avLst/>
          </a:prstGeom>
          <a:ln w="508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2542819" y="2406142"/>
            <a:ext cx="110255" cy="158762"/>
          </a:xfrm>
          <a:prstGeom prst="line">
            <a:avLst/>
          </a:prstGeom>
          <a:ln w="508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1403648" y="1916832"/>
            <a:ext cx="1315290" cy="726970"/>
          </a:xfrm>
          <a:prstGeom prst="line">
            <a:avLst/>
          </a:prstGeom>
          <a:ln w="508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417936" y="1925648"/>
            <a:ext cx="1785912" cy="0"/>
          </a:xfrm>
          <a:prstGeom prst="line">
            <a:avLst/>
          </a:prstGeom>
          <a:ln w="508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 rot="18365825">
                <a:off x="2670100" y="3190620"/>
                <a:ext cx="11905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14.65</m:t>
                      </m:r>
                      <m:r>
                        <a:rPr lang="en-GB" i="1">
                          <a:latin typeface="Cambria Math"/>
                        </a:rPr>
                        <m:t>𝑚𝑚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65825">
                <a:off x="2670100" y="3190620"/>
                <a:ext cx="119051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 rot="18365825">
                <a:off x="2324938" y="2380239"/>
                <a:ext cx="11905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14.65</m:t>
                      </m:r>
                      <m:r>
                        <a:rPr lang="en-GB" i="1">
                          <a:latin typeface="Cambria Math"/>
                        </a:rPr>
                        <m:t>𝑚𝑚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65825">
                <a:off x="2324938" y="2380239"/>
                <a:ext cx="119051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1403648" y="1894766"/>
            <a:ext cx="5667395" cy="33657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037548" y="4653136"/>
            <a:ext cx="172819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 descr="Down:  300 "/>
          <p:cNvSpPr/>
          <p:nvPr/>
        </p:nvSpPr>
        <p:spPr>
          <a:xfrm>
            <a:off x="6313439" y="4653136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30</a:t>
            </a:r>
            <a:r>
              <a:rPr lang="en-GB" baseline="30000" dirty="0" smtClean="0"/>
              <a:t>0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3203848" y="1916832"/>
            <a:ext cx="2808312" cy="2736304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195736" y="4653136"/>
            <a:ext cx="100811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99792" y="507589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8N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2078777" y="4777892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45</a:t>
            </a:r>
            <a:r>
              <a:rPr lang="en-GB" baseline="30000" dirty="0"/>
              <a:t>0</a:t>
            </a:r>
            <a:r>
              <a:rPr lang="en-GB" dirty="0"/>
              <a:t> 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475656" y="4653136"/>
            <a:ext cx="17281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31342" y="5605621"/>
            <a:ext cx="255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And now for the 8N force</a:t>
            </a:r>
            <a:endParaRPr lang="en-GB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195736" y="2406142"/>
            <a:ext cx="3884582" cy="30390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3217948" y="1925648"/>
            <a:ext cx="1354052" cy="1647368"/>
          </a:xfrm>
          <a:prstGeom prst="line">
            <a:avLst/>
          </a:prstGeom>
          <a:ln w="508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533469" y="3432650"/>
            <a:ext cx="74250" cy="68460"/>
          </a:xfrm>
          <a:prstGeom prst="line">
            <a:avLst/>
          </a:prstGeom>
          <a:ln w="508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607719" y="3438284"/>
            <a:ext cx="42146" cy="68460"/>
          </a:xfrm>
          <a:prstGeom prst="line">
            <a:avLst/>
          </a:prstGeom>
          <a:ln w="508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42508" y="908720"/>
            <a:ext cx="3325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This is the perpendicular distance</a:t>
            </a:r>
            <a:endParaRPr lang="en-GB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3175132" y="1925648"/>
            <a:ext cx="28716" cy="2727488"/>
          </a:xfrm>
          <a:prstGeom prst="line">
            <a:avLst/>
          </a:prstGeom>
          <a:ln w="508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175132" y="3573016"/>
            <a:ext cx="1396868" cy="1080120"/>
          </a:xfrm>
          <a:prstGeom prst="line">
            <a:avLst/>
          </a:prstGeom>
          <a:ln w="508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590441" y="908720"/>
            <a:ext cx="2608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This becomes our triangle</a:t>
            </a:r>
            <a:endParaRPr lang="en-GB" dirty="0"/>
          </a:p>
        </p:txBody>
      </p:sp>
      <p:sp>
        <p:nvSpPr>
          <p:cNvPr id="49" name="Rectangle 48"/>
          <p:cNvSpPr/>
          <p:nvPr/>
        </p:nvSpPr>
        <p:spPr>
          <a:xfrm>
            <a:off x="2078777" y="4777892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45</a:t>
            </a:r>
            <a:r>
              <a:rPr lang="en-GB" baseline="30000" dirty="0"/>
              <a:t>0</a:t>
            </a:r>
            <a:r>
              <a:rPr lang="en-GB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6347539" y="275358"/>
                <a:ext cx="1434945" cy="660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GB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𝑂𝑝𝑝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𝐻𝑦𝑝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539" y="275358"/>
                <a:ext cx="1434945" cy="6600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6347539" y="940925"/>
                <a:ext cx="1468672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45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°</m:t>
                              </m:r>
                            </m:e>
                          </m:func>
                        </m:fName>
                        <m:e>
                          <m:r>
                            <a:rPr lang="en-GB" i="1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/>
                                </a:rPr>
                                <m:t>40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539" y="940925"/>
                <a:ext cx="1468672" cy="56669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6431885" y="1507619"/>
                <a:ext cx="1356462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0.</m:t>
                      </m:r>
                      <m:r>
                        <a:rPr lang="en-GB" b="0" i="1" smtClean="0">
                          <a:latin typeface="Cambria Math"/>
                        </a:rPr>
                        <m:t>707</m:t>
                      </m:r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40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885" y="1507619"/>
                <a:ext cx="1356462" cy="56669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6080318" y="2061272"/>
                <a:ext cx="18058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𝑥</m:t>
                      </m:r>
                      <m:r>
                        <a:rPr lang="en-GB" i="1" smtClean="0">
                          <a:latin typeface="Cambria Math"/>
                        </a:rPr>
                        <m:t> =</m:t>
                      </m:r>
                      <m:r>
                        <a:rPr lang="en-GB" b="0" i="0" smtClean="0">
                          <a:latin typeface="Cambria Math"/>
                        </a:rPr>
                        <m:t>0.</m:t>
                      </m:r>
                      <m:r>
                        <a:rPr lang="en-GB" b="0" i="1" smtClean="0">
                          <a:latin typeface="Cambria Math"/>
                        </a:rPr>
                        <m:t>707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×40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318" y="2061272"/>
                <a:ext cx="1805879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6374192" y="2458007"/>
                <a:ext cx="1622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𝑥</m:t>
                      </m:r>
                      <m:r>
                        <a:rPr lang="en-GB" i="1">
                          <a:latin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</a:rPr>
                        <m:t>28.28</m:t>
                      </m:r>
                      <m:r>
                        <a:rPr lang="en-GB" b="0" i="1" smtClean="0">
                          <a:latin typeface="Cambria Math"/>
                        </a:rPr>
                        <m:t>𝑚𝑚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192" y="2458007"/>
                <a:ext cx="162230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3894974" y="2518371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974" y="2518371"/>
                <a:ext cx="367985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4398652" y="47971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40</a:t>
            </a:r>
            <a:endParaRPr lang="en-GB" dirty="0"/>
          </a:p>
        </p:txBody>
      </p:sp>
      <p:sp>
        <p:nvSpPr>
          <p:cNvPr id="59" name="TextBox 58"/>
          <p:cNvSpPr txBox="1"/>
          <p:nvPr/>
        </p:nvSpPr>
        <p:spPr>
          <a:xfrm>
            <a:off x="6379162" y="31003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40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 rot="3059437">
                <a:off x="3513359" y="2448497"/>
                <a:ext cx="11905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28.28</m:t>
                      </m:r>
                      <m:r>
                        <a:rPr lang="en-GB" i="1">
                          <a:latin typeface="Cambria Math"/>
                        </a:rPr>
                        <m:t>𝑚𝑚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059437">
                <a:off x="3513359" y="2448497"/>
                <a:ext cx="119051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50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12465 -0.09768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33" y="-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6" grpId="1"/>
      <p:bldP spid="19" grpId="0"/>
      <p:bldP spid="19" grpId="1"/>
      <p:bldP spid="19" grpId="2"/>
      <p:bldP spid="20" grpId="0" animBg="1"/>
      <p:bldP spid="20" grpId="1" animBg="1"/>
      <p:bldP spid="23" grpId="0"/>
      <p:bldP spid="23" grpId="1"/>
      <p:bldP spid="24" grpId="0"/>
      <p:bldP spid="24" grpId="1"/>
      <p:bldP spid="24" grpId="2"/>
      <p:bldP spid="26" grpId="0"/>
      <p:bldP spid="26" grpId="1"/>
      <p:bldP spid="40" grpId="0"/>
      <p:bldP spid="40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8" grpId="0"/>
      <p:bldP spid="58" grpId="1"/>
      <p:bldP spid="59" grpId="0"/>
      <p:bldP spid="59" grpId="1"/>
      <p:bldP spid="61" grpId="0"/>
      <p:bldP spid="61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4475" y="548680"/>
            <a:ext cx="227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Right, almost there!!!!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3203848" y="1916832"/>
            <a:ext cx="2808312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2987824" y="1700808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urved Up Arrow 15"/>
          <p:cNvSpPr/>
          <p:nvPr/>
        </p:nvSpPr>
        <p:spPr>
          <a:xfrm rot="20497422">
            <a:off x="5896525" y="4304285"/>
            <a:ext cx="2448272" cy="576064"/>
          </a:xfrm>
          <a:prstGeom prst="curvedUpArrow">
            <a:avLst>
              <a:gd name="adj1" fmla="val 59471"/>
              <a:gd name="adj2" fmla="val 143335"/>
              <a:gd name="adj3" fmla="val 382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Curved Up Arrow 17"/>
          <p:cNvSpPr/>
          <p:nvPr/>
        </p:nvSpPr>
        <p:spPr>
          <a:xfrm rot="1102578" flipH="1">
            <a:off x="943220" y="4365104"/>
            <a:ext cx="2448272" cy="576064"/>
          </a:xfrm>
          <a:prstGeom prst="curvedUpArrow">
            <a:avLst>
              <a:gd name="adj1" fmla="val 59471"/>
              <a:gd name="adj2" fmla="val 143335"/>
              <a:gd name="adj3" fmla="val 382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64475" y="480257"/>
            <a:ext cx="4535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Now we have found the perpendicular distances we can calculate the moments which will give us the </a:t>
            </a:r>
            <a:r>
              <a:rPr lang="en-GB" b="1" dirty="0" smtClean="0"/>
              <a:t>POSITION</a:t>
            </a:r>
            <a:r>
              <a:rPr lang="en-GB" dirty="0" smtClean="0"/>
              <a:t> of the resultant and hence, the position of the equilibrant.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866434" y="5059047"/>
                <a:ext cx="39515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8</m:t>
                      </m:r>
                      <m:r>
                        <a:rPr lang="en-GB" sz="1600" b="0" i="1" smtClean="0">
                          <a:latin typeface="Cambria Math"/>
                        </a:rPr>
                        <m:t>𝑁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GB" sz="1600" b="0" i="0" smtClean="0">
                          <a:latin typeface="Cambria Math"/>
                          <a:ea typeface="Cambria Math"/>
                        </a:rPr>
                        <m:t>28.28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/>
                              <a:ea typeface="Cambria Math"/>
                            </a:rPr>
                            <m:t>−3</m:t>
                          </m:r>
                        </m:sup>
                      </m:sSup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=226.24×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/>
                              <a:ea typeface="Cambria Math"/>
                            </a:rPr>
                            <m:t>−3</m:t>
                          </m:r>
                        </m:sup>
                      </m:sSup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𝑁𝑚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434" y="5059047"/>
                <a:ext cx="3951595" cy="33855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91558" y="5059047"/>
                <a:ext cx="39515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/>
                        </a:rPr>
                        <m:t>9</m:t>
                      </m:r>
                      <m:r>
                        <a:rPr lang="en-GB" sz="1600" b="0" i="1" smtClean="0">
                          <a:latin typeface="Cambria Math"/>
                        </a:rPr>
                        <m:t>𝑁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×14.65×</m:t>
                      </m:r>
                      <m:sSup>
                        <m:sSupPr>
                          <m:ctrlPr>
                            <a:rPr lang="en-GB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sz="1600" i="1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GB" sz="1600" i="1">
                              <a:latin typeface="Cambria Math"/>
                              <a:ea typeface="Cambria Math"/>
                            </a:rPr>
                            <m:t>−3</m:t>
                          </m:r>
                        </m:sup>
                      </m:sSup>
                      <m:r>
                        <a:rPr lang="en-GB" sz="1600" i="1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GB" sz="1600" b="0" i="1" smtClean="0">
                          <a:latin typeface="Cambria Math"/>
                          <a:ea typeface="Cambria Math"/>
                        </a:rPr>
                        <m:t>=131.85</m:t>
                      </m:r>
                      <m:r>
                        <a:rPr lang="en-GB" sz="1600" i="1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GB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sz="1600" i="1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GB" sz="1600" i="1">
                              <a:latin typeface="Cambria Math"/>
                              <a:ea typeface="Cambria Math"/>
                            </a:rPr>
                            <m:t>−3</m:t>
                          </m:r>
                        </m:sup>
                      </m:sSup>
                      <m:r>
                        <a:rPr lang="en-GB" sz="1600" i="1">
                          <a:latin typeface="Cambria Math"/>
                          <a:ea typeface="Cambria Math"/>
                        </a:rPr>
                        <m:t>𝑁𝑚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58" y="5059047"/>
                <a:ext cx="3951595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764475" y="480257"/>
            <a:ext cx="203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So, taking moments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1764475" y="478799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Now for equilibrium CW moment must equal ACW moments, but that’s obviously not true here so lets assume ACW’s are negative, subtract one from the other and get a resultant moment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779843" y="5398214"/>
                <a:ext cx="36563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0" smtClean="0">
                          <a:latin typeface="Cambria Math"/>
                        </a:rPr>
                        <m:t>226.24−131.85=94.39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−3</m:t>
                          </m:r>
                        </m:sup>
                      </m:sSup>
                      <m:r>
                        <a:rPr lang="en-GB" i="1">
                          <a:latin typeface="Cambria Math"/>
                          <a:ea typeface="Cambria Math"/>
                        </a:rPr>
                        <m:t>𝑁𝑚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843" y="5398214"/>
                <a:ext cx="3656322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96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/>
      <p:bldP spid="19" grpId="1"/>
      <p:bldP spid="19" grpId="2"/>
      <p:bldP spid="30" grpId="0"/>
      <p:bldP spid="30" grpId="1"/>
      <p:bldP spid="31" grpId="0"/>
      <p:bldP spid="31" grpId="1"/>
      <p:bldP spid="32" grpId="0"/>
      <p:bldP spid="32" grpId="1"/>
      <p:bldP spid="32" grpId="2"/>
      <p:bldP spid="33" grpId="0"/>
      <p:bldP spid="33" grpId="1"/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779843" y="5398214"/>
                <a:ext cx="36563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0" smtClean="0">
                          <a:latin typeface="Cambria Math"/>
                        </a:rPr>
                        <m:t>226.24−131.85=94.39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−3</m:t>
                          </m:r>
                        </m:sup>
                      </m:sSup>
                      <m:r>
                        <a:rPr lang="en-GB" i="1">
                          <a:latin typeface="Cambria Math"/>
                          <a:ea typeface="Cambria Math"/>
                        </a:rPr>
                        <m:t>𝑁𝑚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843" y="5398214"/>
                <a:ext cx="3656322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71831" y="2659737"/>
                <a:ext cx="3816393" cy="2572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mtClean="0">
                          <a:latin typeface="Cambria Math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/>
                        </a:rPr>
                        <m:t>eultant</m:t>
                      </m:r>
                      <m:r>
                        <a:rPr lang="en-GB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/>
                        </a:rPr>
                        <m:t>moment</m:t>
                      </m:r>
                      <m:r>
                        <a:rPr lang="en-GB" b="0" i="0" smtClean="0">
                          <a:latin typeface="Cambria Math"/>
                        </a:rPr>
                        <m:t>=94.39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−3</m:t>
                          </m:r>
                        </m:sup>
                      </m:sSup>
                      <m:r>
                        <a:rPr lang="en-GB" i="1">
                          <a:latin typeface="Cambria Math"/>
                          <a:ea typeface="Cambria Math"/>
                        </a:rPr>
                        <m:t>𝑁𝑚</m:t>
                      </m:r>
                    </m:oMath>
                  </m:oMathPara>
                </a14:m>
                <a:endParaRPr lang="en-GB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𝑅𝑒𝑠𝑢𝑙𝑡𝑎𝑛𝑡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𝐹𝑜𝑟𝑐𝑒</m:t>
                      </m:r>
                      <m:r>
                        <a:rPr lang="en-GB" b="0" i="1" smtClean="0">
                          <a:latin typeface="Cambria Math"/>
                        </a:rPr>
                        <m:t>=6.33</m:t>
                      </m:r>
                      <m:r>
                        <a:rPr lang="en-GB" b="0" i="1" smtClean="0">
                          <a:latin typeface="Cambria Math"/>
                        </a:rPr>
                        <m:t>𝑁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𝑎𝑡</m:t>
                      </m:r>
                      <m:r>
                        <a:rPr lang="en-GB" b="0" i="1" smtClean="0">
                          <a:latin typeface="Cambria Math"/>
                        </a:rPr>
                        <m:t> 35.73° 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𝑢𝑝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GB" b="0" i="1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𝑟𝑖𝑔h𝑡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𝑓𝑟𝑜𝑚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𝑡h𝑒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h𝑜𝑟𝑖𝑧𝑜𝑛𝑡𝑎𝑙</m:t>
                    </m:r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We can now find the moment arm of the resultant.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31" y="2659737"/>
                <a:ext cx="3816393" cy="2572627"/>
              </a:xfrm>
              <a:prstGeom prst="rect">
                <a:avLst/>
              </a:prstGeom>
              <a:blipFill rotWithShape="1">
                <a:blip r:embed="rId3"/>
                <a:stretch>
                  <a:fillRect l="-14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771831" y="620688"/>
            <a:ext cx="418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But what I hear you ask is a moment arm…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95982" y="990020"/>
                <a:ext cx="5933740" cy="2145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Well, you remember how a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</a:rPr>
                      <m:t>𝑚𝑜𝑚𝑒𝑛𝑡</m:t>
                    </m:r>
                    <m:r>
                      <a:rPr lang="en-GB" b="0" i="1" dirty="0" smtClean="0">
                        <a:latin typeface="Cambria Math"/>
                      </a:rPr>
                      <m:t>=</m:t>
                    </m:r>
                    <m:r>
                      <a:rPr lang="en-GB" b="0" i="1" dirty="0" smtClean="0">
                        <a:latin typeface="Cambria Math"/>
                      </a:rPr>
                      <m:t>𝐹𝑜𝑟𝑐𝑒</m:t>
                    </m:r>
                    <m:r>
                      <a:rPr lang="en-GB" b="0" i="1" dirty="0" smtClean="0">
                        <a:latin typeface="Cambria Math"/>
                      </a:rPr>
                      <m:t> ×</m:t>
                    </m:r>
                    <m:r>
                      <a:rPr lang="en-GB" b="0" i="1" dirty="0" smtClean="0">
                        <a:latin typeface="Cambria Math"/>
                        <a:ea typeface="Cambria Math"/>
                      </a:rPr>
                      <m:t>𝐷𝑖𝑠𝑡𝑎𝑛𝑐𝑒</m:t>
                    </m:r>
                    <m:r>
                      <a:rPr lang="en-GB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GB" dirty="0" smtClean="0"/>
                  <a:t>?</a:t>
                </a:r>
              </a:p>
              <a:p>
                <a:r>
                  <a:rPr lang="en-GB" dirty="0" smtClean="0"/>
                  <a:t>The Distance is the moment arm.</a:t>
                </a:r>
              </a:p>
              <a:p>
                <a:r>
                  <a:rPr lang="en-GB" dirty="0" smtClean="0"/>
                  <a:t>So, distance must be 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/>
                          </a:rPr>
                          <m:t>𝑚𝑜𝑚𝑒𝑛𝑡</m:t>
                        </m:r>
                      </m:num>
                      <m:den>
                        <m:r>
                          <a:rPr lang="en-GB" b="0" i="1" smtClean="0">
                            <a:latin typeface="Cambria Math"/>
                          </a:rPr>
                          <m:t>𝐹𝑜𝑟𝑐𝑒</m:t>
                        </m:r>
                      </m:den>
                    </m:f>
                  </m:oMath>
                </a14:m>
                <a:endParaRPr lang="en-GB" dirty="0" smtClean="0"/>
              </a:p>
              <a:p>
                <a:endParaRPr lang="en-GB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94.39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−3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6.33</m:t>
                          </m:r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=14.9</m:t>
                      </m:r>
                      <m:r>
                        <a:rPr lang="en-GB" b="0" i="1" smtClean="0">
                          <a:latin typeface="Cambria Math"/>
                        </a:rPr>
                        <m:t>𝑚𝑚</m:t>
                      </m:r>
                    </m:oMath>
                  </m:oMathPara>
                </a14:m>
                <a:endParaRPr lang="en-GB" dirty="0" smtClean="0"/>
              </a:p>
              <a:p>
                <a:pPr algn="ctr"/>
                <a:r>
                  <a:rPr lang="en-GB" dirty="0" smtClean="0"/>
                  <a:t>Problem finished…..</a:t>
                </a:r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982" y="990020"/>
                <a:ext cx="5933740" cy="2145908"/>
              </a:xfrm>
              <a:prstGeom prst="rect">
                <a:avLst/>
              </a:prstGeom>
              <a:blipFill rotWithShape="1">
                <a:blip r:embed="rId4"/>
                <a:stretch>
                  <a:fillRect l="-822" t="-1420" b="-36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594810" y="2967335"/>
            <a:ext cx="19543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EH???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347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5.55556E-7 -0.397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5" grpId="0"/>
      <p:bldP spid="7" grpId="0"/>
      <p:bldP spid="7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203848" y="1916832"/>
            <a:ext cx="2808312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5024" y="332656"/>
                <a:ext cx="7272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𝑅𝑒𝑠𝑢𝑙𝑡𝑎𝑛𝑡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𝐹𝑜𝑟𝑐𝑒</m:t>
                    </m:r>
                    <m:r>
                      <a:rPr lang="en-GB" b="0" i="1" smtClean="0">
                        <a:latin typeface="Cambria Math"/>
                      </a:rPr>
                      <m:t>=6.33</m:t>
                    </m:r>
                    <m:r>
                      <a:rPr lang="en-GB" b="0" i="1" smtClean="0">
                        <a:latin typeface="Cambria Math"/>
                      </a:rPr>
                      <m:t>𝑁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𝑎𝑡</m:t>
                    </m:r>
                    <m:r>
                      <a:rPr lang="en-GB" b="0" i="1" smtClean="0">
                        <a:latin typeface="Cambria Math"/>
                      </a:rPr>
                      <m:t> 35.73°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𝑢𝑝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𝑟𝑖𝑔h𝑡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𝑓𝑟𝑜𝑚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𝑡h𝑒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h𝑜𝑟𝑖𝑧𝑜𝑛𝑡𝑎𝑙</m:t>
                    </m:r>
                  </m:oMath>
                </a14:m>
                <a:r>
                  <a:rPr lang="en-GB" dirty="0" smtClean="0"/>
                  <a:t>.</a:t>
                </a:r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4" y="332656"/>
                <a:ext cx="7272808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419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467544" y="1052736"/>
            <a:ext cx="5112568" cy="1584176"/>
            <a:chOff x="467544" y="1052736"/>
            <a:chExt cx="5112568" cy="1584176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1763688" y="1052736"/>
              <a:ext cx="2592288" cy="108012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c 6"/>
            <p:cNvSpPr/>
            <p:nvPr/>
          </p:nvSpPr>
          <p:spPr>
            <a:xfrm>
              <a:off x="2699792" y="1628800"/>
              <a:ext cx="360040" cy="1008112"/>
            </a:xfrm>
            <a:prstGeom prst="arc">
              <a:avLst>
                <a:gd name="adj1" fmla="val 16437395"/>
                <a:gd name="adj2" fmla="val 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339628" y="1763524"/>
                  <a:ext cx="5305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/>
                          </a:rPr>
                          <m:t>35.73</m:t>
                        </m:r>
                        <m:r>
                          <a:rPr lang="en-GB" i="1">
                            <a:latin typeface="Cambria Math"/>
                            <a:ea typeface="Cambria Math"/>
                          </a:rPr>
                          <m:t>°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9628" y="1763524"/>
                  <a:ext cx="53056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5402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/>
            <p:cNvCxnSpPr/>
            <p:nvPr/>
          </p:nvCxnSpPr>
          <p:spPr>
            <a:xfrm>
              <a:off x="467544" y="2132856"/>
              <a:ext cx="511256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588212" y="5373216"/>
            <a:ext cx="5256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And the moment arm is 14.9mm, which means that that is the distance perpendicular from the reaction to A where we took our moments.</a:t>
            </a:r>
            <a:endParaRPr lang="en-GB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216504" y="1916832"/>
            <a:ext cx="563408" cy="1080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3712152">
            <a:off x="3029861" y="23699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14.9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555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0.14566 0.1574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4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/>
      <p:bldP spid="9" grpId="0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5" y="764704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can check this by finding the horizontal and vertical distances from A the the force passes through.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51745" y="1563435"/>
                <a:ext cx="7056784" cy="2514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Reaction distance in the x direction:</a:t>
                </a:r>
              </a:p>
              <a:p>
                <a:endParaRPr lang="en-GB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𝑅𝑒𝑎𝑐𝑡𝑖𝑜𝑛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𝑀𝑜𝑚𝑒𝑛𝑡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𝑇𝑜𝑡𝑎𝑙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h𝑜𝑟𝑖𝑧𝑜𝑛𝑡𝑎𝑙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𝐹𝑜𝑟𝑐𝑒</m:t>
                          </m:r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And Reaction distance in the y direction:</a:t>
                </a:r>
              </a:p>
              <a:p>
                <a:endParaRPr lang="en-GB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𝑅𝑒𝑎𝑐𝑡𝑖𝑜𝑛</m:t>
                          </m:r>
                          <m:r>
                            <a:rPr lang="en-GB" i="1">
                              <a:latin typeface="Cambria Math"/>
                            </a:rPr>
                            <m:t> </m:t>
                          </m:r>
                          <m:r>
                            <a:rPr lang="en-GB" i="1">
                              <a:latin typeface="Cambria Math"/>
                            </a:rPr>
                            <m:t>𝑀𝑜𝑚𝑒𝑛𝑡</m:t>
                          </m:r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𝑇𝑜𝑡𝑎𝑙</m:t>
                          </m:r>
                          <m:r>
                            <a:rPr lang="en-GB" i="1">
                              <a:latin typeface="Cambria Math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𝑣𝑒𝑟𝑡𝑖𝑐𝑎𝑙</m:t>
                          </m:r>
                          <m:r>
                            <a:rPr lang="en-GB" i="1">
                              <a:latin typeface="Cambria Math"/>
                            </a:rPr>
                            <m:t> </m:t>
                          </m:r>
                          <m:r>
                            <a:rPr lang="en-GB" i="1">
                              <a:latin typeface="Cambria Math"/>
                            </a:rPr>
                            <m:t>𝐹𝑜𝑟𝑐𝑒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45" y="1563435"/>
                <a:ext cx="7056784" cy="2514599"/>
              </a:xfrm>
              <a:prstGeom prst="rect">
                <a:avLst/>
              </a:prstGeom>
              <a:blipFill rotWithShape="1">
                <a:blip r:embed="rId2"/>
                <a:stretch>
                  <a:fillRect l="-778" t="-1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50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 descr="Down:  4.5N"/>
              <p:cNvSpPr/>
              <p:nvPr/>
            </p:nvSpPr>
            <p:spPr>
              <a:xfrm>
                <a:off x="5294174" y="4685063"/>
                <a:ext cx="7160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4.5</m:t>
                      </m:r>
                      <m:r>
                        <a:rPr lang="en-GB" i="1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Rectangle 1" descr="Down:  4.5N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174" y="4685063"/>
                <a:ext cx="716093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H="1">
            <a:off x="6016438" y="4662428"/>
            <a:ext cx="4712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6041321" y="4634157"/>
            <a:ext cx="1374955" cy="2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039136" y="1938161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55160" y="1434105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11N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 descr="Down:  7.79N"/>
              <p:cNvSpPr/>
              <p:nvPr/>
            </p:nvSpPr>
            <p:spPr>
              <a:xfrm>
                <a:off x="6236998" y="4253453"/>
                <a:ext cx="8443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7.79</m:t>
                      </m:r>
                      <m:r>
                        <a:rPr lang="en-GB" i="1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tangle 7" descr="Down:  7.79N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998" y="4253453"/>
                <a:ext cx="84433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3189492" y="4653136"/>
            <a:ext cx="4712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181380" y="4271647"/>
                <a:ext cx="8443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5.66</m:t>
                      </m:r>
                      <m:r>
                        <a:rPr lang="en-GB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380" y="4271647"/>
                <a:ext cx="84433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 descr="Down:  5.66N"/>
              <p:cNvSpPr/>
              <p:nvPr/>
            </p:nvSpPr>
            <p:spPr>
              <a:xfrm>
                <a:off x="3212790" y="4973354"/>
                <a:ext cx="8443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5.66</m:t>
                      </m:r>
                      <m:r>
                        <a:rPr lang="en-GB" i="1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tangle 11" descr="Down:  5.66N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790" y="4973354"/>
                <a:ext cx="84433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H="1">
            <a:off x="1844079" y="4653136"/>
            <a:ext cx="1345413" cy="18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19034" y="1916832"/>
            <a:ext cx="2808312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4398652" y="3100318"/>
            <a:ext cx="2248236" cy="2066166"/>
            <a:chOff x="4398652" y="3100318"/>
            <a:chExt cx="2248236" cy="2066166"/>
          </a:xfrm>
        </p:grpSpPr>
        <p:sp>
          <p:nvSpPr>
            <p:cNvPr id="22" name="TextBox 21"/>
            <p:cNvSpPr txBox="1"/>
            <p:nvPr/>
          </p:nvSpPr>
          <p:spPr>
            <a:xfrm>
              <a:off x="4398652" y="47971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40</a:t>
              </a:r>
              <a:endParaRPr lang="en-GB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28184" y="310031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40</a:t>
              </a:r>
              <a:endParaRPr lang="en-GB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844079" y="692696"/>
            <a:ext cx="2422226" cy="1626587"/>
            <a:chOff x="1844079" y="692696"/>
            <a:chExt cx="2422226" cy="1626587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3219034" y="692696"/>
              <a:ext cx="0" cy="11882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1844079" y="1916832"/>
              <a:ext cx="13501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2114949" y="1949951"/>
                  <a:ext cx="5397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/>
                          </a:rPr>
                          <m:t>8</m:t>
                        </m:r>
                        <m:r>
                          <a:rPr lang="en-GB" i="1">
                            <a:latin typeface="Cambria Math"/>
                          </a:rPr>
                          <m:t>𝑁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4949" y="1949951"/>
                  <a:ext cx="53976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 descr="Down:  13.86N"/>
                <p:cNvSpPr/>
                <p:nvPr/>
              </p:nvSpPr>
              <p:spPr>
                <a:xfrm>
                  <a:off x="3293731" y="1156801"/>
                  <a:ext cx="9725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/>
                          </a:rPr>
                          <m:t>13.86</m:t>
                        </m:r>
                        <m:r>
                          <a:rPr lang="en-GB" i="1">
                            <a:latin typeface="Cambria Math"/>
                          </a:rPr>
                          <m:t>𝑁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1" name="Rectangle 70" descr="Down:  13.86N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731" y="1156801"/>
                  <a:ext cx="97257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Box 23"/>
          <p:cNvSpPr txBox="1"/>
          <p:nvPr/>
        </p:nvSpPr>
        <p:spPr>
          <a:xfrm>
            <a:off x="1259632" y="476672"/>
            <a:ext cx="147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easy way.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1259632" y="476672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have resolved our forces into vertical and horizontal components, so lets use these to find the moments about A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2871776" y="151165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A</a:t>
            </a:r>
            <a:endParaRPr lang="en-GB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59632" y="481419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can make life simpler by removing the forces which pass through </a:t>
            </a:r>
            <a:r>
              <a:rPr lang="en-GB" b="1" dirty="0" smtClean="0"/>
              <a:t>A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229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24" grpId="0"/>
      <p:bldP spid="24" grpId="1"/>
      <p:bldP spid="26" grpId="0"/>
      <p:bldP spid="26" grpId="1"/>
      <p:bldP spid="28" grpId="0"/>
      <p:bldP spid="2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>
          <a:xfrm flipH="1" flipV="1">
            <a:off x="4266305" y="2480782"/>
            <a:ext cx="115212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66305" y="287218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16N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4482329" y="3241512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60</a:t>
            </a:r>
            <a:r>
              <a:rPr lang="en-GB" baseline="30000" dirty="0" smtClean="0"/>
              <a:t>0</a:t>
            </a:r>
            <a:r>
              <a:rPr lang="en-GB" dirty="0" smtClean="0"/>
              <a:t> </a:t>
            </a:r>
            <a:endParaRPr lang="en-GB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704341" y="3632910"/>
            <a:ext cx="17281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4266305" y="2480782"/>
            <a:ext cx="136821" cy="1152128"/>
            <a:chOff x="4266305" y="2480782"/>
            <a:chExt cx="136821" cy="115212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266305" y="2480782"/>
              <a:ext cx="0" cy="11521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266305" y="3501008"/>
              <a:ext cx="1332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03126" y="3501008"/>
              <a:ext cx="0" cy="1319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894921" y="2872180"/>
            <a:ext cx="1026256" cy="1099726"/>
            <a:chOff x="3894921" y="2872180"/>
            <a:chExt cx="1026256" cy="1099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553191" y="3602574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191" y="3602574"/>
                  <a:ext cx="36798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894921" y="2872180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4921" y="2872180"/>
                  <a:ext cx="37138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683568" y="1196752"/>
                <a:ext cx="1425390" cy="660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GB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𝑂𝑝𝑝</m:t>
                          </m:r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𝐻𝑦𝑝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196752"/>
                <a:ext cx="1425390" cy="6600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706693" y="1886486"/>
                <a:ext cx="1468672" cy="566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GB" i="1">
                              <a:latin typeface="Cambria Math"/>
                            </a:rPr>
                            <m:t>60°=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GB" i="1">
                                  <a:latin typeface="Cambria Math"/>
                                </a:rPr>
                                <m:t>16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93" y="1886486"/>
                <a:ext cx="1468672" cy="56663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783012" y="2475448"/>
                <a:ext cx="1356461" cy="566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0.866=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12" y="2475448"/>
                <a:ext cx="1356461" cy="56663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783012" y="3148514"/>
                <a:ext cx="17540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𝑦</m:t>
                      </m:r>
                      <m:r>
                        <a:rPr lang="en-GB" i="1">
                          <a:latin typeface="Cambria Math"/>
                        </a:rPr>
                        <m:t>=0.866×16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12" y="3148514"/>
                <a:ext cx="1754005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783012" y="3602574"/>
                <a:ext cx="14037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𝑦</m:t>
                      </m:r>
                      <m:r>
                        <a:rPr lang="en-GB" i="1" smtClean="0">
                          <a:latin typeface="Cambria Math"/>
                        </a:rPr>
                        <m:t>=13.86</m:t>
                      </m:r>
                      <m:r>
                        <a:rPr lang="en-GB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12" y="3602574"/>
                <a:ext cx="140378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4009260" y="4077072"/>
                <a:ext cx="1455848" cy="6655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GB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𝐴𝑑𝑗</m:t>
                          </m:r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𝐻𝑦𝑝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260" y="4077072"/>
                <a:ext cx="1455848" cy="66556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009260" y="4742639"/>
                <a:ext cx="1499128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i="1">
                                  <a:latin typeface="Cambria Math"/>
                                </a:rPr>
                                <m:t>60°</m:t>
                              </m:r>
                            </m:e>
                          </m:func>
                        </m:fName>
                        <m:e>
                          <m:r>
                            <a:rPr lang="en-GB" i="1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i="1">
                                  <a:latin typeface="Cambria Math"/>
                                </a:rPr>
                                <m:t>16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260" y="4742639"/>
                <a:ext cx="1499128" cy="56669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093606" y="5309333"/>
                <a:ext cx="1099980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0.5=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606" y="5309333"/>
                <a:ext cx="1099980" cy="56669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4008641" y="5876027"/>
                <a:ext cx="15493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𝑥</m:t>
                      </m:r>
                      <m:r>
                        <a:rPr lang="en-GB" i="1">
                          <a:latin typeface="Cambria Math"/>
                        </a:rPr>
                        <m:t> =0.5×16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641" y="5876027"/>
                <a:ext cx="154939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4093606" y="6245359"/>
                <a:ext cx="9715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𝑥</m:t>
                      </m:r>
                      <m:r>
                        <a:rPr lang="en-GB" i="1">
                          <a:latin typeface="Cambria Math"/>
                        </a:rPr>
                        <m:t>=</m:t>
                      </m:r>
                      <m:r>
                        <a:rPr lang="en-GB" i="1" smtClean="0">
                          <a:latin typeface="Cambria Math"/>
                        </a:rPr>
                        <m:t>8</m:t>
                      </m:r>
                      <m:r>
                        <a:rPr lang="en-GB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606" y="6245359"/>
                <a:ext cx="971548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353309" y="3635922"/>
                <a:ext cx="5397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8</m:t>
                      </m:r>
                      <m:r>
                        <a:rPr lang="en-GB" i="1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309" y="3635922"/>
                <a:ext cx="539763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3293731" y="2885634"/>
                <a:ext cx="9725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13.86</m:t>
                      </m:r>
                      <m:r>
                        <a:rPr lang="en-GB" i="1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731" y="2885634"/>
                <a:ext cx="972574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44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85185E-6 L 0.06545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0.0349 0.0108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51" grpId="0"/>
      <p:bldP spid="5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 descr="Down:  4.5N"/>
              <p:cNvSpPr/>
              <p:nvPr/>
            </p:nvSpPr>
            <p:spPr>
              <a:xfrm>
                <a:off x="5294174" y="4685063"/>
                <a:ext cx="7160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4.5</m:t>
                      </m:r>
                      <m:r>
                        <a:rPr lang="en-GB" i="1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Rectangle 1" descr="Down:  4.5N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174" y="4685063"/>
                <a:ext cx="716093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H="1">
            <a:off x="6016438" y="4662428"/>
            <a:ext cx="4712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6041321" y="4634157"/>
            <a:ext cx="1374955" cy="2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 descr="Down:  7.79N"/>
              <p:cNvSpPr/>
              <p:nvPr/>
            </p:nvSpPr>
            <p:spPr>
              <a:xfrm>
                <a:off x="6236998" y="4253453"/>
                <a:ext cx="8443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7.79</m:t>
                      </m:r>
                      <m:r>
                        <a:rPr lang="en-GB" i="1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tangle 4" descr="Down:  7.79N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998" y="4253453"/>
                <a:ext cx="84433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181380" y="4271647"/>
                <a:ext cx="8443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5.66</m:t>
                      </m:r>
                      <m:r>
                        <a:rPr lang="en-GB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380" y="4271647"/>
                <a:ext cx="84433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1844079" y="4653136"/>
            <a:ext cx="1345413" cy="18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254994" y="1904675"/>
            <a:ext cx="2808312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4398652" y="3100318"/>
            <a:ext cx="2248236" cy="2066166"/>
            <a:chOff x="4398652" y="3100318"/>
            <a:chExt cx="2248236" cy="2066166"/>
          </a:xfrm>
        </p:grpSpPr>
        <p:sp>
          <p:nvSpPr>
            <p:cNvPr id="10" name="TextBox 9"/>
            <p:cNvSpPr txBox="1"/>
            <p:nvPr/>
          </p:nvSpPr>
          <p:spPr>
            <a:xfrm>
              <a:off x="4398652" y="47971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40</a:t>
              </a:r>
              <a:endParaRPr lang="en-GB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28184" y="310031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40</a:t>
              </a:r>
              <a:endParaRPr lang="en-GB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871776" y="151165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A</a:t>
            </a:r>
            <a:endParaRPr lang="en-GB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43608" y="836712"/>
            <a:ext cx="21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 the CW moments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3025714" y="836712"/>
            <a:ext cx="391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must equal the anticlockwise moments.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8064" y="5166484"/>
                <a:ext cx="2376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7.79×40×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5166484"/>
                <a:ext cx="2376741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269809" y="5526524"/>
                <a:ext cx="3167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406.4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=311.6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809" y="5526524"/>
                <a:ext cx="316772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902592" y="5837651"/>
            <a:ext cx="390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Lets take ACW moments as negative so: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538871" y="6096418"/>
                <a:ext cx="4629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406.4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−311.6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=94.8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871" y="6096418"/>
                <a:ext cx="462960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156924" y="5162707"/>
                <a:ext cx="41889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5.66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×40×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4.5×40×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924" y="5162707"/>
                <a:ext cx="418890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36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14" grpId="0"/>
      <p:bldP spid="15" grpId="0"/>
      <p:bldP spid="17" grpId="0"/>
      <p:bldP spid="18" grpId="0"/>
      <p:bldP spid="19" grpId="0"/>
      <p:bldP spid="20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71831" y="2659737"/>
                <a:ext cx="3816393" cy="2572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mtClean="0">
                          <a:latin typeface="Cambria Math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/>
                        </a:rPr>
                        <m:t>eultant</m:t>
                      </m:r>
                      <m:r>
                        <a:rPr lang="en-GB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/>
                        </a:rPr>
                        <m:t>moment</m:t>
                      </m:r>
                      <m:r>
                        <a:rPr lang="en-GB" b="0" i="0" smtClean="0">
                          <a:latin typeface="Cambria Math"/>
                        </a:rPr>
                        <m:t>=94.39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  <a:ea typeface="Cambria Math"/>
                            </a:rPr>
                            <m:t>−3</m:t>
                          </m:r>
                        </m:sup>
                      </m:sSup>
                      <m:r>
                        <a:rPr lang="en-GB" i="1">
                          <a:latin typeface="Cambria Math"/>
                          <a:ea typeface="Cambria Math"/>
                        </a:rPr>
                        <m:t>𝑁𝑚</m:t>
                      </m:r>
                    </m:oMath>
                  </m:oMathPara>
                </a14:m>
                <a:endParaRPr lang="en-GB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𝑅𝑒𝑠𝑢𝑙𝑡𝑎𝑛𝑡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𝐹𝑜𝑟𝑐𝑒</m:t>
                      </m:r>
                      <m:r>
                        <a:rPr lang="en-GB" b="0" i="1" smtClean="0">
                          <a:latin typeface="Cambria Math"/>
                        </a:rPr>
                        <m:t>=6.33</m:t>
                      </m:r>
                      <m:r>
                        <a:rPr lang="en-GB" b="0" i="1" smtClean="0">
                          <a:latin typeface="Cambria Math"/>
                        </a:rPr>
                        <m:t>𝑁</m:t>
                      </m:r>
                      <m:r>
                        <a:rPr lang="en-GB" b="0" i="1" smtClean="0">
                          <a:latin typeface="Cambria Math"/>
                        </a:rPr>
                        <m:t> </m:t>
                      </m:r>
                      <m:r>
                        <a:rPr lang="en-GB" b="0" i="1" smtClean="0">
                          <a:latin typeface="Cambria Math"/>
                        </a:rPr>
                        <m:t>𝑎𝑡</m:t>
                      </m:r>
                      <m:r>
                        <a:rPr lang="en-GB" b="0" i="1" smtClean="0">
                          <a:latin typeface="Cambria Math"/>
                        </a:rPr>
                        <m:t> 35.73° 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𝑢𝑝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GB" b="0" i="1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𝑟𝑖𝑔h𝑡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𝑓𝑟𝑜𝑚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𝑡h𝑒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h𝑜𝑟𝑖𝑧𝑜𝑛𝑡𝑎𝑙</m:t>
                    </m:r>
                  </m:oMath>
                </a14:m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We can now find the moment arm of the resultant.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31" y="2659737"/>
                <a:ext cx="3816393" cy="2572627"/>
              </a:xfrm>
              <a:prstGeom prst="rect">
                <a:avLst/>
              </a:prstGeom>
              <a:blipFill rotWithShape="0">
                <a:blip r:embed="rId2"/>
                <a:stretch>
                  <a:fillRect l="-14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771831" y="620688"/>
            <a:ext cx="418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But what I hear you ask is a moment arm…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95982" y="990020"/>
                <a:ext cx="5933740" cy="2145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Well, you remember how a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</a:rPr>
                      <m:t>𝑚𝑜𝑚𝑒𝑛𝑡</m:t>
                    </m:r>
                    <m:r>
                      <a:rPr lang="en-GB" b="0" i="1" dirty="0" smtClean="0">
                        <a:latin typeface="Cambria Math"/>
                      </a:rPr>
                      <m:t>=</m:t>
                    </m:r>
                    <m:r>
                      <a:rPr lang="en-GB" b="0" i="1" dirty="0" smtClean="0">
                        <a:latin typeface="Cambria Math"/>
                      </a:rPr>
                      <m:t>𝐹𝑜𝑟𝑐𝑒</m:t>
                    </m:r>
                    <m:r>
                      <a:rPr lang="en-GB" b="0" i="1" dirty="0" smtClean="0">
                        <a:latin typeface="Cambria Math"/>
                      </a:rPr>
                      <m:t> ×</m:t>
                    </m:r>
                    <m:r>
                      <a:rPr lang="en-GB" b="0" i="1" dirty="0" smtClean="0">
                        <a:latin typeface="Cambria Math"/>
                        <a:ea typeface="Cambria Math"/>
                      </a:rPr>
                      <m:t>𝐷𝑖𝑠𝑡𝑎𝑛𝑐𝑒</m:t>
                    </m:r>
                    <m:r>
                      <a:rPr lang="en-GB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GB" dirty="0" smtClean="0"/>
                  <a:t>?</a:t>
                </a:r>
              </a:p>
              <a:p>
                <a:r>
                  <a:rPr lang="en-GB" dirty="0" smtClean="0"/>
                  <a:t>The Distance is the moment arm.</a:t>
                </a:r>
              </a:p>
              <a:p>
                <a:r>
                  <a:rPr lang="en-GB" dirty="0" smtClean="0"/>
                  <a:t>So, distance must be 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/>
                          </a:rPr>
                          <m:t>𝑚𝑜𝑚𝑒𝑛𝑡</m:t>
                        </m:r>
                      </m:num>
                      <m:den>
                        <m:r>
                          <a:rPr lang="en-GB" b="0" i="1" smtClean="0">
                            <a:latin typeface="Cambria Math"/>
                          </a:rPr>
                          <m:t>𝐹𝑜𝑟𝑐𝑒</m:t>
                        </m:r>
                      </m:den>
                    </m:f>
                  </m:oMath>
                </a14:m>
                <a:endParaRPr lang="en-GB" dirty="0" smtClean="0"/>
              </a:p>
              <a:p>
                <a:endParaRPr lang="en-GB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94.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  <a:ea typeface="Cambria Math"/>
                                </a:rPr>
                                <m:t>−3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6.33</m:t>
                          </m:r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=14.9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GB" b="0" i="1" smtClean="0">
                          <a:latin typeface="Cambria Math"/>
                        </a:rPr>
                        <m:t>𝑚𝑚</m:t>
                      </m:r>
                    </m:oMath>
                  </m:oMathPara>
                </a14:m>
                <a:endParaRPr lang="en-GB" dirty="0" smtClean="0"/>
              </a:p>
              <a:p>
                <a:pPr algn="ctr"/>
                <a:r>
                  <a:rPr lang="en-GB" dirty="0" smtClean="0"/>
                  <a:t>Problem finished…..</a:t>
                </a:r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982" y="990020"/>
                <a:ext cx="5933740" cy="2145908"/>
              </a:xfrm>
              <a:prstGeom prst="rect">
                <a:avLst/>
              </a:prstGeom>
              <a:blipFill rotWithShape="0">
                <a:blip r:embed="rId3"/>
                <a:stretch>
                  <a:fillRect l="-822" t="-1420" b="-36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594810" y="2967335"/>
            <a:ext cx="19543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EH???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38871" y="6096418"/>
                <a:ext cx="4629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406.4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−311.6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=94.8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871" y="6096418"/>
                <a:ext cx="462960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33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0.00069 -0.458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2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5" grpId="0"/>
      <p:bldP spid="7" grpId="0"/>
      <p:bldP spid="7" grpId="1"/>
      <p:bldP spid="10" grpId="0"/>
      <p:bldP spid="10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203848" y="1916832"/>
            <a:ext cx="2808312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5024" y="332656"/>
                <a:ext cx="7272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𝑅𝑒𝑠𝑢𝑙𝑡𝑎𝑛𝑡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𝐹𝑜𝑟𝑐𝑒</m:t>
                    </m:r>
                    <m:r>
                      <a:rPr lang="en-GB" b="0" i="1" smtClean="0">
                        <a:latin typeface="Cambria Math"/>
                      </a:rPr>
                      <m:t>=6.33</m:t>
                    </m:r>
                    <m:r>
                      <a:rPr lang="en-GB" b="0" i="1" smtClean="0">
                        <a:latin typeface="Cambria Math"/>
                      </a:rPr>
                      <m:t>𝑁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𝑎𝑡</m:t>
                    </m:r>
                    <m:r>
                      <a:rPr lang="en-GB" b="0" i="1" smtClean="0">
                        <a:latin typeface="Cambria Math"/>
                      </a:rPr>
                      <m:t> 35.73°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𝑢𝑝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𝑟𝑖𝑔h𝑡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𝑓𝑟𝑜𝑚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𝑡h𝑒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h𝑜𝑟𝑖𝑧𝑜𝑛𝑡𝑎𝑙</m:t>
                    </m:r>
                  </m:oMath>
                </a14:m>
                <a:r>
                  <a:rPr lang="en-GB" dirty="0" smtClean="0"/>
                  <a:t>.</a:t>
                </a:r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4" y="332656"/>
                <a:ext cx="7272808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0000" r="-419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467544" y="1052736"/>
            <a:ext cx="5112568" cy="1584176"/>
            <a:chOff x="467544" y="1052736"/>
            <a:chExt cx="5112568" cy="1584176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1763688" y="1052736"/>
              <a:ext cx="2592288" cy="108012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c 6"/>
            <p:cNvSpPr/>
            <p:nvPr/>
          </p:nvSpPr>
          <p:spPr>
            <a:xfrm>
              <a:off x="2699792" y="1628800"/>
              <a:ext cx="360040" cy="1008112"/>
            </a:xfrm>
            <a:prstGeom prst="arc">
              <a:avLst>
                <a:gd name="adj1" fmla="val 16437395"/>
                <a:gd name="adj2" fmla="val 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339628" y="1763524"/>
                  <a:ext cx="5305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/>
                          </a:rPr>
                          <m:t>35.73</m:t>
                        </m:r>
                        <m:r>
                          <a:rPr lang="en-GB" i="1">
                            <a:latin typeface="Cambria Math"/>
                            <a:ea typeface="Cambria Math"/>
                          </a:rPr>
                          <m:t>°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9628" y="1763524"/>
                  <a:ext cx="53056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5402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/>
            <p:cNvCxnSpPr/>
            <p:nvPr/>
          </p:nvCxnSpPr>
          <p:spPr>
            <a:xfrm>
              <a:off x="467544" y="2132856"/>
              <a:ext cx="511256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588212" y="5373216"/>
            <a:ext cx="5256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And the moment arm </a:t>
            </a:r>
            <a:r>
              <a:rPr lang="en-GB" smtClean="0"/>
              <a:t>is 14.98mm</a:t>
            </a:r>
            <a:r>
              <a:rPr lang="en-GB" dirty="0" smtClean="0"/>
              <a:t>, which means that that is the distance perpendicular from the reaction to A where we took our moments.</a:t>
            </a:r>
            <a:endParaRPr lang="en-GB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216504" y="1916832"/>
            <a:ext cx="563408" cy="1080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3712152">
            <a:off x="3029861" y="236993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14.9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42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0.14566 0.1574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74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/>
      <p:bldP spid="9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3219034" y="1916832"/>
            <a:ext cx="2808312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6" name="Group 25"/>
          <p:cNvGrpSpPr/>
          <p:nvPr/>
        </p:nvGrpSpPr>
        <p:grpSpPr>
          <a:xfrm>
            <a:off x="3293731" y="2480782"/>
            <a:ext cx="2138833" cy="1524472"/>
            <a:chOff x="3293731" y="2480782"/>
            <a:chExt cx="2138833" cy="1524472"/>
          </a:xfrm>
        </p:grpSpPr>
        <p:grpSp>
          <p:nvGrpSpPr>
            <p:cNvPr id="10" name="Group 9"/>
            <p:cNvGrpSpPr/>
            <p:nvPr/>
          </p:nvGrpSpPr>
          <p:grpSpPr>
            <a:xfrm>
              <a:off x="3704341" y="2480782"/>
              <a:ext cx="1728223" cy="1204677"/>
              <a:chOff x="3704341" y="2480782"/>
              <a:chExt cx="1728223" cy="1204677"/>
            </a:xfrm>
          </p:grpSpPr>
          <p:cxnSp>
            <p:nvCxnSpPr>
              <p:cNvPr id="2" name="Straight Arrow Connector 1"/>
              <p:cNvCxnSpPr/>
              <p:nvPr/>
            </p:nvCxnSpPr>
            <p:spPr>
              <a:xfrm flipH="1" flipV="1">
                <a:off x="4266305" y="2480782"/>
                <a:ext cx="1152128" cy="11521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TextBox 2" descr="Down:  16N"/>
              <p:cNvSpPr txBox="1"/>
              <p:nvPr/>
            </p:nvSpPr>
            <p:spPr>
              <a:xfrm>
                <a:off x="4864780" y="2884867"/>
                <a:ext cx="567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16N</a:t>
                </a:r>
                <a:endParaRPr lang="en-GB" dirty="0"/>
              </a:p>
            </p:txBody>
          </p:sp>
          <p:sp>
            <p:nvSpPr>
              <p:cNvPr id="4" name="Rectangle 3" descr="Down:  600 "/>
              <p:cNvSpPr/>
              <p:nvPr/>
            </p:nvSpPr>
            <p:spPr>
              <a:xfrm>
                <a:off x="4801455" y="3316127"/>
                <a:ext cx="5501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smtClean="0"/>
                  <a:t>60</a:t>
                </a:r>
                <a:r>
                  <a:rPr lang="en-GB" baseline="30000" dirty="0" smtClean="0"/>
                  <a:t>0</a:t>
                </a:r>
                <a:r>
                  <a:rPr lang="en-GB" dirty="0" smtClean="0"/>
                  <a:t> </a:t>
                </a:r>
                <a:endParaRPr lang="en-GB" dirty="0"/>
              </a:p>
            </p:txBody>
          </p:sp>
          <p:cxnSp>
            <p:nvCxnSpPr>
              <p:cNvPr id="5" name="Straight Connector 4"/>
              <p:cNvCxnSpPr/>
              <p:nvPr/>
            </p:nvCxnSpPr>
            <p:spPr>
              <a:xfrm flipH="1">
                <a:off x="3704341" y="3632910"/>
                <a:ext cx="1728192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Group 5"/>
              <p:cNvGrpSpPr/>
              <p:nvPr/>
            </p:nvGrpSpPr>
            <p:grpSpPr>
              <a:xfrm>
                <a:off x="4266305" y="2480782"/>
                <a:ext cx="136821" cy="1152128"/>
                <a:chOff x="4266305" y="2480782"/>
                <a:chExt cx="136821" cy="1152128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4266305" y="2480782"/>
                  <a:ext cx="0" cy="115212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4266305" y="3501008"/>
                  <a:ext cx="133200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4403126" y="3501008"/>
                  <a:ext cx="0" cy="131902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4353309" y="3635922"/>
                  <a:ext cx="5397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/>
                          </a:rPr>
                          <m:t>8</m:t>
                        </m:r>
                        <m:r>
                          <a:rPr lang="en-GB" i="1">
                            <a:latin typeface="Cambria Math"/>
                          </a:rPr>
                          <m:t>𝑁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309" y="3635922"/>
                  <a:ext cx="53976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3293731" y="2885634"/>
                  <a:ext cx="9725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/>
                          </a:rPr>
                          <m:t>13.86</m:t>
                        </m:r>
                        <m:r>
                          <a:rPr lang="en-GB" i="1">
                            <a:latin typeface="Cambria Math"/>
                          </a:rPr>
                          <m:t>𝑁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731" y="2885634"/>
                  <a:ext cx="97257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4398652" y="3100318"/>
            <a:ext cx="2248236" cy="2066166"/>
            <a:chOff x="4398652" y="3100318"/>
            <a:chExt cx="2248236" cy="2066166"/>
          </a:xfrm>
        </p:grpSpPr>
        <p:sp>
          <p:nvSpPr>
            <p:cNvPr id="49" name="TextBox 48"/>
            <p:cNvSpPr txBox="1"/>
            <p:nvPr/>
          </p:nvSpPr>
          <p:spPr>
            <a:xfrm>
              <a:off x="4398652" y="47971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40</a:t>
              </a:r>
              <a:endParaRPr lang="en-GB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28184" y="310031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40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0731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96296E-6 L -0.17777 2.96296E-6 C -0.25694 2.96296E-6 -0.35434 -0.06991 -0.35434 -0.12593 L -0.35434 -0.25185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6" y="-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34 -0.25186 L -0.24479 -0.2458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9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 descr="Down:  Group 19"/>
          <p:cNvGrpSpPr/>
          <p:nvPr/>
        </p:nvGrpSpPr>
        <p:grpSpPr>
          <a:xfrm>
            <a:off x="1451881" y="4653136"/>
            <a:ext cx="1728192" cy="792088"/>
            <a:chOff x="1475656" y="4653136"/>
            <a:chExt cx="1728192" cy="792088"/>
          </a:xfrm>
        </p:grpSpPr>
        <p:cxnSp>
          <p:nvCxnSpPr>
            <p:cNvPr id="44" name="Straight Arrow Connector 43"/>
            <p:cNvCxnSpPr/>
            <p:nvPr/>
          </p:nvCxnSpPr>
          <p:spPr>
            <a:xfrm flipH="1">
              <a:off x="2195736" y="4653136"/>
              <a:ext cx="1008112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699792" y="5075892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8N</a:t>
              </a:r>
              <a:endParaRPr lang="en-GB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078777" y="4777892"/>
              <a:ext cx="5501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45</a:t>
              </a:r>
              <a:r>
                <a:rPr lang="en-GB" baseline="30000" dirty="0"/>
                <a:t>0</a:t>
              </a:r>
              <a:r>
                <a:rPr lang="en-GB" dirty="0"/>
                <a:t> 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 flipH="1">
              <a:off x="1475656" y="4653136"/>
              <a:ext cx="172819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/>
          <p:cNvCxnSpPr/>
          <p:nvPr/>
        </p:nvCxnSpPr>
        <p:spPr>
          <a:xfrm flipH="1" flipV="1">
            <a:off x="2027945" y="794811"/>
            <a:ext cx="115212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 descr="Down:  16N"/>
          <p:cNvSpPr txBox="1"/>
          <p:nvPr/>
        </p:nvSpPr>
        <p:spPr>
          <a:xfrm>
            <a:off x="2626420" y="1198896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16N</a:t>
            </a:r>
            <a:endParaRPr lang="en-GB" dirty="0"/>
          </a:p>
        </p:txBody>
      </p:sp>
      <p:sp>
        <p:nvSpPr>
          <p:cNvPr id="70" name="Rectangle 69" descr="Down:  600 "/>
          <p:cNvSpPr/>
          <p:nvPr/>
        </p:nvSpPr>
        <p:spPr>
          <a:xfrm>
            <a:off x="2563095" y="1630156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60</a:t>
            </a:r>
            <a:r>
              <a:rPr lang="en-GB" baseline="30000" dirty="0" smtClean="0"/>
              <a:t>0</a:t>
            </a:r>
            <a:r>
              <a:rPr lang="en-GB" dirty="0" smtClean="0"/>
              <a:t> </a:t>
            </a:r>
            <a:endParaRPr lang="en-GB" dirty="0"/>
          </a:p>
        </p:txBody>
      </p:sp>
      <p:cxnSp>
        <p:nvCxnSpPr>
          <p:cNvPr id="71" name="Straight Connector 70"/>
          <p:cNvCxnSpPr/>
          <p:nvPr/>
        </p:nvCxnSpPr>
        <p:spPr>
          <a:xfrm flipH="1">
            <a:off x="1465981" y="1946939"/>
            <a:ext cx="17281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027945" y="794811"/>
            <a:ext cx="0" cy="11521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027945" y="1815037"/>
            <a:ext cx="133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164766" y="1815037"/>
            <a:ext cx="0" cy="1319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1055371" y="1199663"/>
                <a:ext cx="9725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13.86</m:t>
                      </m:r>
                      <m:r>
                        <a:rPr lang="en-GB" i="1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371" y="1199663"/>
                <a:ext cx="97257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/>
          <p:cNvCxnSpPr/>
          <p:nvPr/>
        </p:nvCxnSpPr>
        <p:spPr>
          <a:xfrm flipV="1">
            <a:off x="3219034" y="692696"/>
            <a:ext cx="0" cy="1188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1844079" y="1916832"/>
            <a:ext cx="13501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2114949" y="1949951"/>
                <a:ext cx="5397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8</m:t>
                      </m:r>
                      <m:r>
                        <a:rPr lang="en-GB" i="1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949" y="1949951"/>
                <a:ext cx="53976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6012160" y="1412776"/>
            <a:ext cx="1296144" cy="504056"/>
            <a:chOff x="6012160" y="1412776"/>
            <a:chExt cx="1296144" cy="504056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6012160" y="1916832"/>
              <a:ext cx="12961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228184" y="1412776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11N</a:t>
              </a:r>
              <a:endParaRPr lang="en-GB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012160" y="4593226"/>
            <a:ext cx="1753580" cy="738664"/>
            <a:chOff x="6012160" y="4593226"/>
            <a:chExt cx="1753580" cy="738664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6012160" y="4653136"/>
              <a:ext cx="1296144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450880" y="4962558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9N</a:t>
              </a:r>
              <a:endParaRPr lang="en-GB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 flipH="1">
              <a:off x="6037548" y="4653136"/>
              <a:ext cx="172819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6795968" y="4593226"/>
              <a:ext cx="5501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30</a:t>
              </a:r>
              <a:r>
                <a:rPr lang="en-GB" baseline="30000" dirty="0" smtClean="0"/>
                <a:t>0</a:t>
              </a:r>
              <a:r>
                <a:rPr lang="en-GB" dirty="0" smtClean="0"/>
                <a:t> </a:t>
              </a:r>
              <a:endParaRPr lang="en-GB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203848" y="1916832"/>
            <a:ext cx="3443040" cy="3249652"/>
            <a:chOff x="3203848" y="1916832"/>
            <a:chExt cx="3443040" cy="3249652"/>
          </a:xfrm>
        </p:grpSpPr>
        <p:sp>
          <p:nvSpPr>
            <p:cNvPr id="90" name="Rectangle 89"/>
            <p:cNvSpPr/>
            <p:nvPr/>
          </p:nvSpPr>
          <p:spPr>
            <a:xfrm>
              <a:off x="3203848" y="1916832"/>
              <a:ext cx="2808312" cy="27363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398652" y="47971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40</a:t>
              </a:r>
              <a:endParaRPr lang="en-GB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228184" y="310031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40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5776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148E-6 L 0.12865 -0.0041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4" y="-20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85185E-6 L 0.24479 -0.0062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0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11111E-6 L 0.11146 -1.11111E-6 C 0.16146 -1.11111E-6 0.22309 -0.07384 0.22309 -0.1338 L 0.22309 -0.26759 " pathEditMode="relative" rAng="0" ptsTypes="FfFF">
                                      <p:cBhvr>
                                        <p:cTn id="9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46" y="-1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69" grpId="1"/>
      <p:bldP spid="70" grpId="0"/>
      <p:bldP spid="70" grpId="1"/>
      <p:bldP spid="75" grpId="0"/>
      <p:bldP spid="75" grpId="1"/>
      <p:bldP spid="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158399" y="2397620"/>
                <a:ext cx="8443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5.66</m:t>
                      </m:r>
                      <m:r>
                        <a:rPr lang="en-GB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399" y="2397620"/>
                <a:ext cx="84433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>
            <a:off x="4218206" y="2847356"/>
            <a:ext cx="100811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22262" y="327011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8N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4101247" y="2972112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45</a:t>
            </a:r>
            <a:r>
              <a:rPr lang="en-GB" baseline="30000" dirty="0"/>
              <a:t>0</a:t>
            </a:r>
            <a:r>
              <a:rPr lang="en-GB" dirty="0"/>
              <a:t> 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498126" y="2847356"/>
            <a:ext cx="17281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83568" y="1196752"/>
                <a:ext cx="1425390" cy="660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GB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𝑂𝑝𝑝</m:t>
                          </m:r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𝐻𝑦𝑝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196752"/>
                <a:ext cx="1425390" cy="6600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06693" y="1886486"/>
                <a:ext cx="1346010" cy="566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/>
                            </a:rPr>
                            <m:t>45</m:t>
                          </m:r>
                          <m:r>
                            <a:rPr lang="en-GB" i="1">
                              <a:latin typeface="Cambria Math"/>
                            </a:rPr>
                            <m:t>°=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/>
                                </a:rPr>
                                <m:t>8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93" y="1886486"/>
                <a:ext cx="1346010" cy="56663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83012" y="2475448"/>
                <a:ext cx="1233799" cy="566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0.866=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12" y="2475448"/>
                <a:ext cx="1233799" cy="56663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83012" y="3148514"/>
                <a:ext cx="16297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𝑦</m:t>
                      </m:r>
                      <m:r>
                        <a:rPr lang="en-GB" i="1" smtClean="0">
                          <a:latin typeface="Cambria Math"/>
                        </a:rPr>
                        <m:t>=0.866×8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12" y="3148514"/>
                <a:ext cx="162974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83012" y="3602574"/>
                <a:ext cx="12795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𝑦</m:t>
                      </m:r>
                      <m:r>
                        <a:rPr lang="en-GB" i="1" smtClean="0">
                          <a:latin typeface="Cambria Math"/>
                        </a:rPr>
                        <m:t>=5.66</m:t>
                      </m:r>
                      <m:r>
                        <a:rPr lang="en-GB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12" y="3602574"/>
                <a:ext cx="1279517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009260" y="4077072"/>
                <a:ext cx="1455848" cy="6655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GB" i="1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𝐴𝑑𝑗</m:t>
                          </m:r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𝐻𝑦𝑝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260" y="4077072"/>
                <a:ext cx="1455848" cy="66556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009260" y="4742639"/>
                <a:ext cx="1373068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°</m:t>
                              </m:r>
                            </m:e>
                          </m:func>
                        </m:fName>
                        <m:e>
                          <m:r>
                            <a:rPr lang="en-GB" i="1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/>
                                </a:rPr>
                                <m:t>8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260" y="4742639"/>
                <a:ext cx="1373068" cy="56669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093606" y="5309333"/>
                <a:ext cx="1230401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0.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866</m:t>
                      </m:r>
                      <m:r>
                        <a:rPr lang="en-GB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606" y="5309333"/>
                <a:ext cx="1230401" cy="56669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008641" y="5876027"/>
                <a:ext cx="16776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𝑥</m:t>
                      </m:r>
                      <m:r>
                        <a:rPr lang="en-GB" i="1" smtClean="0">
                          <a:latin typeface="Cambria Math"/>
                        </a:rPr>
                        <m:t> =0.866×8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641" y="5876027"/>
                <a:ext cx="1677639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4093606" y="6245359"/>
                <a:ext cx="12761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𝑥</m:t>
                      </m:r>
                      <m:r>
                        <a:rPr lang="en-GB" i="1">
                          <a:latin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</a:rPr>
                        <m:t>5.66</m:t>
                      </m:r>
                      <m:r>
                        <a:rPr lang="en-GB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606" y="6245359"/>
                <a:ext cx="127611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 flipV="1">
            <a:off x="4218206" y="2847356"/>
            <a:ext cx="0" cy="792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3968" y="2847356"/>
            <a:ext cx="0" cy="77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218206" y="2924944"/>
            <a:ext cx="657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3236656" y="3142680"/>
                <a:ext cx="8443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5.66</m:t>
                      </m:r>
                      <m:r>
                        <a:rPr lang="en-GB" i="1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56" y="3142680"/>
                <a:ext cx="844334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362222" y="2389431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222" y="2389431"/>
                <a:ext cx="36798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473131" y="3092258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31" y="3092258"/>
                <a:ext cx="371384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05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85185E-6 L 0.06302 -0.031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-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7" grpId="0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38" grpId="0"/>
      <p:bldP spid="2" grpId="0"/>
      <p:bldP spid="2" grpId="1"/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3219034" y="1916832"/>
            <a:ext cx="2808312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8" name="Group 47"/>
          <p:cNvGrpSpPr/>
          <p:nvPr/>
        </p:nvGrpSpPr>
        <p:grpSpPr>
          <a:xfrm>
            <a:off x="4398652" y="3100318"/>
            <a:ext cx="2248236" cy="2066166"/>
            <a:chOff x="4398652" y="3100318"/>
            <a:chExt cx="2248236" cy="2066166"/>
          </a:xfrm>
        </p:grpSpPr>
        <p:sp>
          <p:nvSpPr>
            <p:cNvPr id="49" name="TextBox 48"/>
            <p:cNvSpPr txBox="1"/>
            <p:nvPr/>
          </p:nvSpPr>
          <p:spPr>
            <a:xfrm>
              <a:off x="4398652" y="47971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40</a:t>
              </a:r>
              <a:endParaRPr lang="en-GB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28184" y="310031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40</a:t>
              </a:r>
              <a:endParaRPr lang="en-GB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36656" y="2447282"/>
            <a:ext cx="1990997" cy="1192162"/>
            <a:chOff x="3236656" y="2447282"/>
            <a:chExt cx="1990997" cy="11921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4218206" y="2447282"/>
                  <a:ext cx="8443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/>
                          </a:rPr>
                          <m:t>5.66</m:t>
                        </m:r>
                        <m:r>
                          <a:rPr lang="en-GB" i="1" smtClean="0">
                            <a:latin typeface="Cambria Math"/>
                          </a:rPr>
                          <m:t>𝑁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8206" y="2447282"/>
                  <a:ext cx="84433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/>
            <p:cNvCxnSpPr/>
            <p:nvPr/>
          </p:nvCxnSpPr>
          <p:spPr>
            <a:xfrm flipH="1">
              <a:off x="4218206" y="2847356"/>
              <a:ext cx="1008112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4722262" y="3270112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8N</a:t>
              </a:r>
              <a:endParaRPr lang="en-GB" dirty="0"/>
            </a:p>
          </p:txBody>
        </p:sp>
        <p:sp>
          <p:nvSpPr>
            <p:cNvPr id="62" name="Rectangle 61" descr="Down:  450 "/>
            <p:cNvSpPr/>
            <p:nvPr/>
          </p:nvSpPr>
          <p:spPr>
            <a:xfrm>
              <a:off x="4677502" y="2754645"/>
              <a:ext cx="5501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45</a:t>
              </a:r>
              <a:r>
                <a:rPr lang="en-GB" baseline="30000" dirty="0"/>
                <a:t>0</a:t>
              </a:r>
              <a:r>
                <a:rPr lang="en-GB" dirty="0"/>
                <a:t> 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>
              <a:off x="3498126" y="2847356"/>
              <a:ext cx="172819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4218206" y="2847356"/>
              <a:ext cx="0" cy="7920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283968" y="2847356"/>
              <a:ext cx="0" cy="77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4218206" y="2924944"/>
              <a:ext cx="6576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3236656" y="3142680"/>
                  <a:ext cx="8443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/>
                          </a:rPr>
                          <m:t>5.66</m:t>
                        </m:r>
                        <m:r>
                          <a:rPr lang="en-GB" i="1">
                            <a:latin typeface="Cambria Math"/>
                          </a:rPr>
                          <m:t>𝑁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6656" y="3142680"/>
                  <a:ext cx="84433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1844079" y="692696"/>
            <a:ext cx="2422226" cy="1626587"/>
            <a:chOff x="1844079" y="692696"/>
            <a:chExt cx="2422226" cy="1626587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3219034" y="692696"/>
              <a:ext cx="0" cy="11882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H="1">
              <a:off x="1844079" y="1916832"/>
              <a:ext cx="13501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2114949" y="1949951"/>
                  <a:ext cx="5397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/>
                          </a:rPr>
                          <m:t>8</m:t>
                        </m:r>
                        <m:r>
                          <a:rPr lang="en-GB" i="1">
                            <a:latin typeface="Cambria Math"/>
                          </a:rPr>
                          <m:t>𝑁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4949" y="1949951"/>
                  <a:ext cx="53976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 descr="Down:  13.86N"/>
                <p:cNvSpPr/>
                <p:nvPr/>
              </p:nvSpPr>
              <p:spPr>
                <a:xfrm>
                  <a:off x="3293731" y="1156801"/>
                  <a:ext cx="9725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/>
                          </a:rPr>
                          <m:t>13.86</m:t>
                        </m:r>
                        <m:r>
                          <a:rPr lang="en-GB" i="1">
                            <a:latin typeface="Cambria Math"/>
                          </a:rPr>
                          <m:t>𝑁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1" name="Rectangle 70" descr="Down:  13.86N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731" y="1156801"/>
                  <a:ext cx="97257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6012160" y="1412776"/>
            <a:ext cx="1296144" cy="504056"/>
            <a:chOff x="6012160" y="1412776"/>
            <a:chExt cx="1296144" cy="504056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6012160" y="1916832"/>
              <a:ext cx="12961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228184" y="1412776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11N</a:t>
              </a:r>
              <a:endParaRPr lang="en-GB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012160" y="4593226"/>
            <a:ext cx="1753580" cy="738664"/>
            <a:chOff x="6012160" y="4593226"/>
            <a:chExt cx="1753580" cy="738664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6012160" y="4653136"/>
              <a:ext cx="1296144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450880" y="4962558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9N</a:t>
              </a:r>
              <a:endParaRPr lang="en-GB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H="1">
              <a:off x="6037548" y="4653136"/>
              <a:ext cx="172819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6795968" y="4593226"/>
              <a:ext cx="5501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30</a:t>
              </a:r>
              <a:r>
                <a:rPr lang="en-GB" baseline="30000" dirty="0" smtClean="0"/>
                <a:t>0</a:t>
              </a:r>
              <a:r>
                <a:rPr lang="en-GB" dirty="0" smtClean="0"/>
                <a:t> 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8862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00578E-6 L -0.1665 3.00578E-6 C -0.24132 3.00578E-6 -0.33299 0.03861 -0.33299 0.07005 L -0.33299 0.14011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49" y="7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299 0.14018 L -0.22275 0.2660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6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/>
          <p:cNvCxnSpPr/>
          <p:nvPr/>
        </p:nvCxnSpPr>
        <p:spPr>
          <a:xfrm flipH="1">
            <a:off x="3189492" y="4653136"/>
            <a:ext cx="4712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2181380" y="4271647"/>
                <a:ext cx="8443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5.66</m:t>
                      </m:r>
                      <m:r>
                        <a:rPr lang="en-GB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380" y="4271647"/>
                <a:ext cx="84433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/>
          <p:nvPr/>
        </p:nvCxnSpPr>
        <p:spPr>
          <a:xfrm flipH="1">
            <a:off x="2181380" y="4671721"/>
            <a:ext cx="100811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685436" y="509447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8N</a:t>
            </a:r>
            <a:endParaRPr lang="en-GB" dirty="0"/>
          </a:p>
        </p:txBody>
      </p:sp>
      <p:sp>
        <p:nvSpPr>
          <p:cNvPr id="67" name="Rectangle 66" descr="Down:  450 "/>
          <p:cNvSpPr/>
          <p:nvPr/>
        </p:nvSpPr>
        <p:spPr>
          <a:xfrm>
            <a:off x="2640676" y="4579010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45</a:t>
            </a:r>
            <a:r>
              <a:rPr lang="en-GB" baseline="30000" dirty="0"/>
              <a:t>0</a:t>
            </a:r>
            <a:r>
              <a:rPr lang="en-GB" dirty="0"/>
              <a:t> </a:t>
            </a:r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1461300" y="4671721"/>
            <a:ext cx="17281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181380" y="4671721"/>
            <a:ext cx="0" cy="792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247142" y="4671721"/>
            <a:ext cx="0" cy="77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2181380" y="4749309"/>
            <a:ext cx="657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1199830" y="4967045"/>
                <a:ext cx="8443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5.66</m:t>
                      </m:r>
                      <m:r>
                        <a:rPr lang="en-GB" i="1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830" y="4967045"/>
                <a:ext cx="84433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/>
          <p:cNvCxnSpPr/>
          <p:nvPr/>
        </p:nvCxnSpPr>
        <p:spPr>
          <a:xfrm flipH="1">
            <a:off x="1844079" y="4653136"/>
            <a:ext cx="1345413" cy="18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3203848" y="1916832"/>
            <a:ext cx="3443040" cy="3249652"/>
            <a:chOff x="3203848" y="1916832"/>
            <a:chExt cx="3443040" cy="3249652"/>
          </a:xfrm>
        </p:grpSpPr>
        <p:sp>
          <p:nvSpPr>
            <p:cNvPr id="79" name="Rectangle 78"/>
            <p:cNvSpPr/>
            <p:nvPr/>
          </p:nvSpPr>
          <p:spPr>
            <a:xfrm>
              <a:off x="3203848" y="1916832"/>
              <a:ext cx="2808312" cy="27363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398652" y="47971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40</a:t>
              </a:r>
              <a:endParaRPr lang="en-GB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228184" y="310031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40</a:t>
              </a:r>
              <a:endParaRPr lang="en-GB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844079" y="692696"/>
            <a:ext cx="2422226" cy="1626587"/>
            <a:chOff x="1844079" y="692696"/>
            <a:chExt cx="2422226" cy="1626587"/>
          </a:xfrm>
        </p:grpSpPr>
        <p:cxnSp>
          <p:nvCxnSpPr>
            <p:cNvPr id="106" name="Straight Arrow Connector 105"/>
            <p:cNvCxnSpPr/>
            <p:nvPr/>
          </p:nvCxnSpPr>
          <p:spPr>
            <a:xfrm flipV="1">
              <a:off x="3219034" y="692696"/>
              <a:ext cx="0" cy="11882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1">
              <a:off x="1844079" y="1916832"/>
              <a:ext cx="13501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/>
                <p:cNvSpPr/>
                <p:nvPr/>
              </p:nvSpPr>
              <p:spPr>
                <a:xfrm>
                  <a:off x="2114949" y="1949951"/>
                  <a:ext cx="5397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/>
                          </a:rPr>
                          <m:t>8</m:t>
                        </m:r>
                        <m:r>
                          <a:rPr lang="en-GB" i="1">
                            <a:latin typeface="Cambria Math"/>
                          </a:rPr>
                          <m:t>𝑁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4949" y="1949951"/>
                  <a:ext cx="53976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 descr="Down:  13.86N"/>
                <p:cNvSpPr/>
                <p:nvPr/>
              </p:nvSpPr>
              <p:spPr>
                <a:xfrm>
                  <a:off x="3293731" y="1156801"/>
                  <a:ext cx="9725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/>
                          </a:rPr>
                          <m:t>13.86</m:t>
                        </m:r>
                        <m:r>
                          <a:rPr lang="en-GB" i="1">
                            <a:latin typeface="Cambria Math"/>
                          </a:rPr>
                          <m:t>𝑁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1" name="Rectangle 70" descr="Down:  13.86N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731" y="1156801"/>
                  <a:ext cx="97257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/>
          <p:cNvGrpSpPr/>
          <p:nvPr/>
        </p:nvGrpSpPr>
        <p:grpSpPr>
          <a:xfrm>
            <a:off x="6012160" y="1412776"/>
            <a:ext cx="1296144" cy="504056"/>
            <a:chOff x="6012160" y="1412776"/>
            <a:chExt cx="1296144" cy="504056"/>
          </a:xfrm>
        </p:grpSpPr>
        <p:cxnSp>
          <p:nvCxnSpPr>
            <p:cNvPr id="111" name="Straight Arrow Connector 110"/>
            <p:cNvCxnSpPr/>
            <p:nvPr/>
          </p:nvCxnSpPr>
          <p:spPr>
            <a:xfrm>
              <a:off x="6012160" y="1916832"/>
              <a:ext cx="12961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6228184" y="1412776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11N</a:t>
              </a:r>
              <a:endParaRPr lang="en-GB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012160" y="4593226"/>
            <a:ext cx="1753580" cy="738664"/>
            <a:chOff x="6012160" y="4593226"/>
            <a:chExt cx="1753580" cy="738664"/>
          </a:xfrm>
        </p:grpSpPr>
        <p:cxnSp>
          <p:nvCxnSpPr>
            <p:cNvPr id="114" name="Straight Arrow Connector 113"/>
            <p:cNvCxnSpPr/>
            <p:nvPr/>
          </p:nvCxnSpPr>
          <p:spPr>
            <a:xfrm>
              <a:off x="6012160" y="4653136"/>
              <a:ext cx="1296144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6450880" y="4962558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9N</a:t>
              </a:r>
              <a:endParaRPr lang="en-GB" dirty="0"/>
            </a:p>
          </p:txBody>
        </p:sp>
        <p:cxnSp>
          <p:nvCxnSpPr>
            <p:cNvPr id="116" name="Straight Connector 115"/>
            <p:cNvCxnSpPr/>
            <p:nvPr/>
          </p:nvCxnSpPr>
          <p:spPr>
            <a:xfrm flipH="1">
              <a:off x="6037548" y="4653136"/>
              <a:ext cx="172819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/>
            <p:cNvSpPr/>
            <p:nvPr/>
          </p:nvSpPr>
          <p:spPr>
            <a:xfrm>
              <a:off x="6795968" y="4593226"/>
              <a:ext cx="5501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/>
                <a:t>30</a:t>
              </a:r>
              <a:r>
                <a:rPr lang="en-GB" baseline="30000" dirty="0" smtClean="0"/>
                <a:t>0</a:t>
              </a:r>
              <a:r>
                <a:rPr lang="en-GB" dirty="0" smtClean="0"/>
                <a:t> 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6425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59259E-6 L 0.22014 0.0009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7" y="4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0.11181 0.0025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99 -1.11111E-6 L -0.13854 -1.11111E-6 C -0.19722 -1.11111E-6 -0.2691 -0.06759 -0.2691 -0.12245 L -0.2691 -0.24467 " pathEditMode="relative" rAng="0" ptsTypes="FfFF">
                                      <p:cBhvr>
                                        <p:cTn id="99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56" y="-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66" grpId="0"/>
      <p:bldP spid="66" grpId="1"/>
      <p:bldP spid="66" grpId="2"/>
      <p:bldP spid="67" grpId="0"/>
      <p:bldP spid="67" grpId="1"/>
      <p:bldP spid="76" grpId="0"/>
      <p:bldP spid="7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/>
          <p:cNvCxnSpPr/>
          <p:nvPr/>
        </p:nvCxnSpPr>
        <p:spPr>
          <a:xfrm>
            <a:off x="3551493" y="2975857"/>
            <a:ext cx="1296144" cy="36004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90213" y="328527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9N</a:t>
            </a:r>
            <a:endParaRPr lang="en-GB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576881" y="2975857"/>
            <a:ext cx="17281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335301" y="2915947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30</a:t>
            </a:r>
            <a:r>
              <a:rPr lang="en-GB" baseline="30000" dirty="0" smtClean="0"/>
              <a:t>0</a:t>
            </a:r>
            <a:r>
              <a:rPr lang="en-GB" dirty="0" smtClean="0"/>
              <a:t> </a:t>
            </a:r>
            <a:endParaRPr lang="en-GB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847637" y="2975857"/>
            <a:ext cx="0" cy="3573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783340" y="3042078"/>
            <a:ext cx="6429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783340" y="2975857"/>
            <a:ext cx="0" cy="6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4319811" y="2546224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811" y="2546224"/>
                <a:ext cx="36798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031480" y="2986011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480" y="2986011"/>
                <a:ext cx="37138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15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2683</TotalTime>
  <Words>1293</Words>
  <Application>Microsoft Office PowerPoint</Application>
  <PresentationFormat>On-screen Show (4:3)</PresentationFormat>
  <Paragraphs>374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Stockport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Wilson, Stephen</dc:creator>
  <cp:lastModifiedBy>Wilson, Stephen</cp:lastModifiedBy>
  <cp:revision>124</cp:revision>
  <dcterms:created xsi:type="dcterms:W3CDTF">2013-12-10T15:51:30Z</dcterms:created>
  <dcterms:modified xsi:type="dcterms:W3CDTF">2015-11-26T11:03:28Z</dcterms:modified>
</cp:coreProperties>
</file>