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81" r:id="rId3"/>
    <p:sldId id="288" r:id="rId4"/>
    <p:sldId id="289" r:id="rId5"/>
    <p:sldId id="282" r:id="rId6"/>
    <p:sldId id="279" r:id="rId7"/>
    <p:sldId id="263" r:id="rId8"/>
    <p:sldId id="265" r:id="rId9"/>
    <p:sldId id="283" r:id="rId10"/>
    <p:sldId id="290" r:id="rId11"/>
    <p:sldId id="266" r:id="rId12"/>
    <p:sldId id="267" r:id="rId13"/>
    <p:sldId id="285" r:id="rId14"/>
    <p:sldId id="268" r:id="rId15"/>
    <p:sldId id="291" r:id="rId16"/>
    <p:sldId id="276" r:id="rId17"/>
    <p:sldId id="275" r:id="rId18"/>
    <p:sldId id="270" r:id="rId19"/>
    <p:sldId id="287" r:id="rId20"/>
    <p:sldId id="271" r:id="rId21"/>
    <p:sldId id="278" r:id="rId22"/>
    <p:sldId id="277" r:id="rId23"/>
    <p:sldId id="274" r:id="rId24"/>
    <p:sldId id="280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6" autoAdjust="0"/>
    <p:restoredTop sz="89894" autoAdjust="0"/>
  </p:normalViewPr>
  <p:slideViewPr>
    <p:cSldViewPr snapToGrid="0" snapToObjects="1">
      <p:cViewPr>
        <p:scale>
          <a:sx n="100" d="100"/>
          <a:sy n="100" d="100"/>
        </p:scale>
        <p:origin x="-2928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3EF99-AD26-4B4C-B698-3A665D2B50D9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BFBB4-3BA3-0148-B967-A3ED791E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E220-580C-E645-9A1C-1CED2D122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5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greedy + </a:t>
            </a:r>
            <a:r>
              <a:rPr lang="en-US" baseline="0" dirty="0" err="1" smtClean="0"/>
              <a:t>precomp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E220-580C-E645-9A1C-1CED2D122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3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the table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it clear that goal is to find a query to run on server over the specific crypto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on DB server that we store (cost * quantity)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BFBB4-3BA3-0148-B967-A3ED791EAF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E88D-C9CF-3940-B262-0C414FFD7C54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491E-C3D2-6B42-AFCC-74D4AFD3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Relationship Id="rId9" Type="http://schemas.openxmlformats.org/officeDocument/2006/relationships/image" Target="../media/image10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Monomi</a:t>
            </a:r>
            <a:r>
              <a:rPr lang="en-US" dirty="0" smtClean="0"/>
              <a:t>: Practical Analytical Query Processing over Encrypted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Stephen Tu</a:t>
            </a:r>
            <a:r>
              <a:rPr lang="en-US" dirty="0" smtClean="0">
                <a:solidFill>
                  <a:srgbClr val="000090"/>
                </a:solidFill>
              </a:rPr>
              <a:t>, M. </a:t>
            </a:r>
            <a:r>
              <a:rPr lang="en-US" dirty="0" err="1" smtClean="0">
                <a:solidFill>
                  <a:srgbClr val="000090"/>
                </a:solidFill>
              </a:rPr>
              <a:t>Frans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Kaashoek</a:t>
            </a:r>
            <a:r>
              <a:rPr lang="en-US" dirty="0" smtClean="0">
                <a:solidFill>
                  <a:srgbClr val="000090"/>
                </a:solidFill>
              </a:rPr>
              <a:t>, Samuel Madden, </a:t>
            </a:r>
            <a:r>
              <a:rPr lang="en-US" dirty="0" err="1" smtClean="0">
                <a:solidFill>
                  <a:srgbClr val="000090"/>
                </a:solidFill>
              </a:rPr>
              <a:t>Nickolai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Zeldovich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sz="2400" i="1" dirty="0" smtClean="0">
                <a:solidFill>
                  <a:srgbClr val="000090"/>
                </a:solidFill>
              </a:rPr>
              <a:t>MIT CSAIL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4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Pre-computation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4512688"/>
            <a:ext cx="0" cy="20659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7100" y="6324600"/>
            <a:ext cx="182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Untrusted Server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8600" y="6337300"/>
            <a:ext cx="15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Trusted Client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387" y="4582061"/>
            <a:ext cx="408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FROM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product_ENC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WHERE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made_in_DET</a:t>
            </a:r>
            <a:r>
              <a:rPr lang="en-US" sz="16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Encrypt_DET</a:t>
            </a:r>
            <a:r>
              <a:rPr lang="en-US" sz="1600" dirty="0" smtClean="0">
                <a:latin typeface="Courier New"/>
                <a:cs typeface="Courier New"/>
              </a:rPr>
              <a:t>(‘United States’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0800" y="4579385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GROUP BY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category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HAVING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SUM(cost * quantity) &gt; 1000000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ORDER BY </a:t>
            </a:r>
            <a:r>
              <a:rPr lang="en-US" sz="1600" dirty="0">
                <a:latin typeface="Courier New"/>
                <a:cs typeface="Courier New"/>
              </a:rPr>
              <a:t>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9187" y="3283985"/>
            <a:ext cx="258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SELECT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category_DET</a:t>
            </a:r>
            <a:r>
              <a:rPr lang="en-US" sz="1600" dirty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cost_DET</a:t>
            </a:r>
            <a:r>
              <a:rPr lang="en-US" sz="1600" dirty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quantity_DET</a:t>
            </a:r>
            <a:r>
              <a:rPr lang="en-US" sz="1600" dirty="0">
                <a:latin typeface="Courier New"/>
                <a:cs typeface="Courier New"/>
              </a:rPr>
              <a:t>,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54191"/>
              </p:ext>
            </p:extLst>
          </p:nvPr>
        </p:nvGraphicFramePr>
        <p:xfrm>
          <a:off x="5020438" y="2403056"/>
          <a:ext cx="3729862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892"/>
                <a:gridCol w="1084580"/>
                <a:gridCol w="1192390"/>
                <a:gridCol w="254000"/>
              </a:tblGrid>
              <a:tr h="242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category_DET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cost_DET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quantity_DET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29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0xdd032543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0x34778428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0xaeb7e344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29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0xdd032543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0x7658Ae7e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0xeba13477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80650"/>
              </p:ext>
            </p:extLst>
          </p:nvPr>
        </p:nvGraphicFramePr>
        <p:xfrm>
          <a:off x="3737881" y="2406231"/>
          <a:ext cx="5015264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892"/>
                <a:gridCol w="1084580"/>
                <a:gridCol w="1186180"/>
                <a:gridCol w="1291612"/>
                <a:gridCol w="254000"/>
              </a:tblGrid>
              <a:tr h="242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category_DET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cost_DET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quantity_DET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cost_qty_HOM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29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0xdd032543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0x34778428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0xaeb7e344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0x24bbae88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29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0xdd032543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0x7658Ae7e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0xeba13477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0x8927deaf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18387" y="4582778"/>
            <a:ext cx="4336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FROM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product_ENC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WHERE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made_in_DET</a:t>
            </a:r>
            <a:r>
              <a:rPr lang="en-US" sz="16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Encrypt_DET</a:t>
            </a:r>
            <a:r>
              <a:rPr lang="en-US" sz="1600" dirty="0" smtClean="0">
                <a:latin typeface="Courier New"/>
                <a:cs typeface="Courier New"/>
              </a:rPr>
              <a:t>(‘United States’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GROUP BY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category_DET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18999" y="3282533"/>
            <a:ext cx="32483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SELECT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category_DET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PAL_SUM(</a:t>
            </a:r>
            <a:r>
              <a:rPr lang="en-US" sz="1600" dirty="0" err="1" smtClean="0">
                <a:latin typeface="Courier New"/>
                <a:cs typeface="Courier New"/>
              </a:rPr>
              <a:t>cost_qty_HOM</a:t>
            </a:r>
            <a:r>
              <a:rPr lang="en-US" sz="1600" dirty="0" smtClean="0">
                <a:latin typeface="Courier New"/>
                <a:cs typeface="Courier New"/>
              </a:rPr>
              <a:t>),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8925" y="5063146"/>
            <a:ext cx="411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HAVING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SUM(cost * quantity) &gt; 1000000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ORDER BY </a:t>
            </a:r>
            <a:r>
              <a:rPr lang="en-US" sz="1600" dirty="0">
                <a:latin typeface="Courier New"/>
                <a:cs typeface="Courier New"/>
              </a:rPr>
              <a:t>value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47" y="4014593"/>
            <a:ext cx="729674" cy="729674"/>
          </a:xfrm>
          <a:prstGeom prst="rect">
            <a:avLst/>
          </a:prstGeom>
        </p:spPr>
      </p:pic>
      <p:pic>
        <p:nvPicPr>
          <p:cNvPr id="25" name="Picture 24" descr="devi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8585416" y="3531994"/>
            <a:ext cx="482599" cy="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275430" y="325464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roduct_ENC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40267" y="3317455"/>
            <a:ext cx="3025015" cy="807658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065282" y="3317455"/>
            <a:ext cx="685018" cy="807658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7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3610"/>
            <a:ext cx="8229600" cy="1143000"/>
          </a:xfrm>
        </p:spPr>
        <p:txBody>
          <a:bodyPr/>
          <a:lstStyle/>
          <a:p>
            <a:r>
              <a:rPr lang="en-US" dirty="0" smtClean="0"/>
              <a:t>Split execution in action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16436" y="5128447"/>
            <a:ext cx="887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-129920" y="4466038"/>
            <a:ext cx="835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Trusted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1066" y="5564720"/>
            <a:ext cx="104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Untrusted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966527"/>
            <a:ext cx="8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Split A</a:t>
            </a:r>
            <a:endParaRPr lang="en-US" b="1" dirty="0">
              <a:solidFill>
                <a:srgbClr val="00009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3581" y="4484403"/>
            <a:ext cx="1772202" cy="721356"/>
            <a:chOff x="5618599" y="4259398"/>
            <a:chExt cx="1772202" cy="721356"/>
          </a:xfrm>
        </p:grpSpPr>
        <p:grpSp>
          <p:nvGrpSpPr>
            <p:cNvPr id="21" name="Group 20"/>
            <p:cNvGrpSpPr/>
            <p:nvPr/>
          </p:nvGrpSpPr>
          <p:grpSpPr>
            <a:xfrm>
              <a:off x="5618599" y="4259398"/>
              <a:ext cx="1772202" cy="584777"/>
              <a:chOff x="5618599" y="4247747"/>
              <a:chExt cx="1772202" cy="58477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8599" y="4310738"/>
                <a:ext cx="1772202" cy="52178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57739" y="4247747"/>
                <a:ext cx="1493919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ClientDecrypt</a:t>
                </a:r>
                <a:endParaRPr lang="en-US" b="1" dirty="0" smtClean="0"/>
              </a:p>
              <a:p>
                <a:pPr algn="ctr"/>
                <a:r>
                  <a:rPr lang="en-US" sz="1400" dirty="0" smtClean="0"/>
                  <a:t>columns: [1]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6530098" y="4844174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180200" y="3799532"/>
            <a:ext cx="1838965" cy="744658"/>
            <a:chOff x="5585218" y="3574527"/>
            <a:chExt cx="1838965" cy="744658"/>
          </a:xfrm>
        </p:grpSpPr>
        <p:grpSp>
          <p:nvGrpSpPr>
            <p:cNvPr id="22" name="Group 21"/>
            <p:cNvGrpSpPr/>
            <p:nvPr/>
          </p:nvGrpSpPr>
          <p:grpSpPr>
            <a:xfrm>
              <a:off x="5585218" y="3574527"/>
              <a:ext cx="1838965" cy="608078"/>
              <a:chOff x="5585218" y="3446366"/>
              <a:chExt cx="1838965" cy="60807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18599" y="3469668"/>
                <a:ext cx="1772202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85218" y="3446366"/>
                <a:ext cx="183896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</a:t>
                </a:r>
                <a:r>
                  <a:rPr lang="en-US" b="1" dirty="0" err="1" smtClean="0"/>
                  <a:t>GroupFilter</a:t>
                </a:r>
                <a:endParaRPr lang="en-US" b="1" dirty="0" smtClean="0"/>
              </a:p>
              <a:p>
                <a:pPr algn="ctr"/>
                <a:r>
                  <a:rPr lang="en-US" sz="1400" dirty="0" err="1"/>
                  <a:t>e</a:t>
                </a:r>
                <a:r>
                  <a:rPr lang="en-US" sz="1400" dirty="0" err="1" smtClean="0"/>
                  <a:t>xpr</a:t>
                </a:r>
                <a:r>
                  <a:rPr lang="en-US" sz="1400" dirty="0" smtClean="0"/>
                  <a:t>: $1 &gt; 1000000</a:t>
                </a:r>
                <a:endParaRPr lang="en-US" sz="14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6528163" y="4182605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213581" y="3071748"/>
            <a:ext cx="1772202" cy="751086"/>
            <a:chOff x="5618599" y="2846743"/>
            <a:chExt cx="1772202" cy="751086"/>
          </a:xfrm>
        </p:grpSpPr>
        <p:grpSp>
          <p:nvGrpSpPr>
            <p:cNvPr id="23" name="Group 22"/>
            <p:cNvGrpSpPr/>
            <p:nvPr/>
          </p:nvGrpSpPr>
          <p:grpSpPr>
            <a:xfrm>
              <a:off x="5618599" y="2846743"/>
              <a:ext cx="1772202" cy="608078"/>
              <a:chOff x="5618599" y="2550187"/>
              <a:chExt cx="1772202" cy="60807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18599" y="2573489"/>
                <a:ext cx="1772202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6895" y="2550187"/>
                <a:ext cx="113561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ClientSort</a:t>
                </a:r>
                <a:endParaRPr lang="en-US" b="1" dirty="0" smtClean="0"/>
              </a:p>
              <a:p>
                <a:pPr algn="ctr"/>
                <a:r>
                  <a:rPr lang="en-US" sz="1400" dirty="0"/>
                  <a:t>k</a:t>
                </a:r>
                <a:r>
                  <a:rPr lang="en-US" sz="1400" dirty="0" smtClean="0"/>
                  <a:t>ey: [1]</a:t>
                </a:r>
                <a:endParaRPr lang="en-US" sz="1400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6524293" y="3461249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212982" y="2343964"/>
            <a:ext cx="1772202" cy="751086"/>
            <a:chOff x="5618599" y="2846743"/>
            <a:chExt cx="1772202" cy="751086"/>
          </a:xfrm>
        </p:grpSpPr>
        <p:grpSp>
          <p:nvGrpSpPr>
            <p:cNvPr id="51" name="Group 50"/>
            <p:cNvGrpSpPr/>
            <p:nvPr/>
          </p:nvGrpSpPr>
          <p:grpSpPr>
            <a:xfrm>
              <a:off x="5618599" y="2846743"/>
              <a:ext cx="1772202" cy="608078"/>
              <a:chOff x="5618599" y="2550187"/>
              <a:chExt cx="1772202" cy="60807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18599" y="2573489"/>
                <a:ext cx="1772202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757743" y="2550187"/>
                <a:ext cx="1493919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ClientDecrypt</a:t>
                </a:r>
                <a:endParaRPr lang="en-US" b="1" dirty="0" smtClean="0"/>
              </a:p>
              <a:p>
                <a:pPr algn="ctr"/>
                <a:r>
                  <a:rPr lang="en-US" sz="1400" dirty="0" smtClean="0"/>
                  <a:t>columns: [0]</a:t>
                </a:r>
                <a:endParaRPr lang="en-US" sz="14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6524293" y="3461249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5082136" y="966527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Split B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25499" y="5210245"/>
            <a:ext cx="3549076" cy="1589756"/>
            <a:chOff x="4397539" y="4980754"/>
            <a:chExt cx="4983981" cy="1689378"/>
          </a:xfrm>
        </p:grpSpPr>
        <p:sp>
          <p:nvSpPr>
            <p:cNvPr id="45" name="Rectangle 44"/>
            <p:cNvSpPr/>
            <p:nvPr/>
          </p:nvSpPr>
          <p:spPr>
            <a:xfrm>
              <a:off x="4397539" y="4980754"/>
              <a:ext cx="4983981" cy="16893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b="1" dirty="0" smtClean="0">
                <a:latin typeface="Courier"/>
                <a:cs typeface="Courier"/>
              </a:endParaRPr>
            </a:p>
            <a:p>
              <a:r>
                <a:rPr lang="en-US" sz="1400" b="1" dirty="0" smtClean="0">
                  <a:latin typeface="Courier"/>
                  <a:cs typeface="Courier"/>
                </a:rPr>
                <a:t>SELECT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err="1" smtClean="0">
                  <a:latin typeface="Courier"/>
                  <a:cs typeface="Courier"/>
                </a:rPr>
                <a:t>category_DET</a:t>
              </a:r>
              <a:r>
                <a:rPr lang="en-US" sz="1400" dirty="0" smtClean="0">
                  <a:latin typeface="Courier"/>
                  <a:cs typeface="Courier"/>
                </a:rPr>
                <a:t>, 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dirty="0" err="1" smtClean="0">
                  <a:latin typeface="Courier"/>
                  <a:cs typeface="Courier"/>
                </a:rPr>
                <a:t>cost_DET</a:t>
              </a:r>
              <a:r>
                <a:rPr lang="en-US" sz="1400" dirty="0" smtClean="0">
                  <a:latin typeface="Courier"/>
                  <a:cs typeface="Courier"/>
                </a:rPr>
                <a:t>, 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dirty="0" err="1" smtClean="0">
                  <a:latin typeface="Courier"/>
                  <a:cs typeface="Courier"/>
                </a:rPr>
                <a:t>quantity_DET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b="1" dirty="0" smtClean="0">
                  <a:latin typeface="Courier"/>
                  <a:cs typeface="Courier"/>
                </a:rPr>
                <a:t>FROM</a:t>
              </a:r>
              <a:r>
                <a:rPr lang="en-US" sz="1400" dirty="0" smtClean="0">
                  <a:latin typeface="Courier"/>
                  <a:cs typeface="Courier"/>
                </a:rPr>
                <a:t>   </a:t>
              </a:r>
              <a:r>
                <a:rPr lang="en-US" sz="1400" dirty="0" err="1" smtClean="0">
                  <a:latin typeface="Courier"/>
                  <a:cs typeface="Courier"/>
                </a:rPr>
                <a:t>product_ENC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b="1" dirty="0" smtClean="0">
                  <a:latin typeface="Courier"/>
                  <a:cs typeface="Courier"/>
                </a:rPr>
                <a:t>WHERE</a:t>
              </a:r>
              <a:r>
                <a:rPr lang="en-US" sz="1400" dirty="0" smtClean="0">
                  <a:latin typeface="Courier"/>
                  <a:cs typeface="Courier"/>
                </a:rPr>
                <a:t>  </a:t>
              </a:r>
              <a:r>
                <a:rPr lang="en-US" sz="1400" dirty="0" err="1" smtClean="0">
                  <a:latin typeface="Courier"/>
                  <a:cs typeface="Courier"/>
                </a:rPr>
                <a:t>made_in_DET</a:t>
              </a:r>
              <a:r>
                <a:rPr lang="en-US" sz="1400" dirty="0" smtClean="0">
                  <a:latin typeface="Courier"/>
                  <a:cs typeface="Courier"/>
                </a:rPr>
                <a:t> = 0xDEADBEEF </a:t>
              </a:r>
              <a:endParaRPr lang="en-US" sz="1400" dirty="0">
                <a:latin typeface="Courier"/>
                <a:cs typeface="Courier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91360" y="5000327"/>
              <a:ext cx="200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RemoteSQL</a:t>
              </a:r>
              <a:endParaRPr lang="en-US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77045" y="4482952"/>
            <a:ext cx="1772202" cy="721356"/>
            <a:chOff x="5618599" y="4259398"/>
            <a:chExt cx="1772202" cy="721356"/>
          </a:xfrm>
        </p:grpSpPr>
        <p:grpSp>
          <p:nvGrpSpPr>
            <p:cNvPr id="48" name="Group 47"/>
            <p:cNvGrpSpPr/>
            <p:nvPr/>
          </p:nvGrpSpPr>
          <p:grpSpPr>
            <a:xfrm>
              <a:off x="5618599" y="4259398"/>
              <a:ext cx="1772202" cy="584777"/>
              <a:chOff x="5618599" y="4247747"/>
              <a:chExt cx="1772202" cy="58477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618599" y="4310738"/>
                <a:ext cx="1772202" cy="52178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57739" y="4247747"/>
                <a:ext cx="1493919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ClientDecrypt</a:t>
                </a:r>
                <a:endParaRPr lang="en-US" b="1" dirty="0" smtClean="0"/>
              </a:p>
              <a:p>
                <a:pPr algn="ctr"/>
                <a:r>
                  <a:rPr lang="en-US" sz="1400" dirty="0" smtClean="0"/>
                  <a:t>columns: [1,2]</a:t>
                </a:r>
                <a:endParaRPr lang="en-US" sz="1400" dirty="0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6530098" y="4844174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677073" y="1668134"/>
            <a:ext cx="1772202" cy="751086"/>
            <a:chOff x="5618599" y="2846743"/>
            <a:chExt cx="1772202" cy="751086"/>
          </a:xfrm>
        </p:grpSpPr>
        <p:grpSp>
          <p:nvGrpSpPr>
            <p:cNvPr id="68" name="Group 67"/>
            <p:cNvGrpSpPr/>
            <p:nvPr/>
          </p:nvGrpSpPr>
          <p:grpSpPr>
            <a:xfrm>
              <a:off x="5618599" y="2846743"/>
              <a:ext cx="1772202" cy="608078"/>
              <a:chOff x="5618599" y="2550187"/>
              <a:chExt cx="1772202" cy="60807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618599" y="2573489"/>
                <a:ext cx="1772202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936895" y="2550187"/>
                <a:ext cx="113561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ClientSort</a:t>
                </a:r>
                <a:endParaRPr lang="en-US" b="1" dirty="0" smtClean="0"/>
              </a:p>
              <a:p>
                <a:pPr algn="ctr"/>
                <a:r>
                  <a:rPr lang="en-US" sz="1400" dirty="0"/>
                  <a:t>k</a:t>
                </a:r>
                <a:r>
                  <a:rPr lang="en-US" sz="1400" dirty="0" smtClean="0"/>
                  <a:t>ey: [1]</a:t>
                </a:r>
                <a:endParaRPr lang="en-US" sz="1400" dirty="0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6524293" y="3461249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8439" y="925515"/>
            <a:ext cx="1772202" cy="751086"/>
            <a:chOff x="1198527" y="1445859"/>
            <a:chExt cx="1772202" cy="751086"/>
          </a:xfrm>
        </p:grpSpPr>
        <p:grpSp>
          <p:nvGrpSpPr>
            <p:cNvPr id="73" name="Group 72"/>
            <p:cNvGrpSpPr/>
            <p:nvPr/>
          </p:nvGrpSpPr>
          <p:grpSpPr>
            <a:xfrm>
              <a:off x="1198527" y="1445859"/>
              <a:ext cx="1772202" cy="608078"/>
              <a:chOff x="5618599" y="2550187"/>
              <a:chExt cx="1772202" cy="60807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618599" y="2573489"/>
                <a:ext cx="1772202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57743" y="2550187"/>
                <a:ext cx="1493919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ClientDecrypt</a:t>
                </a:r>
                <a:endParaRPr lang="en-US" b="1" dirty="0" smtClean="0"/>
              </a:p>
              <a:p>
                <a:pPr algn="ctr"/>
                <a:r>
                  <a:rPr lang="en-US" sz="1400" dirty="0" smtClean="0"/>
                  <a:t>columns: [0]</a:t>
                </a:r>
                <a:endParaRPr lang="en-US" sz="1400" dirty="0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 flipV="1">
              <a:off x="2104221" y="2060365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677045" y="3818731"/>
            <a:ext cx="1772202" cy="721356"/>
            <a:chOff x="5618599" y="4259398"/>
            <a:chExt cx="1772202" cy="721356"/>
          </a:xfrm>
        </p:grpSpPr>
        <p:grpSp>
          <p:nvGrpSpPr>
            <p:cNvPr id="83" name="Group 82"/>
            <p:cNvGrpSpPr/>
            <p:nvPr/>
          </p:nvGrpSpPr>
          <p:grpSpPr>
            <a:xfrm>
              <a:off x="5618599" y="4259398"/>
              <a:ext cx="1772202" cy="584777"/>
              <a:chOff x="5618599" y="4247747"/>
              <a:chExt cx="1772202" cy="58477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618599" y="4310738"/>
                <a:ext cx="1772202" cy="52178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2607" y="4247747"/>
                <a:ext cx="1724187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</a:t>
                </a:r>
                <a:r>
                  <a:rPr lang="en-US" b="1" dirty="0" err="1" smtClean="0"/>
                  <a:t>Projection</a:t>
                </a:r>
                <a:endParaRPr lang="en-US" b="1" dirty="0" smtClean="0"/>
              </a:p>
              <a:p>
                <a:pPr algn="ctr"/>
                <a:r>
                  <a:rPr lang="en-US" sz="1400" dirty="0" err="1"/>
                  <a:t>e</a:t>
                </a:r>
                <a:r>
                  <a:rPr lang="en-US" sz="1400" dirty="0" err="1" smtClean="0"/>
                  <a:t>xprs</a:t>
                </a:r>
                <a:r>
                  <a:rPr lang="en-US" sz="1400" dirty="0" smtClean="0"/>
                  <a:t>: [$0, $</a:t>
                </a:r>
                <a:r>
                  <a:rPr lang="en-US" sz="1400" dirty="0" smtClean="0"/>
                  <a:t>1*$</a:t>
                </a:r>
                <a:r>
                  <a:rPr lang="en-US" sz="1400" dirty="0" smtClean="0"/>
                  <a:t>2]</a:t>
                </a:r>
                <a:endParaRPr lang="en-US" sz="1400" dirty="0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 flipV="1">
              <a:off x="6530098" y="4844174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676446" y="3155441"/>
            <a:ext cx="1772801" cy="724587"/>
            <a:chOff x="1676446" y="3958507"/>
            <a:chExt cx="1772801" cy="724587"/>
          </a:xfrm>
        </p:grpSpPr>
        <p:grpSp>
          <p:nvGrpSpPr>
            <p:cNvPr id="77" name="Group 76"/>
            <p:cNvGrpSpPr/>
            <p:nvPr/>
          </p:nvGrpSpPr>
          <p:grpSpPr>
            <a:xfrm>
              <a:off x="1676446" y="3958507"/>
              <a:ext cx="1772801" cy="584776"/>
              <a:chOff x="1198526" y="2924729"/>
              <a:chExt cx="1772801" cy="58477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198526" y="2924729"/>
                <a:ext cx="1772801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87579" y="2924729"/>
                <a:ext cx="158248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ClientGroupBy</a:t>
                </a:r>
                <a:endParaRPr lang="en-US" b="1" dirty="0" smtClean="0"/>
              </a:p>
              <a:p>
                <a:pPr algn="ctr"/>
                <a:r>
                  <a:rPr lang="en-US" sz="1400" dirty="0" smtClean="0"/>
                  <a:t>key</a:t>
                </a:r>
                <a:r>
                  <a:rPr lang="en-US" sz="1400" dirty="0" smtClean="0"/>
                  <a:t>: [0]</a:t>
                </a:r>
                <a:endParaRPr lang="en-US" sz="1400" dirty="0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 flipV="1">
              <a:off x="2588544" y="4546514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51045" y="2433831"/>
            <a:ext cx="1838965" cy="721610"/>
            <a:chOff x="1651045" y="3236897"/>
            <a:chExt cx="1838965" cy="721610"/>
          </a:xfrm>
        </p:grpSpPr>
        <p:grpSp>
          <p:nvGrpSpPr>
            <p:cNvPr id="19" name="Group 18"/>
            <p:cNvGrpSpPr/>
            <p:nvPr/>
          </p:nvGrpSpPr>
          <p:grpSpPr>
            <a:xfrm>
              <a:off x="1651045" y="3236897"/>
              <a:ext cx="1838965" cy="584776"/>
              <a:chOff x="1159339" y="2924729"/>
              <a:chExt cx="1838965" cy="58477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184740" y="2924729"/>
                <a:ext cx="1772801" cy="5847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59339" y="2924729"/>
                <a:ext cx="183896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ClientGroupFilter</a:t>
                </a:r>
                <a:endParaRPr lang="en-US" b="1" dirty="0" smtClean="0"/>
              </a:p>
              <a:p>
                <a:pPr algn="ctr"/>
                <a:r>
                  <a:rPr lang="en-US" sz="1400" dirty="0" err="1"/>
                  <a:t>e</a:t>
                </a:r>
                <a:r>
                  <a:rPr lang="en-US" sz="1400" dirty="0" err="1" smtClean="0"/>
                  <a:t>xpr</a:t>
                </a:r>
                <a:r>
                  <a:rPr lang="en-US" sz="1400" dirty="0" smtClean="0"/>
                  <a:t>: $1 &gt; 1000000</a:t>
                </a:r>
                <a:endParaRPr lang="en-US" sz="1400" dirty="0"/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 flipV="1">
              <a:off x="2588544" y="3821927"/>
              <a:ext cx="0" cy="13658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72991" y="5209354"/>
            <a:ext cx="3795725" cy="1595693"/>
            <a:chOff x="5172991" y="5209354"/>
            <a:chExt cx="3795725" cy="1595693"/>
          </a:xfrm>
        </p:grpSpPr>
        <p:sp>
          <p:nvSpPr>
            <p:cNvPr id="5" name="Rectangle 4"/>
            <p:cNvSpPr/>
            <p:nvPr/>
          </p:nvSpPr>
          <p:spPr>
            <a:xfrm>
              <a:off x="5172991" y="5209354"/>
              <a:ext cx="3795725" cy="159569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b="1" dirty="0" smtClean="0">
                <a:latin typeface="Courier"/>
                <a:cs typeface="Courier"/>
              </a:endParaRPr>
            </a:p>
            <a:p>
              <a:r>
                <a:rPr lang="en-US" sz="1400" b="1" dirty="0" smtClean="0">
                  <a:latin typeface="Courier"/>
                  <a:cs typeface="Courier"/>
                </a:rPr>
                <a:t>SELECT</a:t>
              </a:r>
              <a:r>
                <a:rPr lang="en-US" sz="1400" dirty="0" smtClean="0">
                  <a:latin typeface="Courier"/>
                  <a:cs typeface="Courier"/>
                </a:rPr>
                <a:t>   </a:t>
              </a:r>
              <a:r>
                <a:rPr lang="en-US" sz="1400" dirty="0" err="1" smtClean="0">
                  <a:latin typeface="Courier"/>
                  <a:cs typeface="Courier"/>
                </a:rPr>
                <a:t>category_DET</a:t>
              </a:r>
              <a:r>
                <a:rPr lang="en-US" sz="1400" dirty="0" smtClean="0">
                  <a:latin typeface="Courier"/>
                  <a:cs typeface="Courier"/>
                </a:rPr>
                <a:t>, 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 PAL_SUM(</a:t>
              </a:r>
              <a:r>
                <a:rPr lang="en-US" sz="1400" dirty="0" err="1" smtClean="0">
                  <a:latin typeface="Courier"/>
                  <a:cs typeface="Courier"/>
                </a:rPr>
                <a:t>cost_qty_HOM</a:t>
              </a:r>
              <a:r>
                <a:rPr lang="en-US" sz="1400" dirty="0" smtClean="0">
                  <a:latin typeface="Courier"/>
                  <a:cs typeface="Courier"/>
                </a:rPr>
                <a:t>) </a:t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b="1" dirty="0" smtClean="0">
                  <a:latin typeface="Courier"/>
                  <a:cs typeface="Courier"/>
                </a:rPr>
                <a:t>FROM</a:t>
              </a:r>
              <a:r>
                <a:rPr lang="en-US" sz="1400" dirty="0" smtClean="0">
                  <a:latin typeface="Courier"/>
                  <a:cs typeface="Courier"/>
                </a:rPr>
                <a:t>     </a:t>
              </a:r>
              <a:r>
                <a:rPr lang="en-US" sz="1400" dirty="0" err="1" smtClean="0">
                  <a:latin typeface="Courier"/>
                  <a:cs typeface="Courier"/>
                </a:rPr>
                <a:t>product_ENC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b="1" dirty="0" smtClean="0">
                  <a:latin typeface="Courier"/>
                  <a:cs typeface="Courier"/>
                </a:rPr>
                <a:t>WHERE</a:t>
              </a:r>
              <a:r>
                <a:rPr lang="en-US" sz="1400" dirty="0" smtClean="0">
                  <a:latin typeface="Courier"/>
                  <a:cs typeface="Courier"/>
                </a:rPr>
                <a:t>    </a:t>
              </a:r>
              <a:r>
                <a:rPr lang="en-US" sz="1400" dirty="0" err="1" smtClean="0">
                  <a:latin typeface="Courier"/>
                  <a:cs typeface="Courier"/>
                </a:rPr>
                <a:t>made_in_DET</a:t>
              </a:r>
              <a:r>
                <a:rPr lang="en-US" sz="1400" dirty="0" smtClean="0">
                  <a:latin typeface="Courier"/>
                  <a:cs typeface="Courier"/>
                </a:rPr>
                <a:t> = </a:t>
              </a:r>
              <a:r>
                <a:rPr lang="en-US" sz="1400" dirty="0" smtClean="0">
                  <a:latin typeface="Courier"/>
                  <a:cs typeface="Courier"/>
                </a:rPr>
                <a:t>0xDEADBEEF 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b="1" dirty="0" smtClean="0">
                  <a:latin typeface="Courier"/>
                  <a:cs typeface="Courier"/>
                </a:rPr>
                <a:t>GROUP BY </a:t>
              </a:r>
              <a:r>
                <a:rPr lang="en-US" sz="1400" dirty="0" err="1" smtClean="0">
                  <a:latin typeface="Courier"/>
                  <a:cs typeface="Courier"/>
                </a:rPr>
                <a:t>category_DET</a:t>
              </a:r>
              <a:endParaRPr lang="en-US" sz="1400" dirty="0">
                <a:latin typeface="Courier"/>
                <a:cs typeface="Courier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05687" y="5212228"/>
              <a:ext cx="1425978" cy="34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RemoteSQL</a:t>
              </a:r>
              <a:endParaRPr lang="en-US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81400" y="3142741"/>
            <a:ext cx="1656902" cy="1252169"/>
            <a:chOff x="3581400" y="3142741"/>
            <a:chExt cx="1656902" cy="1252169"/>
          </a:xfrm>
        </p:grpSpPr>
        <p:sp>
          <p:nvSpPr>
            <p:cNvPr id="39" name="Right Bracket 38"/>
            <p:cNvSpPr/>
            <p:nvPr/>
          </p:nvSpPr>
          <p:spPr>
            <a:xfrm>
              <a:off x="3581400" y="3142741"/>
              <a:ext cx="114300" cy="125216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19938" y="3436190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Split B </a:t>
              </a:r>
              <a:r>
                <a:rPr lang="en-US" b="1" dirty="0" smtClean="0"/>
                <a:t>pushes </a:t>
              </a:r>
            </a:p>
            <a:p>
              <a:r>
                <a:rPr lang="en-US" b="1" dirty="0" smtClean="0"/>
                <a:t>to server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13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Splitting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Strawman</a:t>
            </a:r>
            <a:r>
              <a:rPr lang="en-US" dirty="0" smtClean="0"/>
              <a:t>: Greedy split</a:t>
            </a:r>
          </a:p>
          <a:p>
            <a:pPr lvl="1"/>
            <a:r>
              <a:rPr lang="en-US" dirty="0" smtClean="0"/>
              <a:t>Always running computation on server if possible 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</a:t>
            </a:r>
            <a:r>
              <a:rPr lang="en-US" dirty="0" smtClean="0"/>
              <a:t>Can fail to produce </a:t>
            </a:r>
            <a:r>
              <a:rPr lang="en-US" dirty="0" smtClean="0"/>
              <a:t>the </a:t>
            </a:r>
            <a:r>
              <a:rPr lang="en-US" dirty="0" smtClean="0"/>
              <a:t>optimal plan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0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greedy split can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 dirty="0" smtClean="0"/>
              <a:t>ops have </a:t>
            </a:r>
            <a:r>
              <a:rPr lang="en-US" i="1" dirty="0" smtClean="0"/>
              <a:t>very</a:t>
            </a:r>
            <a:r>
              <a:rPr lang="en-US" dirty="0" smtClean="0"/>
              <a:t> different </a:t>
            </a:r>
            <a:r>
              <a:rPr lang="en-US" dirty="0"/>
              <a:t>runtimes</a:t>
            </a:r>
          </a:p>
          <a:p>
            <a:pPr lvl="1"/>
            <a:r>
              <a:rPr lang="en-US" dirty="0" err="1"/>
              <a:t>Paillier</a:t>
            </a:r>
            <a:r>
              <a:rPr lang="en-US" dirty="0"/>
              <a:t> addition: </a:t>
            </a:r>
            <a:r>
              <a:rPr lang="en-US" dirty="0" smtClean="0"/>
              <a:t>.</a:t>
            </a:r>
            <a:r>
              <a:rPr lang="en-US" dirty="0"/>
              <a:t>005ms</a:t>
            </a:r>
          </a:p>
          <a:p>
            <a:pPr lvl="1"/>
            <a:r>
              <a:rPr lang="en-US" dirty="0" smtClean="0"/>
              <a:t>Deterministic (AES) decrypt</a:t>
            </a:r>
            <a:r>
              <a:rPr lang="en-US" dirty="0"/>
              <a:t>: </a:t>
            </a:r>
            <a:r>
              <a:rPr lang="en-US" dirty="0" smtClean="0"/>
              <a:t>.</a:t>
            </a:r>
            <a:r>
              <a:rPr lang="en-US" dirty="0"/>
              <a:t>01ms (2x add)</a:t>
            </a:r>
          </a:p>
          <a:p>
            <a:pPr lvl="1"/>
            <a:r>
              <a:rPr lang="en-US" dirty="0" err="1"/>
              <a:t>Paillier</a:t>
            </a:r>
            <a:r>
              <a:rPr lang="en-US" dirty="0"/>
              <a:t> decrypt: </a:t>
            </a:r>
            <a:r>
              <a:rPr lang="en-US" dirty="0" smtClean="0"/>
              <a:t>.</a:t>
            </a:r>
            <a:r>
              <a:rPr lang="en-US" dirty="0"/>
              <a:t>5ms (</a:t>
            </a:r>
            <a:r>
              <a:rPr lang="en-US" b="1" dirty="0"/>
              <a:t>100x</a:t>
            </a:r>
            <a:r>
              <a:rPr lang="en-US" dirty="0"/>
              <a:t> add, </a:t>
            </a:r>
            <a:r>
              <a:rPr lang="en-US" b="1" dirty="0"/>
              <a:t>50x</a:t>
            </a:r>
            <a:r>
              <a:rPr lang="en-US" dirty="0"/>
              <a:t> AES decrypt)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5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greedy split can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SELECT</a:t>
            </a:r>
            <a:r>
              <a:rPr lang="en-US" sz="2000" dirty="0" smtClean="0">
                <a:latin typeface="Courier New"/>
                <a:cs typeface="Courier New"/>
              </a:rPr>
              <a:t>   SUM</a:t>
            </a:r>
            <a:r>
              <a:rPr lang="en-US" sz="2000" dirty="0" smtClean="0">
                <a:latin typeface="Courier New"/>
                <a:cs typeface="Courier New"/>
              </a:rPr>
              <a:t>(salary)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FROM</a:t>
            </a:r>
            <a:r>
              <a:rPr lang="en-US" sz="2000" dirty="0" smtClean="0">
                <a:latin typeface="Courier New"/>
                <a:cs typeface="Courier New"/>
              </a:rPr>
              <a:t>     employees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GROUP </a:t>
            </a:r>
            <a:r>
              <a:rPr lang="en-US" sz="2000" b="1" dirty="0" smtClean="0">
                <a:latin typeface="Courier New"/>
                <a:cs typeface="Courier New"/>
              </a:rPr>
              <a:t>BY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endParaRPr lang="en-US" sz="2000" dirty="0" smtClean="0"/>
          </a:p>
          <a:p>
            <a:r>
              <a:rPr lang="en-US" dirty="0" smtClean="0"/>
              <a:t>Two possible plans:</a:t>
            </a:r>
          </a:p>
          <a:p>
            <a:pPr lvl="1"/>
            <a:r>
              <a:rPr lang="en-US" b="1" dirty="0" smtClean="0"/>
              <a:t>A: </a:t>
            </a:r>
            <a:r>
              <a:rPr lang="en-US" dirty="0" smtClean="0"/>
              <a:t>Server uses </a:t>
            </a:r>
            <a:r>
              <a:rPr lang="en-US" dirty="0" err="1" smtClean="0"/>
              <a:t>Paillier</a:t>
            </a:r>
            <a:r>
              <a:rPr lang="en-US" dirty="0" smtClean="0"/>
              <a:t> to </a:t>
            </a:r>
            <a:r>
              <a:rPr lang="en-US" sz="2000" dirty="0" smtClean="0">
                <a:latin typeface="Courier New"/>
                <a:cs typeface="Courier New"/>
              </a:rPr>
              <a:t>SUM</a:t>
            </a:r>
            <a:r>
              <a:rPr lang="en-US" dirty="0" smtClean="0"/>
              <a:t> for each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B: </a:t>
            </a:r>
            <a:r>
              <a:rPr lang="en-US" dirty="0"/>
              <a:t>S</a:t>
            </a:r>
            <a:r>
              <a:rPr lang="en-US" dirty="0" smtClean="0"/>
              <a:t>erver does </a:t>
            </a:r>
            <a:r>
              <a:rPr lang="en-US" sz="2000" dirty="0" smtClean="0">
                <a:latin typeface="Courier New"/>
                <a:cs typeface="Courier New"/>
              </a:rPr>
              <a:t>GROUP BY</a:t>
            </a:r>
            <a:r>
              <a:rPr lang="en-US" dirty="0" smtClean="0"/>
              <a:t>, returns </a:t>
            </a:r>
            <a:r>
              <a:rPr lang="en-US" dirty="0" smtClean="0"/>
              <a:t>deterministic </a:t>
            </a:r>
            <a:r>
              <a:rPr lang="en-US" dirty="0" err="1" smtClean="0"/>
              <a:t>ciphertexts</a:t>
            </a:r>
            <a:r>
              <a:rPr lang="en-US" dirty="0" smtClean="0"/>
              <a:t> for </a:t>
            </a:r>
            <a:r>
              <a:rPr lang="en-US" dirty="0" smtClean="0"/>
              <a:t>salaries, client decrypts + sums</a:t>
            </a:r>
          </a:p>
          <a:p>
            <a:r>
              <a:rPr lang="en-US" b="1" dirty="0" smtClean="0"/>
              <a:t>Optimal plan depends on data</a:t>
            </a:r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better for large groups, </a:t>
            </a:r>
            <a:r>
              <a:rPr lang="en-US" b="1" dirty="0" smtClean="0"/>
              <a:t>B</a:t>
            </a:r>
            <a:r>
              <a:rPr lang="en-US" dirty="0" smtClean="0"/>
              <a:t> better for small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Large groups amortize cost of </a:t>
            </a:r>
            <a:r>
              <a:rPr lang="en-US" dirty="0" err="1" smtClean="0"/>
              <a:t>Paillier</a:t>
            </a:r>
            <a:r>
              <a:rPr lang="en-US" dirty="0" smtClean="0"/>
              <a:t> decryption</a:t>
            </a:r>
            <a:endParaRPr lang="en-US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024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Splitting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Solution: </a:t>
            </a:r>
            <a:r>
              <a:rPr lang="en-US" dirty="0" smtClean="0"/>
              <a:t>Cost-based optimizer (planner) for computing optimal split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Side benefit:</a:t>
            </a:r>
            <a:r>
              <a:rPr lang="en-US" dirty="0" smtClean="0"/>
              <a:t> Can propose </a:t>
            </a:r>
            <a:r>
              <a:rPr lang="en-US" i="1" dirty="0" smtClean="0"/>
              <a:t>what-if </a:t>
            </a:r>
            <a:r>
              <a:rPr lang="en-US" dirty="0" smtClean="0"/>
              <a:t>scenarios to evaluate gains from allowing a crypto-system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vs. security trade-off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8528" y="3153833"/>
            <a:ext cx="1181101" cy="92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6635" y="2975517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6635" y="3396681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6635" y="3823679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8754" y="2969167"/>
            <a:ext cx="123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Cost: 803.1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8754" y="3398745"/>
            <a:ext cx="123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Cost: 400.2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8754" y="3823679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Cost: 1791.8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29" y="3490943"/>
            <a:ext cx="227208" cy="210546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3461087" y="3160183"/>
            <a:ext cx="446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61087" y="3596216"/>
            <a:ext cx="446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61087" y="4030135"/>
            <a:ext cx="446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38547" y="3153833"/>
            <a:ext cx="446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38547" y="3589866"/>
            <a:ext cx="446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38547" y="4023785"/>
            <a:ext cx="446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2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 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design means: </a:t>
            </a:r>
            <a:endParaRPr lang="en-US" dirty="0" smtClean="0"/>
          </a:p>
          <a:p>
            <a:pPr lvl="1"/>
            <a:r>
              <a:rPr lang="en-US" dirty="0" smtClean="0"/>
              <a:t>Which crypto-systems to materialize?</a:t>
            </a:r>
          </a:p>
          <a:p>
            <a:pPr lvl="1"/>
            <a:r>
              <a:rPr lang="en-US" dirty="0" smtClean="0"/>
              <a:t>Which pre-computed expressions?</a:t>
            </a:r>
          </a:p>
          <a:p>
            <a:r>
              <a:rPr lang="en-US" b="1" dirty="0" err="1" smtClean="0"/>
              <a:t>Strawman</a:t>
            </a:r>
            <a:r>
              <a:rPr lang="en-US" dirty="0" smtClean="0"/>
              <a:t>: Materialize everything</a:t>
            </a:r>
          </a:p>
          <a:p>
            <a:pPr lvl="1"/>
            <a:r>
              <a:rPr lang="en-US" dirty="0" smtClean="0"/>
              <a:t>Space inefficient, hurts performance in row-stores</a:t>
            </a:r>
          </a:p>
          <a:p>
            <a:pPr lvl="1"/>
            <a:r>
              <a:rPr lang="en-US" dirty="0" smtClean="0"/>
              <a:t>Infinite number of expressions to pre-compute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workload trace + cost-model + </a:t>
            </a:r>
            <a:r>
              <a:rPr lang="en-US" dirty="0" smtClean="0"/>
              <a:t>integer linear program (ILP)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84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54314" y="1417638"/>
            <a:ext cx="0" cy="502126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80342" y="6275506"/>
            <a:ext cx="799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Setup</a:t>
            </a:r>
            <a:endParaRPr lang="en-US" sz="2000" b="1" dirty="0">
              <a:solidFill>
                <a:srgbClr val="00009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9697" y="627173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Querying</a:t>
            </a:r>
            <a:endParaRPr lang="en-US" sz="2000" b="1" dirty="0">
              <a:solidFill>
                <a:srgbClr val="00009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8290" y="2095500"/>
            <a:ext cx="1734219" cy="1327666"/>
            <a:chOff x="199690" y="1689100"/>
            <a:chExt cx="1734219" cy="1327666"/>
          </a:xfrm>
        </p:grpSpPr>
        <p:sp>
          <p:nvSpPr>
            <p:cNvPr id="3" name="Rounded Rectangle 2"/>
            <p:cNvSpPr/>
            <p:nvPr/>
          </p:nvSpPr>
          <p:spPr>
            <a:xfrm>
              <a:off x="457200" y="1689100"/>
              <a:ext cx="596900" cy="596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Q1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8500" y="1866900"/>
              <a:ext cx="596900" cy="596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Q2</a:t>
              </a:r>
              <a:endParaRPr lang="en-US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33450" y="2044700"/>
              <a:ext cx="596900" cy="596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Q3</a:t>
              </a:r>
              <a:endParaRPr 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9690" y="2647434"/>
              <a:ext cx="173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Query workload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30750" y="3486834"/>
            <a:ext cx="1130300" cy="1461532"/>
            <a:chOff x="4730750" y="2980372"/>
            <a:chExt cx="1130300" cy="14615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750" y="2980372"/>
              <a:ext cx="1130300" cy="11303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765183" y="4072572"/>
              <a:ext cx="1084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US" b="1" dirty="0" smtClean="0"/>
                <a:t>atabase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90" y="4627673"/>
            <a:ext cx="2122394" cy="1677877"/>
            <a:chOff x="50800" y="4462573"/>
            <a:chExt cx="2122394" cy="1677877"/>
          </a:xfrm>
        </p:grpSpPr>
        <p:sp>
          <p:nvSpPr>
            <p:cNvPr id="13" name="TextBox 12"/>
            <p:cNvSpPr txBox="1"/>
            <p:nvPr/>
          </p:nvSpPr>
          <p:spPr>
            <a:xfrm>
              <a:off x="174290" y="5771118"/>
              <a:ext cx="1973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Database statistics</a:t>
              </a:r>
              <a:endParaRPr lang="en-US" b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0" y="4462573"/>
              <a:ext cx="2122394" cy="1342414"/>
            </a:xfrm>
            <a:prstGeom prst="rect">
              <a:avLst/>
            </a:prstGeom>
          </p:spPr>
        </p:pic>
      </p:grpSp>
      <p:sp>
        <p:nvSpPr>
          <p:cNvPr id="18" name="Rounded Rectangle 17"/>
          <p:cNvSpPr/>
          <p:nvPr/>
        </p:nvSpPr>
        <p:spPr>
          <a:xfrm>
            <a:off x="2563384" y="3629668"/>
            <a:ext cx="1233916" cy="8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Monomi</a:t>
            </a:r>
            <a:r>
              <a:rPr lang="en-US" b="1" dirty="0" smtClean="0"/>
              <a:t> Designer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48987" y="1788394"/>
            <a:ext cx="1473856" cy="1623770"/>
            <a:chOff x="2470150" y="1461814"/>
            <a:chExt cx="1473856" cy="16237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4950" y="1461814"/>
              <a:ext cx="793750" cy="126662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470150" y="2716252"/>
              <a:ext cx="14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Space budget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>
            <a:stCxn id="16" idx="0"/>
          </p:cNvCxnSpPr>
          <p:nvPr/>
        </p:nvCxnSpPr>
        <p:spPr>
          <a:xfrm flipV="1">
            <a:off x="1273587" y="4292600"/>
            <a:ext cx="1289797" cy="33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1295400" y="3423166"/>
            <a:ext cx="1267984" cy="42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0"/>
          </p:cNvCxnSpPr>
          <p:nvPr/>
        </p:nvCxnSpPr>
        <p:spPr>
          <a:xfrm>
            <a:off x="3180342" y="3352800"/>
            <a:ext cx="0" cy="276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922843" y="3962400"/>
            <a:ext cx="807907" cy="279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434791" y="2572283"/>
            <a:ext cx="1270000" cy="844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Monomi</a:t>
            </a:r>
            <a:r>
              <a:rPr lang="en-US" b="1" dirty="0" smtClean="0"/>
              <a:t> Planner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260291" y="2336800"/>
            <a:ext cx="0" cy="235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260291" y="3416300"/>
            <a:ext cx="0" cy="276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882733" y="2145772"/>
            <a:ext cx="792162" cy="703262"/>
            <a:chOff x="4793556" y="1417638"/>
            <a:chExt cx="792162" cy="703262"/>
          </a:xfrm>
        </p:grpSpPr>
        <p:sp>
          <p:nvSpPr>
            <p:cNvPr id="52" name="Oval 51"/>
            <p:cNvSpPr/>
            <p:nvPr/>
          </p:nvSpPr>
          <p:spPr>
            <a:xfrm>
              <a:off x="5012184" y="1417638"/>
              <a:ext cx="347662" cy="347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793556" y="1773238"/>
              <a:ext cx="347662" cy="347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238056" y="1765300"/>
              <a:ext cx="347662" cy="347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2" idx="3"/>
              <a:endCxn id="53" idx="0"/>
            </p:cNvCxnSpPr>
            <p:nvPr/>
          </p:nvCxnSpPr>
          <p:spPr>
            <a:xfrm flipH="1">
              <a:off x="4967387" y="1714386"/>
              <a:ext cx="95711" cy="58852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>
              <a:stCxn id="52" idx="5"/>
              <a:endCxn id="54" idx="0"/>
            </p:cNvCxnSpPr>
            <p:nvPr/>
          </p:nvCxnSpPr>
          <p:spPr>
            <a:xfrm>
              <a:off x="5308932" y="1714386"/>
              <a:ext cx="102955" cy="5091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31164" y="2344738"/>
            <a:ext cx="792162" cy="703262"/>
            <a:chOff x="4793556" y="1417638"/>
            <a:chExt cx="792162" cy="703262"/>
          </a:xfrm>
        </p:grpSpPr>
        <p:sp>
          <p:nvSpPr>
            <p:cNvPr id="63" name="Oval 62"/>
            <p:cNvSpPr/>
            <p:nvPr/>
          </p:nvSpPr>
          <p:spPr>
            <a:xfrm>
              <a:off x="5012184" y="1417638"/>
              <a:ext cx="347662" cy="3476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793556" y="1773238"/>
              <a:ext cx="347662" cy="3476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238056" y="1765300"/>
              <a:ext cx="347662" cy="3476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3" idx="3"/>
              <a:endCxn id="64" idx="0"/>
            </p:cNvCxnSpPr>
            <p:nvPr/>
          </p:nvCxnSpPr>
          <p:spPr>
            <a:xfrm flipH="1">
              <a:off x="4967387" y="1714386"/>
              <a:ext cx="95711" cy="58852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7" name="Straight Connector 66"/>
            <p:cNvCxnSpPr>
              <a:stCxn id="63" idx="5"/>
              <a:endCxn id="65" idx="0"/>
            </p:cNvCxnSpPr>
            <p:nvPr/>
          </p:nvCxnSpPr>
          <p:spPr>
            <a:xfrm>
              <a:off x="5308932" y="1714386"/>
              <a:ext cx="102955" cy="5091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199171" y="2572810"/>
            <a:ext cx="792162" cy="703262"/>
            <a:chOff x="4793556" y="1417638"/>
            <a:chExt cx="792162" cy="703262"/>
          </a:xfrm>
        </p:grpSpPr>
        <p:sp>
          <p:nvSpPr>
            <p:cNvPr id="69" name="Oval 68"/>
            <p:cNvSpPr/>
            <p:nvPr/>
          </p:nvSpPr>
          <p:spPr>
            <a:xfrm>
              <a:off x="5012184" y="1417638"/>
              <a:ext cx="347662" cy="3476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793556" y="1773238"/>
              <a:ext cx="347662" cy="3476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238056" y="1765300"/>
              <a:ext cx="347662" cy="3476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9" idx="3"/>
              <a:endCxn id="70" idx="0"/>
            </p:cNvCxnSpPr>
            <p:nvPr/>
          </p:nvCxnSpPr>
          <p:spPr>
            <a:xfrm flipH="1">
              <a:off x="4967387" y="1714386"/>
              <a:ext cx="95711" cy="58852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>
              <a:stCxn id="69" idx="5"/>
              <a:endCxn id="71" idx="0"/>
            </p:cNvCxnSpPr>
            <p:nvPr/>
          </p:nvCxnSpPr>
          <p:spPr>
            <a:xfrm>
              <a:off x="5308932" y="1714386"/>
              <a:ext cx="102955" cy="50914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400" y="1229594"/>
            <a:ext cx="1092200" cy="1092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862" y="4706228"/>
            <a:ext cx="1276559" cy="1276559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7867650" y="3416816"/>
            <a:ext cx="0" cy="27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867650" y="2344738"/>
            <a:ext cx="0" cy="21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Left-Right Arrow 81"/>
          <p:cNvSpPr/>
          <p:nvPr/>
        </p:nvSpPr>
        <p:spPr>
          <a:xfrm>
            <a:off x="5813980" y="3962400"/>
            <a:ext cx="1469470" cy="2700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260605" y="3693168"/>
            <a:ext cx="1444186" cy="934505"/>
            <a:chOff x="7260605" y="3693168"/>
            <a:chExt cx="1444186" cy="934505"/>
          </a:xfrm>
        </p:grpSpPr>
        <p:sp>
          <p:nvSpPr>
            <p:cNvPr id="44" name="Rounded Rectangle 43"/>
            <p:cNvSpPr/>
            <p:nvPr/>
          </p:nvSpPr>
          <p:spPr>
            <a:xfrm>
              <a:off x="7434791" y="3693168"/>
              <a:ext cx="1270000" cy="8234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Monomi</a:t>
              </a:r>
              <a:r>
                <a:rPr lang="en-US" b="1" dirty="0" smtClean="0"/>
                <a:t> Runtime</a:t>
              </a:r>
              <a:endParaRPr lang="en-US" b="1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60605" y="4279301"/>
              <a:ext cx="348372" cy="348372"/>
            </a:xfrm>
            <a:prstGeom prst="rect">
              <a:avLst/>
            </a:prstGeom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73960"/>
              </p:ext>
            </p:extLst>
          </p:nvPr>
        </p:nvGraphicFramePr>
        <p:xfrm>
          <a:off x="2821807" y="2259901"/>
          <a:ext cx="27086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17"/>
                <a:gridCol w="588182"/>
                <a:gridCol w="608413"/>
                <a:gridCol w="537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922865" y="2700539"/>
            <a:ext cx="1527118" cy="985334"/>
            <a:chOff x="-3314133" y="2785376"/>
            <a:chExt cx="1527118" cy="9853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257435" y="2789609"/>
              <a:ext cx="227208" cy="21054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664769" y="3159589"/>
              <a:ext cx="227208" cy="21054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089069" y="3527872"/>
              <a:ext cx="227208" cy="21054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704533" y="2789609"/>
              <a:ext cx="338940" cy="23047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125955" y="2785376"/>
              <a:ext cx="338940" cy="230479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704533" y="3537692"/>
              <a:ext cx="338940" cy="230479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125955" y="3155336"/>
              <a:ext cx="338940" cy="23047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257435" y="3159589"/>
              <a:ext cx="227208" cy="210546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314133" y="3540231"/>
              <a:ext cx="338940" cy="230479"/>
            </a:xfrm>
            <a:prstGeom prst="rect">
              <a:avLst/>
            </a:prstGeom>
          </p:spPr>
        </p:pic>
      </p:grpSp>
      <p:sp>
        <p:nvSpPr>
          <p:cNvPr id="33" name="Left Arrow 32"/>
          <p:cNvSpPr/>
          <p:nvPr/>
        </p:nvSpPr>
        <p:spPr>
          <a:xfrm rot="2445442">
            <a:off x="5651287" y="4639828"/>
            <a:ext cx="960169" cy="2745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21596" y="5136465"/>
            <a:ext cx="1658702" cy="1322648"/>
            <a:chOff x="6521596" y="5136465"/>
            <a:chExt cx="1658702" cy="132264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6540" y="5136465"/>
              <a:ext cx="1581331" cy="978716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6521596" y="6089781"/>
              <a:ext cx="1658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Encrypted Data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37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 animBg="1"/>
      <p:bldP spid="34" grpId="0" animBg="1"/>
      <p:bldP spid="36" grpId="0" animBg="1"/>
      <p:bldP spid="8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3038"/>
            <a:ext cx="8229600" cy="1143000"/>
          </a:xfrm>
        </p:spPr>
        <p:txBody>
          <a:bodyPr/>
          <a:lstStyle/>
          <a:p>
            <a:r>
              <a:rPr lang="en-US" dirty="0" smtClean="0"/>
              <a:t>How well does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TPC-H queries can </a:t>
            </a:r>
            <a:r>
              <a:rPr lang="en-US" dirty="0" err="1" smtClean="0"/>
              <a:t>Monomi</a:t>
            </a:r>
            <a:r>
              <a:rPr lang="en-US" dirty="0" smtClean="0"/>
              <a:t> </a:t>
            </a:r>
            <a:r>
              <a:rPr lang="en-US" dirty="0" smtClean="0"/>
              <a:t>run?</a:t>
            </a:r>
            <a:endParaRPr lang="en-US" dirty="0" smtClean="0"/>
          </a:p>
          <a:p>
            <a:r>
              <a:rPr lang="en-US" dirty="0" smtClean="0"/>
              <a:t>What is the overhead compared to plaintext?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optimizations matter?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TPC</a:t>
            </a:r>
            <a:r>
              <a:rPr lang="en-US" dirty="0"/>
              <a:t>-H scale </a:t>
            </a:r>
            <a:r>
              <a:rPr lang="en-US" dirty="0" smtClean="0"/>
              <a:t>10</a:t>
            </a:r>
            <a:endParaRPr lang="en-US" dirty="0" smtClean="0"/>
          </a:p>
          <a:p>
            <a:pPr lvl="1"/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/>
              <a:t>8.4 on Linux 2.6</a:t>
            </a:r>
          </a:p>
          <a:p>
            <a:pPr lvl="2"/>
            <a:r>
              <a:rPr lang="en-US" dirty="0"/>
              <a:t>8GB RAM, 16 cores, six 7200 RPM HDDs</a:t>
            </a:r>
          </a:p>
        </p:txBody>
      </p:sp>
    </p:spTree>
    <p:extLst>
      <p:ext uri="{BB962C8B-B14F-4D97-AF65-F5344CB8AC3E}">
        <p14:creationId xmlns:p14="http://schemas.microsoft.com/office/powerpoint/2010/main" val="252015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04" y="2770225"/>
            <a:ext cx="1727032" cy="1727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deployment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0994" y="4582856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Vulnerable </a:t>
            </a:r>
            <a:r>
              <a:rPr lang="en-US" sz="2000" b="1" dirty="0" smtClean="0">
                <a:solidFill>
                  <a:srgbClr val="FF0000"/>
                </a:solidFill>
              </a:rPr>
              <a:t/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database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616200"/>
            <a:ext cx="1955800" cy="195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49400" y="2490232"/>
            <a:ext cx="2336800" cy="2675523"/>
            <a:chOff x="1549400" y="2490232"/>
            <a:chExt cx="2336800" cy="2675523"/>
          </a:xfrm>
        </p:grpSpPr>
        <p:sp>
          <p:nvSpPr>
            <p:cNvPr id="6" name="TextBox 5"/>
            <p:cNvSpPr txBox="1"/>
            <p:nvPr/>
          </p:nvSpPr>
          <p:spPr>
            <a:xfrm>
              <a:off x="1981200" y="4765645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8000"/>
                  </a:solidFill>
                </a:rPr>
                <a:t>Trusted user</a:t>
              </a:r>
              <a:endParaRPr lang="en-US" sz="2000" b="1" dirty="0">
                <a:solidFill>
                  <a:srgbClr val="008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49400" y="2490232"/>
              <a:ext cx="2336800" cy="2275413"/>
            </a:xfrm>
            <a:prstGeom prst="roundRect">
              <a:avLst/>
            </a:prstGeom>
            <a:noFill/>
            <a:ln w="28575" cmpd="sng">
              <a:solidFill>
                <a:srgbClr val="008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evi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7167081" y="1678182"/>
            <a:ext cx="1006613" cy="10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4027315" y="2901434"/>
            <a:ext cx="1816100" cy="387866"/>
            <a:chOff x="4027315" y="2901434"/>
            <a:chExt cx="1816100" cy="38786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027315" y="3289300"/>
              <a:ext cx="18161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89385" y="290143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Query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94750" y="3745468"/>
            <a:ext cx="1816100" cy="369332"/>
            <a:chOff x="3886200" y="3745468"/>
            <a:chExt cx="1816100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886200" y="4114800"/>
              <a:ext cx="181610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42980" y="37454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76400" y="5842000"/>
            <a:ext cx="625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Problem</a:t>
            </a:r>
            <a:r>
              <a:rPr lang="en-US" sz="2800" b="1" dirty="0" smtClean="0"/>
              <a:t>: </a:t>
            </a:r>
            <a:r>
              <a:rPr lang="en-US" sz="2800" dirty="0" smtClean="0"/>
              <a:t>Want </a:t>
            </a:r>
            <a:r>
              <a:rPr lang="en-US" sz="2800" dirty="0" smtClean="0"/>
              <a:t>to run queries over data!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22400" y="1759506"/>
            <a:ext cx="465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“Give me the </a:t>
            </a:r>
            <a:r>
              <a:rPr lang="en-US" dirty="0" smtClean="0"/>
              <a:t># of views of </a:t>
            </a:r>
            <a:r>
              <a:rPr lang="en-US" dirty="0" smtClean="0"/>
              <a:t>all </a:t>
            </a:r>
            <a:r>
              <a:rPr lang="en-US" dirty="0" smtClean="0"/>
              <a:t>adult</a:t>
            </a:r>
            <a:r>
              <a:rPr lang="en-US" dirty="0"/>
              <a:t>s</a:t>
            </a:r>
            <a:r>
              <a:rPr lang="en-US" dirty="0" smtClean="0"/>
              <a:t> by country”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89682"/>
              </p:ext>
            </p:extLst>
          </p:nvPr>
        </p:nvGraphicFramePr>
        <p:xfrm>
          <a:off x="4349556" y="4483100"/>
          <a:ext cx="1054100" cy="91439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27050"/>
                <a:gridCol w="527050"/>
              </a:tblGrid>
              <a:tr h="2344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1M</a:t>
                      </a:r>
                      <a:endParaRPr lang="en-US" sz="1400" dirty="0"/>
                    </a:p>
                  </a:txBody>
                  <a:tcPr/>
                </a:tc>
              </a:tr>
              <a:tr h="2344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Italy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3K</a:t>
                      </a:r>
                      <a:endParaRPr lang="en-US" sz="1400" dirty="0"/>
                    </a:p>
                  </a:txBody>
                  <a:tcPr/>
                </a:tc>
              </a:tr>
              <a:tr h="2344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2994" y="2602051"/>
            <a:ext cx="1943100" cy="1943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036" y="2602051"/>
            <a:ext cx="375364" cy="375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646" y="2622949"/>
            <a:ext cx="1109798" cy="409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3529" y="3086654"/>
            <a:ext cx="585674" cy="8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8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TPC-H queries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Monomi’s</a:t>
            </a:r>
            <a:r>
              <a:rPr lang="en-US" dirty="0" smtClean="0"/>
              <a:t> </a:t>
            </a:r>
            <a:r>
              <a:rPr lang="en-US" dirty="0" smtClean="0"/>
              <a:t>approach </a:t>
            </a:r>
            <a:r>
              <a:rPr lang="en-US" dirty="0" smtClean="0"/>
              <a:t>handles all </a:t>
            </a:r>
            <a:r>
              <a:rPr lang="en-US" dirty="0" smtClean="0"/>
              <a:t>TPC-H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Our prototype handles 19/22 due to missing SQL features (e.g. views)</a:t>
            </a:r>
          </a:p>
          <a:p>
            <a:r>
              <a:rPr lang="en-US" dirty="0" smtClean="0"/>
              <a:t>First </a:t>
            </a:r>
            <a:r>
              <a:rPr lang="en-US" dirty="0" smtClean="0"/>
              <a:t>system we know of that can do this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CryptDB</a:t>
            </a:r>
            <a:r>
              <a:rPr lang="en-US" dirty="0" smtClean="0"/>
              <a:t> only supports 4/22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38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vs. plaintext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2" y="1854200"/>
            <a:ext cx="8573342" cy="3060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27050" y="4032250"/>
            <a:ext cx="8445500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700" y="5118100"/>
            <a:ext cx="7810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Takeaway</a:t>
            </a:r>
            <a:r>
              <a:rPr lang="en-US" sz="2400" dirty="0" smtClean="0"/>
              <a:t>: </a:t>
            </a:r>
          </a:p>
          <a:p>
            <a:pPr algn="ctr"/>
            <a:r>
              <a:rPr lang="en-US" sz="2400" dirty="0" smtClean="0"/>
              <a:t>min overhead 1.03x, </a:t>
            </a:r>
          </a:p>
          <a:p>
            <a:pPr algn="ctr"/>
            <a:r>
              <a:rPr lang="en-US" sz="2400" dirty="0" smtClean="0"/>
              <a:t>median overhead </a:t>
            </a:r>
            <a:r>
              <a:rPr lang="en-US" sz="2400" b="1" dirty="0" smtClean="0"/>
              <a:t>1.24x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max overhead 2.33x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41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techniques important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70100"/>
            <a:ext cx="5610072" cy="340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700" y="5740400"/>
            <a:ext cx="568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paper for details on other optimizations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97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Trusted hardware (</a:t>
            </a:r>
            <a:r>
              <a:rPr lang="en-US" dirty="0" err="1" smtClean="0"/>
              <a:t>Cipherbase</a:t>
            </a:r>
            <a:r>
              <a:rPr lang="en-US" dirty="0" smtClean="0"/>
              <a:t>, </a:t>
            </a:r>
            <a:r>
              <a:rPr lang="en-US" dirty="0" err="1" smtClean="0"/>
              <a:t>TrustedDB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Requires changing hardware </a:t>
            </a:r>
            <a:r>
              <a:rPr lang="en-US" dirty="0" smtClean="0"/>
              <a:t>(e.g. FPGAs)</a:t>
            </a:r>
            <a:endParaRPr lang="en-US" dirty="0" smtClean="0"/>
          </a:p>
          <a:p>
            <a:pPr lvl="1"/>
            <a:r>
              <a:rPr lang="en-US" dirty="0" smtClean="0"/>
              <a:t>Different set of assumptions</a:t>
            </a:r>
          </a:p>
          <a:p>
            <a:r>
              <a:rPr lang="en-US" dirty="0" smtClean="0"/>
              <a:t>Untrusted server (</a:t>
            </a:r>
            <a:r>
              <a:rPr lang="en-US" dirty="0" err="1" smtClean="0"/>
              <a:t>CryptDB</a:t>
            </a:r>
            <a:r>
              <a:rPr lang="en-US" dirty="0" smtClean="0"/>
              <a:t>, [</a:t>
            </a:r>
            <a:r>
              <a:rPr lang="en-US" dirty="0" err="1"/>
              <a:t>Hacıgümüs</a:t>
            </a:r>
            <a:r>
              <a:rPr lang="en-US" dirty="0" smtClean="0"/>
              <a:t> et al]):</a:t>
            </a:r>
          </a:p>
          <a:p>
            <a:pPr lvl="1"/>
            <a:r>
              <a:rPr lang="en-US" dirty="0" err="1" smtClean="0"/>
              <a:t>Monomi</a:t>
            </a:r>
            <a:r>
              <a:rPr lang="en-US" dirty="0" smtClean="0"/>
              <a:t> first to show OLAP with low overhead</a:t>
            </a:r>
          </a:p>
          <a:p>
            <a:pPr lvl="1"/>
            <a:r>
              <a:rPr lang="en-US" dirty="0" smtClean="0"/>
              <a:t>General purpose query planner +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Monomi</a:t>
            </a:r>
            <a:r>
              <a:rPr lang="en-US" dirty="0" smtClean="0"/>
              <a:t>: </a:t>
            </a:r>
            <a:r>
              <a:rPr lang="en-US" dirty="0" smtClean="0"/>
              <a:t>analytics </a:t>
            </a:r>
            <a:r>
              <a:rPr lang="en-US" dirty="0" smtClean="0"/>
              <a:t>on encrypted data can be made </a:t>
            </a:r>
            <a:r>
              <a:rPr lang="en-US" dirty="0" smtClean="0"/>
              <a:t>practical!</a:t>
            </a:r>
          </a:p>
          <a:p>
            <a:r>
              <a:rPr lang="en-US" dirty="0" smtClean="0"/>
              <a:t>Techniques:</a:t>
            </a:r>
            <a:endParaRPr lang="en-US" dirty="0" smtClean="0"/>
          </a:p>
          <a:p>
            <a:pPr lvl="1"/>
            <a:r>
              <a:rPr lang="en-US" dirty="0" smtClean="0"/>
              <a:t>Split </a:t>
            </a:r>
            <a:r>
              <a:rPr lang="en-US" dirty="0" smtClean="0"/>
              <a:t>client/server execution</a:t>
            </a:r>
            <a:endParaRPr lang="en-US" dirty="0" smtClean="0"/>
          </a:p>
          <a:p>
            <a:pPr lvl="1"/>
            <a:r>
              <a:rPr lang="en-US" dirty="0" smtClean="0"/>
              <a:t>Pre-computation + other optimizations</a:t>
            </a:r>
            <a:endParaRPr lang="en-US" dirty="0" smtClean="0"/>
          </a:p>
          <a:p>
            <a:pPr lvl="1"/>
            <a:r>
              <a:rPr lang="en-US" dirty="0" smtClean="0"/>
              <a:t>Planner/designer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3838"/>
            <a:ext cx="8229600" cy="1143000"/>
          </a:xfrm>
        </p:spPr>
        <p:txBody>
          <a:bodyPr/>
          <a:lstStyle/>
          <a:p>
            <a:r>
              <a:rPr lang="en-US" dirty="0" smtClean="0"/>
              <a:t>Thanks,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1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 (FHE)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Groundbreaking theoretical result [Gentry 09]</a:t>
            </a:r>
          </a:p>
          <a:p>
            <a:r>
              <a:rPr lang="en-US" dirty="0" smtClean="0"/>
              <a:t>Run any computation over encrypted data</a:t>
            </a:r>
          </a:p>
          <a:p>
            <a:r>
              <a:rPr lang="en-US" dirty="0" smtClean="0"/>
              <a:t>Prohibitive overheads in </a:t>
            </a: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9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2: Specialized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Cryptosystems supporting </a:t>
            </a:r>
            <a:r>
              <a:rPr lang="en-US" i="1" dirty="0" smtClean="0"/>
              <a:t>specific</a:t>
            </a:r>
            <a:r>
              <a:rPr lang="en-US" dirty="0" smtClean="0"/>
              <a:t> operations:</a:t>
            </a:r>
          </a:p>
          <a:p>
            <a:pPr lvl="1"/>
            <a:r>
              <a:rPr lang="en-US" dirty="0" smtClean="0"/>
              <a:t>Equality (deterministic) [AES]</a:t>
            </a:r>
          </a:p>
          <a:p>
            <a:pPr lvl="1"/>
            <a:r>
              <a:rPr lang="en-US" dirty="0" smtClean="0"/>
              <a:t>Addition </a:t>
            </a:r>
            <a:r>
              <a:rPr lang="en-US" dirty="0" smtClean="0"/>
              <a:t>[</a:t>
            </a:r>
            <a:r>
              <a:rPr lang="en-US" dirty="0" err="1" smtClean="0"/>
              <a:t>Paillier</a:t>
            </a:r>
            <a:r>
              <a:rPr lang="en-US" dirty="0" smtClean="0"/>
              <a:t> 99]</a:t>
            </a:r>
          </a:p>
          <a:p>
            <a:pPr lvl="1"/>
            <a:r>
              <a:rPr lang="en-US" dirty="0" smtClean="0"/>
              <a:t>Inequality (order preserving) </a:t>
            </a:r>
            <a:r>
              <a:rPr lang="en-US" dirty="0" smtClean="0"/>
              <a:t>[</a:t>
            </a:r>
            <a:r>
              <a:rPr lang="en-US" dirty="0" err="1" smtClean="0"/>
              <a:t>Boldyreva</a:t>
            </a:r>
            <a:r>
              <a:rPr lang="en-US" dirty="0" smtClean="0"/>
              <a:t> </a:t>
            </a:r>
            <a:r>
              <a:rPr lang="en-US" dirty="0" smtClean="0"/>
              <a:t>09]</a:t>
            </a:r>
            <a:endParaRPr lang="en-US" dirty="0" smtClean="0"/>
          </a:p>
          <a:p>
            <a:pPr lvl="1"/>
            <a:r>
              <a:rPr lang="en-US" dirty="0" smtClean="0"/>
              <a:t>Keyword Search [Song 00]</a:t>
            </a:r>
          </a:p>
          <a:p>
            <a:r>
              <a:rPr lang="en-US" dirty="0" smtClean="0"/>
              <a:t>These operations common in SQL queries…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1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state of the art: </a:t>
            </a:r>
            <a:r>
              <a:rPr lang="en-US" dirty="0" err="1" smtClean="0"/>
              <a:t>CryptDB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11600" y="3983038"/>
            <a:ext cx="5254038" cy="2098168"/>
            <a:chOff x="3743912" y="1677222"/>
            <a:chExt cx="5254038" cy="2098168"/>
          </a:xfrm>
        </p:grpSpPr>
        <p:sp>
          <p:nvSpPr>
            <p:cNvPr id="5" name="Rectangle 4"/>
            <p:cNvSpPr/>
            <p:nvPr/>
          </p:nvSpPr>
          <p:spPr>
            <a:xfrm>
              <a:off x="3743912" y="2144174"/>
              <a:ext cx="525403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/>
                  <a:cs typeface="Courier New"/>
                </a:rPr>
                <a:t>SELECT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</a:t>
              </a:r>
              <a:r>
                <a:rPr lang="en-US" sz="2000" dirty="0" err="1" smtClean="0">
                  <a:latin typeface="Courier New"/>
                  <a:cs typeface="Courier New"/>
                </a:rPr>
                <a:t>country_DET</a:t>
              </a:r>
              <a:r>
                <a:rPr lang="en-US" sz="2000" dirty="0" smtClean="0">
                  <a:latin typeface="Courier New"/>
                  <a:cs typeface="Courier New"/>
                </a:rPr>
                <a:t>,</a:t>
              </a:r>
            </a:p>
            <a:p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      PAILLIER_SUM(</a:t>
              </a:r>
              <a:r>
                <a:rPr lang="en-US" sz="2000" dirty="0" err="1" smtClean="0">
                  <a:latin typeface="Courier New"/>
                  <a:cs typeface="Courier New"/>
                </a:rPr>
                <a:t>views_HOM</a:t>
              </a:r>
              <a:r>
                <a:rPr lang="en-US" sz="2000" dirty="0" smtClean="0">
                  <a:latin typeface="Courier New"/>
                  <a:cs typeface="Courier New"/>
                </a:rPr>
                <a:t>) </a:t>
              </a:r>
              <a:r>
                <a:rPr lang="en-US" sz="2000" dirty="0">
                  <a:latin typeface="Courier New"/>
                  <a:cs typeface="Courier New"/>
                </a:rPr>
                <a:t/>
              </a:r>
              <a:br>
                <a:rPr lang="en-US" sz="2000" dirty="0">
                  <a:latin typeface="Courier New"/>
                  <a:cs typeface="Courier New"/>
                </a:rPr>
              </a:br>
              <a:r>
                <a:rPr lang="en-US" sz="2000" b="1" dirty="0">
                  <a:latin typeface="Courier New"/>
                  <a:cs typeface="Courier New"/>
                </a:rPr>
                <a:t>FROM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  </a:t>
              </a:r>
              <a:r>
                <a:rPr lang="en-US" sz="2000" dirty="0" err="1" smtClean="0">
                  <a:latin typeface="Courier New"/>
                  <a:cs typeface="Courier New"/>
                </a:rPr>
                <a:t>users_ENCRYPTED</a:t>
              </a:r>
              <a:r>
                <a:rPr lang="en-US" sz="2000" dirty="0">
                  <a:latin typeface="Courier New"/>
                  <a:cs typeface="Courier New"/>
                </a:rPr>
                <a:t/>
              </a:r>
              <a:br>
                <a:rPr lang="en-US" sz="2000" dirty="0">
                  <a:latin typeface="Courier New"/>
                  <a:cs typeface="Courier New"/>
                </a:rPr>
              </a:br>
              <a:r>
                <a:rPr lang="en-US" sz="2000" b="1" dirty="0">
                  <a:latin typeface="Courier New"/>
                  <a:cs typeface="Courier New"/>
                </a:rPr>
                <a:t>WHERE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 </a:t>
              </a:r>
              <a:r>
                <a:rPr lang="en-US" sz="2000" dirty="0" err="1" smtClean="0">
                  <a:latin typeface="Courier New"/>
                  <a:cs typeface="Courier New"/>
                </a:rPr>
                <a:t>age_OPE</a:t>
              </a:r>
              <a:r>
                <a:rPr lang="en-US" sz="2000" dirty="0" smtClean="0">
                  <a:latin typeface="Courier New"/>
                  <a:cs typeface="Courier New"/>
                </a:rPr>
                <a:t> &gt; 0xDEADBEEF</a:t>
              </a:r>
            </a:p>
            <a:p>
              <a:r>
                <a:rPr lang="en-US" sz="2000" b="1" dirty="0" smtClean="0">
                  <a:latin typeface="Courier New"/>
                  <a:cs typeface="Courier New"/>
                </a:rPr>
                <a:t>GROUP BY </a:t>
              </a:r>
              <a:r>
                <a:rPr lang="en-US" sz="2000" dirty="0" err="1" smtClean="0">
                  <a:latin typeface="Courier New"/>
                  <a:cs typeface="Courier New"/>
                </a:rPr>
                <a:t>country_DET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43912" y="1677222"/>
              <a:ext cx="2769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Transformed Query:</a:t>
              </a:r>
              <a:endParaRPr lang="en-US" sz="2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3400" y="3983038"/>
            <a:ext cx="4572000" cy="2092881"/>
            <a:chOff x="203500" y="1677222"/>
            <a:chExt cx="4572000" cy="2092881"/>
          </a:xfrm>
        </p:grpSpPr>
        <p:sp>
          <p:nvSpPr>
            <p:cNvPr id="8" name="Rectangle 7"/>
            <p:cNvSpPr/>
            <p:nvPr/>
          </p:nvSpPr>
          <p:spPr>
            <a:xfrm>
              <a:off x="203500" y="2138887"/>
              <a:ext cx="4572000" cy="16312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b="1" dirty="0">
                  <a:latin typeface="Courier New"/>
                  <a:cs typeface="Courier New"/>
                </a:rPr>
                <a:t>SELECT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country, </a:t>
              </a:r>
            </a:p>
            <a:p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      SUM(views) </a:t>
              </a:r>
              <a:r>
                <a:rPr lang="en-US" sz="2000" dirty="0">
                  <a:latin typeface="Courier New"/>
                  <a:cs typeface="Courier New"/>
                </a:rPr>
                <a:t/>
              </a:r>
              <a:br>
                <a:rPr lang="en-US" sz="2000" dirty="0">
                  <a:latin typeface="Courier New"/>
                  <a:cs typeface="Courier New"/>
                </a:rPr>
              </a:br>
              <a:r>
                <a:rPr lang="en-US" sz="2000" b="1" dirty="0">
                  <a:latin typeface="Courier New"/>
                  <a:cs typeface="Courier New"/>
                </a:rPr>
                <a:t>FROM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  users </a:t>
              </a:r>
              <a:r>
                <a:rPr lang="en-US" sz="2000" dirty="0">
                  <a:latin typeface="Courier New"/>
                  <a:cs typeface="Courier New"/>
                </a:rPr>
                <a:t/>
              </a:r>
              <a:br>
                <a:rPr lang="en-US" sz="2000" dirty="0">
                  <a:latin typeface="Courier New"/>
                  <a:cs typeface="Courier New"/>
                </a:rPr>
              </a:br>
              <a:r>
                <a:rPr lang="en-US" sz="2000" b="1" dirty="0">
                  <a:latin typeface="Courier New"/>
                  <a:cs typeface="Courier New"/>
                </a:rPr>
                <a:t>WHERE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smtClean="0">
                  <a:latin typeface="Courier New"/>
                  <a:cs typeface="Courier New"/>
                </a:rPr>
                <a:t>   age &gt; 18</a:t>
              </a:r>
            </a:p>
            <a:p>
              <a:r>
                <a:rPr lang="en-US" sz="2000" b="1" dirty="0" smtClean="0">
                  <a:latin typeface="Courier New"/>
                  <a:cs typeface="Courier New"/>
                </a:rPr>
                <a:t>GROUP BY </a:t>
              </a:r>
              <a:r>
                <a:rPr lang="en-US" sz="2000" dirty="0" smtClean="0">
                  <a:latin typeface="Courier New"/>
                  <a:cs typeface="Courier New"/>
                </a:rPr>
                <a:t>country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3500" y="1677222"/>
              <a:ext cx="2132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Original Query: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18794" y="3548072"/>
            <a:ext cx="4508500" cy="1060976"/>
            <a:chOff x="7845287" y="1252574"/>
            <a:chExt cx="4508500" cy="1060976"/>
          </a:xfrm>
        </p:grpSpPr>
        <p:sp>
          <p:nvSpPr>
            <p:cNvPr id="11" name="Rounded Rectangle 10"/>
            <p:cNvSpPr/>
            <p:nvPr/>
          </p:nvSpPr>
          <p:spPr>
            <a:xfrm>
              <a:off x="7845287" y="1252574"/>
              <a:ext cx="4508500" cy="4403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/>
                <a:t>Deterministic encryption</a:t>
              </a:r>
              <a:r>
                <a:rPr lang="en-US" dirty="0" smtClean="0"/>
                <a:t>: Equality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9837599" y="1692890"/>
              <a:ext cx="344259" cy="62066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47344" y="3634727"/>
            <a:ext cx="4826000" cy="1948642"/>
            <a:chOff x="972760" y="7010682"/>
            <a:chExt cx="4826000" cy="1948642"/>
          </a:xfrm>
        </p:grpSpPr>
        <p:sp>
          <p:nvSpPr>
            <p:cNvPr id="14" name="Rounded Rectangle 13"/>
            <p:cNvSpPr/>
            <p:nvPr/>
          </p:nvSpPr>
          <p:spPr>
            <a:xfrm>
              <a:off x="972760" y="7010682"/>
              <a:ext cx="4826000" cy="419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Order preserving </a:t>
              </a:r>
              <a:r>
                <a:rPr lang="en-US" b="1" i="1" dirty="0" smtClean="0">
                  <a:solidFill>
                    <a:schemeClr val="bg1"/>
                  </a:solidFill>
                </a:rPr>
                <a:t>encryption</a:t>
              </a:r>
              <a:r>
                <a:rPr lang="en-US" dirty="0" smtClean="0">
                  <a:solidFill>
                    <a:schemeClr val="bg1"/>
                  </a:solidFill>
                </a:rPr>
                <a:t>: Inequality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2947213" y="7430562"/>
              <a:ext cx="438547" cy="1528762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18794" y="3548072"/>
            <a:ext cx="4483100" cy="1385085"/>
            <a:chOff x="623094" y="4743279"/>
            <a:chExt cx="4483100" cy="1385085"/>
          </a:xfrm>
        </p:grpSpPr>
        <p:sp>
          <p:nvSpPr>
            <p:cNvPr id="17" name="Rounded Rectangle 16"/>
            <p:cNvSpPr/>
            <p:nvPr/>
          </p:nvSpPr>
          <p:spPr>
            <a:xfrm>
              <a:off x="623094" y="4743279"/>
              <a:ext cx="4483100" cy="50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/>
                <a:t>Paillier</a:t>
              </a:r>
              <a:r>
                <a:rPr lang="en-US" b="1" i="1" dirty="0" smtClean="0"/>
                <a:t> cryptosystem</a:t>
              </a:r>
              <a:r>
                <a:rPr lang="en-US" dirty="0" smtClean="0"/>
                <a:t>: Addition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2742406" y="5251279"/>
              <a:ext cx="122238" cy="877085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748846" y="6203434"/>
            <a:ext cx="319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0xDEADBEEF = </a:t>
            </a:r>
            <a:r>
              <a:rPr lang="en-US" dirty="0" err="1" smtClean="0"/>
              <a:t>Encrypt_OPE</a:t>
            </a:r>
            <a:r>
              <a:rPr lang="en-US" dirty="0" smtClean="0"/>
              <a:t>(</a:t>
            </a:r>
            <a:r>
              <a:rPr lang="en-US" dirty="0" smtClean="0"/>
              <a:t>18)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46700" y="13987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Under 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5093" y="2030879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DB Server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7023100" y="2008379"/>
            <a:ext cx="1600200" cy="1143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dev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857987" y="1417889"/>
            <a:ext cx="384313" cy="3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041900" y="21724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transformed query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4471194" y="2427479"/>
            <a:ext cx="1294606" cy="794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746500" y="2084579"/>
            <a:ext cx="1219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5100" y="2065469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Proxy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41500" y="2160779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plain query </a:t>
            </a:r>
          </a:p>
        </p:txBody>
      </p:sp>
      <p:pic>
        <p:nvPicPr>
          <p:cNvPr id="35" name="Picture 34" descr="Key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3447">
            <a:off x="3942641" y="2329229"/>
            <a:ext cx="864925" cy="864925"/>
          </a:xfrm>
          <a:prstGeom prst="rect">
            <a:avLst/>
          </a:prstGeom>
        </p:spPr>
      </p:pic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79700" y="2660187"/>
            <a:ext cx="3657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70000"/>
            </a:pPr>
            <a:endParaRPr lang="en-US" sz="2000" dirty="0" smtClean="0"/>
          </a:p>
          <a:p>
            <a:pPr>
              <a:buSzPct val="70000"/>
              <a:buFont typeface="Wingdings" charset="2"/>
              <a:buChar char="Ø"/>
            </a:pPr>
            <a:r>
              <a:rPr lang="en-US" sz="2000" dirty="0" smtClean="0"/>
              <a:t> Stores encryption keys</a:t>
            </a:r>
          </a:p>
          <a:p>
            <a:pPr>
              <a:buSzPct val="70000"/>
              <a:buFont typeface="Wingdings" charset="2"/>
              <a:buChar char="Ø"/>
            </a:pPr>
            <a:endParaRPr lang="en-US" sz="2000" b="1" dirty="0" smtClean="0"/>
          </a:p>
          <a:p>
            <a:pPr>
              <a:buSzPct val="70000"/>
            </a:pPr>
            <a:endParaRPr lang="en-US" sz="2000" dirty="0"/>
          </a:p>
        </p:txBody>
      </p:sp>
      <p:sp>
        <p:nvSpPr>
          <p:cNvPr id="37" name="Rounded Rectangle 36"/>
          <p:cNvSpPr/>
          <p:nvPr/>
        </p:nvSpPr>
        <p:spPr>
          <a:xfrm>
            <a:off x="469900" y="2389379"/>
            <a:ext cx="13716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9900" y="238937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841500" y="2541779"/>
            <a:ext cx="1905000" cy="0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89100" y="261797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decrypted results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35405" y="2694179"/>
            <a:ext cx="1911095" cy="158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18100" y="26296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encrypted results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965700" y="2541779"/>
            <a:ext cx="2011680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65700" y="2694179"/>
            <a:ext cx="201168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74900" y="139877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Trusted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3100" y="255344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Encrypted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73200" y="4749800"/>
            <a:ext cx="6578600" cy="1013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</a:t>
            </a:r>
            <a:r>
              <a:rPr lang="en-US" b="1" dirty="0" smtClean="0"/>
              <a:t>client computation</a:t>
            </a:r>
            <a:r>
              <a:rPr lang="en-US" b="1" dirty="0"/>
              <a:t>: </a:t>
            </a:r>
            <a:r>
              <a:rPr lang="en-US" dirty="0" err="1"/>
              <a:t>CryptDB</a:t>
            </a:r>
            <a:r>
              <a:rPr lang="en-US" dirty="0"/>
              <a:t> requires that </a:t>
            </a:r>
            <a:r>
              <a:rPr lang="en-US" i="1" dirty="0"/>
              <a:t>all</a:t>
            </a:r>
            <a:r>
              <a:rPr lang="en-US" dirty="0"/>
              <a:t> computation in a query are supported by a specialized crypto-system</a:t>
            </a:r>
          </a:p>
        </p:txBody>
      </p:sp>
    </p:spTree>
    <p:extLst>
      <p:ext uri="{BB962C8B-B14F-4D97-AF65-F5344CB8AC3E}">
        <p14:creationId xmlns:p14="http://schemas.microsoft.com/office/powerpoint/2010/main" val="358267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 animBg="1"/>
      <p:bldP spid="33" grpId="0"/>
      <p:bldP spid="34" grpId="0"/>
      <p:bldP spid="36" grpId="0"/>
      <p:bldP spid="40" grpId="0"/>
      <p:bldP spid="42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OLTP ≠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CryptDB</a:t>
            </a:r>
            <a:r>
              <a:rPr lang="en-US" dirty="0" smtClean="0"/>
              <a:t> is designed for OLTP queries</a:t>
            </a:r>
          </a:p>
          <a:p>
            <a:r>
              <a:rPr lang="en-US" dirty="0" smtClean="0"/>
              <a:t>We are interested in OLAP queries</a:t>
            </a:r>
          </a:p>
          <a:p>
            <a:pPr lvl="1"/>
            <a:r>
              <a:rPr lang="en-US" dirty="0" smtClean="0"/>
              <a:t>Queries typically involve more computation</a:t>
            </a:r>
          </a:p>
          <a:p>
            <a:pPr lvl="1"/>
            <a:r>
              <a:rPr lang="en-US" dirty="0" err="1" smtClean="0"/>
              <a:t>CryptDB</a:t>
            </a:r>
            <a:r>
              <a:rPr lang="en-US" dirty="0" smtClean="0"/>
              <a:t> can only support 4/22 TPC-H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3150" y="1282004"/>
            <a:ext cx="73797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SELECT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category,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SUM(cost * quantity) AS value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FROM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product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WHERE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made_in</a:t>
            </a:r>
            <a:r>
              <a:rPr lang="en-US" sz="2000" dirty="0" smtClean="0">
                <a:latin typeface="Courier New"/>
                <a:cs typeface="Courier New"/>
              </a:rPr>
              <a:t> = ‘United States’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GROUP BY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category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HAVING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SUM(cost * quantity) &gt; 1000000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ORDER BY </a:t>
            </a:r>
            <a:r>
              <a:rPr lang="en-US" sz="2000" dirty="0" smtClean="0">
                <a:latin typeface="Courier New"/>
                <a:cs typeface="Courier New"/>
              </a:rPr>
              <a:t>value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77372" y="5361445"/>
            <a:ext cx="6602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happens when we run this query with </a:t>
            </a:r>
            <a:r>
              <a:rPr lang="en-US" sz="2800" b="1" dirty="0" err="1" smtClean="0"/>
              <a:t>CryptDB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4090" y="1283412"/>
            <a:ext cx="73797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category,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SUM(cost * quantity) AS value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FROM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product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WHERE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made_in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= ‘United States’</a:t>
            </a: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GROUP BY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 category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HAVING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SUM(cost * quantity) </a:t>
            </a:r>
            <a: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  <a:t>&gt; 1000000</a:t>
            </a:r>
            <a:b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D9D9D9"/>
                </a:solidFill>
                <a:latin typeface="Courier New"/>
                <a:cs typeface="Courier New"/>
              </a:rPr>
              <a:t>ORDER BY </a:t>
            </a:r>
            <a: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  <a:t>value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22191" y="5361445"/>
            <a:ext cx="6499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 </a:t>
            </a:r>
            <a:r>
              <a:rPr lang="en-US" sz="2800" b="1" i="1" dirty="0" smtClean="0"/>
              <a:t>efficient</a:t>
            </a:r>
            <a:r>
              <a:rPr lang="en-US" sz="2800" b="1" dirty="0" smtClean="0"/>
              <a:t> </a:t>
            </a:r>
            <a:r>
              <a:rPr lang="en-US" sz="2800" b="1" dirty="0" smtClean="0"/>
              <a:t>additive + multiplicative </a:t>
            </a:r>
            <a:r>
              <a:rPr lang="en-US" sz="2800" b="1" dirty="0" err="1" smtClean="0"/>
              <a:t>homomorphic</a:t>
            </a:r>
            <a:r>
              <a:rPr lang="en-US" sz="2800" b="1" dirty="0" smtClean="0"/>
              <a:t> </a:t>
            </a:r>
            <a:r>
              <a:rPr lang="en-US" sz="2800" b="1" dirty="0" smtClean="0"/>
              <a:t>cryptosystem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2259" y="1282701"/>
            <a:ext cx="7379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category,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SUM(cost * quantity) AS value</a:t>
            </a: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FROM </a:t>
            </a: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 product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WHERE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made_in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= ‘United States’</a:t>
            </a: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GROUP BY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 category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HAVING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SUM(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cost * quantity</a:t>
            </a:r>
            <a:r>
              <a:rPr lang="en-US" sz="2000" dirty="0" smtClean="0">
                <a:latin typeface="Courier New"/>
                <a:cs typeface="Courier New"/>
              </a:rPr>
              <a:t>) &gt; 1000000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D9D9D9"/>
                </a:solidFill>
                <a:latin typeface="Courier New"/>
                <a:cs typeface="Courier New"/>
              </a:rPr>
              <a:t>ORDER BY </a:t>
            </a:r>
            <a: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  <a:t>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2522" y="5361445"/>
            <a:ext cx="6867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 </a:t>
            </a:r>
            <a:r>
              <a:rPr lang="en-US" sz="2800" b="1" i="1" dirty="0" smtClean="0"/>
              <a:t>efficient</a:t>
            </a:r>
            <a:r>
              <a:rPr lang="en-US" sz="2800" b="1" dirty="0" smtClean="0"/>
              <a:t> additive + order preserving </a:t>
            </a:r>
            <a:r>
              <a:rPr lang="en-US" sz="2800" b="1" dirty="0" err="1" smtClean="0"/>
              <a:t>homomorphic</a:t>
            </a:r>
            <a:r>
              <a:rPr lang="en-US" sz="2800" b="1" dirty="0" smtClean="0"/>
              <a:t> cryptosystem</a:t>
            </a:r>
            <a:endParaRPr lang="en-US" sz="28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Problem: OLTP ≠ OLAP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318" y="1284042"/>
            <a:ext cx="7379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SELECT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category,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SUM(cost * quantity) AS value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FROM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product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WHERE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made_in</a:t>
            </a:r>
            <a:r>
              <a:rPr lang="en-US" sz="2000" dirty="0" smtClean="0">
                <a:latin typeface="Courier New"/>
                <a:cs typeface="Courier New"/>
              </a:rPr>
              <a:t> = ‘United States’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GROUP BY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category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D9D9D9"/>
                </a:solidFill>
                <a:latin typeface="Courier New"/>
                <a:cs typeface="Courier New"/>
              </a:rPr>
              <a:t>HAVING</a:t>
            </a:r>
            <a: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b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</a:br>
            <a: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  <a:t>  SUM(cost * quantity) &gt; 1000000</a:t>
            </a:r>
            <a:b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</a:br>
            <a:r>
              <a:rPr lang="en-US" sz="2000" b="1" dirty="0" smtClean="0">
                <a:solidFill>
                  <a:srgbClr val="D9D9D9"/>
                </a:solidFill>
                <a:latin typeface="Courier New"/>
                <a:cs typeface="Courier New"/>
              </a:rPr>
              <a:t>ORDER BY </a:t>
            </a:r>
            <a:r>
              <a:rPr lang="en-US" sz="2000" dirty="0" smtClean="0">
                <a:solidFill>
                  <a:srgbClr val="D9D9D9"/>
                </a:solidFill>
                <a:latin typeface="Courier New"/>
                <a:cs typeface="Courier New"/>
              </a:rPr>
              <a:t>value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002990" y="5228255"/>
            <a:ext cx="7442409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Our insight: </a:t>
            </a:r>
            <a:r>
              <a:rPr lang="en-US" sz="2400" dirty="0" smtClean="0"/>
              <a:t>Most of the query can be executed on the server, except a few parts  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9125" y="283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3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19" grpId="0"/>
      <p:bldP spid="19" grpId="1"/>
      <p:bldP spid="3" grpId="0"/>
      <p:bldP spid="3" grpId="1"/>
      <p:bldP spid="24" grpId="1"/>
      <p:bldP spid="24" grpId="2"/>
      <p:bldP spid="6" grpId="0"/>
      <p:bldP spid="6" grpId="1"/>
      <p:bldP spid="8" grpId="0"/>
      <p:bldP spid="10" grpId="0"/>
      <p:bldP spid="4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Monomi</a:t>
            </a:r>
            <a:r>
              <a:rPr lang="en-US" dirty="0" smtClean="0"/>
              <a:t>: A new system for practical analytical query processing </a:t>
            </a:r>
          </a:p>
          <a:p>
            <a:pPr lvl="1"/>
            <a:r>
              <a:rPr lang="en-US" dirty="0" smtClean="0"/>
              <a:t>Split client/server query execution</a:t>
            </a:r>
          </a:p>
          <a:p>
            <a:pPr lvl="1"/>
            <a:r>
              <a:rPr lang="en-US" dirty="0" smtClean="0"/>
              <a:t>Pre-computation + other runtime optimizations</a:t>
            </a:r>
            <a:endParaRPr lang="en-US" dirty="0" smtClean="0"/>
          </a:p>
          <a:p>
            <a:pPr lvl="1"/>
            <a:r>
              <a:rPr lang="en-US" dirty="0" smtClean="0"/>
              <a:t>Query planner/designer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4457700"/>
            <a:ext cx="71374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Monomi</a:t>
            </a:r>
            <a:r>
              <a:rPr lang="en-US" sz="2400" dirty="0"/>
              <a:t>: Can run TPC-H with </a:t>
            </a:r>
            <a:r>
              <a:rPr lang="en-US" sz="2400" b="1" dirty="0"/>
              <a:t>1.24x</a:t>
            </a:r>
            <a:r>
              <a:rPr lang="en-US" sz="2400" dirty="0"/>
              <a:t> median overhead (vs. plaintext) using </a:t>
            </a:r>
            <a:r>
              <a:rPr lang="en-US" sz="2400" dirty="0" smtClean="0"/>
              <a:t>these three techniques.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14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client/server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15" y="1265238"/>
            <a:ext cx="4613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SELECT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category,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SUM(cost * quantity) AS value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FROM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product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WHERE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made_in</a:t>
            </a:r>
            <a:r>
              <a:rPr lang="en-US" sz="1600" dirty="0" smtClean="0">
                <a:latin typeface="Courier New"/>
                <a:cs typeface="Courier New"/>
              </a:rPr>
              <a:t> = ‘United States’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GROUP BY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category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HAVING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SUM(cost * quantity) &gt; 1000000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ORDER BY </a:t>
            </a:r>
            <a:r>
              <a:rPr lang="en-US" sz="1600" dirty="0" smtClean="0">
                <a:latin typeface="Courier New"/>
                <a:cs typeface="Courier New"/>
              </a:rPr>
              <a:t>value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4512688"/>
            <a:ext cx="0" cy="20659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7100" y="6324600"/>
            <a:ext cx="182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Untrusted Server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8600" y="6337300"/>
            <a:ext cx="15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Trusted Client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47" y="4014593"/>
            <a:ext cx="729674" cy="7296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8388" y="4582061"/>
            <a:ext cx="4309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FROM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product_ENC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WHERE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made_in_DET</a:t>
            </a:r>
            <a:r>
              <a:rPr lang="en-US" sz="16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Encrypt_DET</a:t>
            </a:r>
            <a:r>
              <a:rPr lang="en-US" sz="1600" dirty="0" smtClean="0">
                <a:latin typeface="Courier New"/>
                <a:cs typeface="Courier New"/>
              </a:rPr>
              <a:t>(‘United States’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7238" y="1262555"/>
            <a:ext cx="4613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SELECT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category,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SUM(cost * quantity) AS value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GROUP BY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category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HAVING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SUM(cost * quantity) &gt; 1000000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ORDER BY </a:t>
            </a:r>
            <a:r>
              <a:rPr lang="en-US" sz="1600" dirty="0" smtClean="0">
                <a:latin typeface="Courier New"/>
                <a:cs typeface="Courier New"/>
              </a:rPr>
              <a:t>value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0800" y="4579385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GROUP BY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category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HAVING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SUM(cost * quantity) &gt; 1000000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ORDER BY </a:t>
            </a:r>
            <a:r>
              <a:rPr lang="en-US" sz="1600" dirty="0">
                <a:latin typeface="Courier New"/>
                <a:cs typeface="Courier New"/>
              </a:rPr>
              <a:t>value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7238" y="1265196"/>
            <a:ext cx="4613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SELECT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category,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SUM(cost * quantity) AS value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187" y="3283985"/>
            <a:ext cx="25850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SELECT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category_DET</a:t>
            </a:r>
            <a:r>
              <a:rPr lang="en-US" sz="1600" dirty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cost_DET</a:t>
            </a:r>
            <a:r>
              <a:rPr lang="en-US" sz="1600" dirty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quantity_DET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24375"/>
              </p:ext>
            </p:extLst>
          </p:nvPr>
        </p:nvGraphicFramePr>
        <p:xfrm>
          <a:off x="5020438" y="2403056"/>
          <a:ext cx="3729862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892"/>
                <a:gridCol w="1084580"/>
                <a:gridCol w="1192390"/>
                <a:gridCol w="254000"/>
              </a:tblGrid>
              <a:tr h="242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category_DET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cost_DET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quantity_DET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29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0xdd032543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0x34778428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0xaeb7e344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29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0xdd032543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0x7658Ae7e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0xeba13477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75430" y="325464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roduct_ENC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40267" y="3317455"/>
            <a:ext cx="3025015" cy="807658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065282" y="3317455"/>
            <a:ext cx="685018" cy="807658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devi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8585416" y="3531994"/>
            <a:ext cx="482599" cy="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874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3" grpId="1"/>
      <p:bldP spid="14" grpId="0"/>
      <p:bldP spid="15" grpId="0"/>
      <p:bldP spid="15" grpId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22326</TotalTime>
  <Words>1199</Words>
  <Application>Microsoft Macintosh PowerPoint</Application>
  <PresentationFormat>On-screen Show (4:3)</PresentationFormat>
  <Paragraphs>352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Monomi: Practical Analytical Query Processing over Encrypted Data</vt:lpstr>
      <vt:lpstr>Typical deployment</vt:lpstr>
      <vt:lpstr>Approach 1: Fully Homomorphic Encryption (FHE)</vt:lpstr>
      <vt:lpstr>Approach 2: Specialized Schemes</vt:lpstr>
      <vt:lpstr>Practical state of the art: CryptDB</vt:lpstr>
      <vt:lpstr>Problem: OLTP ≠ OLAP</vt:lpstr>
      <vt:lpstr>Problem: OLTP ≠ OLAP</vt:lpstr>
      <vt:lpstr>Contributions</vt:lpstr>
      <vt:lpstr>Split client/server execution</vt:lpstr>
      <vt:lpstr>Pre-computation</vt:lpstr>
      <vt:lpstr>Split execution in action</vt:lpstr>
      <vt:lpstr>Challenge: Splitting queries</vt:lpstr>
      <vt:lpstr>Why greedy split can fail</vt:lpstr>
      <vt:lpstr>Why greedy split can fail</vt:lpstr>
      <vt:lpstr>Challenge: Splitting queries</vt:lpstr>
      <vt:lpstr>Challenge: Physical design</vt:lpstr>
      <vt:lpstr>Putting it all together</vt:lpstr>
      <vt:lpstr>How well does this work?</vt:lpstr>
      <vt:lpstr>Evaluation</vt:lpstr>
      <vt:lpstr>Most TPC-H queries supported</vt:lpstr>
      <vt:lpstr>Overhead vs. plaintext </vt:lpstr>
      <vt:lpstr>Many techniques important</vt:lpstr>
      <vt:lpstr>Related work</vt:lpstr>
      <vt:lpstr>Summary</vt:lpstr>
      <vt:lpstr>Thanks, questions?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Monomi: Practical Analytical Query Processing over Encrypted Data</dc:title>
  <dc:creator>Stephen Tu</dc:creator>
  <cp:lastModifiedBy>Stephen Tu</cp:lastModifiedBy>
  <cp:revision>485</cp:revision>
  <dcterms:created xsi:type="dcterms:W3CDTF">2013-08-07T22:20:20Z</dcterms:created>
  <dcterms:modified xsi:type="dcterms:W3CDTF">2013-08-27T23:44:04Z</dcterms:modified>
</cp:coreProperties>
</file>