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7" r:id="rId2"/>
  </p:sldMasterIdLst>
  <p:notesMasterIdLst>
    <p:notesMasterId r:id="rId9"/>
  </p:notesMasterIdLst>
  <p:handoutMasterIdLst>
    <p:handoutMasterId r:id="rId10"/>
  </p:handoutMasterIdLst>
  <p:sldIdLst>
    <p:sldId id="388" r:id="rId3"/>
    <p:sldId id="427" r:id="rId4"/>
    <p:sldId id="428" r:id="rId5"/>
    <p:sldId id="429" r:id="rId6"/>
    <p:sldId id="432" r:id="rId7"/>
    <p:sldId id="433" r:id="rId8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3A7"/>
    <a:srgbClr val="7DA34E"/>
    <a:srgbClr val="00659D"/>
    <a:srgbClr val="A3BA8C"/>
    <a:srgbClr val="9799AF"/>
    <a:srgbClr val="7CA0F0"/>
    <a:srgbClr val="6B90DB"/>
    <a:srgbClr val="758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3979" autoAdjust="0"/>
  </p:normalViewPr>
  <p:slideViewPr>
    <p:cSldViewPr snapToGrid="0">
      <p:cViewPr varScale="1">
        <p:scale>
          <a:sx n="108" d="100"/>
          <a:sy n="108" d="100"/>
        </p:scale>
        <p:origin x="20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034" y="-9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5F292-70D5-4147-B758-4ABE9957B6F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BD5331F-1879-479A-A5B8-E9779065EED2}">
      <dgm:prSet phldrT="[Text]" custT="1"/>
      <dgm:spPr/>
      <dgm:t>
        <a:bodyPr/>
        <a:lstStyle/>
        <a:p>
          <a:pPr algn="l"/>
          <a:r>
            <a:rPr lang="en-US" sz="1600" dirty="0">
              <a:solidFill>
                <a:srgbClr val="000000"/>
              </a:solidFill>
              <a:latin typeface="Trebuchet MS" panose="020B0603020202020204" pitchFamily="34" charset="0"/>
            </a:rPr>
            <a:t>Original </a:t>
          </a:r>
          <a:r>
            <a:rPr lang="en-US" sz="1600" dirty="0" smtClean="0">
              <a:solidFill>
                <a:srgbClr val="000000"/>
              </a:solidFill>
              <a:latin typeface="Trebuchet MS" panose="020B0603020202020204" pitchFamily="34" charset="0"/>
            </a:rPr>
            <a:t>version </a:t>
          </a:r>
          <a:r>
            <a:rPr lang="en-US" sz="1600" dirty="0">
              <a:solidFill>
                <a:srgbClr val="000000"/>
              </a:solidFill>
              <a:latin typeface="Trebuchet MS" panose="020B0603020202020204" pitchFamily="34" charset="0"/>
            </a:rPr>
            <a:t>created in </a:t>
          </a:r>
          <a:r>
            <a:rPr lang="en-US" sz="1600" b="1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dirty="0">
            <a:latin typeface="Trebuchet MS" panose="020B0603020202020204" pitchFamily="34" charset="0"/>
          </a:endParaRPr>
        </a:p>
      </dgm:t>
    </dgm:pt>
    <dgm:pt modelId="{B5C1231D-1630-4F85-B35C-77A4825C9A00}" type="parTrans" cxnId="{D67CD6D4-A468-45FE-AAAD-FBE69CBC8F38}">
      <dgm:prSet/>
      <dgm:spPr/>
      <dgm:t>
        <a:bodyPr/>
        <a:lstStyle/>
        <a:p>
          <a:endParaRPr lang="en-US"/>
        </a:p>
      </dgm:t>
    </dgm:pt>
    <dgm:pt modelId="{F8E59EE5-39BC-41A3-A68D-240288A7772A}" type="sibTrans" cxnId="{D67CD6D4-A468-45FE-AAAD-FBE69CBC8F38}">
      <dgm:prSet/>
      <dgm:spPr/>
      <dgm:t>
        <a:bodyPr/>
        <a:lstStyle/>
        <a:p>
          <a:endParaRPr lang="en-US"/>
        </a:p>
      </dgm:t>
    </dgm:pt>
    <dgm:pt modelId="{BC4136A3-3915-40FE-8D36-F121C7AE9960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Transition from web scraping to API pull - </a:t>
          </a:r>
          <a:r>
            <a:rPr lang="en-US" sz="1600" b="1" dirty="0">
              <a:latin typeface="Trebuchet MS" panose="020B0603020202020204" pitchFamily="34" charset="0"/>
            </a:rPr>
            <a:t>2021</a:t>
          </a:r>
        </a:p>
      </dgm:t>
    </dgm:pt>
    <dgm:pt modelId="{FCE8B248-925D-448C-AE6B-0708A2298DB4}" type="parTrans" cxnId="{995D7C3D-6A8A-445D-B38F-F870F8066B11}">
      <dgm:prSet/>
      <dgm:spPr/>
      <dgm:t>
        <a:bodyPr/>
        <a:lstStyle/>
        <a:p>
          <a:endParaRPr lang="en-US"/>
        </a:p>
      </dgm:t>
    </dgm:pt>
    <dgm:pt modelId="{21B1216E-E356-49CD-8D57-D8D33C384550}" type="sibTrans" cxnId="{995D7C3D-6A8A-445D-B38F-F870F8066B11}">
      <dgm:prSet/>
      <dgm:spPr/>
      <dgm:t>
        <a:bodyPr/>
        <a:lstStyle/>
        <a:p>
          <a:endParaRPr lang="en-US"/>
        </a:p>
      </dgm:t>
    </dgm:pt>
    <dgm:pt modelId="{13D7A595-F8F5-4BCC-BF7E-02301C828D5E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“Planned” Retirement -</a:t>
          </a:r>
          <a:r>
            <a:rPr lang="en-US" sz="1600" b="1" dirty="0">
              <a:latin typeface="Trebuchet MS" panose="020B0603020202020204" pitchFamily="34" charset="0"/>
            </a:rPr>
            <a:t>2023</a:t>
          </a:r>
        </a:p>
      </dgm:t>
    </dgm:pt>
    <dgm:pt modelId="{64D1CB0C-3B1E-4A2E-9D4B-FA6A7D082DCA}" type="parTrans" cxnId="{E51D171A-8D5D-4EE1-8853-47E3C1CAD6E5}">
      <dgm:prSet/>
      <dgm:spPr/>
      <dgm:t>
        <a:bodyPr/>
        <a:lstStyle/>
        <a:p>
          <a:endParaRPr lang="en-US"/>
        </a:p>
      </dgm:t>
    </dgm:pt>
    <dgm:pt modelId="{11FA5B42-F43D-44CB-B77B-BF8EA1F566AB}" type="sibTrans" cxnId="{E51D171A-8D5D-4EE1-8853-47E3C1CAD6E5}">
      <dgm:prSet/>
      <dgm:spPr/>
      <dgm:t>
        <a:bodyPr/>
        <a:lstStyle/>
        <a:p>
          <a:endParaRPr lang="en-US"/>
        </a:p>
      </dgm:t>
    </dgm:pt>
    <dgm:pt modelId="{87C2BDE4-7880-44B7-A59C-FEB2EB47A340}" type="pres">
      <dgm:prSet presAssocID="{64A5F292-70D5-4147-B758-4ABE9957B6FD}" presName="Name0" presStyleCnt="0">
        <dgm:presLayoutVars>
          <dgm:dir/>
          <dgm:resizeHandles val="exact"/>
        </dgm:presLayoutVars>
      </dgm:prSet>
      <dgm:spPr/>
    </dgm:pt>
    <dgm:pt modelId="{3E50CD98-D3A9-4957-BEDF-A6D1D7AC3063}" type="pres">
      <dgm:prSet presAssocID="{64A5F292-70D5-4147-B758-4ABE9957B6FD}" presName="arrow" presStyleLbl="bgShp" presStyleIdx="0" presStyleCnt="1"/>
      <dgm:spPr/>
    </dgm:pt>
    <dgm:pt modelId="{02D26E23-9729-4712-8169-CC1D020E8538}" type="pres">
      <dgm:prSet presAssocID="{64A5F292-70D5-4147-B758-4ABE9957B6FD}" presName="points" presStyleCnt="0"/>
      <dgm:spPr/>
    </dgm:pt>
    <dgm:pt modelId="{C0757234-4347-45C1-9042-964F298E2E7B}" type="pres">
      <dgm:prSet presAssocID="{0BD5331F-1879-479A-A5B8-E9779065EED2}" presName="compositeA" presStyleCnt="0"/>
      <dgm:spPr/>
    </dgm:pt>
    <dgm:pt modelId="{9BA723B8-E2EF-4250-AF5E-30E01DFA5C2B}" type="pres">
      <dgm:prSet presAssocID="{0BD5331F-1879-479A-A5B8-E9779065EED2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AE307-2D68-47F5-B72E-6174DF7F5509}" type="pres">
      <dgm:prSet presAssocID="{0BD5331F-1879-479A-A5B8-E9779065EED2}" presName="circleA" presStyleLbl="node1" presStyleIdx="0" presStyleCnt="3"/>
      <dgm:spPr/>
    </dgm:pt>
    <dgm:pt modelId="{92FD4DE9-A64D-4DDC-85A6-B45AA5F4FD62}" type="pres">
      <dgm:prSet presAssocID="{0BD5331F-1879-479A-A5B8-E9779065EED2}" presName="spaceA" presStyleCnt="0"/>
      <dgm:spPr/>
    </dgm:pt>
    <dgm:pt modelId="{3C063373-BE6B-4260-B282-145A3A7AE6E8}" type="pres">
      <dgm:prSet presAssocID="{F8E59EE5-39BC-41A3-A68D-240288A7772A}" presName="space" presStyleCnt="0"/>
      <dgm:spPr/>
    </dgm:pt>
    <dgm:pt modelId="{A725D713-DDC6-4ED0-ABA7-06442E053166}" type="pres">
      <dgm:prSet presAssocID="{BC4136A3-3915-40FE-8D36-F121C7AE9960}" presName="compositeB" presStyleCnt="0"/>
      <dgm:spPr/>
    </dgm:pt>
    <dgm:pt modelId="{CBFF8D98-0F9E-43BC-BAAB-FE88DC9967D7}" type="pres">
      <dgm:prSet presAssocID="{BC4136A3-3915-40FE-8D36-F121C7AE9960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06022-DAAF-4268-BE0B-ACA354089ABA}" type="pres">
      <dgm:prSet presAssocID="{BC4136A3-3915-40FE-8D36-F121C7AE9960}" presName="circleB" presStyleLbl="node1" presStyleIdx="1" presStyleCnt="3"/>
      <dgm:spPr/>
    </dgm:pt>
    <dgm:pt modelId="{9A56F859-0D97-4C84-A48F-CC0BFA415046}" type="pres">
      <dgm:prSet presAssocID="{BC4136A3-3915-40FE-8D36-F121C7AE9960}" presName="spaceB" presStyleCnt="0"/>
      <dgm:spPr/>
    </dgm:pt>
    <dgm:pt modelId="{F626255A-9BC1-4D36-804F-7968FF2AAB62}" type="pres">
      <dgm:prSet presAssocID="{21B1216E-E356-49CD-8D57-D8D33C384550}" presName="space" presStyleCnt="0"/>
      <dgm:spPr/>
    </dgm:pt>
    <dgm:pt modelId="{A6C868B8-3030-446A-B1EA-A9B6789E7501}" type="pres">
      <dgm:prSet presAssocID="{13D7A595-F8F5-4BCC-BF7E-02301C828D5E}" presName="compositeA" presStyleCnt="0"/>
      <dgm:spPr/>
    </dgm:pt>
    <dgm:pt modelId="{CC79A4F8-9686-42B2-A197-B45E7FB9E4F1}" type="pres">
      <dgm:prSet presAssocID="{13D7A595-F8F5-4BCC-BF7E-02301C828D5E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42BD0-562B-4E9E-809D-29555924ABAD}" type="pres">
      <dgm:prSet presAssocID="{13D7A595-F8F5-4BCC-BF7E-02301C828D5E}" presName="circleA" presStyleLbl="node1" presStyleIdx="2" presStyleCnt="3"/>
      <dgm:spPr/>
    </dgm:pt>
    <dgm:pt modelId="{EC9B0B10-B20E-460E-A0C9-8675FE30FBC7}" type="pres">
      <dgm:prSet presAssocID="{13D7A595-F8F5-4BCC-BF7E-02301C828D5E}" presName="spaceA" presStyleCnt="0"/>
      <dgm:spPr/>
    </dgm:pt>
  </dgm:ptLst>
  <dgm:cxnLst>
    <dgm:cxn modelId="{0DEFA5DA-3054-4018-8273-E8D31CF3B61C}" type="presOf" srcId="{13D7A595-F8F5-4BCC-BF7E-02301C828D5E}" destId="{CC79A4F8-9686-42B2-A197-B45E7FB9E4F1}" srcOrd="0" destOrd="0" presId="urn:microsoft.com/office/officeart/2005/8/layout/hProcess11"/>
    <dgm:cxn modelId="{3BD271AA-0843-4791-B8BA-12D016E84E18}" type="presOf" srcId="{BC4136A3-3915-40FE-8D36-F121C7AE9960}" destId="{CBFF8D98-0F9E-43BC-BAAB-FE88DC9967D7}" srcOrd="0" destOrd="0" presId="urn:microsoft.com/office/officeart/2005/8/layout/hProcess11"/>
    <dgm:cxn modelId="{B4573157-1355-4F7B-9CBF-03FEA16B1461}" type="presOf" srcId="{0BD5331F-1879-479A-A5B8-E9779065EED2}" destId="{9BA723B8-E2EF-4250-AF5E-30E01DFA5C2B}" srcOrd="0" destOrd="0" presId="urn:microsoft.com/office/officeart/2005/8/layout/hProcess11"/>
    <dgm:cxn modelId="{E51D171A-8D5D-4EE1-8853-47E3C1CAD6E5}" srcId="{64A5F292-70D5-4147-B758-4ABE9957B6FD}" destId="{13D7A595-F8F5-4BCC-BF7E-02301C828D5E}" srcOrd="2" destOrd="0" parTransId="{64D1CB0C-3B1E-4A2E-9D4B-FA6A7D082DCA}" sibTransId="{11FA5B42-F43D-44CB-B77B-BF8EA1F566AB}"/>
    <dgm:cxn modelId="{D67CD6D4-A468-45FE-AAAD-FBE69CBC8F38}" srcId="{64A5F292-70D5-4147-B758-4ABE9957B6FD}" destId="{0BD5331F-1879-479A-A5B8-E9779065EED2}" srcOrd="0" destOrd="0" parTransId="{B5C1231D-1630-4F85-B35C-77A4825C9A00}" sibTransId="{F8E59EE5-39BC-41A3-A68D-240288A7772A}"/>
    <dgm:cxn modelId="{995D7C3D-6A8A-445D-B38F-F870F8066B11}" srcId="{64A5F292-70D5-4147-B758-4ABE9957B6FD}" destId="{BC4136A3-3915-40FE-8D36-F121C7AE9960}" srcOrd="1" destOrd="0" parTransId="{FCE8B248-925D-448C-AE6B-0708A2298DB4}" sibTransId="{21B1216E-E356-49CD-8D57-D8D33C384550}"/>
    <dgm:cxn modelId="{434EE1C5-B599-496F-9F6E-F0491C7714BD}" type="presOf" srcId="{64A5F292-70D5-4147-B758-4ABE9957B6FD}" destId="{87C2BDE4-7880-44B7-A59C-FEB2EB47A340}" srcOrd="0" destOrd="0" presId="urn:microsoft.com/office/officeart/2005/8/layout/hProcess11"/>
    <dgm:cxn modelId="{CFF3F9E6-2A82-4BAF-B48C-2BDFCAA41B8A}" type="presParOf" srcId="{87C2BDE4-7880-44B7-A59C-FEB2EB47A340}" destId="{3E50CD98-D3A9-4957-BEDF-A6D1D7AC3063}" srcOrd="0" destOrd="0" presId="urn:microsoft.com/office/officeart/2005/8/layout/hProcess11"/>
    <dgm:cxn modelId="{83F8B323-FD4F-4AE6-9E7D-7B469743A3F4}" type="presParOf" srcId="{87C2BDE4-7880-44B7-A59C-FEB2EB47A340}" destId="{02D26E23-9729-4712-8169-CC1D020E8538}" srcOrd="1" destOrd="0" presId="urn:microsoft.com/office/officeart/2005/8/layout/hProcess11"/>
    <dgm:cxn modelId="{6FDEDECA-6F7B-49A6-AEBE-8E2F183B7EDE}" type="presParOf" srcId="{02D26E23-9729-4712-8169-CC1D020E8538}" destId="{C0757234-4347-45C1-9042-964F298E2E7B}" srcOrd="0" destOrd="0" presId="urn:microsoft.com/office/officeart/2005/8/layout/hProcess11"/>
    <dgm:cxn modelId="{EF67D6AD-A0C2-4D24-BCA5-CB59F07B99EF}" type="presParOf" srcId="{C0757234-4347-45C1-9042-964F298E2E7B}" destId="{9BA723B8-E2EF-4250-AF5E-30E01DFA5C2B}" srcOrd="0" destOrd="0" presId="urn:microsoft.com/office/officeart/2005/8/layout/hProcess11"/>
    <dgm:cxn modelId="{C7ABDEE2-22A9-4F3C-868E-BDB665736C97}" type="presParOf" srcId="{C0757234-4347-45C1-9042-964F298E2E7B}" destId="{F60AE307-2D68-47F5-B72E-6174DF7F5509}" srcOrd="1" destOrd="0" presId="urn:microsoft.com/office/officeart/2005/8/layout/hProcess11"/>
    <dgm:cxn modelId="{7E2D1BC9-29FA-48B1-A352-E47C25AF7AFC}" type="presParOf" srcId="{C0757234-4347-45C1-9042-964F298E2E7B}" destId="{92FD4DE9-A64D-4DDC-85A6-B45AA5F4FD62}" srcOrd="2" destOrd="0" presId="urn:microsoft.com/office/officeart/2005/8/layout/hProcess11"/>
    <dgm:cxn modelId="{8BDE81DB-3C2F-4EDC-A9A8-AD51D917F9A3}" type="presParOf" srcId="{02D26E23-9729-4712-8169-CC1D020E8538}" destId="{3C063373-BE6B-4260-B282-145A3A7AE6E8}" srcOrd="1" destOrd="0" presId="urn:microsoft.com/office/officeart/2005/8/layout/hProcess11"/>
    <dgm:cxn modelId="{27305104-1A03-43DD-955A-AEA52C2F77C4}" type="presParOf" srcId="{02D26E23-9729-4712-8169-CC1D020E8538}" destId="{A725D713-DDC6-4ED0-ABA7-06442E053166}" srcOrd="2" destOrd="0" presId="urn:microsoft.com/office/officeart/2005/8/layout/hProcess11"/>
    <dgm:cxn modelId="{FFD6F6C5-E12A-4825-BAA0-C0FBD466EC7D}" type="presParOf" srcId="{A725D713-DDC6-4ED0-ABA7-06442E053166}" destId="{CBFF8D98-0F9E-43BC-BAAB-FE88DC9967D7}" srcOrd="0" destOrd="0" presId="urn:microsoft.com/office/officeart/2005/8/layout/hProcess11"/>
    <dgm:cxn modelId="{5439C763-007B-4904-9780-741CDB7D87A0}" type="presParOf" srcId="{A725D713-DDC6-4ED0-ABA7-06442E053166}" destId="{76306022-DAAF-4268-BE0B-ACA354089ABA}" srcOrd="1" destOrd="0" presId="urn:microsoft.com/office/officeart/2005/8/layout/hProcess11"/>
    <dgm:cxn modelId="{C938760E-22C8-4F67-8967-988B5EE316C7}" type="presParOf" srcId="{A725D713-DDC6-4ED0-ABA7-06442E053166}" destId="{9A56F859-0D97-4C84-A48F-CC0BFA415046}" srcOrd="2" destOrd="0" presId="urn:microsoft.com/office/officeart/2005/8/layout/hProcess11"/>
    <dgm:cxn modelId="{71338C6D-DC18-45C6-99E3-3ACDFE114AC8}" type="presParOf" srcId="{02D26E23-9729-4712-8169-CC1D020E8538}" destId="{F626255A-9BC1-4D36-804F-7968FF2AAB62}" srcOrd="3" destOrd="0" presId="urn:microsoft.com/office/officeart/2005/8/layout/hProcess11"/>
    <dgm:cxn modelId="{24BDA549-AAA2-484A-8875-F2E9C43126F2}" type="presParOf" srcId="{02D26E23-9729-4712-8169-CC1D020E8538}" destId="{A6C868B8-3030-446A-B1EA-A9B6789E7501}" srcOrd="4" destOrd="0" presId="urn:microsoft.com/office/officeart/2005/8/layout/hProcess11"/>
    <dgm:cxn modelId="{14BD6841-864F-4567-A0AD-8B63D2EC5DD9}" type="presParOf" srcId="{A6C868B8-3030-446A-B1EA-A9B6789E7501}" destId="{CC79A4F8-9686-42B2-A197-B45E7FB9E4F1}" srcOrd="0" destOrd="0" presId="urn:microsoft.com/office/officeart/2005/8/layout/hProcess11"/>
    <dgm:cxn modelId="{04BDE323-BECE-46E5-AE9C-C5CE8ACDBCB6}" type="presParOf" srcId="{A6C868B8-3030-446A-B1EA-A9B6789E7501}" destId="{AB342BD0-562B-4E9E-809D-29555924ABAD}" srcOrd="1" destOrd="0" presId="urn:microsoft.com/office/officeart/2005/8/layout/hProcess11"/>
    <dgm:cxn modelId="{79591869-98C3-4A91-8081-274965151F75}" type="presParOf" srcId="{A6C868B8-3030-446A-B1EA-A9B6789E7501}" destId="{EC9B0B10-B20E-460E-A0C9-8675FE30FBC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0CD98-D3A9-4957-BEDF-A6D1D7AC3063}">
      <dsp:nvSpPr>
        <dsp:cNvPr id="0" name=""/>
        <dsp:cNvSpPr/>
      </dsp:nvSpPr>
      <dsp:spPr>
        <a:xfrm>
          <a:off x="0" y="1033676"/>
          <a:ext cx="6096000" cy="13782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723B8-E2EF-4250-AF5E-30E01DFA5C2B}">
      <dsp:nvSpPr>
        <dsp:cNvPr id="0" name=""/>
        <dsp:cNvSpPr/>
      </dsp:nvSpPr>
      <dsp:spPr>
        <a:xfrm>
          <a:off x="2678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rgbClr val="000000"/>
              </a:solidFill>
              <a:latin typeface="Trebuchet MS" panose="020B0603020202020204" pitchFamily="34" charset="0"/>
            </a:rPr>
            <a:t>Original </a:t>
          </a:r>
          <a:r>
            <a:rPr lang="en-US" sz="1600" kern="1200" dirty="0" smtClean="0">
              <a:solidFill>
                <a:srgbClr val="000000"/>
              </a:solidFill>
              <a:latin typeface="Trebuchet MS" panose="020B0603020202020204" pitchFamily="34" charset="0"/>
            </a:rPr>
            <a:t>version </a:t>
          </a:r>
          <a:r>
            <a:rPr lang="en-US" sz="1600" kern="1200" dirty="0">
              <a:solidFill>
                <a:srgbClr val="000000"/>
              </a:solidFill>
              <a:latin typeface="Trebuchet MS" panose="020B0603020202020204" pitchFamily="34" charset="0"/>
            </a:rPr>
            <a:t>created in </a:t>
          </a:r>
          <a:r>
            <a:rPr lang="en-US" sz="1600" b="1" kern="1200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kern="1200" dirty="0">
            <a:latin typeface="Trebuchet MS" panose="020B0603020202020204" pitchFamily="34" charset="0"/>
          </a:endParaRPr>
        </a:p>
      </dsp:txBody>
      <dsp:txXfrm>
        <a:off x="2678" y="0"/>
        <a:ext cx="1768078" cy="1378235"/>
      </dsp:txXfrm>
    </dsp:sp>
    <dsp:sp modelId="{F60AE307-2D68-47F5-B72E-6174DF7F5509}">
      <dsp:nvSpPr>
        <dsp:cNvPr id="0" name=""/>
        <dsp:cNvSpPr/>
      </dsp:nvSpPr>
      <dsp:spPr>
        <a:xfrm>
          <a:off x="714438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F8D98-0F9E-43BC-BAAB-FE88DC9967D7}">
      <dsp:nvSpPr>
        <dsp:cNvPr id="0" name=""/>
        <dsp:cNvSpPr/>
      </dsp:nvSpPr>
      <dsp:spPr>
        <a:xfrm>
          <a:off x="1859160" y="2067352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rebuchet MS" panose="020B0603020202020204" pitchFamily="34" charset="0"/>
            </a:rPr>
            <a:t>Transition from web scraping to API pull - </a:t>
          </a:r>
          <a:r>
            <a:rPr lang="en-US" sz="1600" b="1" kern="1200" dirty="0">
              <a:latin typeface="Trebuchet MS" panose="020B0603020202020204" pitchFamily="34" charset="0"/>
            </a:rPr>
            <a:t>2021</a:t>
          </a:r>
        </a:p>
      </dsp:txBody>
      <dsp:txXfrm>
        <a:off x="1859160" y="2067352"/>
        <a:ext cx="1768078" cy="1378235"/>
      </dsp:txXfrm>
    </dsp:sp>
    <dsp:sp modelId="{76306022-DAAF-4268-BE0B-ACA354089ABA}">
      <dsp:nvSpPr>
        <dsp:cNvPr id="0" name=""/>
        <dsp:cNvSpPr/>
      </dsp:nvSpPr>
      <dsp:spPr>
        <a:xfrm>
          <a:off x="2570920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9A4F8-9686-42B2-A197-B45E7FB9E4F1}">
      <dsp:nvSpPr>
        <dsp:cNvPr id="0" name=""/>
        <dsp:cNvSpPr/>
      </dsp:nvSpPr>
      <dsp:spPr>
        <a:xfrm>
          <a:off x="3715642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rebuchet MS" panose="020B0603020202020204" pitchFamily="34" charset="0"/>
            </a:rPr>
            <a:t>“Planned” Retirement -</a:t>
          </a:r>
          <a:r>
            <a:rPr lang="en-US" sz="1600" b="1" kern="1200" dirty="0">
              <a:latin typeface="Trebuchet MS" panose="020B0603020202020204" pitchFamily="34" charset="0"/>
            </a:rPr>
            <a:t>2023</a:t>
          </a:r>
        </a:p>
      </dsp:txBody>
      <dsp:txXfrm>
        <a:off x="3715642" y="0"/>
        <a:ext cx="1768078" cy="1378235"/>
      </dsp:txXfrm>
    </dsp:sp>
    <dsp:sp modelId="{AB342BD0-562B-4E9E-809D-29555924ABAD}">
      <dsp:nvSpPr>
        <dsp:cNvPr id="0" name=""/>
        <dsp:cNvSpPr/>
      </dsp:nvSpPr>
      <dsp:spPr>
        <a:xfrm>
          <a:off x="4427402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5734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r">
              <a:defRPr sz="1200"/>
            </a:lvl1pPr>
          </a:lstStyle>
          <a:p>
            <a:fld id="{DD4B4FC3-663B-4837-BE3C-9748504111C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5734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r">
              <a:defRPr sz="1200"/>
            </a:lvl1pPr>
          </a:lstStyle>
          <a:p>
            <a:fld id="{EC878C28-FB9B-480A-9FB5-C7214F51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r">
              <a:defRPr sz="1200"/>
            </a:lvl1pPr>
          </a:lstStyle>
          <a:p>
            <a:fld id="{4739E05F-45CD-4689-845F-4C80707953D1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60" tIns="46631" rIns="93260" bIns="466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4"/>
            <a:ext cx="5615940" cy="4187667"/>
          </a:xfrm>
          <a:prstGeom prst="rect">
            <a:avLst/>
          </a:prstGeom>
        </p:spPr>
        <p:txBody>
          <a:bodyPr vert="horz" lIns="93260" tIns="46631" rIns="93260" bIns="466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r">
              <a:defRPr sz="1200"/>
            </a:lvl1pPr>
          </a:lstStyle>
          <a:p>
            <a:fld id="{BEDBCE3A-CC44-4697-B56C-044F163EB0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7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5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7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5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10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59085" y="990600"/>
            <a:ext cx="19373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4" y="6038850"/>
            <a:ext cx="4260998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655840" y="6029445"/>
            <a:ext cx="4229574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50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BF132867-5B32-478C-A2F2-E6ACF9A3FF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4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B8037D5-14CC-42DF-BB81-5B86CB19A1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92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62794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56" y="273050"/>
            <a:ext cx="3232757" cy="717550"/>
          </a:xfrm>
        </p:spPr>
        <p:txBody>
          <a:bodyPr anchor="ctr">
            <a:noAutofit/>
          </a:bodyPr>
          <a:lstStyle>
            <a:lvl1pPr algn="l"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264150" cy="6127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630238" indent="-165100">
              <a:defRPr sz="2000"/>
            </a:lvl3pPr>
            <a:lvl4pPr marL="854075" indent="-165100">
              <a:defRPr sz="20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756" y="1066800"/>
            <a:ext cx="3232757" cy="5334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443E7B8-434A-4E2A-8A86-5D2F8C2C18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5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52" y="2335192"/>
            <a:ext cx="176309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601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705100" y="5791200"/>
            <a:ext cx="3733800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enter month/day/year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9144000" cy="1371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45671" y="3657600"/>
            <a:ext cx="8652658" cy="1096962"/>
          </a:xfrm>
        </p:spPr>
        <p:txBody>
          <a:bodyPr anchor="b" anchorCtr="0"/>
          <a:lstStyle>
            <a:lvl1pPr algn="ctr">
              <a:defRPr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6248400" y="6596742"/>
            <a:ext cx="2895600" cy="26125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Calpine Corporation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"/>
            <a:ext cx="9144000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79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60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56" y="990600"/>
            <a:ext cx="8652658" cy="5410200"/>
          </a:xfrm>
        </p:spPr>
        <p:txBody>
          <a:bodyPr>
            <a:normAutofit/>
          </a:bodyPr>
          <a:lstStyle>
            <a:lvl1pPr marL="233363" indent="-233363">
              <a:spcBef>
                <a:spcPts val="0"/>
              </a:spcBef>
              <a:defRPr sz="2400"/>
            </a:lvl1pPr>
            <a:lvl2pPr marL="517525" indent="-223838">
              <a:spcBef>
                <a:spcPts val="0"/>
              </a:spcBef>
              <a:defRPr sz="2000"/>
            </a:lvl2pPr>
            <a:lvl3pPr marL="741363" indent="-165100">
              <a:spcBef>
                <a:spcPts val="0"/>
              </a:spcBef>
              <a:defRPr sz="2000"/>
            </a:lvl3pPr>
            <a:lvl4pPr marL="1027113" indent="-217488">
              <a:spcBef>
                <a:spcPts val="0"/>
              </a:spcBef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756" y="127996"/>
            <a:ext cx="8652658" cy="78497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90600"/>
            <a:ext cx="8651875" cy="3335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3"/>
            <a:ext cx="8651875" cy="5011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097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14400"/>
            <a:ext cx="8651875" cy="4097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4"/>
            <a:ext cx="8651875" cy="461513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3" y="6038850"/>
            <a:ext cx="8651875" cy="492125"/>
          </a:xfrm>
        </p:spPr>
        <p:txBody>
          <a:bodyPr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16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71" y="1905000"/>
            <a:ext cx="8652658" cy="1362075"/>
          </a:xfrm>
        </p:spPr>
        <p:txBody>
          <a:bodyPr anchor="b" anchorCtr="0">
            <a:normAutofit/>
          </a:bodyPr>
          <a:lstStyle>
            <a:lvl1pPr algn="l">
              <a:defRPr sz="3200" b="1" cap="all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71" y="3376613"/>
            <a:ext cx="8652658" cy="1500187"/>
          </a:xfrm>
        </p:spPr>
        <p:txBody>
          <a:bodyPr lIns="0" tIns="0" rIns="0" bIns="0" anchor="t" anchorCtr="0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79D10-1FA7-4856-8656-E8AA504B8E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3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59085" y="1143000"/>
            <a:ext cx="19373" cy="527505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9448DF-DF9F-4FCA-B4E9-41CEC165488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8458" y="990600"/>
            <a:ext cx="0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03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1712913"/>
            <a:ext cx="258445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96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756" y="136622"/>
            <a:ext cx="8652658" cy="7849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756" y="1066800"/>
            <a:ext cx="8652658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472" y="6596742"/>
            <a:ext cx="2895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1814" y="6596742"/>
            <a:ext cx="2133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2800" b="1" kern="1200" spc="-150">
          <a:solidFill>
            <a:schemeClr val="bg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173038" indent="-173038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1pPr>
      <a:lvl2pPr marL="396875" indent="-17145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2pPr>
      <a:lvl3pPr marL="741363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3pPr>
      <a:lvl4pPr marL="1087438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Xu &amp; Pranil Walke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07/26/2023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ERCOT Market Data Processing Improvements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Evolution of </a:t>
            </a:r>
            <a:r>
              <a:rPr lang="en-US" sz="2200" dirty="0" smtClean="0">
                <a:solidFill>
                  <a:srgbClr val="000000"/>
                </a:solidFill>
              </a:rPr>
              <a:t>ERCOT Market Data Downloads</a:t>
            </a:r>
            <a:endParaRPr lang="en-US" sz="2200" dirty="0">
              <a:solidFill>
                <a:srgbClr val="000000"/>
              </a:solidFill>
            </a:endParaRPr>
          </a:p>
          <a:p>
            <a:pPr marL="293687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293687" lvl="1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Objective 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Moving away from legacy excel based tool to new automated Python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15224044"/>
              </p:ext>
            </p:extLst>
          </p:nvPr>
        </p:nvGraphicFramePr>
        <p:xfrm>
          <a:off x="1511085" y="799284"/>
          <a:ext cx="6096000" cy="344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29954"/>
              </p:ext>
            </p:extLst>
          </p:nvPr>
        </p:nvGraphicFramePr>
        <p:xfrm>
          <a:off x="2048393" y="3826614"/>
          <a:ext cx="5047213" cy="256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3911">
                  <a:extLst>
                    <a:ext uri="{9D8B030D-6E8A-4147-A177-3AD203B41FA5}">
                      <a16:colId xmlns:a16="http://schemas.microsoft.com/office/drawing/2014/main" val="4021030062"/>
                    </a:ext>
                  </a:extLst>
                </a:gridCol>
                <a:gridCol w="2333302">
                  <a:extLst>
                    <a:ext uri="{9D8B030D-6E8A-4147-A177-3AD203B41FA5}">
                      <a16:colId xmlns:a16="http://schemas.microsoft.com/office/drawing/2014/main" val="1831113682"/>
                    </a:ext>
                  </a:extLst>
                </a:gridCol>
              </a:tblGrid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Current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Proposed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47857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Excel VBA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Python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2968935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Minimal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Detailed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6928969"/>
                  </a:ext>
                </a:extLst>
              </a:tr>
              <a:tr h="681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Non-existent logging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Detailed email</a:t>
                      </a:r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capability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to help with troubleshooting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17935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Doesn’t work for many folders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Should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work for all folders with available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09178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Slow: Takes up to an hour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Fast: Aim</a:t>
                      </a:r>
                      <a:r>
                        <a:rPr lang="en-US" sz="1200" u="none" strike="noStrike" baseline="0" dirty="0">
                          <a:effectLst/>
                          <a:latin typeface="Trebuchet MS" panose="020B0603020202020204" pitchFamily="34" charset="0"/>
                        </a:rPr>
                        <a:t> for 7-8x Speedups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162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24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2756" y="252294"/>
            <a:ext cx="8652658" cy="784970"/>
          </a:xfrm>
        </p:spPr>
        <p:txBody>
          <a:bodyPr/>
          <a:lstStyle/>
          <a:p>
            <a:r>
              <a:rPr lang="en-US" sz="2000" dirty="0" smtClean="0"/>
              <a:t>Concurrent Downloading , Advanced Error Handling, and Summary Report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6482" y="949658"/>
            <a:ext cx="8738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Downloads over 100 reports, includes everything from </a:t>
            </a:r>
            <a:r>
              <a:rPr 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5-min </a:t>
            </a:r>
            <a:r>
              <a:rPr 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data to planning reports</a:t>
            </a:r>
            <a:endParaRPr 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2" y="1217348"/>
            <a:ext cx="7421732" cy="54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24" y="1532246"/>
            <a:ext cx="4821291" cy="49159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Detailed Summary Report, Tips </a:t>
            </a:r>
            <a:r>
              <a:rPr lang="en-US" sz="2400" dirty="0"/>
              <a:t>F</a:t>
            </a:r>
            <a:r>
              <a:rPr lang="en-US" sz="2400" dirty="0" smtClean="0"/>
              <a:t>or Troubleshooting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8846" y="1699274"/>
            <a:ext cx="3835154" cy="3910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</a:rPr>
              <a:t>Detailed summary email </a:t>
            </a: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</a:rPr>
              <a:t>Provides Useful Troubleshooting </a:t>
            </a:r>
            <a:r>
              <a:rPr lang="en-US" sz="1600" dirty="0">
                <a:latin typeface="Trebuchet MS" panose="020B0603020202020204" pitchFamily="34" charset="0"/>
              </a:rPr>
              <a:t>Tips and Tricks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</a:rPr>
              <a:t>Offers </a:t>
            </a:r>
            <a:r>
              <a:rPr lang="en-US" sz="1600" dirty="0">
                <a:latin typeface="Trebuchet MS" panose="020B0603020202020204" pitchFamily="34" charset="0"/>
              </a:rPr>
              <a:t>an easy solution via the Command Line to manually download missing data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482" y="1005819"/>
            <a:ext cx="8738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Automated to send immediately after the data gets downloaded (roughly 6:25 AM)</a:t>
            </a:r>
          </a:p>
        </p:txBody>
      </p:sp>
    </p:spTree>
    <p:extLst>
      <p:ext uri="{BB962C8B-B14F-4D97-AF65-F5344CB8AC3E}">
        <p14:creationId xmlns:p14="http://schemas.microsoft.com/office/powerpoint/2010/main" val="29009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Automated historical constraint analysis for Calpine’s </a:t>
            </a:r>
            <a:r>
              <a:rPr lang="en-US" sz="2200" dirty="0" smtClean="0">
                <a:solidFill>
                  <a:srgbClr val="000000"/>
                </a:solidFill>
              </a:rPr>
              <a:t>Asset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Morning Meeting </a:t>
            </a:r>
            <a:r>
              <a:rPr lang="en-US" sz="2200" dirty="0" smtClean="0">
                <a:solidFill>
                  <a:srgbClr val="000000"/>
                </a:solidFill>
              </a:rPr>
              <a:t>Question(s)</a:t>
            </a:r>
            <a:endParaRPr lang="en-US" sz="2200" dirty="0">
              <a:solidFill>
                <a:srgbClr val="000000"/>
              </a:solidFill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Will the basis from yesterday/last 2 days repeat </a:t>
            </a:r>
            <a:r>
              <a:rPr lang="en-US" sz="1800" dirty="0" smtClean="0">
                <a:solidFill>
                  <a:srgbClr val="FF0000"/>
                </a:solidFill>
              </a:rPr>
              <a:t>today/tomorrow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Pricing </a:t>
            </a:r>
            <a:r>
              <a:rPr lang="en-US" sz="1800" dirty="0">
                <a:solidFill>
                  <a:srgbClr val="FF0000"/>
                </a:solidFill>
              </a:rPr>
              <a:t>PTP (spread bids)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Interactive </a:t>
            </a:r>
            <a:r>
              <a:rPr lang="en-US" sz="2400" dirty="0" smtClean="0">
                <a:cs typeface="Arial" panose="020B0604020202020204" pitchFamily="34" charset="0"/>
              </a:rPr>
              <a:t>Report: </a:t>
            </a:r>
            <a:r>
              <a:rPr lang="en-US" sz="2400" dirty="0">
                <a:cs typeface="Arial" panose="020B0604020202020204" pitchFamily="34" charset="0"/>
              </a:rPr>
              <a:t>Real Time Constraint Impact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9E0181-786E-BA4B-5811-E1DC04A9A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87697"/>
              </p:ext>
            </p:extLst>
          </p:nvPr>
        </p:nvGraphicFramePr>
        <p:xfrm>
          <a:off x="2056007" y="2393269"/>
          <a:ext cx="5316072" cy="1254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6829">
                  <a:extLst>
                    <a:ext uri="{9D8B030D-6E8A-4147-A177-3AD203B41FA5}">
                      <a16:colId xmlns:a16="http://schemas.microsoft.com/office/drawing/2014/main" val="3926367596"/>
                    </a:ext>
                  </a:extLst>
                </a:gridCol>
                <a:gridCol w="2749243">
                  <a:extLst>
                    <a:ext uri="{9D8B030D-6E8A-4147-A177-3AD203B41FA5}">
                      <a16:colId xmlns:a16="http://schemas.microsoft.com/office/drawing/2014/main" val="3477868934"/>
                    </a:ext>
                  </a:extLst>
                </a:gridCol>
              </a:tblGrid>
              <a:tr h="3498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Current Process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Changed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64072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Manual Lookup Constraint Table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 smtClean="0">
                          <a:effectLst/>
                        </a:rPr>
                        <a:t>One Shot Fully Automated Python </a:t>
                      </a:r>
                      <a:r>
                        <a:rPr lang="en-US" sz="1200" u="none" strike="noStrike" dirty="0">
                          <a:effectLst/>
                        </a:rPr>
                        <a:t>based scheduled task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9182099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Manual Lookup Shift Factor Table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7088485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Time Spent ~ 10 minutes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Time Spent : &lt; 1 minute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367541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56" y="3898934"/>
            <a:ext cx="4610135" cy="245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79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ERCOT’s DA Market is a voluntary Market : Generator Availability is key to forecasting DA Market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Sample Report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Next Steps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Replace Generator Code by English Names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Add Size, Fuel Type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Automated Generator Availability Report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85BDB-7226-87E6-CF71-576BBF7E9059}"/>
              </a:ext>
            </a:extLst>
          </p:cNvPr>
          <p:cNvSpPr txBox="1"/>
          <p:nvPr/>
        </p:nvSpPr>
        <p:spPr>
          <a:xfrm>
            <a:off x="537882" y="1936376"/>
            <a:ext cx="1667436" cy="61856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DA Network Zip Files published at 5am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8A9A71-D402-B024-03FB-8357A329194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205318" y="2245658"/>
            <a:ext cx="609600" cy="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75A197-0D6D-2D9D-FE2C-0DEB4902A877}"/>
              </a:ext>
            </a:extLst>
          </p:cNvPr>
          <p:cNvSpPr txBox="1"/>
          <p:nvPr/>
        </p:nvSpPr>
        <p:spPr>
          <a:xfrm>
            <a:off x="2823883" y="1936376"/>
            <a:ext cx="1640542" cy="61856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Unzip, aggregate &amp; compare last 2 days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B22244-DD3A-249E-E048-B9B83791E426}"/>
              </a:ext>
            </a:extLst>
          </p:cNvPr>
          <p:cNvSpPr txBox="1"/>
          <p:nvPr/>
        </p:nvSpPr>
        <p:spPr>
          <a:xfrm>
            <a:off x="5091954" y="1936376"/>
            <a:ext cx="1640542" cy="61856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Email summary of the results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7FDD88-146D-319F-7B2D-6CC3CF3E0A56}"/>
              </a:ext>
            </a:extLst>
          </p:cNvPr>
          <p:cNvCxnSpPr>
            <a:cxnSpLocks/>
          </p:cNvCxnSpPr>
          <p:nvPr/>
        </p:nvCxnSpPr>
        <p:spPr>
          <a:xfrm flipV="1">
            <a:off x="4482354" y="2245657"/>
            <a:ext cx="609600" cy="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69F5B6A-9E48-764E-6750-1272E9E3E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954" y="2864316"/>
            <a:ext cx="54483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27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alpine Template">
      <a:dk1>
        <a:sysClr val="windowText" lastClr="000000"/>
      </a:dk1>
      <a:lt1>
        <a:sysClr val="window" lastClr="FFFFFF"/>
      </a:lt1>
      <a:dk2>
        <a:srgbClr val="00659D"/>
      </a:dk2>
      <a:lt2>
        <a:srgbClr val="EEECE1"/>
      </a:lt2>
      <a:accent1>
        <a:srgbClr val="00659D"/>
      </a:accent1>
      <a:accent2>
        <a:srgbClr val="7DA34E"/>
      </a:accent2>
      <a:accent3>
        <a:srgbClr val="C00000"/>
      </a:accent3>
      <a:accent4>
        <a:srgbClr val="E57B11"/>
      </a:accent4>
      <a:accent5>
        <a:srgbClr val="8064A2"/>
      </a:accent5>
      <a:accent6>
        <a:srgbClr val="FFCC00"/>
      </a:accent6>
      <a:hlink>
        <a:srgbClr val="00659D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 template">
  <a:themeElements>
    <a:clrScheme name="Custom 3">
      <a:dk1>
        <a:srgbClr val="000000"/>
      </a:dk1>
      <a:lt1>
        <a:sysClr val="window" lastClr="FFFFFF"/>
      </a:lt1>
      <a:dk2>
        <a:srgbClr val="419424"/>
      </a:dk2>
      <a:lt2>
        <a:srgbClr val="124C78"/>
      </a:lt2>
      <a:accent1>
        <a:srgbClr val="124C78"/>
      </a:accent1>
      <a:accent2>
        <a:srgbClr val="419424"/>
      </a:accent2>
      <a:accent3>
        <a:srgbClr val="2595CD"/>
      </a:accent3>
      <a:accent4>
        <a:srgbClr val="FFC000"/>
      </a:accent4>
      <a:accent5>
        <a:srgbClr val="2FB3B0"/>
      </a:accent5>
      <a:accent6>
        <a:srgbClr val="AC2927"/>
      </a:accent6>
      <a:hlink>
        <a:srgbClr val="2595CD"/>
      </a:hlink>
      <a:folHlink>
        <a:srgbClr val="2FB3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>
        <a:noAutofit/>
      </a:bodyPr>
      <a:lstStyle>
        <a:defPPr>
          <a:defRPr sz="2400" dirty="0" err="1" smtClean="0">
            <a:latin typeface="Trebuchet MS" panose="020B06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E7F5C84-62CD-4A70-A752-4F5DE0B73CE8}" vid="{0DA81A63-21EE-415A-8C47-EDB90695BEB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ppt/theme/themeOverride2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ppt/theme/themeOverride3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97817</TotalTime>
  <Words>303</Words>
  <Application>Microsoft Office PowerPoint</Application>
  <PresentationFormat>On-screen Show (4:3)</PresentationFormat>
  <Paragraphs>97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Custom Design</vt:lpstr>
      <vt:lpstr>PPT template</vt:lpstr>
      <vt:lpstr>ERCOT Market Data Processing Improvements</vt:lpstr>
      <vt:lpstr>Moving away from legacy excel based tool to new automated Python</vt:lpstr>
      <vt:lpstr>Concurrent Downloading , Advanced Error Handling, and Summary Report</vt:lpstr>
      <vt:lpstr>Detailed Summary Report, Tips For Troubleshooting</vt:lpstr>
      <vt:lpstr>Interactive Report: Real Time Constraint Impact</vt:lpstr>
      <vt:lpstr>Automated Generator Availability Report </vt:lpstr>
    </vt:vector>
  </TitlesOfParts>
  <Company>Calpine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Pranil Walke</dc:creator>
  <cp:lastModifiedBy>Pranil Walke</cp:lastModifiedBy>
  <cp:revision>1690</cp:revision>
  <cp:lastPrinted>2021-12-09T14:43:25Z</cp:lastPrinted>
  <dcterms:created xsi:type="dcterms:W3CDTF">2013-12-06T18:25:46Z</dcterms:created>
  <dcterms:modified xsi:type="dcterms:W3CDTF">2023-07-21T21:38:42Z</dcterms:modified>
  <cp:category>B-weekly Update</cp:category>
</cp:coreProperties>
</file>