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10"/>
  </p:notesMasterIdLst>
  <p:handoutMasterIdLst>
    <p:handoutMasterId r:id="rId11"/>
  </p:handoutMasterIdLst>
  <p:sldIdLst>
    <p:sldId id="388" r:id="rId3"/>
    <p:sldId id="427" r:id="rId4"/>
    <p:sldId id="428" r:id="rId5"/>
    <p:sldId id="429" r:id="rId6"/>
    <p:sldId id="432" r:id="rId7"/>
    <p:sldId id="431" r:id="rId8"/>
    <p:sldId id="433" r:id="rId9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979" autoAdjust="0"/>
  </p:normalViewPr>
  <p:slideViewPr>
    <p:cSldViewPr snapToGrid="0">
      <p:cViewPr varScale="1">
        <p:scale>
          <a:sx n="108" d="100"/>
          <a:sy n="108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5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Xu &amp; 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07/26/2023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</a:t>
            </a:r>
            <a:r>
              <a:rPr lang="en-US" sz="2200" dirty="0" smtClean="0">
                <a:solidFill>
                  <a:srgbClr val="000000"/>
                </a:solidFill>
              </a:rPr>
              <a:t>(ERCOT market </a:t>
            </a:r>
            <a:r>
              <a:rPr lang="en-US" sz="2200" dirty="0">
                <a:solidFill>
                  <a:srgbClr val="000000"/>
                </a:solidFill>
              </a:rPr>
              <a:t>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legacy excel based tool to new automated 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1900603"/>
              </p:ext>
            </p:extLst>
          </p:nvPr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29954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Minimal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Detailed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email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Fast: Aim</a:t>
                      </a:r>
                      <a:r>
                        <a:rPr lang="en-US" sz="1200" u="none" strike="noStrike" baseline="0" dirty="0">
                          <a:effectLst/>
                          <a:latin typeface="Trebuchet MS" panose="020B0603020202020204" pitchFamily="34" charset="0"/>
                        </a:rPr>
                        <a:t> for 7-8x Speedups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87718"/>
            <a:ext cx="8652658" cy="784970"/>
          </a:xfrm>
        </p:spPr>
        <p:txBody>
          <a:bodyPr/>
          <a:lstStyle/>
          <a:p>
            <a:r>
              <a:rPr lang="en-US" sz="2400" dirty="0" smtClean="0"/>
              <a:t>Concurrent downloading , summary report and advanced error handling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4" y="1338802"/>
            <a:ext cx="6747029" cy="49748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6482" y="936468"/>
            <a:ext cx="873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Downloads around 100 reports , includes everything from 5 min data to planning reports</a:t>
            </a:r>
            <a:endParaRPr 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24" y="1532246"/>
            <a:ext cx="4821291" cy="4915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Detailed Summary reports, </a:t>
            </a:r>
            <a:r>
              <a:rPr lang="en-US" sz="2400" dirty="0" smtClean="0"/>
              <a:t>tips for troubleshooting errors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2315" y="1617655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Detailed summary email </a:t>
            </a: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Provides Useful Troubleshooting </a:t>
            </a:r>
            <a:r>
              <a:rPr lang="en-US" sz="1600" dirty="0">
                <a:latin typeface="Trebuchet MS" panose="020B0603020202020204" pitchFamily="34" charset="0"/>
              </a:rPr>
              <a:t>Tips and Tricks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rebuchet MS" panose="020B0603020202020204" pitchFamily="34" charset="0"/>
              </a:rPr>
              <a:t>Offers </a:t>
            </a:r>
            <a:r>
              <a:rPr lang="en-US" sz="1600" dirty="0">
                <a:latin typeface="Trebuchet MS" panose="020B0603020202020204" pitchFamily="34" charset="0"/>
              </a:rPr>
              <a:t>an easy solution via the Command Line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482" y="936468"/>
            <a:ext cx="873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Automated to send immediately after the data gets downloaded (roughly 6:25 AM)</a:t>
            </a:r>
            <a:endParaRPr 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Automated historical constraint analysis for Calpine’s Asset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Morning Meeting </a:t>
            </a:r>
            <a:r>
              <a:rPr lang="en-US" sz="2200" dirty="0" smtClean="0">
                <a:solidFill>
                  <a:srgbClr val="000000"/>
                </a:solidFill>
              </a:rPr>
              <a:t>Question(s)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sz="2300" dirty="0">
                <a:solidFill>
                  <a:srgbClr val="FF0000"/>
                </a:solidFill>
              </a:rPr>
              <a:t>Will the basis from yesterday/last 2 days repeat </a:t>
            </a:r>
            <a:r>
              <a:rPr lang="en-US" sz="2300" dirty="0" smtClean="0">
                <a:solidFill>
                  <a:srgbClr val="FF0000"/>
                </a:solidFill>
              </a:rPr>
              <a:t>today/tomorrow</a:t>
            </a:r>
          </a:p>
          <a:p>
            <a:pPr lvl="1"/>
            <a:r>
              <a:rPr lang="en-US" sz="2300" dirty="0" smtClean="0">
                <a:solidFill>
                  <a:srgbClr val="FF0000"/>
                </a:solidFill>
              </a:rPr>
              <a:t>Pricing </a:t>
            </a:r>
            <a:r>
              <a:rPr lang="en-US" sz="2300" dirty="0">
                <a:solidFill>
                  <a:srgbClr val="FF0000"/>
                </a:solidFill>
              </a:rPr>
              <a:t>PTP (spread bids)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Interactive Report : Real Time Constraint Impact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9E0181-786E-BA4B-5811-E1DC04A9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69178"/>
              </p:ext>
            </p:extLst>
          </p:nvPr>
        </p:nvGraphicFramePr>
        <p:xfrm>
          <a:off x="1497193" y="3094604"/>
          <a:ext cx="5316072" cy="1254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829">
                  <a:extLst>
                    <a:ext uri="{9D8B030D-6E8A-4147-A177-3AD203B41FA5}">
                      <a16:colId xmlns:a16="http://schemas.microsoft.com/office/drawing/2014/main" val="3926367596"/>
                    </a:ext>
                  </a:extLst>
                </a:gridCol>
                <a:gridCol w="2749243">
                  <a:extLst>
                    <a:ext uri="{9D8B030D-6E8A-4147-A177-3AD203B41FA5}">
                      <a16:colId xmlns:a16="http://schemas.microsoft.com/office/drawing/2014/main" val="3477868934"/>
                    </a:ext>
                  </a:extLst>
                </a:gridCol>
              </a:tblGrid>
              <a:tr h="3498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Current Process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Changed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4072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Manual Lookup Constraint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 smtClean="0">
                          <a:effectLst/>
                        </a:rPr>
                        <a:t>One Shot Fully Automated Python </a:t>
                      </a:r>
                      <a:r>
                        <a:rPr lang="en-US" sz="1200" u="none" strike="noStrike" dirty="0">
                          <a:effectLst/>
                        </a:rPr>
                        <a:t>based scheduled task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182099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Manual Lookup Shift Factor 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088485"/>
                  </a:ext>
                </a:extLst>
              </a:tr>
              <a:tr h="30161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Time Spent ~ 10 minutes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Time Spent : &lt; 1 minute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67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79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56" y="912966"/>
            <a:ext cx="2655447" cy="5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0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ERCOT’s DA Market is a voluntary Market : Generator Availability is key to forecasting DA Market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Sample Report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Next Steps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Replace Generator Code by English Names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Add Size, Fuel Type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Automated Generator Availability Report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85BDB-7226-87E6-CF71-576BBF7E9059}"/>
              </a:ext>
            </a:extLst>
          </p:cNvPr>
          <p:cNvSpPr txBox="1"/>
          <p:nvPr/>
        </p:nvSpPr>
        <p:spPr>
          <a:xfrm>
            <a:off x="537882" y="1936376"/>
            <a:ext cx="1667436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DA Network Zip Files published at 5am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8A9A71-D402-B024-03FB-8357A329194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05318" y="2245658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75A197-0D6D-2D9D-FE2C-0DEB4902A877}"/>
              </a:ext>
            </a:extLst>
          </p:cNvPr>
          <p:cNvSpPr txBox="1"/>
          <p:nvPr/>
        </p:nvSpPr>
        <p:spPr>
          <a:xfrm>
            <a:off x="2823883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Unzip, aggregate &amp; compare last 2 days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22244-DD3A-249E-E048-B9B83791E426}"/>
              </a:ext>
            </a:extLst>
          </p:cNvPr>
          <p:cNvSpPr txBox="1"/>
          <p:nvPr/>
        </p:nvSpPr>
        <p:spPr>
          <a:xfrm>
            <a:off x="5091954" y="1936376"/>
            <a:ext cx="1640542" cy="6185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latin typeface="Trebuchet MS" panose="020B0603020202020204" pitchFamily="34" charset="0"/>
              </a:rPr>
              <a:t>Email summary of the results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7FDD88-146D-319F-7B2D-6CC3CF3E0A56}"/>
              </a:ext>
            </a:extLst>
          </p:cNvPr>
          <p:cNvCxnSpPr>
            <a:cxnSpLocks/>
          </p:cNvCxnSpPr>
          <p:nvPr/>
        </p:nvCxnSpPr>
        <p:spPr>
          <a:xfrm flipV="1">
            <a:off x="4482354" y="2245657"/>
            <a:ext cx="609600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69F5B6A-9E48-764E-6750-1272E9E3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54" y="2864316"/>
            <a:ext cx="5448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97679</TotalTime>
  <Words>314</Words>
  <Application>Microsoft Office PowerPoint</Application>
  <PresentationFormat>On-screen Show (4:3)</PresentationFormat>
  <Paragraphs>100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legacy excel based tool to new automated Python</vt:lpstr>
      <vt:lpstr>Concurrent downloading , summary report and advanced error handling</vt:lpstr>
      <vt:lpstr>Detailed Summary reports, tips for troubleshooting errors</vt:lpstr>
      <vt:lpstr>Interactive Report : Real Time Constraint Impact</vt:lpstr>
      <vt:lpstr>Delta Table Workflow</vt:lpstr>
      <vt:lpstr>Automated Generator Availability Report 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Pranil Walke</cp:lastModifiedBy>
  <cp:revision>1680</cp:revision>
  <cp:lastPrinted>2021-12-09T14:43:25Z</cp:lastPrinted>
  <dcterms:created xsi:type="dcterms:W3CDTF">2013-12-06T18:25:46Z</dcterms:created>
  <dcterms:modified xsi:type="dcterms:W3CDTF">2023-07-21T15:09:16Z</dcterms:modified>
  <cp:category>B-weekly Update</cp:category>
</cp:coreProperties>
</file>