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77" r:id="rId2"/>
  </p:sldMasterIdLst>
  <p:notesMasterIdLst>
    <p:notesMasterId r:id="rId11"/>
  </p:notesMasterIdLst>
  <p:handoutMasterIdLst>
    <p:handoutMasterId r:id="rId12"/>
  </p:handoutMasterIdLst>
  <p:sldIdLst>
    <p:sldId id="388" r:id="rId3"/>
    <p:sldId id="427" r:id="rId4"/>
    <p:sldId id="428" r:id="rId5"/>
    <p:sldId id="429" r:id="rId6"/>
    <p:sldId id="432" r:id="rId7"/>
    <p:sldId id="433" r:id="rId8"/>
    <p:sldId id="434" r:id="rId9"/>
    <p:sldId id="435" r:id="rId10"/>
  </p:sldIdLst>
  <p:sldSz cx="9144000" cy="6858000" type="screen4x3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 userDrawn="1">
          <p15:clr>
            <a:srgbClr val="A4A3A4"/>
          </p15:clr>
        </p15:guide>
        <p15:guide id="2" pos="221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3A7"/>
    <a:srgbClr val="7DA34E"/>
    <a:srgbClr val="00659D"/>
    <a:srgbClr val="A3BA8C"/>
    <a:srgbClr val="9799AF"/>
    <a:srgbClr val="7CA0F0"/>
    <a:srgbClr val="6B90DB"/>
    <a:srgbClr val="758E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9" autoAdjust="0"/>
    <p:restoredTop sz="93979" autoAdjust="0"/>
  </p:normalViewPr>
  <p:slideViewPr>
    <p:cSldViewPr snapToGrid="0">
      <p:cViewPr varScale="1">
        <p:scale>
          <a:sx n="108" d="100"/>
          <a:sy n="108" d="100"/>
        </p:scale>
        <p:origin x="131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-2034" y="-90"/>
      </p:cViewPr>
      <p:guideLst>
        <p:guide orient="horz" pos="2931"/>
        <p:guide pos="22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A5F292-70D5-4147-B758-4ABE9957B6F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0BD5331F-1879-479A-A5B8-E9779065EED2}">
      <dgm:prSet phldrT="[Text]" custT="1"/>
      <dgm:spPr/>
      <dgm:t>
        <a:bodyPr/>
        <a:lstStyle/>
        <a:p>
          <a:pPr algn="l"/>
          <a:r>
            <a:rPr lang="en-US" sz="1600" dirty="0">
              <a:solidFill>
                <a:srgbClr val="000000"/>
              </a:solidFill>
              <a:latin typeface="Trebuchet MS" panose="020B0603020202020204" pitchFamily="34" charset="0"/>
            </a:rPr>
            <a:t>Original </a:t>
          </a:r>
          <a:r>
            <a:rPr lang="en-US" sz="1600" dirty="0" smtClean="0">
              <a:solidFill>
                <a:srgbClr val="000000"/>
              </a:solidFill>
              <a:latin typeface="Trebuchet MS" panose="020B0603020202020204" pitchFamily="34" charset="0"/>
            </a:rPr>
            <a:t>version </a:t>
          </a:r>
          <a:r>
            <a:rPr lang="en-US" sz="1600" dirty="0">
              <a:solidFill>
                <a:srgbClr val="000000"/>
              </a:solidFill>
              <a:latin typeface="Trebuchet MS" panose="020B0603020202020204" pitchFamily="34" charset="0"/>
            </a:rPr>
            <a:t>created in </a:t>
          </a:r>
          <a:r>
            <a:rPr lang="en-US" sz="1600" b="1" dirty="0">
              <a:solidFill>
                <a:srgbClr val="000000"/>
              </a:solidFill>
              <a:latin typeface="Trebuchet MS" panose="020B0603020202020204" pitchFamily="34" charset="0"/>
            </a:rPr>
            <a:t>2015</a:t>
          </a:r>
          <a:endParaRPr lang="en-US" sz="1600" b="1" dirty="0">
            <a:latin typeface="Trebuchet MS" panose="020B0603020202020204" pitchFamily="34" charset="0"/>
          </a:endParaRPr>
        </a:p>
      </dgm:t>
    </dgm:pt>
    <dgm:pt modelId="{B5C1231D-1630-4F85-B35C-77A4825C9A00}" type="parTrans" cxnId="{D67CD6D4-A468-45FE-AAAD-FBE69CBC8F38}">
      <dgm:prSet/>
      <dgm:spPr/>
      <dgm:t>
        <a:bodyPr/>
        <a:lstStyle/>
        <a:p>
          <a:endParaRPr lang="en-US"/>
        </a:p>
      </dgm:t>
    </dgm:pt>
    <dgm:pt modelId="{F8E59EE5-39BC-41A3-A68D-240288A7772A}" type="sibTrans" cxnId="{D67CD6D4-A468-45FE-AAAD-FBE69CBC8F38}">
      <dgm:prSet/>
      <dgm:spPr/>
      <dgm:t>
        <a:bodyPr/>
        <a:lstStyle/>
        <a:p>
          <a:endParaRPr lang="en-US"/>
        </a:p>
      </dgm:t>
    </dgm:pt>
    <dgm:pt modelId="{BC4136A3-3915-40FE-8D36-F121C7AE9960}">
      <dgm:prSet phldrT="[Text]" custT="1"/>
      <dgm:spPr/>
      <dgm:t>
        <a:bodyPr/>
        <a:lstStyle/>
        <a:p>
          <a:r>
            <a:rPr lang="en-US" sz="1600" dirty="0">
              <a:latin typeface="Trebuchet MS" panose="020B0603020202020204" pitchFamily="34" charset="0"/>
            </a:rPr>
            <a:t>Transition from web scraping to API pull - </a:t>
          </a:r>
          <a:r>
            <a:rPr lang="en-US" sz="1600" b="1" dirty="0">
              <a:latin typeface="Trebuchet MS" panose="020B0603020202020204" pitchFamily="34" charset="0"/>
            </a:rPr>
            <a:t>2021</a:t>
          </a:r>
        </a:p>
      </dgm:t>
    </dgm:pt>
    <dgm:pt modelId="{FCE8B248-925D-448C-AE6B-0708A2298DB4}" type="parTrans" cxnId="{995D7C3D-6A8A-445D-B38F-F870F8066B11}">
      <dgm:prSet/>
      <dgm:spPr/>
      <dgm:t>
        <a:bodyPr/>
        <a:lstStyle/>
        <a:p>
          <a:endParaRPr lang="en-US"/>
        </a:p>
      </dgm:t>
    </dgm:pt>
    <dgm:pt modelId="{21B1216E-E356-49CD-8D57-D8D33C384550}" type="sibTrans" cxnId="{995D7C3D-6A8A-445D-B38F-F870F8066B11}">
      <dgm:prSet/>
      <dgm:spPr/>
      <dgm:t>
        <a:bodyPr/>
        <a:lstStyle/>
        <a:p>
          <a:endParaRPr lang="en-US"/>
        </a:p>
      </dgm:t>
    </dgm:pt>
    <dgm:pt modelId="{13D7A595-F8F5-4BCC-BF7E-02301C828D5E}">
      <dgm:prSet phldrT="[Text]" custT="1"/>
      <dgm:spPr/>
      <dgm:t>
        <a:bodyPr/>
        <a:lstStyle/>
        <a:p>
          <a:r>
            <a:rPr lang="en-US" sz="1600" dirty="0">
              <a:latin typeface="Trebuchet MS" panose="020B0603020202020204" pitchFamily="34" charset="0"/>
            </a:rPr>
            <a:t>“Planned” Retirement -</a:t>
          </a:r>
          <a:r>
            <a:rPr lang="en-US" sz="1600" b="1" dirty="0">
              <a:latin typeface="Trebuchet MS" panose="020B0603020202020204" pitchFamily="34" charset="0"/>
            </a:rPr>
            <a:t>2023</a:t>
          </a:r>
        </a:p>
      </dgm:t>
    </dgm:pt>
    <dgm:pt modelId="{64D1CB0C-3B1E-4A2E-9D4B-FA6A7D082DCA}" type="parTrans" cxnId="{E51D171A-8D5D-4EE1-8853-47E3C1CAD6E5}">
      <dgm:prSet/>
      <dgm:spPr/>
      <dgm:t>
        <a:bodyPr/>
        <a:lstStyle/>
        <a:p>
          <a:endParaRPr lang="en-US"/>
        </a:p>
      </dgm:t>
    </dgm:pt>
    <dgm:pt modelId="{11FA5B42-F43D-44CB-B77B-BF8EA1F566AB}" type="sibTrans" cxnId="{E51D171A-8D5D-4EE1-8853-47E3C1CAD6E5}">
      <dgm:prSet/>
      <dgm:spPr/>
      <dgm:t>
        <a:bodyPr/>
        <a:lstStyle/>
        <a:p>
          <a:endParaRPr lang="en-US"/>
        </a:p>
      </dgm:t>
    </dgm:pt>
    <dgm:pt modelId="{87C2BDE4-7880-44B7-A59C-FEB2EB47A340}" type="pres">
      <dgm:prSet presAssocID="{64A5F292-70D5-4147-B758-4ABE9957B6FD}" presName="Name0" presStyleCnt="0">
        <dgm:presLayoutVars>
          <dgm:dir/>
          <dgm:resizeHandles val="exact"/>
        </dgm:presLayoutVars>
      </dgm:prSet>
      <dgm:spPr/>
    </dgm:pt>
    <dgm:pt modelId="{3E50CD98-D3A9-4957-BEDF-A6D1D7AC3063}" type="pres">
      <dgm:prSet presAssocID="{64A5F292-70D5-4147-B758-4ABE9957B6FD}" presName="arrow" presStyleLbl="bgShp" presStyleIdx="0" presStyleCnt="1"/>
      <dgm:spPr/>
    </dgm:pt>
    <dgm:pt modelId="{02D26E23-9729-4712-8169-CC1D020E8538}" type="pres">
      <dgm:prSet presAssocID="{64A5F292-70D5-4147-B758-4ABE9957B6FD}" presName="points" presStyleCnt="0"/>
      <dgm:spPr/>
    </dgm:pt>
    <dgm:pt modelId="{C0757234-4347-45C1-9042-964F298E2E7B}" type="pres">
      <dgm:prSet presAssocID="{0BD5331F-1879-479A-A5B8-E9779065EED2}" presName="compositeA" presStyleCnt="0"/>
      <dgm:spPr/>
    </dgm:pt>
    <dgm:pt modelId="{9BA723B8-E2EF-4250-AF5E-30E01DFA5C2B}" type="pres">
      <dgm:prSet presAssocID="{0BD5331F-1879-479A-A5B8-E9779065EED2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0AE307-2D68-47F5-B72E-6174DF7F5509}" type="pres">
      <dgm:prSet presAssocID="{0BD5331F-1879-479A-A5B8-E9779065EED2}" presName="circleA" presStyleLbl="node1" presStyleIdx="0" presStyleCnt="3"/>
      <dgm:spPr/>
    </dgm:pt>
    <dgm:pt modelId="{92FD4DE9-A64D-4DDC-85A6-B45AA5F4FD62}" type="pres">
      <dgm:prSet presAssocID="{0BD5331F-1879-479A-A5B8-E9779065EED2}" presName="spaceA" presStyleCnt="0"/>
      <dgm:spPr/>
    </dgm:pt>
    <dgm:pt modelId="{3C063373-BE6B-4260-B282-145A3A7AE6E8}" type="pres">
      <dgm:prSet presAssocID="{F8E59EE5-39BC-41A3-A68D-240288A7772A}" presName="space" presStyleCnt="0"/>
      <dgm:spPr/>
    </dgm:pt>
    <dgm:pt modelId="{A725D713-DDC6-4ED0-ABA7-06442E053166}" type="pres">
      <dgm:prSet presAssocID="{BC4136A3-3915-40FE-8D36-F121C7AE9960}" presName="compositeB" presStyleCnt="0"/>
      <dgm:spPr/>
    </dgm:pt>
    <dgm:pt modelId="{CBFF8D98-0F9E-43BC-BAAB-FE88DC9967D7}" type="pres">
      <dgm:prSet presAssocID="{BC4136A3-3915-40FE-8D36-F121C7AE9960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306022-DAAF-4268-BE0B-ACA354089ABA}" type="pres">
      <dgm:prSet presAssocID="{BC4136A3-3915-40FE-8D36-F121C7AE9960}" presName="circleB" presStyleLbl="node1" presStyleIdx="1" presStyleCnt="3"/>
      <dgm:spPr/>
    </dgm:pt>
    <dgm:pt modelId="{9A56F859-0D97-4C84-A48F-CC0BFA415046}" type="pres">
      <dgm:prSet presAssocID="{BC4136A3-3915-40FE-8D36-F121C7AE9960}" presName="spaceB" presStyleCnt="0"/>
      <dgm:spPr/>
    </dgm:pt>
    <dgm:pt modelId="{F626255A-9BC1-4D36-804F-7968FF2AAB62}" type="pres">
      <dgm:prSet presAssocID="{21B1216E-E356-49CD-8D57-D8D33C384550}" presName="space" presStyleCnt="0"/>
      <dgm:spPr/>
    </dgm:pt>
    <dgm:pt modelId="{A6C868B8-3030-446A-B1EA-A9B6789E7501}" type="pres">
      <dgm:prSet presAssocID="{13D7A595-F8F5-4BCC-BF7E-02301C828D5E}" presName="compositeA" presStyleCnt="0"/>
      <dgm:spPr/>
    </dgm:pt>
    <dgm:pt modelId="{CC79A4F8-9686-42B2-A197-B45E7FB9E4F1}" type="pres">
      <dgm:prSet presAssocID="{13D7A595-F8F5-4BCC-BF7E-02301C828D5E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342BD0-562B-4E9E-809D-29555924ABAD}" type="pres">
      <dgm:prSet presAssocID="{13D7A595-F8F5-4BCC-BF7E-02301C828D5E}" presName="circleA" presStyleLbl="node1" presStyleIdx="2" presStyleCnt="3"/>
      <dgm:spPr/>
    </dgm:pt>
    <dgm:pt modelId="{EC9B0B10-B20E-460E-A0C9-8675FE30FBC7}" type="pres">
      <dgm:prSet presAssocID="{13D7A595-F8F5-4BCC-BF7E-02301C828D5E}" presName="spaceA" presStyleCnt="0"/>
      <dgm:spPr/>
    </dgm:pt>
  </dgm:ptLst>
  <dgm:cxnLst>
    <dgm:cxn modelId="{0DEFA5DA-3054-4018-8273-E8D31CF3B61C}" type="presOf" srcId="{13D7A595-F8F5-4BCC-BF7E-02301C828D5E}" destId="{CC79A4F8-9686-42B2-A197-B45E7FB9E4F1}" srcOrd="0" destOrd="0" presId="urn:microsoft.com/office/officeart/2005/8/layout/hProcess11"/>
    <dgm:cxn modelId="{3BD271AA-0843-4791-B8BA-12D016E84E18}" type="presOf" srcId="{BC4136A3-3915-40FE-8D36-F121C7AE9960}" destId="{CBFF8D98-0F9E-43BC-BAAB-FE88DC9967D7}" srcOrd="0" destOrd="0" presId="urn:microsoft.com/office/officeart/2005/8/layout/hProcess11"/>
    <dgm:cxn modelId="{B4573157-1355-4F7B-9CBF-03FEA16B1461}" type="presOf" srcId="{0BD5331F-1879-479A-A5B8-E9779065EED2}" destId="{9BA723B8-E2EF-4250-AF5E-30E01DFA5C2B}" srcOrd="0" destOrd="0" presId="urn:microsoft.com/office/officeart/2005/8/layout/hProcess11"/>
    <dgm:cxn modelId="{E51D171A-8D5D-4EE1-8853-47E3C1CAD6E5}" srcId="{64A5F292-70D5-4147-B758-4ABE9957B6FD}" destId="{13D7A595-F8F5-4BCC-BF7E-02301C828D5E}" srcOrd="2" destOrd="0" parTransId="{64D1CB0C-3B1E-4A2E-9D4B-FA6A7D082DCA}" sibTransId="{11FA5B42-F43D-44CB-B77B-BF8EA1F566AB}"/>
    <dgm:cxn modelId="{D67CD6D4-A468-45FE-AAAD-FBE69CBC8F38}" srcId="{64A5F292-70D5-4147-B758-4ABE9957B6FD}" destId="{0BD5331F-1879-479A-A5B8-E9779065EED2}" srcOrd="0" destOrd="0" parTransId="{B5C1231D-1630-4F85-B35C-77A4825C9A00}" sibTransId="{F8E59EE5-39BC-41A3-A68D-240288A7772A}"/>
    <dgm:cxn modelId="{995D7C3D-6A8A-445D-B38F-F870F8066B11}" srcId="{64A5F292-70D5-4147-B758-4ABE9957B6FD}" destId="{BC4136A3-3915-40FE-8D36-F121C7AE9960}" srcOrd="1" destOrd="0" parTransId="{FCE8B248-925D-448C-AE6B-0708A2298DB4}" sibTransId="{21B1216E-E356-49CD-8D57-D8D33C384550}"/>
    <dgm:cxn modelId="{434EE1C5-B599-496F-9F6E-F0491C7714BD}" type="presOf" srcId="{64A5F292-70D5-4147-B758-4ABE9957B6FD}" destId="{87C2BDE4-7880-44B7-A59C-FEB2EB47A340}" srcOrd="0" destOrd="0" presId="urn:microsoft.com/office/officeart/2005/8/layout/hProcess11"/>
    <dgm:cxn modelId="{CFF3F9E6-2A82-4BAF-B48C-2BDFCAA41B8A}" type="presParOf" srcId="{87C2BDE4-7880-44B7-A59C-FEB2EB47A340}" destId="{3E50CD98-D3A9-4957-BEDF-A6D1D7AC3063}" srcOrd="0" destOrd="0" presId="urn:microsoft.com/office/officeart/2005/8/layout/hProcess11"/>
    <dgm:cxn modelId="{83F8B323-FD4F-4AE6-9E7D-7B469743A3F4}" type="presParOf" srcId="{87C2BDE4-7880-44B7-A59C-FEB2EB47A340}" destId="{02D26E23-9729-4712-8169-CC1D020E8538}" srcOrd="1" destOrd="0" presId="urn:microsoft.com/office/officeart/2005/8/layout/hProcess11"/>
    <dgm:cxn modelId="{6FDEDECA-6F7B-49A6-AEBE-8E2F183B7EDE}" type="presParOf" srcId="{02D26E23-9729-4712-8169-CC1D020E8538}" destId="{C0757234-4347-45C1-9042-964F298E2E7B}" srcOrd="0" destOrd="0" presId="urn:microsoft.com/office/officeart/2005/8/layout/hProcess11"/>
    <dgm:cxn modelId="{EF67D6AD-A0C2-4D24-BCA5-CB59F07B99EF}" type="presParOf" srcId="{C0757234-4347-45C1-9042-964F298E2E7B}" destId="{9BA723B8-E2EF-4250-AF5E-30E01DFA5C2B}" srcOrd="0" destOrd="0" presId="urn:microsoft.com/office/officeart/2005/8/layout/hProcess11"/>
    <dgm:cxn modelId="{C7ABDEE2-22A9-4F3C-868E-BDB665736C97}" type="presParOf" srcId="{C0757234-4347-45C1-9042-964F298E2E7B}" destId="{F60AE307-2D68-47F5-B72E-6174DF7F5509}" srcOrd="1" destOrd="0" presId="urn:microsoft.com/office/officeart/2005/8/layout/hProcess11"/>
    <dgm:cxn modelId="{7E2D1BC9-29FA-48B1-A352-E47C25AF7AFC}" type="presParOf" srcId="{C0757234-4347-45C1-9042-964F298E2E7B}" destId="{92FD4DE9-A64D-4DDC-85A6-B45AA5F4FD62}" srcOrd="2" destOrd="0" presId="urn:microsoft.com/office/officeart/2005/8/layout/hProcess11"/>
    <dgm:cxn modelId="{8BDE81DB-3C2F-4EDC-A9A8-AD51D917F9A3}" type="presParOf" srcId="{02D26E23-9729-4712-8169-CC1D020E8538}" destId="{3C063373-BE6B-4260-B282-145A3A7AE6E8}" srcOrd="1" destOrd="0" presId="urn:microsoft.com/office/officeart/2005/8/layout/hProcess11"/>
    <dgm:cxn modelId="{27305104-1A03-43DD-955A-AEA52C2F77C4}" type="presParOf" srcId="{02D26E23-9729-4712-8169-CC1D020E8538}" destId="{A725D713-DDC6-4ED0-ABA7-06442E053166}" srcOrd="2" destOrd="0" presId="urn:microsoft.com/office/officeart/2005/8/layout/hProcess11"/>
    <dgm:cxn modelId="{FFD6F6C5-E12A-4825-BAA0-C0FBD466EC7D}" type="presParOf" srcId="{A725D713-DDC6-4ED0-ABA7-06442E053166}" destId="{CBFF8D98-0F9E-43BC-BAAB-FE88DC9967D7}" srcOrd="0" destOrd="0" presId="urn:microsoft.com/office/officeart/2005/8/layout/hProcess11"/>
    <dgm:cxn modelId="{5439C763-007B-4904-9780-741CDB7D87A0}" type="presParOf" srcId="{A725D713-DDC6-4ED0-ABA7-06442E053166}" destId="{76306022-DAAF-4268-BE0B-ACA354089ABA}" srcOrd="1" destOrd="0" presId="urn:microsoft.com/office/officeart/2005/8/layout/hProcess11"/>
    <dgm:cxn modelId="{C938760E-22C8-4F67-8967-988B5EE316C7}" type="presParOf" srcId="{A725D713-DDC6-4ED0-ABA7-06442E053166}" destId="{9A56F859-0D97-4C84-A48F-CC0BFA415046}" srcOrd="2" destOrd="0" presId="urn:microsoft.com/office/officeart/2005/8/layout/hProcess11"/>
    <dgm:cxn modelId="{71338C6D-DC18-45C6-99E3-3ACDFE114AC8}" type="presParOf" srcId="{02D26E23-9729-4712-8169-CC1D020E8538}" destId="{F626255A-9BC1-4D36-804F-7968FF2AAB62}" srcOrd="3" destOrd="0" presId="urn:microsoft.com/office/officeart/2005/8/layout/hProcess11"/>
    <dgm:cxn modelId="{24BDA549-AAA2-484A-8875-F2E9C43126F2}" type="presParOf" srcId="{02D26E23-9729-4712-8169-CC1D020E8538}" destId="{A6C868B8-3030-446A-B1EA-A9B6789E7501}" srcOrd="4" destOrd="0" presId="urn:microsoft.com/office/officeart/2005/8/layout/hProcess11"/>
    <dgm:cxn modelId="{14BD6841-864F-4567-A0AD-8B63D2EC5DD9}" type="presParOf" srcId="{A6C868B8-3030-446A-B1EA-A9B6789E7501}" destId="{CC79A4F8-9686-42B2-A197-B45E7FB9E4F1}" srcOrd="0" destOrd="0" presId="urn:microsoft.com/office/officeart/2005/8/layout/hProcess11"/>
    <dgm:cxn modelId="{04BDE323-BECE-46E5-AE9C-C5CE8ACDBCB6}" type="presParOf" srcId="{A6C868B8-3030-446A-B1EA-A9B6789E7501}" destId="{AB342BD0-562B-4E9E-809D-29555924ABAD}" srcOrd="1" destOrd="0" presId="urn:microsoft.com/office/officeart/2005/8/layout/hProcess11"/>
    <dgm:cxn modelId="{79591869-98C3-4A91-8081-274965151F75}" type="presParOf" srcId="{A6C868B8-3030-446A-B1EA-A9B6789E7501}" destId="{EC9B0B10-B20E-460E-A0C9-8675FE30FBC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50CD98-D3A9-4957-BEDF-A6D1D7AC3063}">
      <dsp:nvSpPr>
        <dsp:cNvPr id="0" name=""/>
        <dsp:cNvSpPr/>
      </dsp:nvSpPr>
      <dsp:spPr>
        <a:xfrm>
          <a:off x="0" y="1033676"/>
          <a:ext cx="6096000" cy="13782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723B8-E2EF-4250-AF5E-30E01DFA5C2B}">
      <dsp:nvSpPr>
        <dsp:cNvPr id="0" name=""/>
        <dsp:cNvSpPr/>
      </dsp:nvSpPr>
      <dsp:spPr>
        <a:xfrm>
          <a:off x="2678" y="0"/>
          <a:ext cx="1768078" cy="1378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solidFill>
                <a:srgbClr val="000000"/>
              </a:solidFill>
              <a:latin typeface="Trebuchet MS" panose="020B0603020202020204" pitchFamily="34" charset="0"/>
            </a:rPr>
            <a:t>Original </a:t>
          </a:r>
          <a:r>
            <a:rPr lang="en-US" sz="1600" kern="1200" dirty="0" smtClean="0">
              <a:solidFill>
                <a:srgbClr val="000000"/>
              </a:solidFill>
              <a:latin typeface="Trebuchet MS" panose="020B0603020202020204" pitchFamily="34" charset="0"/>
            </a:rPr>
            <a:t>version </a:t>
          </a:r>
          <a:r>
            <a:rPr lang="en-US" sz="1600" kern="1200" dirty="0">
              <a:solidFill>
                <a:srgbClr val="000000"/>
              </a:solidFill>
              <a:latin typeface="Trebuchet MS" panose="020B0603020202020204" pitchFamily="34" charset="0"/>
            </a:rPr>
            <a:t>created in </a:t>
          </a:r>
          <a:r>
            <a:rPr lang="en-US" sz="1600" b="1" kern="1200" dirty="0">
              <a:solidFill>
                <a:srgbClr val="000000"/>
              </a:solidFill>
              <a:latin typeface="Trebuchet MS" panose="020B0603020202020204" pitchFamily="34" charset="0"/>
            </a:rPr>
            <a:t>2015</a:t>
          </a:r>
          <a:endParaRPr lang="en-US" sz="1600" b="1" kern="1200" dirty="0">
            <a:latin typeface="Trebuchet MS" panose="020B0603020202020204" pitchFamily="34" charset="0"/>
          </a:endParaRPr>
        </a:p>
      </dsp:txBody>
      <dsp:txXfrm>
        <a:off x="2678" y="0"/>
        <a:ext cx="1768078" cy="1378235"/>
      </dsp:txXfrm>
    </dsp:sp>
    <dsp:sp modelId="{F60AE307-2D68-47F5-B72E-6174DF7F5509}">
      <dsp:nvSpPr>
        <dsp:cNvPr id="0" name=""/>
        <dsp:cNvSpPr/>
      </dsp:nvSpPr>
      <dsp:spPr>
        <a:xfrm>
          <a:off x="714438" y="1550514"/>
          <a:ext cx="344558" cy="3445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F8D98-0F9E-43BC-BAAB-FE88DC9967D7}">
      <dsp:nvSpPr>
        <dsp:cNvPr id="0" name=""/>
        <dsp:cNvSpPr/>
      </dsp:nvSpPr>
      <dsp:spPr>
        <a:xfrm>
          <a:off x="1859160" y="2067352"/>
          <a:ext cx="1768078" cy="1378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Trebuchet MS" panose="020B0603020202020204" pitchFamily="34" charset="0"/>
            </a:rPr>
            <a:t>Transition from web scraping to API pull - </a:t>
          </a:r>
          <a:r>
            <a:rPr lang="en-US" sz="1600" b="1" kern="1200" dirty="0">
              <a:latin typeface="Trebuchet MS" panose="020B0603020202020204" pitchFamily="34" charset="0"/>
            </a:rPr>
            <a:t>2021</a:t>
          </a:r>
        </a:p>
      </dsp:txBody>
      <dsp:txXfrm>
        <a:off x="1859160" y="2067352"/>
        <a:ext cx="1768078" cy="1378235"/>
      </dsp:txXfrm>
    </dsp:sp>
    <dsp:sp modelId="{76306022-DAAF-4268-BE0B-ACA354089ABA}">
      <dsp:nvSpPr>
        <dsp:cNvPr id="0" name=""/>
        <dsp:cNvSpPr/>
      </dsp:nvSpPr>
      <dsp:spPr>
        <a:xfrm>
          <a:off x="2570920" y="1550514"/>
          <a:ext cx="344558" cy="3445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9A4F8-9686-42B2-A197-B45E7FB9E4F1}">
      <dsp:nvSpPr>
        <dsp:cNvPr id="0" name=""/>
        <dsp:cNvSpPr/>
      </dsp:nvSpPr>
      <dsp:spPr>
        <a:xfrm>
          <a:off x="3715642" y="0"/>
          <a:ext cx="1768078" cy="1378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Trebuchet MS" panose="020B0603020202020204" pitchFamily="34" charset="0"/>
            </a:rPr>
            <a:t>“Planned” Retirement -</a:t>
          </a:r>
          <a:r>
            <a:rPr lang="en-US" sz="1600" b="1" kern="1200" dirty="0">
              <a:latin typeface="Trebuchet MS" panose="020B0603020202020204" pitchFamily="34" charset="0"/>
            </a:rPr>
            <a:t>2023</a:t>
          </a:r>
        </a:p>
      </dsp:txBody>
      <dsp:txXfrm>
        <a:off x="3715642" y="0"/>
        <a:ext cx="1768078" cy="1378235"/>
      </dsp:txXfrm>
    </dsp:sp>
    <dsp:sp modelId="{AB342BD0-562B-4E9E-809D-29555924ABAD}">
      <dsp:nvSpPr>
        <dsp:cNvPr id="0" name=""/>
        <dsp:cNvSpPr/>
      </dsp:nvSpPr>
      <dsp:spPr>
        <a:xfrm>
          <a:off x="4427402" y="1550514"/>
          <a:ext cx="344558" cy="3445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42603" cy="465615"/>
          </a:xfrm>
          <a:prstGeom prst="rect">
            <a:avLst/>
          </a:prstGeom>
        </p:spPr>
        <p:txBody>
          <a:bodyPr vert="horz" lIns="91531" tIns="45766" rIns="91531" bIns="4576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5734" y="0"/>
            <a:ext cx="3042603" cy="465615"/>
          </a:xfrm>
          <a:prstGeom prst="rect">
            <a:avLst/>
          </a:prstGeom>
        </p:spPr>
        <p:txBody>
          <a:bodyPr vert="horz" lIns="91531" tIns="45766" rIns="91531" bIns="45766" rtlCol="0"/>
          <a:lstStyle>
            <a:lvl1pPr algn="r">
              <a:defRPr sz="1200"/>
            </a:lvl1pPr>
          </a:lstStyle>
          <a:p>
            <a:fld id="{DD4B4FC3-663B-4837-BE3C-9748504111C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38722"/>
            <a:ext cx="3042603" cy="465615"/>
          </a:xfrm>
          <a:prstGeom prst="rect">
            <a:avLst/>
          </a:prstGeom>
        </p:spPr>
        <p:txBody>
          <a:bodyPr vert="horz" lIns="91531" tIns="45766" rIns="91531" bIns="4576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5734" y="8838722"/>
            <a:ext cx="3042603" cy="465615"/>
          </a:xfrm>
          <a:prstGeom prst="rect">
            <a:avLst/>
          </a:prstGeom>
        </p:spPr>
        <p:txBody>
          <a:bodyPr vert="horz" lIns="91531" tIns="45766" rIns="91531" bIns="45766" rtlCol="0" anchor="b"/>
          <a:lstStyle>
            <a:lvl1pPr algn="r">
              <a:defRPr sz="1200"/>
            </a:lvl1pPr>
          </a:lstStyle>
          <a:p>
            <a:fld id="{EC878C28-FB9B-480A-9FB5-C7214F511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7"/>
          </a:xfrm>
          <a:prstGeom prst="rect">
            <a:avLst/>
          </a:prstGeom>
        </p:spPr>
        <p:txBody>
          <a:bodyPr vert="horz" lIns="93260" tIns="46631" rIns="93260" bIns="4663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7"/>
          </a:xfrm>
          <a:prstGeom prst="rect">
            <a:avLst/>
          </a:prstGeom>
        </p:spPr>
        <p:txBody>
          <a:bodyPr vert="horz" lIns="93260" tIns="46631" rIns="93260" bIns="46631" rtlCol="0"/>
          <a:lstStyle>
            <a:lvl1pPr algn="r">
              <a:defRPr sz="1200"/>
            </a:lvl1pPr>
          </a:lstStyle>
          <a:p>
            <a:fld id="{4739E05F-45CD-4689-845F-4C80707953D1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54550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60" tIns="46631" rIns="93260" bIns="466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4"/>
            <a:ext cx="5615940" cy="4187667"/>
          </a:xfrm>
          <a:prstGeom prst="rect">
            <a:avLst/>
          </a:prstGeom>
        </p:spPr>
        <p:txBody>
          <a:bodyPr vert="horz" lIns="93260" tIns="46631" rIns="93260" bIns="466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7"/>
          </a:xfrm>
          <a:prstGeom prst="rect">
            <a:avLst/>
          </a:prstGeom>
        </p:spPr>
        <p:txBody>
          <a:bodyPr vert="horz" lIns="93260" tIns="46631" rIns="93260" bIns="4663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7"/>
          </a:xfrm>
          <a:prstGeom prst="rect">
            <a:avLst/>
          </a:prstGeom>
        </p:spPr>
        <p:txBody>
          <a:bodyPr vert="horz" lIns="93260" tIns="46631" rIns="93260" bIns="46631" rtlCol="0" anchor="b"/>
          <a:lstStyle>
            <a:lvl1pPr algn="r">
              <a:defRPr sz="1200"/>
            </a:lvl1pPr>
          </a:lstStyle>
          <a:p>
            <a:fld id="{BEDBCE3A-CC44-4697-B56C-044F163EB0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70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BCE3A-CC44-4697-B56C-044F163EB0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52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BCE3A-CC44-4697-B56C-044F163EB0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77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BCE3A-CC44-4697-B56C-044F163EB0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54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BCE3A-CC44-4697-B56C-044F163EB0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5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BCE3A-CC44-4697-B56C-044F163EB0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58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10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/Foot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804" y="914400"/>
            <a:ext cx="4268788" cy="398642"/>
          </a:xfrm>
        </p:spPr>
        <p:txBody>
          <a:bodyPr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756" y="1324156"/>
            <a:ext cx="4268788" cy="52060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2229" y="914400"/>
            <a:ext cx="4270375" cy="398642"/>
          </a:xfrm>
        </p:spPr>
        <p:txBody>
          <a:bodyPr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9181" y="1324156"/>
            <a:ext cx="4270375" cy="52060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59085" y="990600"/>
            <a:ext cx="19373" cy="553097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33364" y="6038850"/>
            <a:ext cx="4260998" cy="492125"/>
          </a:xfrm>
        </p:spPr>
        <p:txBody>
          <a:bodyPr lIns="0" rIns="0">
            <a:noAutofit/>
          </a:bodyPr>
          <a:lstStyle>
            <a:lvl1pPr marL="0" indent="0">
              <a:buNone/>
              <a:defRPr sz="700" baseline="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enter footnotes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655840" y="6029445"/>
            <a:ext cx="4229574" cy="492125"/>
          </a:xfrm>
        </p:spPr>
        <p:txBody>
          <a:bodyPr lIns="0" rIns="0">
            <a:noAutofit/>
          </a:bodyPr>
          <a:lstStyle>
            <a:lvl1pPr marL="0" indent="0">
              <a:buNone/>
              <a:defRPr sz="700" baseline="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enter footnotes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5001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BF132867-5B32-478C-A2F2-E6ACF9A3FF1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549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2B8037D5-14CC-42DF-BB81-5B86CB19A1E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392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627941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756" y="273050"/>
            <a:ext cx="3232757" cy="717550"/>
          </a:xfrm>
        </p:spPr>
        <p:txBody>
          <a:bodyPr anchor="ctr">
            <a:noAutofit/>
          </a:bodyPr>
          <a:lstStyle>
            <a:lvl1pPr algn="l">
              <a:defRPr sz="24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264150" cy="61277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630238" indent="-165100">
              <a:defRPr sz="2000"/>
            </a:lvl3pPr>
            <a:lvl4pPr marL="854075" indent="-165100">
              <a:defRPr sz="20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756" y="1066800"/>
            <a:ext cx="3232757" cy="5334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32756" y="990600"/>
            <a:ext cx="327244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2756" y="990600"/>
            <a:ext cx="327244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2443E7B8-434A-4E2A-8A86-5D2F8C2C180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756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26517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6517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452" y="2335192"/>
            <a:ext cx="176309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6012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705100" y="5791200"/>
            <a:ext cx="3733800" cy="381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enter month/day/year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9144000" cy="1371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10800000">
            <a:off x="1" y="6596742"/>
            <a:ext cx="9144000" cy="26125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245671" y="3657600"/>
            <a:ext cx="8652658" cy="1096962"/>
          </a:xfrm>
        </p:spPr>
        <p:txBody>
          <a:bodyPr anchor="b" anchorCtr="0"/>
          <a:lstStyle>
            <a:lvl1pPr algn="ctr">
              <a:defRPr spc="-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6248400" y="6596742"/>
            <a:ext cx="2895600" cy="26125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Calpine Corporation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"/>
            <a:ext cx="9144000" cy="37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7798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3609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756" y="990600"/>
            <a:ext cx="8652658" cy="5410200"/>
          </a:xfrm>
        </p:spPr>
        <p:txBody>
          <a:bodyPr>
            <a:normAutofit/>
          </a:bodyPr>
          <a:lstStyle>
            <a:lvl1pPr marL="233363" indent="-233363">
              <a:spcBef>
                <a:spcPts val="0"/>
              </a:spcBef>
              <a:defRPr sz="2400"/>
            </a:lvl1pPr>
            <a:lvl2pPr marL="517525" indent="-223838">
              <a:spcBef>
                <a:spcPts val="0"/>
              </a:spcBef>
              <a:defRPr sz="2000"/>
            </a:lvl2pPr>
            <a:lvl3pPr marL="741363" indent="-165100">
              <a:spcBef>
                <a:spcPts val="0"/>
              </a:spcBef>
              <a:defRPr sz="2000"/>
            </a:lvl3pPr>
            <a:lvl4pPr marL="1027113" indent="-217488">
              <a:spcBef>
                <a:spcPts val="0"/>
              </a:spcBef>
              <a:defRPr sz="20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756" y="127996"/>
            <a:ext cx="8652658" cy="784970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7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33363" y="990600"/>
            <a:ext cx="8651875" cy="33356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233363" y="1388853"/>
            <a:ext cx="8651875" cy="5011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i="1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table/chart/object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10979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 w/Foot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33363" y="914400"/>
            <a:ext cx="8651875" cy="40976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233363" y="1388854"/>
            <a:ext cx="8651875" cy="461513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i="1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table/chart/object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33363" y="6038850"/>
            <a:ext cx="8651875" cy="492125"/>
          </a:xfrm>
        </p:spPr>
        <p:txBody>
          <a:bodyPr>
            <a:noAutofit/>
          </a:bodyPr>
          <a:lstStyle>
            <a:lvl1pPr marL="0" indent="0">
              <a:buNone/>
              <a:defRPr sz="700" baseline="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enter footnotes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64164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71" y="1905000"/>
            <a:ext cx="8652658" cy="1362075"/>
          </a:xfrm>
        </p:spPr>
        <p:txBody>
          <a:bodyPr anchor="b" anchorCtr="0">
            <a:normAutofit/>
          </a:bodyPr>
          <a:lstStyle>
            <a:lvl1pPr algn="l">
              <a:defRPr sz="3200" b="1" cap="all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71" y="3376613"/>
            <a:ext cx="8652658" cy="1500187"/>
          </a:xfrm>
        </p:spPr>
        <p:txBody>
          <a:bodyPr lIns="0" tIns="0" rIns="0" bIns="0" anchor="t" anchorCtr="0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45671" y="32766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5671" y="32766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79D10-1FA7-4856-8656-E8AA504B8E3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63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559085" y="1143000"/>
            <a:ext cx="19373" cy="5275053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9448DF-DF9F-4FCA-B4E9-41CEC165488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22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804" y="914400"/>
            <a:ext cx="4268788" cy="398642"/>
          </a:xfrm>
        </p:spPr>
        <p:txBody>
          <a:bodyPr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756" y="1324156"/>
            <a:ext cx="4268788" cy="52060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2229" y="914400"/>
            <a:ext cx="4270375" cy="398642"/>
          </a:xfrm>
        </p:spPr>
        <p:txBody>
          <a:bodyPr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9181" y="1324156"/>
            <a:ext cx="4270375" cy="52060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8458" y="990600"/>
            <a:ext cx="0" cy="553097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4503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75" y="1712913"/>
            <a:ext cx="2584450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96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10800000">
            <a:off x="1" y="6596742"/>
            <a:ext cx="9144000" cy="26125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756" y="136622"/>
            <a:ext cx="8652658" cy="78497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756" y="1066800"/>
            <a:ext cx="8652658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472" y="6596742"/>
            <a:ext cx="2895600" cy="261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1814" y="6596742"/>
            <a:ext cx="2133600" cy="261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5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2800" b="1" kern="1200" spc="-150">
          <a:solidFill>
            <a:schemeClr val="bg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173038" indent="-173038" algn="l" defTabSz="914400" rtl="0" eaLnBrk="1" latinLnBrk="0" hangingPunct="1">
        <a:spcBef>
          <a:spcPts val="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ebuchet MS" panose="020B0603020202020204" pitchFamily="34" charset="0"/>
          <a:ea typeface="+mn-ea"/>
          <a:cs typeface="Arial" panose="020B0604020202020204" pitchFamily="34" charset="0"/>
        </a:defRPr>
      </a:lvl1pPr>
      <a:lvl2pPr marL="396875" indent="-171450" algn="l" defTabSz="914400" rtl="0" eaLnBrk="1" latinLnBrk="0" hangingPunct="1">
        <a:spcBef>
          <a:spcPts val="0"/>
        </a:spcBef>
        <a:buClr>
          <a:schemeClr val="bg2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Arial" panose="020B0604020202020204" pitchFamily="34" charset="0"/>
        </a:defRPr>
      </a:lvl2pPr>
      <a:lvl3pPr marL="741363" indent="-165100" algn="l" defTabSz="914400" rtl="0" eaLnBrk="1" latinLnBrk="0" hangingPunct="1">
        <a:spcBef>
          <a:spcPts val="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Arial" panose="020B0604020202020204" pitchFamily="34" charset="0"/>
        </a:defRPr>
      </a:lvl3pPr>
      <a:lvl4pPr marL="1087438" indent="-165100" algn="l" defTabSz="914400" rtl="0" eaLnBrk="1" latinLnBrk="0" hangingPunct="1">
        <a:spcBef>
          <a:spcPts val="0"/>
        </a:spcBef>
        <a:buClr>
          <a:schemeClr val="bg2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ts val="0"/>
        </a:spcBef>
        <a:buClr>
          <a:schemeClr val="bg2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Stephen Xu &amp; Pranil Walke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07/26/2023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ERCOT Market Data Processing Improvements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3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6938"/>
            <a:ext cx="9144000" cy="5634037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Evolution of </a:t>
            </a:r>
            <a:r>
              <a:rPr lang="en-US" sz="2200" dirty="0" smtClean="0">
                <a:solidFill>
                  <a:srgbClr val="000000"/>
                </a:solidFill>
              </a:rPr>
              <a:t>ERCOT Market Data Downloads</a:t>
            </a:r>
            <a:endParaRPr lang="en-US" sz="2200" dirty="0">
              <a:solidFill>
                <a:srgbClr val="000000"/>
              </a:solidFill>
            </a:endParaRPr>
          </a:p>
          <a:p>
            <a:pPr marL="293687" lvl="1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lvl="1"/>
            <a:endParaRPr lang="en-US" sz="1400" dirty="0">
              <a:solidFill>
                <a:srgbClr val="000000"/>
              </a:solidFill>
            </a:endParaRPr>
          </a:p>
          <a:p>
            <a:pPr marL="293687" lvl="1" indent="0"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Objective </a:t>
            </a:r>
          </a:p>
          <a:p>
            <a:pPr lvl="1"/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cs typeface="Arial" panose="020B0604020202020204" pitchFamily="34" charset="0"/>
              </a:rPr>
              <a:t>Moving away from legacy excel based tool to new automated </a:t>
            </a:r>
            <a:r>
              <a:rPr lang="en-US" sz="2400" dirty="0" smtClean="0">
                <a:cs typeface="Arial" panose="020B0604020202020204" pitchFamily="34" charset="0"/>
              </a:rPr>
              <a:t>Python based tools to aid daily Market Analysis Activities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30975"/>
            <a:ext cx="2133600" cy="276225"/>
          </a:xfrm>
        </p:spPr>
        <p:txBody>
          <a:bodyPr/>
          <a:lstStyle/>
          <a:p>
            <a:pPr>
              <a:defRPr/>
            </a:pPr>
            <a:r>
              <a:rPr lang="en-US" sz="800" dirty="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15224044"/>
              </p:ext>
            </p:extLst>
          </p:nvPr>
        </p:nvGraphicFramePr>
        <p:xfrm>
          <a:off x="1511085" y="799284"/>
          <a:ext cx="6096000" cy="344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72867"/>
              </p:ext>
            </p:extLst>
          </p:nvPr>
        </p:nvGraphicFramePr>
        <p:xfrm>
          <a:off x="2048393" y="3826614"/>
          <a:ext cx="5047213" cy="2565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3911">
                  <a:extLst>
                    <a:ext uri="{9D8B030D-6E8A-4147-A177-3AD203B41FA5}">
                      <a16:colId xmlns:a16="http://schemas.microsoft.com/office/drawing/2014/main" val="4021030062"/>
                    </a:ext>
                  </a:extLst>
                </a:gridCol>
                <a:gridCol w="2333302">
                  <a:extLst>
                    <a:ext uri="{9D8B030D-6E8A-4147-A177-3AD203B41FA5}">
                      <a16:colId xmlns:a16="http://schemas.microsoft.com/office/drawing/2014/main" val="1831113682"/>
                    </a:ext>
                  </a:extLst>
                </a:gridCol>
              </a:tblGrid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Trebuchet MS" panose="020B0603020202020204" pitchFamily="34" charset="0"/>
                        </a:rPr>
                        <a:t>Current State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Trebuchet MS" panose="020B0603020202020204" pitchFamily="34" charset="0"/>
                        </a:rPr>
                        <a:t>Proposed State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0947857"/>
                  </a:ext>
                </a:extLst>
              </a:tr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Excel VBA Based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Python Based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2968935"/>
                  </a:ext>
                </a:extLst>
              </a:tr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Minimal documentation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Detailed Documentation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6928969"/>
                  </a:ext>
                </a:extLst>
              </a:tr>
              <a:tr h="681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Non-existent logging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Detailed email</a:t>
                      </a:r>
                      <a:r>
                        <a:rPr lang="en-US" sz="12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capability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to help with troubleshooting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9179352"/>
                  </a:ext>
                </a:extLst>
              </a:tr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Doesn’t work for many folders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Downloads 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all folders with available data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7091782"/>
                  </a:ext>
                </a:extLst>
              </a:tr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Slow: Takes up to an hour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Fast: Aim</a:t>
                      </a:r>
                      <a:r>
                        <a:rPr lang="en-US" sz="1200" u="none" strike="noStrike" baseline="0" dirty="0">
                          <a:effectLst/>
                          <a:latin typeface="Trebuchet MS" panose="020B0603020202020204" pitchFamily="34" charset="0"/>
                        </a:rPr>
                        <a:t> for </a:t>
                      </a:r>
                      <a:r>
                        <a:rPr lang="en-US" sz="1200" u="none" strike="noStrike" baseline="0" dirty="0" smtClean="0">
                          <a:effectLst/>
                          <a:latin typeface="Trebuchet MS" panose="020B0603020202020204" pitchFamily="34" charset="0"/>
                        </a:rPr>
                        <a:t>10x Speedup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1623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24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2756" y="252294"/>
            <a:ext cx="8652658" cy="784970"/>
          </a:xfrm>
        </p:spPr>
        <p:txBody>
          <a:bodyPr/>
          <a:lstStyle/>
          <a:p>
            <a:r>
              <a:rPr lang="en-US" sz="2000" dirty="0" smtClean="0"/>
              <a:t>Concurrent Downloading , Advanced Error Handling, and Summary Report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6482" y="949658"/>
            <a:ext cx="87389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Downloads over 100 reports, includes everything from 5-min data to planning reports</a:t>
            </a:r>
            <a:endParaRPr 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92" y="1217348"/>
            <a:ext cx="7421732" cy="545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24" y="1532246"/>
            <a:ext cx="4821291" cy="4915933"/>
          </a:xfrm>
          <a:prstGeom prst="rect">
            <a:avLst/>
          </a:prstGeom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Detailed Summary Report, Tips </a:t>
            </a:r>
            <a:r>
              <a:rPr lang="en-US" sz="2400" dirty="0"/>
              <a:t>F</a:t>
            </a:r>
            <a:r>
              <a:rPr lang="en-US" sz="2400" dirty="0" smtClean="0"/>
              <a:t>or Troubleshooting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74233" y="1664880"/>
            <a:ext cx="3835154" cy="3910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Trebuchet MS" panose="020B0603020202020204" pitchFamily="34" charset="0"/>
              </a:rPr>
              <a:t>Detailed summary </a:t>
            </a:r>
            <a:r>
              <a:rPr lang="en-US" sz="1500" dirty="0" smtClean="0">
                <a:latin typeface="Trebuchet MS" panose="020B0603020202020204" pitchFamily="34" charset="0"/>
              </a:rPr>
              <a:t>data</a:t>
            </a:r>
            <a:endParaRPr lang="en-US" sz="1500" dirty="0">
              <a:latin typeface="Trebuchet MS" panose="020B0603020202020204" pitchFamily="34" charset="0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500" dirty="0" smtClean="0">
              <a:latin typeface="Trebuchet MS" panose="020B0603020202020204" pitchFamily="34" charset="0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500" dirty="0">
              <a:latin typeface="Trebuchet MS" panose="020B0603020202020204" pitchFamily="34" charset="0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500" dirty="0" smtClean="0">
              <a:latin typeface="Trebuchet MS" panose="020B0603020202020204" pitchFamily="34" charset="0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500" dirty="0" smtClean="0">
              <a:latin typeface="Trebuchet MS" panose="020B0603020202020204" pitchFamily="34" charset="0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500" dirty="0">
              <a:latin typeface="Trebuchet MS" panose="020B0603020202020204" pitchFamily="34" charset="0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500" dirty="0" smtClean="0">
              <a:latin typeface="Trebuchet MS" panose="020B0603020202020204" pitchFamily="34" charset="0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Trebuchet MS" panose="020B0603020202020204" pitchFamily="34" charset="0"/>
              </a:rPr>
              <a:t>Provides </a:t>
            </a:r>
            <a:r>
              <a:rPr lang="en-US" sz="1500" dirty="0" smtClean="0">
                <a:latin typeface="Trebuchet MS" panose="020B0603020202020204" pitchFamily="34" charset="0"/>
              </a:rPr>
              <a:t>Useful Troubleshooting </a:t>
            </a:r>
            <a:r>
              <a:rPr lang="en-US" sz="1500" dirty="0">
                <a:latin typeface="Trebuchet MS" panose="020B0603020202020204" pitchFamily="34" charset="0"/>
              </a:rPr>
              <a:t>Tips and Tricks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500" dirty="0" smtClean="0">
              <a:latin typeface="Trebuchet MS" panose="020B0603020202020204" pitchFamily="34" charset="0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500" dirty="0">
              <a:latin typeface="Trebuchet MS" panose="020B0603020202020204" pitchFamily="34" charset="0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500" dirty="0" smtClean="0">
              <a:latin typeface="Trebuchet MS" panose="020B0603020202020204" pitchFamily="34" charset="0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500" dirty="0" smtClean="0">
              <a:latin typeface="Trebuchet MS" panose="020B0603020202020204" pitchFamily="34" charset="0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Trebuchet MS" panose="020B0603020202020204" pitchFamily="34" charset="0"/>
              </a:rPr>
              <a:t>Offers </a:t>
            </a:r>
            <a:r>
              <a:rPr lang="en-US" sz="1500" dirty="0">
                <a:latin typeface="Trebuchet MS" panose="020B0603020202020204" pitchFamily="34" charset="0"/>
              </a:rPr>
              <a:t>an easy solution via the Command Line to manually download missing data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500" dirty="0" smtClean="0">
              <a:latin typeface="Trebuchet MS" panose="020B0603020202020204" pitchFamily="34" charset="0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500" dirty="0">
              <a:latin typeface="Trebuchet MS" panose="020B0603020202020204" pitchFamily="34" charset="0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500" dirty="0" smtClean="0">
              <a:latin typeface="Trebuchet MS" panose="020B0603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6482" y="1005819"/>
            <a:ext cx="87389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anose="020B0603020202020204" pitchFamily="34" charset="0"/>
              </a:rPr>
              <a:t>Automated to send immediately after the data gets downloaded (roughly 6:25 AM)</a:t>
            </a:r>
          </a:p>
        </p:txBody>
      </p:sp>
      <p:sp>
        <p:nvSpPr>
          <p:cNvPr id="2" name="Rectangle 1"/>
          <p:cNvSpPr/>
          <p:nvPr/>
        </p:nvSpPr>
        <p:spPr>
          <a:xfrm>
            <a:off x="364787" y="1474533"/>
            <a:ext cx="8520627" cy="1679058"/>
          </a:xfrm>
          <a:prstGeom prst="rect">
            <a:avLst/>
          </a:prstGeom>
          <a:solidFill>
            <a:schemeClr val="tx1">
              <a:lumMod val="50000"/>
              <a:lumOff val="50000"/>
              <a:alpha val="3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4785" y="3153591"/>
            <a:ext cx="8520627" cy="1320755"/>
          </a:xfrm>
          <a:prstGeom prst="rect">
            <a:avLst/>
          </a:prstGeom>
          <a:solidFill>
            <a:schemeClr val="tx1">
              <a:lumMod val="75000"/>
              <a:lumOff val="25000"/>
              <a:alpha val="42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4786" y="4474346"/>
            <a:ext cx="8520627" cy="2008165"/>
          </a:xfrm>
          <a:prstGeom prst="rect">
            <a:avLst/>
          </a:prstGeom>
          <a:solidFill>
            <a:schemeClr val="tx1">
              <a:lumMod val="95000"/>
              <a:lumOff val="5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8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6938"/>
            <a:ext cx="9144000" cy="5634037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000000"/>
                </a:solidFill>
              </a:rPr>
              <a:t>Typical Morning </a:t>
            </a:r>
            <a:r>
              <a:rPr lang="en-US" sz="2200" dirty="0">
                <a:solidFill>
                  <a:srgbClr val="000000"/>
                </a:solidFill>
              </a:rPr>
              <a:t>Meeting </a:t>
            </a:r>
            <a:r>
              <a:rPr lang="en-US" sz="2200" dirty="0" smtClean="0">
                <a:solidFill>
                  <a:srgbClr val="000000"/>
                </a:solidFill>
              </a:rPr>
              <a:t>Question(s)</a:t>
            </a:r>
            <a:endParaRPr lang="en-US" sz="2200" dirty="0">
              <a:solidFill>
                <a:srgbClr val="000000"/>
              </a:solidFill>
            </a:endParaRP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Will the basis from yesterday/last 2 days repeat </a:t>
            </a:r>
            <a:r>
              <a:rPr lang="en-US" sz="1600" dirty="0" smtClean="0">
                <a:solidFill>
                  <a:srgbClr val="FF0000"/>
                </a:solidFill>
              </a:rPr>
              <a:t>today/tomorrow</a:t>
            </a:r>
          </a:p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Pricing </a:t>
            </a:r>
            <a:r>
              <a:rPr lang="en-US" sz="1600" dirty="0">
                <a:solidFill>
                  <a:srgbClr val="FF0000"/>
                </a:solidFill>
              </a:rPr>
              <a:t>PTP (spread bids)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lvl="1"/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cs typeface="Arial" panose="020B0604020202020204" pitchFamily="34" charset="0"/>
              </a:rPr>
              <a:t>Automated Basis Analysis : Interactive Tableau Server Report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30975"/>
            <a:ext cx="2133600" cy="276225"/>
          </a:xfrm>
        </p:spPr>
        <p:txBody>
          <a:bodyPr/>
          <a:lstStyle/>
          <a:p>
            <a:pPr>
              <a:defRPr/>
            </a:pPr>
            <a:r>
              <a:rPr lang="en-US" sz="800" dirty="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9E0181-786E-BA4B-5811-E1DC04A9A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270497"/>
              </p:ext>
            </p:extLst>
          </p:nvPr>
        </p:nvGraphicFramePr>
        <p:xfrm>
          <a:off x="1913964" y="1794835"/>
          <a:ext cx="5316072" cy="1254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6829">
                  <a:extLst>
                    <a:ext uri="{9D8B030D-6E8A-4147-A177-3AD203B41FA5}">
                      <a16:colId xmlns:a16="http://schemas.microsoft.com/office/drawing/2014/main" val="3926367596"/>
                    </a:ext>
                  </a:extLst>
                </a:gridCol>
                <a:gridCol w="2749243">
                  <a:extLst>
                    <a:ext uri="{9D8B030D-6E8A-4147-A177-3AD203B41FA5}">
                      <a16:colId xmlns:a16="http://schemas.microsoft.com/office/drawing/2014/main" val="3477868934"/>
                    </a:ext>
                  </a:extLst>
                </a:gridCol>
              </a:tblGrid>
              <a:tr h="3498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  <a:latin typeface="Trebuchet MS" panose="020B0603020202020204" pitchFamily="34" charset="0"/>
                        </a:rPr>
                        <a:t>Current Process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  <a:latin typeface="Trebuchet MS" panose="020B0603020202020204" pitchFamily="34" charset="0"/>
                        </a:rPr>
                        <a:t>Changed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64072"/>
                  </a:ext>
                </a:extLst>
              </a:tr>
              <a:tr h="30161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Manual Lookup Constraint Table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 smtClean="0">
                          <a:effectLst/>
                          <a:latin typeface="Trebuchet MS" panose="020B0603020202020204" pitchFamily="34" charset="0"/>
                        </a:rPr>
                        <a:t>One Shot Fully Automated Python </a:t>
                      </a:r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based scheduled task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  <a:p>
                      <a:pPr algn="ctr" rtl="0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9182099"/>
                  </a:ext>
                </a:extLst>
              </a:tr>
              <a:tr h="30161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Manual Lookup Shift Factor Table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7088485"/>
                  </a:ext>
                </a:extLst>
              </a:tr>
              <a:tr h="30161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Time Spent ~ 10 minutes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Time Spent : &lt; 1 minute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3675414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673" y="3165647"/>
            <a:ext cx="6593633" cy="32492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9979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6938"/>
            <a:ext cx="9144000" cy="5634037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ERCOT’s DA Market is a voluntary Market : Generator Availability is key to forecasting DA Market</a:t>
            </a:r>
          </a:p>
          <a:p>
            <a:endParaRPr lang="en-US" sz="22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Sample Report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lvl="1"/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Next Steps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Replace Generator Code by English Names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Add Size, Fuel Type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cs typeface="Arial" panose="020B0604020202020204" pitchFamily="34" charset="0"/>
              </a:rPr>
              <a:t>Automated </a:t>
            </a:r>
            <a:r>
              <a:rPr lang="en-US" sz="2400" dirty="0" smtClean="0">
                <a:cs typeface="Arial" panose="020B0604020202020204" pitchFamily="34" charset="0"/>
              </a:rPr>
              <a:t>generator availability report delivered via Email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30975"/>
            <a:ext cx="2133600" cy="276225"/>
          </a:xfrm>
        </p:spPr>
        <p:txBody>
          <a:bodyPr/>
          <a:lstStyle/>
          <a:p>
            <a:pPr>
              <a:defRPr/>
            </a:pPr>
            <a:r>
              <a:rPr lang="en-US" sz="800" dirty="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B85BDB-7226-87E6-CF71-576BBF7E9059}"/>
              </a:ext>
            </a:extLst>
          </p:cNvPr>
          <p:cNvSpPr txBox="1"/>
          <p:nvPr/>
        </p:nvSpPr>
        <p:spPr>
          <a:xfrm>
            <a:off x="537882" y="1936376"/>
            <a:ext cx="1667436" cy="61856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algn="ctr"/>
            <a:r>
              <a:rPr lang="en-US" sz="1400" dirty="0">
                <a:latin typeface="Trebuchet MS" panose="020B0603020202020204" pitchFamily="34" charset="0"/>
              </a:rPr>
              <a:t>DA Network Zip Files published at 5am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8A9A71-D402-B024-03FB-8357A329194A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205318" y="2245658"/>
            <a:ext cx="609600" cy="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75A197-0D6D-2D9D-FE2C-0DEB4902A877}"/>
              </a:ext>
            </a:extLst>
          </p:cNvPr>
          <p:cNvSpPr txBox="1"/>
          <p:nvPr/>
        </p:nvSpPr>
        <p:spPr>
          <a:xfrm>
            <a:off x="2823883" y="1936376"/>
            <a:ext cx="1640542" cy="61856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algn="ctr"/>
            <a:r>
              <a:rPr lang="en-US" sz="1400" dirty="0">
                <a:latin typeface="Trebuchet MS" panose="020B0603020202020204" pitchFamily="34" charset="0"/>
              </a:rPr>
              <a:t>Unzip, aggregate &amp; compare last 2 days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B22244-DD3A-249E-E048-B9B83791E426}"/>
              </a:ext>
            </a:extLst>
          </p:cNvPr>
          <p:cNvSpPr txBox="1"/>
          <p:nvPr/>
        </p:nvSpPr>
        <p:spPr>
          <a:xfrm>
            <a:off x="5091954" y="1936376"/>
            <a:ext cx="1640542" cy="61856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algn="ctr"/>
            <a:r>
              <a:rPr lang="en-US" sz="1400" dirty="0">
                <a:latin typeface="Trebuchet MS" panose="020B0603020202020204" pitchFamily="34" charset="0"/>
              </a:rPr>
              <a:t>Email summary of the results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7FDD88-146D-319F-7B2D-6CC3CF3E0A56}"/>
              </a:ext>
            </a:extLst>
          </p:cNvPr>
          <p:cNvCxnSpPr>
            <a:cxnSpLocks/>
          </p:cNvCxnSpPr>
          <p:nvPr/>
        </p:nvCxnSpPr>
        <p:spPr>
          <a:xfrm flipV="1">
            <a:off x="4482354" y="2245657"/>
            <a:ext cx="609600" cy="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A69F5B6A-9E48-764E-6750-1272E9E3E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954" y="2864316"/>
            <a:ext cx="54483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27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6938"/>
            <a:ext cx="9144000" cy="5634037"/>
          </a:xfrm>
        </p:spPr>
        <p:txBody>
          <a:bodyPr>
            <a:normAutofit/>
          </a:bodyPr>
          <a:lstStyle/>
          <a:p>
            <a:pPr lvl="0">
              <a:lnSpc>
                <a:spcPct val="160000"/>
              </a:lnSpc>
              <a:buClr>
                <a:srgbClr val="124C78"/>
              </a:buClr>
            </a:pPr>
            <a:r>
              <a:rPr lang="en-US" sz="1600" dirty="0" smtClean="0">
                <a:solidFill>
                  <a:srgbClr val="000000"/>
                </a:solidFill>
              </a:rPr>
              <a:t>New Load Record</a:t>
            </a:r>
            <a:endParaRPr lang="en-US" sz="1600" dirty="0">
              <a:solidFill>
                <a:srgbClr val="000000"/>
              </a:solidFill>
            </a:endParaRPr>
          </a:p>
          <a:p>
            <a:pPr lvl="0">
              <a:lnSpc>
                <a:spcPct val="160000"/>
              </a:lnSpc>
              <a:buClr>
                <a:srgbClr val="124C78"/>
              </a:buClr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1600" dirty="0" smtClean="0">
                <a:solidFill>
                  <a:srgbClr val="000000"/>
                </a:solidFill>
              </a:rPr>
              <a:t>Gen Outage driven Price spikes this summer</a:t>
            </a:r>
            <a:endParaRPr lang="en-US" sz="1600" dirty="0">
              <a:solidFill>
                <a:srgbClr val="000000"/>
              </a:solidFill>
            </a:endParaRP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lvl="0">
              <a:buClr>
                <a:srgbClr val="124C78"/>
              </a:buClr>
            </a:pPr>
            <a:r>
              <a:rPr lang="en-US" sz="1600" dirty="0" smtClean="0">
                <a:solidFill>
                  <a:srgbClr val="000000"/>
                </a:solidFill>
              </a:rPr>
              <a:t>Major “unplanned” Gen Outages this summer</a:t>
            </a:r>
          </a:p>
          <a:p>
            <a:pPr lvl="1">
              <a:buClr>
                <a:srgbClr val="124C78"/>
              </a:buClr>
            </a:pPr>
            <a:r>
              <a:rPr lang="en-US" sz="1200" dirty="0" smtClean="0">
                <a:solidFill>
                  <a:srgbClr val="000000"/>
                </a:solidFill>
              </a:rPr>
              <a:t>W A Parish U8,U5 &amp; TH Wharton (NRG)</a:t>
            </a:r>
          </a:p>
          <a:p>
            <a:pPr lvl="1">
              <a:buClr>
                <a:srgbClr val="124C78"/>
              </a:buClr>
            </a:pPr>
            <a:r>
              <a:rPr lang="en-US" sz="1200" dirty="0" smtClean="0">
                <a:solidFill>
                  <a:srgbClr val="000000"/>
                </a:solidFill>
              </a:rPr>
              <a:t>Deer Park (Calpine)</a:t>
            </a: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cs typeface="Arial" panose="020B0604020202020204" pitchFamily="34" charset="0"/>
              </a:rPr>
              <a:t>Load doesn’t disappoint &amp; Solar saves the day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30975"/>
            <a:ext cx="2133600" cy="276225"/>
          </a:xfrm>
        </p:spPr>
        <p:txBody>
          <a:bodyPr/>
          <a:lstStyle/>
          <a:p>
            <a:pPr>
              <a:defRPr/>
            </a:pPr>
            <a:r>
              <a:rPr lang="en-US" sz="800" smtClean="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06561"/>
              </p:ext>
            </p:extLst>
          </p:nvPr>
        </p:nvGraphicFramePr>
        <p:xfrm>
          <a:off x="2246342" y="2828560"/>
          <a:ext cx="3898619" cy="2069030"/>
        </p:xfrm>
        <a:graphic>
          <a:graphicData uri="http://schemas.openxmlformats.org/drawingml/2006/table">
            <a:tbl>
              <a:tblPr/>
              <a:tblGrid>
                <a:gridCol w="698260">
                  <a:extLst>
                    <a:ext uri="{9D8B030D-6E8A-4147-A177-3AD203B41FA5}">
                      <a16:colId xmlns:a16="http://schemas.microsoft.com/office/drawing/2014/main" val="3571059898"/>
                    </a:ext>
                  </a:extLst>
                </a:gridCol>
                <a:gridCol w="698260">
                  <a:extLst>
                    <a:ext uri="{9D8B030D-6E8A-4147-A177-3AD203B41FA5}">
                      <a16:colId xmlns:a16="http://schemas.microsoft.com/office/drawing/2014/main" val="1165887516"/>
                    </a:ext>
                  </a:extLst>
                </a:gridCol>
                <a:gridCol w="698260">
                  <a:extLst>
                    <a:ext uri="{9D8B030D-6E8A-4147-A177-3AD203B41FA5}">
                      <a16:colId xmlns:a16="http://schemas.microsoft.com/office/drawing/2014/main" val="305311266"/>
                    </a:ext>
                  </a:extLst>
                </a:gridCol>
                <a:gridCol w="698260">
                  <a:extLst>
                    <a:ext uri="{9D8B030D-6E8A-4147-A177-3AD203B41FA5}">
                      <a16:colId xmlns:a16="http://schemas.microsoft.com/office/drawing/2014/main" val="4013841033"/>
                    </a:ext>
                  </a:extLst>
                </a:gridCol>
                <a:gridCol w="1105579">
                  <a:extLst>
                    <a:ext uri="{9D8B030D-6E8A-4147-A177-3AD203B41FA5}">
                      <a16:colId xmlns:a16="http://schemas.microsoft.com/office/drawing/2014/main" val="1015453615"/>
                    </a:ext>
                  </a:extLst>
                </a:gridCol>
              </a:tblGrid>
              <a:tr h="31510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Summer Stats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Comparison (</a:t>
                      </a:r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june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&amp;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July)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97069"/>
                  </a:ext>
                </a:extLst>
              </a:tr>
              <a:tr h="4308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DALMP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Market HR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HSC (Gas)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#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hrs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with LMP at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VOLL*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734731"/>
                  </a:ext>
                </a:extLst>
              </a:tr>
              <a:tr h="2445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2023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32.5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2.2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776704"/>
                  </a:ext>
                </a:extLst>
              </a:tr>
              <a:tr h="2445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712364"/>
                  </a:ext>
                </a:extLst>
              </a:tr>
              <a:tr h="2445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      -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264190"/>
                  </a:ext>
                </a:extLst>
              </a:tr>
              <a:tr h="2445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52790"/>
                  </a:ext>
                </a:extLst>
              </a:tr>
              <a:tr h="244559">
                <a:tc gridSpan="5"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*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Value of lost Load (VOLL) was reduced to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5000$/MWh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starting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1/1/2022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from 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9000$/MWh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50675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427183"/>
              </p:ext>
            </p:extLst>
          </p:nvPr>
        </p:nvGraphicFramePr>
        <p:xfrm>
          <a:off x="2665209" y="1096834"/>
          <a:ext cx="3060887" cy="1170148"/>
        </p:xfrm>
        <a:graphic>
          <a:graphicData uri="http://schemas.openxmlformats.org/drawingml/2006/table">
            <a:tbl>
              <a:tblPr/>
              <a:tblGrid>
                <a:gridCol w="1026065">
                  <a:extLst>
                    <a:ext uri="{9D8B030D-6E8A-4147-A177-3AD203B41FA5}">
                      <a16:colId xmlns:a16="http://schemas.microsoft.com/office/drawing/2014/main" val="1758367622"/>
                    </a:ext>
                  </a:extLst>
                </a:gridCol>
                <a:gridCol w="987257">
                  <a:extLst>
                    <a:ext uri="{9D8B030D-6E8A-4147-A177-3AD203B41FA5}">
                      <a16:colId xmlns:a16="http://schemas.microsoft.com/office/drawing/2014/main" val="303818323"/>
                    </a:ext>
                  </a:extLst>
                </a:gridCol>
                <a:gridCol w="1047565">
                  <a:extLst>
                    <a:ext uri="{9D8B030D-6E8A-4147-A177-3AD203B41FA5}">
                      <a16:colId xmlns:a16="http://schemas.microsoft.com/office/drawing/2014/main" val="1062235262"/>
                    </a:ext>
                  </a:extLst>
                </a:gridCol>
              </a:tblGrid>
              <a:tr h="4463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ERCOT Peak Load (MW)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Solar Installed (MW)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611033"/>
                  </a:ext>
                </a:extLst>
              </a:tr>
              <a:tr h="3485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2023 Summer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82,592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13,027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052842"/>
                  </a:ext>
                </a:extLst>
              </a:tr>
              <a:tr h="3485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Previous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Peak 2022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79,828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9,139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649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50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6938"/>
            <a:ext cx="9144000" cy="5634037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Valley basis over the years</a:t>
            </a:r>
          </a:p>
          <a:p>
            <a:pPr lvl="1"/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</a:endParaRPr>
          </a:p>
          <a:p>
            <a:r>
              <a:rPr lang="en-US" sz="1600" dirty="0" smtClean="0">
                <a:solidFill>
                  <a:srgbClr val="000000"/>
                </a:solidFill>
              </a:rPr>
              <a:t>Strong coastal wind generation (HE15-20)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cs typeface="Arial" panose="020B0604020202020204" pitchFamily="34" charset="0"/>
              </a:rPr>
              <a:t>Bearish basis for Valley &amp; Corpus assets driven largely by record wind generation along the Gulf Coast along with </a:t>
            </a:r>
            <a:r>
              <a:rPr lang="en-US" sz="2400" dirty="0" err="1" smtClean="0">
                <a:cs typeface="Arial" panose="020B0604020202020204" pitchFamily="34" charset="0"/>
              </a:rPr>
              <a:t>Frontera’s</a:t>
            </a:r>
            <a:r>
              <a:rPr lang="en-US" sz="2400" dirty="0" smtClean="0">
                <a:cs typeface="Arial" panose="020B0604020202020204" pitchFamily="34" charset="0"/>
              </a:rPr>
              <a:t> Return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30975"/>
            <a:ext cx="2133600" cy="276225"/>
          </a:xfrm>
        </p:spPr>
        <p:txBody>
          <a:bodyPr/>
          <a:lstStyle/>
          <a:p>
            <a:pPr>
              <a:defRPr/>
            </a:pPr>
            <a:r>
              <a:rPr lang="en-US" sz="800" smtClean="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485756"/>
              </p:ext>
            </p:extLst>
          </p:nvPr>
        </p:nvGraphicFramePr>
        <p:xfrm>
          <a:off x="2972104" y="1010177"/>
          <a:ext cx="3783802" cy="1733736"/>
        </p:xfrm>
        <a:graphic>
          <a:graphicData uri="http://schemas.openxmlformats.org/drawingml/2006/table">
            <a:tbl>
              <a:tblPr/>
              <a:tblGrid>
                <a:gridCol w="653045">
                  <a:extLst>
                    <a:ext uri="{9D8B030D-6E8A-4147-A177-3AD203B41FA5}">
                      <a16:colId xmlns:a16="http://schemas.microsoft.com/office/drawing/2014/main" val="3111767949"/>
                    </a:ext>
                  </a:extLst>
                </a:gridCol>
                <a:gridCol w="653045">
                  <a:extLst>
                    <a:ext uri="{9D8B030D-6E8A-4147-A177-3AD203B41FA5}">
                      <a16:colId xmlns:a16="http://schemas.microsoft.com/office/drawing/2014/main" val="1771751949"/>
                    </a:ext>
                  </a:extLst>
                </a:gridCol>
                <a:gridCol w="540630">
                  <a:extLst>
                    <a:ext uri="{9D8B030D-6E8A-4147-A177-3AD203B41FA5}">
                      <a16:colId xmlns:a16="http://schemas.microsoft.com/office/drawing/2014/main" val="218532992"/>
                    </a:ext>
                  </a:extLst>
                </a:gridCol>
                <a:gridCol w="968541">
                  <a:extLst>
                    <a:ext uri="{9D8B030D-6E8A-4147-A177-3AD203B41FA5}">
                      <a16:colId xmlns:a16="http://schemas.microsoft.com/office/drawing/2014/main" val="945995945"/>
                    </a:ext>
                  </a:extLst>
                </a:gridCol>
                <a:gridCol w="968541">
                  <a:extLst>
                    <a:ext uri="{9D8B030D-6E8A-4147-A177-3AD203B41FA5}">
                      <a16:colId xmlns:a16="http://schemas.microsoft.com/office/drawing/2014/main" val="3512683507"/>
                    </a:ext>
                  </a:extLst>
                </a:gridCol>
              </a:tblGrid>
              <a:tr h="47510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Average Summer Valley Basis ($/MWH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) , Coastal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Wind Installs (MW) &amp; </a:t>
                      </a:r>
                      <a:r>
                        <a:rPr lang="en-US" sz="11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Frontera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79248"/>
                  </a:ext>
                </a:extLst>
              </a:tr>
              <a:tr h="347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HE15-20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Peak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Installed 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Wind (MW)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Frontera’s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Contribution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90285"/>
                  </a:ext>
                </a:extLst>
              </a:tr>
              <a:tr h="2208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2023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</a:rPr>
                        <a:t>-10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</a:rPr>
                        <a:t>-5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5,131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540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646849"/>
                  </a:ext>
                </a:extLst>
              </a:tr>
              <a:tr h="2208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</a:rPr>
                        <a:t>-22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</a:rPr>
                        <a:t>-12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5,131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-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779590"/>
                  </a:ext>
                </a:extLst>
              </a:tr>
              <a:tr h="2208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4,930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-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57984"/>
                  </a:ext>
                </a:extLst>
              </a:tr>
              <a:tr h="2208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</a:rPr>
                        <a:t>-2.15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</a:rPr>
                        <a:t>-1.52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3,203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-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30398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091" y="3096180"/>
            <a:ext cx="6585323" cy="32602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470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alpine Template">
      <a:dk1>
        <a:sysClr val="windowText" lastClr="000000"/>
      </a:dk1>
      <a:lt1>
        <a:sysClr val="window" lastClr="FFFFFF"/>
      </a:lt1>
      <a:dk2>
        <a:srgbClr val="00659D"/>
      </a:dk2>
      <a:lt2>
        <a:srgbClr val="EEECE1"/>
      </a:lt2>
      <a:accent1>
        <a:srgbClr val="00659D"/>
      </a:accent1>
      <a:accent2>
        <a:srgbClr val="7DA34E"/>
      </a:accent2>
      <a:accent3>
        <a:srgbClr val="C00000"/>
      </a:accent3>
      <a:accent4>
        <a:srgbClr val="E57B11"/>
      </a:accent4>
      <a:accent5>
        <a:srgbClr val="8064A2"/>
      </a:accent5>
      <a:accent6>
        <a:srgbClr val="FFCC00"/>
      </a:accent6>
      <a:hlink>
        <a:srgbClr val="00659D"/>
      </a:hlink>
      <a:folHlink>
        <a:srgbClr val="8064A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 template">
  <a:themeElements>
    <a:clrScheme name="Custom 3">
      <a:dk1>
        <a:srgbClr val="000000"/>
      </a:dk1>
      <a:lt1>
        <a:sysClr val="window" lastClr="FFFFFF"/>
      </a:lt1>
      <a:dk2>
        <a:srgbClr val="419424"/>
      </a:dk2>
      <a:lt2>
        <a:srgbClr val="124C78"/>
      </a:lt2>
      <a:accent1>
        <a:srgbClr val="124C78"/>
      </a:accent1>
      <a:accent2>
        <a:srgbClr val="419424"/>
      </a:accent2>
      <a:accent3>
        <a:srgbClr val="2595CD"/>
      </a:accent3>
      <a:accent4>
        <a:srgbClr val="FFC000"/>
      </a:accent4>
      <a:accent5>
        <a:srgbClr val="2FB3B0"/>
      </a:accent5>
      <a:accent6>
        <a:srgbClr val="AC2927"/>
      </a:accent6>
      <a:hlink>
        <a:srgbClr val="2595CD"/>
      </a:hlink>
      <a:folHlink>
        <a:srgbClr val="2FB3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0" tIns="0" rIns="0" bIns="0" rtlCol="0">
        <a:noAutofit/>
      </a:bodyPr>
      <a:lstStyle>
        <a:defPPr>
          <a:defRPr sz="2400" dirty="0" err="1" smtClean="0">
            <a:latin typeface="Trebuchet MS" panose="020B0603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6E7F5C84-62CD-4A70-A752-4F5DE0B73CE8}" vid="{0DA81A63-21EE-415A-8C47-EDB90695BEB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">
    <a:dk1>
      <a:srgbClr val="000000"/>
    </a:dk1>
    <a:lt1>
      <a:sysClr val="window" lastClr="FFFFFF"/>
    </a:lt1>
    <a:dk2>
      <a:srgbClr val="419424"/>
    </a:dk2>
    <a:lt2>
      <a:srgbClr val="124C78"/>
    </a:lt2>
    <a:accent1>
      <a:srgbClr val="124C78"/>
    </a:accent1>
    <a:accent2>
      <a:srgbClr val="419424"/>
    </a:accent2>
    <a:accent3>
      <a:srgbClr val="2595CD"/>
    </a:accent3>
    <a:accent4>
      <a:srgbClr val="FFC000"/>
    </a:accent4>
    <a:accent5>
      <a:srgbClr val="2FB3B0"/>
    </a:accent5>
    <a:accent6>
      <a:srgbClr val="AC2927"/>
    </a:accent6>
    <a:hlink>
      <a:srgbClr val="2595CD"/>
    </a:hlink>
    <a:folHlink>
      <a:srgbClr val="2FB3B0"/>
    </a:folHlink>
  </a:clrScheme>
</a:themeOverride>
</file>

<file path=ppt/theme/themeOverride2.xml><?xml version="1.0" encoding="utf-8"?>
<a:themeOverride xmlns:a="http://schemas.openxmlformats.org/drawingml/2006/main">
  <a:clrScheme name="Custom 3">
    <a:dk1>
      <a:srgbClr val="000000"/>
    </a:dk1>
    <a:lt1>
      <a:sysClr val="window" lastClr="FFFFFF"/>
    </a:lt1>
    <a:dk2>
      <a:srgbClr val="419424"/>
    </a:dk2>
    <a:lt2>
      <a:srgbClr val="124C78"/>
    </a:lt2>
    <a:accent1>
      <a:srgbClr val="124C78"/>
    </a:accent1>
    <a:accent2>
      <a:srgbClr val="419424"/>
    </a:accent2>
    <a:accent3>
      <a:srgbClr val="2595CD"/>
    </a:accent3>
    <a:accent4>
      <a:srgbClr val="FFC000"/>
    </a:accent4>
    <a:accent5>
      <a:srgbClr val="2FB3B0"/>
    </a:accent5>
    <a:accent6>
      <a:srgbClr val="AC2927"/>
    </a:accent6>
    <a:hlink>
      <a:srgbClr val="2595CD"/>
    </a:hlink>
    <a:folHlink>
      <a:srgbClr val="2FB3B0"/>
    </a:folHlink>
  </a:clrScheme>
</a:themeOverride>
</file>

<file path=ppt/theme/themeOverride3.xml><?xml version="1.0" encoding="utf-8"?>
<a:themeOverride xmlns:a="http://schemas.openxmlformats.org/drawingml/2006/main">
  <a:clrScheme name="Custom 3">
    <a:dk1>
      <a:srgbClr val="000000"/>
    </a:dk1>
    <a:lt1>
      <a:sysClr val="window" lastClr="FFFFFF"/>
    </a:lt1>
    <a:dk2>
      <a:srgbClr val="419424"/>
    </a:dk2>
    <a:lt2>
      <a:srgbClr val="124C78"/>
    </a:lt2>
    <a:accent1>
      <a:srgbClr val="124C78"/>
    </a:accent1>
    <a:accent2>
      <a:srgbClr val="419424"/>
    </a:accent2>
    <a:accent3>
      <a:srgbClr val="2595CD"/>
    </a:accent3>
    <a:accent4>
      <a:srgbClr val="FFC000"/>
    </a:accent4>
    <a:accent5>
      <a:srgbClr val="2FB3B0"/>
    </a:accent5>
    <a:accent6>
      <a:srgbClr val="AC2927"/>
    </a:accent6>
    <a:hlink>
      <a:srgbClr val="2595CD"/>
    </a:hlink>
    <a:folHlink>
      <a:srgbClr val="2FB3B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98034</TotalTime>
  <Words>524</Words>
  <Application>Microsoft Office PowerPoint</Application>
  <PresentationFormat>On-screen Show (4:3)</PresentationFormat>
  <Paragraphs>192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Custom Design</vt:lpstr>
      <vt:lpstr>PPT template</vt:lpstr>
      <vt:lpstr>ERCOT Market Data Processing Improvements</vt:lpstr>
      <vt:lpstr>Moving away from legacy excel based tool to new automated Python based tools to aid daily Market Analysis Activities</vt:lpstr>
      <vt:lpstr>Concurrent Downloading , Advanced Error Handling, and Summary Report</vt:lpstr>
      <vt:lpstr>Detailed Summary Report, Tips For Troubleshooting</vt:lpstr>
      <vt:lpstr>Automated Basis Analysis : Interactive Tableau Server Report</vt:lpstr>
      <vt:lpstr>Automated generator availability report delivered via Email </vt:lpstr>
      <vt:lpstr>Load doesn’t disappoint &amp; Solar saves the day</vt:lpstr>
      <vt:lpstr>Bearish basis for Valley &amp; Corpus assets driven largely by record wind generation along the Gulf Coast along with Frontera’s Return </vt:lpstr>
    </vt:vector>
  </TitlesOfParts>
  <Company>Calpine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Pranil Walke</dc:creator>
  <cp:lastModifiedBy>Stephen Xu</cp:lastModifiedBy>
  <cp:revision>1706</cp:revision>
  <cp:lastPrinted>2021-12-09T14:43:25Z</cp:lastPrinted>
  <dcterms:created xsi:type="dcterms:W3CDTF">2013-12-06T18:25:46Z</dcterms:created>
  <dcterms:modified xsi:type="dcterms:W3CDTF">2023-07-24T21:34:29Z</dcterms:modified>
  <cp:category>B-weekly Update</cp:category>
</cp:coreProperties>
</file>