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85" d="100"/>
          <a:sy n="85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>
            <a:spLocks noGrp="1"/>
          </p:cNvSpPr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>
            <a:spLocks noGrp="1"/>
          </p:cNvSpPr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7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Programming</a:t>
            </a:r>
          </a:p>
          <a:p>
            <a:pPr>
              <a:defRPr sz="87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for</a:t>
            </a:r>
          </a:p>
          <a:p>
            <a:pPr>
              <a:defRPr sz="87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Everybody</a:t>
            </a:r>
          </a:p>
          <a:p>
            <a:pPr>
              <a:defRPr sz="7900" b="1">
                <a:solidFill>
                  <a:srgbClr val="FFFFFF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endParaRPr/>
          </a:p>
          <a:p>
            <a:pPr>
              <a:defRPr sz="6200" b="1">
                <a:solidFill>
                  <a:srgbClr val="000000"/>
                </a:solidFill>
                <a:latin typeface="CircularStd-Bold"/>
                <a:ea typeface="CircularStd-Bold"/>
                <a:cs typeface="CircularStd-Bold"/>
                <a:sym typeface="Circular Std"/>
              </a:defRPr>
            </a:pPr>
            <a:r>
              <a:t>4. Arrays &amp; Hashes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Hashes (cont.)"/>
          <p:cNvSpPr txBox="1"/>
          <p:nvPr/>
        </p:nvSpPr>
        <p:spPr>
          <a:xfrm>
            <a:off x="3884940" y="596900"/>
            <a:ext cx="502850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H</a:t>
            </a:r>
            <a:r>
              <a:rPr>
                <a:solidFill>
                  <a:srgbClr val="000000"/>
                </a:solidFill>
              </a:rPr>
              <a:t>ashes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48" name="delete a key-value pair…"/>
          <p:cNvSpPr txBox="1"/>
          <p:nvPr/>
        </p:nvSpPr>
        <p:spPr>
          <a:xfrm>
            <a:off x="567921" y="3427990"/>
            <a:ext cx="7926662" cy="52580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delete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t>a key-value pair 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my_hash.delete(key)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update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t>a key-value pair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 = {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“cat" =&gt; “Garfield”,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“dog” =&gt; “Snoopy”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my_hash[“cat”] = “Kitty”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terating… again!"/>
          <p:cNvSpPr txBox="1"/>
          <p:nvPr/>
        </p:nvSpPr>
        <p:spPr>
          <a:xfrm>
            <a:off x="2490893" y="596900"/>
            <a:ext cx="781659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terating… again!</a:t>
            </a:r>
          </a:p>
        </p:txBody>
      </p:sp>
      <p:sp>
        <p:nvSpPr>
          <p:cNvPr id="151" name="We can loop over an Array or a Hash, in which case we say we’re iterating over them"/>
          <p:cNvSpPr txBox="1"/>
          <p:nvPr/>
        </p:nvSpPr>
        <p:spPr>
          <a:xfrm>
            <a:off x="567921" y="4647308"/>
            <a:ext cx="12332894" cy="2819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45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loop over an Array or a Hash, in which case we say we’re </a:t>
            </a:r>
            <a:r>
              <a:rPr b="1"/>
              <a:t>iterating</a:t>
            </a:r>
            <a:r>
              <a:t> over them</a:t>
            </a:r>
          </a:p>
          <a:p>
            <a:pPr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4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terating… again!"/>
          <p:cNvSpPr txBox="1"/>
          <p:nvPr/>
        </p:nvSpPr>
        <p:spPr>
          <a:xfrm>
            <a:off x="2490893" y="596900"/>
            <a:ext cx="781659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terating… again!</a:t>
            </a:r>
          </a:p>
        </p:txBody>
      </p:sp>
      <p:sp>
        <p:nvSpPr>
          <p:cNvPr id="154" name="1. Iterating over an Array…"/>
          <p:cNvSpPr txBox="1"/>
          <p:nvPr/>
        </p:nvSpPr>
        <p:spPr>
          <a:xfrm>
            <a:off x="479194" y="2266460"/>
            <a:ext cx="12332894" cy="70487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1. Iterating over an Array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my_array = [“Bob, “Joe”, “Zack”]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my_array.each do | name |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puts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or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my_array.each { | name | puts name 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20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Both will print out Bob, Joe, Zack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terating… again!"/>
          <p:cNvSpPr txBox="1"/>
          <p:nvPr/>
        </p:nvSpPr>
        <p:spPr>
          <a:xfrm>
            <a:off x="2490893" y="596900"/>
            <a:ext cx="781659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terating… again!</a:t>
            </a:r>
          </a:p>
        </p:txBody>
      </p:sp>
      <p:sp>
        <p:nvSpPr>
          <p:cNvPr id="157" name="2. Iterating over a Multidimensional Array…"/>
          <p:cNvSpPr txBox="1"/>
          <p:nvPr/>
        </p:nvSpPr>
        <p:spPr>
          <a:xfrm>
            <a:off x="479194" y="2647460"/>
            <a:ext cx="12332894" cy="62867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2. Iterating over a Multidimensional Array</a:t>
            </a:r>
          </a:p>
          <a:p>
            <a:pPr algn="l" defTabSz="457200">
              <a:defRPr sz="35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my_array = [ [“Bob, “Joe”, “Zack”], [“Zoe”, “Nina", “Chloe”] ]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my_array.each do | sub_array |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sub_array.each do | name |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puts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Will print out Bob, Joe, Zack, Zoe, Nina, Chloe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terating… again!"/>
          <p:cNvSpPr txBox="1"/>
          <p:nvPr/>
        </p:nvSpPr>
        <p:spPr>
          <a:xfrm>
            <a:off x="2490893" y="596900"/>
            <a:ext cx="781659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terating… again!</a:t>
            </a:r>
          </a:p>
        </p:txBody>
      </p:sp>
      <p:sp>
        <p:nvSpPr>
          <p:cNvPr id="160" name="3. Iterating over a Hash…"/>
          <p:cNvSpPr txBox="1"/>
          <p:nvPr/>
        </p:nvSpPr>
        <p:spPr>
          <a:xfrm>
            <a:off x="479194" y="2063260"/>
            <a:ext cx="12332894" cy="74551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3. Iterating over a Hash</a:t>
            </a:r>
          </a:p>
          <a:p>
            <a:pPr algn="l" defTabSz="457200">
              <a:defRPr sz="35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need </a:t>
            </a:r>
            <a:r>
              <a:rPr b="1"/>
              <a:t>two placeholders</a:t>
            </a:r>
            <a:r>
              <a:t> to represent each key/value pair: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students_grades = {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"Zack" =&gt; 7,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"Zoe" =&gt; 10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students_grades.each do | student, grade |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puts "#{student}: #{grade}"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20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0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Will print out Zack: 7, Zoe: 10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62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Thank</a:t>
              </a:r>
            </a:p>
          </p:txBody>
        </p:sp>
        <p:sp>
          <p:nvSpPr>
            <p:cNvPr id="163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you.</a:t>
              </a:r>
            </a:p>
          </p:txBody>
        </p:sp>
      </p:grp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rrays"/>
          <p:cNvSpPr txBox="1"/>
          <p:nvPr/>
        </p:nvSpPr>
        <p:spPr>
          <a:xfrm>
            <a:off x="4862745" y="596900"/>
            <a:ext cx="307289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rrays</a:t>
            </a:r>
          </a:p>
        </p:txBody>
      </p:sp>
      <p:sp>
        <p:nvSpPr>
          <p:cNvPr id="124" name="A collection of Ruby data (or list of values) called elements, separated by commas, which may be stored in a variable…"/>
          <p:cNvSpPr txBox="1"/>
          <p:nvPr/>
        </p:nvSpPr>
        <p:spPr>
          <a:xfrm>
            <a:off x="479194" y="2622035"/>
            <a:ext cx="12332894" cy="63629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 </a:t>
            </a:r>
            <a:r>
              <a:rPr b="1" dirty="0"/>
              <a:t>collection</a:t>
            </a:r>
            <a:r>
              <a:rPr dirty="0"/>
              <a:t> of Ruby data (or list of values) called </a:t>
            </a:r>
            <a:r>
              <a:rPr b="1" dirty="0"/>
              <a:t>elements,</a:t>
            </a:r>
            <a:r>
              <a:rPr dirty="0"/>
              <a:t> separated by commas, which may be stored in a variable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An Array is defined with square brackets [ ]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Arrays may contain: </a:t>
            </a:r>
            <a:r>
              <a:rPr b="1" dirty="0"/>
              <a:t>numbers</a:t>
            </a:r>
            <a:r>
              <a:rPr dirty="0"/>
              <a:t> (in any order, repeated or not), </a:t>
            </a:r>
            <a:r>
              <a:rPr b="1" dirty="0"/>
              <a:t>strings</a:t>
            </a:r>
            <a:r>
              <a:rPr dirty="0"/>
              <a:t>, </a:t>
            </a:r>
            <a:r>
              <a:rPr b="1" dirty="0" err="1"/>
              <a:t>booleans</a:t>
            </a:r>
            <a:r>
              <a:rPr b="1" dirty="0"/>
              <a:t>, symbols</a:t>
            </a:r>
            <a:r>
              <a:rPr dirty="0"/>
              <a:t> and even… </a:t>
            </a:r>
            <a:r>
              <a:rPr b="1" dirty="0"/>
              <a:t>other arrays</a:t>
            </a:r>
            <a:r>
              <a:rPr dirty="0"/>
              <a:t>! :) (arrays of arrays are called </a:t>
            </a:r>
            <a:r>
              <a:rPr i="1" dirty="0"/>
              <a:t>multidimensional arrays</a:t>
            </a:r>
            <a:r>
              <a:rPr dirty="0"/>
              <a:t>)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an_array</a:t>
            </a:r>
            <a:r>
              <a:rPr dirty="0"/>
              <a:t> = [“Bob”, “Joe”, “Zack”]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another_array</a:t>
            </a:r>
            <a:r>
              <a:rPr dirty="0"/>
              <a:t> = [1, 7, 16]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rrays (cont.)"/>
          <p:cNvSpPr txBox="1"/>
          <p:nvPr/>
        </p:nvSpPr>
        <p:spPr>
          <a:xfrm>
            <a:off x="4100332" y="596900"/>
            <a:ext cx="459771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rrays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27" name="Creating new arrays…"/>
          <p:cNvSpPr txBox="1"/>
          <p:nvPr/>
        </p:nvSpPr>
        <p:spPr>
          <a:xfrm>
            <a:off x="453844" y="2609404"/>
            <a:ext cx="12332894" cy="6438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Creating new arrays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my_array</a:t>
            </a:r>
            <a:r>
              <a:rPr dirty="0"/>
              <a:t> = [ ]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my_other_array</a:t>
            </a:r>
            <a:r>
              <a:rPr dirty="0"/>
              <a:t> = [1, 2, 3, 7, 10]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Index           0  1  2  3  4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Each element in the array is located at what is called an </a:t>
            </a:r>
            <a:r>
              <a:rPr b="1" dirty="0"/>
              <a:t>index</a:t>
            </a:r>
            <a:r>
              <a:rPr i="1" dirty="0"/>
              <a:t> 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i="1"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first element is at index </a:t>
            </a:r>
            <a:r>
              <a:rPr b="1" dirty="0"/>
              <a:t>0</a:t>
            </a:r>
            <a:r>
              <a:rPr dirty="0"/>
              <a:t>, the next is at index </a:t>
            </a:r>
            <a:r>
              <a:rPr b="1" dirty="0"/>
              <a:t>1</a:t>
            </a:r>
            <a:r>
              <a:rPr dirty="0"/>
              <a:t>, the following is at index </a:t>
            </a:r>
            <a:r>
              <a:rPr b="1" dirty="0"/>
              <a:t>2</a:t>
            </a:r>
            <a:r>
              <a:rPr dirty="0"/>
              <a:t>, and so on. 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rrays (cont.)"/>
          <p:cNvSpPr txBox="1"/>
          <p:nvPr/>
        </p:nvSpPr>
        <p:spPr>
          <a:xfrm>
            <a:off x="4100332" y="596900"/>
            <a:ext cx="459771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rrays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30" name="access / read an element from an Array…"/>
          <p:cNvSpPr txBox="1"/>
          <p:nvPr/>
        </p:nvSpPr>
        <p:spPr>
          <a:xfrm>
            <a:off x="617087" y="2948081"/>
            <a:ext cx="11770627" cy="58629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access</a:t>
            </a:r>
            <a:r>
              <a:t> / </a:t>
            </a:r>
            <a:r>
              <a:rPr b="1">
                <a:solidFill>
                  <a:srgbClr val="FA1116"/>
                </a:solidFill>
              </a:rPr>
              <a:t>read</a:t>
            </a:r>
            <a:r>
              <a:t> an element from an Array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- end: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array.last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- beginning: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array.first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- chosen index: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array[index]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chemeClr val="accent1">
                  <a:hueOff val="273561"/>
                  <a:satOff val="2937"/>
                  <a:lumOff val="-22233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chemeClr val="accent1">
                  <a:hueOff val="273561"/>
                  <a:satOff val="2937"/>
                  <a:lumOff val="-22233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add</a:t>
            </a:r>
            <a:r>
              <a:t> </a:t>
            </a:r>
            <a:r>
              <a:rPr>
                <a:solidFill>
                  <a:srgbClr val="363636"/>
                </a:solidFill>
              </a:rPr>
              <a:t>an element to an Array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- end: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array.push(new element)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- beginning: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array.unshift(new element)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- chosen index: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array.insert(index, new element)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rrays (cont.)"/>
          <p:cNvSpPr txBox="1"/>
          <p:nvPr/>
        </p:nvSpPr>
        <p:spPr>
          <a:xfrm>
            <a:off x="4100332" y="596900"/>
            <a:ext cx="459771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rrays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33" name="delete an element from an Array…"/>
          <p:cNvSpPr txBox="1"/>
          <p:nvPr/>
        </p:nvSpPr>
        <p:spPr>
          <a:xfrm>
            <a:off x="767024" y="3008443"/>
            <a:ext cx="12613284" cy="61439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delete</a:t>
            </a:r>
            <a:r>
              <a:t> an element from an Array</a:t>
            </a:r>
          </a:p>
          <a:p>
            <a:pPr marL="432152" indent="-432152" algn="l" defTabSz="457200"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end: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array.pop</a:t>
            </a:r>
            <a:endParaRPr>
              <a:solidFill>
                <a:srgbClr val="C0C0C0"/>
              </a:solidFill>
            </a:endParaRPr>
          </a:p>
          <a:p>
            <a:pPr marL="432152" indent="-432152" algn="l" defTabSz="457200"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beginning: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array.shift</a:t>
            </a:r>
            <a:endParaRPr>
              <a:solidFill>
                <a:srgbClr val="C0C0C0"/>
              </a:solidFill>
            </a:endParaRPr>
          </a:p>
          <a:p>
            <a:pPr marL="432152" indent="-432152" algn="l" defTabSz="457200"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by index: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array.delete_at(index)</a:t>
            </a:r>
            <a:r>
              <a:rPr>
                <a:solidFill>
                  <a:srgbClr val="C0C0C0"/>
                </a:solidFill>
              </a:rPr>
              <a:t> </a:t>
            </a:r>
          </a:p>
          <a:p>
            <a:pPr marL="432152" indent="-432152" algn="l" defTabSz="457200">
              <a:buSzPct val="75000"/>
              <a:buChar char="-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by value: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array.delete(value)</a:t>
            </a:r>
            <a:endParaRPr>
              <a:solidFill>
                <a:srgbClr val="C0C0C0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C0C0C0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C0C0C0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C0C0C0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C0C0C0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C0C0C0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rrays (cont.)"/>
          <p:cNvSpPr txBox="1"/>
          <p:nvPr/>
        </p:nvSpPr>
        <p:spPr>
          <a:xfrm>
            <a:off x="4100332" y="596900"/>
            <a:ext cx="459771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rrays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36" name="update an element from an Array…"/>
          <p:cNvSpPr txBox="1"/>
          <p:nvPr/>
        </p:nvSpPr>
        <p:spPr>
          <a:xfrm>
            <a:off x="767024" y="3133438"/>
            <a:ext cx="12613284" cy="58939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>
                <a:solidFill>
                  <a:srgbClr val="FA1116"/>
                </a:solidFill>
              </a:rPr>
              <a:t>update</a:t>
            </a:r>
            <a:r>
              <a:rPr dirty="0"/>
              <a:t> an element from an Array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my_array</a:t>
            </a:r>
            <a:r>
              <a:rPr dirty="0"/>
              <a:t> = [“Mariana”, “Zoe”, “Maria”, “Lucas”]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my_array</a:t>
            </a:r>
            <a:r>
              <a:rPr dirty="0"/>
              <a:t>[0] = “João”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 </a:t>
            </a:r>
            <a:r>
              <a:rPr dirty="0" err="1"/>
              <a:t>my_array</a:t>
            </a: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p shows us the true nature of the Object we are inspecting</a:t>
            </a:r>
          </a:p>
          <a:p>
            <a:pPr lvl="1"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Displays in the terminal: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[“</a:t>
            </a:r>
            <a:r>
              <a:rPr lang="en-CA" dirty="0"/>
              <a:t>João</a:t>
            </a:r>
            <a:r>
              <a:rPr dirty="0"/>
              <a:t>”, “Zoe”, “Maria”, “Lucas”] 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ashes"/>
          <p:cNvSpPr txBox="1"/>
          <p:nvPr/>
        </p:nvSpPr>
        <p:spPr>
          <a:xfrm>
            <a:off x="4647353" y="596900"/>
            <a:ext cx="350367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H</a:t>
            </a:r>
            <a:r>
              <a:rPr>
                <a:solidFill>
                  <a:srgbClr val="000000"/>
                </a:solidFill>
              </a:rPr>
              <a:t>ashes</a:t>
            </a:r>
          </a:p>
        </p:txBody>
      </p:sp>
      <p:sp>
        <p:nvSpPr>
          <p:cNvPr id="139" name="A collection of Ruby data, stored as a list of key-value pairs…"/>
          <p:cNvSpPr txBox="1"/>
          <p:nvPr/>
        </p:nvSpPr>
        <p:spPr>
          <a:xfrm>
            <a:off x="453844" y="1898093"/>
            <a:ext cx="12332894" cy="78867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 </a:t>
            </a:r>
            <a:r>
              <a:rPr b="1" dirty="0"/>
              <a:t>collection</a:t>
            </a:r>
            <a:r>
              <a:rPr dirty="0"/>
              <a:t> of Ruby data, stored as a list of </a:t>
            </a:r>
            <a:r>
              <a:rPr b="1" dirty="0"/>
              <a:t>key-value pairs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values may appear </a:t>
            </a:r>
            <a:r>
              <a:rPr dirty="0" err="1"/>
              <a:t>mo</a:t>
            </a:r>
            <a:r>
              <a:rPr lang="en-CA" dirty="0"/>
              <a:t>r</a:t>
            </a:r>
            <a:r>
              <a:rPr dirty="0"/>
              <a:t>e than once, but the </a:t>
            </a:r>
            <a:r>
              <a:rPr b="1" dirty="0"/>
              <a:t>keys</a:t>
            </a:r>
            <a:r>
              <a:rPr dirty="0"/>
              <a:t> are </a:t>
            </a:r>
            <a:r>
              <a:rPr b="1" dirty="0"/>
              <a:t>unique!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 Hash is defined with curly braces {}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We can use </a:t>
            </a:r>
            <a:r>
              <a:rPr b="1" dirty="0"/>
              <a:t>any</a:t>
            </a:r>
            <a:r>
              <a:rPr dirty="0"/>
              <a:t> Ruby object as a key or value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Values are assigned to keys using the Hash Rocket </a:t>
            </a:r>
            <a:r>
              <a:rPr b="1" dirty="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=&gt;</a:t>
            </a:r>
            <a:endParaRPr b="1" dirty="0"/>
          </a:p>
          <a:p>
            <a:pPr algn="l" defTabSz="457200">
              <a:lnSpc>
                <a:spcPct val="50000"/>
              </a:lnSpc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hash_name</a:t>
            </a:r>
            <a:r>
              <a:rPr dirty="0"/>
              <a:t> = {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key1 =&gt; value1,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key2 =&gt; value2,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key3 =&gt; value3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ashes (cont.)"/>
          <p:cNvSpPr txBox="1"/>
          <p:nvPr/>
        </p:nvSpPr>
        <p:spPr>
          <a:xfrm>
            <a:off x="3884940" y="596900"/>
            <a:ext cx="502850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H</a:t>
            </a:r>
            <a:r>
              <a:rPr>
                <a:solidFill>
                  <a:srgbClr val="000000"/>
                </a:solidFill>
              </a:rPr>
              <a:t>ashes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42" name="Creating a new Hash…"/>
          <p:cNvSpPr txBox="1"/>
          <p:nvPr/>
        </p:nvSpPr>
        <p:spPr>
          <a:xfrm>
            <a:off x="567921" y="2812040"/>
            <a:ext cx="12332894" cy="64899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Creating a new Hash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 = {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“cat" =&gt; “Garfield”,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“dog” =&gt; “Snoopy”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algn="l" defTabSz="457200">
              <a:defRPr sz="1200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or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 = Hash.new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my_hash[“cat”] = “Garfield”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my_hash[“dog”] = “Snoopy”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ashes (cont.)"/>
          <p:cNvSpPr txBox="1"/>
          <p:nvPr/>
        </p:nvSpPr>
        <p:spPr>
          <a:xfrm>
            <a:off x="3884940" y="596900"/>
            <a:ext cx="502850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H</a:t>
            </a:r>
            <a:r>
              <a:rPr>
                <a:solidFill>
                  <a:srgbClr val="000000"/>
                </a:solidFill>
              </a:rPr>
              <a:t>ashes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45" name="access / read a key-value pair…"/>
          <p:cNvSpPr txBox="1"/>
          <p:nvPr/>
        </p:nvSpPr>
        <p:spPr>
          <a:xfrm>
            <a:off x="529895" y="3955536"/>
            <a:ext cx="12332894" cy="36959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access</a:t>
            </a:r>
            <a:r>
              <a:t> / </a:t>
            </a:r>
            <a:r>
              <a:rPr b="1">
                <a:solidFill>
                  <a:srgbClr val="FA1116"/>
                </a:solidFill>
              </a:rPr>
              <a:t>read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t>a key-value pair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my_hash[my_key]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=&gt; The value associated to the key my_key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add</a:t>
            </a:r>
            <a:r>
              <a:t> a key-value pair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my_hash[my_new_key] = my_new_value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833</Words>
  <Application>Microsoft Macintosh PowerPoint</Application>
  <PresentationFormat>Custom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CircularStd-Black</vt:lpstr>
      <vt:lpstr>CircularStd-Bold</vt:lpstr>
      <vt:lpstr>Consolas</vt:lpstr>
      <vt:lpstr>Helvetica</vt:lpstr>
      <vt:lpstr>Helvetica Light</vt:lpstr>
      <vt:lpstr>Helvetica Neue</vt:lpstr>
      <vt:lpstr>Monaco</vt:lpstr>
      <vt:lpstr>Proxima Nova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</cp:revision>
  <dcterms:modified xsi:type="dcterms:W3CDTF">2022-05-16T17:00:17Z</dcterms:modified>
</cp:coreProperties>
</file>