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363636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>
            <a:spLocks noGrp="1"/>
          </p:cNvSpPr>
          <p:nvPr>
            <p:ph type="body" sz="quarter" idx="13"/>
          </p:nvPr>
        </p:nvSpPr>
        <p:spPr>
          <a:xfrm>
            <a:off x="2578099" y="5991225"/>
            <a:ext cx="7848602" cy="4064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-Gilles Allain</a:t>
            </a:r>
          </a:p>
        </p:txBody>
      </p:sp>
      <p:sp>
        <p:nvSpPr>
          <p:cNvPr id="94" name="« Saisissez une citation ici. »"/>
          <p:cNvSpPr>
            <a:spLocks noGrp="1"/>
          </p:cNvSpPr>
          <p:nvPr>
            <p:ph type="body" sz="quarter" idx="14"/>
          </p:nvPr>
        </p:nvSpPr>
        <p:spPr>
          <a:xfrm>
            <a:off x="2578099" y="4365625"/>
            <a:ext cx="7848602" cy="6223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r>
              <a:t>« Saisissez une citation ici. »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1015999" y="1219199"/>
            <a:ext cx="11424051" cy="7620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2830512" y="1695449"/>
            <a:ext cx="7334251" cy="4892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578099" y="6257925"/>
            <a:ext cx="7848602" cy="10668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8099" y="7362825"/>
            <a:ext cx="7848602" cy="84772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578099" y="3638550"/>
            <a:ext cx="7848602" cy="247650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63950" y="1695449"/>
            <a:ext cx="9267826" cy="6178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2339974" y="1695449"/>
            <a:ext cx="4000502" cy="299085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4791075"/>
            <a:ext cx="4000502" cy="3076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3171825"/>
            <a:ext cx="8324852" cy="4714876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5026025" y="3171825"/>
            <a:ext cx="7072313" cy="4714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2339974" y="1552574"/>
            <a:ext cx="8324852" cy="1619251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39974" y="3171825"/>
            <a:ext cx="4000502" cy="4714876"/>
          </a:xfrm>
          <a:prstGeom prst="rect">
            <a:avLst/>
          </a:prstGeom>
        </p:spPr>
        <p:txBody>
          <a:bodyPr anchor="ctr"/>
          <a:lstStyle>
            <a:lvl1pPr marL="318407" indent="-318407" algn="l">
              <a:spcBef>
                <a:spcPts val="3200"/>
              </a:spcBef>
              <a:buSzPct val="75000"/>
              <a:buChar char="•"/>
              <a:defRPr sz="2600"/>
            </a:lvl1pPr>
            <a:lvl2pPr marL="661307" indent="-318407" algn="l">
              <a:spcBef>
                <a:spcPts val="3200"/>
              </a:spcBef>
              <a:buSzPct val="75000"/>
              <a:buChar char="•"/>
              <a:defRPr sz="2600"/>
            </a:lvl2pPr>
            <a:lvl3pPr marL="1004207" indent="-318407" algn="l">
              <a:spcBef>
                <a:spcPts val="3200"/>
              </a:spcBef>
              <a:buSzPct val="75000"/>
              <a:buChar char="•"/>
              <a:defRPr sz="2600"/>
            </a:lvl3pPr>
            <a:lvl4pPr marL="1347107" indent="-318407" algn="l">
              <a:spcBef>
                <a:spcPts val="3200"/>
              </a:spcBef>
              <a:buSzPct val="75000"/>
              <a:buChar char="•"/>
              <a:defRPr sz="2600"/>
            </a:lvl4pPr>
            <a:lvl5pPr marL="1690007" indent="-318407" algn="l">
              <a:spcBef>
                <a:spcPts val="3200"/>
              </a:spcBef>
              <a:buSzPct val="75000"/>
              <a:buChar char="•"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339974" y="2171699"/>
            <a:ext cx="8324852" cy="5410202"/>
          </a:xfrm>
          <a:prstGeom prst="rect">
            <a:avLst/>
          </a:prstGeom>
        </p:spPr>
        <p:txBody>
          <a:bodyPr anchor="ctr"/>
          <a:lstStyle>
            <a:lvl1pPr marL="419805" indent="-419805" algn="l">
              <a:spcBef>
                <a:spcPts val="4200"/>
              </a:spcBef>
              <a:buSzPct val="75000"/>
              <a:buChar char="•"/>
              <a:defRPr sz="3400"/>
            </a:lvl1pPr>
            <a:lvl2pPr marL="864305" indent="-419805" algn="l">
              <a:spcBef>
                <a:spcPts val="4200"/>
              </a:spcBef>
              <a:buSzPct val="75000"/>
              <a:buChar char="•"/>
              <a:defRPr sz="3400"/>
            </a:lvl2pPr>
            <a:lvl3pPr marL="1308805" indent="-419805" algn="l">
              <a:spcBef>
                <a:spcPts val="4200"/>
              </a:spcBef>
              <a:buSzPct val="75000"/>
              <a:buChar char="•"/>
              <a:defRPr sz="3400"/>
            </a:lvl3pPr>
            <a:lvl4pPr marL="1753305" indent="-419805" algn="l">
              <a:spcBef>
                <a:spcPts val="4200"/>
              </a:spcBef>
              <a:buSzPct val="75000"/>
              <a:buChar char="•"/>
              <a:defRPr sz="3400"/>
            </a:lvl4pPr>
            <a:lvl5pPr marL="2197805" indent="-419805" algn="l">
              <a:spcBef>
                <a:spcPts val="4200"/>
              </a:spcBef>
              <a:buSzPct val="75000"/>
              <a:buChar char="•"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35750" y="4989410"/>
            <a:ext cx="4543426" cy="3030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1884260"/>
            <a:ext cx="4400551" cy="29337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155576" y="1885949"/>
            <a:ext cx="8982077" cy="59880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8162"/>
            <a:ext cx="314859" cy="317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ming…"/>
          <p:cNvSpPr txBox="1"/>
          <p:nvPr/>
        </p:nvSpPr>
        <p:spPr>
          <a:xfrm>
            <a:off x="-20001" y="1606549"/>
            <a:ext cx="8396135" cy="6540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Programming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for</a:t>
            </a:r>
          </a:p>
          <a:p>
            <a:pPr>
              <a:defRPr sz="87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Everybody</a:t>
            </a:r>
          </a:p>
          <a:p>
            <a:pPr>
              <a:defRPr sz="7900" b="1">
                <a:solidFill>
                  <a:srgbClr val="FFFFFF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endParaRPr/>
          </a:p>
          <a:p>
            <a:pPr>
              <a:defRPr sz="6200" b="1">
                <a:solidFill>
                  <a:srgbClr val="000000"/>
                </a:solidFill>
                <a:latin typeface="Circular Std"/>
                <a:ea typeface="Circular Std"/>
                <a:cs typeface="Circular Std"/>
                <a:sym typeface="Circular Std"/>
              </a:defRPr>
            </a:pPr>
            <a:r>
              <a:t>3. Loops &amp; Iterators</a:t>
            </a:r>
          </a:p>
        </p:txBody>
      </p:sp>
      <p:pic>
        <p:nvPicPr>
          <p:cNvPr id="120" name="Krg2oUVLbOSo4-UnQxRxEbqQttr3rTb7l9nJrrm_9XhWSu_z21b4VZ2rhBj7358wDTIxUBjY6gRNqsyGKnx6e7JNe9Cx3cjA3GD_M_-1kyc_hbPWXB4hJU98g1l5iU-7sTLCqn0oBg.png" descr="Krg2oUVLbOSo4-UnQxRxEbqQttr3rTb7l9nJrrm_9XhWSu_z21b4VZ2rhBj7358wDTIxUBjY6gRNqsyGKnx6e7JNe9Cx3cjA3GD_M_-1kyc_hbPWXB4hJU98g1l5iU-7sTLCqn0o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2" y="8752848"/>
            <a:ext cx="1955801" cy="609601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874" y="-3440"/>
            <a:ext cx="6531088" cy="976048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42" name="Another way to loop in Ruby!…"/>
          <p:cNvSpPr txBox="1"/>
          <p:nvPr/>
        </p:nvSpPr>
        <p:spPr>
          <a:xfrm>
            <a:off x="335953" y="3244849"/>
            <a:ext cx="12332894" cy="4711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Another way to loop in Ruby!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 </a:t>
            </a:r>
            <a:r>
              <a:rPr b="1" dirty="0">
                <a:solidFill>
                  <a:srgbClr val="FA1116"/>
                </a:solidFill>
              </a:rPr>
              <a:t>iterator</a:t>
            </a:r>
            <a:r>
              <a:rPr i="1" dirty="0"/>
              <a:t> </a:t>
            </a:r>
            <a:r>
              <a:rPr dirty="0"/>
              <a:t>is a Ruby method that repeatedly invokes a `block` of code</a:t>
            </a:r>
            <a:r>
              <a:rPr lang="en-CA" dirty="0"/>
              <a:t> (but not infinitely like loops do)</a:t>
            </a: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That `block` of code is the bit that contains the instructions to be repeated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(and those instructions may be anything you want!) </a:t>
            </a:r>
            <a:r>
              <a:rPr dirty="0">
                <a:latin typeface="Apple Color Emoji"/>
                <a:ea typeface="Apple Color Emoji"/>
                <a:cs typeface="Apple Color Emoji"/>
                <a:sym typeface="Apple Color Emoji"/>
              </a:rPr>
              <a:t>🙌🏻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51" name="2. Each…"/>
          <p:cNvSpPr txBox="1"/>
          <p:nvPr/>
        </p:nvSpPr>
        <p:spPr>
          <a:xfrm>
            <a:off x="555246" y="2901207"/>
            <a:ext cx="12332894" cy="6159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2. Each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a more powerful iterator which can apply an expression to </a:t>
            </a:r>
            <a:r>
              <a:rPr b="1"/>
              <a:t>each element</a:t>
            </a:r>
            <a:r>
              <a:t> of a </a:t>
            </a:r>
            <a:r>
              <a:rPr b="1"/>
              <a:t>collection</a:t>
            </a:r>
            <a:r>
              <a:t>, one at a time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collection_name.each do | item |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#do something to each item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name between | | can be anything -&gt; it’s just a placeholder for each element of the collection you’re calling </a:t>
            </a:r>
            <a:r>
              <a:rPr b="1"/>
              <a:t>.each</a:t>
            </a:r>
            <a:r>
              <a:t> 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terators"/>
          <p:cNvSpPr txBox="1"/>
          <p:nvPr/>
        </p:nvSpPr>
        <p:spPr>
          <a:xfrm>
            <a:off x="4737698" y="596900"/>
            <a:ext cx="39679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terators</a:t>
            </a:r>
          </a:p>
        </p:txBody>
      </p:sp>
      <p:sp>
        <p:nvSpPr>
          <p:cNvPr id="154" name="3. Times…"/>
          <p:cNvSpPr txBox="1"/>
          <p:nvPr/>
        </p:nvSpPr>
        <p:spPr>
          <a:xfrm>
            <a:off x="555246" y="4037739"/>
            <a:ext cx="12332894" cy="388643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defRPr sz="3500" b="1">
                <a:solidFill>
                  <a:srgbClr val="FA111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3.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>
              <a:solidFill>
                <a:schemeClr val="accent5">
                  <a:hueOff val="-444211"/>
                  <a:satOff val="-14915"/>
                  <a:lumOff val="22857"/>
                </a:schemeClr>
              </a:solidFill>
            </a:endParaRP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Does something a </a:t>
            </a:r>
            <a:r>
              <a:rPr b="1"/>
              <a:t>specified number of times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10.times do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#do something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"/>
          <p:cNvGrpSpPr/>
          <p:nvPr/>
        </p:nvGrpSpPr>
        <p:grpSpPr>
          <a:xfrm>
            <a:off x="2630245" y="4146549"/>
            <a:ext cx="7744310" cy="1866901"/>
            <a:chOff x="0" y="0"/>
            <a:chExt cx="7744308" cy="1866900"/>
          </a:xfrm>
        </p:grpSpPr>
        <p:sp>
          <p:nvSpPr>
            <p:cNvPr id="156" name="Thank"/>
            <p:cNvSpPr txBox="1"/>
            <p:nvPr/>
          </p:nvSpPr>
          <p:spPr>
            <a:xfrm>
              <a:off x="-1" y="-1"/>
              <a:ext cx="4235451" cy="186690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000000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Thank</a:t>
              </a:r>
            </a:p>
          </p:txBody>
        </p:sp>
        <p:sp>
          <p:nvSpPr>
            <p:cNvPr id="157" name="you."/>
            <p:cNvSpPr txBox="1"/>
            <p:nvPr/>
          </p:nvSpPr>
          <p:spPr>
            <a:xfrm>
              <a:off x="4320071" y="-1"/>
              <a:ext cx="3424238" cy="1866901"/>
            </a:xfrm>
            <a:prstGeom prst="rect">
              <a:avLst/>
            </a:prstGeom>
            <a:solidFill>
              <a:srgbClr val="FD1015">
                <a:alpha val="8000"/>
              </a:srgbClr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11000">
                  <a:solidFill>
                    <a:srgbClr val="FD1015"/>
                  </a:solidFill>
                  <a:latin typeface="CircularStd-Black"/>
                  <a:ea typeface="CircularStd-Black"/>
                  <a:cs typeface="CircularStd-Black"/>
                  <a:sym typeface="CircularStd-Black"/>
                </a:defRPr>
              </a:lvl1pPr>
            </a:lstStyle>
            <a:p>
              <a:r>
                <a:t>you.</a:t>
              </a:r>
            </a:p>
          </p:txBody>
        </p:sp>
      </p:grp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131" y="6708360"/>
            <a:ext cx="13463062" cy="315073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y looping?"/>
          <p:cNvSpPr txBox="1"/>
          <p:nvPr/>
        </p:nvSpPr>
        <p:spPr>
          <a:xfrm>
            <a:off x="3699575" y="711026"/>
            <a:ext cx="62865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hy looping?</a:t>
            </a:r>
          </a:p>
        </p:txBody>
      </p:sp>
      <p:sp>
        <p:nvSpPr>
          <p:cNvPr id="124" name="To repeat an action in Ruby!…"/>
          <p:cNvSpPr txBox="1"/>
          <p:nvPr/>
        </p:nvSpPr>
        <p:spPr>
          <a:xfrm>
            <a:off x="555246" y="4419599"/>
            <a:ext cx="12332894" cy="2362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57200">
              <a:defRPr sz="5000" b="1">
                <a:latin typeface="Helvetica"/>
                <a:ea typeface="Helvetica"/>
                <a:cs typeface="Helvetica"/>
                <a:sym typeface="Helvetica"/>
              </a:defRPr>
            </a:pPr>
            <a:r>
              <a:t>To repeat an action in Ruby!</a:t>
            </a:r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defTabSz="457200">
              <a:defRPr sz="5000">
                <a:latin typeface="Helvetica"/>
                <a:ea typeface="Helvetica"/>
                <a:cs typeface="Helvetica"/>
                <a:sym typeface="Helvetica"/>
              </a:defRPr>
            </a:pPr>
            <a:r>
              <a:t>Ex: displaying posts on your blog page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While loop"/>
          <p:cNvSpPr txBox="1"/>
          <p:nvPr/>
        </p:nvSpPr>
        <p:spPr>
          <a:xfrm>
            <a:off x="4238842" y="596900"/>
            <a:ext cx="49657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W</a:t>
            </a:r>
            <a:r>
              <a:rPr>
                <a:solidFill>
                  <a:srgbClr val="000000"/>
                </a:solidFill>
              </a:rPr>
              <a:t>hile loop</a:t>
            </a:r>
          </a:p>
        </p:txBody>
      </p:sp>
      <p:sp>
        <p:nvSpPr>
          <p:cNvPr id="127" name="The number of times we’ll be looping is unknown…"/>
          <p:cNvSpPr txBox="1"/>
          <p:nvPr/>
        </p:nvSpPr>
        <p:spPr>
          <a:xfrm>
            <a:off x="555246" y="3302000"/>
            <a:ext cx="12332894" cy="4597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we’ll be looping is </a:t>
            </a:r>
            <a:r>
              <a:rPr b="1">
                <a:solidFill>
                  <a:srgbClr val="FA1116"/>
                </a:solidFill>
              </a:rPr>
              <a:t>unknown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`while`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true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and `while` it is, the loop keeps running; as soon as the condition stops being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Until loop"/>
          <p:cNvSpPr txBox="1"/>
          <p:nvPr/>
        </p:nvSpPr>
        <p:spPr>
          <a:xfrm>
            <a:off x="4442042" y="596900"/>
            <a:ext cx="4559301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U</a:t>
            </a:r>
            <a:r>
              <a:rPr>
                <a:solidFill>
                  <a:srgbClr val="000000"/>
                </a:solidFill>
              </a:rPr>
              <a:t>ntil loop</a:t>
            </a:r>
          </a:p>
        </p:txBody>
      </p:sp>
      <p:sp>
        <p:nvSpPr>
          <p:cNvPr id="130" name="The number of times the action will be repeated is also unknown…"/>
          <p:cNvSpPr txBox="1"/>
          <p:nvPr/>
        </p:nvSpPr>
        <p:spPr>
          <a:xfrm>
            <a:off x="555246" y="3035300"/>
            <a:ext cx="12332894" cy="5130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the action will be repeated is also </a:t>
            </a:r>
            <a:r>
              <a:rPr b="1">
                <a:solidFill>
                  <a:srgbClr val="FA1116"/>
                </a:solidFill>
              </a:rPr>
              <a:t>unknown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Repeats an action in Ruby while a certain condition is</a:t>
            </a:r>
            <a:r>
              <a:rPr b="1"/>
              <a:t> </a:t>
            </a:r>
            <a:r>
              <a:rPr b="1">
                <a:solidFill>
                  <a:srgbClr val="FA1116"/>
                </a:solidFill>
              </a:rPr>
              <a:t>false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Checks to see if said condition is </a:t>
            </a:r>
            <a:r>
              <a:rPr b="1">
                <a:solidFill>
                  <a:srgbClr val="FA1116"/>
                </a:solidFill>
              </a:rPr>
              <a:t>false</a:t>
            </a:r>
            <a:r>
              <a:t>, and while it is, the loop keeps running; as soon as the condition becomes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, the loop stops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eware of infinite loops!"/>
          <p:cNvSpPr txBox="1"/>
          <p:nvPr/>
        </p:nvSpPr>
        <p:spPr>
          <a:xfrm>
            <a:off x="1105498" y="596900"/>
            <a:ext cx="11232389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eware of infinite loops!</a:t>
            </a:r>
          </a:p>
        </p:txBody>
      </p:sp>
      <p:sp>
        <p:nvSpPr>
          <p:cNvPr id="133" name="counter = 1…"/>
          <p:cNvSpPr txBox="1"/>
          <p:nvPr/>
        </p:nvSpPr>
        <p:spPr>
          <a:xfrm>
            <a:off x="555246" y="2393603"/>
            <a:ext cx="12332894" cy="6769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counter 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while counter &lt; 11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puts counter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counter = counter + 1  (same as counter +=1)</a:t>
            </a:r>
          </a:p>
          <a:p>
            <a:pPr algn="l" defTabSz="457200"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If we’d forgotten to </a:t>
            </a:r>
            <a:r>
              <a:rPr b="1"/>
              <a:t>increment the counter, </a:t>
            </a:r>
            <a:r>
              <a:t>the loop would have kept checking if 1 is less than 11, therefore always evaluating to </a:t>
            </a:r>
            <a:r>
              <a:rPr b="1">
                <a:solidFill>
                  <a:srgbClr val="FA1116"/>
                </a:solidFill>
              </a:rPr>
              <a:t>true</a:t>
            </a:r>
            <a:r>
              <a:t>.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We would have been stuck in an infinite loop! </a:t>
            </a:r>
            <a:r>
              <a:rPr>
                <a:latin typeface="Apple Color Emoji"/>
                <a:ea typeface="Apple Color Emoji"/>
                <a:cs typeface="Apple Color Emoji"/>
                <a:sym typeface="Apple Color Emoji"/>
              </a:rPr>
              <a:t>😱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r loop"/>
          <p:cNvSpPr txBox="1"/>
          <p:nvPr/>
        </p:nvSpPr>
        <p:spPr>
          <a:xfrm>
            <a:off x="4772750" y="596900"/>
            <a:ext cx="389788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F</a:t>
            </a:r>
            <a:r>
              <a:rPr>
                <a:solidFill>
                  <a:srgbClr val="000000"/>
                </a:solidFill>
              </a:rPr>
              <a:t>or loop</a:t>
            </a:r>
          </a:p>
        </p:txBody>
      </p:sp>
      <p:sp>
        <p:nvSpPr>
          <p:cNvPr id="136" name="The number of times the action will be repeated is known…"/>
          <p:cNvSpPr txBox="1"/>
          <p:nvPr/>
        </p:nvSpPr>
        <p:spPr>
          <a:xfrm>
            <a:off x="555246" y="2977679"/>
            <a:ext cx="12332894" cy="5727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The number of times the action will be repeated is </a:t>
            </a:r>
            <a:r>
              <a:rPr b="1">
                <a:solidFill>
                  <a:srgbClr val="FA1116"/>
                </a:solidFill>
              </a:rPr>
              <a:t>known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rPr>
              <a:t> 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To repeat an action in Ruby within a certain </a:t>
            </a:r>
            <a:r>
              <a:rPr b="1"/>
              <a:t>range</a:t>
            </a:r>
            <a:r>
              <a:t> of elements</a:t>
            </a: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1..10 -&gt; a range which includes the numbers from 1 to </a:t>
            </a:r>
            <a:r>
              <a:rPr b="1"/>
              <a:t>10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t>1…10 -&gt; a range which includes the numbers from 1 to </a:t>
            </a:r>
            <a:r>
              <a:rPr b="1"/>
              <a:t>9</a:t>
            </a:r>
          </a:p>
          <a:p>
            <a:pPr algn="l" defTabSz="457200"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b="1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Next"/>
          <p:cNvSpPr txBox="1"/>
          <p:nvPr/>
        </p:nvSpPr>
        <p:spPr>
          <a:xfrm>
            <a:off x="5839080" y="596900"/>
            <a:ext cx="2246885" cy="1295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>
                <a:solidFill>
                  <a:srgbClr val="FA1116"/>
                </a:solidFill>
              </a:rPr>
              <a:t>N</a:t>
            </a:r>
            <a:r>
              <a:rPr>
                <a:solidFill>
                  <a:srgbClr val="000000"/>
                </a:solidFill>
              </a:rPr>
              <a:t>ext</a:t>
            </a:r>
          </a:p>
        </p:txBody>
      </p:sp>
      <p:sp>
        <p:nvSpPr>
          <p:cNvPr id="139" name="Used to skip over certain steps in the loop…"/>
          <p:cNvSpPr txBox="1"/>
          <p:nvPr/>
        </p:nvSpPr>
        <p:spPr>
          <a:xfrm>
            <a:off x="555246" y="3504469"/>
            <a:ext cx="12332894" cy="49529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Used to skip over certain steps in the loop</a:t>
            </a:r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 number in 1..5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next if number % 2 == 0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end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l" defTabSz="457200">
              <a:spcBef>
                <a:spcPts val="5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(skips printing all the even numbers)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Iterators"/>
          <p:cNvSpPr txBox="1"/>
          <p:nvPr/>
        </p:nvSpPr>
        <p:spPr>
          <a:xfrm>
            <a:off x="5586766" y="590576"/>
            <a:ext cx="22698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45" name="1. Loop…"/>
          <p:cNvSpPr txBox="1"/>
          <p:nvPr/>
        </p:nvSpPr>
        <p:spPr>
          <a:xfrm>
            <a:off x="555246" y="3057080"/>
            <a:ext cx="12332894" cy="58477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Repeatedly invokes a `block` of code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lang="en-US" dirty="0"/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{ print "Hello, world!" }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is the same as: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print "Hello, world!"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end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terators"/>
          <p:cNvSpPr txBox="1"/>
          <p:nvPr/>
        </p:nvSpPr>
        <p:spPr>
          <a:xfrm>
            <a:off x="3944489" y="500929"/>
            <a:ext cx="5632952" cy="13080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8000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</a:defRPr>
            </a:pPr>
            <a:r>
              <a:rPr lang="en-CA" dirty="0">
                <a:solidFill>
                  <a:srgbClr val="FA1116"/>
                </a:solidFill>
              </a:rPr>
              <a:t>L</a:t>
            </a:r>
            <a:r>
              <a:rPr lang="en-CA" dirty="0">
                <a:solidFill>
                  <a:srgbClr val="000000"/>
                </a:solidFill>
              </a:rPr>
              <a:t>oop </a:t>
            </a:r>
            <a:r>
              <a:rPr lang="en-CA" dirty="0"/>
              <a:t>(cont.)</a:t>
            </a:r>
          </a:p>
        </p:txBody>
      </p:sp>
      <p:sp>
        <p:nvSpPr>
          <p:cNvPr id="148" name="1. Loop (cont.)…"/>
          <p:cNvSpPr txBox="1"/>
          <p:nvPr/>
        </p:nvSpPr>
        <p:spPr>
          <a:xfrm>
            <a:off x="555246" y="2819835"/>
            <a:ext cx="12332894" cy="63222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when using </a:t>
            </a:r>
            <a:r>
              <a:rPr lang="en-CA" dirty="0"/>
              <a:t>loop</a:t>
            </a:r>
            <a:r>
              <a:rPr dirty="0"/>
              <a:t>, we need to use “</a:t>
            </a:r>
            <a:r>
              <a:rPr b="1" dirty="0"/>
              <a:t>break"</a:t>
            </a:r>
            <a:r>
              <a:rPr dirty="0"/>
              <a:t> to break the loop as soon as a certain condition is met</a:t>
            </a:r>
          </a:p>
          <a:p>
            <a:pPr algn="l" defTabSz="457200">
              <a:spcBef>
                <a:spcPts val="500"/>
              </a:spcBef>
              <a:defRPr sz="35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number = 0</a:t>
            </a:r>
          </a:p>
          <a:p>
            <a:pPr algn="l" defTabSz="457200">
              <a:tabLst>
                <a:tab pos="571500" algn="l"/>
                <a:tab pos="1155700" algn="l"/>
                <a:tab pos="1739900" algn="l"/>
                <a:tab pos="2324100" algn="l"/>
                <a:tab pos="2908300" algn="l"/>
                <a:tab pos="3479800" algn="l"/>
                <a:tab pos="4064000" algn="l"/>
                <a:tab pos="4648200" algn="l"/>
                <a:tab pos="5232400" algn="l"/>
                <a:tab pos="5816600" algn="l"/>
                <a:tab pos="6388100" algn="l"/>
                <a:tab pos="6972300" algn="l"/>
                <a:tab pos="7556500" algn="l"/>
                <a:tab pos="8140700" algn="l"/>
                <a:tab pos="8724900" algn="l"/>
                <a:tab pos="9296400" algn="l"/>
              </a:tabLst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dirty="0"/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loop do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number += 1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print number</a:t>
            </a:r>
          </a:p>
          <a:p>
            <a:pPr algn="l" defTabSz="457200">
              <a:spcBef>
                <a:spcPts val="500"/>
              </a:spcBef>
              <a:defRPr sz="3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   break if number &gt; 5</a:t>
            </a:r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dirty="0"/>
              <a:t>    </a:t>
            </a:r>
            <a:endParaRPr lang="en-CA" dirty="0"/>
          </a:p>
          <a:p>
            <a:pPr algn="l" defTabSz="457200">
              <a:defRPr sz="3500">
                <a:solidFill>
                  <a:srgbClr val="C0C0C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rgbClr val="363636"/>
                </a:solidFill>
              </a:rPr>
              <a:t>(the loop stops after printing the numbers </a:t>
            </a:r>
            <a:r>
              <a:rPr lang="en-CA" dirty="0">
                <a:solidFill>
                  <a:srgbClr val="363636"/>
                </a:solidFill>
              </a:rPr>
              <a:t>after 5</a:t>
            </a:r>
            <a:r>
              <a:rPr dirty="0">
                <a:solidFill>
                  <a:srgbClr val="363636"/>
                </a:solidFill>
              </a:rPr>
              <a:t>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636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363636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Custom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 Color Emoji</vt:lpstr>
      <vt:lpstr>Circular Std</vt:lpstr>
      <vt:lpstr>CircularStd-Black</vt:lpstr>
      <vt:lpstr>Consolas</vt:lpstr>
      <vt:lpstr>Helvetica</vt:lpstr>
      <vt:lpstr>Helvetica Light</vt:lpstr>
      <vt:lpstr>Helvetica Neue</vt:lpstr>
      <vt:lpstr>Monaco</vt:lpstr>
      <vt:lpstr>Proxima Nova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Solène Duprat</cp:lastModifiedBy>
  <cp:revision>1</cp:revision>
  <dcterms:modified xsi:type="dcterms:W3CDTF">2021-01-13T15:15:26Z</dcterms:modified>
</cp:coreProperties>
</file>