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48"/>
  </p:normalViewPr>
  <p:slideViewPr>
    <p:cSldViewPr snapToGrid="0" snapToObjects="1">
      <p:cViewPr varScale="1">
        <p:scale>
          <a:sx n="85" d="100"/>
          <a:sy n="85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5. Methods &amp; Blocks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Table"/>
          <p:cNvGraphicFramePr/>
          <p:nvPr/>
        </p:nvGraphicFramePr>
        <p:xfrm>
          <a:off x="556592" y="6588199"/>
          <a:ext cx="11891615" cy="290322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189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801">
                <a:tc>
                  <a:txBody>
                    <a:bodyPr/>
                    <a:lstStyle/>
                    <a:p>
                      <a:pPr algn="l" defTabSz="457200">
                        <a:defRPr sz="23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 dirty="0"/>
                        <a:t>names = [“Zoe”, “John”, “Zack”]</a:t>
                      </a:r>
                      <a:endParaRPr dirty="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  <a:p>
                      <a:pPr algn="l" defTabSz="457200">
                        <a:spcBef>
                          <a:spcPts val="500"/>
                        </a:spcBef>
                        <a:defRPr sz="2300">
                          <a:solidFill>
                            <a:srgbClr val="C0C0C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  <a:p>
                      <a:pPr algn="l" defTabSz="457200">
                        <a:spcBef>
                          <a:spcPts val="500"/>
                        </a:spcBef>
                        <a:defRPr sz="2300">
                          <a:solidFill>
                            <a:srgbClr val="C0C0C0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defRPr>
                      </a:pPr>
                      <a:r>
                        <a:rPr dirty="0" err="1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names.each</a:t>
                      </a:r>
                      <a:r>
                        <a:rPr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 </a:t>
                      </a:r>
                      <a:r>
                        <a:rPr dirty="0">
                          <a:solidFill>
                            <a:srgbClr val="FA11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name |</a:t>
                      </a:r>
                    </a:p>
                    <a:p>
                      <a:pPr algn="l" defTabSz="457200">
                        <a:spcBef>
                          <a:spcPts val="500"/>
                        </a:spcBef>
                        <a:defRPr sz="2300">
                          <a:solidFill>
                            <a:srgbClr val="FA11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 dirty="0"/>
                        <a:t>  puts </a:t>
                      </a:r>
                      <a:r>
                        <a:rPr dirty="0" err="1"/>
                        <a:t>reversed_name</a:t>
                      </a:r>
                      <a:r>
                        <a:rPr dirty="0"/>
                        <a:t> = </a:t>
                      </a:r>
                      <a:r>
                        <a:rPr dirty="0" err="1"/>
                        <a:t>name.reverse</a:t>
                      </a:r>
                      <a:endParaRPr dirty="0"/>
                    </a:p>
                    <a:p>
                      <a:pPr algn="l" defTabSz="457200">
                        <a:defRPr sz="23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 dirty="0"/>
                        <a:t>end</a:t>
                      </a:r>
                    </a:p>
                    <a:p>
                      <a:pPr algn="l" defTabSz="457200">
                        <a:spcBef>
                          <a:spcPts val="500"/>
                        </a:spcBef>
                        <a:defRPr sz="2500">
                          <a:solidFill>
                            <a:srgbClr val="C0C0C0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defRPr>
                      </a:pPr>
                      <a:endParaRPr dirty="0"/>
                    </a:p>
                    <a:p>
                      <a:pPr algn="l" defTabSz="457200">
                        <a:spcBef>
                          <a:spcPts val="500"/>
                        </a:spcBef>
                        <a:defRPr sz="2500">
                          <a:solidFill>
                            <a:srgbClr val="C0C0C0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defRPr>
                      </a:pPr>
                      <a:r>
                        <a:rPr sz="2300" dirty="0" err="1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names.each</a:t>
                      </a:r>
                      <a:r>
                        <a:rPr sz="23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r>
                        <a:rPr sz="2300" dirty="0">
                          <a:solidFill>
                            <a:schemeClr val="accent5">
                              <a:hueOff val="-444211"/>
                              <a:satOff val="-14915"/>
                              <a:lumOff val="22857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sz="2300" dirty="0">
                          <a:solidFill>
                            <a:srgbClr val="FA11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name | puts </a:t>
                      </a:r>
                      <a:r>
                        <a:rPr sz="2300" dirty="0" err="1">
                          <a:solidFill>
                            <a:srgbClr val="FA11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reversed_name</a:t>
                      </a:r>
                      <a:r>
                        <a:rPr sz="2300" dirty="0">
                          <a:solidFill>
                            <a:srgbClr val="FA11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sz="2300" dirty="0" err="1">
                          <a:solidFill>
                            <a:srgbClr val="FA11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name.reverse</a:t>
                      </a:r>
                      <a:r>
                        <a:rPr sz="2300" dirty="0">
                          <a:solidFill>
                            <a:schemeClr val="accent5">
                              <a:hueOff val="-444211"/>
                              <a:satOff val="-14915"/>
                              <a:lumOff val="22857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sz="23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L="50800" marR="50800" marT="50800" marB="50800" anchor="ctr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B8B8B8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" name="Blocks"/>
          <p:cNvSpPr txBox="1"/>
          <p:nvPr/>
        </p:nvSpPr>
        <p:spPr>
          <a:xfrm>
            <a:off x="5142220" y="393675"/>
            <a:ext cx="34010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locks </a:t>
            </a:r>
          </a:p>
        </p:txBody>
      </p:sp>
      <p:sp>
        <p:nvSpPr>
          <p:cNvPr id="165" name="Blocks are chunks of code between curly braces {} or between the keywords do and end, and are an argument of a method. (That’s what we've been doing with .each this whole time, for instance!)…"/>
          <p:cNvSpPr txBox="1"/>
          <p:nvPr/>
        </p:nvSpPr>
        <p:spPr>
          <a:xfrm>
            <a:off x="299704" y="2394340"/>
            <a:ext cx="12405393" cy="38981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Blocks are chunks of code between curly braces </a:t>
            </a:r>
            <a:r>
              <a:rPr b="1" dirty="0"/>
              <a:t>{}</a:t>
            </a:r>
            <a:r>
              <a:rPr dirty="0"/>
              <a:t> or between the keywords </a:t>
            </a:r>
            <a:r>
              <a:rPr b="1" dirty="0"/>
              <a:t>do</a:t>
            </a:r>
            <a:r>
              <a:rPr dirty="0"/>
              <a:t> and </a:t>
            </a:r>
            <a:r>
              <a:rPr b="1" dirty="0"/>
              <a:t>end</a:t>
            </a:r>
            <a:r>
              <a:rPr dirty="0"/>
              <a:t>, and are an argument of a method. (That’s what we've been doing with </a:t>
            </a:r>
            <a:r>
              <a:rPr dirty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.each</a:t>
            </a:r>
            <a:r>
              <a:rPr dirty="0"/>
              <a:t> this whole time, for instance!)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Unlike methods, blocks can only be called </a:t>
            </a:r>
            <a:r>
              <a:rPr b="1" dirty="0"/>
              <a:t>once</a:t>
            </a:r>
            <a:r>
              <a:rPr dirty="0"/>
              <a:t> and in the </a:t>
            </a:r>
            <a:r>
              <a:rPr b="1" dirty="0"/>
              <a:t>specific context</a:t>
            </a:r>
            <a:r>
              <a:rPr dirty="0"/>
              <a:t> under which they were created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67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68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he sort built-in method"/>
          <p:cNvSpPr txBox="1"/>
          <p:nvPr/>
        </p:nvSpPr>
        <p:spPr>
          <a:xfrm>
            <a:off x="1318504" y="609575"/>
            <a:ext cx="1112469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T</a:t>
            </a:r>
            <a:r>
              <a:rPr>
                <a:solidFill>
                  <a:srgbClr val="363636"/>
                </a:solidFill>
              </a:rPr>
              <a:t>he sort built-in method</a:t>
            </a:r>
          </a:p>
        </p:txBody>
      </p:sp>
      <p:sp>
        <p:nvSpPr>
          <p:cNvPr id="124" name="The sort method is one of Ruby’s many built-in methods…"/>
          <p:cNvSpPr txBox="1"/>
          <p:nvPr/>
        </p:nvSpPr>
        <p:spPr>
          <a:xfrm>
            <a:off x="366180" y="2698782"/>
            <a:ext cx="12272440" cy="63372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</a:t>
            </a:r>
            <a:r>
              <a:rPr dirty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dirty="0"/>
              <a:t> method is one of Ruby’s many built-in methods</a:t>
            </a: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It sorts the elements within a collection, from A - Z or from smaller to larger</a:t>
            </a:r>
          </a:p>
          <a:p>
            <a:pPr algn="l">
              <a:defRPr sz="35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names = [“Mary”, “John”, “Zack”]</a:t>
            </a: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puts </a:t>
            </a:r>
            <a:r>
              <a:rPr dirty="0" err="1"/>
              <a:t>names.sort</a:t>
            </a: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endParaRPr dirty="0"/>
          </a:p>
          <a:p>
            <a:pPr algn="l"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Will print out John, Mary, Zack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Ubuntu Mono"/>
                <a:ea typeface="Ubuntu Mono"/>
                <a:cs typeface="Ubuntu Mono"/>
                <a:sym typeface="Ubuntu Mono"/>
              </a:defRPr>
            </a:pPr>
            <a:r>
              <a:rPr dirty="0"/>
              <a:t>If we want to reverse the sorting, we just use the </a:t>
            </a:r>
            <a:r>
              <a:rPr dirty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b="1" dirty="0"/>
              <a:t> </a:t>
            </a:r>
            <a:r>
              <a:rPr dirty="0"/>
              <a:t>method </a:t>
            </a:r>
            <a:r>
              <a:rPr i="1" dirty="0"/>
              <a:t>after</a:t>
            </a:r>
            <a:r>
              <a:rPr dirty="0"/>
              <a:t> the </a:t>
            </a:r>
            <a:r>
              <a:rPr dirty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dirty="0"/>
              <a:t> method!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he sort built-in method…"/>
          <p:cNvSpPr txBox="1"/>
          <p:nvPr/>
        </p:nvSpPr>
        <p:spPr>
          <a:xfrm>
            <a:off x="527548" y="323825"/>
            <a:ext cx="11385805" cy="184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T</a:t>
            </a:r>
            <a:r>
              <a:rPr>
                <a:solidFill>
                  <a:srgbClr val="363636"/>
                </a:solidFill>
              </a:rPr>
              <a:t>he sort built-in method</a:t>
            </a:r>
          </a:p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3600">
                <a:solidFill>
                  <a:srgbClr val="363636"/>
                </a:solidFill>
              </a:rPr>
              <a:t>(cont.)</a:t>
            </a:r>
          </a:p>
        </p:txBody>
      </p:sp>
      <p:sp>
        <p:nvSpPr>
          <p:cNvPr id="127" name="Behind the scenes, the sort method is using the combined comparison operator &lt;=&gt;…"/>
          <p:cNvSpPr txBox="1"/>
          <p:nvPr/>
        </p:nvSpPr>
        <p:spPr>
          <a:xfrm>
            <a:off x="353480" y="2870200"/>
            <a:ext cx="12491167" cy="6477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Behind the scenes, the 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sort</a:t>
            </a:r>
            <a:r>
              <a:t> method is using the </a:t>
            </a:r>
            <a:r>
              <a:rPr i="1"/>
              <a:t>combined comparison operator</a:t>
            </a:r>
            <a:r>
              <a:t> </a:t>
            </a:r>
            <a:r>
              <a:rPr b="1">
                <a:solidFill>
                  <a:srgbClr val="FA1116"/>
                </a:solidFill>
              </a:rPr>
              <a:t>&lt;=&gt;</a:t>
            </a: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T</a:t>
            </a:r>
            <a:r>
              <a:t>his operator compares each element within a collection against all the others</a:t>
            </a: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32152" indent="-432152" algn="l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result is -1 if the first operand is less than the second</a:t>
            </a:r>
          </a:p>
          <a:p>
            <a:pPr marL="432152" indent="-432152" algn="l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result is 0 if the first operand equals the second</a:t>
            </a:r>
          </a:p>
          <a:p>
            <a:pPr marL="432152" indent="-432152" algn="l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result is 1 if the first operand is greater than the second</a:t>
            </a: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That’s how it decides the order in which the elements are to be displayed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riting our own methods"/>
          <p:cNvSpPr txBox="1"/>
          <p:nvPr/>
        </p:nvSpPr>
        <p:spPr>
          <a:xfrm>
            <a:off x="653033" y="457200"/>
            <a:ext cx="1169873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riting our own methods</a:t>
            </a:r>
          </a:p>
        </p:txBody>
      </p:sp>
      <p:sp>
        <p:nvSpPr>
          <p:cNvPr id="130" name="Methods are also known as functions in other languages…"/>
          <p:cNvSpPr txBox="1"/>
          <p:nvPr/>
        </p:nvSpPr>
        <p:spPr>
          <a:xfrm>
            <a:off x="350935" y="2959099"/>
            <a:ext cx="12302930" cy="551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Methods are also known as </a:t>
            </a:r>
            <a:r>
              <a:rPr i="1"/>
              <a:t>functions</a:t>
            </a:r>
            <a:r>
              <a:t> in other languages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(ex: JavaScript) 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Methods are </a:t>
            </a:r>
            <a:r>
              <a:rPr b="1"/>
              <a:t>reusable</a:t>
            </a:r>
            <a:r>
              <a:t> pieces of code, written to perform a repeatable and specific task</a:t>
            </a: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They are mathematical functions that can take one or multiple </a:t>
            </a:r>
            <a:r>
              <a:rPr b="1"/>
              <a:t>parameters</a:t>
            </a:r>
            <a:r>
              <a:t> (variables), and </a:t>
            </a:r>
            <a:r>
              <a:rPr sz="3600" b="1"/>
              <a:t>arguments</a:t>
            </a:r>
            <a:r>
              <a:rPr sz="3600" i="1"/>
              <a:t> </a:t>
            </a:r>
            <a:r>
              <a:rPr sz="3600"/>
              <a:t>(values</a:t>
            </a:r>
            <a:r>
              <a:rPr sz="3600">
                <a:solidFill>
                  <a:srgbClr val="000000"/>
                </a:solidFill>
              </a:rPr>
              <a:t>), </a:t>
            </a:r>
            <a:r>
              <a:rPr sz="3600"/>
              <a:t>to</a:t>
            </a:r>
            <a:r>
              <a:rPr sz="3600">
                <a:solidFill>
                  <a:srgbClr val="000000"/>
                </a:solidFill>
              </a:rPr>
              <a:t> </a:t>
            </a:r>
            <a:r>
              <a:rPr sz="3600"/>
              <a:t>compute calculations with said values, and then return a result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hey are reusable…"/>
          <p:cNvSpPr txBox="1"/>
          <p:nvPr/>
        </p:nvSpPr>
        <p:spPr>
          <a:xfrm>
            <a:off x="335953" y="2552699"/>
            <a:ext cx="12332894" cy="673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They are reusable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They help keeping the code organized by separating the different tasks of the app: 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 specific method executes a specific task</a:t>
            </a:r>
          </a:p>
          <a:p>
            <a:pPr defTabSz="457200">
              <a:spcBef>
                <a:spcPts val="500"/>
              </a:spcBef>
              <a:defRPr sz="35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This makes the code easier to manage: as it becomes more complex, bigger issues are easier to solve if the whole logic is divided into smaller methods</a:t>
            </a: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Why methods?"/>
          <p:cNvSpPr txBox="1"/>
          <p:nvPr/>
        </p:nvSpPr>
        <p:spPr>
          <a:xfrm>
            <a:off x="3085338" y="317500"/>
            <a:ext cx="683412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hy methods?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ethod syntax"/>
          <p:cNvSpPr txBox="1"/>
          <p:nvPr/>
        </p:nvSpPr>
        <p:spPr>
          <a:xfrm>
            <a:off x="2952157" y="406400"/>
            <a:ext cx="689406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ethod syntax</a:t>
            </a:r>
          </a:p>
        </p:txBody>
      </p:sp>
      <p:sp>
        <p:nvSpPr>
          <p:cNvPr id="136" name="def my_other_method(x, y)…"/>
          <p:cNvSpPr txBox="1"/>
          <p:nvPr/>
        </p:nvSpPr>
        <p:spPr>
          <a:xfrm>
            <a:off x="5759944" y="7644526"/>
            <a:ext cx="6269535" cy="15623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my_other_method(x, y)</a:t>
            </a:r>
          </a:p>
          <a:p>
            <a:pPr lvl="1"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x * y</a:t>
            </a: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37" name="Methods have 3 parts:…"/>
          <p:cNvSpPr txBox="1"/>
          <p:nvPr/>
        </p:nvSpPr>
        <p:spPr>
          <a:xfrm>
            <a:off x="575644" y="1961713"/>
            <a:ext cx="12332895" cy="525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Methods have 3 parts: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363636"/>
                </a:solidFill>
              </a:rPr>
              <a:t>The </a:t>
            </a:r>
            <a:r>
              <a:rPr b="1">
                <a:solidFill>
                  <a:srgbClr val="FA1116"/>
                </a:solidFill>
              </a:rPr>
              <a:t>header</a:t>
            </a:r>
            <a:r>
              <a:rPr>
                <a:solidFill>
                  <a:srgbClr val="363636"/>
                </a:solidFill>
              </a:rPr>
              <a:t> with the </a:t>
            </a:r>
            <a:r>
              <a:rPr b="1">
                <a:solidFill>
                  <a:srgbClr val="363636"/>
                </a:solidFill>
              </a:rPr>
              <a:t>def</a:t>
            </a:r>
            <a:r>
              <a:rPr>
                <a:solidFill>
                  <a:srgbClr val="363636"/>
                </a:solidFill>
              </a:rPr>
              <a:t> (short for “define”) keyword, the </a:t>
            </a:r>
            <a:r>
              <a:rPr b="1">
                <a:solidFill>
                  <a:srgbClr val="363636"/>
                </a:solidFill>
              </a:rPr>
              <a:t>name</a:t>
            </a:r>
            <a:r>
              <a:rPr>
                <a:solidFill>
                  <a:srgbClr val="363636"/>
                </a:solidFill>
              </a:rPr>
              <a:t> of the method and any </a:t>
            </a:r>
            <a:r>
              <a:rPr b="1">
                <a:solidFill>
                  <a:srgbClr val="363636"/>
                </a:solidFill>
              </a:rPr>
              <a:t>parameters</a:t>
            </a:r>
            <a:r>
              <a:rPr>
                <a:solidFill>
                  <a:srgbClr val="363636"/>
                </a:solidFill>
              </a:rPr>
              <a:t> the method takes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363636"/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363636"/>
                </a:solidFill>
              </a:rPr>
              <a:t>The </a:t>
            </a:r>
            <a:r>
              <a:rPr b="1">
                <a:solidFill>
                  <a:srgbClr val="FA1116"/>
                </a:solidFill>
              </a:rPr>
              <a:t>body</a:t>
            </a:r>
            <a:r>
              <a:t> </a:t>
            </a:r>
            <a:r>
              <a:rPr>
                <a:solidFill>
                  <a:srgbClr val="363636"/>
                </a:solidFill>
              </a:rPr>
              <a:t>includes the lines of code which determine the procedures the method carries out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363636"/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363636"/>
                </a:solidFill>
              </a:rPr>
              <a:t>The </a:t>
            </a:r>
            <a:r>
              <a:rPr b="1">
                <a:solidFill>
                  <a:srgbClr val="FA1116"/>
                </a:solidFill>
              </a:rPr>
              <a:t>end</a:t>
            </a:r>
            <a:r>
              <a:rPr>
                <a:solidFill>
                  <a:srgbClr val="363636"/>
                </a:solidFill>
              </a:rPr>
              <a:t>: A method is closed using with the </a:t>
            </a:r>
            <a:r>
              <a:rPr b="1">
                <a:solidFill>
                  <a:srgbClr val="FA1116"/>
                </a:solidFill>
              </a:rPr>
              <a:t>end</a:t>
            </a:r>
            <a:r>
              <a:rPr>
                <a:solidFill>
                  <a:srgbClr val="363636"/>
                </a:solidFill>
              </a:rPr>
              <a:t> keyword</a:t>
            </a:r>
          </a:p>
        </p:txBody>
      </p:sp>
      <p:sp>
        <p:nvSpPr>
          <p:cNvPr id="138" name="def my_method…"/>
          <p:cNvSpPr txBox="1"/>
          <p:nvPr/>
        </p:nvSpPr>
        <p:spPr>
          <a:xfrm>
            <a:off x="1386630" y="7644526"/>
            <a:ext cx="3341440" cy="15623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my_method</a:t>
            </a:r>
          </a:p>
          <a:p>
            <a:pPr lvl="1"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“Hello"</a:t>
            </a: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lling a method"/>
          <p:cNvSpPr txBox="1"/>
          <p:nvPr/>
        </p:nvSpPr>
        <p:spPr>
          <a:xfrm>
            <a:off x="335954" y="876299"/>
            <a:ext cx="1233289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alling a method</a:t>
            </a:r>
          </a:p>
        </p:txBody>
      </p:sp>
      <p:sp>
        <p:nvSpPr>
          <p:cNvPr id="141" name="Once the method is defined, we have to call it by using its name: this triggers the program to look for a method with that name, and then execute the code inside of it"/>
          <p:cNvSpPr txBox="1"/>
          <p:nvPr/>
        </p:nvSpPr>
        <p:spPr>
          <a:xfrm>
            <a:off x="335953" y="2946399"/>
            <a:ext cx="12332894" cy="167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Once the method is defined, we have to </a:t>
            </a:r>
            <a:r>
              <a:rPr b="1"/>
              <a:t>call</a:t>
            </a:r>
            <a:r>
              <a:t> it by using its</a:t>
            </a:r>
            <a:r>
              <a:rPr b="1"/>
              <a:t> name: </a:t>
            </a:r>
            <a:r>
              <a:t>this triggers the program to look for a method with that name, and then execute the code inside of it</a:t>
            </a:r>
          </a:p>
        </p:txBody>
      </p:sp>
      <p:sp>
        <p:nvSpPr>
          <p:cNvPr id="142" name="def my_method(x, y)…"/>
          <p:cNvSpPr txBox="1"/>
          <p:nvPr/>
        </p:nvSpPr>
        <p:spPr>
          <a:xfrm>
            <a:off x="924667" y="4978282"/>
            <a:ext cx="4843615" cy="43436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solidFill>
                <a:srgbClr val="000000"/>
              </a:solidFill>
            </a:endParaRP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my_method(x, y)</a:t>
            </a: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x * y</a:t>
            </a: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my_method(2, 6)</a:t>
            </a:r>
            <a:endParaRPr sz="3600"/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600"/>
          </a:p>
          <a:p>
            <a:pPr algn="l"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Will print out 12</a:t>
            </a:r>
          </a:p>
        </p:txBody>
      </p:sp>
      <p:sp>
        <p:nvSpPr>
          <p:cNvPr id="143" name="Line"/>
          <p:cNvSpPr/>
          <p:nvPr/>
        </p:nvSpPr>
        <p:spPr>
          <a:xfrm flipH="1" flipV="1">
            <a:off x="5801644" y="6054231"/>
            <a:ext cx="1179229" cy="19873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4" name="parameters…"/>
          <p:cNvSpPr txBox="1"/>
          <p:nvPr/>
        </p:nvSpPr>
        <p:spPr>
          <a:xfrm>
            <a:off x="7015291" y="5965825"/>
            <a:ext cx="4625895" cy="1308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900">
                <a:solidFill>
                  <a:srgbClr val="FA1116"/>
                </a:solidFill>
              </a:defRPr>
            </a:pPr>
            <a:r>
              <a:rPr dirty="0"/>
              <a:t>parameters</a:t>
            </a:r>
          </a:p>
          <a:p>
            <a:pPr algn="l" defTabSz="457200">
              <a:spcBef>
                <a:spcPts val="500"/>
              </a:spcBef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placeholder(s) we put between the method’s parentheses when we </a:t>
            </a:r>
            <a:r>
              <a:rPr b="1" dirty="0"/>
              <a:t>define it</a:t>
            </a:r>
            <a:endParaRPr dirty="0">
              <a:solidFill>
                <a:srgbClr val="FF2600"/>
              </a:solidFill>
            </a:endParaRPr>
          </a:p>
          <a:p>
            <a:pPr algn="l">
              <a:defRPr sz="1900"/>
            </a:pPr>
            <a:r>
              <a:rPr dirty="0"/>
              <a:t> </a:t>
            </a:r>
          </a:p>
        </p:txBody>
      </p:sp>
      <p:sp>
        <p:nvSpPr>
          <p:cNvPr id="145" name="Line"/>
          <p:cNvSpPr/>
          <p:nvPr/>
        </p:nvSpPr>
        <p:spPr>
          <a:xfrm flipH="1" flipV="1">
            <a:off x="4661357" y="8064499"/>
            <a:ext cx="1285195" cy="1426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6" name="arguments…"/>
          <p:cNvSpPr txBox="1"/>
          <p:nvPr/>
        </p:nvSpPr>
        <p:spPr>
          <a:xfrm>
            <a:off x="6075491" y="7956550"/>
            <a:ext cx="4625895" cy="952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900"/>
            </a:pPr>
            <a:r>
              <a:rPr>
                <a:solidFill>
                  <a:srgbClr val="FA1116"/>
                </a:solidFill>
              </a:rPr>
              <a:t>arguments</a:t>
            </a:r>
            <a:r>
              <a:t> </a:t>
            </a:r>
          </a:p>
          <a:p>
            <a:pPr algn="l">
              <a:defRPr sz="1900"/>
            </a:pPr>
            <a:r>
              <a:t>the values we put between the method’s parentheses when we call it 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ef double(n)…"/>
          <p:cNvSpPr txBox="1"/>
          <p:nvPr/>
        </p:nvSpPr>
        <p:spPr>
          <a:xfrm>
            <a:off x="1286048" y="6074661"/>
            <a:ext cx="11189605" cy="34716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double(n)</a:t>
            </a:r>
          </a:p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return n * 2</a:t>
            </a:r>
          </a:p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output = double(6) </a:t>
            </a:r>
            <a:r>
              <a:rPr>
                <a:solidFill>
                  <a:srgbClr val="53585F"/>
                </a:solidFill>
              </a:rPr>
              <a:t># output holds the value 12</a:t>
            </a:r>
          </a:p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output += 2 </a:t>
            </a:r>
            <a:r>
              <a:rPr>
                <a:solidFill>
                  <a:srgbClr val="53585F"/>
                </a:solidFill>
              </a:rPr>
              <a:t># 12 + 2, stored back into output</a:t>
            </a:r>
          </a:p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output </a:t>
            </a:r>
            <a:r>
              <a:rPr>
                <a:solidFill>
                  <a:srgbClr val="53585F"/>
                </a:solidFill>
              </a:rPr>
              <a:t># Will print out 14</a:t>
            </a:r>
          </a:p>
        </p:txBody>
      </p:sp>
      <p:sp>
        <p:nvSpPr>
          <p:cNvPr id="149" name="Returning"/>
          <p:cNvSpPr txBox="1"/>
          <p:nvPr/>
        </p:nvSpPr>
        <p:spPr>
          <a:xfrm>
            <a:off x="4581388" y="609575"/>
            <a:ext cx="459892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R</a:t>
            </a:r>
            <a:r>
              <a:rPr>
                <a:solidFill>
                  <a:srgbClr val="000000"/>
                </a:solidFill>
              </a:rPr>
              <a:t>eturning</a:t>
            </a:r>
          </a:p>
        </p:txBody>
      </p:sp>
      <p:sp>
        <p:nvSpPr>
          <p:cNvPr id="150" name="Sometimes, we don’t want a method to print something to the console, but we just want it to hand us back a value which we can use afterwards -&gt; that’s what the return keyword does…"/>
          <p:cNvSpPr txBox="1"/>
          <p:nvPr/>
        </p:nvSpPr>
        <p:spPr>
          <a:xfrm>
            <a:off x="363898" y="2418854"/>
            <a:ext cx="12277004" cy="340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Sometimes, we don’t want a method to print something to the console, but we just want it to hand us back a value which we can use afterwards -&gt; that’s what the </a:t>
            </a:r>
            <a:r>
              <a:rPr b="1">
                <a:solidFill>
                  <a:srgbClr val="FA1116"/>
                </a:solidFill>
              </a:rPr>
              <a:t>return</a:t>
            </a:r>
            <a:r>
              <a:t> keyword does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When a method returns, the value we get (as the </a:t>
            </a:r>
            <a:r>
              <a:rPr i="1"/>
              <a:t>caller</a:t>
            </a:r>
            <a:r>
              <a:t>) becomes available and can thus be used</a:t>
            </a:r>
          </a:p>
        </p:txBody>
      </p:sp>
      <p:sp>
        <p:nvSpPr>
          <p:cNvPr id="151" name="Line"/>
          <p:cNvSpPr/>
          <p:nvPr/>
        </p:nvSpPr>
        <p:spPr>
          <a:xfrm flipH="1">
            <a:off x="5166143" y="6563083"/>
            <a:ext cx="1262176" cy="1534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2" name="not printing, just giving us back the result"/>
          <p:cNvSpPr txBox="1"/>
          <p:nvPr/>
        </p:nvSpPr>
        <p:spPr>
          <a:xfrm>
            <a:off x="6352480" y="6234067"/>
            <a:ext cx="4748114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1900"/>
            </a:lvl1pPr>
          </a:lstStyle>
          <a:p>
            <a:r>
              <a:t>not printing, just giving us back the result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plat"/>
          <p:cNvSpPr txBox="1"/>
          <p:nvPr/>
        </p:nvSpPr>
        <p:spPr>
          <a:xfrm>
            <a:off x="5177705" y="596900"/>
            <a:ext cx="244297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plat</a:t>
            </a:r>
          </a:p>
        </p:txBody>
      </p:sp>
      <p:sp>
        <p:nvSpPr>
          <p:cNvPr id="155" name="Sometimes methods may not know how many arguments they’ll be taking, and the solution for that is splat -&gt; *"/>
          <p:cNvSpPr txBox="1"/>
          <p:nvPr/>
        </p:nvSpPr>
        <p:spPr>
          <a:xfrm>
            <a:off x="356085" y="2200274"/>
            <a:ext cx="12495831" cy="1143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Sometimes methods may not know how many arguments they’ll be taking, and the solution for that is </a:t>
            </a:r>
            <a:r>
              <a:rPr b="1"/>
              <a:t>splat</a:t>
            </a:r>
            <a:r>
              <a:t> -&gt;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*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292100" y="3882082"/>
          <a:ext cx="13004800" cy="5672435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6732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2435">
                <a:tc>
                  <a:txBody>
                    <a:bodyPr/>
                    <a:lstStyle/>
                    <a:p>
                      <a:pPr algn="l" defTabSz="457200">
                        <a:defRPr sz="2000">
                          <a:solidFill>
                            <a:srgbClr val="92929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  <a:p>
                      <a:pPr algn="l" defTabSz="457200">
                        <a:defRPr sz="2000">
                          <a:solidFill>
                            <a:srgbClr val="92929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def what_up(*friends)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friends.each do |friend|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  puts "Hi, #{friend}!"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end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end</a:t>
                      </a:r>
                    </a:p>
                    <a:p>
                      <a:pPr algn="l" defTabSz="457200">
                        <a:defRPr sz="2000">
                          <a:solidFill>
                            <a:srgbClr val="C0C0C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what_up("Ian", “Zoe", “Zenas”, "Eleanor")</a:t>
                      </a:r>
                    </a:p>
                    <a:p>
                      <a:pPr algn="l" defTabSz="457200">
                        <a:defRPr sz="2000">
                          <a:solidFill>
                            <a:srgbClr val="C0C0C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  <a:p>
                      <a:pPr algn="l" defTabSz="457200">
                        <a:defRPr sz="2000">
                          <a:solidFill>
                            <a:srgbClr val="53585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# Will print out: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Hi, Ian!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Hi, Zoe!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Hi, Zenas!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Hi, Eleanor!</a:t>
                      </a:r>
                    </a:p>
                  </a:txBody>
                  <a:tcPr marL="50800" marR="50800" marT="50800" marB="50800" anchor="ctr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def what_up(greeting, friends)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friends.each do |friend|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  puts “Hi, #{friend}!"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end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end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what_up("Ian", “Zoe", "Zenas", “Eleanor")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  <a:p>
                      <a:pPr algn="l" defTabSz="457200">
                        <a:defRPr sz="2000">
                          <a:solidFill>
                            <a:srgbClr val="53585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# Will print out: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wrong number of arguments (given 4,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expected 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vs."/>
          <p:cNvSpPr txBox="1"/>
          <p:nvPr/>
        </p:nvSpPr>
        <p:spPr>
          <a:xfrm>
            <a:off x="6172885" y="6584949"/>
            <a:ext cx="659030" cy="622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600"/>
            </a:lvl1pPr>
          </a:lstStyle>
          <a:p>
            <a:r>
              <a:t>vs.</a:t>
            </a:r>
          </a:p>
        </p:txBody>
      </p:sp>
      <p:sp>
        <p:nvSpPr>
          <p:cNvPr id="158" name="a parameter with the splat operator allows the method to expect one or more arguments"/>
          <p:cNvSpPr txBox="1"/>
          <p:nvPr/>
        </p:nvSpPr>
        <p:spPr>
          <a:xfrm>
            <a:off x="2101181" y="3762375"/>
            <a:ext cx="4975349" cy="952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sz="1900"/>
            </a:lvl1pPr>
          </a:lstStyle>
          <a:p>
            <a:r>
              <a:t>a parameter with the splat operator allows the method to expect one or more arguments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2689643" y="4820746"/>
            <a:ext cx="345199" cy="34519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0" name="Dingbat Check"/>
          <p:cNvSpPr/>
          <p:nvPr/>
        </p:nvSpPr>
        <p:spPr>
          <a:xfrm>
            <a:off x="3192342" y="7782224"/>
            <a:ext cx="694517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" name="Dingbat X"/>
          <p:cNvSpPr/>
          <p:nvPr/>
        </p:nvSpPr>
        <p:spPr>
          <a:xfrm>
            <a:off x="9926520" y="7963690"/>
            <a:ext cx="55887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847</Words>
  <Application>Microsoft Macintosh PowerPoint</Application>
  <PresentationFormat>Custom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CircularStd-Black</vt:lpstr>
      <vt:lpstr>CircularStd-Bold</vt:lpstr>
      <vt:lpstr>Consolas</vt:lpstr>
      <vt:lpstr>Helvetica</vt:lpstr>
      <vt:lpstr>Helvetica Light</vt:lpstr>
      <vt:lpstr>Helvetica Neue</vt:lpstr>
      <vt:lpstr>Proxima Nova</vt:lpstr>
      <vt:lpstr>Ubuntu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modified xsi:type="dcterms:W3CDTF">2022-05-18T17:03:16Z</dcterms:modified>
</cp:coreProperties>
</file>