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2. Control Flow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trol flow"/>
          <p:cNvSpPr txBox="1"/>
          <p:nvPr/>
        </p:nvSpPr>
        <p:spPr>
          <a:xfrm>
            <a:off x="3535849" y="596900"/>
            <a:ext cx="57266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ontrol flow</a:t>
            </a:r>
          </a:p>
        </p:txBody>
      </p:sp>
      <p:sp>
        <p:nvSpPr>
          <p:cNvPr id="124" name="Control flow allows us to select different outcomes depending on a condition…"/>
          <p:cNvSpPr txBox="1"/>
          <p:nvPr/>
        </p:nvSpPr>
        <p:spPr>
          <a:xfrm>
            <a:off x="555246" y="2470150"/>
            <a:ext cx="11687891" cy="6261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Control flow allows us to select different outcomes depending on a condition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Ruby’s</a:t>
            </a:r>
            <a:r>
              <a:rPr b="1"/>
              <a:t> `if` statements</a:t>
            </a:r>
            <a:r>
              <a:t> evaluate an expression to either </a:t>
            </a:r>
            <a:r>
              <a:rPr b="1"/>
              <a:t>true</a:t>
            </a:r>
            <a:r>
              <a:t> or </a:t>
            </a:r>
            <a:r>
              <a:rPr b="1"/>
              <a:t>false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that expression is true -&gt; Ruby executes the block of code that follows the </a:t>
            </a:r>
            <a:r>
              <a:rPr i="1"/>
              <a:t>if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it’s not true -&gt; Ruby doesn’t execute that block of code and goes on to the next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f, else &amp; elsif"/>
          <p:cNvSpPr txBox="1"/>
          <p:nvPr/>
        </p:nvSpPr>
        <p:spPr>
          <a:xfrm>
            <a:off x="3666834" y="596900"/>
            <a:ext cx="610971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f, else &amp; elsif</a:t>
            </a:r>
          </a:p>
        </p:txBody>
      </p:sp>
      <p:sp>
        <p:nvSpPr>
          <p:cNvPr id="127" name="IF…"/>
          <p:cNvSpPr txBox="1"/>
          <p:nvPr/>
        </p:nvSpPr>
        <p:spPr>
          <a:xfrm>
            <a:off x="555246" y="2565399"/>
            <a:ext cx="12332894" cy="6070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evaluate one condition only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ELSE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What to do when the `</a:t>
            </a:r>
            <a:r>
              <a:rPr b="1"/>
              <a:t>if</a:t>
            </a:r>
            <a:r>
              <a:t>`condition evaluates to false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“If this expression is true, run this code block; otherwise, run the code inside the </a:t>
            </a:r>
            <a:r>
              <a:rPr b="1"/>
              <a:t>else</a:t>
            </a:r>
            <a:r>
              <a:t> statement.”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ELSIF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we have more than one specific condition to evaluate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less"/>
          <p:cNvSpPr txBox="1"/>
          <p:nvPr/>
        </p:nvSpPr>
        <p:spPr>
          <a:xfrm>
            <a:off x="4793657" y="596900"/>
            <a:ext cx="321106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nless</a:t>
            </a:r>
          </a:p>
        </p:txBody>
      </p:sp>
      <p:sp>
        <p:nvSpPr>
          <p:cNvPr id="130" name="Basically the reverse of `if`…"/>
          <p:cNvSpPr txBox="1"/>
          <p:nvPr/>
        </p:nvSpPr>
        <p:spPr>
          <a:xfrm>
            <a:off x="1416419" y="3563463"/>
            <a:ext cx="10381650" cy="2933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Basically the reverse of `</a:t>
            </a:r>
            <a:r>
              <a:rPr b="1"/>
              <a:t>if`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Used to check if a condition is </a:t>
            </a:r>
            <a:r>
              <a:rPr b="1"/>
              <a:t>false</a:t>
            </a:r>
            <a:endParaRPr b="1"/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Ex: you don’t want something to happen </a:t>
            </a:r>
            <a:r>
              <a:rPr b="1"/>
              <a:t>unless</a:t>
            </a:r>
            <a:r>
              <a:t> a certain condition is met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lational operators"/>
          <p:cNvSpPr txBox="1"/>
          <p:nvPr/>
        </p:nvSpPr>
        <p:spPr>
          <a:xfrm>
            <a:off x="1719749" y="596900"/>
            <a:ext cx="93588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elational operators</a:t>
            </a:r>
          </a:p>
        </p:txBody>
      </p:sp>
      <p:sp>
        <p:nvSpPr>
          <p:cNvPr id="133" name="==   is the same as…"/>
          <p:cNvSpPr txBox="1"/>
          <p:nvPr/>
        </p:nvSpPr>
        <p:spPr>
          <a:xfrm>
            <a:off x="1158754" y="2179350"/>
            <a:ext cx="11084384" cy="6842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==</a:t>
            </a:r>
            <a:r>
              <a:t>   </a:t>
            </a:r>
            <a:r>
              <a:t>is the same as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!=</a:t>
            </a:r>
            <a:r>
              <a:t>   </a:t>
            </a:r>
            <a:r>
              <a:t>is not the same as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t>   </a:t>
            </a:r>
            <a:r>
              <a:t>less than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&lt;=</a:t>
            </a:r>
            <a:r>
              <a:t>   </a:t>
            </a:r>
            <a:r>
              <a:t>less than or equal to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r>
              <a:t>   </a:t>
            </a:r>
            <a:r>
              <a:t>greater than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&gt;=</a:t>
            </a:r>
            <a:r>
              <a:t>   </a:t>
            </a:r>
            <a:r>
              <a:t>greater than or equal 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olean operators"/>
          <p:cNvSpPr txBox="1"/>
          <p:nvPr/>
        </p:nvSpPr>
        <p:spPr>
          <a:xfrm>
            <a:off x="2588504" y="609575"/>
            <a:ext cx="85846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oolean operators</a:t>
            </a:r>
          </a:p>
        </p:txBody>
      </p:sp>
      <p:sp>
        <p:nvSpPr>
          <p:cNvPr id="136" name="When we need to consider 2 or more conditions together…"/>
          <p:cNvSpPr txBox="1"/>
          <p:nvPr/>
        </p:nvSpPr>
        <p:spPr>
          <a:xfrm>
            <a:off x="-103869" y="2882404"/>
            <a:ext cx="13212537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we need to consider 2 or more conditions together</a:t>
            </a:r>
            <a:r>
              <a:rPr b="1"/>
              <a:t> </a:t>
            </a:r>
            <a:endParaRPr b="1"/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Always return either </a:t>
            </a:r>
            <a:r>
              <a:rPr b="1"/>
              <a:t>true</a:t>
            </a:r>
            <a:r>
              <a:t> or </a:t>
            </a:r>
            <a:r>
              <a:rPr b="1"/>
              <a:t>false</a:t>
            </a:r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AND</a:t>
            </a:r>
            <a:r>
              <a:t> (</a:t>
            </a:r>
            <a:r>
              <a:rPr b="1">
                <a:solidFill>
                  <a:srgbClr val="FA1116"/>
                </a:solidFill>
              </a:rPr>
              <a:t>&amp;&amp;</a:t>
            </a:r>
            <a:r>
              <a:t>)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Evaluates to true when </a:t>
            </a:r>
            <a:r>
              <a:rPr b="1"/>
              <a:t>both</a:t>
            </a:r>
            <a:r>
              <a:t> expressions on either side of &amp;&amp; are true</a:t>
            </a:r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OR</a:t>
            </a:r>
            <a:r>
              <a:t> (</a:t>
            </a:r>
            <a:r>
              <a:rPr b="1">
                <a:solidFill>
                  <a:srgbClr val="FA1116"/>
                </a:solidFill>
              </a:rPr>
              <a:t>| |</a:t>
            </a:r>
            <a:r>
              <a:t>) 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Evaluates to true </a:t>
            </a:r>
            <a:r>
              <a:rPr b="1"/>
              <a:t>when one or both</a:t>
            </a:r>
            <a:r>
              <a:t> expressions on either side of | | are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38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39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