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-Gilles Allain"/>
          <p:cNvSpPr/>
          <p:nvPr>
            <p:ph type="body" sz="quarter" idx="13"/>
          </p:nvPr>
        </p:nvSpPr>
        <p:spPr>
          <a:xfrm>
            <a:off x="2578099" y="5991225"/>
            <a:ext cx="7848602" cy="406400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-Gilles Allain</a:t>
            </a:r>
          </a:p>
        </p:txBody>
      </p:sp>
      <p:sp>
        <p:nvSpPr>
          <p:cNvPr id="94" name="« Saisissez une citation ici. »"/>
          <p:cNvSpPr/>
          <p:nvPr>
            <p:ph type="body" sz="quarter" idx="14"/>
          </p:nvPr>
        </p:nvSpPr>
        <p:spPr>
          <a:xfrm>
            <a:off x="2578099" y="4365625"/>
            <a:ext cx="7848602" cy="622301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defRPr sz="3600"/>
            </a:lvl1pPr>
          </a:lstStyle>
          <a:p>
            <a:pPr/>
            <a:r>
              <a:t>« Saisissez une citation ici. »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1015999" y="1219199"/>
            <a:ext cx="11424051" cy="762000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half" idx="13"/>
          </p:nvPr>
        </p:nvSpPr>
        <p:spPr>
          <a:xfrm>
            <a:off x="2830512" y="1695449"/>
            <a:ext cx="7334251" cy="489204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2578099" y="6257925"/>
            <a:ext cx="7848602" cy="10668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2578099" y="7362825"/>
            <a:ext cx="7848602" cy="847725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340208" y="8153400"/>
            <a:ext cx="314859" cy="3175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-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2578099" y="3638550"/>
            <a:ext cx="7848602" cy="2476501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3663950" y="1695449"/>
            <a:ext cx="9267826" cy="617855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2339974" y="1695449"/>
            <a:ext cx="4000502" cy="2990851"/>
          </a:xfrm>
          <a:prstGeom prst="rect">
            <a:avLst/>
          </a:prstGeom>
        </p:spPr>
        <p:txBody>
          <a:bodyPr/>
          <a:lstStyle>
            <a:lvl1pPr>
              <a:defRPr sz="58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2339974" y="4791075"/>
            <a:ext cx="4000502" cy="307657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-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xfrm>
            <a:off x="2339974" y="1552574"/>
            <a:ext cx="8324852" cy="1619251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xfrm>
            <a:off x="2339974" y="1552574"/>
            <a:ext cx="8324852" cy="1619251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sz="half" idx="1"/>
          </p:nvPr>
        </p:nvSpPr>
        <p:spPr>
          <a:xfrm>
            <a:off x="2339974" y="3171825"/>
            <a:ext cx="8324852" cy="4714876"/>
          </a:xfrm>
          <a:prstGeom prst="rect">
            <a:avLst/>
          </a:prstGeom>
        </p:spPr>
        <p:txBody>
          <a:bodyPr anchor="ctr"/>
          <a:lstStyle>
            <a:lvl1pPr marL="419805" indent="-419805" algn="l">
              <a:spcBef>
                <a:spcPts val="4200"/>
              </a:spcBef>
              <a:buSzPct val="75000"/>
              <a:buChar char="•"/>
              <a:defRPr sz="3400"/>
            </a:lvl1pPr>
            <a:lvl2pPr marL="864305" indent="-419805" algn="l">
              <a:spcBef>
                <a:spcPts val="4200"/>
              </a:spcBef>
              <a:buSzPct val="75000"/>
              <a:buChar char="•"/>
              <a:defRPr sz="3400"/>
            </a:lvl2pPr>
            <a:lvl3pPr marL="1308805" indent="-419805" algn="l">
              <a:spcBef>
                <a:spcPts val="4200"/>
              </a:spcBef>
              <a:buSzPct val="75000"/>
              <a:buChar char="•"/>
              <a:defRPr sz="3400"/>
            </a:lvl3pPr>
            <a:lvl4pPr marL="1753305" indent="-419805" algn="l">
              <a:spcBef>
                <a:spcPts val="4200"/>
              </a:spcBef>
              <a:buSzPct val="75000"/>
              <a:buChar char="•"/>
              <a:defRPr sz="3400"/>
            </a:lvl4pPr>
            <a:lvl5pPr marL="2197805" indent="-419805" algn="l">
              <a:spcBef>
                <a:spcPts val="4200"/>
              </a:spcBef>
              <a:buSzPct val="75000"/>
              <a:buChar char="•"/>
              <a:defRPr sz="3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5026025" y="3171825"/>
            <a:ext cx="7072313" cy="47148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xfrm>
            <a:off x="2339974" y="1552574"/>
            <a:ext cx="8324852" cy="1619251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quarter" idx="1"/>
          </p:nvPr>
        </p:nvSpPr>
        <p:spPr>
          <a:xfrm>
            <a:off x="2339974" y="3171825"/>
            <a:ext cx="4000502" cy="4714876"/>
          </a:xfrm>
          <a:prstGeom prst="rect">
            <a:avLst/>
          </a:prstGeom>
        </p:spPr>
        <p:txBody>
          <a:bodyPr anchor="ctr"/>
          <a:lstStyle>
            <a:lvl1pPr marL="318407" indent="-318407" algn="l">
              <a:spcBef>
                <a:spcPts val="3200"/>
              </a:spcBef>
              <a:buSzPct val="75000"/>
              <a:buChar char="•"/>
              <a:defRPr sz="2600"/>
            </a:lvl1pPr>
            <a:lvl2pPr marL="661307" indent="-318407" algn="l">
              <a:spcBef>
                <a:spcPts val="3200"/>
              </a:spcBef>
              <a:buSzPct val="75000"/>
              <a:buChar char="•"/>
              <a:defRPr sz="2600"/>
            </a:lvl2pPr>
            <a:lvl3pPr marL="1004207" indent="-318407" algn="l">
              <a:spcBef>
                <a:spcPts val="3200"/>
              </a:spcBef>
              <a:buSzPct val="75000"/>
              <a:buChar char="•"/>
              <a:defRPr sz="2600"/>
            </a:lvl3pPr>
            <a:lvl4pPr marL="1347107" indent="-318407" algn="l">
              <a:spcBef>
                <a:spcPts val="3200"/>
              </a:spcBef>
              <a:buSzPct val="75000"/>
              <a:buChar char="•"/>
              <a:defRPr sz="2600"/>
            </a:lvl4pPr>
            <a:lvl5pPr marL="1690007" indent="-318407" algn="l">
              <a:spcBef>
                <a:spcPts val="3200"/>
              </a:spcBef>
              <a:buSzPct val="75000"/>
              <a:buChar char="•"/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sz="half" idx="1"/>
          </p:nvPr>
        </p:nvSpPr>
        <p:spPr>
          <a:xfrm>
            <a:off x="2339974" y="2171699"/>
            <a:ext cx="8324852" cy="5410202"/>
          </a:xfrm>
          <a:prstGeom prst="rect">
            <a:avLst/>
          </a:prstGeom>
        </p:spPr>
        <p:txBody>
          <a:bodyPr anchor="ctr"/>
          <a:lstStyle>
            <a:lvl1pPr marL="419805" indent="-419805" algn="l">
              <a:spcBef>
                <a:spcPts val="4200"/>
              </a:spcBef>
              <a:buSzPct val="75000"/>
              <a:buChar char="•"/>
              <a:defRPr sz="3400"/>
            </a:lvl1pPr>
            <a:lvl2pPr marL="864305" indent="-419805" algn="l">
              <a:spcBef>
                <a:spcPts val="4200"/>
              </a:spcBef>
              <a:buSzPct val="75000"/>
              <a:buChar char="•"/>
              <a:defRPr sz="3400"/>
            </a:lvl2pPr>
            <a:lvl3pPr marL="1308805" indent="-419805" algn="l">
              <a:spcBef>
                <a:spcPts val="4200"/>
              </a:spcBef>
              <a:buSzPct val="75000"/>
              <a:buChar char="•"/>
              <a:defRPr sz="3400"/>
            </a:lvl3pPr>
            <a:lvl4pPr marL="1753305" indent="-419805" algn="l">
              <a:spcBef>
                <a:spcPts val="4200"/>
              </a:spcBef>
              <a:buSzPct val="75000"/>
              <a:buChar char="•"/>
              <a:defRPr sz="3400"/>
            </a:lvl4pPr>
            <a:lvl5pPr marL="2197805" indent="-419805" algn="l">
              <a:spcBef>
                <a:spcPts val="4200"/>
              </a:spcBef>
              <a:buSzPct val="75000"/>
              <a:buChar char="•"/>
              <a:defRPr sz="3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635750" y="4989410"/>
            <a:ext cx="4543426" cy="303052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502400" y="1884260"/>
            <a:ext cx="4400551" cy="29337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155576" y="1885949"/>
            <a:ext cx="8982077" cy="598805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2578099" y="2447924"/>
            <a:ext cx="7848602" cy="24765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2578099" y="4991100"/>
            <a:ext cx="7848602" cy="84772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40208" y="8158162"/>
            <a:ext cx="314859" cy="317501"/>
          </a:xfrm>
          <a:prstGeom prst="rect">
            <a:avLst/>
          </a:prstGeom>
          <a:ln w="3175">
            <a:miter lim="400000"/>
          </a:ln>
        </p:spPr>
        <p:txBody>
          <a:bodyPr wrap="none" lIns="38100" tIns="38100" rIns="38100" bIns="38100">
            <a:spAutoFit/>
          </a:bodyPr>
          <a:lstStyle>
            <a:lvl1pPr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rogramming…"/>
          <p:cNvSpPr txBox="1"/>
          <p:nvPr/>
        </p:nvSpPr>
        <p:spPr>
          <a:xfrm>
            <a:off x="-20001" y="1606549"/>
            <a:ext cx="8396135" cy="65405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>
              <a:defRPr b="1" sz="8700">
                <a:solidFill>
                  <a:srgbClr val="000000"/>
                </a:solidFill>
                <a:latin typeface="Circular Std"/>
                <a:ea typeface="Circular Std"/>
                <a:cs typeface="Circular Std"/>
                <a:sym typeface="Circular Std"/>
              </a:defRPr>
            </a:pPr>
            <a:r>
              <a:t>Programming</a:t>
            </a:r>
          </a:p>
          <a:p>
            <a:pPr>
              <a:defRPr b="1" sz="8700">
                <a:solidFill>
                  <a:srgbClr val="000000"/>
                </a:solidFill>
                <a:latin typeface="Circular Std"/>
                <a:ea typeface="Circular Std"/>
                <a:cs typeface="Circular Std"/>
                <a:sym typeface="Circular Std"/>
              </a:defRPr>
            </a:pPr>
            <a:r>
              <a:t>for</a:t>
            </a:r>
          </a:p>
          <a:p>
            <a:pPr>
              <a:defRPr b="1" sz="8700">
                <a:solidFill>
                  <a:srgbClr val="000000"/>
                </a:solidFill>
                <a:latin typeface="Circular Std"/>
                <a:ea typeface="Circular Std"/>
                <a:cs typeface="Circular Std"/>
                <a:sym typeface="Circular Std"/>
              </a:defRPr>
            </a:pPr>
            <a:r>
              <a:t>Everybody</a:t>
            </a:r>
          </a:p>
          <a:p>
            <a:pPr>
              <a:defRPr b="1" sz="7900">
                <a:solidFill>
                  <a:srgbClr val="FFFFFF"/>
                </a:solidFill>
                <a:latin typeface="Circular Std"/>
                <a:ea typeface="Circular Std"/>
                <a:cs typeface="Circular Std"/>
                <a:sym typeface="Circular Std"/>
              </a:defRPr>
            </a:pPr>
          </a:p>
          <a:p>
            <a:pPr>
              <a:defRPr b="1" sz="6200">
                <a:solidFill>
                  <a:srgbClr val="000000"/>
                </a:solidFill>
                <a:latin typeface="Circular Std"/>
                <a:ea typeface="Circular Std"/>
                <a:cs typeface="Circular Std"/>
                <a:sym typeface="Circular Std"/>
              </a:defRPr>
            </a:pPr>
            <a:r>
              <a:t>5. Methods &amp; Blocks</a:t>
            </a:r>
          </a:p>
        </p:txBody>
      </p:sp>
      <p:pic>
        <p:nvPicPr>
          <p:cNvPr id="120" name="Krg2oUVLbOSo4-UnQxRxEbqQttr3rTb7l9nJrrm_9XhWSu_z21b4VZ2rhBj7358wDTIxUBjY6gRNqsyGKnx6e7JNe9Cx3cjA3GD_M_-1kyc_hbPWXB4hJU98g1l5iU-7sTLCqn0oBg.png" descr="Krg2oUVLbOSo4-UnQxRxEbqQttr3rTb7l9nJrrm_9XhWSu_z21b4VZ2rhBj7358wDTIxUBjY6gRNqsyGKnx6e7JNe9Cx3cjA3GD_M_-1kyc_hbPWXB4hJU98g1l5iU-7sTLCqn0oB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7092" y="8752848"/>
            <a:ext cx="1955801" cy="609601"/>
          </a:xfrm>
          <a:prstGeom prst="rect">
            <a:avLst/>
          </a:prstGeom>
          <a:ln w="3175">
            <a:miter lim="400000"/>
          </a:ln>
        </p:spPr>
      </p:pic>
      <p:pic>
        <p:nvPicPr>
          <p:cNvPr id="12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61874" y="-3440"/>
            <a:ext cx="6531088" cy="9760480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" name="Table"/>
          <p:cNvGraphicFramePr/>
          <p:nvPr/>
        </p:nvGraphicFramePr>
        <p:xfrm>
          <a:off x="556592" y="6588199"/>
          <a:ext cx="11899554" cy="291450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{C7B018BB-80A7-4F77-B60F-C8B233D01FF8}</a:tableStyleId>
              </a:tblPr>
              <a:tblGrid>
                <a:gridCol w="11891615"/>
              </a:tblGrid>
              <a:tr h="2901801">
                <a:tc>
                  <a:txBody>
                    <a:bodyPr/>
                    <a:lstStyle/>
                    <a:p>
                      <a:pPr algn="l" defTabSz="457200">
                        <a:defRPr sz="230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r>
                        <a:t>names = [“Zoe”, “John”, “Zack”]</a:t>
                      </a:r>
                      <a:endParaRPr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  <a:p>
                      <a:pPr algn="l" defTabSz="457200">
                        <a:spcBef>
                          <a:spcPts val="500"/>
                        </a:spcBef>
                        <a:defRPr sz="2300">
                          <a:solidFill>
                            <a:srgbClr val="C0C0C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  <a:p>
                      <a:pPr algn="l" defTabSz="457200">
                        <a:spcBef>
                          <a:spcPts val="500"/>
                        </a:spcBef>
                        <a:defRPr sz="2300">
                          <a:solidFill>
                            <a:srgbClr val="C0C0C0"/>
                          </a:solidFill>
                          <a:latin typeface="Ubuntu Mono"/>
                          <a:ea typeface="Ubuntu Mono"/>
                          <a:cs typeface="Ubuntu Mono"/>
                          <a:sym typeface="Ubuntu Mono"/>
                        </a:defRPr>
                      </a:pPr>
                      <a:r>
                        <a:rPr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names.each do </a:t>
                      </a:r>
                      <a:r>
                        <a:rPr>
                          <a:solidFill>
                            <a:srgbClr val="FA111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 name |</a:t>
                      </a:r>
                      <a:endParaRPr>
                        <a:solidFill>
                          <a:srgbClr val="FA1116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algn="l" defTabSz="457200">
                        <a:spcBef>
                          <a:spcPts val="500"/>
                        </a:spcBef>
                        <a:defRPr sz="2300">
                          <a:solidFill>
                            <a:srgbClr val="FA111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r>
                        <a:t>  puts reversed_name = name.reverse</a:t>
                      </a:r>
                    </a:p>
                    <a:p>
                      <a:pPr algn="l" defTabSz="457200">
                        <a:defRPr sz="230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r>
                        <a:t>end</a:t>
                      </a:r>
                    </a:p>
                    <a:p>
                      <a:pPr algn="l" defTabSz="457200">
                        <a:spcBef>
                          <a:spcPts val="500"/>
                        </a:spcBef>
                        <a:defRPr sz="2500">
                          <a:solidFill>
                            <a:srgbClr val="C0C0C0"/>
                          </a:solidFill>
                          <a:latin typeface="Ubuntu Mono"/>
                          <a:ea typeface="Ubuntu Mono"/>
                          <a:cs typeface="Ubuntu Mono"/>
                          <a:sym typeface="Ubuntu Mono"/>
                        </a:defRPr>
                      </a:pPr>
                    </a:p>
                    <a:p>
                      <a:pPr algn="l" defTabSz="457200">
                        <a:spcBef>
                          <a:spcPts val="500"/>
                        </a:spcBef>
                        <a:defRPr sz="2500">
                          <a:solidFill>
                            <a:srgbClr val="C0C0C0"/>
                          </a:solidFill>
                          <a:latin typeface="Ubuntu Mono"/>
                          <a:ea typeface="Ubuntu Mono"/>
                          <a:cs typeface="Ubuntu Mono"/>
                          <a:sym typeface="Ubuntu Mono"/>
                        </a:defRPr>
                      </a:pPr>
                      <a:r>
                        <a:rPr sz="230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names.each {</a:t>
                      </a:r>
                      <a:r>
                        <a:rPr sz="2300">
                          <a:solidFill>
                            <a:schemeClr val="accent5">
                              <a:hueOff val="-444211"/>
                              <a:satOff val="-14915"/>
                              <a:lumOff val="22857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sz="2300">
                          <a:solidFill>
                            <a:srgbClr val="FA111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 name | puts reversed_name = name.reverse</a:t>
                      </a:r>
                      <a:r>
                        <a:rPr sz="2300">
                          <a:solidFill>
                            <a:schemeClr val="accent5">
                              <a:hueOff val="-444211"/>
                              <a:satOff val="-14915"/>
                              <a:lumOff val="22857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sz="230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FFFFFF"/>
                      </a:solidFill>
                      <a:miter lim="400000"/>
                    </a:lnL>
                    <a:lnR w="3175">
                      <a:solidFill>
                        <a:srgbClr val="B8B8B8"/>
                      </a:solidFill>
                      <a:miter lim="400000"/>
                    </a:lnR>
                    <a:lnT w="3175">
                      <a:solidFill>
                        <a:srgbClr val="FFFFFF"/>
                      </a:solidFill>
                      <a:miter lim="400000"/>
                    </a:lnT>
                    <a:lnB w="3175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64" name="Blocks"/>
          <p:cNvSpPr txBox="1"/>
          <p:nvPr/>
        </p:nvSpPr>
        <p:spPr>
          <a:xfrm>
            <a:off x="5142220" y="393675"/>
            <a:ext cx="3401061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B</a:t>
            </a:r>
            <a:r>
              <a:rPr>
                <a:solidFill>
                  <a:srgbClr val="000000"/>
                </a:solidFill>
              </a:rPr>
              <a:t>locks </a:t>
            </a:r>
          </a:p>
        </p:txBody>
      </p:sp>
      <p:sp>
        <p:nvSpPr>
          <p:cNvPr id="165" name="Blocks are chunks of code between curly braces {} or between the keywords do and end, and are an argument of a method. (That’s what we've been doing with .each this whole time, for instance!)…"/>
          <p:cNvSpPr txBox="1"/>
          <p:nvPr/>
        </p:nvSpPr>
        <p:spPr>
          <a:xfrm>
            <a:off x="299704" y="2394340"/>
            <a:ext cx="12405393" cy="389812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Blocks are chunks of code between curly braces </a:t>
            </a:r>
            <a:r>
              <a:rPr b="1"/>
              <a:t>{}</a:t>
            </a:r>
            <a:r>
              <a:t> or between the keywords </a:t>
            </a:r>
            <a:r>
              <a:rPr b="1"/>
              <a:t>do</a:t>
            </a:r>
            <a:r>
              <a:t> and </a:t>
            </a:r>
            <a:r>
              <a:rPr b="1"/>
              <a:t>end</a:t>
            </a:r>
            <a:r>
              <a:t>, and are an argument of a method. (That’s what we've been doing with </a:t>
            </a:r>
            <a:r>
              <a:rPr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.each</a:t>
            </a:r>
            <a:r>
              <a:t> this whole time, for instance!)</a:t>
            </a:r>
          </a:p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Unlike methods, blocks can only be called </a:t>
            </a:r>
            <a:r>
              <a:rPr b="1"/>
              <a:t>once</a:t>
            </a:r>
            <a:r>
              <a:t> and in the </a:t>
            </a:r>
            <a:r>
              <a:rPr b="1"/>
              <a:t>specific context</a:t>
            </a:r>
            <a:r>
              <a:t> under which they were created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roup"/>
          <p:cNvGrpSpPr/>
          <p:nvPr/>
        </p:nvGrpSpPr>
        <p:grpSpPr>
          <a:xfrm>
            <a:off x="2630245" y="4146549"/>
            <a:ext cx="7744310" cy="1866901"/>
            <a:chOff x="0" y="0"/>
            <a:chExt cx="7744308" cy="1866900"/>
          </a:xfrm>
        </p:grpSpPr>
        <p:sp>
          <p:nvSpPr>
            <p:cNvPr id="167" name="Thank"/>
            <p:cNvSpPr txBox="1"/>
            <p:nvPr/>
          </p:nvSpPr>
          <p:spPr>
            <a:xfrm>
              <a:off x="-1" y="-1"/>
              <a:ext cx="4235451" cy="186690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 sz="11000">
                  <a:solidFill>
                    <a:srgbClr val="000000"/>
                  </a:solidFill>
                  <a:latin typeface="CircularStd-Black"/>
                  <a:ea typeface="CircularStd-Black"/>
                  <a:cs typeface="CircularStd-Black"/>
                  <a:sym typeface="CircularStd-Black"/>
                </a:defRPr>
              </a:lvl1pPr>
            </a:lstStyle>
            <a:p>
              <a:pPr/>
              <a:r>
                <a:t>Thank</a:t>
              </a:r>
            </a:p>
          </p:txBody>
        </p:sp>
        <p:sp>
          <p:nvSpPr>
            <p:cNvPr id="168" name="you."/>
            <p:cNvSpPr txBox="1"/>
            <p:nvPr/>
          </p:nvSpPr>
          <p:spPr>
            <a:xfrm>
              <a:off x="4320071" y="-1"/>
              <a:ext cx="3424238" cy="1866901"/>
            </a:xfrm>
            <a:prstGeom prst="rect">
              <a:avLst/>
            </a:prstGeom>
            <a:solidFill>
              <a:srgbClr val="FD1015">
                <a:alpha val="8000"/>
              </a:srgbClr>
            </a:solidFill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sz="11000">
                  <a:solidFill>
                    <a:srgbClr val="FD1015"/>
                  </a:solidFill>
                  <a:latin typeface="CircularStd-Black"/>
                  <a:ea typeface="CircularStd-Black"/>
                  <a:cs typeface="CircularStd-Black"/>
                  <a:sym typeface="CircularStd-Black"/>
                </a:defRPr>
              </a:lvl1pPr>
            </a:lstStyle>
            <a:p>
              <a:pPr/>
              <a:r>
                <a:t>you.</a:t>
              </a:r>
            </a:p>
          </p:txBody>
        </p:sp>
      </p:grpSp>
      <p:pic>
        <p:nvPicPr>
          <p:cNvPr id="17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29131" y="6708360"/>
            <a:ext cx="13463062" cy="3150732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he sort built-in method"/>
          <p:cNvSpPr txBox="1"/>
          <p:nvPr/>
        </p:nvSpPr>
        <p:spPr>
          <a:xfrm>
            <a:off x="1318504" y="609575"/>
            <a:ext cx="11124693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T</a:t>
            </a:r>
            <a:r>
              <a:rPr>
                <a:solidFill>
                  <a:srgbClr val="363636"/>
                </a:solidFill>
              </a:rPr>
              <a:t>he </a:t>
            </a:r>
            <a:r>
              <a:rPr>
                <a:solidFill>
                  <a:srgbClr val="363636"/>
                </a:solidFill>
              </a:rPr>
              <a:t>sort</a:t>
            </a:r>
            <a:r>
              <a:rPr>
                <a:solidFill>
                  <a:srgbClr val="363636"/>
                </a:solidFill>
              </a:rPr>
              <a:t> built-in method</a:t>
            </a:r>
          </a:p>
        </p:txBody>
      </p:sp>
      <p:sp>
        <p:nvSpPr>
          <p:cNvPr id="124" name="The sort method is one of Ruby’s many built-in methods…"/>
          <p:cNvSpPr txBox="1"/>
          <p:nvPr/>
        </p:nvSpPr>
        <p:spPr>
          <a:xfrm>
            <a:off x="366180" y="2698782"/>
            <a:ext cx="12272440" cy="633723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The </a:t>
            </a:r>
            <a:r>
              <a:rPr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t> method is one of Ruby’s many built-in methods</a:t>
            </a:r>
          </a:p>
          <a:p>
            <a:pPr algn="l">
              <a:defRPr sz="35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It sorts the elements within a collection, from A - Z or from smaller to larger</a:t>
            </a:r>
          </a:p>
          <a:p>
            <a:pPr algn="l">
              <a:defRPr b="1" sz="35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>
              <a:defRPr sz="35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names = [“Mary”, “John”, “Zack”]</a:t>
            </a:r>
          </a:p>
          <a:p>
            <a:pPr algn="l">
              <a:defRPr sz="35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puts names.sort</a:t>
            </a:r>
          </a:p>
          <a:p>
            <a:pPr algn="l" defTabSz="457200">
              <a:spcBef>
                <a:spcPts val="500"/>
              </a:spcBef>
              <a:defRPr sz="3500">
                <a:solidFill>
                  <a:srgbClr val="C0C0C0"/>
                </a:solidFill>
                <a:latin typeface="Ubuntu Mono"/>
                <a:ea typeface="Ubuntu Mono"/>
                <a:cs typeface="Ubuntu Mono"/>
                <a:sym typeface="Ubuntu Mono"/>
              </a:defRPr>
            </a:pPr>
          </a:p>
          <a:p>
            <a:pPr algn="l">
              <a:defRPr sz="35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# Will print out John, Mary, Zack</a:t>
            </a:r>
          </a:p>
          <a:p>
            <a:pPr algn="l" defTabSz="457200">
              <a:spcBef>
                <a:spcPts val="500"/>
              </a:spcBef>
              <a:defRPr sz="3500">
                <a:solidFill>
                  <a:srgbClr val="C0C0C0"/>
                </a:solidFill>
                <a:latin typeface="Ubuntu Mono"/>
                <a:ea typeface="Ubuntu Mono"/>
                <a:cs typeface="Ubuntu Mono"/>
                <a:sym typeface="Ubuntu Mono"/>
              </a:defRPr>
            </a:pPr>
          </a:p>
          <a:p>
            <a:pPr algn="l" defTabSz="457200">
              <a:spcBef>
                <a:spcPts val="500"/>
              </a:spcBef>
              <a:defRPr sz="3500">
                <a:latin typeface="Ubuntu Mono"/>
                <a:ea typeface="Ubuntu Mono"/>
                <a:cs typeface="Ubuntu Mono"/>
                <a:sym typeface="Ubuntu Mono"/>
              </a:defRPr>
            </a:pPr>
            <a:r>
              <a:t>If we want to reverse the sorting, we just use the </a:t>
            </a:r>
            <a:r>
              <a:rPr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reverse</a:t>
            </a:r>
            <a:r>
              <a:rPr b="1"/>
              <a:t> </a:t>
            </a:r>
            <a:r>
              <a:t>method </a:t>
            </a:r>
            <a:r>
              <a:rPr i="1"/>
              <a:t>after</a:t>
            </a:r>
            <a:r>
              <a:t> the </a:t>
            </a:r>
            <a:r>
              <a:rPr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t> method!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he sort built-in method…"/>
          <p:cNvSpPr txBox="1"/>
          <p:nvPr/>
        </p:nvSpPr>
        <p:spPr>
          <a:xfrm>
            <a:off x="527548" y="323825"/>
            <a:ext cx="11385805" cy="18415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T</a:t>
            </a:r>
            <a:r>
              <a:rPr>
                <a:solidFill>
                  <a:srgbClr val="363636"/>
                </a:solidFill>
              </a:rPr>
              <a:t>he </a:t>
            </a:r>
            <a:r>
              <a:rPr>
                <a:solidFill>
                  <a:srgbClr val="363636"/>
                </a:solidFill>
              </a:rPr>
              <a:t>sort</a:t>
            </a:r>
            <a:r>
              <a:rPr>
                <a:solidFill>
                  <a:srgbClr val="363636"/>
                </a:solidFill>
              </a:rPr>
              <a:t> built-in method</a:t>
            </a:r>
            <a:endParaRPr>
              <a:solidFill>
                <a:srgbClr val="363636"/>
              </a:solidFill>
            </a:endParaRPr>
          </a:p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 sz="3600">
                <a:solidFill>
                  <a:srgbClr val="363636"/>
                </a:solidFill>
              </a:rPr>
              <a:t>(cont.)</a:t>
            </a:r>
          </a:p>
        </p:txBody>
      </p:sp>
      <p:sp>
        <p:nvSpPr>
          <p:cNvPr id="127" name="Behind the scenes, the sort method is using the combined comparison operator &lt;=&gt;…"/>
          <p:cNvSpPr txBox="1"/>
          <p:nvPr/>
        </p:nvSpPr>
        <p:spPr>
          <a:xfrm>
            <a:off x="353480" y="2870200"/>
            <a:ext cx="12491167" cy="64770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Behind the scenes, the </a:t>
            </a:r>
            <a:r>
              <a:rPr>
                <a:latin typeface="Ubuntu Mono"/>
                <a:ea typeface="Ubuntu Mono"/>
                <a:cs typeface="Ubuntu Mono"/>
                <a:sym typeface="Ubuntu Mono"/>
              </a:rPr>
              <a:t>sort</a:t>
            </a:r>
            <a:r>
              <a:t> method is using the </a:t>
            </a:r>
            <a:r>
              <a:rPr i="1"/>
              <a:t>combined comparison operator</a:t>
            </a:r>
            <a:r>
              <a:t> </a:t>
            </a:r>
            <a:r>
              <a:rPr b="1">
                <a:solidFill>
                  <a:srgbClr val="FA1116"/>
                </a:solidFill>
              </a:rPr>
              <a:t>&lt;=&gt;</a:t>
            </a:r>
            <a:endParaRPr b="1">
              <a:solidFill>
                <a:schemeClr val="accent5">
                  <a:hueOff val="-444211"/>
                  <a:satOff val="-14915"/>
                  <a:lumOff val="22857"/>
                </a:schemeClr>
              </a:solidFill>
            </a:endParaRPr>
          </a:p>
          <a:p>
            <a:pPr algn="l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b="1">
              <a:solidFill>
                <a:schemeClr val="accent5">
                  <a:hueOff val="-444211"/>
                  <a:satOff val="-14915"/>
                  <a:lumOff val="22857"/>
                </a:schemeClr>
              </a:solidFill>
            </a:endParaRPr>
          </a:p>
          <a:p>
            <a:pPr algn="l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FA1116"/>
                </a:solidFill>
              </a:rPr>
              <a:t>T</a:t>
            </a:r>
            <a:r>
              <a:t>his operator compares each element within a collection against all the others</a:t>
            </a:r>
          </a:p>
          <a:p>
            <a:pPr algn="l">
              <a:defRPr sz="35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432152" indent="-432152" algn="l">
              <a:buSzPct val="75000"/>
              <a:buChar char="-"/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the result is -1 if the first operand is less than the second</a:t>
            </a:r>
          </a:p>
          <a:p>
            <a:pPr marL="432152" indent="-432152" algn="l">
              <a:buSzPct val="75000"/>
              <a:buChar char="-"/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the result is 0 if the first operand equals the second</a:t>
            </a:r>
          </a:p>
          <a:p>
            <a:pPr marL="432152" indent="-432152" algn="l">
              <a:buSzPct val="75000"/>
              <a:buChar char="-"/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the result is 1 if the first operand is greater than the second</a:t>
            </a:r>
          </a:p>
          <a:p>
            <a:pPr algn="l">
              <a:defRPr sz="35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That’s how it decides the order in which the elements are to be displayed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Writing our own methods"/>
          <p:cNvSpPr txBox="1"/>
          <p:nvPr/>
        </p:nvSpPr>
        <p:spPr>
          <a:xfrm>
            <a:off x="653033" y="457200"/>
            <a:ext cx="11698733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W</a:t>
            </a:r>
            <a:r>
              <a:rPr>
                <a:solidFill>
                  <a:srgbClr val="000000"/>
                </a:solidFill>
              </a:rPr>
              <a:t>riting our own methods</a:t>
            </a:r>
          </a:p>
        </p:txBody>
      </p:sp>
      <p:sp>
        <p:nvSpPr>
          <p:cNvPr id="130" name="Methods are also known as functions in other languages…"/>
          <p:cNvSpPr txBox="1"/>
          <p:nvPr/>
        </p:nvSpPr>
        <p:spPr>
          <a:xfrm>
            <a:off x="350935" y="2959099"/>
            <a:ext cx="12302930" cy="5511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Methods are also known as </a:t>
            </a:r>
            <a:r>
              <a:rPr i="1"/>
              <a:t>functions</a:t>
            </a:r>
            <a:r>
              <a:t> in other languages</a:t>
            </a:r>
          </a:p>
          <a:p>
            <a:pPr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(ex: JavaScript) </a:t>
            </a:r>
          </a:p>
          <a:p>
            <a:pPr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Methods are </a:t>
            </a:r>
            <a:r>
              <a:rPr b="1"/>
              <a:t>reusable</a:t>
            </a:r>
            <a:r>
              <a:t> pieces of code, written to perform a repeatable and specific task</a:t>
            </a:r>
          </a:p>
          <a:p>
            <a:pPr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They are mathematical functions that can take one or multiple </a:t>
            </a:r>
            <a:r>
              <a:rPr b="1"/>
              <a:t>parameters</a:t>
            </a:r>
            <a:r>
              <a:t> (variables), and </a:t>
            </a:r>
            <a:r>
              <a:rPr b="1" sz="3600"/>
              <a:t>arguments</a:t>
            </a:r>
            <a:r>
              <a:rPr i="1" sz="3600"/>
              <a:t> </a:t>
            </a:r>
            <a:r>
              <a:rPr sz="3600"/>
              <a:t>(values</a:t>
            </a:r>
            <a:r>
              <a:rPr sz="3600">
                <a:solidFill>
                  <a:srgbClr val="000000"/>
                </a:solidFill>
              </a:rPr>
              <a:t>), </a:t>
            </a:r>
            <a:r>
              <a:rPr sz="3600"/>
              <a:t>to</a:t>
            </a:r>
            <a:r>
              <a:rPr sz="3600">
                <a:solidFill>
                  <a:srgbClr val="000000"/>
                </a:solidFill>
              </a:rPr>
              <a:t> </a:t>
            </a:r>
            <a:r>
              <a:rPr sz="3600"/>
              <a:t>compute calculations with said values, and then return a result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hey are reusable…"/>
          <p:cNvSpPr txBox="1"/>
          <p:nvPr/>
        </p:nvSpPr>
        <p:spPr>
          <a:xfrm>
            <a:off x="335953" y="2552699"/>
            <a:ext cx="12332894" cy="67310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They are reusable</a:t>
            </a:r>
          </a:p>
          <a:p>
            <a:pPr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They help keeping the code organized by separating the different tasks of the app: </a:t>
            </a:r>
          </a:p>
          <a:p>
            <a:pPr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A specific method executes a specific task</a:t>
            </a:r>
          </a:p>
          <a:p>
            <a:pPr defTabSz="457200">
              <a:spcBef>
                <a:spcPts val="500"/>
              </a:spcBef>
              <a:defRPr b="1" sz="35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This makes the code easier to manage: as it becomes more complex, bigger issues are easier to solve if the whole logic is divided into smaller methods</a:t>
            </a:r>
          </a:p>
          <a:p>
            <a:pPr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3" name="Why methods?"/>
          <p:cNvSpPr txBox="1"/>
          <p:nvPr/>
        </p:nvSpPr>
        <p:spPr>
          <a:xfrm>
            <a:off x="3085338" y="317500"/>
            <a:ext cx="6834125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W</a:t>
            </a:r>
            <a:r>
              <a:rPr>
                <a:solidFill>
                  <a:srgbClr val="000000"/>
                </a:solidFill>
              </a:rPr>
              <a:t>hy methods?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Method syntax"/>
          <p:cNvSpPr txBox="1"/>
          <p:nvPr/>
        </p:nvSpPr>
        <p:spPr>
          <a:xfrm>
            <a:off x="2952157" y="406400"/>
            <a:ext cx="6894069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M</a:t>
            </a:r>
            <a:r>
              <a:rPr>
                <a:solidFill>
                  <a:srgbClr val="000000"/>
                </a:solidFill>
              </a:rPr>
              <a:t>ethod syntax</a:t>
            </a:r>
          </a:p>
        </p:txBody>
      </p:sp>
      <p:sp>
        <p:nvSpPr>
          <p:cNvPr id="136" name="def my_other_method(x, y)…"/>
          <p:cNvSpPr txBox="1"/>
          <p:nvPr/>
        </p:nvSpPr>
        <p:spPr>
          <a:xfrm>
            <a:off x="5759944" y="7644526"/>
            <a:ext cx="6269535" cy="156233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>
              <a:defRPr sz="35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def my_other_method(x, y)</a:t>
            </a:r>
          </a:p>
          <a:p>
            <a:pPr lvl="1" algn="l">
              <a:defRPr sz="35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puts x * y</a:t>
            </a:r>
          </a:p>
          <a:p>
            <a:pPr algn="l">
              <a:defRPr sz="35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end</a:t>
            </a:r>
          </a:p>
        </p:txBody>
      </p:sp>
      <p:sp>
        <p:nvSpPr>
          <p:cNvPr id="137" name="Methods have 3 parts:…"/>
          <p:cNvSpPr txBox="1"/>
          <p:nvPr/>
        </p:nvSpPr>
        <p:spPr>
          <a:xfrm>
            <a:off x="575644" y="1961713"/>
            <a:ext cx="12332895" cy="5257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Methods have 3 parts:</a:t>
            </a:r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spcBef>
                <a:spcPts val="500"/>
              </a:spcBef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363636"/>
                </a:solidFill>
              </a:rPr>
              <a:t>The </a:t>
            </a:r>
            <a:r>
              <a:rPr b="1">
                <a:solidFill>
                  <a:srgbClr val="FA1116"/>
                </a:solidFill>
              </a:rPr>
              <a:t>header</a:t>
            </a:r>
            <a:r>
              <a:rPr>
                <a:solidFill>
                  <a:srgbClr val="363636"/>
                </a:solidFill>
              </a:rPr>
              <a:t> with the </a:t>
            </a:r>
            <a:r>
              <a:rPr b="1">
                <a:solidFill>
                  <a:srgbClr val="363636"/>
                </a:solidFill>
              </a:rPr>
              <a:t>def</a:t>
            </a:r>
            <a:r>
              <a:rPr>
                <a:solidFill>
                  <a:srgbClr val="363636"/>
                </a:solidFill>
              </a:rPr>
              <a:t> (short for “define”) keyword, the </a:t>
            </a:r>
            <a:r>
              <a:rPr b="1">
                <a:solidFill>
                  <a:srgbClr val="363636"/>
                </a:solidFill>
              </a:rPr>
              <a:t>name</a:t>
            </a:r>
            <a:r>
              <a:rPr>
                <a:solidFill>
                  <a:srgbClr val="363636"/>
                </a:solidFill>
              </a:rPr>
              <a:t> of the method and any </a:t>
            </a:r>
            <a:r>
              <a:rPr b="1">
                <a:solidFill>
                  <a:srgbClr val="363636"/>
                </a:solidFill>
              </a:rPr>
              <a:t>parameters</a:t>
            </a:r>
            <a:r>
              <a:rPr>
                <a:solidFill>
                  <a:srgbClr val="363636"/>
                </a:solidFill>
              </a:rPr>
              <a:t> the method takes</a:t>
            </a:r>
            <a:endParaRPr>
              <a:solidFill>
                <a:srgbClr val="363636"/>
              </a:solidFill>
            </a:endParaRPr>
          </a:p>
          <a:p>
            <a:pPr algn="l" defTabSz="457200">
              <a:spcBef>
                <a:spcPts val="500"/>
              </a:spcBef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spcBef>
                <a:spcPts val="500"/>
              </a:spcBef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363636"/>
                </a:solidFill>
              </a:rPr>
              <a:t>The </a:t>
            </a:r>
            <a:r>
              <a:rPr b="1">
                <a:solidFill>
                  <a:srgbClr val="FA1116"/>
                </a:solidFill>
              </a:rPr>
              <a:t>body</a:t>
            </a:r>
            <a:r>
              <a:t> </a:t>
            </a:r>
            <a:r>
              <a:rPr>
                <a:solidFill>
                  <a:srgbClr val="363636"/>
                </a:solidFill>
              </a:rPr>
              <a:t>includes the lines of code which determine the procedures the method carries out</a:t>
            </a:r>
            <a:endParaRPr>
              <a:solidFill>
                <a:srgbClr val="363636"/>
              </a:solidFill>
            </a:endParaRPr>
          </a:p>
          <a:p>
            <a:pPr algn="l" defTabSz="457200">
              <a:spcBef>
                <a:spcPts val="500"/>
              </a:spcBef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spcBef>
                <a:spcPts val="500"/>
              </a:spcBef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363636"/>
                </a:solidFill>
              </a:rPr>
              <a:t>The </a:t>
            </a:r>
            <a:r>
              <a:rPr b="1">
                <a:solidFill>
                  <a:srgbClr val="FA1116"/>
                </a:solidFill>
              </a:rPr>
              <a:t>end</a:t>
            </a:r>
            <a:r>
              <a:rPr>
                <a:solidFill>
                  <a:srgbClr val="363636"/>
                </a:solidFill>
              </a:rPr>
              <a:t>: A method is closed using with the </a:t>
            </a:r>
            <a:r>
              <a:rPr b="1">
                <a:solidFill>
                  <a:srgbClr val="FA1116"/>
                </a:solidFill>
              </a:rPr>
              <a:t>end</a:t>
            </a:r>
            <a:r>
              <a:rPr>
                <a:solidFill>
                  <a:srgbClr val="363636"/>
                </a:solidFill>
              </a:rPr>
              <a:t> keyword</a:t>
            </a:r>
          </a:p>
        </p:txBody>
      </p:sp>
      <p:sp>
        <p:nvSpPr>
          <p:cNvPr id="138" name="def my_method…"/>
          <p:cNvSpPr txBox="1"/>
          <p:nvPr/>
        </p:nvSpPr>
        <p:spPr>
          <a:xfrm>
            <a:off x="1386630" y="7644526"/>
            <a:ext cx="3341440" cy="156233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>
              <a:defRPr sz="35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def my_method</a:t>
            </a:r>
          </a:p>
          <a:p>
            <a:pPr lvl="1" algn="l">
              <a:defRPr sz="35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puts “Hello"</a:t>
            </a:r>
          </a:p>
          <a:p>
            <a:pPr algn="l">
              <a:defRPr sz="35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end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alling a method"/>
          <p:cNvSpPr txBox="1"/>
          <p:nvPr/>
        </p:nvSpPr>
        <p:spPr>
          <a:xfrm>
            <a:off x="335954" y="876299"/>
            <a:ext cx="12332893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C</a:t>
            </a:r>
            <a:r>
              <a:rPr>
                <a:solidFill>
                  <a:srgbClr val="000000"/>
                </a:solidFill>
              </a:rPr>
              <a:t>alling a method</a:t>
            </a:r>
          </a:p>
        </p:txBody>
      </p:sp>
      <p:sp>
        <p:nvSpPr>
          <p:cNvPr id="141" name="Once the method is defined, we have to call it by using its name: this triggers the program to look for a method with that name, and then execute the code inside of it"/>
          <p:cNvSpPr txBox="1"/>
          <p:nvPr/>
        </p:nvSpPr>
        <p:spPr>
          <a:xfrm>
            <a:off x="335953" y="2946399"/>
            <a:ext cx="12332894" cy="1676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Once the method is defined, we have to </a:t>
            </a:r>
            <a:r>
              <a:rPr b="1"/>
              <a:t>call</a:t>
            </a:r>
            <a:r>
              <a:t> it by using its</a:t>
            </a:r>
            <a:r>
              <a:rPr b="1"/>
              <a:t> name: </a:t>
            </a:r>
            <a:r>
              <a:t>this triggers the program to look for a method with that name, and then execute the code inside of it</a:t>
            </a:r>
          </a:p>
        </p:txBody>
      </p:sp>
      <p:sp>
        <p:nvSpPr>
          <p:cNvPr id="142" name="def my_method(x, y)…"/>
          <p:cNvSpPr txBox="1"/>
          <p:nvPr/>
        </p:nvSpPr>
        <p:spPr>
          <a:xfrm>
            <a:off x="924667" y="4978282"/>
            <a:ext cx="4843615" cy="434363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sz="3600">
              <a:solidFill>
                <a:srgbClr val="000000"/>
              </a:solidFill>
            </a:endParaRPr>
          </a:p>
          <a:p>
            <a:pPr algn="l">
              <a:defRPr sz="35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def my_method(x, y)</a:t>
            </a:r>
          </a:p>
          <a:p>
            <a:pPr algn="l">
              <a:defRPr sz="35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puts x * y</a:t>
            </a:r>
          </a:p>
          <a:p>
            <a:pPr algn="l">
              <a:defRPr sz="35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end</a:t>
            </a:r>
          </a:p>
          <a:p>
            <a:pPr algn="l">
              <a:defRPr sz="35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algn="l">
              <a:defRPr sz="35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my_method(2, 6)</a:t>
            </a:r>
            <a:endParaRPr sz="3600"/>
          </a:p>
          <a:p>
            <a:pPr algn="l" defTabSz="457200">
              <a:spcBef>
                <a:spcPts val="500"/>
              </a:spcBef>
              <a:defRPr sz="3500"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600"/>
          </a:p>
          <a:p>
            <a:pPr algn="l">
              <a:defRPr sz="35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# Will print out 12</a:t>
            </a:r>
          </a:p>
        </p:txBody>
      </p:sp>
      <p:sp>
        <p:nvSpPr>
          <p:cNvPr id="143" name="Line"/>
          <p:cNvSpPr/>
          <p:nvPr/>
        </p:nvSpPr>
        <p:spPr>
          <a:xfrm flipH="1" flipV="1">
            <a:off x="5801644" y="6054231"/>
            <a:ext cx="1179229" cy="19873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38100" tIns="38100" rIns="38100" bIns="38100" anchor="ctr"/>
          <a:lstStyle/>
          <a:p>
            <a:pPr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44" name="parameters…"/>
          <p:cNvSpPr txBox="1"/>
          <p:nvPr/>
        </p:nvSpPr>
        <p:spPr>
          <a:xfrm>
            <a:off x="7015291" y="5965825"/>
            <a:ext cx="4625895" cy="13081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>
              <a:defRPr sz="1900">
                <a:solidFill>
                  <a:srgbClr val="FA1116"/>
                </a:solidFill>
              </a:defRPr>
            </a:pPr>
            <a:r>
              <a:t>parameters</a:t>
            </a:r>
          </a:p>
          <a:p>
            <a:pPr algn="l" defTabSz="457200">
              <a:spcBef>
                <a:spcPts val="500"/>
              </a:spcBef>
              <a:defRPr sz="1900">
                <a:latin typeface="Helvetica"/>
                <a:ea typeface="Helvetica"/>
                <a:cs typeface="Helvetica"/>
                <a:sym typeface="Helvetica"/>
              </a:defRPr>
            </a:pPr>
            <a:r>
              <a:t>the placeholder(s) we put put between the method’s parentheses when we </a:t>
            </a:r>
            <a:r>
              <a:rPr b="1"/>
              <a:t>define it</a:t>
            </a:r>
            <a:endParaRPr>
              <a:solidFill>
                <a:srgbClr val="FF2600"/>
              </a:solidFill>
            </a:endParaRPr>
          </a:p>
          <a:p>
            <a:pPr algn="l">
              <a:defRPr sz="1900"/>
            </a:pPr>
            <a:r>
              <a:t> </a:t>
            </a:r>
          </a:p>
        </p:txBody>
      </p:sp>
      <p:sp>
        <p:nvSpPr>
          <p:cNvPr id="145" name="Line"/>
          <p:cNvSpPr/>
          <p:nvPr/>
        </p:nvSpPr>
        <p:spPr>
          <a:xfrm flipH="1" flipV="1">
            <a:off x="4661357" y="8064499"/>
            <a:ext cx="1285195" cy="142678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38100" tIns="38100" rIns="38100" bIns="38100" anchor="ctr"/>
          <a:lstStyle/>
          <a:p>
            <a:pPr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46" name="arguments…"/>
          <p:cNvSpPr txBox="1"/>
          <p:nvPr/>
        </p:nvSpPr>
        <p:spPr>
          <a:xfrm>
            <a:off x="6075491" y="7956550"/>
            <a:ext cx="4625895" cy="9525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>
              <a:defRPr sz="1900"/>
            </a:pPr>
            <a:r>
              <a:rPr>
                <a:solidFill>
                  <a:srgbClr val="FA1116"/>
                </a:solidFill>
              </a:rPr>
              <a:t>arguments</a:t>
            </a:r>
            <a:r>
              <a:t> </a:t>
            </a:r>
          </a:p>
          <a:p>
            <a:pPr algn="l">
              <a:defRPr sz="1900"/>
            </a:pPr>
            <a:r>
              <a:t>the values we put between the method’s parentheses when we </a:t>
            </a:r>
            <a:r>
              <a:t>call it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def double(n)…"/>
          <p:cNvSpPr txBox="1"/>
          <p:nvPr/>
        </p:nvSpPr>
        <p:spPr>
          <a:xfrm>
            <a:off x="1286048" y="6074661"/>
            <a:ext cx="11189605" cy="347167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>
              <a:defRPr sz="33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def double(n)</a:t>
            </a:r>
          </a:p>
          <a:p>
            <a:pPr algn="l">
              <a:defRPr sz="33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return n * 2</a:t>
            </a:r>
          </a:p>
          <a:p>
            <a:pPr algn="l">
              <a:defRPr sz="33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end</a:t>
            </a:r>
          </a:p>
          <a:p>
            <a:pPr algn="l">
              <a:defRPr sz="33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algn="l">
              <a:defRPr sz="33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output = double(6) </a:t>
            </a:r>
            <a:r>
              <a:rPr>
                <a:solidFill>
                  <a:srgbClr val="53585F"/>
                </a:solidFill>
              </a:rPr>
              <a:t># output holds the value 12</a:t>
            </a:r>
          </a:p>
          <a:p>
            <a:pPr algn="l">
              <a:defRPr sz="33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output += 2 </a:t>
            </a:r>
            <a:r>
              <a:rPr>
                <a:solidFill>
                  <a:srgbClr val="53585F"/>
                </a:solidFill>
              </a:rPr>
              <a:t># 12 + 2, stored back into output</a:t>
            </a:r>
          </a:p>
          <a:p>
            <a:pPr algn="l">
              <a:defRPr sz="33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puts output </a:t>
            </a:r>
            <a:r>
              <a:rPr>
                <a:solidFill>
                  <a:srgbClr val="53585F"/>
                </a:solidFill>
              </a:rPr>
              <a:t># Will print out 14</a:t>
            </a:r>
          </a:p>
        </p:txBody>
      </p:sp>
      <p:sp>
        <p:nvSpPr>
          <p:cNvPr id="149" name="Returning"/>
          <p:cNvSpPr txBox="1"/>
          <p:nvPr/>
        </p:nvSpPr>
        <p:spPr>
          <a:xfrm>
            <a:off x="4581388" y="609575"/>
            <a:ext cx="4598925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R</a:t>
            </a:r>
            <a:r>
              <a:rPr>
                <a:solidFill>
                  <a:srgbClr val="000000"/>
                </a:solidFill>
              </a:rPr>
              <a:t>eturning</a:t>
            </a:r>
          </a:p>
        </p:txBody>
      </p:sp>
      <p:sp>
        <p:nvSpPr>
          <p:cNvPr id="150" name="Sometimes, we don’t want a method to print something to the console, but we just want it to hand us back a value which we can use afterwards -&gt; that’s what the return keyword does…"/>
          <p:cNvSpPr txBox="1"/>
          <p:nvPr/>
        </p:nvSpPr>
        <p:spPr>
          <a:xfrm>
            <a:off x="363898" y="2418854"/>
            <a:ext cx="12277004" cy="34036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Sometimes, we don’t want a method to print something to the console, but we just want it to hand us back a value which we can use afterwards -&gt; that’s what the </a:t>
            </a:r>
            <a:r>
              <a:rPr b="1">
                <a:solidFill>
                  <a:srgbClr val="FA1116"/>
                </a:solidFill>
              </a:rPr>
              <a:t>return</a:t>
            </a:r>
            <a:r>
              <a:t> keyword does</a:t>
            </a:r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When a method returns, the value we get (as the </a:t>
            </a:r>
            <a:r>
              <a:rPr i="1"/>
              <a:t>caller</a:t>
            </a:r>
            <a:r>
              <a:t>) becomes available and can thus be used</a:t>
            </a:r>
          </a:p>
        </p:txBody>
      </p:sp>
      <p:sp>
        <p:nvSpPr>
          <p:cNvPr id="151" name="Line"/>
          <p:cNvSpPr/>
          <p:nvPr/>
        </p:nvSpPr>
        <p:spPr>
          <a:xfrm flipH="1">
            <a:off x="5166143" y="6563083"/>
            <a:ext cx="1262176" cy="153465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38100" tIns="38100" rIns="38100" bIns="38100" anchor="ctr"/>
          <a:lstStyle/>
          <a:p>
            <a:pPr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52" name="not printing, just giving us back the result"/>
          <p:cNvSpPr txBox="1"/>
          <p:nvPr/>
        </p:nvSpPr>
        <p:spPr>
          <a:xfrm>
            <a:off x="6352480" y="6234067"/>
            <a:ext cx="4748114" cy="3683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>
              <a:defRPr sz="1900"/>
            </a:lvl1pPr>
          </a:lstStyle>
          <a:p>
            <a:pPr/>
            <a:r>
              <a:t>not printing, just giving us back the result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plat"/>
          <p:cNvSpPr txBox="1"/>
          <p:nvPr/>
        </p:nvSpPr>
        <p:spPr>
          <a:xfrm>
            <a:off x="5177705" y="596900"/>
            <a:ext cx="2442973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S</a:t>
            </a:r>
            <a:r>
              <a:rPr>
                <a:solidFill>
                  <a:srgbClr val="000000"/>
                </a:solidFill>
              </a:rPr>
              <a:t>plat</a:t>
            </a:r>
          </a:p>
        </p:txBody>
      </p:sp>
      <p:sp>
        <p:nvSpPr>
          <p:cNvPr id="155" name="Sometimes methods may not know how many arguments they’ll be taking, and the solution for that is splat -&gt; *"/>
          <p:cNvSpPr txBox="1"/>
          <p:nvPr/>
        </p:nvSpPr>
        <p:spPr>
          <a:xfrm>
            <a:off x="356085" y="2200274"/>
            <a:ext cx="12495831" cy="11430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Sometimes methods may not know how many arguments they’ll be taking, and the solution for that is </a:t>
            </a:r>
            <a:r>
              <a:rPr b="1"/>
              <a:t>splat</a:t>
            </a:r>
            <a:r>
              <a:t> -&gt;</a:t>
            </a:r>
            <a:r>
              <a:rPr b="1"/>
              <a:t> </a:t>
            </a:r>
            <a:r>
              <a:rPr b="1">
                <a:solidFill>
                  <a:srgbClr val="FA1116"/>
                </a:solidFill>
              </a:rPr>
              <a:t>*</a:t>
            </a:r>
          </a:p>
        </p:txBody>
      </p:sp>
      <p:graphicFrame>
        <p:nvGraphicFramePr>
          <p:cNvPr id="156" name="Table"/>
          <p:cNvGraphicFramePr/>
          <p:nvPr/>
        </p:nvGraphicFramePr>
        <p:xfrm>
          <a:off x="292100" y="3882082"/>
          <a:ext cx="13012738" cy="568513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{C7B018BB-80A7-4F77-B60F-C8B233D01FF8}</a:tableStyleId>
              </a:tblPr>
              <a:tblGrid>
                <a:gridCol w="6732564"/>
                <a:gridCol w="6272236"/>
              </a:tblGrid>
              <a:tr h="5672435">
                <a:tc>
                  <a:txBody>
                    <a:bodyPr/>
                    <a:lstStyle/>
                    <a:p>
                      <a:pPr algn="l" defTabSz="457200">
                        <a:defRPr sz="2000">
                          <a:solidFill>
                            <a:srgbClr val="92929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  <a:p>
                      <a:pPr algn="l" defTabSz="457200">
                        <a:defRPr sz="2000">
                          <a:solidFill>
                            <a:srgbClr val="92929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  <a:p>
                      <a:pPr algn="l" defTabSz="457200">
                        <a:defRPr sz="200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r>
                        <a:t>def what_up(*friends)</a:t>
                      </a:r>
                    </a:p>
                    <a:p>
                      <a:pPr algn="l" defTabSz="457200">
                        <a:defRPr sz="200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r>
                        <a:t>  friends.each do |friend|</a:t>
                      </a:r>
                    </a:p>
                    <a:p>
                      <a:pPr algn="l" defTabSz="457200">
                        <a:defRPr sz="200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r>
                        <a:t>    puts "Hi, #{friend}!"</a:t>
                      </a:r>
                    </a:p>
                    <a:p>
                      <a:pPr algn="l" defTabSz="457200">
                        <a:defRPr sz="200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r>
                        <a:t>  end</a:t>
                      </a:r>
                    </a:p>
                    <a:p>
                      <a:pPr algn="l" defTabSz="457200">
                        <a:defRPr sz="200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r>
                        <a:t>end</a:t>
                      </a:r>
                    </a:p>
                    <a:p>
                      <a:pPr algn="l" defTabSz="457200">
                        <a:defRPr sz="2000">
                          <a:solidFill>
                            <a:srgbClr val="C0C0C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  <a:p>
                      <a:pPr algn="l" defTabSz="457200">
                        <a:defRPr sz="200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r>
                        <a:t>what_up("Ian", “Zoe", “Zenas”, "Eleanor")</a:t>
                      </a:r>
                    </a:p>
                    <a:p>
                      <a:pPr algn="l" defTabSz="457200">
                        <a:defRPr sz="2000">
                          <a:solidFill>
                            <a:srgbClr val="C0C0C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  <a:p>
                      <a:pPr algn="l" defTabSz="457200">
                        <a:defRPr sz="2000">
                          <a:solidFill>
                            <a:srgbClr val="53585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r>
                        <a:t># Will print out:</a:t>
                      </a:r>
                    </a:p>
                    <a:p>
                      <a:pPr algn="l" defTabSz="457200">
                        <a:defRPr sz="200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r>
                        <a:t>Hi, Ian!</a:t>
                      </a:r>
                    </a:p>
                    <a:p>
                      <a:pPr algn="l" defTabSz="457200">
                        <a:defRPr sz="200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r>
                        <a:t>Hi, Zoe!</a:t>
                      </a:r>
                    </a:p>
                    <a:p>
                      <a:pPr algn="l" defTabSz="457200">
                        <a:defRPr sz="200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r>
                        <a:t>Hi, Zenas!</a:t>
                      </a:r>
                    </a:p>
                    <a:p>
                      <a:pPr algn="l" defTabSz="457200">
                        <a:defRPr sz="200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r>
                        <a:t>Hi, Eleanor!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3175">
                      <a:solidFill>
                        <a:srgbClr val="FFFFFF"/>
                      </a:solidFill>
                      <a:miter lim="400000"/>
                    </a:lnT>
                    <a:lnB w="3175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200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</a:p>
                    <a:p>
                      <a:pPr algn="l" defTabSz="457200">
                        <a:defRPr sz="200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r>
                        <a:t>def what_up(greeting, friends)</a:t>
                      </a:r>
                    </a:p>
                    <a:p>
                      <a:pPr algn="l" defTabSz="457200">
                        <a:defRPr sz="200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r>
                        <a:t>  friends.each do |friend|</a:t>
                      </a:r>
                    </a:p>
                    <a:p>
                      <a:pPr algn="l" defTabSz="457200">
                        <a:defRPr sz="200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r>
                        <a:t>    puts “Hi, #{friend}!"</a:t>
                      </a:r>
                    </a:p>
                    <a:p>
                      <a:pPr algn="l" defTabSz="457200">
                        <a:defRPr sz="200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r>
                        <a:t>  end</a:t>
                      </a:r>
                    </a:p>
                    <a:p>
                      <a:pPr algn="l" defTabSz="457200">
                        <a:defRPr sz="200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r>
                        <a:t>end</a:t>
                      </a:r>
                    </a:p>
                    <a:p>
                      <a:pPr algn="l" defTabSz="457200">
                        <a:defRPr sz="200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</a:p>
                    <a:p>
                      <a:pPr algn="l" defTabSz="457200">
                        <a:defRPr sz="200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r>
                        <a:t>what_up("Ian", “Zoe", "Zenas", “Eleanor")</a:t>
                      </a:r>
                    </a:p>
                    <a:p>
                      <a:pPr algn="l" defTabSz="457200">
                        <a:defRPr sz="200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</a:p>
                    <a:p>
                      <a:pPr algn="l" defTabSz="457200">
                        <a:defRPr sz="2000">
                          <a:solidFill>
                            <a:srgbClr val="53585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r>
                        <a:t># Will print out:</a:t>
                      </a:r>
                    </a:p>
                    <a:p>
                      <a:pPr algn="l" defTabSz="457200">
                        <a:defRPr sz="200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r>
                        <a:t>wrong number of arguments (given 4,</a:t>
                      </a:r>
                    </a:p>
                    <a:p>
                      <a:pPr algn="l" defTabSz="457200">
                        <a:defRPr sz="200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r>
                        <a:t>expected 1)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57" name="vs."/>
          <p:cNvSpPr txBox="1"/>
          <p:nvPr/>
        </p:nvSpPr>
        <p:spPr>
          <a:xfrm>
            <a:off x="6172885" y="6584949"/>
            <a:ext cx="659030" cy="6223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 sz="3600"/>
            </a:lvl1pPr>
          </a:lstStyle>
          <a:p>
            <a:pPr/>
            <a:r>
              <a:t>vs.</a:t>
            </a:r>
          </a:p>
        </p:txBody>
      </p:sp>
      <p:sp>
        <p:nvSpPr>
          <p:cNvPr id="158" name="a parameter with the splat operator allows the method to expect one or more arguments"/>
          <p:cNvSpPr txBox="1"/>
          <p:nvPr/>
        </p:nvSpPr>
        <p:spPr>
          <a:xfrm>
            <a:off x="2101181" y="3762375"/>
            <a:ext cx="4975349" cy="9525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 algn="l">
              <a:defRPr sz="1900"/>
            </a:lvl1pPr>
          </a:lstStyle>
          <a:p>
            <a:pPr/>
            <a:r>
              <a:t>a parameter with the splat operator allows the method to expect one or more arguments</a:t>
            </a:r>
          </a:p>
        </p:txBody>
      </p:sp>
      <p:sp>
        <p:nvSpPr>
          <p:cNvPr id="159" name="Line"/>
          <p:cNvSpPr/>
          <p:nvPr/>
        </p:nvSpPr>
        <p:spPr>
          <a:xfrm flipH="1">
            <a:off x="2689643" y="4820746"/>
            <a:ext cx="345199" cy="34519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38100" tIns="38100" rIns="38100" bIns="38100" anchor="ctr"/>
          <a:lstStyle/>
          <a:p>
            <a:pPr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60" name="Dingbat Check"/>
          <p:cNvSpPr/>
          <p:nvPr/>
        </p:nvSpPr>
        <p:spPr>
          <a:xfrm>
            <a:off x="3192342" y="7782224"/>
            <a:ext cx="694517" cy="6599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fill="norm" stroke="1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2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 sz="2200">
                <a:solidFill>
                  <a:srgbClr val="4BAA3A"/>
                </a:solidFill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61" name="Dingbat X"/>
          <p:cNvSpPr/>
          <p:nvPr/>
        </p:nvSpPr>
        <p:spPr>
          <a:xfrm>
            <a:off x="9926520" y="7963690"/>
            <a:ext cx="558872" cy="660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fill="norm" stroke="1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chemeClr val="accent5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363636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25400" dist="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3175" cap="flat">
          <a:noFill/>
          <a:miter lim="400000"/>
        </a:ln>
        <a:effectLst>
          <a:outerShdw sx="100000" sy="100000" kx="0" ky="0" algn="b" rotWithShape="0" blurRad="25400" dist="127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800" u="none" kumimoji="0" normalizeH="0">
            <a:ln>
              <a:noFill/>
            </a:ln>
            <a:solidFill>
              <a:srgbClr val="363636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25400" dist="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3175" cap="flat">
          <a:noFill/>
          <a:miter lim="400000"/>
        </a:ln>
        <a:effectLst>
          <a:outerShdw sx="100000" sy="100000" kx="0" ky="0" algn="b" rotWithShape="0" blurRad="25400" dist="127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800" u="none" kumimoji="0" normalizeH="0">
            <a:ln>
              <a:noFill/>
            </a:ln>
            <a:solidFill>
              <a:srgbClr val="363636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