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7. Refactoring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ne-line Blocks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ne-line Blocks</a:t>
            </a:r>
          </a:p>
        </p:txBody>
      </p:sp>
      <p:sp>
        <p:nvSpPr>
          <p:cNvPr id="171" name="When a block (aka the code inside a method) takes just one line, we should write the entire method as a one-liner and use curly braces instead of def and end"/>
          <p:cNvSpPr txBox="1"/>
          <p:nvPr/>
        </p:nvSpPr>
        <p:spPr>
          <a:xfrm>
            <a:off x="317055" y="2441928"/>
            <a:ext cx="12370690" cy="16947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When a </a:t>
            </a: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t> (aka the code inside a method) takes just one line, we should write the entire method as a one-liner and use curly braces instead of </a:t>
            </a: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t> and </a:t>
            </a:r>
            <a:r>
              <a:rPr b="1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72" name="[&quot;zoe&quot;, &quot;zack&quot;].each do | name |…"/>
          <p:cNvSpPr txBox="1"/>
          <p:nvPr/>
        </p:nvSpPr>
        <p:spPr>
          <a:xfrm>
            <a:off x="2815929" y="4571510"/>
            <a:ext cx="8153711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["zoe", "zack"].each do | name | 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name.capitalize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3" name="[&quot;zoe&quot;, &quot;zack&quot;].each { |name| puts name.capitalize }"/>
          <p:cNvSpPr txBox="1"/>
          <p:nvPr/>
        </p:nvSpPr>
        <p:spPr>
          <a:xfrm>
            <a:off x="445238" y="6428913"/>
            <a:ext cx="12114323" cy="499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["zoe", "zack"].each { |name| puts name.capitalize }</a:t>
            </a:r>
          </a:p>
        </p:txBody>
      </p:sp>
      <p:sp>
        <p:nvSpPr>
          <p:cNvPr id="174" name="Dingbat Check"/>
          <p:cNvSpPr/>
          <p:nvPr/>
        </p:nvSpPr>
        <p:spPr>
          <a:xfrm>
            <a:off x="11510902" y="6898282"/>
            <a:ext cx="694518" cy="659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" name="Dingbat X"/>
          <p:cNvSpPr/>
          <p:nvPr/>
        </p:nvSpPr>
        <p:spPr>
          <a:xfrm>
            <a:off x="10644815" y="4791488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" name="Both print out the same result, but the second is more &quot;Rubyist&quot;"/>
          <p:cNvSpPr txBox="1"/>
          <p:nvPr/>
        </p:nvSpPr>
        <p:spPr>
          <a:xfrm>
            <a:off x="222252" y="7905815"/>
            <a:ext cx="12560295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Both print out the same result, but the second is more "Rubyist"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dding to an array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dding to an array</a:t>
            </a:r>
          </a:p>
        </p:txBody>
      </p:sp>
      <p:sp>
        <p:nvSpPr>
          <p:cNvPr id="179" name="To add an element to the end of an Array, instead of using the .push method we can simply use &lt;&lt; operator (also known as the shovel)"/>
          <p:cNvSpPr txBox="1"/>
          <p:nvPr/>
        </p:nvSpPr>
        <p:spPr>
          <a:xfrm>
            <a:off x="317055" y="2852679"/>
            <a:ext cx="12370690" cy="17536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To add an element to the end of an </a:t>
            </a:r>
            <a:r>
              <a:rPr b="1">
                <a:solidFill>
                  <a:srgbClr val="FA1116"/>
                </a:solidFill>
              </a:rPr>
              <a:t>Array</a:t>
            </a:r>
            <a:r>
              <a:t>, instead of using the </a:t>
            </a:r>
            <a:r>
              <a:rPr b="1"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.push</a:t>
            </a:r>
            <a:r>
              <a:t> method we can simply use </a:t>
            </a:r>
            <a:r>
              <a:rPr b="1">
                <a:solidFill>
                  <a:srgbClr val="FA1116"/>
                </a:solidFill>
              </a:rPr>
              <a:t>&lt;&lt;</a:t>
            </a:r>
            <a:r>
              <a:t> operator (also known as </a:t>
            </a:r>
            <a:r>
              <a:rPr i="1"/>
              <a:t>the shovel</a:t>
            </a:r>
            <a:r>
              <a:t>)</a:t>
            </a:r>
          </a:p>
        </p:txBody>
      </p:sp>
      <p:sp>
        <p:nvSpPr>
          <p:cNvPr id="180" name="my_array = [1, 2, 3]…"/>
          <p:cNvSpPr txBox="1"/>
          <p:nvPr/>
        </p:nvSpPr>
        <p:spPr>
          <a:xfrm>
            <a:off x="7753461" y="5459750"/>
            <a:ext cx="4755893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[1, 2, 3]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 my_array &lt;&lt; 4</a:t>
            </a:r>
          </a:p>
        </p:txBody>
      </p:sp>
      <p:sp>
        <p:nvSpPr>
          <p:cNvPr id="181" name="my_array = [1, 2, 3]…"/>
          <p:cNvSpPr txBox="1"/>
          <p:nvPr/>
        </p:nvSpPr>
        <p:spPr>
          <a:xfrm>
            <a:off x="233327" y="5459750"/>
            <a:ext cx="5158210" cy="14904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my_array = [1, 2, 3] </a:t>
            </a: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 my_array.push(4)</a:t>
            </a:r>
          </a:p>
        </p:txBody>
      </p:sp>
      <p:sp>
        <p:nvSpPr>
          <p:cNvPr id="182" name="same as"/>
          <p:cNvSpPr txBox="1"/>
          <p:nvPr/>
        </p:nvSpPr>
        <p:spPr>
          <a:xfrm>
            <a:off x="5556253" y="5921210"/>
            <a:ext cx="1892294" cy="120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spcBef>
                <a:spcPts val="500"/>
              </a:spcBef>
              <a:defRPr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same as</a:t>
            </a:r>
          </a:p>
        </p:txBody>
      </p:sp>
      <p:sp>
        <p:nvSpPr>
          <p:cNvPr id="183" name="# Both print out [1, 2, 3, 4]"/>
          <p:cNvSpPr txBox="1"/>
          <p:nvPr/>
        </p:nvSpPr>
        <p:spPr>
          <a:xfrm>
            <a:off x="3116814" y="7803654"/>
            <a:ext cx="6771172" cy="499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defRPr sz="33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# Both print out [1, 2, 3, 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85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86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o make programmers’ life easier Ruby has a lot of syntax shortcuts that can help us write code in a faster, cleaner and more efficient way"/>
          <p:cNvSpPr txBox="1"/>
          <p:nvPr/>
        </p:nvSpPr>
        <p:spPr>
          <a:xfrm>
            <a:off x="774648" y="2613435"/>
            <a:ext cx="11455504" cy="408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T</a:t>
            </a:r>
            <a:r>
              <a:t>o make programmers’ life easier Ruby has</a:t>
            </a:r>
            <a:r>
              <a:rPr i="1"/>
              <a:t> </a:t>
            </a:r>
            <a:r>
              <a:t>a lot of </a:t>
            </a:r>
            <a:r>
              <a:rPr i="1"/>
              <a:t>syntax shortcuts </a:t>
            </a:r>
            <a:r>
              <a:t>that can help us write code in a faster, cleaner and more efficient way</a:t>
            </a:r>
            <a:endParaRPr>
              <a:solidFill>
                <a:srgbClr val="000000"/>
              </a:solidFill>
            </a:endParaRPr>
          </a:p>
          <a:p>
            <a:pPr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sz="3600">
              <a:solidFill>
                <a:srgbClr val="000000"/>
              </a:solidFill>
            </a:endParaRPr>
          </a:p>
        </p:txBody>
      </p:sp>
      <p:sp>
        <p:nvSpPr>
          <p:cNvPr id="124" name="The beauty of Ruby"/>
          <p:cNvSpPr txBox="1"/>
          <p:nvPr/>
        </p:nvSpPr>
        <p:spPr>
          <a:xfrm>
            <a:off x="1976881" y="520303"/>
            <a:ext cx="90510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he beauty of Ruby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ne-line if / unless"/>
          <p:cNvSpPr txBox="1"/>
          <p:nvPr/>
        </p:nvSpPr>
        <p:spPr>
          <a:xfrm>
            <a:off x="2566918" y="330175"/>
            <a:ext cx="865682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O</a:t>
            </a:r>
            <a:r>
              <a:rPr>
                <a:solidFill>
                  <a:srgbClr val="000000"/>
                </a:solidFill>
              </a:rPr>
              <a:t>ne-line if / unless</a:t>
            </a:r>
          </a:p>
        </p:txBody>
      </p:sp>
      <p:sp>
        <p:nvSpPr>
          <p:cNvPr id="127" name="When the block inside a conditional statement (like if or unless) is a short, simple expression we can write the entire statement on a single line…"/>
          <p:cNvSpPr txBox="1"/>
          <p:nvPr/>
        </p:nvSpPr>
        <p:spPr>
          <a:xfrm>
            <a:off x="512707" y="2091409"/>
            <a:ext cx="12484525" cy="2889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the block inside a conditional statement (like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t> or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unless</a:t>
            </a:r>
            <a:r>
              <a:t>) is a short, simple expression we can write the entire statement on a single line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syntax and order of elements is: </a:t>
            </a:r>
            <a:r>
              <a: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expression if boolean</a:t>
            </a:r>
          </a:p>
        </p:txBody>
      </p:sp>
      <p:sp>
        <p:nvSpPr>
          <p:cNvPr id="128" name="age = 20…"/>
          <p:cNvSpPr txBox="1"/>
          <p:nvPr/>
        </p:nvSpPr>
        <p:spPr>
          <a:xfrm>
            <a:off x="1584335" y="5446399"/>
            <a:ext cx="5228035" cy="20759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age = 20</a:t>
            </a:r>
          </a:p>
          <a:p>
            <a:pPr algn="l" defTabSz="457200">
              <a:lnSpc>
                <a:spcPct val="3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 age &gt;= 18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"you can vote!"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29" name="puts &quot;you can vote!&quot; if age &gt;= 18"/>
          <p:cNvSpPr txBox="1"/>
          <p:nvPr/>
        </p:nvSpPr>
        <p:spPr>
          <a:xfrm>
            <a:off x="1577251" y="7797843"/>
            <a:ext cx="7462441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puts "you can vote!" if age &gt;= 18</a:t>
            </a:r>
          </a:p>
        </p:txBody>
      </p:sp>
      <p:sp>
        <p:nvSpPr>
          <p:cNvPr id="130" name="puts if age &gt;= 18 &quot;you can vote!&quot;"/>
          <p:cNvSpPr txBox="1"/>
          <p:nvPr/>
        </p:nvSpPr>
        <p:spPr>
          <a:xfrm>
            <a:off x="1577251" y="8549999"/>
            <a:ext cx="7462441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puts if age &gt;= 18 "you can vote!"</a:t>
            </a:r>
          </a:p>
        </p:txBody>
      </p:sp>
      <p:sp>
        <p:nvSpPr>
          <p:cNvPr id="131" name="Dingbat Check"/>
          <p:cNvSpPr/>
          <p:nvPr/>
        </p:nvSpPr>
        <p:spPr>
          <a:xfrm>
            <a:off x="9325664" y="7479265"/>
            <a:ext cx="694517" cy="659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2" name="Dingbat X"/>
          <p:cNvSpPr/>
          <p:nvPr/>
        </p:nvSpPr>
        <p:spPr>
          <a:xfrm>
            <a:off x="9393487" y="8397434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3" name="the order of the elements matters!"/>
          <p:cNvSpPr txBox="1"/>
          <p:nvPr/>
        </p:nvSpPr>
        <p:spPr>
          <a:xfrm>
            <a:off x="10306153" y="8079175"/>
            <a:ext cx="2628730" cy="55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the order of the elements matters!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rnary operator"/>
          <p:cNvSpPr txBox="1"/>
          <p:nvPr/>
        </p:nvSpPr>
        <p:spPr>
          <a:xfrm>
            <a:off x="2629661" y="519191"/>
            <a:ext cx="77454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T</a:t>
            </a:r>
            <a:r>
              <a:rPr>
                <a:solidFill>
                  <a:srgbClr val="000000"/>
                </a:solidFill>
              </a:rPr>
              <a:t>ernary operator</a:t>
            </a:r>
          </a:p>
        </p:txBody>
      </p:sp>
      <p:sp>
        <p:nvSpPr>
          <p:cNvPr id="136" name="A quicker and more concise version of a simple if-else statement is the ternary conditional expression…"/>
          <p:cNvSpPr txBox="1"/>
          <p:nvPr/>
        </p:nvSpPr>
        <p:spPr>
          <a:xfrm>
            <a:off x="394392" y="2281427"/>
            <a:ext cx="12453541" cy="34225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quicker and more concise version of a simple </a:t>
            </a:r>
            <a:r>
              <a:rPr b="1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-</a:t>
            </a:r>
            <a:r>
              <a:rPr b="1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t> statement is the </a:t>
            </a:r>
            <a:r>
              <a:rPr b="1"/>
              <a:t>ternary conditional expression</a:t>
            </a:r>
            <a:endParaRPr b="1"/>
          </a:p>
          <a:p>
            <a:pPr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It's in three parts: a condition (followed by a question mark), some code to execute if the condition is </a:t>
            </a:r>
            <a:r>
              <a:rPr b="1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t>(followed by a colon)</a:t>
            </a:r>
            <a:r>
              <a:rPr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t> some code to execute if the condition is </a:t>
            </a:r>
            <a:r>
              <a:rPr b="1"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sp>
        <p:nvSpPr>
          <p:cNvPr id="137" name="condition ? do_this_if_true : do_this_if_false"/>
          <p:cNvSpPr txBox="1"/>
          <p:nvPr/>
        </p:nvSpPr>
        <p:spPr>
          <a:xfrm>
            <a:off x="421142" y="6170819"/>
            <a:ext cx="10367170" cy="4766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condition </a:t>
            </a:r>
            <a:r>
              <a:rPr>
                <a:solidFill>
                  <a:srgbClr val="DE483A"/>
                </a:solidFill>
              </a:rPr>
              <a:t>?</a:t>
            </a:r>
            <a:r>
              <a:t> do_this_if_true </a:t>
            </a:r>
            <a:r>
              <a:rPr>
                <a:solidFill>
                  <a:srgbClr val="DE483A"/>
                </a:solidFill>
              </a:rPr>
              <a:t>:</a:t>
            </a:r>
            <a:r>
              <a:t> do_this_if_false</a:t>
            </a:r>
          </a:p>
        </p:txBody>
      </p:sp>
      <p:sp>
        <p:nvSpPr>
          <p:cNvPr id="138" name="age = 25…"/>
          <p:cNvSpPr txBox="1"/>
          <p:nvPr/>
        </p:nvSpPr>
        <p:spPr>
          <a:xfrm>
            <a:off x="456008" y="6815727"/>
            <a:ext cx="11484373" cy="23562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age = 25</a:t>
            </a:r>
          </a:p>
          <a:p>
            <a:pPr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age &gt;= 18 ? "You can vote" : "You can’t vote"</a:t>
            </a:r>
          </a:p>
          <a:p>
            <a:pPr algn="l">
              <a:defRPr sz="32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sz="32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"You can vote"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se statement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ase statement</a:t>
            </a:r>
          </a:p>
        </p:txBody>
      </p:sp>
      <p:sp>
        <p:nvSpPr>
          <p:cNvPr id="141" name="A quicker and more concise option for when we’re dealing with multiple if and elsif statements evaluating the value of the same variable, is the case statement"/>
          <p:cNvSpPr txBox="1"/>
          <p:nvPr/>
        </p:nvSpPr>
        <p:spPr>
          <a:xfrm>
            <a:off x="317055" y="1680407"/>
            <a:ext cx="12370690" cy="16724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A quicker and more concise option for when we’re dealing with multiple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t> and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elsif</a:t>
            </a:r>
            <a:r>
              <a:t> statements evaluating the value of the same variable, is the </a:t>
            </a:r>
            <a:r>
              <a:rPr b="1"/>
              <a:t>case statement</a:t>
            </a:r>
          </a:p>
        </p:txBody>
      </p:sp>
      <p:sp>
        <p:nvSpPr>
          <p:cNvPr id="142" name="puts &quot;Which language are you learning?&quot;…"/>
          <p:cNvSpPr txBox="1"/>
          <p:nvPr/>
        </p:nvSpPr>
        <p:spPr>
          <a:xfrm>
            <a:off x="2128787" y="3495389"/>
            <a:ext cx="8747226" cy="9233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"Which language are you learning?"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language = gets.chomp</a:t>
            </a:r>
          </a:p>
        </p:txBody>
      </p:sp>
      <p:sp>
        <p:nvSpPr>
          <p:cNvPr id="143" name="case language…"/>
          <p:cNvSpPr txBox="1"/>
          <p:nvPr/>
        </p:nvSpPr>
        <p:spPr>
          <a:xfrm>
            <a:off x="2110982" y="4746656"/>
            <a:ext cx="6366186" cy="45809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case language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"ruby"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"Web apps"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"css"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"Style"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"html"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"Content"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 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"Sounds interesting!"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ase statement (cont.)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ase statement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6" name="If the statements are short, we can refactor in single lines"/>
          <p:cNvSpPr txBox="1"/>
          <p:nvPr/>
        </p:nvSpPr>
        <p:spPr>
          <a:xfrm>
            <a:off x="317055" y="2765612"/>
            <a:ext cx="12370690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the statements are short, we can refactor in single lines</a:t>
            </a:r>
          </a:p>
        </p:txBody>
      </p:sp>
      <p:sp>
        <p:nvSpPr>
          <p:cNvPr id="147" name="case language…"/>
          <p:cNvSpPr txBox="1"/>
          <p:nvPr/>
        </p:nvSpPr>
        <p:spPr>
          <a:xfrm>
            <a:off x="1169018" y="3942854"/>
            <a:ext cx="8101642" cy="275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case language 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"ruby" then puts "Web apps"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"css"  then puts "Style"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when "html" then puts "Content"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 puts "Sounds interesting!"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plicit return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mplicit return</a:t>
            </a:r>
          </a:p>
        </p:txBody>
      </p:sp>
      <p:sp>
        <p:nvSpPr>
          <p:cNvPr id="150" name="Unlike most programming languages, Ruby’s methods will implicitly return the result of the last evaluated expression, even if we don’t specifically use the return keyword"/>
          <p:cNvSpPr txBox="1"/>
          <p:nvPr/>
        </p:nvSpPr>
        <p:spPr>
          <a:xfrm>
            <a:off x="418457" y="2363571"/>
            <a:ext cx="12370690" cy="1677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Unlike most programming languages, Ruby’s methods will implicitly </a:t>
            </a:r>
            <a:r>
              <a:rPr b="1"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i="1"/>
              <a:t> </a:t>
            </a:r>
            <a:r>
              <a:t>the result of the </a:t>
            </a:r>
            <a:r>
              <a:rPr b="1"/>
              <a:t>last evaluated expression, </a:t>
            </a:r>
            <a:r>
              <a:t>even if we don’t specifically use the </a:t>
            </a:r>
            <a:r>
              <a:rPr b="1"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t> keyword</a:t>
            </a:r>
          </a:p>
        </p:txBody>
      </p:sp>
      <p:sp>
        <p:nvSpPr>
          <p:cNvPr id="151" name="def sum(a, b)…"/>
          <p:cNvSpPr txBox="1"/>
          <p:nvPr/>
        </p:nvSpPr>
        <p:spPr>
          <a:xfrm>
            <a:off x="2011421" y="4617361"/>
            <a:ext cx="3768689" cy="13805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sum(a, b)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return a + b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2" name="def sum(a, b)…"/>
          <p:cNvSpPr txBox="1"/>
          <p:nvPr/>
        </p:nvSpPr>
        <p:spPr>
          <a:xfrm>
            <a:off x="7481641" y="4617361"/>
            <a:ext cx="3119314" cy="13805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sum(a, b)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a + b</a:t>
            </a:r>
          </a:p>
          <a:p>
            <a:pPr algn="l">
              <a:def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3" name="Both print out the same result, but the second is more concise…"/>
          <p:cNvSpPr txBox="1"/>
          <p:nvPr/>
        </p:nvSpPr>
        <p:spPr>
          <a:xfrm>
            <a:off x="418457" y="6968733"/>
            <a:ext cx="12370690" cy="21804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Both print out the same result, but the second is more concise</a:t>
            </a:r>
          </a:p>
          <a:p>
            <a:pPr algn="l" defTabSz="457200">
              <a:defRPr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i="1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Exception: we will need to use </a:t>
            </a:r>
            <a:r>
              <a:rPr b="1" i="0"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t> within a method if we need a result to be returned before its last expression</a:t>
            </a:r>
          </a:p>
        </p:txBody>
      </p:sp>
      <p:sp>
        <p:nvSpPr>
          <p:cNvPr id="154" name="Dingbat Check"/>
          <p:cNvSpPr/>
          <p:nvPr/>
        </p:nvSpPr>
        <p:spPr>
          <a:xfrm>
            <a:off x="10763275" y="4977633"/>
            <a:ext cx="694518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5" name="Dingbat X"/>
          <p:cNvSpPr/>
          <p:nvPr/>
        </p:nvSpPr>
        <p:spPr>
          <a:xfrm>
            <a:off x="5951830" y="4977420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ditional assignment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onditional assignment</a:t>
            </a:r>
          </a:p>
        </p:txBody>
      </p:sp>
      <p:sp>
        <p:nvSpPr>
          <p:cNvPr id="158" name="We can use the = operator to assign a value to a variable, but if we want to assign a variable only if it hasn’t already been assigned, we can use the conditional assignment operator ||="/>
          <p:cNvSpPr txBox="1"/>
          <p:nvPr/>
        </p:nvSpPr>
        <p:spPr>
          <a:xfrm>
            <a:off x="317055" y="1835504"/>
            <a:ext cx="12370690" cy="167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use the </a:t>
            </a:r>
            <a:r>
              <a:rPr b="1">
                <a:solidFill>
                  <a:srgbClr val="FA1116"/>
                </a:solidFill>
              </a:rPr>
              <a:t>=</a:t>
            </a:r>
            <a:r>
              <a:t> operator to assign a value to a variable, but if we want to assign a variable </a:t>
            </a:r>
            <a:r>
              <a:rPr i="1" u="sng"/>
              <a:t>only</a:t>
            </a:r>
            <a:r>
              <a:t> if it hasn’t already been assigned, we can use the </a:t>
            </a:r>
            <a:r>
              <a:rPr i="1"/>
              <a:t>conditional assignment operator</a:t>
            </a:r>
            <a:r>
              <a:t> </a:t>
            </a:r>
            <a:r>
              <a:rPr b="1">
                <a:solidFill>
                  <a:srgbClr val="FA1116"/>
                </a:solidFill>
              </a:rPr>
              <a:t>||=</a:t>
            </a:r>
            <a:r>
              <a:t> </a:t>
            </a:r>
          </a:p>
        </p:txBody>
      </p:sp>
      <p:sp>
        <p:nvSpPr>
          <p:cNvPr id="159" name="Ex 1:…"/>
          <p:cNvSpPr txBox="1"/>
          <p:nvPr/>
        </p:nvSpPr>
        <p:spPr>
          <a:xfrm>
            <a:off x="317054" y="3752100"/>
            <a:ext cx="12370692" cy="29076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 1: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nil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"Solene"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||= "John"</a:t>
            </a:r>
          </a:p>
          <a:p>
            <a:pPr algn="l" defTabSz="457200">
              <a:lnSpc>
                <a:spcPct val="40000"/>
              </a:lnSpc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"Today’s teacher is #{teacher}!"</a:t>
            </a:r>
          </a:p>
          <a:p>
            <a:pPr algn="l" defTabSz="457200"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"Today’s teacher is Solene"</a:t>
            </a:r>
          </a:p>
        </p:txBody>
      </p:sp>
      <p:sp>
        <p:nvSpPr>
          <p:cNvPr id="160" name="Ex 2…"/>
          <p:cNvSpPr txBox="1"/>
          <p:nvPr/>
        </p:nvSpPr>
        <p:spPr>
          <a:xfrm>
            <a:off x="313959" y="6874129"/>
            <a:ext cx="10744974" cy="24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 2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= nil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teacher ||= "Nawel"</a:t>
            </a:r>
          </a:p>
          <a:p>
            <a:pPr algn="l" defTabSz="457200">
              <a:lnSpc>
                <a:spcPct val="40000"/>
              </a:lnSpc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"Today’s teacher is #{teacher}!"</a:t>
            </a:r>
          </a:p>
          <a:p>
            <a:pPr algn="l" defTabSz="457200"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"Today’s teacher is Nawel"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pto &amp; downto"/>
          <p:cNvSpPr txBox="1"/>
          <p:nvPr/>
        </p:nvSpPr>
        <p:spPr>
          <a:xfrm>
            <a:off x="27660" y="555211"/>
            <a:ext cx="12949480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7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sz="8000"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pto &amp; downto</a:t>
            </a:r>
          </a:p>
        </p:txBody>
      </p:sp>
      <p:sp>
        <p:nvSpPr>
          <p:cNvPr id="163" name="If we know the range of numbers we’d like to loop through, instead of a for loop we can use the .upto and .downto methods"/>
          <p:cNvSpPr txBox="1"/>
          <p:nvPr/>
        </p:nvSpPr>
        <p:spPr>
          <a:xfrm>
            <a:off x="634278" y="2540763"/>
            <a:ext cx="11736244" cy="17590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know the range of numbers we’d like to loop through, instead of a </a:t>
            </a:r>
            <a:r>
              <a:rPr b="1" sz="34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t> loop we can use the </a:t>
            </a:r>
            <a:r>
              <a:rPr b="1"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.upto</a:t>
            </a:r>
            <a:r>
              <a:t> and </a:t>
            </a:r>
            <a:r>
              <a:rPr b="1" sz="34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.downto</a:t>
            </a:r>
            <a:r>
              <a:t> methods</a:t>
            </a:r>
          </a:p>
        </p:txBody>
      </p:sp>
      <p:sp>
        <p:nvSpPr>
          <p:cNvPr id="164" name="95.upto(100) { | num | print num, &quot; &quot; }"/>
          <p:cNvSpPr txBox="1"/>
          <p:nvPr/>
        </p:nvSpPr>
        <p:spPr>
          <a:xfrm>
            <a:off x="2184719" y="6488686"/>
            <a:ext cx="9000347" cy="455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95.upto(100) { | num | print num, " " }</a:t>
            </a:r>
          </a:p>
        </p:txBody>
      </p:sp>
      <p:sp>
        <p:nvSpPr>
          <p:cNvPr id="165" name="for num in 95..100…"/>
          <p:cNvSpPr txBox="1"/>
          <p:nvPr/>
        </p:nvSpPr>
        <p:spPr>
          <a:xfrm>
            <a:off x="2288233" y="4471793"/>
            <a:ext cx="4278413" cy="1344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 in 95..100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 , " "</a:t>
            </a:r>
          </a:p>
          <a:p>
            <a:pPr algn="l" defTabSz="457200"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66" name="Dingbat Check"/>
          <p:cNvSpPr/>
          <p:nvPr/>
        </p:nvSpPr>
        <p:spPr>
          <a:xfrm>
            <a:off x="10532428" y="6211944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7" name="Dingbat X"/>
          <p:cNvSpPr/>
          <p:nvPr/>
        </p:nvSpPr>
        <p:spPr>
          <a:xfrm>
            <a:off x="7205804" y="4546599"/>
            <a:ext cx="55887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" name="Both print out the same result, but the second is more &quot;Rubyist&quot;"/>
          <p:cNvSpPr txBox="1"/>
          <p:nvPr/>
        </p:nvSpPr>
        <p:spPr>
          <a:xfrm>
            <a:off x="166143" y="7389664"/>
            <a:ext cx="12672515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Both print out the same result, but the second is more "Rubyist"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