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9. Classes &amp; Instances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heritance with super"/>
          <p:cNvSpPr txBox="1"/>
          <p:nvPr/>
        </p:nvSpPr>
        <p:spPr>
          <a:xfrm>
            <a:off x="1469283" y="418534"/>
            <a:ext cx="103687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nheritance with super</a:t>
            </a:r>
          </a:p>
        </p:txBody>
      </p:sp>
      <p:sp>
        <p:nvSpPr>
          <p:cNvPr id="182" name="We can directly access the attributes or methods of a parent Class with Ruby’s built-in super keyword"/>
          <p:cNvSpPr txBox="1"/>
          <p:nvPr/>
        </p:nvSpPr>
        <p:spPr>
          <a:xfrm>
            <a:off x="656674" y="2460578"/>
            <a:ext cx="12247512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directly access the attributes or methods of a parent Class with Ruby’s built-in </a:t>
            </a:r>
            <a:r>
              <a:rPr b="1" sz="3600">
                <a:solidFill>
                  <a:srgbClr val="FA1116"/>
                </a:solidFill>
              </a:rPr>
              <a:t>super</a:t>
            </a:r>
            <a:r>
              <a:t> keyword</a:t>
            </a:r>
          </a:p>
        </p:txBody>
      </p:sp>
      <p:sp>
        <p:nvSpPr>
          <p:cNvPr id="183" name="class DerivedClass &lt; ParentClass…"/>
          <p:cNvSpPr txBox="1"/>
          <p:nvPr/>
        </p:nvSpPr>
        <p:spPr>
          <a:xfrm>
            <a:off x="629696" y="4740427"/>
            <a:ext cx="7297647" cy="3296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DerivedClass &lt; ParentClass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some_method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super(optional_args)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# Some stuff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84" name="when we call super from inside a method, we’re telling Ruby to look in the parent Class of the current Class and find a method with the same name as the one from which super is called…"/>
          <p:cNvSpPr txBox="1"/>
          <p:nvPr/>
        </p:nvSpPr>
        <p:spPr>
          <a:xfrm>
            <a:off x="7428249" y="5469818"/>
            <a:ext cx="5130314" cy="241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when we call super from inside a method, we’re telling Ruby to look in the parent Class of the current Class and find a method with the same name as the one from which super is called</a:t>
            </a:r>
          </a:p>
          <a:p>
            <a:pPr algn="l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if it finds it, Ruby will use the parent class’ version of the method</a:t>
            </a:r>
          </a:p>
        </p:txBody>
      </p:sp>
      <p:sp>
        <p:nvSpPr>
          <p:cNvPr id="185" name="Line"/>
          <p:cNvSpPr/>
          <p:nvPr/>
        </p:nvSpPr>
        <p:spPr>
          <a:xfrm>
            <a:off x="5738173" y="6388451"/>
            <a:ext cx="152845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8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8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lasses and instances"/>
          <p:cNvSpPr txBox="1"/>
          <p:nvPr/>
        </p:nvSpPr>
        <p:spPr>
          <a:xfrm>
            <a:off x="1751309" y="387370"/>
            <a:ext cx="102356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lasses and instances</a:t>
            </a:r>
          </a:p>
        </p:txBody>
      </p:sp>
      <p:sp>
        <p:nvSpPr>
          <p:cNvPr id="124" name="Ruby has some built in classes you already know: String, Integer, Array, Hash, etc.…"/>
          <p:cNvSpPr txBox="1"/>
          <p:nvPr/>
        </p:nvSpPr>
        <p:spPr>
          <a:xfrm>
            <a:off x="427739" y="2063268"/>
            <a:ext cx="12339332" cy="4927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Ruby</a:t>
            </a:r>
            <a:r>
              <a:t> has some built in classes you already know: String, Integer, Array, Hash, etc.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 sz="3600">
                <a:solidFill>
                  <a:srgbClr val="FA1116"/>
                </a:solidFill>
              </a:rPr>
              <a:t>Ruby</a:t>
            </a:r>
            <a:r>
              <a:t> </a:t>
            </a:r>
            <a:r>
              <a:rPr b="1" i="1"/>
              <a:t>Class</a:t>
            </a:r>
            <a:r>
              <a:t> is like a “cake mold”, from which several </a:t>
            </a:r>
            <a:r>
              <a:rPr b="1" i="1"/>
              <a:t>instances</a:t>
            </a:r>
            <a:r>
              <a:rPr b="1"/>
              <a:t> </a:t>
            </a:r>
            <a:r>
              <a:t>can be originated -&gt; because they come from the same “mold”, all of these </a:t>
            </a:r>
            <a:r>
              <a:rPr b="1" i="1"/>
              <a:t>instances</a:t>
            </a:r>
            <a:r>
              <a:t> share similar methods and their respective </a:t>
            </a:r>
            <a:r>
              <a:rPr b="1" sz="3600">
                <a:solidFill>
                  <a:srgbClr val="FA1116"/>
                </a:solidFill>
              </a:rPr>
              <a:t>attributes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Each instance of a </a:t>
            </a:r>
            <a:r>
              <a:rPr b="1" i="1"/>
              <a:t>Class</a:t>
            </a:r>
            <a:r>
              <a:t> is a </a:t>
            </a:r>
            <a:r>
              <a:rPr b="1" sz="3600">
                <a:solidFill>
                  <a:srgbClr val="FA1116"/>
                </a:solidFill>
              </a:rPr>
              <a:t>Ruby</a:t>
            </a:r>
            <a:r>
              <a:t> </a:t>
            </a:r>
            <a:r>
              <a:rPr b="1" i="1"/>
              <a:t>object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2178082" y="7676165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" name="this object is an instance of the String class"/>
          <p:cNvSpPr txBox="1"/>
          <p:nvPr/>
        </p:nvSpPr>
        <p:spPr>
          <a:xfrm>
            <a:off x="3063550" y="7460265"/>
            <a:ext cx="5786019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300"/>
            </a:lvl1pPr>
          </a:lstStyle>
          <a:p>
            <a:pPr/>
            <a:r>
              <a:t>this object is an instance of the String class</a:t>
            </a:r>
          </a:p>
        </p:txBody>
      </p:sp>
      <p:sp>
        <p:nvSpPr>
          <p:cNvPr id="127" name="“John”"/>
          <p:cNvSpPr txBox="1"/>
          <p:nvPr/>
        </p:nvSpPr>
        <p:spPr>
          <a:xfrm>
            <a:off x="531491" y="7437842"/>
            <a:ext cx="1429545" cy="476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“John”</a:t>
            </a:r>
          </a:p>
        </p:txBody>
      </p:sp>
      <p:sp>
        <p:nvSpPr>
          <p:cNvPr id="128" name="Line"/>
          <p:cNvSpPr/>
          <p:nvPr/>
        </p:nvSpPr>
        <p:spPr>
          <a:xfrm flipH="1">
            <a:off x="2749409" y="8500551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" name="this object is an instance of the Array class"/>
          <p:cNvSpPr txBox="1"/>
          <p:nvPr/>
        </p:nvSpPr>
        <p:spPr>
          <a:xfrm>
            <a:off x="3897287" y="8284651"/>
            <a:ext cx="5715623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300"/>
            </a:lvl1pPr>
          </a:lstStyle>
          <a:p>
            <a:pPr/>
            <a:r>
              <a:t>this object is an instance of the Array class</a:t>
            </a:r>
          </a:p>
        </p:txBody>
      </p:sp>
      <p:sp>
        <p:nvSpPr>
          <p:cNvPr id="130" name="[1,2,3,4]"/>
          <p:cNvSpPr txBox="1"/>
          <p:nvPr/>
        </p:nvSpPr>
        <p:spPr>
          <a:xfrm>
            <a:off x="557089" y="8262228"/>
            <a:ext cx="2099867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[1,2,3,4]</a:t>
            </a:r>
          </a:p>
        </p:txBody>
      </p:sp>
      <p:sp>
        <p:nvSpPr>
          <p:cNvPr id="131" name="Line"/>
          <p:cNvSpPr/>
          <p:nvPr/>
        </p:nvSpPr>
        <p:spPr>
          <a:xfrm flipH="1">
            <a:off x="1316661" y="9191587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2" name="this object is an instance of the Integer class"/>
          <p:cNvSpPr txBox="1"/>
          <p:nvPr/>
        </p:nvSpPr>
        <p:spPr>
          <a:xfrm>
            <a:off x="2283169" y="8975687"/>
            <a:ext cx="5944046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300"/>
            </a:lvl1pPr>
          </a:lstStyle>
          <a:p>
            <a:pPr/>
            <a:r>
              <a:t>this object is an instance of the Integer class</a:t>
            </a:r>
          </a:p>
        </p:txBody>
      </p:sp>
      <p:sp>
        <p:nvSpPr>
          <p:cNvPr id="133" name="12"/>
          <p:cNvSpPr txBox="1"/>
          <p:nvPr/>
        </p:nvSpPr>
        <p:spPr>
          <a:xfrm>
            <a:off x="570012" y="8953264"/>
            <a:ext cx="535782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our own classes"/>
          <p:cNvSpPr txBox="1"/>
          <p:nvPr/>
        </p:nvSpPr>
        <p:spPr>
          <a:xfrm>
            <a:off x="899815" y="418534"/>
            <a:ext cx="115077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uilding our own classes</a:t>
            </a:r>
          </a:p>
        </p:txBody>
      </p:sp>
      <p:sp>
        <p:nvSpPr>
          <p:cNvPr id="136" name="We can also create new Classes from scratch…"/>
          <p:cNvSpPr txBox="1"/>
          <p:nvPr/>
        </p:nvSpPr>
        <p:spPr>
          <a:xfrm>
            <a:off x="491706" y="2075762"/>
            <a:ext cx="12021388" cy="3383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also create new Classes from scratch</a:t>
            </a:r>
          </a:p>
          <a:p>
            <a:pPr algn="l">
              <a:lnSpc>
                <a:spcPct val="60000"/>
              </a:lnSpc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Class syntax: </a:t>
            </a:r>
            <a:r>
              <a:rPr b="1"/>
              <a:t>class</a:t>
            </a:r>
            <a:r>
              <a:t> keyword + </a:t>
            </a:r>
            <a:r>
              <a:rPr b="1"/>
              <a:t>class</a:t>
            </a:r>
            <a:r>
              <a:t> </a:t>
            </a:r>
            <a:r>
              <a:rPr b="1"/>
              <a:t>name</a:t>
            </a:r>
            <a:r>
              <a:t> + </a:t>
            </a:r>
            <a:r>
              <a:rPr b="1"/>
              <a:t>end</a:t>
            </a:r>
            <a:r>
              <a:t> keyword</a:t>
            </a:r>
          </a:p>
          <a:p>
            <a:pPr algn="l">
              <a:lnSpc>
                <a:spcPct val="60000"/>
              </a:lnSpc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Within this, we include the </a:t>
            </a:r>
            <a:r>
              <a:rPr b="1"/>
              <a:t>.initialize </a:t>
            </a:r>
            <a:r>
              <a:t>method, which “boots up” each object created by the Class, and which includes its</a:t>
            </a:r>
            <a:r>
              <a:rPr i="1"/>
              <a:t> </a:t>
            </a:r>
            <a:r>
              <a:rPr b="1"/>
              <a:t>instance variables </a:t>
            </a:r>
            <a:r>
              <a:t>(these set the new objects’ specificities)</a:t>
            </a:r>
          </a:p>
        </p:txBody>
      </p:sp>
      <p:sp>
        <p:nvSpPr>
          <p:cNvPr id="137" name="Group"/>
          <p:cNvSpPr/>
          <p:nvPr/>
        </p:nvSpPr>
        <p:spPr>
          <a:xfrm>
            <a:off x="658243" y="7230571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initialize(make, model)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@make = make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@model = model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5040211" y="6113415"/>
            <a:ext cx="19945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this Class will allows us to create as many Car instances as we want…"/>
          <p:cNvSpPr txBox="1"/>
          <p:nvPr/>
        </p:nvSpPr>
        <p:spPr>
          <a:xfrm>
            <a:off x="7202430" y="5817497"/>
            <a:ext cx="5906385" cy="124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/>
            </a:pPr>
            <a:r>
              <a:t>this Class will allows us to create as many </a:t>
            </a:r>
            <a:r>
              <a:t>Car </a:t>
            </a:r>
            <a:r>
              <a:t>instances as we want</a:t>
            </a:r>
          </a:p>
          <a:p>
            <a:pPr algn="l">
              <a:defRPr sz="1900"/>
            </a:pPr>
          </a:p>
          <a:p>
            <a:pPr algn="l">
              <a:defRPr sz="1900"/>
            </a:pPr>
            <a:r>
              <a:t>each Car object will have its own make and model</a:t>
            </a:r>
          </a:p>
        </p:txBody>
      </p:sp>
      <p:sp>
        <p:nvSpPr>
          <p:cNvPr id="140" name="Group"/>
          <p:cNvSpPr/>
          <p:nvPr/>
        </p:nvSpPr>
        <p:spPr>
          <a:xfrm>
            <a:off x="595084" y="9055440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Car.new(“Honda”, “Civic”);</a:t>
            </a:r>
          </a:p>
        </p:txBody>
      </p:sp>
      <p:sp>
        <p:nvSpPr>
          <p:cNvPr id="141" name="Line"/>
          <p:cNvSpPr/>
          <p:nvPr/>
        </p:nvSpPr>
        <p:spPr>
          <a:xfrm flipH="1">
            <a:off x="5536191" y="8247980"/>
            <a:ext cx="1340082" cy="3267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we can create an instance of a Class just by calling .new on the Class name, and defining values for the instance variables"/>
          <p:cNvSpPr txBox="1"/>
          <p:nvPr/>
        </p:nvSpPr>
        <p:spPr>
          <a:xfrm>
            <a:off x="7032700" y="7808447"/>
            <a:ext cx="5906386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/>
            </a:pPr>
            <a:r>
              <a:t>we can create an </a:t>
            </a:r>
            <a:r>
              <a:t>instance</a:t>
            </a:r>
            <a:r>
              <a:t> of a Class just by </a:t>
            </a:r>
            <a:r>
              <a:t>calling</a:t>
            </a:r>
            <a:r>
              <a:t> </a:t>
            </a:r>
            <a:r>
              <a:t>.new</a:t>
            </a:r>
            <a:r>
              <a:t> on the Class name, and </a:t>
            </a:r>
            <a:r>
              <a:t>defining values for the instance variables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5111091" y="6897803"/>
            <a:ext cx="1579656" cy="2589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oup"/>
          <p:cNvSpPr/>
          <p:nvPr/>
        </p:nvSpPr>
        <p:spPr>
          <a:xfrm>
            <a:off x="861047" y="7188765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Person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lnSpc>
                <a:spcPct val="6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greeting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“Hi!”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46" name="Instance methods"/>
          <p:cNvSpPr txBox="1"/>
          <p:nvPr/>
        </p:nvSpPr>
        <p:spPr>
          <a:xfrm>
            <a:off x="2514239" y="418534"/>
            <a:ext cx="82788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nstance methods</a:t>
            </a:r>
          </a:p>
        </p:txBody>
      </p:sp>
      <p:sp>
        <p:nvSpPr>
          <p:cNvPr id="147" name="We often define other methods for our Classes so that their instances can do interesting stuff…"/>
          <p:cNvSpPr txBox="1"/>
          <p:nvPr/>
        </p:nvSpPr>
        <p:spPr>
          <a:xfrm>
            <a:off x="642984" y="2019299"/>
            <a:ext cx="12021388" cy="276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often define other methods for our </a:t>
            </a:r>
            <a:r>
              <a:rPr b="1" i="1"/>
              <a:t>Classes</a:t>
            </a:r>
            <a:r>
              <a:t> so that their instances can do interesting stuff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While </a:t>
            </a: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 define an object’s attributes, </a:t>
            </a:r>
            <a:r>
              <a:rPr b="1" sz="3600">
                <a:solidFill>
                  <a:srgbClr val="FA1116"/>
                </a:solidFill>
              </a:rPr>
              <a:t>methods</a:t>
            </a:r>
            <a:r>
              <a:t> define its </a:t>
            </a:r>
            <a:r>
              <a:rPr b="1" i="1"/>
              <a:t>behaviour</a:t>
            </a:r>
          </a:p>
        </p:txBody>
      </p:sp>
      <p:sp>
        <p:nvSpPr>
          <p:cNvPr id="148" name="Group"/>
          <p:cNvSpPr txBox="1"/>
          <p:nvPr/>
        </p:nvSpPr>
        <p:spPr>
          <a:xfrm>
            <a:off x="6412328" y="5645179"/>
            <a:ext cx="6561668" cy="2343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solene = Person.new(“Solene”)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solene.greeting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Hi!</a:t>
            </a:r>
          </a:p>
        </p:txBody>
      </p:sp>
      <p:sp>
        <p:nvSpPr>
          <p:cNvPr id="149" name="Arrow"/>
          <p:cNvSpPr/>
          <p:nvPr/>
        </p:nvSpPr>
        <p:spPr>
          <a:xfrm>
            <a:off x="5080848" y="7140193"/>
            <a:ext cx="790398" cy="572719"/>
          </a:xfrm>
          <a:prstGeom prst="rightArrow">
            <a:avLst>
              <a:gd name="adj1" fmla="val 32000"/>
              <a:gd name="adj2" fmla="val 68602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algn="l" defTabSz="457200">
              <a:defRPr b="1"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cope"/>
          <p:cNvSpPr txBox="1"/>
          <p:nvPr/>
        </p:nvSpPr>
        <p:spPr>
          <a:xfrm>
            <a:off x="5181747" y="418534"/>
            <a:ext cx="2943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</a:t>
            </a:r>
          </a:p>
        </p:txBody>
      </p:sp>
      <p:sp>
        <p:nvSpPr>
          <p:cNvPr id="152" name="An important aspect of Ruby Classes is their scope -&gt; the context in which they’re available…"/>
          <p:cNvSpPr txBox="1"/>
          <p:nvPr/>
        </p:nvSpPr>
        <p:spPr>
          <a:xfrm>
            <a:off x="310951" y="2335990"/>
            <a:ext cx="12685453" cy="6104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 important aspect of Ruby </a:t>
            </a:r>
            <a:r>
              <a:rPr b="1" i="1"/>
              <a:t>Classes</a:t>
            </a:r>
            <a:r>
              <a:t> is their </a:t>
            </a:r>
            <a:r>
              <a:rPr i="1"/>
              <a:t>scope -&gt;</a:t>
            </a:r>
            <a:r>
              <a:t> the context in which they’re available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global variables</a:t>
            </a:r>
            <a:r>
              <a:t> are available everywhere and can be declared in two ways: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defined outside of any method or class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preceded by an $ if we want them to become global from inside a method or class (ex: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$foo</a:t>
            </a:r>
            <a:r>
              <a:t>)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local variables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 </a:t>
            </a:r>
            <a:r>
              <a:t>are only available inside certain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ope (cont.)"/>
          <p:cNvSpPr txBox="1"/>
          <p:nvPr/>
        </p:nvSpPr>
        <p:spPr>
          <a:xfrm>
            <a:off x="4419334" y="418534"/>
            <a:ext cx="446868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5" name="class variables belong to a certain Class, are preceded by two @s (ex: @@files) and there’s only one copy of a Class variable which is then shared by all instances of that Class…"/>
          <p:cNvSpPr txBox="1"/>
          <p:nvPr/>
        </p:nvSpPr>
        <p:spPr>
          <a:xfrm>
            <a:off x="310951" y="2531696"/>
            <a:ext cx="12685453" cy="6138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class variables</a:t>
            </a:r>
            <a:r>
              <a:t> belong to a certain </a:t>
            </a:r>
            <a:r>
              <a:rPr i="1"/>
              <a:t>Class</a:t>
            </a:r>
            <a:r>
              <a:t>, are preceded by two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t>s (ex: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@@files</a:t>
            </a:r>
            <a:r>
              <a:t>) and there’s only one copy of a </a:t>
            </a:r>
            <a:r>
              <a:rPr i="1"/>
              <a:t>Class</a:t>
            </a:r>
            <a:r>
              <a:t> variable which is then shared by all instances of that </a:t>
            </a:r>
            <a:r>
              <a:rPr i="1"/>
              <a:t>Class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 are only available to particular instances of a </a:t>
            </a:r>
            <a:r>
              <a:rPr i="1"/>
              <a:t>Class,</a:t>
            </a:r>
            <a:r>
              <a:t> and are preceded by an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Global variables can be changed from anywhere in the program and it’s better to create variables with limited scope that can only be changed from a few places (ex: </a:t>
            </a: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 which belong to a particular object)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cope (cont.)"/>
          <p:cNvSpPr txBox="1"/>
          <p:nvPr/>
        </p:nvSpPr>
        <p:spPr>
          <a:xfrm>
            <a:off x="4419334" y="418534"/>
            <a:ext cx="446868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8" name="The same goes for methods…"/>
          <p:cNvSpPr txBox="1"/>
          <p:nvPr/>
        </p:nvSpPr>
        <p:spPr>
          <a:xfrm>
            <a:off x="529921" y="2686049"/>
            <a:ext cx="12247512" cy="438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same goes for </a:t>
            </a:r>
            <a:r>
              <a:rPr b="1"/>
              <a:t>methods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global methods</a:t>
            </a:r>
            <a:r>
              <a:t> are available everywhere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class methods</a:t>
            </a:r>
            <a:r>
              <a:t> are only available to members of a certain Class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instance methods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are only available to particular 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heritance syntax"/>
          <p:cNvSpPr txBox="1"/>
          <p:nvPr/>
        </p:nvSpPr>
        <p:spPr>
          <a:xfrm>
            <a:off x="2381651" y="418534"/>
            <a:ext cx="854405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nheritance syntax</a:t>
            </a:r>
          </a:p>
        </p:txBody>
      </p:sp>
      <p:sp>
        <p:nvSpPr>
          <p:cNvPr id="161" name="inheritance is the process by which one Class takes on the attributes and methods of another"/>
          <p:cNvSpPr txBox="1"/>
          <p:nvPr/>
        </p:nvSpPr>
        <p:spPr>
          <a:xfrm>
            <a:off x="529921" y="2470238"/>
            <a:ext cx="12247513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inheritance</a:t>
            </a:r>
            <a:r>
              <a:t> is the process by which one Class takes on the attributes and methods of another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4493" y="5284810"/>
            <a:ext cx="12401993" cy="3461827"/>
            <a:chOff x="0" y="355600"/>
            <a:chExt cx="12401991" cy="3461825"/>
          </a:xfrm>
        </p:grpSpPr>
        <p:sp>
          <p:nvSpPr>
            <p:cNvPr id="162" name="class DerivedClass &lt; BaseClass…"/>
            <p:cNvSpPr/>
            <p:nvPr/>
          </p:nvSpPr>
          <p:spPr>
            <a:xfrm>
              <a:off x="4049093" y="2547425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class DerivedClass &lt; BaseClass</a:t>
              </a:r>
            </a:p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</a:t>
              </a:r>
              <a:r>
                <a:rPr>
                  <a:solidFill>
                    <a:srgbClr val="53585F"/>
                  </a:solidFill>
                </a:rPr>
                <a:t># some stuff</a:t>
              </a:r>
            </a:p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end</a:t>
              </a:r>
            </a:p>
          </p:txBody>
        </p:sp>
        <p:sp>
          <p:nvSpPr>
            <p:cNvPr id="163" name="we read “&lt;“ as “inherits from”"/>
            <p:cNvSpPr/>
            <p:nvPr/>
          </p:nvSpPr>
          <p:spPr>
            <a:xfrm>
              <a:off x="7414769" y="3240305"/>
              <a:ext cx="3935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marL="270509" indent="-228600" algn="l" defTabSz="457200">
                <a:defRPr sz="2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we read “&lt;“ as “inherits from”</a:t>
              </a:r>
            </a:p>
          </p:txBody>
        </p:sp>
        <p:sp>
          <p:nvSpPr>
            <p:cNvPr id="164" name="inheritance syntax:"/>
            <p:cNvSpPr/>
            <p:nvPr/>
          </p:nvSpPr>
          <p:spPr>
            <a:xfrm>
              <a:off x="0" y="2014025"/>
              <a:ext cx="41876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l" defTabSz="457200">
                <a:defRPr sz="35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 sz="3600">
                  <a:solidFill>
                    <a:srgbClr val="FA1116"/>
                  </a:solidFill>
                </a:rPr>
                <a:t>inheritance</a:t>
              </a:r>
              <a:r>
                <a:t> syntax:</a:t>
              </a:r>
            </a:p>
          </p:txBody>
        </p:sp>
        <p:sp>
          <p:nvSpPr>
            <p:cNvPr id="165" name="the derived Class (or subclass)…"/>
            <p:cNvSpPr/>
            <p:nvPr/>
          </p:nvSpPr>
          <p:spPr>
            <a:xfrm>
              <a:off x="122642" y="355600"/>
              <a:ext cx="50346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marL="270509" indent="-228600" algn="l" defTabSz="457200">
                <a:defRPr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derived Class (or </a:t>
              </a:r>
              <a:r>
                <a:rPr i="1"/>
                <a:t>subclass</a:t>
              </a:r>
              <a:r>
                <a:t>)</a:t>
              </a:r>
            </a:p>
            <a:p>
              <a:pPr marL="270509" indent="-228600" algn="l" defTabSz="457200">
                <a:defRPr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is the new Class we’re creating</a:t>
              </a:r>
            </a:p>
          </p:txBody>
        </p:sp>
        <p:sp>
          <p:nvSpPr>
            <p:cNvPr id="166" name="the base Class (or parent or superclass) is the Class from which the derived Class inherits"/>
            <p:cNvSpPr/>
            <p:nvPr/>
          </p:nvSpPr>
          <p:spPr>
            <a:xfrm>
              <a:off x="6635615" y="355600"/>
              <a:ext cx="57663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marL="270509" indent="-228600" algn="l" defTabSz="457200">
                <a:defRPr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base Class (or </a:t>
              </a:r>
              <a:r>
                <a:rPr i="1"/>
                <a:t>parent</a:t>
              </a:r>
              <a:r>
                <a:t> or </a:t>
              </a:r>
              <a:r>
                <a:rPr i="1"/>
                <a:t>superclass</a:t>
              </a:r>
              <a:r>
                <a:t>) is the Class from which the derived Class inherits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3790625" y="773647"/>
              <a:ext cx="720517" cy="7205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9283315" y="788672"/>
              <a:ext cx="513636" cy="9446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8472444" y="2429413"/>
              <a:ext cx="1" cy="5565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erriding inheritance"/>
          <p:cNvSpPr txBox="1"/>
          <p:nvPr/>
        </p:nvSpPr>
        <p:spPr>
          <a:xfrm>
            <a:off x="1450995" y="418534"/>
            <a:ext cx="104053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verriding inheritance</a:t>
            </a:r>
          </a:p>
        </p:txBody>
      </p:sp>
      <p:sp>
        <p:nvSpPr>
          <p:cNvPr id="173" name="Sometimes we may want one Class that inherits from another to override certain methods of their parent"/>
          <p:cNvSpPr txBox="1"/>
          <p:nvPr/>
        </p:nvSpPr>
        <p:spPr>
          <a:xfrm>
            <a:off x="529921" y="2377854"/>
            <a:ext cx="12247513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 we may want one Class that inherits from another to </a:t>
            </a:r>
            <a:r>
              <a:rPr b="1"/>
              <a:t>override</a:t>
            </a:r>
            <a:r>
              <a:t> certain methods of their parent </a:t>
            </a:r>
          </a:p>
        </p:txBody>
      </p:sp>
      <p:sp>
        <p:nvSpPr>
          <p:cNvPr id="174" name="class Creature…"/>
          <p:cNvSpPr txBox="1"/>
          <p:nvPr/>
        </p:nvSpPr>
        <p:spPr>
          <a:xfrm>
            <a:off x="720297" y="4226025"/>
            <a:ext cx="5569880" cy="4185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Creature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“Green"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5" name="class Dragon &lt; Creature…"/>
          <p:cNvSpPr txBox="1"/>
          <p:nvPr/>
        </p:nvSpPr>
        <p:spPr>
          <a:xfrm>
            <a:off x="7019986" y="4289226"/>
            <a:ext cx="5388066" cy="23562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Dragon &lt; Creature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“Purple"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6" name="bob = Dragon.new(&quot;bob&quot;)…"/>
          <p:cNvSpPr txBox="1"/>
          <p:nvPr/>
        </p:nvSpPr>
        <p:spPr>
          <a:xfrm>
            <a:off x="5033734" y="7705945"/>
            <a:ext cx="5799792" cy="18355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bob = Dragon.new("bob")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bob.skin_color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Purple</a:t>
            </a:r>
          </a:p>
        </p:txBody>
      </p:sp>
      <p:sp>
        <p:nvSpPr>
          <p:cNvPr id="177" name="Line"/>
          <p:cNvSpPr/>
          <p:nvPr/>
        </p:nvSpPr>
        <p:spPr>
          <a:xfrm flipH="1">
            <a:off x="9021825" y="6889234"/>
            <a:ext cx="515651" cy="28978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Class Dragon has inherited its parent’s Class instance variables but has overridden its .skin_color method"/>
          <p:cNvSpPr txBox="1"/>
          <p:nvPr/>
        </p:nvSpPr>
        <p:spPr>
          <a:xfrm>
            <a:off x="9387119" y="6228512"/>
            <a:ext cx="3491444" cy="124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70509" indent="-228600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Dragon has inherited its parent’s Class instance variables but has overridden its .skin_color method</a:t>
            </a:r>
          </a:p>
        </p:txBody>
      </p:sp>
      <p:sp>
        <p:nvSpPr>
          <p:cNvPr id="179" name="Arrow"/>
          <p:cNvSpPr/>
          <p:nvPr/>
        </p:nvSpPr>
        <p:spPr>
          <a:xfrm>
            <a:off x="5761548" y="5314341"/>
            <a:ext cx="790397" cy="572719"/>
          </a:xfrm>
          <a:prstGeom prst="rightArrow">
            <a:avLst>
              <a:gd name="adj1" fmla="val 32000"/>
              <a:gd name="adj2" fmla="val 68602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