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250949"/>
            <a:ext cx="8080818" cy="725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b="1" sz="83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b="1" sz="83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b="1" sz="83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b="1" sz="7900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</a:p>
          <a:p>
            <a:pPr>
              <a:defRPr b="1" sz="5900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10. Modules &amp; class methods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70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ccessing attributes (cont.)"/>
          <p:cNvSpPr txBox="1"/>
          <p:nvPr/>
        </p:nvSpPr>
        <p:spPr>
          <a:xfrm>
            <a:off x="1374468" y="387370"/>
            <a:ext cx="1098937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5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8" name="An attribute accessor, with the syntax attr_accessor, is a shortcut that allows us access to both read and change the value of an instance variable; it is both a getter and a setter"/>
          <p:cNvSpPr txBox="1"/>
          <p:nvPr/>
        </p:nvSpPr>
        <p:spPr>
          <a:xfrm>
            <a:off x="282653" y="1852826"/>
            <a:ext cx="12439495" cy="168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An attribute accessor, with the syntax </a:t>
            </a:r>
            <a:r>
              <a:rPr b="1" sz="3600">
                <a:solidFill>
                  <a:srgbClr val="FA1116"/>
                </a:solidFill>
              </a:rPr>
              <a:t>attr_accessor</a:t>
            </a:r>
            <a:r>
              <a:t>, is a shortcut that allows us access to both </a:t>
            </a:r>
            <a:r>
              <a:rPr b="1" i="1"/>
              <a:t>read</a:t>
            </a:r>
            <a:r>
              <a:t> and </a:t>
            </a:r>
            <a:r>
              <a:rPr b="1" i="1"/>
              <a:t>change</a:t>
            </a:r>
            <a:r>
              <a:t> the value of an instance variable; it is both a </a:t>
            </a:r>
            <a:r>
              <a:rPr i="1"/>
              <a:t>getter</a:t>
            </a:r>
            <a:r>
              <a:t> and a </a:t>
            </a:r>
            <a:r>
              <a:rPr i="1"/>
              <a:t>setter</a:t>
            </a:r>
          </a:p>
        </p:txBody>
      </p:sp>
      <p:sp>
        <p:nvSpPr>
          <p:cNvPr id="159" name="class Animal…"/>
          <p:cNvSpPr txBox="1"/>
          <p:nvPr/>
        </p:nvSpPr>
        <p:spPr>
          <a:xfrm>
            <a:off x="3224208" y="3711981"/>
            <a:ext cx="7851670" cy="559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attr_accessor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ules"/>
          <p:cNvSpPr txBox="1"/>
          <p:nvPr/>
        </p:nvSpPr>
        <p:spPr>
          <a:xfrm>
            <a:off x="4820814" y="218037"/>
            <a:ext cx="40289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</a:t>
            </a:r>
          </a:p>
        </p:txBody>
      </p:sp>
      <p:sp>
        <p:nvSpPr>
          <p:cNvPr id="162" name="modules store methods which can then be shared between Classes, allowing us to keep our code DRY…"/>
          <p:cNvSpPr txBox="1"/>
          <p:nvPr/>
        </p:nvSpPr>
        <p:spPr>
          <a:xfrm>
            <a:off x="282653" y="1564137"/>
            <a:ext cx="12439495" cy="80731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6500"/>
              </a:lnSpc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modules</a:t>
            </a:r>
            <a:r>
              <a:t> </a:t>
            </a:r>
            <a:r>
              <a:rPr b="0"/>
              <a:t>store methods which can then be shared between Classes, allowing us to keep our code DRY</a:t>
            </a: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Like Classes, modules also hold methods, but they can’t be instantiated -&gt;  we can’t create objects from a module</a:t>
            </a: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Modules are useful if we have methods that we want to reuse in different Classes, while keeping them in a central place to avoid repeating them everywhere</a:t>
            </a: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5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Ruby has some built in modules (ex: Date) which we can use by first using the </a:t>
            </a:r>
            <a:r>
              <a:rPr b="1" sz="3600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rPr>
              <a:t>require</a:t>
            </a:r>
            <a:r>
              <a:t> keyword, followed by their name:</a:t>
            </a:r>
          </a:p>
          <a:p>
            <a:pPr algn="l" defTabSz="457200">
              <a:lnSpc>
                <a:spcPts val="12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ct val="90000"/>
              </a:lnSpc>
              <a:spcBef>
                <a:spcPts val="300"/>
              </a:spcBef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require 'date'</a:t>
            </a: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But we can also create our 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odules (cont.)"/>
          <p:cNvSpPr txBox="1"/>
          <p:nvPr/>
        </p:nvSpPr>
        <p:spPr>
          <a:xfrm>
            <a:off x="3279881" y="387370"/>
            <a:ext cx="71785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65" name="The module syntax is similar to that of a Class, however modules don’t include variables since they, by definition, are mutable while a module is supposed to be immutable"/>
          <p:cNvSpPr txBox="1"/>
          <p:nvPr/>
        </p:nvSpPr>
        <p:spPr>
          <a:xfrm>
            <a:off x="282653" y="2110519"/>
            <a:ext cx="12439495" cy="16258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The module syntax is similar to that of a Class, however modules don’t include variables since they, by definition, are mutable while a module is supposed to be immutable</a:t>
            </a:r>
          </a:p>
        </p:txBody>
      </p:sp>
      <p:sp>
        <p:nvSpPr>
          <p:cNvPr id="166" name="module Cream…"/>
          <p:cNvSpPr txBox="1"/>
          <p:nvPr/>
        </p:nvSpPr>
        <p:spPr>
          <a:xfrm>
            <a:off x="4881538" y="4365185"/>
            <a:ext cx="3111682" cy="22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67" name="The same module can be mixed into different Classes in two ways: at instance level (through the include keyword) and at class level (through the extend keyword)"/>
          <p:cNvSpPr txBox="1"/>
          <p:nvPr/>
        </p:nvSpPr>
        <p:spPr>
          <a:xfrm>
            <a:off x="371010" y="7227585"/>
            <a:ext cx="12132738" cy="1701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lnSpc>
                <a:spcPts val="64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same module can be </a:t>
            </a:r>
            <a:r>
              <a:rPr i="1"/>
              <a:t>mixed</a:t>
            </a:r>
            <a:r>
              <a:rPr b="1"/>
              <a:t> </a:t>
            </a:r>
            <a:r>
              <a:t>into different Classes in two ways: at </a:t>
            </a:r>
            <a:r>
              <a:rPr i="1"/>
              <a:t>instance level</a:t>
            </a:r>
            <a:r>
              <a:t> (through the </a:t>
            </a:r>
            <a:r>
              <a:rPr b="1" i="1"/>
              <a:t>include</a:t>
            </a:r>
            <a:r>
              <a:t> keyword) and at</a:t>
            </a:r>
            <a:r>
              <a:rPr i="1"/>
              <a:t> class level </a:t>
            </a:r>
            <a:r>
              <a:t>(through the </a:t>
            </a:r>
            <a:r>
              <a:rPr b="1" i="1"/>
              <a:t>extend</a:t>
            </a:r>
            <a:r>
              <a:t> keyword)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dules (cont.)"/>
          <p:cNvSpPr txBox="1"/>
          <p:nvPr/>
        </p:nvSpPr>
        <p:spPr>
          <a:xfrm>
            <a:off x="3279881" y="387370"/>
            <a:ext cx="71785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0" name="Extending a module at instance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Extending a module at instance level</a:t>
            </a:r>
          </a:p>
        </p:txBody>
      </p:sp>
      <p:sp>
        <p:nvSpPr>
          <p:cNvPr id="171" name="module Cream…"/>
          <p:cNvSpPr txBox="1"/>
          <p:nvPr/>
        </p:nvSpPr>
        <p:spPr>
          <a:xfrm>
            <a:off x="1559892" y="2571470"/>
            <a:ext cx="4568478" cy="6058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Cookie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include</a:t>
            </a:r>
            <a:r>
              <a:t> Cream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2" name="cookie = Cookie.new…"/>
          <p:cNvSpPr txBox="1"/>
          <p:nvPr/>
        </p:nvSpPr>
        <p:spPr>
          <a:xfrm>
            <a:off x="7050062" y="2533371"/>
            <a:ext cx="5903301" cy="389945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cookie = Cookie.new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cookie.cream?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cake = Cake.new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 cake.cream?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ules (cont.)"/>
          <p:cNvSpPr txBox="1"/>
          <p:nvPr/>
        </p:nvSpPr>
        <p:spPr>
          <a:xfrm>
            <a:off x="3279881" y="387370"/>
            <a:ext cx="71785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M</a:t>
            </a:r>
            <a:r>
              <a:rPr>
                <a:solidFill>
                  <a:srgbClr val="000000"/>
                </a:solidFill>
              </a:rPr>
              <a:t>odules </a:t>
            </a:r>
            <a:r>
              <a:rPr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75" name="Extending a module at Class level"/>
          <p:cNvSpPr txBox="1"/>
          <p:nvPr/>
        </p:nvSpPr>
        <p:spPr>
          <a:xfrm>
            <a:off x="2265674" y="1661931"/>
            <a:ext cx="8473452" cy="6094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defTabSz="457200">
              <a:lnSpc>
                <a:spcPts val="6400"/>
              </a:lnSpc>
              <a:defRPr b="1" sz="3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Extending a module at Class level</a:t>
            </a:r>
          </a:p>
        </p:txBody>
      </p:sp>
      <p:sp>
        <p:nvSpPr>
          <p:cNvPr id="176" name="module ID…"/>
          <p:cNvSpPr txBox="1"/>
          <p:nvPr/>
        </p:nvSpPr>
        <p:spPr>
          <a:xfrm>
            <a:off x="1274847" y="2420596"/>
            <a:ext cx="9354527" cy="5185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module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item_category(category)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"You've created a'#{category}'category!"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Cocktail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Cake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extend</a:t>
            </a:r>
            <a:r>
              <a:t> ID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  <p:sp>
        <p:nvSpPr>
          <p:cNvPr id="177" name="puts Cocktail.item_category(&quot;Cocktail&quot;)…"/>
          <p:cNvSpPr txBox="1"/>
          <p:nvPr/>
        </p:nvSpPr>
        <p:spPr>
          <a:xfrm>
            <a:off x="1341389" y="7755353"/>
            <a:ext cx="9450042" cy="19221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Cocktail.item_category("Cocktail")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'Cocktail'category!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7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Cake.item_category("Cake")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9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prints: You've created a 'Cake'category!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79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Thank</a:t>
              </a:r>
            </a:p>
          </p:txBody>
        </p:sp>
        <p:sp>
          <p:nvSpPr>
            <p:cNvPr id="180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pPr/>
              <a:r>
                <a:t>you.</a:t>
              </a:r>
            </a:p>
          </p:txBody>
        </p:sp>
      </p:grp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rivate and public class methods"/>
          <p:cNvSpPr txBox="1"/>
          <p:nvPr/>
        </p:nvSpPr>
        <p:spPr>
          <a:xfrm>
            <a:off x="909065" y="69301"/>
            <a:ext cx="11186669" cy="2514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and public class methods</a:t>
            </a:r>
          </a:p>
        </p:txBody>
      </p:sp>
      <p:sp>
        <p:nvSpPr>
          <p:cNvPr id="124" name="Ruby methods define the behaviour of Class objects / instances…"/>
          <p:cNvSpPr txBox="1"/>
          <p:nvPr/>
        </p:nvSpPr>
        <p:spPr>
          <a:xfrm>
            <a:off x="414084" y="3212753"/>
            <a:ext cx="12176632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Ruby methods define the behaviour of Class objects / instances 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By default, methods are </a:t>
            </a:r>
            <a:r>
              <a:rPr b="1"/>
              <a:t>public</a:t>
            </a:r>
            <a:r>
              <a:t>,</a:t>
            </a:r>
            <a:r>
              <a:rPr b="1"/>
              <a:t> </a:t>
            </a:r>
            <a:r>
              <a:t>meaning they can be accessed from anywhere in the program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However, it may be useful to define some of them as </a:t>
            </a:r>
            <a:r>
              <a:rPr b="1"/>
              <a:t>private</a:t>
            </a:r>
            <a:r>
              <a:t>, when you want to prevent a method from being called from outside the Class definition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ublic methods"/>
          <p:cNvSpPr txBox="1"/>
          <p:nvPr/>
        </p:nvSpPr>
        <p:spPr>
          <a:xfrm>
            <a:off x="3261593" y="387370"/>
            <a:ext cx="721512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ublic methods</a:t>
            </a:r>
          </a:p>
        </p:txBody>
      </p:sp>
      <p:sp>
        <p:nvSpPr>
          <p:cNvPr id="127" name="public methods can be called from outside of the Class definition, on instances of that Class or its subclasses"/>
          <p:cNvSpPr txBox="1"/>
          <p:nvPr/>
        </p:nvSpPr>
        <p:spPr>
          <a:xfrm>
            <a:off x="426759" y="1999054"/>
            <a:ext cx="12439495" cy="1155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public methods</a:t>
            </a:r>
            <a:r>
              <a:t> can be called from outside of the Class definition, on instances of that Class or its subclasses</a:t>
            </a:r>
          </a:p>
        </p:txBody>
      </p:sp>
      <p:sp>
        <p:nvSpPr>
          <p:cNvPr id="128" name="class Animal…"/>
          <p:cNvSpPr txBox="1"/>
          <p:nvPr/>
        </p:nvSpPr>
        <p:spPr>
          <a:xfrm>
            <a:off x="2718089" y="3471037"/>
            <a:ext cx="6088936" cy="6107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6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>
              <a:defRPr sz="2500">
                <a:solidFill>
                  <a:srgbClr val="C0C0C0"/>
                </a:solidFill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0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Meow!</a:t>
            </a:r>
          </a:p>
        </p:txBody>
      </p:sp>
      <p:sp>
        <p:nvSpPr>
          <p:cNvPr id="129" name="Line"/>
          <p:cNvSpPr/>
          <p:nvPr/>
        </p:nvSpPr>
        <p:spPr>
          <a:xfrm flipH="1" flipV="1">
            <a:off x="6013791" y="8441799"/>
            <a:ext cx="976166" cy="18792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0" name="the “cat” instance managed to access the .speak method from within the Animal Class definition scope"/>
          <p:cNvSpPr txBox="1"/>
          <p:nvPr/>
        </p:nvSpPr>
        <p:spPr>
          <a:xfrm>
            <a:off x="7378299" y="8338082"/>
            <a:ext cx="5476170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1900"/>
            </a:lvl1pPr>
          </a:lstStyle>
          <a:p>
            <a:pPr/>
            <a:r>
              <a:t>the “cat” instance managed to access the .speak method from within the Animal Class definition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rivate methods"/>
          <p:cNvSpPr txBox="1"/>
          <p:nvPr/>
        </p:nvSpPr>
        <p:spPr>
          <a:xfrm>
            <a:off x="3063474" y="387370"/>
            <a:ext cx="76113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3" name="private methods are preceded by the word private; they’re for internal usage within the defining Class…"/>
          <p:cNvSpPr txBox="1"/>
          <p:nvPr/>
        </p:nvSpPr>
        <p:spPr>
          <a:xfrm>
            <a:off x="282653" y="2870199"/>
            <a:ext cx="12439495" cy="4013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 sz="3600">
                <a:solidFill>
                  <a:srgbClr val="FA1116"/>
                </a:solidFill>
              </a:rPr>
              <a:t>private methods</a:t>
            </a:r>
            <a:r>
              <a:t> are preceded by the word </a:t>
            </a:r>
            <a:r>
              <a:rPr b="1" sz="3600">
                <a:solidFill>
                  <a:srgbClr val="FA1116"/>
                </a:solidFill>
              </a:rPr>
              <a:t>private</a:t>
            </a:r>
            <a:r>
              <a:t>; they’re for internal usage within the defining Class</a:t>
            </a:r>
          </a:p>
          <a:p>
            <a:pPr algn="l" defTabSz="457200">
              <a:spcBef>
                <a:spcPts val="500"/>
              </a:spcBef>
              <a:defRPr sz="3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They </a:t>
            </a:r>
            <a:r>
              <a:rPr b="1"/>
              <a:t>cannot</a:t>
            </a:r>
            <a:r>
              <a:t> be called directly on an instance of the Class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only way to have external access to a </a:t>
            </a:r>
            <a:r>
              <a:rPr b="1" sz="3600">
                <a:solidFill>
                  <a:srgbClr val="FA1116"/>
                </a:solidFill>
              </a:rPr>
              <a:t>private</a:t>
            </a:r>
            <a:r>
              <a:t> method, is to call it from within a public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rivate methods"/>
          <p:cNvSpPr txBox="1"/>
          <p:nvPr/>
        </p:nvSpPr>
        <p:spPr>
          <a:xfrm>
            <a:off x="3177774" y="387370"/>
            <a:ext cx="761136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P</a:t>
            </a:r>
            <a:r>
              <a:rPr>
                <a:solidFill>
                  <a:srgbClr val="000000"/>
                </a:solidFill>
              </a:rPr>
              <a:t>rivate methods</a:t>
            </a:r>
          </a:p>
        </p:txBody>
      </p:sp>
      <p:sp>
        <p:nvSpPr>
          <p:cNvPr id="136" name="class Animal…"/>
          <p:cNvSpPr txBox="1"/>
          <p:nvPr/>
        </p:nvSpPr>
        <p:spPr>
          <a:xfrm>
            <a:off x="558644" y="1820434"/>
            <a:ext cx="6088935" cy="55018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1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cat.speak</a:t>
            </a:r>
          </a:p>
        </p:txBody>
      </p:sp>
      <p:sp>
        <p:nvSpPr>
          <p:cNvPr id="137" name="class Animal…"/>
          <p:cNvSpPr txBox="1"/>
          <p:nvPr/>
        </p:nvSpPr>
        <p:spPr>
          <a:xfrm>
            <a:off x="6718466" y="1820434"/>
            <a:ext cx="6088935" cy="67591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access_speak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private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speak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“Meow!”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cat.access_speak</a:t>
            </a:r>
          </a:p>
        </p:txBody>
      </p:sp>
      <p:sp>
        <p:nvSpPr>
          <p:cNvPr id="138" name="Dingbat Check"/>
          <p:cNvSpPr/>
          <p:nvPr/>
        </p:nvSpPr>
        <p:spPr>
          <a:xfrm>
            <a:off x="8930515" y="8717226"/>
            <a:ext cx="694517" cy="659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2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4BAA3A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39" name="Dingbat X"/>
          <p:cNvSpPr/>
          <p:nvPr/>
        </p:nvSpPr>
        <p:spPr>
          <a:xfrm>
            <a:off x="3323676" y="7714777"/>
            <a:ext cx="558871" cy="66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ccessing attributes"/>
          <p:cNvSpPr txBox="1"/>
          <p:nvPr/>
        </p:nvSpPr>
        <p:spPr>
          <a:xfrm>
            <a:off x="2136881" y="387370"/>
            <a:ext cx="946454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</a:t>
            </a:r>
          </a:p>
        </p:txBody>
      </p:sp>
      <p:sp>
        <p:nvSpPr>
          <p:cNvPr id="142" name="If we want to access the instance variables in order to read their values, we can do it in two ways. Either by:…"/>
          <p:cNvSpPr txBox="1"/>
          <p:nvPr/>
        </p:nvSpPr>
        <p:spPr>
          <a:xfrm>
            <a:off x="282653" y="23304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read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simply return the value of said instance variable</a:t>
            </a:r>
            <a:br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reader with this syntax: </a:t>
            </a:r>
            <a:r>
              <a:rPr b="1" sz="3600">
                <a:solidFill>
                  <a:srgbClr val="FA1116"/>
                </a:solidFill>
              </a:rPr>
              <a:t>attr_reader</a:t>
            </a:r>
            <a:r>
              <a:t>. We use this shortcut to </a:t>
            </a:r>
            <a:r>
              <a:rPr b="1" i="1"/>
              <a:t>read</a:t>
            </a:r>
            <a:r>
              <a:t> (or </a:t>
            </a:r>
            <a:r>
              <a:rPr i="1"/>
              <a:t>get</a:t>
            </a:r>
            <a:r>
              <a:t>) the value of an instance variable; that is why it is also called a </a:t>
            </a:r>
            <a:r>
              <a:rPr i="1"/>
              <a:t>getter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ccessing attributes (cont.)"/>
          <p:cNvSpPr txBox="1"/>
          <p:nvPr/>
        </p:nvSpPr>
        <p:spPr>
          <a:xfrm>
            <a:off x="1356415" y="387370"/>
            <a:ext cx="1102548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45" name="class Animal…"/>
          <p:cNvSpPr txBox="1"/>
          <p:nvPr/>
        </p:nvSpPr>
        <p:spPr>
          <a:xfrm>
            <a:off x="543761" y="3059335"/>
            <a:ext cx="5569374" cy="50827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6" name="class Animal…"/>
          <p:cNvSpPr txBox="1"/>
          <p:nvPr/>
        </p:nvSpPr>
        <p:spPr>
          <a:xfrm>
            <a:off x="6415844" y="3002185"/>
            <a:ext cx="5896731" cy="5197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 sz="2700">
                <a:solidFill>
                  <a:srgbClr val="FA1116"/>
                </a:solidFill>
              </a:rPr>
              <a:t>attr_reader</a:t>
            </a:r>
            <a:r>
              <a:t> :name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1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Garfield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9162000" y="2894795"/>
            <a:ext cx="1113037" cy="49510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8100" tIns="38100" rIns="38100" bIns="38100" anchor="ctr"/>
          <a:lstStyle/>
          <a:p>
            <a:pPr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8" name="passing our instance variables as symbols to an attr_reader is the more “Rubyist” way of making them available to be read"/>
          <p:cNvSpPr txBox="1"/>
          <p:nvPr/>
        </p:nvSpPr>
        <p:spPr>
          <a:xfrm>
            <a:off x="10546070" y="1828391"/>
            <a:ext cx="2410098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900"/>
            </a:pPr>
            <a:r>
              <a:t>passing our instance variables as symbols to an </a:t>
            </a:r>
            <a:r>
              <a:rPr>
                <a:solidFill>
                  <a:srgbClr val="FA1116"/>
                </a:solidFill>
              </a:rPr>
              <a:t>attr_reader</a:t>
            </a:r>
            <a:r>
              <a:rPr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r>
              <a:t>is the more “Rubyist” way of making them available to be read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ccessing attributes (cont.)"/>
          <p:cNvSpPr txBox="1"/>
          <p:nvPr/>
        </p:nvSpPr>
        <p:spPr>
          <a:xfrm>
            <a:off x="1356415" y="387370"/>
            <a:ext cx="1102548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1" name="If we want to access the instance variables in order to change their values, we can do it in two ways. Either by:…"/>
          <p:cNvSpPr txBox="1"/>
          <p:nvPr/>
        </p:nvSpPr>
        <p:spPr>
          <a:xfrm>
            <a:off x="282653" y="2279650"/>
            <a:ext cx="12439495" cy="48133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 want to access the instance variables in order to </a:t>
            </a:r>
            <a:r>
              <a:rPr b="1" i="1"/>
              <a:t>change</a:t>
            </a:r>
            <a:r>
              <a:t> their values, we can do it in two ways. Either by:</a:t>
            </a:r>
          </a:p>
          <a:p>
            <a:pPr algn="l" defTabSz="457200">
              <a:lnSpc>
                <a:spcPct val="50000"/>
              </a:lnSpc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Defining a method, which will assign a new value to said instance variable</a:t>
            </a:r>
            <a:br>
              <a:rPr i="1"/>
            </a:br>
            <a:endParaRPr i="1"/>
          </a:p>
          <a:p>
            <a:pPr marL="228600" indent="-228600" algn="l" defTabSz="457200">
              <a:spcBef>
                <a:spcPts val="500"/>
              </a:spcBef>
              <a:buSzPct val="100000"/>
              <a:buAutoNum type="arabicPeriod" startAt="1"/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 By using an attribute writer with this syntax:</a:t>
            </a:r>
            <a:r>
              <a:rPr i="1"/>
              <a:t> </a:t>
            </a:r>
            <a:r>
              <a:rPr b="1" sz="3600">
                <a:solidFill>
                  <a:srgbClr val="FA1116"/>
                </a:solidFill>
              </a:rPr>
              <a:t>attr_writer</a:t>
            </a:r>
            <a:r>
              <a:t>. We use this shortcut to </a:t>
            </a:r>
            <a:r>
              <a:rPr b="1" i="1"/>
              <a:t>change</a:t>
            </a:r>
            <a:r>
              <a:rPr i="1"/>
              <a:t> (or set)</a:t>
            </a:r>
            <a:r>
              <a:t> the value of an instance variable; that is why it is also called a </a:t>
            </a:r>
            <a:r>
              <a:rPr i="1"/>
              <a:t>setter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ccessing attributes (cont.)"/>
          <p:cNvSpPr txBox="1"/>
          <p:nvPr/>
        </p:nvSpPr>
        <p:spPr>
          <a:xfrm>
            <a:off x="1356415" y="387370"/>
            <a:ext cx="1102548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ccessing attributes </a:t>
            </a:r>
            <a:r>
              <a:rPr sz="3600">
                <a:solidFill>
                  <a:srgbClr val="000000"/>
                </a:solidFill>
              </a:rPr>
              <a:t>(cont.)</a:t>
            </a:r>
          </a:p>
        </p:txBody>
      </p:sp>
      <p:sp>
        <p:nvSpPr>
          <p:cNvPr id="154" name="class Animal…"/>
          <p:cNvSpPr txBox="1"/>
          <p:nvPr/>
        </p:nvSpPr>
        <p:spPr>
          <a:xfrm>
            <a:off x="722531" y="2025579"/>
            <a:ext cx="5802009" cy="62443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name=(new_name)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new_name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  <p:sp>
        <p:nvSpPr>
          <p:cNvPr id="155" name="class Animal…"/>
          <p:cNvSpPr txBox="1"/>
          <p:nvPr/>
        </p:nvSpPr>
        <p:spPr>
          <a:xfrm>
            <a:off x="7045644" y="2024539"/>
            <a:ext cx="5588490" cy="54061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Animal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FA1116"/>
                </a:solidFill>
              </a:rPr>
              <a:t>attr_writer</a:t>
            </a:r>
            <a:r>
              <a:t> :name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def initialize(name)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@name = name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 = Animal.new(“Garfield")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cat.name = “Kitty”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puts cat.name</a:t>
            </a:r>
          </a:p>
          <a:p>
            <a:pPr algn="l" defTabSz="457200">
              <a:lnSpc>
                <a:spcPct val="50000"/>
              </a:lnSpc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2800">
                <a:solidFill>
                  <a:srgbClr val="53585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# prints out: Kitty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