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8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6. Hashes &amp; Symbols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64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65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ashes are a type of Ruby collection of key-value pairs, where unique keys are associated with some values…"/>
          <p:cNvSpPr txBox="1"/>
          <p:nvPr/>
        </p:nvSpPr>
        <p:spPr>
          <a:xfrm>
            <a:off x="364337" y="2031625"/>
            <a:ext cx="12404859" cy="73161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solidFill>
                  <a:srgbClr val="FA1116"/>
                </a:solidFill>
              </a:rPr>
              <a:t>hashes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dirty="0"/>
              <a:t>are a type of Ruby collection of key-value pairs, where unique keys are associated with some values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solidFill>
                  <a:srgbClr val="FA1116"/>
                </a:solidFill>
              </a:rPr>
              <a:t>keys</a:t>
            </a:r>
            <a:r>
              <a:rPr dirty="0"/>
              <a:t> must be unique, but values can be repeated</a:t>
            </a:r>
            <a:endParaRPr sz="3600" dirty="0">
              <a:solidFill>
                <a:srgbClr val="000000"/>
              </a:solidFill>
            </a:endParaRPr>
          </a:p>
          <a:p>
            <a:pPr defTabSz="457200">
              <a:lnSpc>
                <a:spcPct val="60000"/>
              </a:lnSpc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 dirty="0">
              <a:solidFill>
                <a:srgbClr val="00000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 dirty="0">
                <a:solidFill>
                  <a:srgbClr val="000000"/>
                </a:solidFill>
              </a:rPr>
              <a:t>                    </a:t>
            </a:r>
            <a:r>
              <a:rPr sz="3100"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 breakfast = {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"bacon" =&gt; "tasty",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"eggs" =&gt; "tasty",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"oatmeal" =&gt; "healthy",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"OJ" =&gt; "juicy"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So far, we’ve only used </a:t>
            </a:r>
            <a:r>
              <a:rPr b="1" dirty="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strings</a:t>
            </a:r>
            <a:r>
              <a:rPr dirty="0"/>
              <a:t> as </a:t>
            </a:r>
            <a:r>
              <a:rPr b="1" dirty="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hash keys</a:t>
            </a:r>
            <a:r>
              <a:rPr dirty="0"/>
              <a:t>, but a more "</a:t>
            </a:r>
            <a:r>
              <a:rPr dirty="0" err="1"/>
              <a:t>Rubyist</a:t>
            </a:r>
            <a:r>
              <a:rPr dirty="0"/>
              <a:t>" approach would be to use </a:t>
            </a:r>
            <a:r>
              <a:rPr b="1" dirty="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symbols</a:t>
            </a:r>
          </a:p>
        </p:txBody>
      </p:sp>
      <p:sp>
        <p:nvSpPr>
          <p:cNvPr id="124" name="Hashes - a recap"/>
          <p:cNvSpPr txBox="1"/>
          <p:nvPr/>
        </p:nvSpPr>
        <p:spPr>
          <a:xfrm>
            <a:off x="2641346" y="317500"/>
            <a:ext cx="772210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H</a:t>
            </a:r>
            <a:r>
              <a:rPr>
                <a:solidFill>
                  <a:srgbClr val="000000"/>
                </a:solidFill>
              </a:rPr>
              <a:t>ashes - a recap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ymbols as Hash keys"/>
          <p:cNvSpPr txBox="1"/>
          <p:nvPr/>
        </p:nvSpPr>
        <p:spPr>
          <a:xfrm>
            <a:off x="1255437" y="406400"/>
            <a:ext cx="1028750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ymbols as </a:t>
            </a:r>
            <a:r>
              <a:rPr>
                <a:solidFill>
                  <a:srgbClr val="FA1116"/>
                </a:solidFill>
              </a:rPr>
              <a:t>Hash</a:t>
            </a:r>
            <a:r>
              <a:rPr>
                <a:solidFill>
                  <a:srgbClr val="000000"/>
                </a:solidFill>
              </a:rPr>
              <a:t> keys</a:t>
            </a:r>
          </a:p>
        </p:txBody>
      </p:sp>
      <p:sp>
        <p:nvSpPr>
          <p:cNvPr id="127" name="symbols are mainly used in Ruby either as hash keys or for referencing method names…"/>
          <p:cNvSpPr txBox="1"/>
          <p:nvPr/>
        </p:nvSpPr>
        <p:spPr>
          <a:xfrm>
            <a:off x="572490" y="2177085"/>
            <a:ext cx="11859820" cy="66607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500" b="1">
                <a:solidFill>
                  <a:srgbClr val="FA1116"/>
                </a:solidFill>
              </a:rPr>
              <a:t>symbols</a:t>
            </a:r>
            <a:r>
              <a:t> are mainly used in Ruby either as </a:t>
            </a:r>
            <a:r>
              <a:rPr sz="3500" b="1">
                <a:solidFill>
                  <a:srgbClr val="FA1116"/>
                </a:solidFill>
              </a:rPr>
              <a:t>hash keys</a:t>
            </a:r>
            <a:r>
              <a:t> or for referencing method names</a:t>
            </a: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symbol</a:t>
            </a:r>
            <a:r>
              <a:t>-as-keys are faster than </a:t>
            </a:r>
            <a:r>
              <a:rPr b="1">
                <a:solidFill>
                  <a:srgbClr val="FA1116"/>
                </a:solidFill>
              </a:rPr>
              <a:t>strings</a:t>
            </a:r>
            <a:r>
              <a:t>-as-keys because:</a:t>
            </a:r>
          </a:p>
          <a:p>
            <a:pPr marL="432152" indent="-432152" algn="l" defTabSz="457200">
              <a:spcBef>
                <a:spcPts val="500"/>
              </a:spcBef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they can’t be changed once they’re created</a:t>
            </a:r>
          </a:p>
          <a:p>
            <a:pPr marL="432152" indent="-432152" algn="l" defTabSz="457200">
              <a:spcBef>
                <a:spcPts val="500"/>
              </a:spcBef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only one copy of any </a:t>
            </a:r>
            <a:r>
              <a:rPr b="1">
                <a:solidFill>
                  <a:srgbClr val="FA1116"/>
                </a:solidFill>
              </a:rPr>
              <a:t>symbol</a:t>
            </a:r>
            <a:r>
              <a:t> exists at any given time, so they save memory</a:t>
            </a:r>
          </a:p>
          <a:p>
            <a:pPr marL="457200" indent="-228600" algn="l" defTabSz="457200">
              <a:spcBef>
                <a:spcPts val="500"/>
              </a:spcBef>
              <a:tabLst>
                <a:tab pos="457200" algn="l"/>
              </a:tabLst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500" b="1">
                <a:solidFill>
                  <a:srgbClr val="FA1116"/>
                </a:solidFill>
              </a:rPr>
              <a:t>symbols</a:t>
            </a:r>
            <a:r>
              <a:t> always start with a colon (</a:t>
            </a:r>
            <a:r>
              <a:rPr sz="3500" b="1">
                <a:solidFill>
                  <a:srgbClr val="FA1116"/>
                </a:solidFill>
              </a:rPr>
              <a:t>:</a:t>
            </a:r>
            <a:r>
              <a:t>), the first character after the colon has to be a letter or an underscore (</a:t>
            </a:r>
            <a:r>
              <a:rPr sz="3500" b="1">
                <a:solidFill>
                  <a:srgbClr val="FA1116"/>
                </a:solidFill>
              </a:rPr>
              <a:t>_</a:t>
            </a:r>
            <a:r>
              <a:t>) (ex  </a:t>
            </a:r>
            <a:r>
              <a:rPr sz="34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:my_symbol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my_hash = {…"/>
          <p:cNvSpPr txBox="1"/>
          <p:nvPr/>
        </p:nvSpPr>
        <p:spPr>
          <a:xfrm>
            <a:off x="1125018" y="4453241"/>
            <a:ext cx="6011829" cy="22949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"cat" =&gt; "Garfield",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"dog" =&gt; "Snoopy",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"bird" =&gt; "Tweety"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30" name="my_hash = {…"/>
          <p:cNvSpPr txBox="1"/>
          <p:nvPr/>
        </p:nvSpPr>
        <p:spPr>
          <a:xfrm>
            <a:off x="7741920" y="4306693"/>
            <a:ext cx="5074011" cy="2631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  <a:endParaRPr sz="3200">
              <a:latin typeface="Ubuntu Mono"/>
              <a:ea typeface="Ubuntu Mono"/>
              <a:cs typeface="Ubuntu Mono"/>
              <a:sym typeface="Ubuntu Mono"/>
            </a:endParaRP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</a:t>
            </a:r>
            <a:r>
              <a:rPr>
                <a:solidFill>
                  <a:srgbClr val="FA1116"/>
                </a:solidFill>
              </a:rPr>
              <a:t>:cat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=&gt; "Garfield",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</a:t>
            </a:r>
            <a:r>
              <a:rPr>
                <a:solidFill>
                  <a:srgbClr val="FA1116"/>
                </a:solidFill>
              </a:rPr>
              <a:t>:dog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=&gt; "Snoopy",</a:t>
            </a:r>
          </a:p>
          <a:p>
            <a:pPr lvl="1"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 </a:t>
            </a:r>
            <a:r>
              <a:rPr>
                <a:solidFill>
                  <a:srgbClr val="FA1116"/>
                </a:solidFill>
              </a:rPr>
              <a:t>:bird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=&gt; "Tweety"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31" name="cat_name = my_hash[&quot;cat&quot;]"/>
          <p:cNvSpPr txBox="1"/>
          <p:nvPr/>
        </p:nvSpPr>
        <p:spPr>
          <a:xfrm>
            <a:off x="1004974" y="7167252"/>
            <a:ext cx="5716812" cy="9233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cat_name = my_hash["cat"]</a:t>
            </a:r>
          </a:p>
        </p:txBody>
      </p:sp>
      <p:sp>
        <p:nvSpPr>
          <p:cNvPr id="132" name="cat_name = my_hash[:cat]"/>
          <p:cNvSpPr txBox="1"/>
          <p:nvPr/>
        </p:nvSpPr>
        <p:spPr>
          <a:xfrm>
            <a:off x="7311564" y="7109259"/>
            <a:ext cx="5427713" cy="10393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defTabSz="457200">
              <a:spcBef>
                <a:spcPts val="500"/>
              </a:spcBef>
              <a:defRPr sz="30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cat_name = my_hash[</a:t>
            </a:r>
            <a:r>
              <a:rPr sz="3200">
                <a:solidFill>
                  <a:srgbClr val="FA1116"/>
                </a:solidFill>
                <a:latin typeface="Ubuntu Mono"/>
                <a:ea typeface="Ubuntu Mono"/>
                <a:cs typeface="Ubuntu Mono"/>
                <a:sym typeface="Ubuntu Mono"/>
              </a:rPr>
              <a:t>:cat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1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3" name="No more strings as keys from now on!"/>
          <p:cNvSpPr txBox="1"/>
          <p:nvPr/>
        </p:nvSpPr>
        <p:spPr>
          <a:xfrm>
            <a:off x="2781998" y="2426765"/>
            <a:ext cx="7668959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500"/>
            </a:lvl1pPr>
          </a:lstStyle>
          <a:p>
            <a:r>
              <a:t>No more strings as keys from now on!</a:t>
            </a:r>
          </a:p>
        </p:txBody>
      </p:sp>
      <p:sp>
        <p:nvSpPr>
          <p:cNvPr id="134" name="Symbols as Hash keys (cont.)"/>
          <p:cNvSpPr txBox="1"/>
          <p:nvPr/>
        </p:nvSpPr>
        <p:spPr>
          <a:xfrm>
            <a:off x="493024" y="406400"/>
            <a:ext cx="1181233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ymbols as </a:t>
            </a:r>
            <a:r>
              <a:rPr>
                <a:solidFill>
                  <a:srgbClr val="FA1116"/>
                </a:solidFill>
              </a:rPr>
              <a:t>Hash</a:t>
            </a:r>
            <a:r>
              <a:rPr>
                <a:solidFill>
                  <a:srgbClr val="000000"/>
                </a:solidFill>
              </a:rPr>
              <a:t> keys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35" name="Dingbat Check"/>
          <p:cNvSpPr/>
          <p:nvPr/>
        </p:nvSpPr>
        <p:spPr>
          <a:xfrm>
            <a:off x="11762127" y="5270713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6" name="Dingbat X"/>
          <p:cNvSpPr/>
          <p:nvPr/>
        </p:nvSpPr>
        <p:spPr>
          <a:xfrm>
            <a:off x="5715292" y="5292257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Table"/>
          <p:cNvGraphicFramePr/>
          <p:nvPr/>
        </p:nvGraphicFramePr>
        <p:xfrm>
          <a:off x="539384" y="7057159"/>
          <a:ext cx="12127483" cy="25146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627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9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algn="l" defTabSz="457200"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816600" algn="l"/>
                          <a:tab pos="6388100" algn="l"/>
                          <a:tab pos="6972300" algn="l"/>
                          <a:tab pos="7556500" algn="l"/>
                          <a:tab pos="8140700" algn="l"/>
                          <a:tab pos="8724900" algn="l"/>
                          <a:tab pos="9296400" algn="l"/>
                        </a:tabLst>
                        <a:defRPr sz="31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"hello".to_sym</a:t>
                      </a:r>
                    </a:p>
                    <a:p>
                      <a:pPr algn="l" defTabSz="457200"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816600" algn="l"/>
                          <a:tab pos="6388100" algn="l"/>
                          <a:tab pos="6972300" algn="l"/>
                          <a:tab pos="7556500" algn="l"/>
                          <a:tab pos="8140700" algn="l"/>
                          <a:tab pos="8724900" algn="l"/>
                          <a:tab pos="9296400" algn="l"/>
                        </a:tabLst>
                        <a:defRPr sz="3100">
                          <a:solidFill>
                            <a:srgbClr val="53585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# result -&gt; :hello</a:t>
                      </a:r>
                    </a:p>
                  </a:txBody>
                  <a:tcPr marL="50800" marR="50800" marT="50800" marB="50800" anchor="ctr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816600" algn="l"/>
                          <a:tab pos="6388100" algn="l"/>
                          <a:tab pos="6972300" algn="l"/>
                          <a:tab pos="7556500" algn="l"/>
                          <a:tab pos="8140700" algn="l"/>
                          <a:tab pos="8724900" algn="l"/>
                          <a:tab pos="9296400" algn="l"/>
                        </a:tabLst>
                        <a:defRPr sz="3100">
                          <a:solidFill>
                            <a:schemeClr val="accent1">
                              <a:hueOff val="273561"/>
                              <a:satOff val="2937"/>
                              <a:lumOff val="-22233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"hello".intern</a:t>
                      </a:r>
                    </a:p>
                    <a:p>
                      <a:pPr algn="l" defTabSz="457200"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816600" algn="l"/>
                          <a:tab pos="6388100" algn="l"/>
                          <a:tab pos="6972300" algn="l"/>
                          <a:tab pos="7556500" algn="l"/>
                          <a:tab pos="8140700" algn="l"/>
                          <a:tab pos="8724900" algn="l"/>
                          <a:tab pos="9296400" algn="l"/>
                        </a:tabLst>
                        <a:defRPr sz="3100">
                          <a:solidFill>
                            <a:srgbClr val="53585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# result -&gt; :hello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" name="1. Converting symbols to strings"/>
          <p:cNvSpPr txBox="1"/>
          <p:nvPr/>
        </p:nvSpPr>
        <p:spPr>
          <a:xfrm>
            <a:off x="566091" y="3214918"/>
            <a:ext cx="7004479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spcBef>
                <a:spcPts val="500"/>
              </a:spcBef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1. Converting symbols to strings</a:t>
            </a:r>
          </a:p>
        </p:txBody>
      </p:sp>
      <p:sp>
        <p:nvSpPr>
          <p:cNvPr id="140" name="Converting between symbols and strings"/>
          <p:cNvSpPr txBox="1"/>
          <p:nvPr/>
        </p:nvSpPr>
        <p:spPr>
          <a:xfrm>
            <a:off x="1768732" y="63377"/>
            <a:ext cx="9467335" cy="25391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onverting between </a:t>
            </a:r>
            <a:endParaRPr lang="en-CA" dirty="0">
              <a:solidFill>
                <a:srgbClr val="000000"/>
              </a:solidFill>
            </a:endParaRPr>
          </a:p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000000"/>
                </a:solidFill>
              </a:rPr>
              <a:t>symbols and strings</a:t>
            </a:r>
          </a:p>
        </p:txBody>
      </p:sp>
      <p:sp>
        <p:nvSpPr>
          <p:cNvPr id="141" name=":test.to_s…"/>
          <p:cNvSpPr txBox="1"/>
          <p:nvPr/>
        </p:nvSpPr>
        <p:spPr>
          <a:xfrm>
            <a:off x="686801" y="4115218"/>
            <a:ext cx="10366073" cy="9233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:test.to_s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result -&gt; "test"</a:t>
            </a:r>
          </a:p>
        </p:txBody>
      </p:sp>
      <p:sp>
        <p:nvSpPr>
          <p:cNvPr id="142" name="2. Converting strings to symbols"/>
          <p:cNvSpPr txBox="1"/>
          <p:nvPr/>
        </p:nvSpPr>
        <p:spPr>
          <a:xfrm>
            <a:off x="566091" y="6375903"/>
            <a:ext cx="7004479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spcBef>
                <a:spcPts val="500"/>
              </a:spcBef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2. Converting strings to symbols</a:t>
            </a:r>
          </a:p>
        </p:txBody>
      </p:sp>
      <p:sp>
        <p:nvSpPr>
          <p:cNvPr id="143" name="or"/>
          <p:cNvSpPr txBox="1"/>
          <p:nvPr/>
        </p:nvSpPr>
        <p:spPr>
          <a:xfrm>
            <a:off x="5082218" y="8003309"/>
            <a:ext cx="624751" cy="622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y_hash = {…"/>
          <p:cNvSpPr txBox="1"/>
          <p:nvPr/>
        </p:nvSpPr>
        <p:spPr>
          <a:xfrm>
            <a:off x="707407" y="5796327"/>
            <a:ext cx="5391477" cy="34041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  <a:endParaRPr sz="3200">
              <a:latin typeface="Ubuntu Mono"/>
              <a:ea typeface="Ubuntu Mono"/>
              <a:cs typeface="Ubuntu Mono"/>
              <a:sym typeface="Ubuntu Mono"/>
            </a:endParaRP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</a:t>
            </a:r>
            <a:r>
              <a:rPr>
                <a:solidFill>
                  <a:srgbClr val="FA1116"/>
                </a:solidFill>
              </a:rPr>
              <a:t>:cat =&gt;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"Garfield",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</a:t>
            </a:r>
            <a:r>
              <a:rPr>
                <a:solidFill>
                  <a:srgbClr val="FA1116"/>
                </a:solidFill>
              </a:rPr>
              <a:t>:dog =&gt;</a:t>
            </a:r>
            <a: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"Snoopy",</a:t>
            </a:r>
          </a:p>
          <a:p>
            <a:pPr lvl="1"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 </a:t>
            </a:r>
            <a:r>
              <a:rPr>
                <a:solidFill>
                  <a:srgbClr val="FA1116"/>
                </a:solidFill>
              </a:rPr>
              <a:t>:bird =&gt;</a:t>
            </a:r>
            <a: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"Tweety"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}</a:t>
            </a:r>
          </a:p>
          <a:p>
            <a:pPr algn="l" defTabSz="457200">
              <a:spcBef>
                <a:spcPts val="500"/>
              </a:spcBef>
              <a:defRPr sz="15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endParaRPr/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cat_name = my_hash[</a:t>
            </a:r>
            <a:r>
              <a:rPr>
                <a:solidFill>
                  <a:srgbClr val="FA1116"/>
                </a:solidFill>
              </a:rPr>
              <a:t>:cat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146" name="my_hash = {…"/>
          <p:cNvSpPr txBox="1"/>
          <p:nvPr/>
        </p:nvSpPr>
        <p:spPr>
          <a:xfrm>
            <a:off x="6830390" y="5756936"/>
            <a:ext cx="5827087" cy="39286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 </a:t>
            </a:r>
            <a:r>
              <a:rPr>
                <a:solidFill>
                  <a:srgbClr val="FA1116"/>
                </a:solidFill>
              </a:rPr>
              <a:t>cat: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"Garfield",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 </a:t>
            </a:r>
            <a:r>
              <a:rPr>
                <a:solidFill>
                  <a:srgbClr val="FA1116"/>
                </a:solidFill>
              </a:rPr>
              <a:t>dog:</a:t>
            </a:r>
            <a: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"Snoopy",</a:t>
            </a:r>
          </a:p>
          <a:p>
            <a:pPr lvl="1"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bird:</a:t>
            </a:r>
            <a: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"Tweety"</a:t>
            </a:r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}</a:t>
            </a:r>
          </a:p>
          <a:p>
            <a:pPr algn="l" defTabSz="457200">
              <a:spcBef>
                <a:spcPts val="500"/>
              </a:spcBef>
              <a:defRPr sz="15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endParaRPr/>
          </a:p>
          <a:p>
            <a:pPr algn="l" defTabSz="457200">
              <a:spcBef>
                <a:spcPts val="500"/>
              </a:spcBef>
              <a:defRPr sz="3200">
                <a:solidFill>
                  <a:srgbClr val="C0C0C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cat_name = my_hash[</a:t>
            </a:r>
            <a:r>
              <a:rPr>
                <a:solidFill>
                  <a:srgbClr val="FA1116"/>
                </a:solidFill>
              </a:rPr>
              <a:t>:cat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100"/>
          </a:p>
        </p:txBody>
      </p:sp>
      <p:sp>
        <p:nvSpPr>
          <p:cNvPr id="147" name="The Hash syntax we’ve seen so far…"/>
          <p:cNvSpPr txBox="1"/>
          <p:nvPr/>
        </p:nvSpPr>
        <p:spPr>
          <a:xfrm>
            <a:off x="347595" y="1941081"/>
            <a:ext cx="10813455" cy="3670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The Hash syntax we’ve seen so far</a:t>
            </a: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(with the =&gt; between keys and values) is nicknamed</a:t>
            </a: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 i="1"/>
              <a:t>hash rocket </a:t>
            </a:r>
            <a:r>
              <a:t>style</a:t>
            </a: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However, the Hash syntax changed in Ruby 1.9:</a:t>
            </a:r>
          </a:p>
          <a:p>
            <a:pPr algn="l"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no more </a:t>
            </a:r>
            <a:r>
              <a:rPr i="1"/>
              <a:t>hash rockets</a:t>
            </a:r>
            <a:r>
              <a:t> from now on!</a:t>
            </a:r>
          </a:p>
        </p:txBody>
      </p:sp>
      <p:sp>
        <p:nvSpPr>
          <p:cNvPr id="148" name="New symbol syntax"/>
          <p:cNvSpPr txBox="1"/>
          <p:nvPr/>
        </p:nvSpPr>
        <p:spPr>
          <a:xfrm>
            <a:off x="1896025" y="406400"/>
            <a:ext cx="900633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ew symbol syntax</a:t>
            </a:r>
          </a:p>
        </p:txBody>
      </p:sp>
      <p:sp>
        <p:nvSpPr>
          <p:cNvPr id="149" name="Dingbat Check"/>
          <p:cNvSpPr/>
          <p:nvPr/>
        </p:nvSpPr>
        <p:spPr>
          <a:xfrm>
            <a:off x="10629178" y="7168407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" name="Dingbat X"/>
          <p:cNvSpPr/>
          <p:nvPr/>
        </p:nvSpPr>
        <p:spPr>
          <a:xfrm>
            <a:off x="5226346" y="7168194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electing from hashes"/>
          <p:cNvSpPr txBox="1"/>
          <p:nvPr/>
        </p:nvSpPr>
        <p:spPr>
          <a:xfrm>
            <a:off x="1174467" y="379419"/>
            <a:ext cx="11598441" cy="21390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R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eading</a:t>
            </a:r>
            <a:r>
              <a:rPr dirty="0">
                <a:solidFill>
                  <a:srgbClr val="000000"/>
                </a:solidFill>
              </a:rPr>
              <a:t> from hashes</a:t>
            </a:r>
            <a:r>
              <a:rPr lang="en-CA" dirty="0">
                <a:solidFill>
                  <a:srgbClr val="000000"/>
                </a:solidFill>
              </a:rPr>
              <a:t>:</a:t>
            </a:r>
          </a:p>
          <a:p>
            <a:pPr algn="l"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sz="5400" dirty="0">
                <a:solidFill>
                  <a:srgbClr val="FF0000"/>
                </a:solidFill>
              </a:rPr>
              <a:t>S</a:t>
            </a:r>
            <a:r>
              <a:rPr lang="en-CA" sz="5400" dirty="0">
                <a:solidFill>
                  <a:schemeClr val="tx1">
                    <a:lumMod val="50000"/>
                  </a:schemeClr>
                </a:solidFill>
              </a:rPr>
              <a:t>etting a default value</a:t>
            </a:r>
          </a:p>
        </p:txBody>
      </p:sp>
      <p:sp>
        <p:nvSpPr>
          <p:cNvPr id="161" name="If we try to access a key that doesn’t exist we’ll get nil as a result…"/>
          <p:cNvSpPr txBox="1"/>
          <p:nvPr/>
        </p:nvSpPr>
        <p:spPr>
          <a:xfrm>
            <a:off x="844056" y="2947397"/>
            <a:ext cx="11839298" cy="2929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If we try to access a </a:t>
            </a:r>
            <a:r>
              <a:rPr sz="3600" b="1" dirty="0">
                <a:solidFill>
                  <a:srgbClr val="FA1116"/>
                </a:solidFill>
              </a:rPr>
              <a:t>key</a:t>
            </a:r>
            <a:r>
              <a:rPr dirty="0"/>
              <a:t> that doesn’t exist we’ll get </a:t>
            </a:r>
            <a:r>
              <a:rPr sz="3400" dirty="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i="1" dirty="0"/>
              <a:t> </a:t>
            </a:r>
            <a:r>
              <a:rPr dirty="0"/>
              <a:t>as a result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But if we create our </a:t>
            </a:r>
            <a:r>
              <a:rPr sz="3600" b="1" dirty="0">
                <a:solidFill>
                  <a:srgbClr val="FA1116"/>
                </a:solidFill>
              </a:rPr>
              <a:t>Hash</a:t>
            </a:r>
            <a:r>
              <a:rPr dirty="0"/>
              <a:t> using the </a:t>
            </a:r>
            <a:r>
              <a:rPr sz="3300" dirty="0" err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Hash.new</a:t>
            </a:r>
            <a:r>
              <a:rPr dirty="0"/>
              <a:t> syntax, we can specify a default value for non-existent keys</a:t>
            </a:r>
          </a:p>
        </p:txBody>
      </p:sp>
      <p:sp>
        <p:nvSpPr>
          <p:cNvPr id="162" name="my_hash = Hash.new(&quot;Bob&quot;)…"/>
          <p:cNvSpPr txBox="1"/>
          <p:nvPr/>
        </p:nvSpPr>
        <p:spPr>
          <a:xfrm>
            <a:off x="1174467" y="6305336"/>
            <a:ext cx="11178477" cy="3429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my_hash</a:t>
            </a:r>
            <a:r>
              <a:rPr dirty="0"/>
              <a:t> = </a:t>
            </a:r>
            <a:r>
              <a:rPr dirty="0" err="1"/>
              <a:t>Hash.new</a:t>
            </a:r>
            <a:r>
              <a:rPr dirty="0"/>
              <a:t>("Bob")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now if we try to access a non-existent key in </a:t>
            </a:r>
            <a:r>
              <a:rPr dirty="0" err="1"/>
              <a:t>my_hash</a:t>
            </a:r>
            <a:r>
              <a:rPr dirty="0"/>
              <a:t>, we’ll get "Bob" as a result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my_hash</a:t>
            </a:r>
            <a:r>
              <a:rPr dirty="0"/>
              <a:t>[:</a:t>
            </a:r>
            <a:r>
              <a:rPr dirty="0" err="1"/>
              <a:t>a_key</a:t>
            </a:r>
            <a:r>
              <a:rPr dirty="0"/>
              <a:t>]</a:t>
            </a:r>
            <a:r>
              <a:rPr dirty="0">
                <a:solidFill>
                  <a:srgbClr val="53585F"/>
                </a:solidFill>
              </a:rPr>
              <a:t> =&gt; 'Bob'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lecting from hashes"/>
          <p:cNvSpPr txBox="1"/>
          <p:nvPr/>
        </p:nvSpPr>
        <p:spPr>
          <a:xfrm>
            <a:off x="1206637" y="555211"/>
            <a:ext cx="1030173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electing from hashes</a:t>
            </a:r>
          </a:p>
        </p:txBody>
      </p:sp>
      <p:sp>
        <p:nvSpPr>
          <p:cNvPr id="153" name="to filter a hash for values that meet certain criteria we can use the .select method"/>
          <p:cNvSpPr txBox="1"/>
          <p:nvPr/>
        </p:nvSpPr>
        <p:spPr>
          <a:xfrm>
            <a:off x="621260" y="2743199"/>
            <a:ext cx="12370691" cy="109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to filter a hash for values that meet certain criteria we can use the </a:t>
            </a:r>
            <a:r>
              <a:rPr b="1" dirty="0">
                <a:solidFill>
                  <a:srgbClr val="FA1116"/>
                </a:solidFill>
              </a:rPr>
              <a:t>.select</a:t>
            </a:r>
            <a:r>
              <a:rPr b="1" dirty="0"/>
              <a:t> </a:t>
            </a:r>
            <a:r>
              <a:rPr dirty="0"/>
              <a:t>method</a:t>
            </a:r>
          </a:p>
        </p:txBody>
      </p:sp>
      <p:sp>
        <p:nvSpPr>
          <p:cNvPr id="154" name="grades = {…"/>
          <p:cNvSpPr txBox="1"/>
          <p:nvPr/>
        </p:nvSpPr>
        <p:spPr>
          <a:xfrm>
            <a:off x="725364" y="4439299"/>
            <a:ext cx="11264279" cy="47057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grades = {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alice</a:t>
            </a:r>
            <a:r>
              <a:rPr dirty="0"/>
              <a:t>: 100,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bob: 92,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chris</a:t>
            </a:r>
            <a:r>
              <a:rPr dirty="0"/>
              <a:t>: 95,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dave</a:t>
            </a:r>
            <a:r>
              <a:rPr dirty="0"/>
              <a:t>: 97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 </a:t>
            </a:r>
            <a:r>
              <a:rPr dirty="0" err="1"/>
              <a:t>grades.select</a:t>
            </a:r>
            <a:r>
              <a:rPr dirty="0"/>
              <a:t> { | name, grade | grade &lt;  97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prints out { :bob =&gt; 92, :</a:t>
            </a:r>
            <a:r>
              <a:rPr dirty="0" err="1"/>
              <a:t>chris</a:t>
            </a:r>
            <a:r>
              <a:rPr dirty="0"/>
              <a:t> =&gt; 95 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inting just keys || values"/>
          <p:cNvSpPr txBox="1"/>
          <p:nvPr/>
        </p:nvSpPr>
        <p:spPr>
          <a:xfrm>
            <a:off x="-11421" y="555211"/>
            <a:ext cx="13027642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rinting just keys || values</a:t>
            </a:r>
          </a:p>
        </p:txBody>
      </p:sp>
      <p:sp>
        <p:nvSpPr>
          <p:cNvPr id="157" name="We can also iterate over just keys or just values using the .each_key and the .each_value methods"/>
          <p:cNvSpPr txBox="1"/>
          <p:nvPr/>
        </p:nvSpPr>
        <p:spPr>
          <a:xfrm>
            <a:off x="58898" y="2705099"/>
            <a:ext cx="12597211" cy="1168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also iterate over </a:t>
            </a:r>
            <a:r>
              <a:rPr b="1"/>
              <a:t>just keys</a:t>
            </a:r>
            <a:r>
              <a:t> or </a:t>
            </a:r>
            <a:r>
              <a:rPr b="1"/>
              <a:t>just values</a:t>
            </a:r>
            <a:r>
              <a:t> using the </a:t>
            </a:r>
            <a:r>
              <a:rPr b="1">
                <a:solidFill>
                  <a:srgbClr val="FA1116"/>
                </a:solidFill>
              </a:rPr>
              <a:t>.each_key</a:t>
            </a:r>
            <a:r>
              <a:t> and the </a:t>
            </a:r>
            <a:r>
              <a:rPr b="1">
                <a:solidFill>
                  <a:srgbClr val="FA1116"/>
                </a:solidFill>
              </a:rPr>
              <a:t>.each_value</a:t>
            </a:r>
            <a:r>
              <a:t> methods</a:t>
            </a:r>
          </a:p>
        </p:txBody>
      </p:sp>
      <p:sp>
        <p:nvSpPr>
          <p:cNvPr id="158" name="my_hash = { one: 1, two: 2, three: 3 }…"/>
          <p:cNvSpPr txBox="1"/>
          <p:nvPr/>
        </p:nvSpPr>
        <p:spPr>
          <a:xfrm>
            <a:off x="1174467" y="4870967"/>
            <a:ext cx="10366073" cy="35240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my_hash</a:t>
            </a:r>
            <a:r>
              <a:rPr dirty="0"/>
              <a:t> = { one: 1, two: 2, three: 3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my_hash.each_key</a:t>
            </a:r>
            <a:r>
              <a:rPr dirty="0"/>
              <a:t> { |k| </a:t>
            </a:r>
            <a:r>
              <a:rPr lang="en-CA" dirty="0"/>
              <a:t>puts k </a:t>
            </a:r>
            <a:r>
              <a:rPr dirty="0"/>
              <a:t>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p</a:t>
            </a:r>
            <a:r>
              <a:rPr lang="en-CA" dirty="0"/>
              <a:t>u</a:t>
            </a:r>
            <a:r>
              <a:rPr dirty="0" err="1"/>
              <a:t>ts</a:t>
            </a:r>
            <a:r>
              <a:rPr dirty="0"/>
              <a:t> out: one two three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my_hash.each_value</a:t>
            </a:r>
            <a:r>
              <a:rPr dirty="0"/>
              <a:t> { |v| </a:t>
            </a:r>
            <a:r>
              <a:rPr lang="en-CA" dirty="0"/>
              <a:t>puts v </a:t>
            </a:r>
            <a:r>
              <a:rPr dirty="0"/>
              <a:t>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p</a:t>
            </a:r>
            <a:r>
              <a:rPr lang="en-CA" dirty="0"/>
              <a:t>u</a:t>
            </a:r>
            <a:r>
              <a:rPr dirty="0" err="1"/>
              <a:t>ts</a:t>
            </a:r>
            <a:r>
              <a:rPr dirty="0"/>
              <a:t> out: 1 2 3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692</Words>
  <Application>Microsoft Office PowerPoint</Application>
  <PresentationFormat>Custom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Circular Std</vt:lpstr>
      <vt:lpstr>CircularStd-Black</vt:lpstr>
      <vt:lpstr>Consolas</vt:lpstr>
      <vt:lpstr>Helvetica</vt:lpstr>
      <vt:lpstr>Helvetica Light</vt:lpstr>
      <vt:lpstr>Helvetica Neue</vt:lpstr>
      <vt:lpstr>Proxima Nova</vt:lpstr>
      <vt:lpstr>Ubuntu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Solène Duprat</cp:lastModifiedBy>
  <cp:revision>3</cp:revision>
  <dcterms:modified xsi:type="dcterms:W3CDTF">2021-01-20T18:10:12Z</dcterms:modified>
</cp:coreProperties>
</file>