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ruby-doc.org/core-2.6/String.html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b="1" sz="7900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</a:p>
          <a:p>
            <a:pPr>
              <a:defRPr b="1" sz="62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1. Intro to Ruby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47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Thank</a:t>
              </a:r>
            </a:p>
          </p:txBody>
        </p:sp>
        <p:sp>
          <p:nvSpPr>
            <p:cNvPr id="148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you.</a:t>
              </a:r>
            </a:p>
          </p:txBody>
        </p:sp>
      </p:grp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uts &amp; Prints"/>
          <p:cNvSpPr txBox="1"/>
          <p:nvPr/>
        </p:nvSpPr>
        <p:spPr>
          <a:xfrm>
            <a:off x="3402245" y="596900"/>
            <a:ext cx="599389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uts &amp; Prints</a:t>
            </a:r>
          </a:p>
        </p:txBody>
      </p:sp>
      <p:sp>
        <p:nvSpPr>
          <p:cNvPr id="124" name="Two commands we use to print info to the console…"/>
          <p:cNvSpPr txBox="1"/>
          <p:nvPr/>
        </p:nvSpPr>
        <p:spPr>
          <a:xfrm>
            <a:off x="1158754" y="2514599"/>
            <a:ext cx="11084384" cy="6172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4000"/>
            </a:pPr>
            <a:r>
              <a:t>Two commands we use to print info to the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console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marL="457200" indent="-228600" algn="l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PRINT</a:t>
            </a:r>
            <a:endParaRPr b="1"/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prints to the console whatever you give it</a:t>
            </a:r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PUTS</a:t>
            </a:r>
            <a:endParaRPr b="1"/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prints to the console whatever you give it </a:t>
            </a:r>
            <a:r>
              <a:rPr u="sng"/>
              <a:t>and</a:t>
            </a:r>
            <a:r>
              <a:rPr i="1" u="sng"/>
              <a:t> </a:t>
            </a:r>
            <a:r>
              <a:t>returns to the next 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ata Types"/>
          <p:cNvSpPr txBox="1"/>
          <p:nvPr/>
        </p:nvSpPr>
        <p:spPr>
          <a:xfrm>
            <a:off x="3774609" y="596900"/>
            <a:ext cx="524916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D</a:t>
            </a:r>
            <a:r>
              <a:rPr>
                <a:solidFill>
                  <a:srgbClr val="000000"/>
                </a:solidFill>
              </a:rPr>
              <a:t>ata Types</a:t>
            </a:r>
          </a:p>
        </p:txBody>
      </p:sp>
      <p:sp>
        <p:nvSpPr>
          <p:cNvPr id="127" name="1. STRINGS…"/>
          <p:cNvSpPr txBox="1"/>
          <p:nvPr/>
        </p:nvSpPr>
        <p:spPr>
          <a:xfrm>
            <a:off x="1158754" y="2171699"/>
            <a:ext cx="11084384" cy="6858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4000"/>
            </a:pPr>
            <a:r>
              <a:t>1. STRINGS</a:t>
            </a:r>
          </a:p>
          <a:p>
            <a:pPr>
              <a:defRPr sz="3500"/>
            </a:pPr>
            <a:r>
              <a:t>words or sentences</a:t>
            </a:r>
          </a:p>
          <a:p>
            <a:pPr>
              <a:defRPr sz="3500"/>
            </a:pPr>
            <a:r>
              <a:t>always go within double quotes “ “</a:t>
            </a:r>
          </a:p>
          <a:p>
            <a:pPr>
              <a:defRPr sz="4000"/>
            </a:pPr>
          </a:p>
          <a:p>
            <a:pPr>
              <a:defRPr sz="4000"/>
            </a:pPr>
            <a:r>
              <a:t>2. NUMBERS</a:t>
            </a:r>
          </a:p>
          <a:p>
            <a:pPr>
              <a:defRPr sz="3500"/>
            </a:pPr>
            <a:r>
              <a:t>integers (whole numbers) and floats (decimal numbers)</a:t>
            </a:r>
          </a:p>
          <a:p>
            <a:pPr>
              <a:defRPr sz="3500"/>
            </a:pPr>
            <a:r>
              <a:t>shouldn’t be wrapped with “ “</a:t>
            </a:r>
          </a:p>
          <a:p>
            <a:pPr>
              <a:defRPr sz="4000"/>
            </a:pPr>
          </a:p>
          <a:p>
            <a:pPr>
              <a:defRPr sz="4000"/>
            </a:pPr>
            <a:r>
              <a:t>3. BOOLEANS</a:t>
            </a:r>
          </a:p>
          <a:p>
            <a:pPr>
              <a:defRPr sz="3500"/>
            </a:pPr>
            <a:r>
              <a:t>true or false</a:t>
            </a:r>
          </a:p>
          <a:p>
            <a:pPr>
              <a:defRPr sz="3500"/>
            </a:pPr>
            <a:r>
              <a:t>shouldn’t be wrapped with “ 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Variables"/>
          <p:cNvSpPr txBox="1"/>
          <p:nvPr/>
        </p:nvSpPr>
        <p:spPr>
          <a:xfrm>
            <a:off x="4228761" y="596900"/>
            <a:ext cx="434086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V</a:t>
            </a:r>
            <a:r>
              <a:rPr>
                <a:solidFill>
                  <a:srgbClr val="000000"/>
                </a:solidFill>
              </a:rPr>
              <a:t>ariables</a:t>
            </a:r>
          </a:p>
        </p:txBody>
      </p:sp>
      <p:sp>
        <p:nvSpPr>
          <p:cNvPr id="130" name="A word to which we assign a certain content (string, number, boolean)…"/>
          <p:cNvSpPr txBox="1"/>
          <p:nvPr/>
        </p:nvSpPr>
        <p:spPr>
          <a:xfrm>
            <a:off x="1158754" y="2628900"/>
            <a:ext cx="11084384" cy="5943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A word to which we assign a certain content (string, number, boolean)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We set it and it it remains there, ready for future use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Naming a variable: always lower caps, with words separated by an underscore `</a:t>
            </a:r>
            <a:r>
              <a:t>_`</a:t>
            </a:r>
            <a:r>
              <a:t> (ex: my_name)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To assign a value to a variable, we use the </a:t>
            </a:r>
            <a:r>
              <a:t>= </a:t>
            </a:r>
            <a:r>
              <a:t>sign </a:t>
            </a:r>
          </a:p>
          <a:p>
            <a:pPr>
              <a:defRPr sz="3500"/>
            </a:pPr>
            <a:r>
              <a:t>(ex: my_name = “Stephane”)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ath"/>
          <p:cNvSpPr txBox="1"/>
          <p:nvPr/>
        </p:nvSpPr>
        <p:spPr>
          <a:xfrm>
            <a:off x="5178213" y="596900"/>
            <a:ext cx="244195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ath</a:t>
            </a:r>
          </a:p>
        </p:txBody>
      </p:sp>
      <p:sp>
        <p:nvSpPr>
          <p:cNvPr id="133" name="In Ruby we can perform the following math operations:…"/>
          <p:cNvSpPr txBox="1"/>
          <p:nvPr/>
        </p:nvSpPr>
        <p:spPr>
          <a:xfrm>
            <a:off x="761663" y="2590800"/>
            <a:ext cx="11481475" cy="6019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In Ruby we can perform the following math operations: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Addition +</a:t>
            </a:r>
          </a:p>
          <a:p>
            <a:pPr>
              <a:defRPr sz="1500"/>
            </a:pPr>
          </a:p>
          <a:p>
            <a:pPr>
              <a:defRPr sz="3500"/>
            </a:pPr>
            <a:r>
              <a:t>Substraction -</a:t>
            </a:r>
          </a:p>
          <a:p>
            <a:pPr>
              <a:defRPr sz="1500"/>
            </a:pPr>
          </a:p>
          <a:p>
            <a:pPr>
              <a:defRPr sz="3500"/>
            </a:pPr>
            <a:r>
              <a:t>Multiplication *</a:t>
            </a:r>
          </a:p>
          <a:p>
            <a:pPr>
              <a:defRPr sz="1500"/>
            </a:pPr>
          </a:p>
          <a:p>
            <a:pPr>
              <a:defRPr sz="3500"/>
            </a:pPr>
            <a:r>
              <a:t>Division /</a:t>
            </a:r>
          </a:p>
          <a:p>
            <a:pPr>
              <a:defRPr sz="1500"/>
            </a:pPr>
          </a:p>
          <a:p>
            <a:pPr>
              <a:defRPr sz="3500"/>
            </a:pPr>
            <a:r>
              <a:t>Exponentiation **</a:t>
            </a:r>
          </a:p>
          <a:p>
            <a:pPr>
              <a:defRPr sz="1500"/>
            </a:pPr>
          </a:p>
          <a:p>
            <a:pPr>
              <a:defRPr sz="3500"/>
            </a:pPr>
            <a:r>
              <a:t>Modulo  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uilt in methods"/>
          <p:cNvSpPr txBox="1"/>
          <p:nvPr/>
        </p:nvSpPr>
        <p:spPr>
          <a:xfrm>
            <a:off x="2598589" y="596900"/>
            <a:ext cx="760120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uilt in methods</a:t>
            </a:r>
          </a:p>
        </p:txBody>
      </p:sp>
      <p:sp>
        <p:nvSpPr>
          <p:cNvPr id="136" name="“Special behaviour” Ruby has which we can summon…"/>
          <p:cNvSpPr txBox="1"/>
          <p:nvPr/>
        </p:nvSpPr>
        <p:spPr>
          <a:xfrm>
            <a:off x="863064" y="2921470"/>
            <a:ext cx="11481476" cy="4876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“Special behaviour” Ruby has which we can summon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We </a:t>
            </a:r>
            <a:r>
              <a:t>call</a:t>
            </a:r>
            <a:r>
              <a:t> methods with a `</a:t>
            </a:r>
            <a:r>
              <a:t>.` followed by</a:t>
            </a:r>
            <a:r>
              <a:t> the method name</a:t>
            </a:r>
          </a:p>
          <a:p>
            <a:pPr>
              <a:defRPr sz="3500"/>
            </a:pPr>
          </a:p>
          <a:p>
            <a:pPr defTabSz="457200">
              <a:lnSpc>
                <a:spcPts val="5600"/>
              </a:lnSpc>
              <a:defRPr sz="3500" u="sng">
                <a:solidFill>
                  <a:srgbClr val="0000E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2" invalidUrl="" action="" tgtFrame="" tooltip="" history="1" highlightClick="0" endSnd="0"/>
              </a:rPr>
              <a:t>Ruby Docs for Strings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The `</a:t>
            </a:r>
            <a:r>
              <a:t>!`</a:t>
            </a:r>
            <a:r>
              <a:t> after the method name means the method will modify the content of the original variable </a:t>
            </a:r>
            <a:r>
              <a:rPr u="sng"/>
              <a:t>for good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ommenting out in Ruby"/>
          <p:cNvSpPr txBox="1"/>
          <p:nvPr/>
        </p:nvSpPr>
        <p:spPr>
          <a:xfrm>
            <a:off x="629073" y="596900"/>
            <a:ext cx="1154023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ommenting out in Ruby</a:t>
            </a:r>
          </a:p>
        </p:txBody>
      </p:sp>
      <p:sp>
        <p:nvSpPr>
          <p:cNvPr id="139" name="SINGLE LINE COMMENTS…"/>
          <p:cNvSpPr txBox="1"/>
          <p:nvPr/>
        </p:nvSpPr>
        <p:spPr>
          <a:xfrm>
            <a:off x="761662" y="3377779"/>
            <a:ext cx="11481476" cy="4876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SINGLE LINE COMMENTS</a:t>
            </a:r>
          </a:p>
          <a:p>
            <a:pPr>
              <a:defRPr sz="3500">
                <a:solidFill>
                  <a:srgbClr val="ADAFAF"/>
                </a:solidFill>
              </a:defRPr>
            </a:pPr>
            <a:r>
              <a:t># I’m a single line comment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MULTIPLE LINE COMMENTS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=begin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   I’m a multiple line 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   comment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=end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tring interpolation"/>
          <p:cNvSpPr txBox="1"/>
          <p:nvPr/>
        </p:nvSpPr>
        <p:spPr>
          <a:xfrm>
            <a:off x="2497883" y="596900"/>
            <a:ext cx="896874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tring interpolation</a:t>
            </a:r>
          </a:p>
        </p:txBody>
      </p:sp>
      <p:sp>
        <p:nvSpPr>
          <p:cNvPr id="142" name="Interpolation means executing Ruby code inside a String…"/>
          <p:cNvSpPr txBox="1"/>
          <p:nvPr/>
        </p:nvSpPr>
        <p:spPr>
          <a:xfrm>
            <a:off x="761662" y="3136479"/>
            <a:ext cx="11481476" cy="5359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Interpolation means executing Ruby code inside a String</a:t>
            </a:r>
          </a:p>
          <a:p>
            <a:pPr>
              <a:defRPr sz="3500"/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name = “Stephane”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“My name is #{name}”</a:t>
            </a:r>
          </a:p>
          <a:p>
            <a:pPr>
              <a:defRPr sz="3500"/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My name is Stephane</a:t>
            </a:r>
          </a:p>
          <a:p>
            <a:pPr>
              <a:defRPr sz="3500"/>
            </a:pPr>
          </a:p>
          <a:p>
            <a:pPr>
              <a:defRPr sz="3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ets &amp; Chomps"/>
          <p:cNvSpPr txBox="1"/>
          <p:nvPr/>
        </p:nvSpPr>
        <p:spPr>
          <a:xfrm>
            <a:off x="3379770" y="596900"/>
            <a:ext cx="720496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G</a:t>
            </a:r>
            <a:r>
              <a:rPr>
                <a:solidFill>
                  <a:srgbClr val="000000"/>
                </a:solidFill>
              </a:rPr>
              <a:t>ets &amp; Chomps</a:t>
            </a:r>
          </a:p>
        </p:txBody>
      </p:sp>
      <p:sp>
        <p:nvSpPr>
          <p:cNvPr id="145" name="gets.chomp…"/>
          <p:cNvSpPr txBox="1"/>
          <p:nvPr/>
        </p:nvSpPr>
        <p:spPr>
          <a:xfrm>
            <a:off x="431611" y="3085678"/>
            <a:ext cx="12431228" cy="5461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gets.chomp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GETS</a:t>
            </a:r>
          </a:p>
          <a:p>
            <a:pPr>
              <a:defRPr sz="3500"/>
            </a:pPr>
            <a:r>
              <a:t>Grabs the input from the user</a:t>
            </a:r>
          </a:p>
          <a:p>
            <a:pPr>
              <a:defRPr sz="3500"/>
            </a:pPr>
            <a:r>
              <a:t>and ads a line-return at the end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CHOMP</a:t>
            </a:r>
          </a:p>
          <a:p>
            <a:pPr>
              <a:defRPr sz="3500"/>
            </a:pPr>
            <a:r>
              <a:t>Removes said line-return</a:t>
            </a:r>
          </a:p>
          <a:p>
            <a:pPr>
              <a:defRPr sz="3500"/>
            </a:pPr>
            <a:r>
              <a:t>(to have </a:t>
            </a:r>
            <a:r>
              <a:t>clean</a:t>
            </a:r>
            <a:r>
              <a:t> data from the user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😊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