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 snapToGrid="0">
      <p:cViewPr varScale="1">
        <p:scale>
          <a:sx n="84" d="100"/>
          <a:sy n="84" d="100"/>
        </p:scale>
        <p:origin x="14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-Gilles Allain"/>
          <p:cNvSpPr>
            <a:spLocks noGrp="1"/>
          </p:cNvSpPr>
          <p:nvPr>
            <p:ph type="body" sz="quarter" idx="13"/>
          </p:nvPr>
        </p:nvSpPr>
        <p:spPr>
          <a:xfrm>
            <a:off x="2578099" y="5991225"/>
            <a:ext cx="7848602" cy="40640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-Gilles Allain</a:t>
            </a:r>
          </a:p>
        </p:txBody>
      </p:sp>
      <p:sp>
        <p:nvSpPr>
          <p:cNvPr id="94" name="« Saisissez une citation ici. »"/>
          <p:cNvSpPr>
            <a:spLocks noGrp="1"/>
          </p:cNvSpPr>
          <p:nvPr>
            <p:ph type="body" sz="quarter" idx="14"/>
          </p:nvPr>
        </p:nvSpPr>
        <p:spPr>
          <a:xfrm>
            <a:off x="2578099" y="4365625"/>
            <a:ext cx="7848602" cy="622301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3600"/>
            </a:lvl1pPr>
          </a:lstStyle>
          <a:p>
            <a:r>
              <a:t>« Saisissez une citation ici. »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1015999" y="1219199"/>
            <a:ext cx="11424051" cy="76200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sz="half" idx="13"/>
          </p:nvPr>
        </p:nvSpPr>
        <p:spPr>
          <a:xfrm>
            <a:off x="2830512" y="1695449"/>
            <a:ext cx="7334251" cy="48920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2578099" y="6257925"/>
            <a:ext cx="7848602" cy="10668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578099" y="7362825"/>
            <a:ext cx="7848602" cy="84772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08" y="8153400"/>
            <a:ext cx="314859" cy="3175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2578099" y="3638550"/>
            <a:ext cx="7848602" cy="2476501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3663950" y="1695449"/>
            <a:ext cx="9267826" cy="61785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2339974" y="1695449"/>
            <a:ext cx="4000502" cy="2990851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339974" y="4791075"/>
            <a:ext cx="4000502" cy="307657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xfrm>
            <a:off x="2339974" y="1552574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2339974" y="1552574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339974" y="3171825"/>
            <a:ext cx="8324852" cy="4714876"/>
          </a:xfrm>
          <a:prstGeom prst="rect">
            <a:avLst/>
          </a:prstGeom>
        </p:spPr>
        <p:txBody>
          <a:bodyPr anchor="ctr"/>
          <a:lstStyle>
            <a:lvl1pPr marL="419805" indent="-419805" algn="l">
              <a:spcBef>
                <a:spcPts val="4200"/>
              </a:spcBef>
              <a:buSzPct val="75000"/>
              <a:buChar char="•"/>
              <a:defRPr sz="3400"/>
            </a:lvl1pPr>
            <a:lvl2pPr marL="864305" indent="-419805" algn="l">
              <a:spcBef>
                <a:spcPts val="4200"/>
              </a:spcBef>
              <a:buSzPct val="75000"/>
              <a:buChar char="•"/>
              <a:defRPr sz="3400"/>
            </a:lvl2pPr>
            <a:lvl3pPr marL="1308805" indent="-419805" algn="l">
              <a:spcBef>
                <a:spcPts val="4200"/>
              </a:spcBef>
              <a:buSzPct val="75000"/>
              <a:buChar char="•"/>
              <a:defRPr sz="3400"/>
            </a:lvl3pPr>
            <a:lvl4pPr marL="1753305" indent="-419805" algn="l">
              <a:spcBef>
                <a:spcPts val="4200"/>
              </a:spcBef>
              <a:buSzPct val="75000"/>
              <a:buChar char="•"/>
              <a:defRPr sz="3400"/>
            </a:lvl4pPr>
            <a:lvl5pPr marL="2197805" indent="-419805" algn="l">
              <a:spcBef>
                <a:spcPts val="4200"/>
              </a:spcBef>
              <a:buSzPct val="75000"/>
              <a:buChar char="•"/>
              <a:defRPr sz="3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5026025" y="3171825"/>
            <a:ext cx="7072313" cy="47148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xfrm>
            <a:off x="2339974" y="1552574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339974" y="3171825"/>
            <a:ext cx="4000502" cy="4714876"/>
          </a:xfrm>
          <a:prstGeom prst="rect">
            <a:avLst/>
          </a:prstGeom>
        </p:spPr>
        <p:txBody>
          <a:bodyPr anchor="ctr"/>
          <a:lstStyle>
            <a:lvl1pPr marL="318407" indent="-318407" algn="l">
              <a:spcBef>
                <a:spcPts val="3200"/>
              </a:spcBef>
              <a:buSzPct val="75000"/>
              <a:buChar char="•"/>
              <a:defRPr sz="2600"/>
            </a:lvl1pPr>
            <a:lvl2pPr marL="661307" indent="-318407" algn="l">
              <a:spcBef>
                <a:spcPts val="3200"/>
              </a:spcBef>
              <a:buSzPct val="75000"/>
              <a:buChar char="•"/>
              <a:defRPr sz="2600"/>
            </a:lvl2pPr>
            <a:lvl3pPr marL="1004207" indent="-318407" algn="l">
              <a:spcBef>
                <a:spcPts val="3200"/>
              </a:spcBef>
              <a:buSzPct val="75000"/>
              <a:buChar char="•"/>
              <a:defRPr sz="2600"/>
            </a:lvl3pPr>
            <a:lvl4pPr marL="1347107" indent="-318407" algn="l">
              <a:spcBef>
                <a:spcPts val="3200"/>
              </a:spcBef>
              <a:buSzPct val="75000"/>
              <a:buChar char="•"/>
              <a:defRPr sz="2600"/>
            </a:lvl4pPr>
            <a:lvl5pPr marL="1690007" indent="-318407" algn="l">
              <a:spcBef>
                <a:spcPts val="3200"/>
              </a:spcBef>
              <a:buSzPct val="75000"/>
              <a:buChar char="•"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339974" y="2171699"/>
            <a:ext cx="8324852" cy="5410202"/>
          </a:xfrm>
          <a:prstGeom prst="rect">
            <a:avLst/>
          </a:prstGeom>
        </p:spPr>
        <p:txBody>
          <a:bodyPr anchor="ctr"/>
          <a:lstStyle>
            <a:lvl1pPr marL="419805" indent="-419805" algn="l">
              <a:spcBef>
                <a:spcPts val="4200"/>
              </a:spcBef>
              <a:buSzPct val="75000"/>
              <a:buChar char="•"/>
              <a:defRPr sz="3400"/>
            </a:lvl1pPr>
            <a:lvl2pPr marL="864305" indent="-419805" algn="l">
              <a:spcBef>
                <a:spcPts val="4200"/>
              </a:spcBef>
              <a:buSzPct val="75000"/>
              <a:buChar char="•"/>
              <a:defRPr sz="3400"/>
            </a:lvl2pPr>
            <a:lvl3pPr marL="1308805" indent="-419805" algn="l">
              <a:spcBef>
                <a:spcPts val="4200"/>
              </a:spcBef>
              <a:buSzPct val="75000"/>
              <a:buChar char="•"/>
              <a:defRPr sz="3400"/>
            </a:lvl3pPr>
            <a:lvl4pPr marL="1753305" indent="-419805" algn="l">
              <a:spcBef>
                <a:spcPts val="4200"/>
              </a:spcBef>
              <a:buSzPct val="75000"/>
              <a:buChar char="•"/>
              <a:defRPr sz="3400"/>
            </a:lvl4pPr>
            <a:lvl5pPr marL="2197805" indent="-419805" algn="l">
              <a:spcBef>
                <a:spcPts val="4200"/>
              </a:spcBef>
              <a:buSzPct val="75000"/>
              <a:buChar char="•"/>
              <a:defRPr sz="3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35750" y="4989410"/>
            <a:ext cx="4543426" cy="303052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1884260"/>
            <a:ext cx="4400551" cy="29337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155576" y="1885949"/>
            <a:ext cx="8982077" cy="59880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2578099" y="2447924"/>
            <a:ext cx="7848602" cy="2476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2578099" y="4991100"/>
            <a:ext cx="7848602" cy="84772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08" y="8158162"/>
            <a:ext cx="314859" cy="317501"/>
          </a:xfrm>
          <a:prstGeom prst="rect">
            <a:avLst/>
          </a:prstGeom>
          <a:ln w="3175">
            <a:miter lim="400000"/>
          </a:ln>
        </p:spPr>
        <p:txBody>
          <a:bodyPr wrap="none" lIns="38100" tIns="38100" rIns="38100" bIns="38100">
            <a:spAutoFit/>
          </a:bodyPr>
          <a:lstStyle>
            <a:lvl1pPr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rogramming…"/>
          <p:cNvSpPr txBox="1"/>
          <p:nvPr/>
        </p:nvSpPr>
        <p:spPr>
          <a:xfrm>
            <a:off x="-20001" y="1606549"/>
            <a:ext cx="8396135" cy="6540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sz="8700" b="1">
                <a:solidFill>
                  <a:srgbClr val="000000"/>
                </a:solidFill>
                <a:latin typeface="CircularStd-Bold"/>
                <a:ea typeface="CircularStd-Bold"/>
                <a:cs typeface="CircularStd-Bold"/>
                <a:sym typeface="Circular Std"/>
              </a:defRPr>
            </a:pPr>
            <a:r>
              <a:t>Programming</a:t>
            </a:r>
          </a:p>
          <a:p>
            <a:pPr>
              <a:defRPr sz="8700" b="1">
                <a:solidFill>
                  <a:srgbClr val="000000"/>
                </a:solidFill>
                <a:latin typeface="CircularStd-Bold"/>
                <a:ea typeface="CircularStd-Bold"/>
                <a:cs typeface="CircularStd-Bold"/>
                <a:sym typeface="Circular Std"/>
              </a:defRPr>
            </a:pPr>
            <a:r>
              <a:t>for</a:t>
            </a:r>
          </a:p>
          <a:p>
            <a:pPr>
              <a:defRPr sz="8700" b="1">
                <a:solidFill>
                  <a:srgbClr val="000000"/>
                </a:solidFill>
                <a:latin typeface="CircularStd-Bold"/>
                <a:ea typeface="CircularStd-Bold"/>
                <a:cs typeface="CircularStd-Bold"/>
                <a:sym typeface="Circular Std"/>
              </a:defRPr>
            </a:pPr>
            <a:r>
              <a:t>Everybody</a:t>
            </a:r>
          </a:p>
          <a:p>
            <a:pPr>
              <a:defRPr sz="7900" b="1">
                <a:solidFill>
                  <a:srgbClr val="FFFFFF"/>
                </a:solidFill>
                <a:latin typeface="CircularStd-Bold"/>
                <a:ea typeface="CircularStd-Bold"/>
                <a:cs typeface="CircularStd-Bold"/>
                <a:sym typeface="Circular Std"/>
              </a:defRPr>
            </a:pPr>
            <a:endParaRPr/>
          </a:p>
          <a:p>
            <a:pPr>
              <a:defRPr sz="6200" b="1">
                <a:solidFill>
                  <a:srgbClr val="000000"/>
                </a:solidFill>
                <a:latin typeface="CircularStd-Bold"/>
                <a:ea typeface="CircularStd-Bold"/>
                <a:cs typeface="CircularStd-Bold"/>
                <a:sym typeface="Circular Std"/>
              </a:defRPr>
            </a:pPr>
            <a:r>
              <a:t>7. Refactoring</a:t>
            </a:r>
          </a:p>
        </p:txBody>
      </p:sp>
      <p:pic>
        <p:nvPicPr>
          <p:cNvPr id="120" name="Krg2oUVLbOSo4-UnQxRxEbqQttr3rTb7l9nJrrm_9XhWSu_z21b4VZ2rhBj7358wDTIxUBjY6gRNqsyGKnx6e7JNe9Cx3cjA3GD_M_-1kyc_hbPWXB4hJU98g1l5iU-7sTLCqn0oBg.png" descr="Krg2oUVLbOSo4-UnQxRxEbqQttr3rTb7l9nJrrm_9XhWSu_z21b4VZ2rhBj7358wDTIxUBjY6gRNqsyGKnx6e7JNe9Cx3cjA3GD_M_-1kyc_hbPWXB4hJU98g1l5iU-7sTLCqn0o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92" y="8752848"/>
            <a:ext cx="1955801" cy="609601"/>
          </a:xfrm>
          <a:prstGeom prst="rect">
            <a:avLst/>
          </a:prstGeom>
          <a:ln w="3175">
            <a:miter lim="400000"/>
          </a:ln>
        </p:spPr>
      </p:pic>
      <p:pic>
        <p:nvPicPr>
          <p:cNvPr id="12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1874" y="-3440"/>
            <a:ext cx="6531088" cy="9760480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One-line Blocks"/>
          <p:cNvSpPr txBox="1"/>
          <p:nvPr/>
        </p:nvSpPr>
        <p:spPr>
          <a:xfrm>
            <a:off x="27660" y="555211"/>
            <a:ext cx="12949480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sz="72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 sz="8000">
                <a:solidFill>
                  <a:srgbClr val="FA1116"/>
                </a:solidFill>
              </a:rPr>
              <a:t>O</a:t>
            </a:r>
            <a:r>
              <a:rPr>
                <a:solidFill>
                  <a:srgbClr val="000000"/>
                </a:solidFill>
              </a:rPr>
              <a:t>ne-line Blocks</a:t>
            </a:r>
          </a:p>
        </p:txBody>
      </p:sp>
      <p:sp>
        <p:nvSpPr>
          <p:cNvPr id="171" name="When a block (aka the code inside a method) takes just one line, we should write the entire method as a one-liner and use curly braces instead of def and end"/>
          <p:cNvSpPr txBox="1"/>
          <p:nvPr/>
        </p:nvSpPr>
        <p:spPr>
          <a:xfrm>
            <a:off x="317055" y="2489081"/>
            <a:ext cx="12370690" cy="1600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defRPr sz="33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When a </a:t>
            </a:r>
            <a:r>
              <a:rPr b="1" dirty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block</a:t>
            </a:r>
            <a:r>
              <a:rPr dirty="0"/>
              <a:t> (aka the code inside a method) takes just one line, we should write the entire method as a one-liner and use curly braces instead of </a:t>
            </a:r>
            <a:r>
              <a:rPr lang="en-CA" b="1" dirty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dirty="0"/>
              <a:t> and </a:t>
            </a:r>
            <a:r>
              <a:rPr b="1" dirty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</a:p>
        </p:txBody>
      </p:sp>
      <p:sp>
        <p:nvSpPr>
          <p:cNvPr id="172" name="[&quot;zoe&quot;, &quot;zack&quot;].each do | name |…"/>
          <p:cNvSpPr txBox="1"/>
          <p:nvPr/>
        </p:nvSpPr>
        <p:spPr>
          <a:xfrm>
            <a:off x="2815929" y="4571510"/>
            <a:ext cx="8153711" cy="14904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 algn="l" defTabSz="457200">
              <a:defRPr sz="33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["zoe", "zack"].each do | name |  </a:t>
            </a:r>
          </a:p>
          <a:p>
            <a:pPr algn="l" defTabSz="457200">
              <a:defRPr sz="33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puts name.capitalize</a:t>
            </a:r>
          </a:p>
          <a:p>
            <a:pPr algn="l" defTabSz="457200">
              <a:defRPr sz="33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</p:txBody>
      </p:sp>
      <p:sp>
        <p:nvSpPr>
          <p:cNvPr id="173" name="[&quot;zoe&quot;, &quot;zack&quot;].each { |name| puts name.capitalize }"/>
          <p:cNvSpPr txBox="1"/>
          <p:nvPr/>
        </p:nvSpPr>
        <p:spPr>
          <a:xfrm>
            <a:off x="445238" y="6428913"/>
            <a:ext cx="12114323" cy="49987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algn="l" defTabSz="457200">
              <a:defRPr sz="33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r>
              <a:t>["zoe", "zack"].each { |name| puts name.capitalize }</a:t>
            </a:r>
          </a:p>
        </p:txBody>
      </p:sp>
      <p:sp>
        <p:nvSpPr>
          <p:cNvPr id="174" name="Dingbat Check"/>
          <p:cNvSpPr/>
          <p:nvPr/>
        </p:nvSpPr>
        <p:spPr>
          <a:xfrm>
            <a:off x="11510902" y="6898282"/>
            <a:ext cx="694518" cy="659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2"/>
          </a:solidFill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2200">
                <a:solidFill>
                  <a:srgbClr val="4BAA3A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5" name="Dingbat X"/>
          <p:cNvSpPr/>
          <p:nvPr/>
        </p:nvSpPr>
        <p:spPr>
          <a:xfrm>
            <a:off x="10644815" y="4791488"/>
            <a:ext cx="558872" cy="660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/>
          </a:solidFill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6" name="Both print out the same result, but the second is more &quot;Rubyist&quot;"/>
          <p:cNvSpPr txBox="1"/>
          <p:nvPr/>
        </p:nvSpPr>
        <p:spPr>
          <a:xfrm>
            <a:off x="222252" y="7905815"/>
            <a:ext cx="12560295" cy="609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Both print out the same result, but the second is more "Rubyist"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Adding to an array"/>
          <p:cNvSpPr txBox="1"/>
          <p:nvPr/>
        </p:nvSpPr>
        <p:spPr>
          <a:xfrm>
            <a:off x="27660" y="555211"/>
            <a:ext cx="12949480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sz="72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 sz="8000">
                <a:solidFill>
                  <a:srgbClr val="FA1116"/>
                </a:solidFill>
              </a:rPr>
              <a:t>A</a:t>
            </a:r>
            <a:r>
              <a:rPr>
                <a:solidFill>
                  <a:srgbClr val="000000"/>
                </a:solidFill>
              </a:rPr>
              <a:t>dding to an array</a:t>
            </a:r>
          </a:p>
        </p:txBody>
      </p:sp>
      <p:sp>
        <p:nvSpPr>
          <p:cNvPr id="179" name="To add an element to the end of an Array, instead of using the .push method we can simply use &lt;&lt; operator (also known as the shovel)"/>
          <p:cNvSpPr txBox="1"/>
          <p:nvPr/>
        </p:nvSpPr>
        <p:spPr>
          <a:xfrm>
            <a:off x="317055" y="2852679"/>
            <a:ext cx="12370690" cy="175364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To add an element to the end of an </a:t>
            </a:r>
            <a:r>
              <a:rPr b="1">
                <a:solidFill>
                  <a:srgbClr val="FA1116"/>
                </a:solidFill>
              </a:rPr>
              <a:t>Array</a:t>
            </a:r>
            <a:r>
              <a:t>, instead of using the </a:t>
            </a:r>
            <a:r>
              <a:rPr sz="3300" b="1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.push</a:t>
            </a:r>
            <a:r>
              <a:t> method we can simply use </a:t>
            </a:r>
            <a:r>
              <a:rPr b="1">
                <a:solidFill>
                  <a:srgbClr val="FA1116"/>
                </a:solidFill>
              </a:rPr>
              <a:t>&lt;&lt;</a:t>
            </a:r>
            <a:r>
              <a:t> operator (also known as </a:t>
            </a:r>
            <a:r>
              <a:rPr i="1"/>
              <a:t>the shovel</a:t>
            </a:r>
            <a:r>
              <a:t>)</a:t>
            </a:r>
          </a:p>
        </p:txBody>
      </p:sp>
      <p:sp>
        <p:nvSpPr>
          <p:cNvPr id="180" name="my_array = [1, 2, 3]…"/>
          <p:cNvSpPr txBox="1"/>
          <p:nvPr/>
        </p:nvSpPr>
        <p:spPr>
          <a:xfrm>
            <a:off x="7753461" y="5459750"/>
            <a:ext cx="4755893" cy="14904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defRPr sz="33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my_array = [1, 2, 3] </a:t>
            </a:r>
          </a:p>
          <a:p>
            <a:pPr algn="l" defTabSz="457200">
              <a:defRPr sz="33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algn="l" defTabSz="457200">
              <a:defRPr sz="33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 my_array &lt;&lt; 4</a:t>
            </a:r>
          </a:p>
        </p:txBody>
      </p:sp>
      <p:sp>
        <p:nvSpPr>
          <p:cNvPr id="181" name="my_array = [1, 2, 3]…"/>
          <p:cNvSpPr txBox="1"/>
          <p:nvPr/>
        </p:nvSpPr>
        <p:spPr>
          <a:xfrm>
            <a:off x="233327" y="5459750"/>
            <a:ext cx="5158210" cy="14904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 algn="l" defTabSz="457200">
              <a:defRPr sz="33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my_array = [1, 2, 3] </a:t>
            </a:r>
          </a:p>
          <a:p>
            <a:pPr algn="l" defTabSz="457200">
              <a:defRPr sz="33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algn="l" defTabSz="457200">
              <a:defRPr sz="33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 my_array.push(4)</a:t>
            </a:r>
          </a:p>
        </p:txBody>
      </p:sp>
      <p:sp>
        <p:nvSpPr>
          <p:cNvPr id="182" name="same as"/>
          <p:cNvSpPr txBox="1"/>
          <p:nvPr/>
        </p:nvSpPr>
        <p:spPr>
          <a:xfrm>
            <a:off x="5556253" y="5921210"/>
            <a:ext cx="1892294" cy="1206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l" defTabSz="457200">
              <a:spcBef>
                <a:spcPts val="500"/>
              </a:spcBef>
              <a:defRPr sz="3500">
                <a:solidFill>
                  <a:srgbClr val="FA111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same as</a:t>
            </a:r>
          </a:p>
        </p:txBody>
      </p:sp>
      <p:sp>
        <p:nvSpPr>
          <p:cNvPr id="183" name="# Both print out [1, 2, 3, 4]"/>
          <p:cNvSpPr txBox="1"/>
          <p:nvPr/>
        </p:nvSpPr>
        <p:spPr>
          <a:xfrm>
            <a:off x="3116814" y="7803654"/>
            <a:ext cx="6771172" cy="49987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l" defTabSz="457200">
              <a:defRPr sz="33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r>
              <a:t># Both print out [1, 2, 3, 4]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roup"/>
          <p:cNvGrpSpPr/>
          <p:nvPr/>
        </p:nvGrpSpPr>
        <p:grpSpPr>
          <a:xfrm>
            <a:off x="2630245" y="4146549"/>
            <a:ext cx="7744310" cy="1866901"/>
            <a:chOff x="0" y="0"/>
            <a:chExt cx="7744308" cy="1866900"/>
          </a:xfrm>
        </p:grpSpPr>
        <p:sp>
          <p:nvSpPr>
            <p:cNvPr id="185" name="Thank"/>
            <p:cNvSpPr txBox="1"/>
            <p:nvPr/>
          </p:nvSpPr>
          <p:spPr>
            <a:xfrm>
              <a:off x="-1" y="-1"/>
              <a:ext cx="4235451" cy="186690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11000">
                  <a:solidFill>
                    <a:srgbClr val="000000"/>
                  </a:solidFill>
                  <a:latin typeface="CircularStd-Black"/>
                  <a:ea typeface="CircularStd-Black"/>
                  <a:cs typeface="CircularStd-Black"/>
                  <a:sym typeface="CircularStd-Black"/>
                </a:defRPr>
              </a:lvl1pPr>
            </a:lstStyle>
            <a:p>
              <a:r>
                <a:t>Thank</a:t>
              </a:r>
            </a:p>
          </p:txBody>
        </p:sp>
        <p:sp>
          <p:nvSpPr>
            <p:cNvPr id="186" name="you."/>
            <p:cNvSpPr txBox="1"/>
            <p:nvPr/>
          </p:nvSpPr>
          <p:spPr>
            <a:xfrm>
              <a:off x="4320071" y="-1"/>
              <a:ext cx="3424238" cy="1866901"/>
            </a:xfrm>
            <a:prstGeom prst="rect">
              <a:avLst/>
            </a:prstGeom>
            <a:solidFill>
              <a:srgbClr val="FD1015">
                <a:alpha val="8000"/>
              </a:srgbClr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11000">
                  <a:solidFill>
                    <a:srgbClr val="FD1015"/>
                  </a:solidFill>
                  <a:latin typeface="CircularStd-Black"/>
                  <a:ea typeface="CircularStd-Black"/>
                  <a:cs typeface="CircularStd-Black"/>
                  <a:sym typeface="CircularStd-Black"/>
                </a:defRPr>
              </a:lvl1pPr>
            </a:lstStyle>
            <a:p>
              <a:r>
                <a:t>you.</a:t>
              </a:r>
            </a:p>
          </p:txBody>
        </p:sp>
      </p:grpSp>
      <p:pic>
        <p:nvPicPr>
          <p:cNvPr id="18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9131" y="6708360"/>
            <a:ext cx="13463062" cy="3150732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o make programmers’ life easier Ruby has a lot of syntax shortcuts that can help us write code in a faster, cleaner and more efficient way"/>
          <p:cNvSpPr txBox="1"/>
          <p:nvPr/>
        </p:nvSpPr>
        <p:spPr>
          <a:xfrm>
            <a:off x="774648" y="2613435"/>
            <a:ext cx="11455504" cy="4089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sz="3600">
              <a:solidFill>
                <a:srgbClr val="000000"/>
              </a:solidFill>
            </a:endParaRPr>
          </a:p>
          <a:p>
            <a:pPr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sz="3600">
              <a:solidFill>
                <a:srgbClr val="000000"/>
              </a:solidFill>
            </a:endParaRPr>
          </a:p>
          <a:p>
            <a:pPr defTabSz="457200">
              <a:spcBef>
                <a:spcPts val="500"/>
              </a:spcBef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000000"/>
                </a:solidFill>
              </a:rPr>
              <a:t>T</a:t>
            </a:r>
            <a:r>
              <a:t>o make programmers’ life easier Ruby has</a:t>
            </a:r>
            <a:r>
              <a:rPr i="1"/>
              <a:t> </a:t>
            </a:r>
            <a:r>
              <a:t>a lot of </a:t>
            </a:r>
            <a:r>
              <a:rPr i="1"/>
              <a:t>syntax shortcuts </a:t>
            </a:r>
            <a:r>
              <a:t>that can help us write code in a faster, cleaner and more efficient way</a:t>
            </a:r>
            <a:endParaRPr>
              <a:solidFill>
                <a:srgbClr val="000000"/>
              </a:solidFill>
            </a:endParaRPr>
          </a:p>
          <a:p>
            <a:pPr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sz="3600">
              <a:solidFill>
                <a:srgbClr val="000000"/>
              </a:solidFill>
            </a:endParaRPr>
          </a:p>
        </p:txBody>
      </p:sp>
      <p:sp>
        <p:nvSpPr>
          <p:cNvPr id="124" name="The beauty of Ruby"/>
          <p:cNvSpPr txBox="1"/>
          <p:nvPr/>
        </p:nvSpPr>
        <p:spPr>
          <a:xfrm>
            <a:off x="1976881" y="520303"/>
            <a:ext cx="9051037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T</a:t>
            </a:r>
            <a:r>
              <a:rPr>
                <a:solidFill>
                  <a:srgbClr val="000000"/>
                </a:solidFill>
              </a:rPr>
              <a:t>he beauty of Ruby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ne-line if / unless"/>
          <p:cNvSpPr txBox="1"/>
          <p:nvPr/>
        </p:nvSpPr>
        <p:spPr>
          <a:xfrm>
            <a:off x="2566918" y="330175"/>
            <a:ext cx="8656829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O</a:t>
            </a:r>
            <a:r>
              <a:rPr>
                <a:solidFill>
                  <a:srgbClr val="000000"/>
                </a:solidFill>
              </a:rPr>
              <a:t>ne-line if / unless</a:t>
            </a:r>
          </a:p>
        </p:txBody>
      </p:sp>
      <p:sp>
        <p:nvSpPr>
          <p:cNvPr id="127" name="When the block inside a conditional statement (like if or unless) is a short, simple expression we can write the entire statement on a single line…"/>
          <p:cNvSpPr txBox="1"/>
          <p:nvPr/>
        </p:nvSpPr>
        <p:spPr>
          <a:xfrm>
            <a:off x="512707" y="2091409"/>
            <a:ext cx="12484525" cy="28891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When the block inside a conditional statement (like </a:t>
            </a:r>
            <a:r>
              <a: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t> or </a:t>
            </a:r>
            <a:r>
              <a: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unless</a:t>
            </a:r>
            <a:r>
              <a:t>) is a short, simple expression we can write the entire statement on a single line</a:t>
            </a:r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The syntax and order of elements is: </a:t>
            </a:r>
            <a:r>
              <a: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expression if boolean</a:t>
            </a:r>
          </a:p>
        </p:txBody>
      </p:sp>
      <p:sp>
        <p:nvSpPr>
          <p:cNvPr id="128" name="age = 20…"/>
          <p:cNvSpPr txBox="1"/>
          <p:nvPr/>
        </p:nvSpPr>
        <p:spPr>
          <a:xfrm>
            <a:off x="1584335" y="5446399"/>
            <a:ext cx="5228035" cy="207593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age = 20</a:t>
            </a:r>
          </a:p>
          <a:p>
            <a:pPr algn="l" defTabSz="457200">
              <a:lnSpc>
                <a:spcPct val="30000"/>
              </a:lnSpc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if age &gt;= 18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puts "you can vote!"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</p:txBody>
      </p:sp>
      <p:sp>
        <p:nvSpPr>
          <p:cNvPr id="129" name="puts &quot;you can vote!&quot; if age &gt;= 18"/>
          <p:cNvSpPr txBox="1"/>
          <p:nvPr/>
        </p:nvSpPr>
        <p:spPr>
          <a:xfrm>
            <a:off x="1577251" y="7797843"/>
            <a:ext cx="7462441" cy="47664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r>
              <a:t>puts "you can vote!" if age &gt;= 18</a:t>
            </a:r>
          </a:p>
        </p:txBody>
      </p:sp>
      <p:sp>
        <p:nvSpPr>
          <p:cNvPr id="130" name="puts if age &gt;= 18 &quot;you can vote!&quot;"/>
          <p:cNvSpPr txBox="1"/>
          <p:nvPr/>
        </p:nvSpPr>
        <p:spPr>
          <a:xfrm>
            <a:off x="1577251" y="8549999"/>
            <a:ext cx="7462441" cy="47664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r>
              <a:t>puts if age &gt;= 18 "you can vote!"</a:t>
            </a:r>
          </a:p>
        </p:txBody>
      </p:sp>
      <p:sp>
        <p:nvSpPr>
          <p:cNvPr id="131" name="Dingbat Check"/>
          <p:cNvSpPr/>
          <p:nvPr/>
        </p:nvSpPr>
        <p:spPr>
          <a:xfrm>
            <a:off x="9325664" y="7479265"/>
            <a:ext cx="694517" cy="659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2"/>
          </a:solidFill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2200">
                <a:solidFill>
                  <a:srgbClr val="4BAA3A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2" name="Dingbat X"/>
          <p:cNvSpPr/>
          <p:nvPr/>
        </p:nvSpPr>
        <p:spPr>
          <a:xfrm>
            <a:off x="9393487" y="8397434"/>
            <a:ext cx="558871" cy="660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/>
          </a:solidFill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3" name="the order of the elements matters!"/>
          <p:cNvSpPr txBox="1"/>
          <p:nvPr/>
        </p:nvSpPr>
        <p:spPr>
          <a:xfrm>
            <a:off x="10306153" y="8079175"/>
            <a:ext cx="2628730" cy="558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the order of the elements matters!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rnary operator"/>
          <p:cNvSpPr txBox="1"/>
          <p:nvPr/>
        </p:nvSpPr>
        <p:spPr>
          <a:xfrm>
            <a:off x="2629661" y="519191"/>
            <a:ext cx="7745477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T</a:t>
            </a:r>
            <a:r>
              <a:rPr>
                <a:solidFill>
                  <a:srgbClr val="000000"/>
                </a:solidFill>
              </a:rPr>
              <a:t>ernary operator</a:t>
            </a:r>
          </a:p>
        </p:txBody>
      </p:sp>
      <p:sp>
        <p:nvSpPr>
          <p:cNvPr id="136" name="A quicker and more concise version of a simple if-else statement is the ternary conditional expression…"/>
          <p:cNvSpPr txBox="1"/>
          <p:nvPr/>
        </p:nvSpPr>
        <p:spPr>
          <a:xfrm>
            <a:off x="394392" y="2281427"/>
            <a:ext cx="12453541" cy="34225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A quicker and more concise version of a simple </a:t>
            </a:r>
            <a:r>
              <a:rPr sz="3200" b="1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>
                <a:latin typeface="Ubuntu Mono"/>
                <a:ea typeface="Ubuntu Mono"/>
                <a:cs typeface="Ubuntu Mono"/>
                <a:sym typeface="Ubuntu Mono"/>
              </a:rPr>
              <a:t>-</a:t>
            </a:r>
            <a:r>
              <a:rPr sz="3200" b="1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t> statement is the </a:t>
            </a:r>
            <a:r>
              <a:rPr b="1"/>
              <a:t>ternary conditional expression</a:t>
            </a:r>
          </a:p>
          <a:p>
            <a:pPr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b="1"/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It's in three parts: a condition (followed by a question mark), some code to execute if the condition is </a:t>
            </a:r>
            <a:r>
              <a:rPr sz="3200" b="1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t>(followed by a colon)</a:t>
            </a:r>
            <a:r>
              <a:rPr>
                <a:latin typeface="Ubuntu Mono"/>
                <a:ea typeface="Ubuntu Mono"/>
                <a:cs typeface="Ubuntu Mono"/>
                <a:sym typeface="Ubuntu Mono"/>
              </a:rPr>
              <a:t>,</a:t>
            </a:r>
            <a:r>
              <a:t> some code to execute if the condition is </a:t>
            </a:r>
            <a:r>
              <a:rPr sz="3200" b="1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</a:p>
        </p:txBody>
      </p:sp>
      <p:sp>
        <p:nvSpPr>
          <p:cNvPr id="137" name="condition ? do_this_if_true : do_this_if_false"/>
          <p:cNvSpPr txBox="1"/>
          <p:nvPr/>
        </p:nvSpPr>
        <p:spPr>
          <a:xfrm>
            <a:off x="421142" y="6170819"/>
            <a:ext cx="10367170" cy="47664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condition </a:t>
            </a:r>
            <a:r>
              <a:rPr>
                <a:solidFill>
                  <a:srgbClr val="DE483A"/>
                </a:solidFill>
              </a:rPr>
              <a:t>?</a:t>
            </a:r>
            <a:r>
              <a:t> do_this_if_true </a:t>
            </a:r>
            <a:r>
              <a:rPr>
                <a:solidFill>
                  <a:srgbClr val="DE483A"/>
                </a:solidFill>
              </a:rPr>
              <a:t>:</a:t>
            </a:r>
            <a:r>
              <a:t> do_this_if_false</a:t>
            </a:r>
          </a:p>
        </p:txBody>
      </p:sp>
      <p:sp>
        <p:nvSpPr>
          <p:cNvPr id="138" name="age = 25…"/>
          <p:cNvSpPr txBox="1"/>
          <p:nvPr/>
        </p:nvSpPr>
        <p:spPr>
          <a:xfrm>
            <a:off x="456008" y="6815727"/>
            <a:ext cx="11484373" cy="235624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 algn="l"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age = 25</a:t>
            </a:r>
          </a:p>
          <a:p>
            <a:pPr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algn="l"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puts age &gt;= 18 ? "You can vote" : "You can’t vote"</a:t>
            </a:r>
          </a:p>
          <a:p>
            <a:pPr algn="l"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algn="l">
              <a:defRPr sz="32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prints out "You can vote"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ase statement"/>
          <p:cNvSpPr txBox="1"/>
          <p:nvPr/>
        </p:nvSpPr>
        <p:spPr>
          <a:xfrm>
            <a:off x="27660" y="555211"/>
            <a:ext cx="12949480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sz="72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 sz="8000">
                <a:solidFill>
                  <a:srgbClr val="FA1116"/>
                </a:solidFill>
              </a:rPr>
              <a:t>C</a:t>
            </a:r>
            <a:r>
              <a:rPr>
                <a:solidFill>
                  <a:srgbClr val="000000"/>
                </a:solidFill>
              </a:rPr>
              <a:t>ase statement</a:t>
            </a:r>
          </a:p>
        </p:txBody>
      </p:sp>
      <p:sp>
        <p:nvSpPr>
          <p:cNvPr id="141" name="A quicker and more concise option for when we’re dealing with multiple if and elsif statements evaluating the value of the same variable, is the case statement"/>
          <p:cNvSpPr txBox="1"/>
          <p:nvPr/>
        </p:nvSpPr>
        <p:spPr>
          <a:xfrm>
            <a:off x="317055" y="1680407"/>
            <a:ext cx="12370690" cy="16724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defRPr sz="3300">
                <a:latin typeface="Helvetica"/>
                <a:ea typeface="Helvetica"/>
                <a:cs typeface="Helvetica"/>
                <a:sym typeface="Helvetica"/>
              </a:defRPr>
            </a:pPr>
            <a:r>
              <a:t>A quicker and more concise option for when we’re dealing with multiple </a:t>
            </a:r>
            <a:r>
              <a: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t> and </a:t>
            </a:r>
            <a:r>
              <a: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elsif</a:t>
            </a:r>
            <a:r>
              <a:t> statements evaluating the value of the same variable, is the </a:t>
            </a:r>
            <a:r>
              <a:rPr b="1"/>
              <a:t>case statement</a:t>
            </a:r>
          </a:p>
        </p:txBody>
      </p:sp>
      <p:sp>
        <p:nvSpPr>
          <p:cNvPr id="142" name="puts &quot;Which language are you learning?&quot;…"/>
          <p:cNvSpPr txBox="1"/>
          <p:nvPr/>
        </p:nvSpPr>
        <p:spPr>
          <a:xfrm>
            <a:off x="2128787" y="3495389"/>
            <a:ext cx="8747226" cy="92331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 algn="l"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puts "Which language are you learning?"</a:t>
            </a:r>
          </a:p>
          <a:p>
            <a:pPr algn="l"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language = gets.chomp</a:t>
            </a:r>
          </a:p>
        </p:txBody>
      </p:sp>
      <p:sp>
        <p:nvSpPr>
          <p:cNvPr id="143" name="case language…"/>
          <p:cNvSpPr txBox="1"/>
          <p:nvPr/>
        </p:nvSpPr>
        <p:spPr>
          <a:xfrm>
            <a:off x="2110982" y="4746656"/>
            <a:ext cx="6366186" cy="458091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 algn="l"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case language</a:t>
            </a:r>
          </a:p>
          <a:p>
            <a:pPr algn="l"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when "ruby"</a:t>
            </a:r>
          </a:p>
          <a:p>
            <a:pPr algn="l"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puts "Web apps"</a:t>
            </a:r>
          </a:p>
          <a:p>
            <a:pPr algn="l"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when "</a:t>
            </a:r>
            <a:r>
              <a:rPr dirty="0" err="1"/>
              <a:t>css</a:t>
            </a:r>
            <a:r>
              <a:rPr dirty="0"/>
              <a:t>"</a:t>
            </a:r>
          </a:p>
          <a:p>
            <a:pPr algn="l"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puts "Style"</a:t>
            </a:r>
          </a:p>
          <a:p>
            <a:pPr algn="l"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when "html"</a:t>
            </a:r>
          </a:p>
          <a:p>
            <a:pPr algn="l"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puts "Content"</a:t>
            </a:r>
          </a:p>
          <a:p>
            <a:pPr algn="l"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else </a:t>
            </a:r>
          </a:p>
          <a:p>
            <a:pPr algn="l"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puts "Sounds interesting!"</a:t>
            </a:r>
          </a:p>
          <a:p>
            <a:pPr algn="l"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end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ase statement (cont.)"/>
          <p:cNvSpPr txBox="1"/>
          <p:nvPr/>
        </p:nvSpPr>
        <p:spPr>
          <a:xfrm>
            <a:off x="27660" y="555211"/>
            <a:ext cx="12949480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sz="72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 sz="8000">
                <a:solidFill>
                  <a:srgbClr val="FA1116"/>
                </a:solidFill>
              </a:rPr>
              <a:t>C</a:t>
            </a:r>
            <a:r>
              <a:rPr>
                <a:solidFill>
                  <a:srgbClr val="000000"/>
                </a:solidFill>
              </a:rPr>
              <a:t>ase statement </a:t>
            </a:r>
            <a:r>
              <a:rPr sz="3500">
                <a:solidFill>
                  <a:srgbClr val="000000"/>
                </a:solidFill>
              </a:rPr>
              <a:t>(cont.)</a:t>
            </a:r>
          </a:p>
        </p:txBody>
      </p:sp>
      <p:sp>
        <p:nvSpPr>
          <p:cNvPr id="146" name="If the statements are short, we can refactor in single lines"/>
          <p:cNvSpPr txBox="1"/>
          <p:nvPr/>
        </p:nvSpPr>
        <p:spPr>
          <a:xfrm>
            <a:off x="317055" y="2765612"/>
            <a:ext cx="12370690" cy="584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defTabSz="457200">
              <a:defRPr sz="33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If the statements are short, we can refactor in single lines</a:t>
            </a:r>
          </a:p>
        </p:txBody>
      </p:sp>
      <p:sp>
        <p:nvSpPr>
          <p:cNvPr id="147" name="case language…"/>
          <p:cNvSpPr txBox="1"/>
          <p:nvPr/>
        </p:nvSpPr>
        <p:spPr>
          <a:xfrm>
            <a:off x="1169018" y="3942854"/>
            <a:ext cx="8101642" cy="275211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case language </a:t>
            </a:r>
          </a:p>
          <a:p>
            <a:pPr algn="l"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when "ruby" then puts "Web apps"</a:t>
            </a:r>
          </a:p>
          <a:p>
            <a:pPr algn="l"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when "css"  then puts "Style"</a:t>
            </a:r>
          </a:p>
          <a:p>
            <a:pPr algn="l"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when "html" then puts "Content"</a:t>
            </a:r>
          </a:p>
          <a:p>
            <a:pPr algn="l"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else puts "Sounds interesting!"</a:t>
            </a:r>
          </a:p>
          <a:p>
            <a:pPr algn="l"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Implicit return"/>
          <p:cNvSpPr txBox="1"/>
          <p:nvPr/>
        </p:nvSpPr>
        <p:spPr>
          <a:xfrm>
            <a:off x="27660" y="555211"/>
            <a:ext cx="12949480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sz="72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 sz="8000">
                <a:solidFill>
                  <a:srgbClr val="FA1116"/>
                </a:solidFill>
              </a:rPr>
              <a:t>I</a:t>
            </a:r>
            <a:r>
              <a:rPr>
                <a:solidFill>
                  <a:srgbClr val="000000"/>
                </a:solidFill>
              </a:rPr>
              <a:t>mplicit return</a:t>
            </a:r>
          </a:p>
        </p:txBody>
      </p:sp>
      <p:sp>
        <p:nvSpPr>
          <p:cNvPr id="150" name="Unlike most programming languages, Ruby’s methods will implicitly return the result of the last evaluated expression, even if we don’t specifically use the return keyword"/>
          <p:cNvSpPr txBox="1"/>
          <p:nvPr/>
        </p:nvSpPr>
        <p:spPr>
          <a:xfrm>
            <a:off x="418457" y="2363571"/>
            <a:ext cx="12370690" cy="16773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defRPr sz="3300">
                <a:latin typeface="Helvetica"/>
                <a:ea typeface="Helvetica"/>
                <a:cs typeface="Helvetica"/>
                <a:sym typeface="Helvetica"/>
              </a:defRPr>
            </a:pPr>
            <a:r>
              <a:t>Unlike most programming languages, Ruby’s methods will implicitly </a:t>
            </a:r>
            <a:r>
              <a:rPr sz="3100" b="1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i="1"/>
              <a:t> </a:t>
            </a:r>
            <a:r>
              <a:t>the result of the </a:t>
            </a:r>
            <a:r>
              <a:rPr b="1"/>
              <a:t>last evaluated expression, </a:t>
            </a:r>
            <a:r>
              <a:t>even if we don’t specifically use the </a:t>
            </a:r>
            <a:r>
              <a:rPr sz="3100" b="1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t> keyword</a:t>
            </a:r>
          </a:p>
        </p:txBody>
      </p:sp>
      <p:sp>
        <p:nvSpPr>
          <p:cNvPr id="151" name="def sum(a, b)…"/>
          <p:cNvSpPr txBox="1"/>
          <p:nvPr/>
        </p:nvSpPr>
        <p:spPr>
          <a:xfrm>
            <a:off x="2011421" y="4617361"/>
            <a:ext cx="3768689" cy="138051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 algn="l"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def sum(a, b)</a:t>
            </a:r>
          </a:p>
          <a:p>
            <a:pPr algn="l"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return a + b</a:t>
            </a:r>
          </a:p>
          <a:p>
            <a:pPr algn="l"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</p:txBody>
      </p:sp>
      <p:sp>
        <p:nvSpPr>
          <p:cNvPr id="152" name="def sum(a, b)…"/>
          <p:cNvSpPr txBox="1"/>
          <p:nvPr/>
        </p:nvSpPr>
        <p:spPr>
          <a:xfrm>
            <a:off x="7481641" y="4617361"/>
            <a:ext cx="3119314" cy="138051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 algn="l"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def sum(a, b)</a:t>
            </a:r>
          </a:p>
          <a:p>
            <a:pPr algn="l"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a + b</a:t>
            </a:r>
          </a:p>
          <a:p>
            <a:pPr algn="l"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</p:txBody>
      </p:sp>
      <p:sp>
        <p:nvSpPr>
          <p:cNvPr id="153" name="Both print out the same result, but the second is more concise…"/>
          <p:cNvSpPr txBox="1"/>
          <p:nvPr/>
        </p:nvSpPr>
        <p:spPr>
          <a:xfrm>
            <a:off x="418457" y="6968733"/>
            <a:ext cx="12370690" cy="21804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defRPr sz="3300">
                <a:latin typeface="Helvetica"/>
                <a:ea typeface="Helvetica"/>
                <a:cs typeface="Helvetica"/>
                <a:sym typeface="Helvetica"/>
              </a:defRPr>
            </a:pPr>
            <a:r>
              <a:t>Both print out the same result, but the second is more concise</a:t>
            </a:r>
          </a:p>
          <a:p>
            <a:pPr algn="l" defTabSz="457200">
              <a:defRPr sz="33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 defTabSz="457200">
              <a:defRPr sz="3300" i="1">
                <a:latin typeface="Helvetica"/>
                <a:ea typeface="Helvetica"/>
                <a:cs typeface="Helvetica"/>
                <a:sym typeface="Helvetica"/>
              </a:defRPr>
            </a:pPr>
            <a:r>
              <a:t>Exception: we will need to use </a:t>
            </a:r>
            <a:r>
              <a:rPr sz="3100" b="1" i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t> within a method if we need a result to be returned before its last expression</a:t>
            </a:r>
          </a:p>
        </p:txBody>
      </p:sp>
      <p:sp>
        <p:nvSpPr>
          <p:cNvPr id="154" name="Dingbat Check"/>
          <p:cNvSpPr/>
          <p:nvPr/>
        </p:nvSpPr>
        <p:spPr>
          <a:xfrm>
            <a:off x="10763275" y="4977633"/>
            <a:ext cx="694518" cy="6599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2"/>
          </a:solidFill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2200">
                <a:solidFill>
                  <a:srgbClr val="4BAA3A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5" name="Dingbat X"/>
          <p:cNvSpPr/>
          <p:nvPr/>
        </p:nvSpPr>
        <p:spPr>
          <a:xfrm>
            <a:off x="5951830" y="4977420"/>
            <a:ext cx="558871" cy="660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/>
          </a:solidFill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onditional assignment"/>
          <p:cNvSpPr txBox="1"/>
          <p:nvPr/>
        </p:nvSpPr>
        <p:spPr>
          <a:xfrm>
            <a:off x="27660" y="555211"/>
            <a:ext cx="12949480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sz="72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 sz="8000">
                <a:solidFill>
                  <a:srgbClr val="FA1116"/>
                </a:solidFill>
              </a:rPr>
              <a:t>C</a:t>
            </a:r>
            <a:r>
              <a:rPr>
                <a:solidFill>
                  <a:srgbClr val="000000"/>
                </a:solidFill>
              </a:rPr>
              <a:t>onditional assignment</a:t>
            </a:r>
          </a:p>
        </p:txBody>
      </p:sp>
      <p:sp>
        <p:nvSpPr>
          <p:cNvPr id="158" name="We can use the = operator to assign a value to a variable, but if we want to assign a variable only if it hasn’t already been assigned, we can use the conditional assignment operator ||="/>
          <p:cNvSpPr txBox="1"/>
          <p:nvPr/>
        </p:nvSpPr>
        <p:spPr>
          <a:xfrm>
            <a:off x="317055" y="1835504"/>
            <a:ext cx="12370690" cy="1676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We can use the </a:t>
            </a:r>
            <a:r>
              <a:rPr b="1">
                <a:solidFill>
                  <a:srgbClr val="FA1116"/>
                </a:solidFill>
              </a:rPr>
              <a:t>=</a:t>
            </a:r>
            <a:r>
              <a:t> operator to assign a value to a variable, but if we want to assign a variable </a:t>
            </a:r>
            <a:r>
              <a:rPr i="1" u="sng"/>
              <a:t>only</a:t>
            </a:r>
            <a:r>
              <a:t> if it hasn’t already been assigned, we can use the </a:t>
            </a:r>
            <a:r>
              <a:rPr i="1"/>
              <a:t>conditional assignment operator</a:t>
            </a:r>
            <a:r>
              <a:t> </a:t>
            </a:r>
            <a:r>
              <a:rPr b="1">
                <a:solidFill>
                  <a:srgbClr val="FA1116"/>
                </a:solidFill>
              </a:rPr>
              <a:t>||=</a:t>
            </a:r>
            <a:r>
              <a:t> </a:t>
            </a:r>
          </a:p>
        </p:txBody>
      </p:sp>
      <p:sp>
        <p:nvSpPr>
          <p:cNvPr id="159" name="Ex 1:…"/>
          <p:cNvSpPr txBox="1"/>
          <p:nvPr/>
        </p:nvSpPr>
        <p:spPr>
          <a:xfrm>
            <a:off x="317054" y="3752100"/>
            <a:ext cx="12370692" cy="290765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sz="2600" i="1">
                <a:latin typeface="Helvetica"/>
                <a:ea typeface="Helvetica"/>
                <a:cs typeface="Helvetica"/>
                <a:sym typeface="Helvetica"/>
              </a:defRPr>
            </a:pPr>
            <a:r>
              <a:t>Ex 1:</a:t>
            </a:r>
          </a:p>
          <a:p>
            <a:pPr algn="l" defTabSz="457200">
              <a:defRPr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teacher = nil</a:t>
            </a:r>
          </a:p>
          <a:p>
            <a:pPr algn="l" defTabSz="457200">
              <a:defRPr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teacher = "Solene"</a:t>
            </a:r>
          </a:p>
          <a:p>
            <a:pPr algn="l" defTabSz="457200">
              <a:defRPr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teacher ||= "John"</a:t>
            </a:r>
          </a:p>
          <a:p>
            <a:pPr algn="l" defTabSz="457200">
              <a:lnSpc>
                <a:spcPct val="40000"/>
              </a:lnSpc>
              <a:defRPr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algn="l" defTabSz="457200">
              <a:defRPr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puts "Today’s teacher is #{teacher}!"</a:t>
            </a:r>
          </a:p>
          <a:p>
            <a:pPr algn="l" defTabSz="457200">
              <a:defRPr sz="30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prints out "Today’s teacher is Solene"</a:t>
            </a:r>
          </a:p>
        </p:txBody>
      </p:sp>
      <p:sp>
        <p:nvSpPr>
          <p:cNvPr id="160" name="Ex 2…"/>
          <p:cNvSpPr txBox="1"/>
          <p:nvPr/>
        </p:nvSpPr>
        <p:spPr>
          <a:xfrm>
            <a:off x="313959" y="6874129"/>
            <a:ext cx="10744974" cy="246315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sz="2600" i="1">
                <a:latin typeface="Helvetica"/>
                <a:ea typeface="Helvetica"/>
                <a:cs typeface="Helvetica"/>
                <a:sym typeface="Helvetica"/>
              </a:defRPr>
            </a:pPr>
            <a:r>
              <a:t>Ex 2</a:t>
            </a:r>
          </a:p>
          <a:p>
            <a:pPr algn="l" defTabSz="457200">
              <a:defRPr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teacher = nil</a:t>
            </a:r>
          </a:p>
          <a:p>
            <a:pPr algn="l" defTabSz="457200">
              <a:defRPr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teacher ||= "Nawel"</a:t>
            </a:r>
          </a:p>
          <a:p>
            <a:pPr algn="l" defTabSz="457200">
              <a:lnSpc>
                <a:spcPct val="40000"/>
              </a:lnSpc>
              <a:defRPr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algn="l" defTabSz="457200">
              <a:defRPr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puts "Today’s teacher is #{teacher}!"</a:t>
            </a:r>
          </a:p>
          <a:p>
            <a:pPr algn="l" defTabSz="457200">
              <a:defRPr sz="30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prints out "Today’s teacher is Nawel"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Upto &amp; downto"/>
          <p:cNvSpPr txBox="1"/>
          <p:nvPr/>
        </p:nvSpPr>
        <p:spPr>
          <a:xfrm>
            <a:off x="27660" y="555211"/>
            <a:ext cx="12949480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sz="72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 sz="8000">
                <a:solidFill>
                  <a:srgbClr val="FA1116"/>
                </a:solidFill>
              </a:rPr>
              <a:t>U</a:t>
            </a:r>
            <a:r>
              <a:rPr>
                <a:solidFill>
                  <a:srgbClr val="000000"/>
                </a:solidFill>
              </a:rPr>
              <a:t>pto &amp; downto</a:t>
            </a:r>
          </a:p>
        </p:txBody>
      </p:sp>
      <p:sp>
        <p:nvSpPr>
          <p:cNvPr id="163" name="If we know the range of numbers we’d like to loop through, instead of a for loop we can use the .upto and .downto methods"/>
          <p:cNvSpPr txBox="1"/>
          <p:nvPr/>
        </p:nvSpPr>
        <p:spPr>
          <a:xfrm>
            <a:off x="634278" y="2540763"/>
            <a:ext cx="11736244" cy="175908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If we know the range of numbers we’d like to loop through, instead of a </a:t>
            </a:r>
            <a:r>
              <a:rPr sz="3400" b="1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t> loop we can use the </a:t>
            </a:r>
            <a:r>
              <a:rPr sz="3300" b="1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.upto</a:t>
            </a:r>
            <a:r>
              <a:t> and </a:t>
            </a:r>
            <a:r>
              <a:rPr sz="3400" b="1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.downto</a:t>
            </a:r>
            <a:r>
              <a:t> methods</a:t>
            </a:r>
          </a:p>
        </p:txBody>
      </p:sp>
      <p:sp>
        <p:nvSpPr>
          <p:cNvPr id="164" name="95.upto(100) { | num | print num, &quot; &quot; }"/>
          <p:cNvSpPr txBox="1"/>
          <p:nvPr/>
        </p:nvSpPr>
        <p:spPr>
          <a:xfrm>
            <a:off x="2184719" y="6488686"/>
            <a:ext cx="9000347" cy="4555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algn="l" defTabSz="457200">
              <a:defRPr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r>
              <a:t>95.upto(100) { | num | print num, " " }</a:t>
            </a:r>
          </a:p>
        </p:txBody>
      </p:sp>
      <p:sp>
        <p:nvSpPr>
          <p:cNvPr id="165" name="for num in 95..100…"/>
          <p:cNvSpPr txBox="1"/>
          <p:nvPr/>
        </p:nvSpPr>
        <p:spPr>
          <a:xfrm>
            <a:off x="2288233" y="4471793"/>
            <a:ext cx="4278413" cy="134458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 algn="l" defTabSz="457200">
              <a:defRPr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for num in 95..100</a:t>
            </a:r>
          </a:p>
          <a:p>
            <a:pPr algn="l" defTabSz="457200">
              <a:defRPr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print num , " "</a:t>
            </a:r>
          </a:p>
          <a:p>
            <a:pPr algn="l" defTabSz="457200">
              <a:defRPr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</p:txBody>
      </p:sp>
      <p:sp>
        <p:nvSpPr>
          <p:cNvPr id="166" name="Dingbat Check"/>
          <p:cNvSpPr/>
          <p:nvPr/>
        </p:nvSpPr>
        <p:spPr>
          <a:xfrm>
            <a:off x="10532428" y="6211944"/>
            <a:ext cx="694517" cy="6599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2"/>
          </a:solidFill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2200">
                <a:solidFill>
                  <a:srgbClr val="4BAA3A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7" name="Dingbat X"/>
          <p:cNvSpPr/>
          <p:nvPr/>
        </p:nvSpPr>
        <p:spPr>
          <a:xfrm>
            <a:off x="7205804" y="4546599"/>
            <a:ext cx="558872" cy="660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/>
          </a:solidFill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8" name="Both print out the same result, but the second is more &quot;Rubyist&quot;"/>
          <p:cNvSpPr txBox="1"/>
          <p:nvPr/>
        </p:nvSpPr>
        <p:spPr>
          <a:xfrm>
            <a:off x="166143" y="7389664"/>
            <a:ext cx="12672515" cy="609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Both print out the same result, but the second is more "Rubyist"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363636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363636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363636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798</Words>
  <Application>Microsoft Macintosh PowerPoint</Application>
  <PresentationFormat>Custom</PresentationFormat>
  <Paragraphs>105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CircularStd-Black</vt:lpstr>
      <vt:lpstr>CircularStd-Bold</vt:lpstr>
      <vt:lpstr>Consolas</vt:lpstr>
      <vt:lpstr>Helvetica</vt:lpstr>
      <vt:lpstr>Helvetica Light</vt:lpstr>
      <vt:lpstr>Helvetica Neue</vt:lpstr>
      <vt:lpstr>Proxima Nova</vt:lpstr>
      <vt:lpstr>Ubuntu Mono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1</cp:revision>
  <dcterms:modified xsi:type="dcterms:W3CDTF">2022-05-23T14:14:08Z</dcterms:modified>
</cp:coreProperties>
</file>