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21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22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104899"/>
            <a:ext cx="8396135" cy="7543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0" sz="87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Programming</a:t>
            </a:r>
          </a:p>
          <a:p>
            <a:pPr>
              <a:defRPr b="0" sz="87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for</a:t>
            </a:r>
          </a:p>
          <a:p>
            <a:pPr>
              <a:defRPr b="0" sz="87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Everybody</a:t>
            </a:r>
          </a:p>
          <a:p>
            <a:pPr>
              <a:defRPr b="0" sz="7900">
                <a:solidFill>
                  <a:srgbClr val="FFFFFF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</a:p>
          <a:p>
            <a:pPr>
              <a:defRPr b="0" sz="6200">
                <a:solidFill>
                  <a:srgbClr val="000000"/>
                </a:solidFill>
                <a:latin typeface="Circular Std Bold"/>
                <a:ea typeface="Circular Std Bold"/>
                <a:cs typeface="Circular Std Bold"/>
                <a:sym typeface="Circular Std Bold"/>
              </a:defRPr>
            </a:pPr>
            <a:r>
              <a:t>99. Blocks, Procs &amp; Lambdas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70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b="0" sz="11000">
                  <a:solidFill>
                    <a:srgbClr val="000000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71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0" sz="11000">
                  <a:solidFill>
                    <a:srgbClr val="FD1015"/>
                  </a:solidFill>
                  <a:latin typeface="Circular Std Black"/>
                  <a:ea typeface="Circular Std Black"/>
                  <a:cs typeface="Circular Std Black"/>
                  <a:sym typeface="Circular Std 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locks recap"/>
          <p:cNvSpPr txBox="1"/>
          <p:nvPr/>
        </p:nvSpPr>
        <p:spPr>
          <a:xfrm>
            <a:off x="3765032" y="609575"/>
            <a:ext cx="623163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locks recap </a:t>
            </a:r>
          </a:p>
        </p:txBody>
      </p:sp>
      <p:sp>
        <p:nvSpPr>
          <p:cNvPr id="124" name="blocks are chunks of code between curly braces {} or between the keywords do and end, that we can associate with method invocations"/>
          <p:cNvSpPr txBox="1"/>
          <p:nvPr/>
        </p:nvSpPr>
        <p:spPr>
          <a:xfrm>
            <a:off x="253267" y="2772189"/>
            <a:ext cx="12498266" cy="222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blocks</a:t>
            </a:r>
            <a:r>
              <a:t> are chunks of code between curly braces </a:t>
            </a:r>
            <a:r>
              <a:rPr b="1"/>
              <a:t>{}</a:t>
            </a:r>
            <a:r>
              <a:t> or between the keywords </a:t>
            </a:r>
            <a:r>
              <a:rPr b="1"/>
              <a:t>do</a:t>
            </a:r>
            <a:r>
              <a:t> and </a:t>
            </a:r>
            <a:r>
              <a:rPr b="1"/>
              <a:t>end, </a:t>
            </a:r>
            <a:r>
              <a:t>that we can associate with method invocations</a:t>
            </a:r>
          </a:p>
        </p:txBody>
      </p:sp>
      <p:sp>
        <p:nvSpPr>
          <p:cNvPr id="125" name="Line"/>
          <p:cNvSpPr/>
          <p:nvPr/>
        </p:nvSpPr>
        <p:spPr>
          <a:xfrm flipH="1" flipV="1">
            <a:off x="7442565" y="7120731"/>
            <a:ext cx="2807867" cy="39581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6" name="block"/>
          <p:cNvSpPr txBox="1"/>
          <p:nvPr/>
        </p:nvSpPr>
        <p:spPr>
          <a:xfrm>
            <a:off x="10365363" y="7367540"/>
            <a:ext cx="663436" cy="368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1900"/>
            </a:lvl1pPr>
          </a:lstStyle>
          <a:p>
            <a:pPr/>
            <a:r>
              <a:t>block</a:t>
            </a:r>
          </a:p>
        </p:txBody>
      </p:sp>
      <p:sp>
        <p:nvSpPr>
          <p:cNvPr id="127" name="puts [1, 2, 3].map { | num | num ** 2 }…"/>
          <p:cNvSpPr txBox="1"/>
          <p:nvPr/>
        </p:nvSpPr>
        <p:spPr>
          <a:xfrm>
            <a:off x="1549768" y="6531824"/>
            <a:ext cx="7759515" cy="155724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puts [1, 2, 3].map {</a:t>
            </a:r>
            <a:r>
              <a:rPr sz="3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200">
                <a:solidFill>
                  <a:srgbClr val="FA1116"/>
                </a:solidFill>
              </a:rPr>
              <a:t>| num | num ** 2</a:t>
            </a:r>
            <a:r>
              <a:rPr sz="32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rPr sz="3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C0C0C0"/>
              </a:solidFill>
            </a:endParaR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 [1, 4, 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e can code custom methods which accept &quot;external blocks&quot; by using the yield keyword within our method…"/>
          <p:cNvSpPr txBox="1"/>
          <p:nvPr/>
        </p:nvSpPr>
        <p:spPr>
          <a:xfrm>
            <a:off x="336460" y="1911349"/>
            <a:ext cx="12331880" cy="2755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code custom methods which accept "external blocks" by using the </a:t>
            </a:r>
            <a:r>
              <a:rPr b="1" sz="3600">
                <a:solidFill>
                  <a:srgbClr val="FA1116"/>
                </a:solidFill>
              </a:rPr>
              <a:t>yield</a:t>
            </a:r>
            <a:r>
              <a:t> keyword within our method</a:t>
            </a: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call that method followed by a block, whichever code is in that block will replace the </a:t>
            </a:r>
            <a:r>
              <a:t>yield</a:t>
            </a:r>
            <a:r>
              <a:t> keyword inside the method</a:t>
            </a:r>
          </a:p>
        </p:txBody>
      </p:sp>
      <p:sp>
        <p:nvSpPr>
          <p:cNvPr id="130" name="Yield"/>
          <p:cNvSpPr txBox="1"/>
          <p:nvPr/>
        </p:nvSpPr>
        <p:spPr>
          <a:xfrm>
            <a:off x="5294630" y="317500"/>
            <a:ext cx="241554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Y</a:t>
            </a:r>
            <a:r>
              <a:rPr>
                <a:solidFill>
                  <a:srgbClr val="000000"/>
                </a:solidFill>
              </a:rPr>
              <a:t>ield</a:t>
            </a:r>
          </a:p>
        </p:txBody>
      </p:sp>
      <p:sp>
        <p:nvSpPr>
          <p:cNvPr id="131" name="def welcome_message…"/>
          <p:cNvSpPr txBox="1"/>
          <p:nvPr/>
        </p:nvSpPr>
        <p:spPr>
          <a:xfrm>
            <a:off x="610398" y="4911805"/>
            <a:ext cx="4278413" cy="23413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welcome_message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"Welcome!"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sz="32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yield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" Enjoy!"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32" name="welcome_message { puts &quot; Today we’ll learn about procs&quot; }"/>
          <p:cNvSpPr txBox="1"/>
          <p:nvPr/>
        </p:nvSpPr>
        <p:spPr>
          <a:xfrm>
            <a:off x="586358" y="7504087"/>
            <a:ext cx="12029009" cy="455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welcome_message { puts " Today we’ll learn about procs" }</a:t>
            </a:r>
          </a:p>
        </p:txBody>
      </p:sp>
      <p:sp>
        <p:nvSpPr>
          <p:cNvPr id="133" name="# prints out:…"/>
          <p:cNvSpPr txBox="1"/>
          <p:nvPr/>
        </p:nvSpPr>
        <p:spPr>
          <a:xfrm>
            <a:off x="604133" y="8264475"/>
            <a:ext cx="11288533" cy="1344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Welcome! Today we’ll learn about procs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Enjoy!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ocs &amp; lambdas"/>
          <p:cNvSpPr txBox="1"/>
          <p:nvPr/>
        </p:nvSpPr>
        <p:spPr>
          <a:xfrm>
            <a:off x="2631693" y="317500"/>
            <a:ext cx="774141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rocs &amp; lambdas</a:t>
            </a:r>
          </a:p>
        </p:txBody>
      </p:sp>
      <p:sp>
        <p:nvSpPr>
          <p:cNvPr id="136" name="If we want to be able to reuse a block, in order to keep our code DRY, we need to create a proc or a lambda…"/>
          <p:cNvSpPr txBox="1"/>
          <p:nvPr/>
        </p:nvSpPr>
        <p:spPr>
          <a:xfrm>
            <a:off x="153196" y="3745658"/>
            <a:ext cx="12698409" cy="312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be able to reuse a </a:t>
            </a:r>
            <a:r>
              <a:rPr b="1">
                <a:solidFill>
                  <a:srgbClr val="FA1116"/>
                </a:solidFill>
              </a:rPr>
              <a:t>block</a:t>
            </a:r>
            <a:r>
              <a:t>, in order to keep our code DRY, we need to create a </a:t>
            </a:r>
            <a:r>
              <a:rPr b="1">
                <a:solidFill>
                  <a:srgbClr val="FA1116"/>
                </a:solidFill>
              </a:rPr>
              <a:t>proc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or a </a:t>
            </a:r>
            <a:r>
              <a:rPr b="1">
                <a:solidFill>
                  <a:srgbClr val="FA1116"/>
                </a:solidFill>
              </a:rPr>
              <a:t>lambda</a:t>
            </a: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FA1116"/>
                </a:solidFill>
              </a:rPr>
              <a:t>procs</a:t>
            </a:r>
            <a:r>
              <a:t> and </a:t>
            </a:r>
            <a:r>
              <a:rPr b="1">
                <a:solidFill>
                  <a:srgbClr val="FA1116"/>
                </a:solidFill>
              </a:rPr>
              <a:t>lambdas</a:t>
            </a:r>
            <a:r>
              <a:t> are no more than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blocks</a:t>
            </a:r>
            <a:r>
              <a:rPr b="1"/>
              <a:t> assigned to a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cs"/>
          <p:cNvSpPr txBox="1"/>
          <p:nvPr/>
        </p:nvSpPr>
        <p:spPr>
          <a:xfrm>
            <a:off x="5170678" y="317500"/>
            <a:ext cx="266344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rocs</a:t>
            </a:r>
          </a:p>
        </p:txBody>
      </p:sp>
      <p:sp>
        <p:nvSpPr>
          <p:cNvPr id="139" name="A proc is a block assigned to a variable…"/>
          <p:cNvSpPr txBox="1"/>
          <p:nvPr/>
        </p:nvSpPr>
        <p:spPr>
          <a:xfrm>
            <a:off x="294257" y="2913745"/>
            <a:ext cx="12698409" cy="4648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>
                <a:solidFill>
                  <a:srgbClr val="FA1116"/>
                </a:solidFill>
              </a:rPr>
              <a:t>proc</a:t>
            </a:r>
            <a:r>
              <a:t> is a </a:t>
            </a:r>
            <a:r>
              <a:rPr b="1">
                <a:solidFill>
                  <a:srgbClr val="FA1116"/>
                </a:solidFill>
              </a:rPr>
              <a:t>block</a:t>
            </a:r>
            <a:r>
              <a:t> assigned to a variable</a:t>
            </a: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It does not care for the number of arguments it gets</a:t>
            </a: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call it directly through the </a:t>
            </a:r>
            <a:r>
              <a:rPr b="1"/>
              <a:t>.call</a:t>
            </a:r>
            <a:r>
              <a:t> method, or we can pass it to a method as an argument</a:t>
            </a: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When passed to a method, a </a:t>
            </a:r>
            <a:r>
              <a:rPr b="1">
                <a:solidFill>
                  <a:srgbClr val="FA1116"/>
                </a:solidFill>
              </a:rPr>
              <a:t>proc</a:t>
            </a:r>
            <a:r>
              <a:t> does not give the control back to said method after returning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c syntax"/>
          <p:cNvSpPr txBox="1"/>
          <p:nvPr/>
        </p:nvSpPr>
        <p:spPr>
          <a:xfrm>
            <a:off x="3782314" y="317500"/>
            <a:ext cx="5440173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roc syntax</a:t>
            </a:r>
          </a:p>
        </p:txBody>
      </p:sp>
      <p:sp>
        <p:nvSpPr>
          <p:cNvPr id="142" name="Line"/>
          <p:cNvSpPr/>
          <p:nvPr/>
        </p:nvSpPr>
        <p:spPr>
          <a:xfrm flipH="1">
            <a:off x="6100366" y="7355058"/>
            <a:ext cx="313011" cy="3130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we pass the proc as an argument of the method like this:…"/>
          <p:cNvSpPr txBox="1"/>
          <p:nvPr/>
        </p:nvSpPr>
        <p:spPr>
          <a:xfrm>
            <a:off x="6560086" y="6735974"/>
            <a:ext cx="6114162" cy="6652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b="0" sz="1900"/>
            </a:pPr>
            <a:r>
              <a:t>we pass the proc as an argument of the method like this: </a:t>
            </a:r>
          </a:p>
          <a:p>
            <a:pPr algn="l">
              <a:defRPr b="0" sz="1900"/>
            </a:pPr>
            <a:r>
              <a:t>with an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&amp;</a:t>
            </a:r>
            <a:r>
              <a:t> before its name</a:t>
            </a:r>
          </a:p>
        </p:txBody>
      </p:sp>
      <p:sp>
        <p:nvSpPr>
          <p:cNvPr id="144" name="def welcome_message…"/>
          <p:cNvSpPr txBox="1"/>
          <p:nvPr/>
        </p:nvSpPr>
        <p:spPr>
          <a:xfrm>
            <a:off x="819515" y="5201681"/>
            <a:ext cx="4487888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welcome_message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"Welcome! 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yield</a:t>
            </a:r>
          </a:p>
          <a:p>
            <a:pPr lvl="2"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'Prout'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45" name="welcome_message(&amp;today_lecture_proc)"/>
          <p:cNvSpPr txBox="1"/>
          <p:nvPr/>
        </p:nvSpPr>
        <p:spPr>
          <a:xfrm>
            <a:off x="824882" y="7691694"/>
            <a:ext cx="7144656" cy="5438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2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welcome_message(</a:t>
            </a:r>
            <a:r>
              <a:rPr sz="3000">
                <a:solidFill>
                  <a:srgbClr val="FA1116"/>
                </a:solidFill>
              </a:rPr>
              <a:t>&amp;today_lecture_proc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46" name="# prints out Welcome! Today we’ll learn about procs."/>
          <p:cNvSpPr txBox="1"/>
          <p:nvPr/>
        </p:nvSpPr>
        <p:spPr>
          <a:xfrm>
            <a:off x="770071" y="8508007"/>
            <a:ext cx="10255450" cy="4345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prints out Welcome! Today we’ll learn about procs.</a:t>
            </a:r>
          </a:p>
        </p:txBody>
      </p:sp>
      <p:sp>
        <p:nvSpPr>
          <p:cNvPr id="147" name="1. Creating &amp; calling a proc"/>
          <p:cNvSpPr txBox="1"/>
          <p:nvPr/>
        </p:nvSpPr>
        <p:spPr>
          <a:xfrm>
            <a:off x="450816" y="1556881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Creating &amp; calling a proc</a:t>
            </a:r>
          </a:p>
        </p:txBody>
      </p:sp>
      <p:sp>
        <p:nvSpPr>
          <p:cNvPr id="148" name="today_lecture_proc = Proc.new do…"/>
          <p:cNvSpPr txBox="1"/>
          <p:nvPr/>
        </p:nvSpPr>
        <p:spPr>
          <a:xfrm>
            <a:off x="856702" y="2201929"/>
            <a:ext cx="11171462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today_lecture_proc = Proc.new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"Today we’ll learn about procs."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today_lecture_proc.call</a:t>
            </a:r>
          </a:p>
        </p:txBody>
      </p:sp>
      <p:sp>
        <p:nvSpPr>
          <p:cNvPr id="149" name="2. Passing a proc to a method"/>
          <p:cNvSpPr txBox="1"/>
          <p:nvPr/>
        </p:nvSpPr>
        <p:spPr>
          <a:xfrm>
            <a:off x="450816" y="4637624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Passing a proc to a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ambdas"/>
          <p:cNvSpPr txBox="1"/>
          <p:nvPr/>
        </p:nvSpPr>
        <p:spPr>
          <a:xfrm>
            <a:off x="4373625" y="317500"/>
            <a:ext cx="42575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L</a:t>
            </a:r>
            <a:r>
              <a:rPr>
                <a:solidFill>
                  <a:srgbClr val="000000"/>
                </a:solidFill>
              </a:rPr>
              <a:t>ambdas</a:t>
            </a:r>
          </a:p>
        </p:txBody>
      </p:sp>
      <p:sp>
        <p:nvSpPr>
          <p:cNvPr id="152" name="A lambda is a block assigned to a variable…"/>
          <p:cNvSpPr txBox="1"/>
          <p:nvPr/>
        </p:nvSpPr>
        <p:spPr>
          <a:xfrm>
            <a:off x="254598" y="2784550"/>
            <a:ext cx="12698409" cy="4648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A </a:t>
            </a:r>
            <a:r>
              <a:rPr b="1">
                <a:solidFill>
                  <a:srgbClr val="FA1116"/>
                </a:solidFill>
              </a:rPr>
              <a:t>lambda</a:t>
            </a:r>
            <a:r>
              <a:t> is a </a:t>
            </a:r>
            <a:r>
              <a:rPr b="1">
                <a:solidFill>
                  <a:srgbClr val="FA1116"/>
                </a:solidFill>
              </a:rPr>
              <a:t>block</a:t>
            </a:r>
            <a:r>
              <a:t> assigned to a variable</a:t>
            </a: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It checks the number of arguments it gets</a:t>
            </a: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call it directly through the </a:t>
            </a:r>
            <a:r>
              <a:rPr b="1"/>
              <a:t>.call</a:t>
            </a:r>
            <a:r>
              <a:t> method, or we can pass it to a method as an argument</a:t>
            </a: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defRPr b="0"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When passed to a method, a </a:t>
            </a:r>
            <a:r>
              <a:rPr b="1">
                <a:solidFill>
                  <a:srgbClr val="FA1116"/>
                </a:solidFill>
              </a:rPr>
              <a:t>lambda</a:t>
            </a:r>
            <a:r>
              <a:t> gives the control back to said method after returning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ambda syntax"/>
          <p:cNvSpPr txBox="1"/>
          <p:nvPr/>
        </p:nvSpPr>
        <p:spPr>
          <a:xfrm>
            <a:off x="2985262" y="317500"/>
            <a:ext cx="7034277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L</a:t>
            </a:r>
            <a:r>
              <a:rPr>
                <a:solidFill>
                  <a:srgbClr val="000000"/>
                </a:solidFill>
              </a:rPr>
              <a:t>ambda syntax</a:t>
            </a:r>
          </a:p>
        </p:txBody>
      </p:sp>
      <p:sp>
        <p:nvSpPr>
          <p:cNvPr id="155" name="def welcome_message…"/>
          <p:cNvSpPr txBox="1"/>
          <p:nvPr/>
        </p:nvSpPr>
        <p:spPr>
          <a:xfrm>
            <a:off x="826075" y="5424033"/>
            <a:ext cx="4278413" cy="2233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welcome_message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"Welcome!"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yield</a:t>
            </a:r>
          </a:p>
          <a:p>
            <a:pPr lvl="3"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puts 'Prout'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56" name="welcome_message(&amp;today_lecture_lambda)"/>
          <p:cNvSpPr txBox="1"/>
          <p:nvPr/>
        </p:nvSpPr>
        <p:spPr>
          <a:xfrm>
            <a:off x="789159" y="7752908"/>
            <a:ext cx="7653090" cy="5438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b="0" sz="2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welcome_message(</a:t>
            </a:r>
            <a:r>
              <a:rPr sz="3000">
                <a:solidFill>
                  <a:srgbClr val="FA1116"/>
                </a:solidFill>
              </a:rPr>
              <a:t>&amp;today_lecture_lambda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57" name="# prints out Welcome! Today we’ll learn about lambdas."/>
          <p:cNvSpPr txBox="1"/>
          <p:nvPr/>
        </p:nvSpPr>
        <p:spPr>
          <a:xfrm>
            <a:off x="654038" y="8578056"/>
            <a:ext cx="11777639" cy="466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prints out Welcome! Today we’ll learn about lambdas.</a:t>
            </a:r>
          </a:p>
        </p:txBody>
      </p:sp>
      <p:sp>
        <p:nvSpPr>
          <p:cNvPr id="158" name="1. Creating &amp; calling a lambda"/>
          <p:cNvSpPr txBox="1"/>
          <p:nvPr/>
        </p:nvSpPr>
        <p:spPr>
          <a:xfrm>
            <a:off x="332283" y="1677673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Creating &amp; calling a lambda</a:t>
            </a:r>
          </a:p>
        </p:txBody>
      </p:sp>
      <p:sp>
        <p:nvSpPr>
          <p:cNvPr id="159" name="2. Passing a lambda to a method"/>
          <p:cNvSpPr txBox="1"/>
          <p:nvPr/>
        </p:nvSpPr>
        <p:spPr>
          <a:xfrm>
            <a:off x="332283" y="4916751"/>
            <a:ext cx="12698409" cy="584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defRPr sz="33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Passing a lambda to a method</a:t>
            </a:r>
          </a:p>
        </p:txBody>
      </p:sp>
      <p:sp>
        <p:nvSpPr>
          <p:cNvPr id="160" name="today_lecture_lambda = lambda do…"/>
          <p:cNvSpPr txBox="1"/>
          <p:nvPr/>
        </p:nvSpPr>
        <p:spPr>
          <a:xfrm>
            <a:off x="871571" y="2410498"/>
            <a:ext cx="9096351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today_lecture_lambda = lambda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puts "Today we’ll learn about lambdas."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today_lecture_lambda.call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ethod names as procs"/>
          <p:cNvSpPr txBox="1"/>
          <p:nvPr/>
        </p:nvSpPr>
        <p:spPr>
          <a:xfrm>
            <a:off x="-49662" y="793345"/>
            <a:ext cx="131041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ethod names as procs</a:t>
            </a:r>
          </a:p>
        </p:txBody>
      </p:sp>
      <p:sp>
        <p:nvSpPr>
          <p:cNvPr id="163" name="We can call a method by passing its name as a symbol…"/>
          <p:cNvSpPr txBox="1"/>
          <p:nvPr/>
        </p:nvSpPr>
        <p:spPr>
          <a:xfrm>
            <a:off x="153196" y="3209061"/>
            <a:ext cx="12698409" cy="51174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b="0"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We can call a method by passing its name as a symbol </a:t>
            </a:r>
          </a:p>
          <a:p>
            <a:pPr algn="l" defTabSz="457200">
              <a:defRPr b="0"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(ex 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:to_i</a:t>
            </a:r>
            <a:r>
              <a:t>, 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:to_s</a:t>
            </a:r>
            <a:r>
              <a:t>, </a:t>
            </a:r>
            <a:r>
              <a: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:capitalize</a:t>
            </a:r>
            <a:r>
              <a:t>, etc.) preceded by an </a:t>
            </a:r>
            <a:r>
              <a:rPr b="1" sz="3300">
                <a:solidFill>
                  <a:srgbClr val="FA1116"/>
                </a:solidFill>
              </a:rPr>
              <a:t>&amp;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-&gt; this ends up actually being a </a:t>
            </a:r>
            <a:r>
              <a:rPr b="1" sz="3300">
                <a:solidFill>
                  <a:srgbClr val="FA1116"/>
                </a:solidFill>
              </a:rPr>
              <a:t>proc</a:t>
            </a:r>
            <a:r>
              <a:t>!</a:t>
            </a:r>
            <a:endParaRPr b="1"/>
          </a:p>
          <a:p>
            <a:pPr algn="l" defTabSz="457200">
              <a:defRPr b="0" sz="35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b="1"/>
              <a:t>  </a:t>
            </a:r>
            <a:r>
              <a:t>names = ["mariana", "mark", "peter"]</a:t>
            </a:r>
          </a:p>
          <a:p>
            <a:pPr algn="l" defTabSz="457200">
              <a:defRPr b="0"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t>puts names.each { |name| name.capitalize! }</a:t>
            </a:r>
          </a:p>
          <a:p>
            <a:pPr algn="l" defTabSz="457200">
              <a:defRPr b="0"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60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puts names.each(&amp;:capitalize!)</a:t>
            </a:r>
          </a:p>
        </p:txBody>
      </p:sp>
      <p:sp>
        <p:nvSpPr>
          <p:cNvPr id="164" name="note the colon for symbol and the &amp; that transforms the method into a proc"/>
          <p:cNvSpPr txBox="1"/>
          <p:nvPr/>
        </p:nvSpPr>
        <p:spPr>
          <a:xfrm>
            <a:off x="1339287" y="8330275"/>
            <a:ext cx="8380477" cy="38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2000"/>
            </a:lvl1pPr>
          </a:lstStyle>
          <a:p>
            <a:pPr/>
            <a:r>
              <a:t>note the colon for symbol and the &amp; that transforms the method into a proc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4146351" y="7836772"/>
            <a:ext cx="1" cy="3937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" name="# prints out Mariana Mark Peter"/>
          <p:cNvSpPr txBox="1"/>
          <p:nvPr/>
        </p:nvSpPr>
        <p:spPr>
          <a:xfrm>
            <a:off x="613238" y="8830631"/>
            <a:ext cx="6799103" cy="466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b="0" sz="31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# prints out Mariana Mark Peter</a:t>
            </a:r>
          </a:p>
        </p:txBody>
      </p:sp>
      <p:sp>
        <p:nvSpPr>
          <p:cNvPr id="167" name="Dingbat Check"/>
          <p:cNvSpPr/>
          <p:nvPr/>
        </p:nvSpPr>
        <p:spPr>
          <a:xfrm>
            <a:off x="7084160" y="7057303"/>
            <a:ext cx="694518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Dingbat X"/>
          <p:cNvSpPr/>
          <p:nvPr/>
        </p:nvSpPr>
        <p:spPr>
          <a:xfrm>
            <a:off x="9837397" y="6193490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