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85" d="100"/>
          <a:sy n="85" d="100"/>
        </p:scale>
        <p:origin x="1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>
            <a:spLocks noGrp="1"/>
          </p:cNvSpPr>
          <p:nvPr>
            <p:ph type="body" sz="quarter" idx="13"/>
          </p:nvPr>
        </p:nvSpPr>
        <p:spPr>
          <a:xfrm>
            <a:off x="2578099" y="5991225"/>
            <a:ext cx="7848602" cy="4064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-Gilles Allain</a:t>
            </a:r>
          </a:p>
        </p:txBody>
      </p:sp>
      <p:sp>
        <p:nvSpPr>
          <p:cNvPr id="94" name="« Saisissez une citation ici. »"/>
          <p:cNvSpPr>
            <a:spLocks noGrp="1"/>
          </p:cNvSpPr>
          <p:nvPr>
            <p:ph type="body" sz="quarter" idx="14"/>
          </p:nvPr>
        </p:nvSpPr>
        <p:spPr>
          <a:xfrm>
            <a:off x="2578099" y="4365625"/>
            <a:ext cx="7848602" cy="6223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600"/>
            </a:lvl1pPr>
          </a:lstStyle>
          <a:p>
            <a:r>
              <a:t>« Saisissez une citation ici. »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1015999" y="1219199"/>
            <a:ext cx="11424051" cy="7620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2830512" y="1695449"/>
            <a:ext cx="7334251" cy="48920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78099" y="7362825"/>
            <a:ext cx="7848602" cy="84772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08" y="8153400"/>
            <a:ext cx="314859" cy="3175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3663950" y="1695449"/>
            <a:ext cx="9267826" cy="61785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39974" y="4791075"/>
            <a:ext cx="4000502" cy="307657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339974" y="3171825"/>
            <a:ext cx="8324852" cy="4714876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5026025" y="3171825"/>
            <a:ext cx="7072313" cy="4714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39974" y="3171825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7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7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7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7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75000"/>
              <a:buChar char="•"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35750" y="4989410"/>
            <a:ext cx="4543426" cy="30305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1884260"/>
            <a:ext cx="4400551" cy="29337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155576" y="1885949"/>
            <a:ext cx="8982077" cy="598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uby-doc.org/core-2.6/String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gramming…"/>
          <p:cNvSpPr txBox="1"/>
          <p:nvPr/>
        </p:nvSpPr>
        <p:spPr>
          <a:xfrm>
            <a:off x="-20001" y="1606549"/>
            <a:ext cx="8396135" cy="6540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8700" b="1">
                <a:solidFill>
                  <a:srgbClr val="000000"/>
                </a:solidFill>
                <a:latin typeface="CircularStd-Bold"/>
                <a:ea typeface="CircularStd-Bold"/>
                <a:cs typeface="CircularStd-Bold"/>
                <a:sym typeface="Circular Std"/>
              </a:defRPr>
            </a:pPr>
            <a:r>
              <a:t>Programming</a:t>
            </a:r>
          </a:p>
          <a:p>
            <a:pPr>
              <a:defRPr sz="8700" b="1">
                <a:solidFill>
                  <a:srgbClr val="000000"/>
                </a:solidFill>
                <a:latin typeface="CircularStd-Bold"/>
                <a:ea typeface="CircularStd-Bold"/>
                <a:cs typeface="CircularStd-Bold"/>
                <a:sym typeface="Circular Std"/>
              </a:defRPr>
            </a:pPr>
            <a:r>
              <a:t>for</a:t>
            </a:r>
          </a:p>
          <a:p>
            <a:pPr>
              <a:defRPr sz="8700" b="1">
                <a:solidFill>
                  <a:srgbClr val="000000"/>
                </a:solidFill>
                <a:latin typeface="CircularStd-Bold"/>
                <a:ea typeface="CircularStd-Bold"/>
                <a:cs typeface="CircularStd-Bold"/>
                <a:sym typeface="Circular Std"/>
              </a:defRPr>
            </a:pPr>
            <a:r>
              <a:t>Everybody</a:t>
            </a:r>
          </a:p>
          <a:p>
            <a:pPr>
              <a:defRPr sz="7900" b="1">
                <a:solidFill>
                  <a:srgbClr val="FFFFFF"/>
                </a:solidFill>
                <a:latin typeface="CircularStd-Bold"/>
                <a:ea typeface="CircularStd-Bold"/>
                <a:cs typeface="CircularStd-Bold"/>
                <a:sym typeface="Circular Std"/>
              </a:defRPr>
            </a:pPr>
            <a:endParaRPr/>
          </a:p>
          <a:p>
            <a:pPr>
              <a:defRPr sz="6200" b="1">
                <a:solidFill>
                  <a:srgbClr val="000000"/>
                </a:solidFill>
                <a:latin typeface="CircularStd-Bold"/>
                <a:ea typeface="CircularStd-Bold"/>
                <a:cs typeface="CircularStd-Bold"/>
                <a:sym typeface="Circular Std"/>
              </a:defRPr>
            </a:pPr>
            <a:r>
              <a:t>1. Intro to Ruby</a:t>
            </a:r>
          </a:p>
        </p:txBody>
      </p:sp>
      <p:pic>
        <p:nvPicPr>
          <p:cNvPr id="120" name="Krg2oUVLbOSo4-UnQxRxEbqQttr3rTb7l9nJrrm_9XhWSu_z21b4VZ2rhBj7358wDTIxUBjY6gRNqsyGKnx6e7JNe9Cx3cjA3GD_M_-1kyc_hbPWXB4hJU98g1l5iU-7sTLCqn0oBg.png" descr="Krg2oUVLbOSo4-UnQxRxEbqQttr3rTb7l9nJrrm_9XhWSu_z21b4VZ2rhBj7358wDTIxUBjY6gRNqsyGKnx6e7JNe9Cx3cjA3GD_M_-1kyc_hbPWXB4hJU98g1l5iU-7sTLCqn0o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92" y="8752848"/>
            <a:ext cx="1955801" cy="609601"/>
          </a:xfrm>
          <a:prstGeom prst="rect">
            <a:avLst/>
          </a:prstGeom>
          <a:ln w="3175">
            <a:miter lim="400000"/>
          </a:ln>
        </p:spPr>
      </p:pic>
      <p:pic>
        <p:nvPicPr>
          <p:cNvPr id="1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74" y="-3440"/>
            <a:ext cx="6531088" cy="97604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"/>
          <p:cNvGrpSpPr/>
          <p:nvPr/>
        </p:nvGrpSpPr>
        <p:grpSpPr>
          <a:xfrm>
            <a:off x="2630245" y="4146549"/>
            <a:ext cx="7744310" cy="1866901"/>
            <a:chOff x="0" y="0"/>
            <a:chExt cx="7744308" cy="1866900"/>
          </a:xfrm>
        </p:grpSpPr>
        <p:sp>
          <p:nvSpPr>
            <p:cNvPr id="147" name="Thank"/>
            <p:cNvSpPr txBox="1"/>
            <p:nvPr/>
          </p:nvSpPr>
          <p:spPr>
            <a:xfrm>
              <a:off x="-1" y="-1"/>
              <a:ext cx="4235451" cy="18669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000000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r>
                <a:t>Thank</a:t>
              </a:r>
            </a:p>
          </p:txBody>
        </p:sp>
        <p:sp>
          <p:nvSpPr>
            <p:cNvPr id="148" name="you."/>
            <p:cNvSpPr txBox="1"/>
            <p:nvPr/>
          </p:nvSpPr>
          <p:spPr>
            <a:xfrm>
              <a:off x="4320071" y="-1"/>
              <a:ext cx="3424238" cy="1866901"/>
            </a:xfrm>
            <a:prstGeom prst="rect">
              <a:avLst/>
            </a:prstGeom>
            <a:solidFill>
              <a:srgbClr val="FD1015">
                <a:alpha val="8000"/>
              </a:srgb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FD1015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r>
                <a:t>you.</a:t>
              </a:r>
            </a:p>
          </p:txBody>
        </p:sp>
      </p:grpSp>
      <p:pic>
        <p:nvPicPr>
          <p:cNvPr id="15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9131" y="6708360"/>
            <a:ext cx="13463062" cy="3150732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uts &amp; Print"/>
          <p:cNvSpPr txBox="1"/>
          <p:nvPr/>
        </p:nvSpPr>
        <p:spPr>
          <a:xfrm>
            <a:off x="3644561" y="596900"/>
            <a:ext cx="550926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uts &amp; Print</a:t>
            </a:r>
          </a:p>
        </p:txBody>
      </p:sp>
      <p:sp>
        <p:nvSpPr>
          <p:cNvPr id="124" name="Two commands we use to print info to the console…"/>
          <p:cNvSpPr txBox="1"/>
          <p:nvPr/>
        </p:nvSpPr>
        <p:spPr>
          <a:xfrm>
            <a:off x="1158754" y="2514599"/>
            <a:ext cx="11084384" cy="6172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4000"/>
            </a:pPr>
            <a:r>
              <a:t>Two commands we use to print info to the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console</a:t>
            </a:r>
          </a:p>
          <a:p>
            <a:pPr marL="457200" indent="-228600" algn="l" defTabSz="457200"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Helvetica"/>
              <a:ea typeface="Helvetica"/>
              <a:cs typeface="Helvetica"/>
              <a:sym typeface="Helvetica"/>
            </a:endParaRPr>
          </a:p>
          <a:p>
            <a:pPr marL="457200" indent="-228600" defTabSz="457200"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PRINT</a:t>
            </a:r>
          </a:p>
          <a:p>
            <a:pPr marL="457200" indent="-228600" defTabSz="457200"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prints to the console whatever you give it</a:t>
            </a:r>
          </a:p>
          <a:p>
            <a:pPr marL="457200" indent="-228600" defTabSz="457200"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457200" indent="-228600" defTabSz="457200"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PUTS</a:t>
            </a:r>
          </a:p>
          <a:p>
            <a:pPr marL="457200" indent="-228600" defTabSz="457200"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prints to the console whatever you give it </a:t>
            </a:r>
            <a:r>
              <a:rPr u="sng"/>
              <a:t>and</a:t>
            </a:r>
            <a:r>
              <a:rPr i="1" u="sng"/>
              <a:t> </a:t>
            </a:r>
            <a:r>
              <a:t>returns to the next line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Data Types"/>
          <p:cNvSpPr txBox="1"/>
          <p:nvPr/>
        </p:nvSpPr>
        <p:spPr>
          <a:xfrm>
            <a:off x="3774609" y="596900"/>
            <a:ext cx="5249165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D</a:t>
            </a:r>
            <a:r>
              <a:rPr>
                <a:solidFill>
                  <a:srgbClr val="000000"/>
                </a:solidFill>
              </a:rPr>
              <a:t>ata Types</a:t>
            </a:r>
          </a:p>
        </p:txBody>
      </p:sp>
      <p:sp>
        <p:nvSpPr>
          <p:cNvPr id="127" name="1. STRINGS…"/>
          <p:cNvSpPr txBox="1"/>
          <p:nvPr/>
        </p:nvSpPr>
        <p:spPr>
          <a:xfrm>
            <a:off x="1158754" y="2171699"/>
            <a:ext cx="11084384" cy="6858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4000"/>
            </a:pPr>
            <a:r>
              <a:t>1. STRINGS</a:t>
            </a:r>
          </a:p>
          <a:p>
            <a:pPr>
              <a:defRPr sz="3500"/>
            </a:pPr>
            <a:r>
              <a:t>words or sentences</a:t>
            </a:r>
          </a:p>
          <a:p>
            <a:pPr>
              <a:defRPr sz="3500"/>
            </a:pPr>
            <a:r>
              <a:t>always go within double quotes “ “</a:t>
            </a:r>
          </a:p>
          <a:p>
            <a:pPr>
              <a:defRPr sz="4000"/>
            </a:pPr>
            <a:endParaRPr/>
          </a:p>
          <a:p>
            <a:pPr>
              <a:defRPr sz="4000"/>
            </a:pPr>
            <a:r>
              <a:t>2. NUMBERS</a:t>
            </a:r>
          </a:p>
          <a:p>
            <a:pPr>
              <a:defRPr sz="3500"/>
            </a:pPr>
            <a:r>
              <a:t>integers (whole numbers) and floats (decimal numbers)</a:t>
            </a:r>
          </a:p>
          <a:p>
            <a:pPr>
              <a:defRPr sz="3500"/>
            </a:pPr>
            <a:r>
              <a:t>shouldn’t be wrapped with “ “</a:t>
            </a:r>
          </a:p>
          <a:p>
            <a:pPr>
              <a:defRPr sz="4000"/>
            </a:pPr>
            <a:endParaRPr/>
          </a:p>
          <a:p>
            <a:pPr>
              <a:defRPr sz="4000"/>
            </a:pPr>
            <a:r>
              <a:t>3. BOOLEANS</a:t>
            </a:r>
          </a:p>
          <a:p>
            <a:pPr>
              <a:defRPr sz="3500"/>
            </a:pPr>
            <a:r>
              <a:t>true or false</a:t>
            </a:r>
          </a:p>
          <a:p>
            <a:pPr>
              <a:defRPr sz="3500"/>
            </a:pPr>
            <a:r>
              <a:t>shouldn’t be wrapped with “ “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Variables"/>
          <p:cNvSpPr txBox="1"/>
          <p:nvPr/>
        </p:nvSpPr>
        <p:spPr>
          <a:xfrm>
            <a:off x="4228761" y="596900"/>
            <a:ext cx="434086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V</a:t>
            </a:r>
            <a:r>
              <a:rPr>
                <a:solidFill>
                  <a:srgbClr val="000000"/>
                </a:solidFill>
              </a:rPr>
              <a:t>ariables</a:t>
            </a:r>
          </a:p>
        </p:txBody>
      </p:sp>
      <p:sp>
        <p:nvSpPr>
          <p:cNvPr id="130" name="A word to which we assign a certain content (string, number, boolean)…"/>
          <p:cNvSpPr txBox="1"/>
          <p:nvPr/>
        </p:nvSpPr>
        <p:spPr>
          <a:xfrm>
            <a:off x="1158754" y="2628900"/>
            <a:ext cx="11084384" cy="5943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3500"/>
            </a:pPr>
            <a:r>
              <a:t>A word to which we assign a certain content (string, number, boolean)</a:t>
            </a:r>
          </a:p>
          <a:p>
            <a:pPr>
              <a:defRPr sz="3500"/>
            </a:pPr>
            <a:endParaRPr/>
          </a:p>
          <a:p>
            <a:pPr>
              <a:defRPr sz="3500"/>
            </a:pPr>
            <a:r>
              <a:t>We set it and it it remains there, ready for future use</a:t>
            </a:r>
          </a:p>
          <a:p>
            <a:pPr>
              <a:defRPr sz="3500"/>
            </a:pPr>
            <a:endParaRPr/>
          </a:p>
          <a:p>
            <a:pPr>
              <a:defRPr sz="3500"/>
            </a:pPr>
            <a:r>
              <a:t>Naming a variable: always lower caps, with words separated by an underscore `_` (ex: my_name)</a:t>
            </a:r>
          </a:p>
          <a:p>
            <a:pPr>
              <a:defRPr sz="3500"/>
            </a:pPr>
            <a:endParaRPr/>
          </a:p>
          <a:p>
            <a:pPr>
              <a:defRPr sz="3500"/>
            </a:pPr>
            <a:r>
              <a:t>To assign a value to a variable, we use the = sign </a:t>
            </a:r>
          </a:p>
          <a:p>
            <a:pPr>
              <a:defRPr sz="3500"/>
            </a:pPr>
            <a:r>
              <a:t>(ex: my_name = “Stephane”)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Math"/>
          <p:cNvSpPr txBox="1"/>
          <p:nvPr/>
        </p:nvSpPr>
        <p:spPr>
          <a:xfrm>
            <a:off x="5178213" y="596900"/>
            <a:ext cx="244195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M</a:t>
            </a:r>
            <a:r>
              <a:rPr>
                <a:solidFill>
                  <a:srgbClr val="000000"/>
                </a:solidFill>
              </a:rPr>
              <a:t>ath</a:t>
            </a:r>
          </a:p>
        </p:txBody>
      </p:sp>
      <p:sp>
        <p:nvSpPr>
          <p:cNvPr id="133" name="In Ruby we can perform the following math operations:…"/>
          <p:cNvSpPr txBox="1"/>
          <p:nvPr/>
        </p:nvSpPr>
        <p:spPr>
          <a:xfrm>
            <a:off x="761663" y="2830711"/>
            <a:ext cx="11481475" cy="55399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3500"/>
            </a:pPr>
            <a:r>
              <a:rPr dirty="0"/>
              <a:t>In Ruby we can perform the following math operations:</a:t>
            </a:r>
          </a:p>
          <a:p>
            <a:pPr>
              <a:defRPr sz="3500"/>
            </a:pPr>
            <a:endParaRPr dirty="0"/>
          </a:p>
          <a:p>
            <a:pPr>
              <a:defRPr sz="3500"/>
            </a:pPr>
            <a:r>
              <a:rPr dirty="0"/>
              <a:t>Addition +</a:t>
            </a:r>
          </a:p>
          <a:p>
            <a:pPr>
              <a:defRPr sz="1500"/>
            </a:pPr>
            <a:endParaRPr dirty="0"/>
          </a:p>
          <a:p>
            <a:pPr>
              <a:defRPr sz="3500"/>
            </a:pPr>
            <a:r>
              <a:rPr dirty="0"/>
              <a:t>Subtraction -</a:t>
            </a:r>
          </a:p>
          <a:p>
            <a:pPr>
              <a:defRPr sz="1500"/>
            </a:pPr>
            <a:endParaRPr dirty="0"/>
          </a:p>
          <a:p>
            <a:pPr>
              <a:defRPr sz="3500"/>
            </a:pPr>
            <a:r>
              <a:rPr dirty="0"/>
              <a:t>Multiplication *</a:t>
            </a:r>
          </a:p>
          <a:p>
            <a:pPr>
              <a:defRPr sz="1500"/>
            </a:pPr>
            <a:endParaRPr dirty="0"/>
          </a:p>
          <a:p>
            <a:pPr>
              <a:defRPr sz="3500"/>
            </a:pPr>
            <a:r>
              <a:rPr dirty="0"/>
              <a:t>Division /</a:t>
            </a:r>
          </a:p>
          <a:p>
            <a:pPr>
              <a:defRPr sz="1500"/>
            </a:pPr>
            <a:endParaRPr dirty="0"/>
          </a:p>
          <a:p>
            <a:pPr>
              <a:defRPr sz="3500"/>
            </a:pPr>
            <a:r>
              <a:rPr dirty="0"/>
              <a:t>Exponentiation **</a:t>
            </a:r>
          </a:p>
          <a:p>
            <a:pPr>
              <a:defRPr sz="1500"/>
            </a:pPr>
            <a:endParaRPr dirty="0"/>
          </a:p>
          <a:p>
            <a:pPr>
              <a:defRPr sz="3500"/>
            </a:pPr>
            <a:r>
              <a:rPr dirty="0"/>
              <a:t>Modulo  %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uilt in methods"/>
          <p:cNvSpPr txBox="1"/>
          <p:nvPr/>
        </p:nvSpPr>
        <p:spPr>
          <a:xfrm>
            <a:off x="2598589" y="596900"/>
            <a:ext cx="7601205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B</a:t>
            </a:r>
            <a:r>
              <a:rPr>
                <a:solidFill>
                  <a:srgbClr val="000000"/>
                </a:solidFill>
              </a:rPr>
              <a:t>uilt in methods</a:t>
            </a:r>
          </a:p>
        </p:txBody>
      </p:sp>
      <p:sp>
        <p:nvSpPr>
          <p:cNvPr id="136" name="“Special behaviour” Ruby has which we can summon…"/>
          <p:cNvSpPr txBox="1"/>
          <p:nvPr/>
        </p:nvSpPr>
        <p:spPr>
          <a:xfrm>
            <a:off x="863064" y="2921470"/>
            <a:ext cx="11481476" cy="4876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3500"/>
            </a:pPr>
            <a:r>
              <a:t>“Special behaviour” Ruby has which we can summon</a:t>
            </a:r>
          </a:p>
          <a:p>
            <a:pPr>
              <a:defRPr sz="3500"/>
            </a:pPr>
            <a:endParaRPr/>
          </a:p>
          <a:p>
            <a:pPr>
              <a:defRPr sz="3500"/>
            </a:pPr>
            <a:r>
              <a:t>We call methods with a `.` followed by the method name</a:t>
            </a:r>
          </a:p>
          <a:p>
            <a:pPr>
              <a:defRPr sz="3500"/>
            </a:pPr>
            <a:endParaRPr/>
          </a:p>
          <a:p>
            <a:pPr defTabSz="457200">
              <a:lnSpc>
                <a:spcPts val="5600"/>
              </a:lnSpc>
              <a:defRPr sz="3500" u="sng">
                <a:solidFill>
                  <a:srgbClr val="0000E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hlinkClick r:id="rId2"/>
              </a:rPr>
              <a:t>Ruby Docs for Strings</a:t>
            </a:r>
          </a:p>
          <a:p>
            <a:pPr>
              <a:defRPr sz="3500"/>
            </a:pPr>
            <a:endParaRPr>
              <a:hlinkClick r:id="rId2"/>
            </a:endParaRPr>
          </a:p>
          <a:p>
            <a:pPr>
              <a:defRPr sz="3500"/>
            </a:pPr>
            <a:r>
              <a:t>The `!` after the method name means the method will modify the content of the original variable </a:t>
            </a:r>
            <a:r>
              <a:rPr u="sng"/>
              <a:t>for good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ommenting out in Ruby"/>
          <p:cNvSpPr txBox="1"/>
          <p:nvPr/>
        </p:nvSpPr>
        <p:spPr>
          <a:xfrm>
            <a:off x="629073" y="596900"/>
            <a:ext cx="1154023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C</a:t>
            </a:r>
            <a:r>
              <a:rPr>
                <a:solidFill>
                  <a:srgbClr val="000000"/>
                </a:solidFill>
              </a:rPr>
              <a:t>ommenting out in Ruby</a:t>
            </a:r>
          </a:p>
        </p:txBody>
      </p:sp>
      <p:sp>
        <p:nvSpPr>
          <p:cNvPr id="139" name="SINGLE LINE COMMENTS…"/>
          <p:cNvSpPr txBox="1"/>
          <p:nvPr/>
        </p:nvSpPr>
        <p:spPr>
          <a:xfrm>
            <a:off x="761662" y="3377779"/>
            <a:ext cx="11481476" cy="4876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3500"/>
            </a:pPr>
            <a:r>
              <a:t>SINGLE LINE COMMENTS</a:t>
            </a:r>
          </a:p>
          <a:p>
            <a:pPr>
              <a:defRPr sz="3500">
                <a:solidFill>
                  <a:srgbClr val="ADAFAF"/>
                </a:solidFill>
              </a:defRPr>
            </a:pPr>
            <a:r>
              <a:t># I’m a single line comment</a:t>
            </a:r>
          </a:p>
          <a:p>
            <a:pPr>
              <a:defRPr sz="3500"/>
            </a:pPr>
            <a:endParaRPr/>
          </a:p>
          <a:p>
            <a:pPr>
              <a:defRPr sz="3500"/>
            </a:pPr>
            <a:r>
              <a:t>MULTIPLE LINE COMMENTS</a:t>
            </a:r>
          </a:p>
          <a:p>
            <a:pPr algn="l">
              <a:defRPr sz="3500">
                <a:solidFill>
                  <a:srgbClr val="ADAFAF"/>
                </a:solidFill>
              </a:defRPr>
            </a:pPr>
            <a:r>
              <a:t>                                         =begin</a:t>
            </a:r>
          </a:p>
          <a:p>
            <a:pPr algn="l">
              <a:defRPr sz="3500">
                <a:solidFill>
                  <a:srgbClr val="ADAFAF"/>
                </a:solidFill>
              </a:defRPr>
            </a:pPr>
            <a:r>
              <a:t>                                            I’m a multiple line </a:t>
            </a:r>
          </a:p>
          <a:p>
            <a:pPr algn="l">
              <a:defRPr sz="3500">
                <a:solidFill>
                  <a:srgbClr val="ADAFAF"/>
                </a:solidFill>
              </a:defRPr>
            </a:pPr>
            <a:r>
              <a:t>                                            comment</a:t>
            </a:r>
          </a:p>
          <a:p>
            <a:pPr algn="l">
              <a:defRPr sz="3500">
                <a:solidFill>
                  <a:srgbClr val="ADAFAF"/>
                </a:solidFill>
              </a:defRPr>
            </a:pPr>
            <a:r>
              <a:t>                                         =end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tring interpolation"/>
          <p:cNvSpPr txBox="1"/>
          <p:nvPr/>
        </p:nvSpPr>
        <p:spPr>
          <a:xfrm>
            <a:off x="2497883" y="596900"/>
            <a:ext cx="896874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S</a:t>
            </a:r>
            <a:r>
              <a:rPr>
                <a:solidFill>
                  <a:srgbClr val="000000"/>
                </a:solidFill>
              </a:rPr>
              <a:t>tring interpolation</a:t>
            </a:r>
          </a:p>
        </p:txBody>
      </p:sp>
      <p:sp>
        <p:nvSpPr>
          <p:cNvPr id="142" name="Interpolation means executing Ruby code inside a String…"/>
          <p:cNvSpPr txBox="1"/>
          <p:nvPr/>
        </p:nvSpPr>
        <p:spPr>
          <a:xfrm>
            <a:off x="761662" y="3136479"/>
            <a:ext cx="11481476" cy="5359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3500"/>
            </a:pPr>
            <a:r>
              <a:t>Interpolation means executing Ruby code inside a String</a:t>
            </a:r>
          </a:p>
          <a:p>
            <a:pPr>
              <a:defRPr sz="3500"/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name = “Stephane”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“My name is #{name}”</a:t>
            </a:r>
          </a:p>
          <a:p>
            <a:pPr>
              <a:defRPr sz="3500"/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 My name is Stephane</a:t>
            </a:r>
          </a:p>
          <a:p>
            <a:pPr>
              <a:defRPr sz="3500"/>
            </a:pPr>
            <a:endParaRPr/>
          </a:p>
          <a:p>
            <a:pPr>
              <a:defRPr sz="3500"/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ets &amp; Chomps"/>
          <p:cNvSpPr txBox="1"/>
          <p:nvPr/>
        </p:nvSpPr>
        <p:spPr>
          <a:xfrm>
            <a:off x="3379770" y="596900"/>
            <a:ext cx="7204965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G</a:t>
            </a:r>
            <a:r>
              <a:rPr>
                <a:solidFill>
                  <a:srgbClr val="000000"/>
                </a:solidFill>
              </a:rPr>
              <a:t>ets &amp; Chomps</a:t>
            </a:r>
          </a:p>
        </p:txBody>
      </p:sp>
      <p:sp>
        <p:nvSpPr>
          <p:cNvPr id="145" name="gets.chomp…"/>
          <p:cNvSpPr txBox="1"/>
          <p:nvPr/>
        </p:nvSpPr>
        <p:spPr>
          <a:xfrm>
            <a:off x="431611" y="3353966"/>
            <a:ext cx="12431228" cy="49244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3500"/>
            </a:pPr>
            <a:r>
              <a:rPr dirty="0" err="1"/>
              <a:t>gets.chomp</a:t>
            </a:r>
            <a:endParaRPr dirty="0"/>
          </a:p>
          <a:p>
            <a:pPr>
              <a:defRPr sz="3500"/>
            </a:pPr>
            <a:endParaRPr dirty="0"/>
          </a:p>
          <a:p>
            <a:pPr>
              <a:defRPr sz="3500"/>
            </a:pPr>
            <a:r>
              <a:rPr dirty="0"/>
              <a:t>GETS</a:t>
            </a:r>
          </a:p>
          <a:p>
            <a:pPr>
              <a:defRPr sz="3500"/>
            </a:pPr>
            <a:r>
              <a:rPr dirty="0"/>
              <a:t>Grabs the input from the user</a:t>
            </a:r>
          </a:p>
          <a:p>
            <a:pPr>
              <a:defRPr sz="3500"/>
            </a:pPr>
            <a:r>
              <a:rPr dirty="0"/>
              <a:t>and ad</a:t>
            </a:r>
            <a:r>
              <a:rPr lang="en-CA" dirty="0"/>
              <a:t>d</a:t>
            </a:r>
            <a:r>
              <a:rPr dirty="0"/>
              <a:t>s a line-return at the end</a:t>
            </a:r>
          </a:p>
          <a:p>
            <a:pPr>
              <a:defRPr sz="3500"/>
            </a:pPr>
            <a:endParaRPr dirty="0"/>
          </a:p>
          <a:p>
            <a:pPr>
              <a:defRPr sz="3500"/>
            </a:pPr>
            <a:r>
              <a:rPr dirty="0"/>
              <a:t>CHOMP</a:t>
            </a:r>
          </a:p>
          <a:p>
            <a:pPr>
              <a:defRPr sz="3500"/>
            </a:pPr>
            <a:r>
              <a:rPr dirty="0"/>
              <a:t>Removes said line-return</a:t>
            </a:r>
          </a:p>
          <a:p>
            <a:pPr>
              <a:defRPr sz="3500"/>
            </a:pPr>
            <a:r>
              <a:rPr dirty="0"/>
              <a:t>(to have clean data from the user </a:t>
            </a:r>
            <a:r>
              <a:rPr dirty="0">
                <a:latin typeface="Apple Color Emoji"/>
                <a:ea typeface="Apple Color Emoji"/>
                <a:cs typeface="Apple Color Emoji"/>
                <a:sym typeface="Apple Color Emoji"/>
              </a:rPr>
              <a:t>😊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363636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336</Words>
  <Application>Microsoft Macintosh PowerPoint</Application>
  <PresentationFormat>Custom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Apple Color Emoji</vt:lpstr>
      <vt:lpstr>CircularStd-Black</vt:lpstr>
      <vt:lpstr>CircularStd-Bold</vt:lpstr>
      <vt:lpstr>Consolas</vt:lpstr>
      <vt:lpstr>Helvetica</vt:lpstr>
      <vt:lpstr>Helvetica Light</vt:lpstr>
      <vt:lpstr>Helvetica Neue</vt:lpstr>
      <vt:lpstr>Proxima Nova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</cp:revision>
  <dcterms:modified xsi:type="dcterms:W3CDTF">2022-05-09T14:30:19Z</dcterms:modified>
</cp:coreProperties>
</file>