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0"/>
  </p:notesMasterIdLst>
  <p:sldIdLst>
    <p:sldId id="256" r:id="rId2"/>
    <p:sldId id="258" r:id="rId3"/>
    <p:sldId id="269" r:id="rId4"/>
    <p:sldId id="261" r:id="rId5"/>
    <p:sldId id="259" r:id="rId6"/>
    <p:sldId id="277" r:id="rId7"/>
    <p:sldId id="275" r:id="rId8"/>
    <p:sldId id="26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AFC042-2060-464F-94EA-7189A9EE3C51}">
  <a:tblStyle styleId="{D9AFC042-2060-464F-94EA-7189A9EE3C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9" r:id="rId7"/>
    <p:sldLayoutId id="2147483663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94429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Stephen Lewis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1736356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BITCOIN </a:t>
            </a:r>
            <a:r>
              <a:rPr lang="en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ANALYTICS</a:t>
            </a:r>
            <a:br>
              <a:rPr lang="en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</a:t>
            </a:r>
            <a:br>
              <a:rPr lang="e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Deploy </a:t>
            </a:r>
            <a:r>
              <a:rPr lang="en" sz="1200" dirty="0" smtClean="0"/>
              <a:t>fully-functional </a:t>
            </a:r>
            <a:r>
              <a:rPr lang="en" sz="1200" dirty="0" smtClean="0"/>
              <a:t>web-app for users</a:t>
            </a:r>
            <a:endParaRPr sz="1200"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3" y="3396800"/>
            <a:ext cx="16484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Cryptocurrency investing </a:t>
            </a:r>
            <a:r>
              <a:rPr lang="en" sz="1200" dirty="0" smtClean="0"/>
              <a:t>is increasing but blockchain analytical tools are lacking</a:t>
            </a:r>
            <a:endParaRPr sz="1200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2038247" cy="761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smtClean="0"/>
              <a:t>Develop </a:t>
            </a:r>
            <a:r>
              <a:rPr lang="en" sz="1200" dirty="0" smtClean="0"/>
              <a:t>my own </a:t>
            </a:r>
            <a:r>
              <a:rPr lang="en" sz="1200" smtClean="0"/>
              <a:t>comprehensive solution that combines on-chain data with price information</a:t>
            </a:r>
            <a:endParaRPr sz="12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79550" y="138217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Coinbase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Blockchain.com API’s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Streamlit.io</a:t>
            </a:r>
            <a:endParaRPr sz="1800" dirty="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673784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br>
              <a:rPr lang="e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615130" y="1732073"/>
            <a:ext cx="203644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&amp; Keras</a:t>
            </a:r>
            <a:br>
              <a:rPr lang="e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 and Model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690131" y="3524697"/>
            <a:ext cx="173905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2"/>
                </a:solidFill>
              </a:rPr>
              <a:t>DATA SOURCES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727387" y="1983738"/>
            <a:ext cx="1698114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STORAGE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763867" y="3497932"/>
            <a:ext cx="1738966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3"/>
                </a:solidFill>
              </a:rPr>
              <a:t>ANALYSIS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476922" y="2088479"/>
            <a:ext cx="2382269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4"/>
                </a:solidFill>
              </a:rPr>
              <a:t>DEPLOYMENT</a:t>
            </a:r>
            <a:endParaRPr sz="2400" dirty="0">
              <a:solidFill>
                <a:schemeClr val="accent4"/>
              </a:solidFill>
            </a:endParaRPr>
          </a:p>
        </p:txBody>
      </p:sp>
      <p:sp>
        <p:nvSpPr>
          <p:cNvPr id="32" name="Google Shape;1371;p47"/>
          <p:cNvSpPr/>
          <p:nvPr/>
        </p:nvSpPr>
        <p:spPr>
          <a:xfrm>
            <a:off x="930824" y="2630470"/>
            <a:ext cx="523800" cy="523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371;p47"/>
          <p:cNvSpPr/>
          <p:nvPr/>
        </p:nvSpPr>
        <p:spPr>
          <a:xfrm>
            <a:off x="1661789" y="2630470"/>
            <a:ext cx="523800" cy="523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371;p47"/>
          <p:cNvSpPr/>
          <p:nvPr/>
        </p:nvSpPr>
        <p:spPr>
          <a:xfrm>
            <a:off x="1658137" y="2621963"/>
            <a:ext cx="536140" cy="532308"/>
          </a:xfrm>
          <a:prstGeom prst="rect">
            <a:avLst/>
          </a:prstGeom>
          <a:blipFill>
            <a:blip r:embed="rId4"/>
            <a:srcRect/>
            <a:stretch>
              <a:fillRect l="-125327" t="-119367" r="-577732" b="-125571"/>
            </a:stretch>
          </a:blipFill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371;p47"/>
          <p:cNvSpPr/>
          <p:nvPr/>
        </p:nvSpPr>
        <p:spPr>
          <a:xfrm>
            <a:off x="3308374" y="2621962"/>
            <a:ext cx="536140" cy="532308"/>
          </a:xfrm>
          <a:prstGeom prst="rect">
            <a:avLst/>
          </a:prstGeom>
          <a:blipFill>
            <a:blip r:embed="rId5"/>
            <a:srcRect/>
            <a:stretch>
              <a:fillRect l="357" r="357"/>
            </a:stretch>
          </a:blip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371;p47"/>
          <p:cNvSpPr/>
          <p:nvPr/>
        </p:nvSpPr>
        <p:spPr>
          <a:xfrm>
            <a:off x="4962980" y="2630470"/>
            <a:ext cx="536140" cy="532308"/>
          </a:xfrm>
          <a:prstGeom prst="rect">
            <a:avLst/>
          </a:prstGeom>
          <a:blipFill>
            <a:blip r:embed="rId6"/>
            <a:srcRect/>
            <a:stretch>
              <a:fillRect l="357" r="357"/>
            </a:stretch>
          </a:blip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371;p47"/>
          <p:cNvSpPr/>
          <p:nvPr/>
        </p:nvSpPr>
        <p:spPr>
          <a:xfrm>
            <a:off x="5738662" y="2621962"/>
            <a:ext cx="536140" cy="532308"/>
          </a:xfrm>
          <a:prstGeom prst="rect">
            <a:avLst/>
          </a:prstGeom>
          <a:blipFill>
            <a:blip r:embed="rId7"/>
            <a:srcRect/>
            <a:stretch>
              <a:fillRect l="357" r="357"/>
            </a:stretch>
          </a:blip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371;p47"/>
          <p:cNvSpPr/>
          <p:nvPr/>
        </p:nvSpPr>
        <p:spPr>
          <a:xfrm>
            <a:off x="7392958" y="2622964"/>
            <a:ext cx="536140" cy="532308"/>
          </a:xfrm>
          <a:prstGeom prst="rect">
            <a:avLst/>
          </a:prstGeom>
          <a:blipFill>
            <a:blip r:embed="rId8"/>
            <a:srcRect/>
            <a:stretch>
              <a:fillRect l="357" r="357"/>
            </a:stretch>
          </a:blip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Price Charts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Sentiment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Weekly LSTM Model P</a:t>
            </a:r>
            <a:r>
              <a:rPr lang="en-US" dirty="0" smtClean="0"/>
              <a:t>r</a:t>
            </a:r>
            <a:r>
              <a:rPr lang="en" dirty="0" smtClean="0"/>
              <a:t>ice Predictions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Daily Stats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</a:t>
            </a:r>
            <a:r>
              <a:rPr lang="en-US" dirty="0" smtClean="0"/>
              <a:t>r</a:t>
            </a:r>
            <a:r>
              <a:rPr lang="en" dirty="0" smtClean="0"/>
              <a:t>ice, Hash Rate, Block Size, Transaction Activity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Historical Price and Volume Charts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News Feed and NLP Sentiment Analysis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Predictions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38990" y="3101156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704265" cy="18781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" grpId="0"/>
      <p:bldP spid="602" grpId="0"/>
      <p:bldP spid="603" grpId="0" build="p"/>
      <p:bldP spid="606" grpId="0" build="p"/>
      <p:bldP spid="607" grpId="0" build="p"/>
      <p:bldP spid="608" grpId="0"/>
      <p:bldP spid="610" grpId="0" animBg="1"/>
      <p:bldP spid="611" grpId="0" animBg="1"/>
      <p:bldP spid="6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24099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Model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2847135" y="1030249"/>
            <a:ext cx="3444487" cy="3301096"/>
            <a:chOff x="2501950" y="1694975"/>
            <a:chExt cx="1530500" cy="239627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74651"/>
              </p:ext>
            </p:extLst>
          </p:nvPr>
        </p:nvGraphicFramePr>
        <p:xfrm>
          <a:off x="503115" y="1410920"/>
          <a:ext cx="2045058" cy="203607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022529">
                  <a:extLst>
                    <a:ext uri="{9D8B030D-6E8A-4147-A177-3AD203B41FA5}">
                      <a16:colId xmlns:a16="http://schemas.microsoft.com/office/drawing/2014/main" val="2910542915"/>
                    </a:ext>
                  </a:extLst>
                </a:gridCol>
                <a:gridCol w="1022529">
                  <a:extLst>
                    <a:ext uri="{9D8B030D-6E8A-4147-A177-3AD203B41FA5}">
                      <a16:colId xmlns:a16="http://schemas.microsoft.com/office/drawing/2014/main" val="2123375411"/>
                    </a:ext>
                  </a:extLst>
                </a:gridCol>
              </a:tblGrid>
              <a:tr h="3332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087151"/>
                  </a:ext>
                </a:extLst>
              </a:tr>
              <a:tr h="3332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MSE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0.209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50582"/>
                  </a:ext>
                </a:extLst>
              </a:tr>
              <a:tr h="4831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RMSE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0.457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657740"/>
                  </a:ext>
                </a:extLst>
              </a:tr>
              <a:tr h="4831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MAE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0.234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505728"/>
                  </a:ext>
                </a:extLst>
              </a:tr>
              <a:tr h="3332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MSLE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0.039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51304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831" y="1469254"/>
            <a:ext cx="5049430" cy="2550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900" y="1046399"/>
            <a:ext cx="5029291" cy="3301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900" y="1030249"/>
            <a:ext cx="5049429" cy="33333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7726" r="6999" b="23835"/>
          <a:stretch/>
        </p:blipFill>
        <p:spPr>
          <a:xfrm>
            <a:off x="3401900" y="1735181"/>
            <a:ext cx="5049429" cy="1768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SNEAK PEEK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30" name="Google Shape;1330;p46"/>
          <p:cNvGrpSpPr/>
          <p:nvPr/>
        </p:nvGrpSpPr>
        <p:grpSpPr>
          <a:xfrm>
            <a:off x="1844597" y="883967"/>
            <a:ext cx="5548394" cy="4008728"/>
            <a:chOff x="1153225" y="1597649"/>
            <a:chExt cx="3854519" cy="3019074"/>
          </a:xfrm>
        </p:grpSpPr>
        <p:grpSp>
          <p:nvGrpSpPr>
            <p:cNvPr id="1331" name="Google Shape;1331;p46"/>
            <p:cNvGrpSpPr/>
            <p:nvPr/>
          </p:nvGrpSpPr>
          <p:grpSpPr>
            <a:xfrm>
              <a:off x="1153225" y="1597649"/>
              <a:ext cx="3854519" cy="3019074"/>
              <a:chOff x="238125" y="1676700"/>
              <a:chExt cx="2052241" cy="1779275"/>
            </a:xfrm>
          </p:grpSpPr>
          <p:sp>
            <p:nvSpPr>
              <p:cNvPr id="1332" name="Google Shape;1332;p46"/>
              <p:cNvSpPr/>
              <p:nvPr/>
            </p:nvSpPr>
            <p:spPr>
              <a:xfrm>
                <a:off x="1006875" y="3190025"/>
                <a:ext cx="508150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9884" extrusionOk="0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6"/>
              <p:cNvSpPr/>
              <p:nvPr/>
            </p:nvSpPr>
            <p:spPr>
              <a:xfrm>
                <a:off x="1021625" y="3190025"/>
                <a:ext cx="452425" cy="197525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7901" extrusionOk="0">
                    <a:moveTo>
                      <a:pt x="2377" y="0"/>
                    </a:moveTo>
                    <a:lnTo>
                      <a:pt x="0" y="7901"/>
                    </a:lnTo>
                    <a:cubicBezTo>
                      <a:pt x="6032" y="6753"/>
                      <a:pt x="12064" y="5557"/>
                      <a:pt x="18096" y="4442"/>
                    </a:cubicBezTo>
                    <a:lnTo>
                      <a:pt x="167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6"/>
              <p:cNvSpPr/>
              <p:nvPr/>
            </p:nvSpPr>
            <p:spPr>
              <a:xfrm>
                <a:off x="968750" y="3417450"/>
                <a:ext cx="584375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23375" h="1541" extrusionOk="0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6"/>
              <p:cNvSpPr/>
              <p:nvPr/>
            </p:nvSpPr>
            <p:spPr>
              <a:xfrm>
                <a:off x="238125" y="1777900"/>
                <a:ext cx="2045650" cy="1442075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8452" extrusionOk="0">
                    <a:moveTo>
                      <a:pt x="1574" y="1"/>
                    </a:moveTo>
                    <a:cubicBezTo>
                      <a:pt x="705" y="1"/>
                      <a:pt x="0" y="689"/>
                      <a:pt x="0" y="1558"/>
                    </a:cubicBezTo>
                    <a:lnTo>
                      <a:pt x="0" y="56895"/>
                    </a:lnTo>
                    <a:cubicBezTo>
                      <a:pt x="0" y="57764"/>
                      <a:pt x="705" y="58452"/>
                      <a:pt x="1574" y="58452"/>
                    </a:cubicBezTo>
                    <a:lnTo>
                      <a:pt x="80252" y="58452"/>
                    </a:lnTo>
                    <a:cubicBezTo>
                      <a:pt x="81121" y="58452"/>
                      <a:pt x="81826" y="57764"/>
                      <a:pt x="81826" y="56895"/>
                    </a:cubicBezTo>
                    <a:lnTo>
                      <a:pt x="81826" y="1558"/>
                    </a:lnTo>
                    <a:cubicBezTo>
                      <a:pt x="81826" y="689"/>
                      <a:pt x="81121" y="1"/>
                      <a:pt x="80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6"/>
              <p:cNvSpPr/>
              <p:nvPr/>
            </p:nvSpPr>
            <p:spPr>
              <a:xfrm>
                <a:off x="238125" y="1676700"/>
                <a:ext cx="2045650" cy="13904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5616" extrusionOk="0">
                    <a:moveTo>
                      <a:pt x="2836" y="0"/>
                    </a:moveTo>
                    <a:cubicBezTo>
                      <a:pt x="1279" y="0"/>
                      <a:pt x="0" y="1279"/>
                      <a:pt x="0" y="2836"/>
                    </a:cubicBezTo>
                    <a:lnTo>
                      <a:pt x="0" y="55616"/>
                    </a:lnTo>
                    <a:lnTo>
                      <a:pt x="81826" y="55616"/>
                    </a:lnTo>
                    <a:lnTo>
                      <a:pt x="81826" y="2836"/>
                    </a:lnTo>
                    <a:cubicBezTo>
                      <a:pt x="81826" y="1279"/>
                      <a:pt x="80547" y="0"/>
                      <a:pt x="78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6"/>
              <p:cNvSpPr/>
              <p:nvPr/>
            </p:nvSpPr>
            <p:spPr>
              <a:xfrm>
                <a:off x="238125" y="1773799"/>
                <a:ext cx="2052241" cy="1293300"/>
              </a:xfrm>
              <a:custGeom>
                <a:avLst/>
                <a:gdLst/>
                <a:ahLst/>
                <a:cxnLst/>
                <a:rect l="l" t="t" r="r" b="b"/>
                <a:pathLst>
                  <a:path w="73172" h="45602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357" r="357"/>
                </a:stretch>
              </a:blip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6"/>
              <p:cNvSpPr/>
              <p:nvPr/>
            </p:nvSpPr>
            <p:spPr>
              <a:xfrm>
                <a:off x="1244550" y="1708650"/>
                <a:ext cx="2870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9" name="Google Shape;1339;p46"/>
            <p:cNvSpPr/>
            <p:nvPr/>
          </p:nvSpPr>
          <p:spPr>
            <a:xfrm>
              <a:off x="3014150" y="4032725"/>
              <a:ext cx="120300" cy="120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/>
          <a:srcRect t="8623" b="5331"/>
          <a:stretch/>
        </p:blipFill>
        <p:spPr>
          <a:xfrm>
            <a:off x="1907156" y="1158115"/>
            <a:ext cx="5423275" cy="2624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1327638" y="1266092"/>
            <a:ext cx="6761286" cy="286268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WORK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43" name="Google Shape;1243;p44"/>
          <p:cNvGraphicFramePr/>
          <p:nvPr>
            <p:extLst>
              <p:ext uri="{D42A27DB-BD31-4B8C-83A1-F6EECF244321}">
                <p14:modId xmlns:p14="http://schemas.microsoft.com/office/powerpoint/2010/main" val="1446428423"/>
              </p:ext>
            </p:extLst>
          </p:nvPr>
        </p:nvGraphicFramePr>
        <p:xfrm>
          <a:off x="1511896" y="930266"/>
          <a:ext cx="8810272" cy="2962109"/>
        </p:xfrm>
        <a:graphic>
          <a:graphicData uri="http://schemas.openxmlformats.org/drawingml/2006/table">
            <a:tbl>
              <a:tblPr>
                <a:noFill/>
                <a:tableStyleId>{D9AFC042-2060-464F-94EA-7189A9EE3C51}</a:tableStyleId>
              </a:tblPr>
              <a:tblGrid>
                <a:gridCol w="2313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4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4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3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NLP SENTIMENT</a:t>
                      </a:r>
                      <a:r>
                        <a:rPr lang="en" sz="2000" baseline="0" dirty="0" smtClean="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ANALYSIS</a:t>
                      </a: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6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FULL DEPLOYMENT</a:t>
                      </a:r>
                      <a:endParaRPr sz="2000" dirty="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ADVANCED</a:t>
                      </a:r>
                      <a:r>
                        <a:rPr lang="en" sz="2000" baseline="0" dirty="0" smtClean="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METRICS</a:t>
                      </a:r>
                      <a:endParaRPr sz="2000" dirty="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604;p30"/>
          <p:cNvSpPr txBox="1">
            <a:spLocks/>
          </p:cNvSpPr>
          <p:nvPr/>
        </p:nvSpPr>
        <p:spPr>
          <a:xfrm>
            <a:off x="4865575" y="1435943"/>
            <a:ext cx="2713393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400" dirty="0" smtClean="0"/>
              <a:t>Real-time news feed and sentiment analysis</a:t>
            </a:r>
            <a:endParaRPr lang="en-US" sz="1400" dirty="0"/>
          </a:p>
        </p:txBody>
      </p:sp>
      <p:sp>
        <p:nvSpPr>
          <p:cNvPr id="13" name="Google Shape;604;p30"/>
          <p:cNvSpPr txBox="1">
            <a:spLocks/>
          </p:cNvSpPr>
          <p:nvPr/>
        </p:nvSpPr>
        <p:spPr>
          <a:xfrm>
            <a:off x="5017891" y="2287261"/>
            <a:ext cx="2713393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400" dirty="0" smtClean="0"/>
              <a:t>Deploy a production version of the app</a:t>
            </a:r>
            <a:endParaRPr lang="en-US" sz="1400" dirty="0"/>
          </a:p>
        </p:txBody>
      </p:sp>
      <p:sp>
        <p:nvSpPr>
          <p:cNvPr id="14" name="Google Shape;604;p30"/>
          <p:cNvSpPr txBox="1">
            <a:spLocks/>
          </p:cNvSpPr>
          <p:nvPr/>
        </p:nvSpPr>
        <p:spPr>
          <a:xfrm>
            <a:off x="5017891" y="3022169"/>
            <a:ext cx="2713393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400" dirty="0" smtClean="0"/>
              <a:t>Continue to add </a:t>
            </a:r>
            <a:r>
              <a:rPr lang="en-US" sz="1400" dirty="0" err="1" smtClean="0"/>
              <a:t>blockchain</a:t>
            </a:r>
            <a:r>
              <a:rPr lang="en-US" sz="1400" dirty="0" smtClean="0"/>
              <a:t> specific metrics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</a:t>
            </a:r>
            <a:r>
              <a:rPr lang="en" dirty="0" smtClean="0">
                <a:solidFill>
                  <a:srgbClr val="FFC000"/>
                </a:solidFill>
              </a:rPr>
              <a:t>END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143</Words>
  <Application>Microsoft Office PowerPoint</Application>
  <PresentationFormat>On-screen Show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Advent Pro SemiBold</vt:lpstr>
      <vt:lpstr>Arial</vt:lpstr>
      <vt:lpstr>Fira Sans Condensed Medium</vt:lpstr>
      <vt:lpstr>Fira Sans Extra Condensed Medium</vt:lpstr>
      <vt:lpstr>Maven Pro</vt:lpstr>
      <vt:lpstr>Share Tech</vt:lpstr>
      <vt:lpstr>Data Science Consulting by Slidesgo</vt:lpstr>
      <vt:lpstr>BITCOIN ANALYTICS TOOL </vt:lpstr>
      <vt:lpstr>SOLUTION</vt:lpstr>
      <vt:lpstr>WORKFLOW</vt:lpstr>
      <vt:lpstr>FEATURES</vt:lpstr>
      <vt:lpstr>Prediction Model</vt:lpstr>
      <vt:lpstr>SNEAK PEEK</vt:lpstr>
      <vt:lpstr>FUTURE WORK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ANALYTICS</dc:title>
  <dc:creator>Stephen L</dc:creator>
  <cp:lastModifiedBy>Stephen L</cp:lastModifiedBy>
  <cp:revision>19</cp:revision>
  <dcterms:modified xsi:type="dcterms:W3CDTF">2021-08-20T15:07:51Z</dcterms:modified>
</cp:coreProperties>
</file>