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60" r:id="rId3"/>
    <p:sldId id="262" r:id="rId4"/>
    <p:sldId id="269" r:id="rId5"/>
    <p:sldId id="267" r:id="rId6"/>
    <p:sldId id="313" r:id="rId7"/>
    <p:sldId id="311" r:id="rId8"/>
    <p:sldId id="259" r:id="rId9"/>
    <p:sldId id="310" r:id="rId10"/>
    <p:sldId id="307" r:id="rId11"/>
    <p:sldId id="258" r:id="rId12"/>
    <p:sldId id="288" r:id="rId13"/>
    <p:sldId id="27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3DAF5E-60F2-4880-B97B-F4353183DF69}">
  <a:tblStyle styleId="{593DAF5E-60F2-4880-B97B-F4353183D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4605" autoAdjust="0"/>
  </p:normalViewPr>
  <p:slideViewPr>
    <p:cSldViewPr snapToGrid="0">
      <p:cViewPr varScale="1">
        <p:scale>
          <a:sx n="76" d="100"/>
          <a:sy n="76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1. Table of contents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2. Introduction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3. Our company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4. Our team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5. Problem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6. Them vs. us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7. Solution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8. SWOT analysis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9. Product overview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10. Our plans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11. Product demo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12. Traction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13. Case study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14. Reviews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15. Awards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16. Market size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17. Target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18. Competitors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19. Business model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20. Timing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21. Predicted growth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dirty="0">
                <a:solidFill>
                  <a:srgbClr val="5F7D96"/>
                </a:solidFill>
              </a:rPr>
              <a:t>22. Investment</a:t>
            </a:r>
            <a:endParaRPr sz="850" dirty="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8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a4ac67c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a4ac67c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a48774def6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a48774def6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a4ac67c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a4ac67c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48774def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a48774def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a48774def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a48774def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82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125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48774def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48774def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18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>
            <a:spLocks noGrp="1"/>
          </p:cNvSpPr>
          <p:nvPr>
            <p:ph type="subTitle" idx="1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subTitle" idx="2"/>
          </p:nvPr>
        </p:nvSpPr>
        <p:spPr>
          <a:xfrm>
            <a:off x="720000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35" name="Google Shape;335;p17"/>
          <p:cNvSpPr txBox="1">
            <a:spLocks noGrp="1"/>
          </p:cNvSpPr>
          <p:nvPr>
            <p:ph type="subTitle" idx="3"/>
          </p:nvPr>
        </p:nvSpPr>
        <p:spPr>
          <a:xfrm>
            <a:off x="267983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4"/>
          </p:nvPr>
        </p:nvSpPr>
        <p:spPr>
          <a:xfrm>
            <a:off x="2679832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5"/>
          </p:nvPr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6"/>
          </p:nvPr>
        </p:nvSpPr>
        <p:spPr>
          <a:xfrm>
            <a:off x="4639665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7"/>
          </p:nvPr>
        </p:nvSpPr>
        <p:spPr>
          <a:xfrm>
            <a:off x="659948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8"/>
          </p:nvPr>
        </p:nvSpPr>
        <p:spPr>
          <a:xfrm>
            <a:off x="6599497" y="367070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9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13"/>
          </p:nvPr>
        </p:nvSpPr>
        <p:spPr>
          <a:xfrm>
            <a:off x="267983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4"/>
          </p:nvPr>
        </p:nvSpPr>
        <p:spPr>
          <a:xfrm>
            <a:off x="463965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15"/>
          </p:nvPr>
        </p:nvSpPr>
        <p:spPr>
          <a:xfrm>
            <a:off x="659948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quada One"/>
              <a:buNone/>
              <a:defRPr sz="3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4" name="Google Shape;454;p24"/>
          <p:cNvSpPr txBox="1">
            <a:spLocks noGrp="1"/>
          </p:cNvSpPr>
          <p:nvPr>
            <p:ph type="subTitle" idx="1"/>
          </p:nvPr>
        </p:nvSpPr>
        <p:spPr>
          <a:xfrm>
            <a:off x="738750" y="1522050"/>
            <a:ext cx="7704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407125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1407125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536925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5369250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8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7896100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82531" y="67079"/>
            <a:ext cx="3748915" cy="3156397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rot="-5400000" flipH="1">
            <a:off x="1230175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5317381" y="1912429"/>
            <a:ext cx="3748915" cy="3156397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5907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781100" y="883200"/>
            <a:ext cx="3377100" cy="33771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5" y="2592175"/>
            <a:ext cx="4773025" cy="191600"/>
          </a:xfrm>
          <a:custGeom>
            <a:avLst/>
            <a:gdLst/>
            <a:ahLst/>
            <a:cxnLst/>
            <a:rect l="l" t="t" r="r" b="b"/>
            <a:pathLst>
              <a:path w="190921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190921" y="97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body" idx="1"/>
          </p:nvPr>
        </p:nvSpPr>
        <p:spPr>
          <a:xfrm>
            <a:off x="720000" y="2978100"/>
            <a:ext cx="4513800" cy="16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70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9" name="Google Shape;579;p30"/>
          <p:cNvSpPr/>
          <p:nvPr/>
        </p:nvSpPr>
        <p:spPr>
          <a:xfrm>
            <a:off x="4197450" y="308447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RansomwareBitcoin Addresses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Stephen Lewis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979454"/>
            <a:ext cx="6697980" cy="267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708;p41"/>
          <p:cNvSpPr txBox="1">
            <a:spLocks noGrp="1"/>
          </p:cNvSpPr>
          <p:nvPr>
            <p:ph type="title"/>
          </p:nvPr>
        </p:nvSpPr>
        <p:spPr>
          <a:xfrm>
            <a:off x="308520" y="0"/>
            <a:ext cx="7593420" cy="84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Time-Series Modeling - LSTM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7073"/>
              </p:ext>
            </p:extLst>
          </p:nvPr>
        </p:nvGraphicFramePr>
        <p:xfrm>
          <a:off x="2375807" y="4060190"/>
          <a:ext cx="4354285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2589648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029411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659153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2626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8113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RMSE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/>
                        <a:t>MAE</a:t>
                      </a:r>
                      <a:endParaRPr 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MSLE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0.769</a:t>
                      </a:r>
                      <a:endParaRPr lang="en-US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0.877 </a:t>
                      </a:r>
                      <a:endParaRPr lang="en-US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0.384 </a:t>
                      </a:r>
                      <a:endParaRPr lang="en-US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238.237</a:t>
                      </a:r>
                      <a:endParaRPr lang="en-US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0.087 </a:t>
                      </a:r>
                      <a:endParaRPr lang="en-US" dirty="0"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3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/>
          </a:p>
        </p:txBody>
      </p:sp>
      <p:sp>
        <p:nvSpPr>
          <p:cNvPr id="594" name="Google Shape;594;p32"/>
          <p:cNvSpPr txBox="1">
            <a:spLocks noGrp="1"/>
          </p:cNvSpPr>
          <p:nvPr>
            <p:ph type="subTitle" idx="1"/>
          </p:nvPr>
        </p:nvSpPr>
        <p:spPr>
          <a:xfrm>
            <a:off x="6187074" y="1766350"/>
            <a:ext cx="2895966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Best Predictor</a:t>
            </a:r>
          </a:p>
        </p:txBody>
      </p:sp>
      <p:sp>
        <p:nvSpPr>
          <p:cNvPr id="596" name="Google Shape;596;p32"/>
          <p:cNvSpPr txBox="1">
            <a:spLocks noGrp="1"/>
          </p:cNvSpPr>
          <p:nvPr>
            <p:ph type="subTitle" idx="2"/>
          </p:nvPr>
        </p:nvSpPr>
        <p:spPr>
          <a:xfrm>
            <a:off x="6187074" y="2101875"/>
            <a:ext cx="2591166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 Random Forest </a:t>
            </a:r>
            <a:r>
              <a:rPr lang="en-US" dirty="0" smtClean="0"/>
              <a:t>model was the best at identifying Ransomware addresses</a:t>
            </a:r>
            <a:endParaRPr lang="en-US"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title" idx="3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4</a:t>
            </a:r>
            <a:endParaRPr dirty="0"/>
          </a:p>
        </p:txBody>
      </p:sp>
      <p:sp>
        <p:nvSpPr>
          <p:cNvPr id="598" name="Google Shape;598;p32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Regulation</a:t>
            </a:r>
            <a:endParaRPr lang="en-US" dirty="0"/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5"/>
          </p:nvPr>
        </p:nvSpPr>
        <p:spPr>
          <a:xfrm>
            <a:off x="6187074" y="3752825"/>
            <a:ext cx="2393045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As BTC goes mainstream this can help appease regulators</a:t>
            </a:r>
            <a:endParaRPr lang="en-US" dirty="0"/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 idx="7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</a:t>
            </a:r>
            <a:endParaRPr dirty="0"/>
          </a:p>
        </p:txBody>
      </p:sp>
      <p:sp>
        <p:nvSpPr>
          <p:cNvPr id="602" name="Google Shape;602;p32"/>
          <p:cNvSpPr txBox="1">
            <a:spLocks noGrp="1"/>
          </p:cNvSpPr>
          <p:nvPr>
            <p:ph type="subTitle" idx="8"/>
          </p:nvPr>
        </p:nvSpPr>
        <p:spPr>
          <a:xfrm>
            <a:off x="518159" y="1772480"/>
            <a:ext cx="299094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Timing is everything</a:t>
            </a:r>
          </a:p>
        </p:txBody>
      </p:sp>
      <p:sp>
        <p:nvSpPr>
          <p:cNvPr id="603" name="Google Shape;603;p32"/>
          <p:cNvSpPr txBox="1">
            <a:spLocks noGrp="1"/>
          </p:cNvSpPr>
          <p:nvPr>
            <p:ph type="subTitle" idx="9"/>
          </p:nvPr>
        </p:nvSpPr>
        <p:spPr>
          <a:xfrm>
            <a:off x="518160" y="2101875"/>
            <a:ext cx="243864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When the transaction occurred was the most important feature</a:t>
            </a:r>
          </a:p>
        </p:txBody>
      </p:sp>
      <p:sp>
        <p:nvSpPr>
          <p:cNvPr id="604" name="Google Shape;604;p32"/>
          <p:cNvSpPr txBox="1">
            <a:spLocks noGrp="1"/>
          </p:cNvSpPr>
          <p:nvPr>
            <p:ph type="subTitle" idx="13"/>
          </p:nvPr>
        </p:nvSpPr>
        <p:spPr>
          <a:xfrm>
            <a:off x="0" y="3417300"/>
            <a:ext cx="2441607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</a:t>
            </a:r>
            <a:r>
              <a:rPr lang="en-US" dirty="0" smtClean="0"/>
              <a:t>ecentralized</a:t>
            </a:r>
            <a:endParaRPr dirty="0"/>
          </a:p>
        </p:txBody>
      </p:sp>
      <p:sp>
        <p:nvSpPr>
          <p:cNvPr id="605" name="Google Shape;605;p32"/>
          <p:cNvSpPr txBox="1">
            <a:spLocks noGrp="1"/>
          </p:cNvSpPr>
          <p:nvPr>
            <p:ph type="subTitle" idx="14"/>
          </p:nvPr>
        </p:nvSpPr>
        <p:spPr>
          <a:xfrm>
            <a:off x="505780" y="3752825"/>
            <a:ext cx="275558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This type of solution is not against BTC’s core principals of decentralization</a:t>
            </a:r>
            <a:endParaRPr dirty="0"/>
          </a:p>
        </p:txBody>
      </p:sp>
      <p:cxnSp>
        <p:nvCxnSpPr>
          <p:cNvPr id="606" name="Google Shape;606;p32"/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100013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  <p:sp>
        <p:nvSpPr>
          <p:cNvPr id="1551" name="Google Shape;1551;p62"/>
          <p:cNvSpPr txBox="1">
            <a:spLocks noGrp="1"/>
          </p:cNvSpPr>
          <p:nvPr>
            <p:ph type="subTitle" idx="1"/>
          </p:nvPr>
        </p:nvSpPr>
        <p:spPr>
          <a:xfrm>
            <a:off x="738750" y="1522050"/>
            <a:ext cx="7704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Run on a GPU</a:t>
            </a:r>
            <a:endParaRPr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>
                <a:solidFill>
                  <a:schemeClr val="hlink"/>
                </a:solidFill>
                <a:uFill>
                  <a:noFill/>
                </a:uFill>
              </a:rPr>
              <a:t>Utilize the full data set to train </a:t>
            </a:r>
            <a:r>
              <a:rPr lang="en-US" dirty="0" smtClean="0">
                <a:solidFill>
                  <a:schemeClr val="hlink"/>
                </a:solidFill>
                <a:uFill>
                  <a:noFill/>
                </a:uFill>
              </a:rPr>
              <a:t>neural network </a:t>
            </a:r>
            <a:r>
              <a:rPr lang="en-US" dirty="0" smtClean="0">
                <a:solidFill>
                  <a:schemeClr val="hlink"/>
                </a:solidFill>
                <a:uFill>
                  <a:noFill/>
                </a:uFill>
              </a:rPr>
              <a:t>models </a:t>
            </a:r>
            <a:r>
              <a:rPr lang="en-US" dirty="0" smtClean="0">
                <a:solidFill>
                  <a:schemeClr val="hlink"/>
                </a:solidFill>
                <a:uFill>
                  <a:noFill/>
                </a:uFill>
              </a:rPr>
              <a:t>better</a:t>
            </a:r>
            <a:endParaRPr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Build out model to make future predictions </a:t>
            </a:r>
            <a:endParaRPr sz="2300" dirty="0" smtClean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Get current pricing data to improve ransomeware transactions forecast</a:t>
            </a:r>
            <a:endParaRPr lang="en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Combine both </a:t>
            </a:r>
            <a:r>
              <a:rPr lang="en-US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models</a:t>
            </a:r>
            <a:endParaRPr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Combine the time-series and the classification models to improve performance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9" name="Google Shape;619;p34"/>
          <p:cNvSpPr txBox="1">
            <a:spLocks noGrp="1"/>
          </p:cNvSpPr>
          <p:nvPr>
            <p:ph type="body" idx="1"/>
          </p:nvPr>
        </p:nvSpPr>
        <p:spPr>
          <a:xfrm>
            <a:off x="138841" y="1415046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DE2"/>
              </a:buClr>
              <a:buSzPts val="1100"/>
              <a:buFont typeface="Arial"/>
              <a:buNone/>
            </a:pPr>
            <a:endParaRPr dirty="0">
              <a:solidFill>
                <a:srgbClr val="8E8B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</a:pPr>
            <a:r>
              <a:rPr lang="en-US" sz="1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Bitcoin transactions have risen steadily since its inception in 2008.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</a:pPr>
            <a:endParaRPr sz="18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</a:pPr>
            <a:r>
              <a:rPr lang="en-US" sz="1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2013, the rise of the </a:t>
            </a:r>
            <a:r>
              <a:rPr lang="en-US" sz="1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CryptoLocker</a:t>
            </a:r>
            <a:r>
              <a:rPr lang="en-US" sz="1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virus sparked a surge in ransomware attacks.</a:t>
            </a:r>
            <a:endParaRPr sz="18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</a:pPr>
            <a:endParaRPr lang="en" sz="1800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-330200">
              <a:buSzPts val="1600"/>
              <a:buFont typeface="Titillium Web"/>
              <a:buChar char="●"/>
            </a:pPr>
            <a:r>
              <a:rPr lang="en-US" sz="1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Recent high-profile BTC ransomware attacks have drawn the attention of regulators.</a:t>
            </a:r>
          </a:p>
        </p:txBody>
      </p:sp>
      <p:pic>
        <p:nvPicPr>
          <p:cNvPr id="1026" name="Picture 2" descr="https://api.blockchain.info/charts/preview/n-transactions-total.png?timespan=all&amp;h=810&amp;w=1440&amp;daysAverageString=7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41" y="1755073"/>
            <a:ext cx="4276349" cy="2405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92" y="2014821"/>
            <a:ext cx="4970024" cy="1863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5417820" y="2430780"/>
            <a:ext cx="411480" cy="76200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l="13667" t="10037" r="24500" b="5371"/>
          <a:stretch/>
        </p:blipFill>
        <p:spPr>
          <a:xfrm>
            <a:off x="4104586" y="1424940"/>
            <a:ext cx="4402636" cy="3388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3"/>
          </p:nvPr>
        </p:nvSpPr>
        <p:spPr>
          <a:xfrm>
            <a:off x="5369249" y="3707240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“bad actors” with ML can help facilitate BTC adoption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1"/>
          </p:nvPr>
        </p:nvSpPr>
        <p:spPr>
          <a:xfrm>
            <a:off x="1407125" y="371465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BTC’s pseudo-anonymity makes it popular with cyber criminals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Google Shape;1537;p60"/>
          <p:cNvSpPr/>
          <p:nvPr/>
        </p:nvSpPr>
        <p:spPr>
          <a:xfrm>
            <a:off x="2093977" y="2056485"/>
            <a:ext cx="839874" cy="839874"/>
          </a:xfrm>
          <a:custGeom>
            <a:avLst/>
            <a:gdLst/>
            <a:ahLst/>
            <a:cxnLst/>
            <a:rect l="l" t="t" r="r" b="b"/>
            <a:pathLst>
              <a:path w="161958" h="208768" extrusionOk="0">
                <a:moveTo>
                  <a:pt x="80963" y="35393"/>
                </a:moveTo>
                <a:cubicBezTo>
                  <a:pt x="91108" y="35393"/>
                  <a:pt x="100600" y="39079"/>
                  <a:pt x="108396" y="45472"/>
                </a:cubicBezTo>
                <a:cubicBezTo>
                  <a:pt x="108494" y="46451"/>
                  <a:pt x="108559" y="47462"/>
                  <a:pt x="108592" y="48473"/>
                </a:cubicBezTo>
                <a:cubicBezTo>
                  <a:pt x="107678" y="50952"/>
                  <a:pt x="106047" y="53073"/>
                  <a:pt x="103927" y="54606"/>
                </a:cubicBezTo>
                <a:cubicBezTo>
                  <a:pt x="101627" y="56253"/>
                  <a:pt x="98881" y="57109"/>
                  <a:pt x="96077" y="57109"/>
                </a:cubicBezTo>
                <a:cubicBezTo>
                  <a:pt x="95661" y="57109"/>
                  <a:pt x="95244" y="57090"/>
                  <a:pt x="94826" y="57052"/>
                </a:cubicBezTo>
                <a:cubicBezTo>
                  <a:pt x="92510" y="56824"/>
                  <a:pt x="90325" y="55943"/>
                  <a:pt x="88400" y="54573"/>
                </a:cubicBezTo>
                <a:cubicBezTo>
                  <a:pt x="86802" y="53399"/>
                  <a:pt x="85725" y="52159"/>
                  <a:pt x="84779" y="50430"/>
                </a:cubicBezTo>
                <a:cubicBezTo>
                  <a:pt x="83735" y="48147"/>
                  <a:pt x="82692" y="47364"/>
                  <a:pt x="81093" y="47364"/>
                </a:cubicBezTo>
                <a:cubicBezTo>
                  <a:pt x="79495" y="47397"/>
                  <a:pt x="78484" y="47821"/>
                  <a:pt x="77212" y="50365"/>
                </a:cubicBezTo>
                <a:cubicBezTo>
                  <a:pt x="76102" y="52420"/>
                  <a:pt x="74471" y="54084"/>
                  <a:pt x="72514" y="55225"/>
                </a:cubicBezTo>
                <a:cubicBezTo>
                  <a:pt x="70492" y="56465"/>
                  <a:pt x="68111" y="57085"/>
                  <a:pt x="65762" y="57085"/>
                </a:cubicBezTo>
                <a:cubicBezTo>
                  <a:pt x="62859" y="57085"/>
                  <a:pt x="60184" y="56171"/>
                  <a:pt x="58031" y="54606"/>
                </a:cubicBezTo>
                <a:cubicBezTo>
                  <a:pt x="55911" y="53073"/>
                  <a:pt x="54280" y="50952"/>
                  <a:pt x="53367" y="48473"/>
                </a:cubicBezTo>
                <a:cubicBezTo>
                  <a:pt x="53399" y="47462"/>
                  <a:pt x="53464" y="46451"/>
                  <a:pt x="53562" y="45472"/>
                </a:cubicBezTo>
                <a:cubicBezTo>
                  <a:pt x="61358" y="39079"/>
                  <a:pt x="70851" y="35393"/>
                  <a:pt x="80963" y="35393"/>
                </a:cubicBezTo>
                <a:close/>
                <a:moveTo>
                  <a:pt x="80963" y="6100"/>
                </a:moveTo>
                <a:cubicBezTo>
                  <a:pt x="94076" y="6100"/>
                  <a:pt x="105917" y="11384"/>
                  <a:pt x="114398" y="20257"/>
                </a:cubicBezTo>
                <a:cubicBezTo>
                  <a:pt x="122749" y="28999"/>
                  <a:pt x="127870" y="41199"/>
                  <a:pt x="127870" y="55356"/>
                </a:cubicBezTo>
                <a:cubicBezTo>
                  <a:pt x="127870" y="57117"/>
                  <a:pt x="127772" y="58781"/>
                  <a:pt x="127609" y="60347"/>
                </a:cubicBezTo>
                <a:cubicBezTo>
                  <a:pt x="123858" y="52681"/>
                  <a:pt x="118541" y="45798"/>
                  <a:pt x="111919" y="40449"/>
                </a:cubicBezTo>
                <a:cubicBezTo>
                  <a:pt x="103177" y="33403"/>
                  <a:pt x="92510" y="29293"/>
                  <a:pt x="80963" y="29293"/>
                </a:cubicBezTo>
                <a:cubicBezTo>
                  <a:pt x="69448" y="29293"/>
                  <a:pt x="58781" y="33403"/>
                  <a:pt x="50039" y="40449"/>
                </a:cubicBezTo>
                <a:cubicBezTo>
                  <a:pt x="43385" y="45798"/>
                  <a:pt x="38068" y="52681"/>
                  <a:pt x="34317" y="60347"/>
                </a:cubicBezTo>
                <a:cubicBezTo>
                  <a:pt x="34186" y="58781"/>
                  <a:pt x="34088" y="57117"/>
                  <a:pt x="34088" y="55356"/>
                </a:cubicBezTo>
                <a:cubicBezTo>
                  <a:pt x="34088" y="41199"/>
                  <a:pt x="39210" y="28999"/>
                  <a:pt x="47560" y="20257"/>
                </a:cubicBezTo>
                <a:cubicBezTo>
                  <a:pt x="56041" y="11384"/>
                  <a:pt x="67882" y="6100"/>
                  <a:pt x="80963" y="6100"/>
                </a:cubicBezTo>
                <a:close/>
                <a:moveTo>
                  <a:pt x="47267" y="51605"/>
                </a:moveTo>
                <a:cubicBezTo>
                  <a:pt x="47625" y="62532"/>
                  <a:pt x="51214" y="72383"/>
                  <a:pt x="56889" y="79658"/>
                </a:cubicBezTo>
                <a:cubicBezTo>
                  <a:pt x="58520" y="81778"/>
                  <a:pt x="60347" y="83670"/>
                  <a:pt x="62304" y="85334"/>
                </a:cubicBezTo>
                <a:cubicBezTo>
                  <a:pt x="56531" y="84551"/>
                  <a:pt x="51344" y="83246"/>
                  <a:pt x="47071" y="81028"/>
                </a:cubicBezTo>
                <a:cubicBezTo>
                  <a:pt x="42602" y="78679"/>
                  <a:pt x="39079" y="75254"/>
                  <a:pt x="36828" y="70296"/>
                </a:cubicBezTo>
                <a:cubicBezTo>
                  <a:pt x="39177" y="63250"/>
                  <a:pt x="42765" y="56922"/>
                  <a:pt x="47267" y="51605"/>
                </a:cubicBezTo>
                <a:close/>
                <a:moveTo>
                  <a:pt x="114692" y="51605"/>
                </a:moveTo>
                <a:cubicBezTo>
                  <a:pt x="119193" y="56922"/>
                  <a:pt x="122781" y="63250"/>
                  <a:pt x="125130" y="70296"/>
                </a:cubicBezTo>
                <a:cubicBezTo>
                  <a:pt x="122879" y="75254"/>
                  <a:pt x="119356" y="78679"/>
                  <a:pt x="114887" y="81028"/>
                </a:cubicBezTo>
                <a:cubicBezTo>
                  <a:pt x="110614" y="83246"/>
                  <a:pt x="105428" y="84551"/>
                  <a:pt x="99654" y="85334"/>
                </a:cubicBezTo>
                <a:cubicBezTo>
                  <a:pt x="101611" y="83670"/>
                  <a:pt x="103438" y="81778"/>
                  <a:pt x="105069" y="79658"/>
                </a:cubicBezTo>
                <a:cubicBezTo>
                  <a:pt x="110712" y="72383"/>
                  <a:pt x="114333" y="62532"/>
                  <a:pt x="114692" y="51605"/>
                </a:cubicBezTo>
                <a:close/>
                <a:moveTo>
                  <a:pt x="80963" y="55780"/>
                </a:moveTo>
                <a:cubicBezTo>
                  <a:pt x="82072" y="57183"/>
                  <a:pt x="83377" y="58455"/>
                  <a:pt x="84845" y="59499"/>
                </a:cubicBezTo>
                <a:cubicBezTo>
                  <a:pt x="87095" y="61130"/>
                  <a:pt x="89705" y="62271"/>
                  <a:pt x="92314" y="62793"/>
                </a:cubicBezTo>
                <a:cubicBezTo>
                  <a:pt x="92967" y="62956"/>
                  <a:pt x="93619" y="63054"/>
                  <a:pt x="94239" y="63119"/>
                </a:cubicBezTo>
                <a:cubicBezTo>
                  <a:pt x="94876" y="63180"/>
                  <a:pt x="95512" y="63210"/>
                  <a:pt x="96144" y="63210"/>
                </a:cubicBezTo>
                <a:cubicBezTo>
                  <a:pt x="100268" y="63210"/>
                  <a:pt x="104247" y="61927"/>
                  <a:pt x="107613" y="59466"/>
                </a:cubicBezTo>
                <a:lnTo>
                  <a:pt x="107613" y="59466"/>
                </a:lnTo>
                <a:cubicBezTo>
                  <a:pt x="106308" y="65794"/>
                  <a:pt x="103731" y="71438"/>
                  <a:pt x="100241" y="75906"/>
                </a:cubicBezTo>
                <a:cubicBezTo>
                  <a:pt x="95283" y="82333"/>
                  <a:pt x="88465" y="86280"/>
                  <a:pt x="80963" y="86280"/>
                </a:cubicBezTo>
                <a:cubicBezTo>
                  <a:pt x="73493" y="86280"/>
                  <a:pt x="66675" y="82333"/>
                  <a:pt x="61717" y="75906"/>
                </a:cubicBezTo>
                <a:cubicBezTo>
                  <a:pt x="58227" y="71438"/>
                  <a:pt x="55650" y="65794"/>
                  <a:pt x="54345" y="59466"/>
                </a:cubicBezTo>
                <a:lnTo>
                  <a:pt x="54345" y="59466"/>
                </a:lnTo>
                <a:lnTo>
                  <a:pt x="54443" y="59531"/>
                </a:lnTo>
                <a:cubicBezTo>
                  <a:pt x="57607" y="61847"/>
                  <a:pt x="61521" y="63217"/>
                  <a:pt x="65762" y="63217"/>
                </a:cubicBezTo>
                <a:cubicBezTo>
                  <a:pt x="69122" y="63217"/>
                  <a:pt x="72710" y="62206"/>
                  <a:pt x="75646" y="60510"/>
                </a:cubicBezTo>
                <a:cubicBezTo>
                  <a:pt x="77668" y="59270"/>
                  <a:pt x="79495" y="57672"/>
                  <a:pt x="80963" y="55780"/>
                </a:cubicBezTo>
                <a:close/>
                <a:moveTo>
                  <a:pt x="88172" y="149301"/>
                </a:moveTo>
                <a:cubicBezTo>
                  <a:pt x="89770" y="149301"/>
                  <a:pt x="91238" y="149856"/>
                  <a:pt x="92282" y="150769"/>
                </a:cubicBezTo>
                <a:cubicBezTo>
                  <a:pt x="93228" y="151585"/>
                  <a:pt x="93782" y="152726"/>
                  <a:pt x="93782" y="153901"/>
                </a:cubicBezTo>
                <a:cubicBezTo>
                  <a:pt x="93782" y="155075"/>
                  <a:pt x="93228" y="156184"/>
                  <a:pt x="92282" y="156999"/>
                </a:cubicBezTo>
                <a:cubicBezTo>
                  <a:pt x="91238" y="157913"/>
                  <a:pt x="89770" y="158467"/>
                  <a:pt x="88172" y="158467"/>
                </a:cubicBezTo>
                <a:lnTo>
                  <a:pt x="73689" y="158467"/>
                </a:lnTo>
                <a:lnTo>
                  <a:pt x="73689" y="149301"/>
                </a:lnTo>
                <a:close/>
                <a:moveTo>
                  <a:pt x="80963" y="0"/>
                </a:moveTo>
                <a:cubicBezTo>
                  <a:pt x="66153" y="0"/>
                  <a:pt x="52747" y="6002"/>
                  <a:pt x="43124" y="16082"/>
                </a:cubicBezTo>
                <a:cubicBezTo>
                  <a:pt x="33762" y="25868"/>
                  <a:pt x="27988" y="39568"/>
                  <a:pt x="27988" y="55356"/>
                </a:cubicBezTo>
                <a:cubicBezTo>
                  <a:pt x="27988" y="67915"/>
                  <a:pt x="31577" y="76330"/>
                  <a:pt x="37709" y="81941"/>
                </a:cubicBezTo>
                <a:cubicBezTo>
                  <a:pt x="29685" y="84192"/>
                  <a:pt x="22932" y="88628"/>
                  <a:pt x="17648" y="94500"/>
                </a:cubicBezTo>
                <a:cubicBezTo>
                  <a:pt x="10733" y="102198"/>
                  <a:pt x="6492" y="112408"/>
                  <a:pt x="5415" y="123434"/>
                </a:cubicBezTo>
                <a:lnTo>
                  <a:pt x="1142" y="168351"/>
                </a:lnTo>
                <a:cubicBezTo>
                  <a:pt x="979" y="170015"/>
                  <a:pt x="2219" y="171515"/>
                  <a:pt x="3882" y="171678"/>
                </a:cubicBezTo>
                <a:cubicBezTo>
                  <a:pt x="3981" y="171688"/>
                  <a:pt x="4079" y="171693"/>
                  <a:pt x="4176" y="171693"/>
                </a:cubicBezTo>
                <a:cubicBezTo>
                  <a:pt x="5719" y="171693"/>
                  <a:pt x="7056" y="170501"/>
                  <a:pt x="7210" y="168906"/>
                </a:cubicBezTo>
                <a:lnTo>
                  <a:pt x="11483" y="124021"/>
                </a:lnTo>
                <a:cubicBezTo>
                  <a:pt x="12429" y="114267"/>
                  <a:pt x="16147" y="105297"/>
                  <a:pt x="22182" y="98545"/>
                </a:cubicBezTo>
                <a:cubicBezTo>
                  <a:pt x="27793" y="92282"/>
                  <a:pt x="35458" y="87943"/>
                  <a:pt x="44755" y="86671"/>
                </a:cubicBezTo>
                <a:cubicBezTo>
                  <a:pt x="48180" y="88432"/>
                  <a:pt x="52094" y="89639"/>
                  <a:pt x="56270" y="90520"/>
                </a:cubicBezTo>
                <a:lnTo>
                  <a:pt x="56270" y="109048"/>
                </a:lnTo>
                <a:lnTo>
                  <a:pt x="53464" y="109048"/>
                </a:lnTo>
                <a:cubicBezTo>
                  <a:pt x="51768" y="109048"/>
                  <a:pt x="50398" y="110418"/>
                  <a:pt x="50398" y="112114"/>
                </a:cubicBezTo>
                <a:cubicBezTo>
                  <a:pt x="50398" y="113778"/>
                  <a:pt x="51768" y="115181"/>
                  <a:pt x="53464" y="115181"/>
                </a:cubicBezTo>
                <a:lnTo>
                  <a:pt x="56270" y="115181"/>
                </a:lnTo>
                <a:lnTo>
                  <a:pt x="56270" y="116061"/>
                </a:lnTo>
                <a:cubicBezTo>
                  <a:pt x="56270" y="117758"/>
                  <a:pt x="57640" y="119128"/>
                  <a:pt x="59336" y="119128"/>
                </a:cubicBezTo>
                <a:cubicBezTo>
                  <a:pt x="61032" y="119128"/>
                  <a:pt x="62402" y="117758"/>
                  <a:pt x="62402" y="116061"/>
                </a:cubicBezTo>
                <a:lnTo>
                  <a:pt x="62402" y="115181"/>
                </a:lnTo>
                <a:lnTo>
                  <a:pt x="65240" y="115181"/>
                </a:lnTo>
                <a:cubicBezTo>
                  <a:pt x="66904" y="115181"/>
                  <a:pt x="68274" y="113778"/>
                  <a:pt x="68274" y="112114"/>
                </a:cubicBezTo>
                <a:cubicBezTo>
                  <a:pt x="68274" y="110418"/>
                  <a:pt x="66904" y="109048"/>
                  <a:pt x="65240" y="109048"/>
                </a:cubicBezTo>
                <a:lnTo>
                  <a:pt x="62402" y="109048"/>
                </a:lnTo>
                <a:lnTo>
                  <a:pt x="62402" y="91499"/>
                </a:lnTo>
                <a:cubicBezTo>
                  <a:pt x="68176" y="92216"/>
                  <a:pt x="74439" y="92412"/>
                  <a:pt x="80963" y="92412"/>
                </a:cubicBezTo>
                <a:cubicBezTo>
                  <a:pt x="87519" y="92412"/>
                  <a:pt x="93782" y="92216"/>
                  <a:pt x="99556" y="91499"/>
                </a:cubicBezTo>
                <a:lnTo>
                  <a:pt x="99556" y="109048"/>
                </a:lnTo>
                <a:lnTo>
                  <a:pt x="96718" y="109048"/>
                </a:lnTo>
                <a:cubicBezTo>
                  <a:pt x="95055" y="109048"/>
                  <a:pt x="93652" y="110418"/>
                  <a:pt x="93652" y="112114"/>
                </a:cubicBezTo>
                <a:cubicBezTo>
                  <a:pt x="93652" y="113778"/>
                  <a:pt x="95055" y="115181"/>
                  <a:pt x="96718" y="115181"/>
                </a:cubicBezTo>
                <a:lnTo>
                  <a:pt x="99556" y="115181"/>
                </a:lnTo>
                <a:lnTo>
                  <a:pt x="99556" y="116061"/>
                </a:lnTo>
                <a:cubicBezTo>
                  <a:pt x="99556" y="117758"/>
                  <a:pt x="100926" y="119128"/>
                  <a:pt x="102622" y="119128"/>
                </a:cubicBezTo>
                <a:cubicBezTo>
                  <a:pt x="104286" y="119128"/>
                  <a:pt x="105689" y="117758"/>
                  <a:pt x="105689" y="116061"/>
                </a:cubicBezTo>
                <a:lnTo>
                  <a:pt x="105689" y="115181"/>
                </a:lnTo>
                <a:lnTo>
                  <a:pt x="108494" y="115181"/>
                </a:lnTo>
                <a:cubicBezTo>
                  <a:pt x="110190" y="115181"/>
                  <a:pt x="111560" y="113778"/>
                  <a:pt x="111560" y="112114"/>
                </a:cubicBezTo>
                <a:cubicBezTo>
                  <a:pt x="111560" y="110418"/>
                  <a:pt x="110190" y="109048"/>
                  <a:pt x="108494" y="109048"/>
                </a:cubicBezTo>
                <a:lnTo>
                  <a:pt x="105689" y="109048"/>
                </a:lnTo>
                <a:lnTo>
                  <a:pt x="105689" y="90520"/>
                </a:lnTo>
                <a:cubicBezTo>
                  <a:pt x="109929" y="89639"/>
                  <a:pt x="113843" y="88400"/>
                  <a:pt x="117334" y="86606"/>
                </a:cubicBezTo>
                <a:cubicBezTo>
                  <a:pt x="122194" y="87030"/>
                  <a:pt x="127120" y="87911"/>
                  <a:pt x="134753" y="93880"/>
                </a:cubicBezTo>
                <a:cubicBezTo>
                  <a:pt x="139809" y="97827"/>
                  <a:pt x="143821" y="103111"/>
                  <a:pt x="146594" y="109244"/>
                </a:cubicBezTo>
                <a:cubicBezTo>
                  <a:pt x="147074" y="110374"/>
                  <a:pt x="148193" y="111043"/>
                  <a:pt x="149361" y="111043"/>
                </a:cubicBezTo>
                <a:cubicBezTo>
                  <a:pt x="149779" y="111043"/>
                  <a:pt x="150202" y="110957"/>
                  <a:pt x="150606" y="110777"/>
                </a:cubicBezTo>
                <a:cubicBezTo>
                  <a:pt x="152139" y="110092"/>
                  <a:pt x="152824" y="108265"/>
                  <a:pt x="152139" y="106732"/>
                </a:cubicBezTo>
                <a:cubicBezTo>
                  <a:pt x="149008" y="99752"/>
                  <a:pt x="144343" y="93619"/>
                  <a:pt x="138504" y="89085"/>
                </a:cubicBezTo>
                <a:cubicBezTo>
                  <a:pt x="134329" y="85823"/>
                  <a:pt x="129566" y="83311"/>
                  <a:pt x="124314" y="81876"/>
                </a:cubicBezTo>
                <a:cubicBezTo>
                  <a:pt x="130414" y="76265"/>
                  <a:pt x="133970" y="67882"/>
                  <a:pt x="133970" y="55356"/>
                </a:cubicBezTo>
                <a:cubicBezTo>
                  <a:pt x="133970" y="39568"/>
                  <a:pt x="128196" y="25868"/>
                  <a:pt x="118834" y="16082"/>
                </a:cubicBezTo>
                <a:cubicBezTo>
                  <a:pt x="109211" y="6002"/>
                  <a:pt x="95805" y="0"/>
                  <a:pt x="80963" y="0"/>
                </a:cubicBezTo>
                <a:close/>
                <a:moveTo>
                  <a:pt x="88172" y="164600"/>
                </a:moveTo>
                <a:cubicBezTo>
                  <a:pt x="89770" y="164600"/>
                  <a:pt x="91238" y="165154"/>
                  <a:pt x="92282" y="166068"/>
                </a:cubicBezTo>
                <a:cubicBezTo>
                  <a:pt x="93228" y="166883"/>
                  <a:pt x="93782" y="167992"/>
                  <a:pt x="93782" y="169167"/>
                </a:cubicBezTo>
                <a:cubicBezTo>
                  <a:pt x="93782" y="170374"/>
                  <a:pt x="93228" y="171450"/>
                  <a:pt x="92282" y="172266"/>
                </a:cubicBezTo>
                <a:cubicBezTo>
                  <a:pt x="91238" y="173179"/>
                  <a:pt x="89770" y="173766"/>
                  <a:pt x="88172" y="173766"/>
                </a:cubicBezTo>
                <a:lnTo>
                  <a:pt x="73689" y="173766"/>
                </a:lnTo>
                <a:lnTo>
                  <a:pt x="73689" y="164600"/>
                </a:lnTo>
                <a:close/>
                <a:moveTo>
                  <a:pt x="77146" y="137688"/>
                </a:moveTo>
                <a:cubicBezTo>
                  <a:pt x="75450" y="137688"/>
                  <a:pt x="74080" y="139058"/>
                  <a:pt x="74080" y="140722"/>
                </a:cubicBezTo>
                <a:lnTo>
                  <a:pt x="74080" y="143201"/>
                </a:lnTo>
                <a:lnTo>
                  <a:pt x="65110" y="143201"/>
                </a:lnTo>
                <a:cubicBezTo>
                  <a:pt x="63413" y="143201"/>
                  <a:pt x="62043" y="144571"/>
                  <a:pt x="62043" y="146235"/>
                </a:cubicBezTo>
                <a:cubicBezTo>
                  <a:pt x="62043" y="147931"/>
                  <a:pt x="63413" y="149301"/>
                  <a:pt x="65110" y="149301"/>
                </a:cubicBezTo>
                <a:lnTo>
                  <a:pt x="67556" y="149301"/>
                </a:lnTo>
                <a:lnTo>
                  <a:pt x="67556" y="173766"/>
                </a:lnTo>
                <a:lnTo>
                  <a:pt x="65110" y="173766"/>
                </a:lnTo>
                <a:cubicBezTo>
                  <a:pt x="63413" y="173766"/>
                  <a:pt x="62043" y="175136"/>
                  <a:pt x="62043" y="176832"/>
                </a:cubicBezTo>
                <a:cubicBezTo>
                  <a:pt x="62043" y="178496"/>
                  <a:pt x="63413" y="179866"/>
                  <a:pt x="65110" y="179866"/>
                </a:cubicBezTo>
                <a:lnTo>
                  <a:pt x="74080" y="179866"/>
                </a:lnTo>
                <a:lnTo>
                  <a:pt x="74080" y="182345"/>
                </a:lnTo>
                <a:cubicBezTo>
                  <a:pt x="74080" y="184009"/>
                  <a:pt x="75450" y="185379"/>
                  <a:pt x="77146" y="185379"/>
                </a:cubicBezTo>
                <a:cubicBezTo>
                  <a:pt x="78810" y="185379"/>
                  <a:pt x="80180" y="184009"/>
                  <a:pt x="80180" y="182345"/>
                </a:cubicBezTo>
                <a:lnTo>
                  <a:pt x="80180" y="179866"/>
                </a:lnTo>
                <a:lnTo>
                  <a:pt x="85106" y="179866"/>
                </a:lnTo>
                <a:lnTo>
                  <a:pt x="85106" y="182345"/>
                </a:lnTo>
                <a:cubicBezTo>
                  <a:pt x="85106" y="184009"/>
                  <a:pt x="86476" y="185379"/>
                  <a:pt x="88172" y="185379"/>
                </a:cubicBezTo>
                <a:cubicBezTo>
                  <a:pt x="89835" y="185379"/>
                  <a:pt x="91205" y="184009"/>
                  <a:pt x="91205" y="182345"/>
                </a:cubicBezTo>
                <a:lnTo>
                  <a:pt x="91205" y="179507"/>
                </a:lnTo>
                <a:cubicBezTo>
                  <a:pt x="93163" y="179018"/>
                  <a:pt x="94924" y="178104"/>
                  <a:pt x="96327" y="176865"/>
                </a:cubicBezTo>
                <a:cubicBezTo>
                  <a:pt x="98545" y="174908"/>
                  <a:pt x="99915" y="172200"/>
                  <a:pt x="99915" y="169167"/>
                </a:cubicBezTo>
                <a:cubicBezTo>
                  <a:pt x="99915" y="166166"/>
                  <a:pt x="98545" y="163491"/>
                  <a:pt x="96359" y="161534"/>
                </a:cubicBezTo>
                <a:cubicBezTo>
                  <a:pt x="98545" y="159576"/>
                  <a:pt x="99915" y="156869"/>
                  <a:pt x="99915" y="153901"/>
                </a:cubicBezTo>
                <a:cubicBezTo>
                  <a:pt x="99915" y="150867"/>
                  <a:pt x="98545" y="148159"/>
                  <a:pt x="96327" y="146202"/>
                </a:cubicBezTo>
                <a:cubicBezTo>
                  <a:pt x="94924" y="144963"/>
                  <a:pt x="93163" y="144049"/>
                  <a:pt x="91205" y="143560"/>
                </a:cubicBezTo>
                <a:lnTo>
                  <a:pt x="91205" y="140722"/>
                </a:lnTo>
                <a:cubicBezTo>
                  <a:pt x="91205" y="139058"/>
                  <a:pt x="89835" y="137688"/>
                  <a:pt x="88172" y="137688"/>
                </a:cubicBezTo>
                <a:cubicBezTo>
                  <a:pt x="86476" y="137688"/>
                  <a:pt x="85106" y="139058"/>
                  <a:pt x="85106" y="140722"/>
                </a:cubicBezTo>
                <a:lnTo>
                  <a:pt x="85106" y="143201"/>
                </a:lnTo>
                <a:lnTo>
                  <a:pt x="80180" y="143201"/>
                </a:lnTo>
                <a:lnTo>
                  <a:pt x="80180" y="140722"/>
                </a:lnTo>
                <a:cubicBezTo>
                  <a:pt x="80180" y="139058"/>
                  <a:pt x="78810" y="137688"/>
                  <a:pt x="77146" y="137688"/>
                </a:cubicBezTo>
                <a:close/>
                <a:moveTo>
                  <a:pt x="114496" y="131882"/>
                </a:moveTo>
                <a:cubicBezTo>
                  <a:pt x="116388" y="131882"/>
                  <a:pt x="118149" y="132730"/>
                  <a:pt x="119421" y="134068"/>
                </a:cubicBezTo>
                <a:cubicBezTo>
                  <a:pt x="120759" y="135470"/>
                  <a:pt x="121574" y="137427"/>
                  <a:pt x="121574" y="139580"/>
                </a:cubicBezTo>
                <a:lnTo>
                  <a:pt x="121574" y="191185"/>
                </a:lnTo>
                <a:lnTo>
                  <a:pt x="87911" y="191185"/>
                </a:lnTo>
                <a:cubicBezTo>
                  <a:pt x="86215" y="191185"/>
                  <a:pt x="84845" y="192555"/>
                  <a:pt x="84845" y="194251"/>
                </a:cubicBezTo>
                <a:cubicBezTo>
                  <a:pt x="84845" y="195915"/>
                  <a:pt x="86215" y="197285"/>
                  <a:pt x="87911" y="197285"/>
                </a:cubicBezTo>
                <a:lnTo>
                  <a:pt x="127511" y="197285"/>
                </a:lnTo>
                <a:lnTo>
                  <a:pt x="127511" y="202667"/>
                </a:lnTo>
                <a:lnTo>
                  <a:pt x="34447" y="202667"/>
                </a:lnTo>
                <a:lnTo>
                  <a:pt x="34447" y="197285"/>
                </a:lnTo>
                <a:lnTo>
                  <a:pt x="74047" y="197285"/>
                </a:lnTo>
                <a:cubicBezTo>
                  <a:pt x="75744" y="197285"/>
                  <a:pt x="77114" y="195915"/>
                  <a:pt x="77114" y="194251"/>
                </a:cubicBezTo>
                <a:cubicBezTo>
                  <a:pt x="77114" y="192555"/>
                  <a:pt x="75744" y="191185"/>
                  <a:pt x="74047" y="191185"/>
                </a:cubicBezTo>
                <a:lnTo>
                  <a:pt x="40384" y="191185"/>
                </a:lnTo>
                <a:lnTo>
                  <a:pt x="40384" y="139580"/>
                </a:lnTo>
                <a:cubicBezTo>
                  <a:pt x="40384" y="137427"/>
                  <a:pt x="41199" y="135470"/>
                  <a:pt x="42537" y="134068"/>
                </a:cubicBezTo>
                <a:cubicBezTo>
                  <a:pt x="43809" y="132730"/>
                  <a:pt x="45538" y="131882"/>
                  <a:pt x="47462" y="131882"/>
                </a:cubicBezTo>
                <a:close/>
                <a:moveTo>
                  <a:pt x="153008" y="117067"/>
                </a:moveTo>
                <a:cubicBezTo>
                  <a:pt x="152850" y="117067"/>
                  <a:pt x="152690" y="117080"/>
                  <a:pt x="152530" y="117105"/>
                </a:cubicBezTo>
                <a:cubicBezTo>
                  <a:pt x="150867" y="117399"/>
                  <a:pt x="149725" y="118965"/>
                  <a:pt x="150019" y="120628"/>
                </a:cubicBezTo>
                <a:cubicBezTo>
                  <a:pt x="150182" y="121737"/>
                  <a:pt x="150345" y="122879"/>
                  <a:pt x="150475" y="124021"/>
                </a:cubicBezTo>
                <a:lnTo>
                  <a:pt x="155662" y="178463"/>
                </a:lnTo>
                <a:cubicBezTo>
                  <a:pt x="155792" y="179833"/>
                  <a:pt x="155858" y="181138"/>
                  <a:pt x="155858" y="182345"/>
                </a:cubicBezTo>
                <a:cubicBezTo>
                  <a:pt x="155858" y="188184"/>
                  <a:pt x="154422" y="194056"/>
                  <a:pt x="149758" y="197937"/>
                </a:cubicBezTo>
                <a:cubicBezTo>
                  <a:pt x="146170" y="200938"/>
                  <a:pt x="141570" y="202145"/>
                  <a:pt x="137656" y="202537"/>
                </a:cubicBezTo>
                <a:cubicBezTo>
                  <a:pt x="136286" y="202667"/>
                  <a:pt x="134948" y="202667"/>
                  <a:pt x="133611" y="202667"/>
                </a:cubicBezTo>
                <a:cubicBezTo>
                  <a:pt x="133644" y="200906"/>
                  <a:pt x="133611" y="199144"/>
                  <a:pt x="133611" y="197415"/>
                </a:cubicBezTo>
                <a:cubicBezTo>
                  <a:pt x="133611" y="195687"/>
                  <a:pt x="132893" y="194121"/>
                  <a:pt x="131784" y="193012"/>
                </a:cubicBezTo>
                <a:cubicBezTo>
                  <a:pt x="130708" y="191935"/>
                  <a:pt x="129273" y="191250"/>
                  <a:pt x="127674" y="191185"/>
                </a:cubicBezTo>
                <a:lnTo>
                  <a:pt x="127674" y="139580"/>
                </a:lnTo>
                <a:cubicBezTo>
                  <a:pt x="127674" y="135796"/>
                  <a:pt x="126239" y="132371"/>
                  <a:pt x="123858" y="129892"/>
                </a:cubicBezTo>
                <a:cubicBezTo>
                  <a:pt x="121477" y="127348"/>
                  <a:pt x="118149" y="125782"/>
                  <a:pt x="114496" y="125782"/>
                </a:cubicBezTo>
                <a:lnTo>
                  <a:pt x="47462" y="125782"/>
                </a:lnTo>
                <a:cubicBezTo>
                  <a:pt x="43809" y="125782"/>
                  <a:pt x="40482" y="127348"/>
                  <a:pt x="38100" y="129892"/>
                </a:cubicBezTo>
                <a:cubicBezTo>
                  <a:pt x="35719" y="132371"/>
                  <a:pt x="34284" y="135796"/>
                  <a:pt x="34284" y="139580"/>
                </a:cubicBezTo>
                <a:lnTo>
                  <a:pt x="34284" y="191185"/>
                </a:lnTo>
                <a:cubicBezTo>
                  <a:pt x="32686" y="191250"/>
                  <a:pt x="31218" y="191935"/>
                  <a:pt x="30174" y="193012"/>
                </a:cubicBezTo>
                <a:cubicBezTo>
                  <a:pt x="29032" y="194121"/>
                  <a:pt x="28347" y="195687"/>
                  <a:pt x="28347" y="197415"/>
                </a:cubicBezTo>
                <a:cubicBezTo>
                  <a:pt x="28347" y="199144"/>
                  <a:pt x="28315" y="200906"/>
                  <a:pt x="28347" y="202667"/>
                </a:cubicBezTo>
                <a:cubicBezTo>
                  <a:pt x="22280" y="202667"/>
                  <a:pt x="15984" y="201656"/>
                  <a:pt x="11450" y="197285"/>
                </a:cubicBezTo>
                <a:cubicBezTo>
                  <a:pt x="8319" y="194284"/>
                  <a:pt x="6101" y="189652"/>
                  <a:pt x="6101" y="182443"/>
                </a:cubicBezTo>
                <a:cubicBezTo>
                  <a:pt x="6101" y="180747"/>
                  <a:pt x="4730" y="179377"/>
                  <a:pt x="3034" y="179377"/>
                </a:cubicBezTo>
                <a:cubicBezTo>
                  <a:pt x="1371" y="179377"/>
                  <a:pt x="1" y="180747"/>
                  <a:pt x="1" y="182443"/>
                </a:cubicBezTo>
                <a:cubicBezTo>
                  <a:pt x="33" y="191576"/>
                  <a:pt x="3002" y="197644"/>
                  <a:pt x="7210" y="201656"/>
                </a:cubicBezTo>
                <a:cubicBezTo>
                  <a:pt x="13277" y="207462"/>
                  <a:pt x="21660" y="208767"/>
                  <a:pt x="27336" y="208767"/>
                </a:cubicBezTo>
                <a:lnTo>
                  <a:pt x="134590" y="208767"/>
                </a:lnTo>
                <a:cubicBezTo>
                  <a:pt x="141309" y="208767"/>
                  <a:pt x="148486" y="207006"/>
                  <a:pt x="153672" y="202635"/>
                </a:cubicBezTo>
                <a:cubicBezTo>
                  <a:pt x="158467" y="198622"/>
                  <a:pt x="161958" y="192261"/>
                  <a:pt x="161958" y="182345"/>
                </a:cubicBezTo>
                <a:cubicBezTo>
                  <a:pt x="161958" y="180845"/>
                  <a:pt x="161892" y="179377"/>
                  <a:pt x="161729" y="177876"/>
                </a:cubicBezTo>
                <a:lnTo>
                  <a:pt x="156543" y="123434"/>
                </a:lnTo>
                <a:cubicBezTo>
                  <a:pt x="156412" y="122161"/>
                  <a:pt x="156249" y="120889"/>
                  <a:pt x="156021" y="119617"/>
                </a:cubicBezTo>
                <a:cubicBezTo>
                  <a:pt x="155785" y="118117"/>
                  <a:pt x="154462" y="117067"/>
                  <a:pt x="153008" y="117067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35;p60"/>
          <p:cNvSpPr/>
          <p:nvPr/>
        </p:nvSpPr>
        <p:spPr>
          <a:xfrm>
            <a:off x="6171805" y="205648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191218" h="208776" extrusionOk="0">
                <a:moveTo>
                  <a:pt x="139450" y="38067"/>
                </a:moveTo>
                <a:lnTo>
                  <a:pt x="151389" y="49974"/>
                </a:lnTo>
                <a:cubicBezTo>
                  <a:pt x="152759" y="51344"/>
                  <a:pt x="153509" y="53073"/>
                  <a:pt x="153639" y="54736"/>
                </a:cubicBezTo>
                <a:cubicBezTo>
                  <a:pt x="153737" y="56237"/>
                  <a:pt x="153281" y="57705"/>
                  <a:pt x="152237" y="58781"/>
                </a:cubicBezTo>
                <a:cubicBezTo>
                  <a:pt x="151304" y="59685"/>
                  <a:pt x="150032" y="60172"/>
                  <a:pt x="148678" y="60172"/>
                </a:cubicBezTo>
                <a:cubicBezTo>
                  <a:pt x="148517" y="60172"/>
                  <a:pt x="148355" y="60165"/>
                  <a:pt x="148192" y="60151"/>
                </a:cubicBezTo>
                <a:cubicBezTo>
                  <a:pt x="146528" y="60053"/>
                  <a:pt x="144800" y="59303"/>
                  <a:pt x="143429" y="57933"/>
                </a:cubicBezTo>
                <a:lnTo>
                  <a:pt x="131523" y="45994"/>
                </a:lnTo>
                <a:lnTo>
                  <a:pt x="139450" y="38067"/>
                </a:lnTo>
                <a:close/>
                <a:moveTo>
                  <a:pt x="127185" y="50332"/>
                </a:moveTo>
                <a:lnTo>
                  <a:pt x="139124" y="62239"/>
                </a:lnTo>
                <a:cubicBezTo>
                  <a:pt x="140494" y="63641"/>
                  <a:pt x="141244" y="65338"/>
                  <a:pt x="141342" y="67001"/>
                </a:cubicBezTo>
                <a:cubicBezTo>
                  <a:pt x="141440" y="68502"/>
                  <a:pt x="141016" y="70002"/>
                  <a:pt x="139939" y="71046"/>
                </a:cubicBezTo>
                <a:cubicBezTo>
                  <a:pt x="138987" y="71998"/>
                  <a:pt x="137710" y="72462"/>
                  <a:pt x="136329" y="72462"/>
                </a:cubicBezTo>
                <a:cubicBezTo>
                  <a:pt x="136196" y="72462"/>
                  <a:pt x="136062" y="72457"/>
                  <a:pt x="135927" y="72449"/>
                </a:cubicBezTo>
                <a:cubicBezTo>
                  <a:pt x="134263" y="72318"/>
                  <a:pt x="132534" y="71568"/>
                  <a:pt x="131164" y="70198"/>
                </a:cubicBezTo>
                <a:lnTo>
                  <a:pt x="119258" y="58292"/>
                </a:lnTo>
                <a:lnTo>
                  <a:pt x="127185" y="50332"/>
                </a:lnTo>
                <a:close/>
                <a:moveTo>
                  <a:pt x="135030" y="26259"/>
                </a:moveTo>
                <a:cubicBezTo>
                  <a:pt x="134247" y="26259"/>
                  <a:pt x="133464" y="26553"/>
                  <a:pt x="132861" y="27140"/>
                </a:cubicBezTo>
                <a:cubicBezTo>
                  <a:pt x="131686" y="28347"/>
                  <a:pt x="131686" y="30271"/>
                  <a:pt x="132861" y="31478"/>
                </a:cubicBezTo>
                <a:lnTo>
                  <a:pt x="135144" y="33729"/>
                </a:lnTo>
                <a:lnTo>
                  <a:pt x="114920" y="53953"/>
                </a:lnTo>
                <a:lnTo>
                  <a:pt x="112669" y="51702"/>
                </a:lnTo>
                <a:cubicBezTo>
                  <a:pt x="112066" y="51099"/>
                  <a:pt x="111283" y="50797"/>
                  <a:pt x="110500" y="50797"/>
                </a:cubicBezTo>
                <a:cubicBezTo>
                  <a:pt x="109717" y="50797"/>
                  <a:pt x="108934" y="51099"/>
                  <a:pt x="108331" y="51702"/>
                </a:cubicBezTo>
                <a:cubicBezTo>
                  <a:pt x="107156" y="52877"/>
                  <a:pt x="107156" y="54834"/>
                  <a:pt x="108331" y="56008"/>
                </a:cubicBezTo>
                <a:lnTo>
                  <a:pt x="115833" y="63511"/>
                </a:lnTo>
                <a:lnTo>
                  <a:pt x="113550" y="65794"/>
                </a:lnTo>
                <a:cubicBezTo>
                  <a:pt x="112375" y="66969"/>
                  <a:pt x="112375" y="68893"/>
                  <a:pt x="113550" y="70100"/>
                </a:cubicBezTo>
                <a:cubicBezTo>
                  <a:pt x="114153" y="70704"/>
                  <a:pt x="114936" y="71005"/>
                  <a:pt x="115719" y="71005"/>
                </a:cubicBezTo>
                <a:cubicBezTo>
                  <a:pt x="116502" y="71005"/>
                  <a:pt x="117285" y="70704"/>
                  <a:pt x="117888" y="70100"/>
                </a:cubicBezTo>
                <a:lnTo>
                  <a:pt x="120139" y="67849"/>
                </a:lnTo>
                <a:lnTo>
                  <a:pt x="124673" y="72351"/>
                </a:lnTo>
                <a:lnTo>
                  <a:pt x="122422" y="74634"/>
                </a:lnTo>
                <a:cubicBezTo>
                  <a:pt x="121215" y="75809"/>
                  <a:pt x="121215" y="77766"/>
                  <a:pt x="122422" y="78973"/>
                </a:cubicBezTo>
                <a:cubicBezTo>
                  <a:pt x="123026" y="79560"/>
                  <a:pt x="123809" y="79853"/>
                  <a:pt x="124587" y="79853"/>
                </a:cubicBezTo>
                <a:cubicBezTo>
                  <a:pt x="125366" y="79853"/>
                  <a:pt x="126141" y="79560"/>
                  <a:pt x="126728" y="78973"/>
                </a:cubicBezTo>
                <a:lnTo>
                  <a:pt x="129240" y="76461"/>
                </a:lnTo>
                <a:cubicBezTo>
                  <a:pt x="131197" y="77701"/>
                  <a:pt x="133383" y="78386"/>
                  <a:pt x="135535" y="78516"/>
                </a:cubicBezTo>
                <a:cubicBezTo>
                  <a:pt x="135834" y="78536"/>
                  <a:pt x="136129" y="78547"/>
                  <a:pt x="136422" y="78547"/>
                </a:cubicBezTo>
                <a:cubicBezTo>
                  <a:pt x="139396" y="78547"/>
                  <a:pt x="142080" y="77490"/>
                  <a:pt x="144278" y="75352"/>
                </a:cubicBezTo>
                <a:cubicBezTo>
                  <a:pt x="146691" y="72938"/>
                  <a:pt x="147735" y="69611"/>
                  <a:pt x="147409" y="66218"/>
                </a:cubicBezTo>
                <a:lnTo>
                  <a:pt x="147409" y="66218"/>
                </a:lnTo>
                <a:cubicBezTo>
                  <a:pt x="147821" y="66257"/>
                  <a:pt x="148229" y="66277"/>
                  <a:pt x="148632" y="66277"/>
                </a:cubicBezTo>
                <a:cubicBezTo>
                  <a:pt x="151618" y="66277"/>
                  <a:pt x="154359" y="65213"/>
                  <a:pt x="156543" y="63087"/>
                </a:cubicBezTo>
                <a:cubicBezTo>
                  <a:pt x="158891" y="60738"/>
                  <a:pt x="159935" y="57574"/>
                  <a:pt x="159739" y="54345"/>
                </a:cubicBezTo>
                <a:cubicBezTo>
                  <a:pt x="159576" y="52192"/>
                  <a:pt x="158891" y="50006"/>
                  <a:pt x="157652" y="48049"/>
                </a:cubicBezTo>
                <a:lnTo>
                  <a:pt x="160131" y="45537"/>
                </a:lnTo>
                <a:cubicBezTo>
                  <a:pt x="161338" y="44363"/>
                  <a:pt x="161338" y="42406"/>
                  <a:pt x="160131" y="41232"/>
                </a:cubicBezTo>
                <a:cubicBezTo>
                  <a:pt x="159544" y="40628"/>
                  <a:pt x="158761" y="40326"/>
                  <a:pt x="157978" y="40326"/>
                </a:cubicBezTo>
                <a:cubicBezTo>
                  <a:pt x="157195" y="40326"/>
                  <a:pt x="156412" y="40628"/>
                  <a:pt x="155825" y="41232"/>
                </a:cubicBezTo>
                <a:lnTo>
                  <a:pt x="153542" y="43482"/>
                </a:lnTo>
                <a:lnTo>
                  <a:pt x="149007" y="38948"/>
                </a:lnTo>
                <a:lnTo>
                  <a:pt x="151291" y="36697"/>
                </a:lnTo>
                <a:cubicBezTo>
                  <a:pt x="152465" y="35523"/>
                  <a:pt x="152465" y="33566"/>
                  <a:pt x="151291" y="32392"/>
                </a:cubicBezTo>
                <a:cubicBezTo>
                  <a:pt x="150687" y="31788"/>
                  <a:pt x="149905" y="31486"/>
                  <a:pt x="149122" y="31486"/>
                </a:cubicBezTo>
                <a:cubicBezTo>
                  <a:pt x="148339" y="31486"/>
                  <a:pt x="147556" y="31788"/>
                  <a:pt x="146952" y="32392"/>
                </a:cubicBezTo>
                <a:lnTo>
                  <a:pt x="144702" y="34642"/>
                </a:lnTo>
                <a:cubicBezTo>
                  <a:pt x="142190" y="32131"/>
                  <a:pt x="139711" y="29651"/>
                  <a:pt x="137199" y="27140"/>
                </a:cubicBezTo>
                <a:cubicBezTo>
                  <a:pt x="136596" y="26553"/>
                  <a:pt x="135813" y="26259"/>
                  <a:pt x="135030" y="26259"/>
                </a:cubicBezTo>
                <a:close/>
                <a:moveTo>
                  <a:pt x="135503" y="13113"/>
                </a:moveTo>
                <a:cubicBezTo>
                  <a:pt x="124967" y="13113"/>
                  <a:pt x="114431" y="17125"/>
                  <a:pt x="106373" y="25183"/>
                </a:cubicBezTo>
                <a:cubicBezTo>
                  <a:pt x="98316" y="33240"/>
                  <a:pt x="94304" y="43776"/>
                  <a:pt x="94304" y="54312"/>
                </a:cubicBezTo>
                <a:cubicBezTo>
                  <a:pt x="94304" y="64881"/>
                  <a:pt x="98316" y="75417"/>
                  <a:pt x="106373" y="83474"/>
                </a:cubicBezTo>
                <a:cubicBezTo>
                  <a:pt x="109374" y="86475"/>
                  <a:pt x="112734" y="88922"/>
                  <a:pt x="116355" y="90814"/>
                </a:cubicBezTo>
                <a:cubicBezTo>
                  <a:pt x="120041" y="92771"/>
                  <a:pt x="124021" y="94108"/>
                  <a:pt x="128066" y="94859"/>
                </a:cubicBezTo>
                <a:cubicBezTo>
                  <a:pt x="128246" y="94891"/>
                  <a:pt x="128426" y="94907"/>
                  <a:pt x="128604" y="94907"/>
                </a:cubicBezTo>
                <a:cubicBezTo>
                  <a:pt x="130034" y="94907"/>
                  <a:pt x="131327" y="93892"/>
                  <a:pt x="131589" y="92412"/>
                </a:cubicBezTo>
                <a:cubicBezTo>
                  <a:pt x="131915" y="90748"/>
                  <a:pt x="130806" y="89150"/>
                  <a:pt x="129142" y="88857"/>
                </a:cubicBezTo>
                <a:cubicBezTo>
                  <a:pt x="125717" y="88237"/>
                  <a:pt x="122357" y="87095"/>
                  <a:pt x="119193" y="85431"/>
                </a:cubicBezTo>
                <a:cubicBezTo>
                  <a:pt x="116127" y="83800"/>
                  <a:pt x="113256" y="81745"/>
                  <a:pt x="110679" y="79136"/>
                </a:cubicBezTo>
                <a:cubicBezTo>
                  <a:pt x="103829" y="72286"/>
                  <a:pt x="100404" y="63315"/>
                  <a:pt x="100404" y="54312"/>
                </a:cubicBezTo>
                <a:cubicBezTo>
                  <a:pt x="100404" y="45342"/>
                  <a:pt x="103829" y="36339"/>
                  <a:pt x="110679" y="29488"/>
                </a:cubicBezTo>
                <a:cubicBezTo>
                  <a:pt x="117562" y="22638"/>
                  <a:pt x="126532" y="19213"/>
                  <a:pt x="135503" y="19213"/>
                </a:cubicBezTo>
                <a:cubicBezTo>
                  <a:pt x="144473" y="19213"/>
                  <a:pt x="153476" y="22638"/>
                  <a:pt x="160327" y="29488"/>
                </a:cubicBezTo>
                <a:cubicBezTo>
                  <a:pt x="167177" y="36339"/>
                  <a:pt x="170602" y="45342"/>
                  <a:pt x="170602" y="54312"/>
                </a:cubicBezTo>
                <a:cubicBezTo>
                  <a:pt x="170602" y="63315"/>
                  <a:pt x="167177" y="72286"/>
                  <a:pt x="160327" y="79136"/>
                </a:cubicBezTo>
                <a:cubicBezTo>
                  <a:pt x="157750" y="81745"/>
                  <a:pt x="154879" y="83833"/>
                  <a:pt x="151845" y="85431"/>
                </a:cubicBezTo>
                <a:cubicBezTo>
                  <a:pt x="148649" y="87095"/>
                  <a:pt x="145289" y="88237"/>
                  <a:pt x="141864" y="88857"/>
                </a:cubicBezTo>
                <a:cubicBezTo>
                  <a:pt x="140200" y="89150"/>
                  <a:pt x="139091" y="90748"/>
                  <a:pt x="139417" y="92412"/>
                </a:cubicBezTo>
                <a:cubicBezTo>
                  <a:pt x="139650" y="93866"/>
                  <a:pt x="140946" y="94906"/>
                  <a:pt x="142403" y="94906"/>
                </a:cubicBezTo>
                <a:cubicBezTo>
                  <a:pt x="142580" y="94906"/>
                  <a:pt x="142760" y="94890"/>
                  <a:pt x="142940" y="94859"/>
                </a:cubicBezTo>
                <a:cubicBezTo>
                  <a:pt x="146985" y="94108"/>
                  <a:pt x="150965" y="92771"/>
                  <a:pt x="154683" y="90814"/>
                </a:cubicBezTo>
                <a:cubicBezTo>
                  <a:pt x="158271" y="88922"/>
                  <a:pt x="161631" y="86475"/>
                  <a:pt x="164665" y="83474"/>
                </a:cubicBezTo>
                <a:cubicBezTo>
                  <a:pt x="172689" y="75417"/>
                  <a:pt x="176734" y="64881"/>
                  <a:pt x="176734" y="54312"/>
                </a:cubicBezTo>
                <a:cubicBezTo>
                  <a:pt x="176734" y="43776"/>
                  <a:pt x="172689" y="33240"/>
                  <a:pt x="164665" y="25183"/>
                </a:cubicBezTo>
                <a:cubicBezTo>
                  <a:pt x="156608" y="17125"/>
                  <a:pt x="146072" y="13113"/>
                  <a:pt x="135503" y="13113"/>
                </a:cubicBezTo>
                <a:close/>
                <a:moveTo>
                  <a:pt x="135503" y="6100"/>
                </a:moveTo>
                <a:cubicBezTo>
                  <a:pt x="147833" y="6100"/>
                  <a:pt x="160196" y="10830"/>
                  <a:pt x="169591" y="20224"/>
                </a:cubicBezTo>
                <a:cubicBezTo>
                  <a:pt x="177582" y="28249"/>
                  <a:pt x="182182" y="38361"/>
                  <a:pt x="183389" y="48799"/>
                </a:cubicBezTo>
                <a:cubicBezTo>
                  <a:pt x="185085" y="63380"/>
                  <a:pt x="180127" y="77896"/>
                  <a:pt x="169591" y="88400"/>
                </a:cubicBezTo>
                <a:cubicBezTo>
                  <a:pt x="160196" y="97827"/>
                  <a:pt x="147833" y="102524"/>
                  <a:pt x="135503" y="102524"/>
                </a:cubicBezTo>
                <a:cubicBezTo>
                  <a:pt x="123173" y="102524"/>
                  <a:pt x="110842" y="97827"/>
                  <a:pt x="101415" y="88400"/>
                </a:cubicBezTo>
                <a:cubicBezTo>
                  <a:pt x="91629" y="78614"/>
                  <a:pt x="86606" y="65338"/>
                  <a:pt x="87389" y="51572"/>
                </a:cubicBezTo>
                <a:cubicBezTo>
                  <a:pt x="88041" y="40188"/>
                  <a:pt x="92706" y="28966"/>
                  <a:pt x="101415" y="20224"/>
                </a:cubicBezTo>
                <a:cubicBezTo>
                  <a:pt x="110842" y="10830"/>
                  <a:pt x="123173" y="6100"/>
                  <a:pt x="135503" y="6100"/>
                </a:cubicBezTo>
                <a:close/>
                <a:moveTo>
                  <a:pt x="91140" y="85692"/>
                </a:moveTo>
                <a:cubicBezTo>
                  <a:pt x="92901" y="88171"/>
                  <a:pt x="94891" y="90520"/>
                  <a:pt x="97109" y="92738"/>
                </a:cubicBezTo>
                <a:cubicBezTo>
                  <a:pt x="99328" y="94956"/>
                  <a:pt x="101676" y="96914"/>
                  <a:pt x="104123" y="98675"/>
                </a:cubicBezTo>
                <a:lnTo>
                  <a:pt x="87682" y="115148"/>
                </a:lnTo>
                <a:cubicBezTo>
                  <a:pt x="87421" y="115409"/>
                  <a:pt x="87063" y="115540"/>
                  <a:pt x="86704" y="115540"/>
                </a:cubicBezTo>
                <a:cubicBezTo>
                  <a:pt x="86345" y="115540"/>
                  <a:pt x="85986" y="115409"/>
                  <a:pt x="85725" y="115148"/>
                </a:cubicBezTo>
                <a:lnTo>
                  <a:pt x="74667" y="104123"/>
                </a:lnTo>
                <a:cubicBezTo>
                  <a:pt x="74145" y="103568"/>
                  <a:pt x="74145" y="102687"/>
                  <a:pt x="74667" y="102165"/>
                </a:cubicBezTo>
                <a:lnTo>
                  <a:pt x="91140" y="85692"/>
                </a:lnTo>
                <a:close/>
                <a:moveTo>
                  <a:pt x="27760" y="149888"/>
                </a:moveTo>
                <a:cubicBezTo>
                  <a:pt x="28282" y="149888"/>
                  <a:pt x="28804" y="150084"/>
                  <a:pt x="29195" y="150475"/>
                </a:cubicBezTo>
                <a:lnTo>
                  <a:pt x="39340" y="160653"/>
                </a:lnTo>
                <a:cubicBezTo>
                  <a:pt x="39731" y="161012"/>
                  <a:pt x="39927" y="161534"/>
                  <a:pt x="39927" y="162055"/>
                </a:cubicBezTo>
                <a:cubicBezTo>
                  <a:pt x="39927" y="162577"/>
                  <a:pt x="39731" y="163099"/>
                  <a:pt x="39340" y="163491"/>
                </a:cubicBezTo>
                <a:lnTo>
                  <a:pt x="19703" y="183128"/>
                </a:lnTo>
                <a:cubicBezTo>
                  <a:pt x="19311" y="183519"/>
                  <a:pt x="18789" y="183715"/>
                  <a:pt x="18267" y="183715"/>
                </a:cubicBezTo>
                <a:cubicBezTo>
                  <a:pt x="17745" y="183715"/>
                  <a:pt x="17256" y="183519"/>
                  <a:pt x="16865" y="183128"/>
                </a:cubicBezTo>
                <a:lnTo>
                  <a:pt x="6687" y="172983"/>
                </a:lnTo>
                <a:cubicBezTo>
                  <a:pt x="6296" y="172592"/>
                  <a:pt x="6100" y="172070"/>
                  <a:pt x="6100" y="171548"/>
                </a:cubicBezTo>
                <a:cubicBezTo>
                  <a:pt x="6100" y="171059"/>
                  <a:pt x="6296" y="170537"/>
                  <a:pt x="6687" y="170145"/>
                </a:cubicBezTo>
                <a:lnTo>
                  <a:pt x="26357" y="150475"/>
                </a:lnTo>
                <a:cubicBezTo>
                  <a:pt x="26749" y="150084"/>
                  <a:pt x="27270" y="149888"/>
                  <a:pt x="27760" y="149888"/>
                </a:cubicBezTo>
                <a:close/>
                <a:moveTo>
                  <a:pt x="41525" y="169982"/>
                </a:moveTo>
                <a:lnTo>
                  <a:pt x="48278" y="176734"/>
                </a:lnTo>
                <a:lnTo>
                  <a:pt x="44004" y="181008"/>
                </a:lnTo>
                <a:lnTo>
                  <a:pt x="43287" y="180290"/>
                </a:lnTo>
                <a:cubicBezTo>
                  <a:pt x="42700" y="179703"/>
                  <a:pt x="41917" y="179409"/>
                  <a:pt x="41134" y="179409"/>
                </a:cubicBezTo>
                <a:cubicBezTo>
                  <a:pt x="40351" y="179409"/>
                  <a:pt x="39568" y="179703"/>
                  <a:pt x="38981" y="180290"/>
                </a:cubicBezTo>
                <a:cubicBezTo>
                  <a:pt x="37774" y="181497"/>
                  <a:pt x="37774" y="183421"/>
                  <a:pt x="38981" y="184628"/>
                </a:cubicBezTo>
                <a:lnTo>
                  <a:pt x="44689" y="190370"/>
                </a:lnTo>
                <a:cubicBezTo>
                  <a:pt x="45293" y="190957"/>
                  <a:pt x="46076" y="191250"/>
                  <a:pt x="46859" y="191250"/>
                </a:cubicBezTo>
                <a:cubicBezTo>
                  <a:pt x="47642" y="191250"/>
                  <a:pt x="48424" y="190957"/>
                  <a:pt x="49028" y="190370"/>
                </a:cubicBezTo>
                <a:cubicBezTo>
                  <a:pt x="50202" y="189163"/>
                  <a:pt x="50202" y="187238"/>
                  <a:pt x="49028" y="186031"/>
                </a:cubicBezTo>
                <a:lnTo>
                  <a:pt x="48310" y="185346"/>
                </a:lnTo>
                <a:lnTo>
                  <a:pt x="52583" y="181040"/>
                </a:lnTo>
                <a:lnTo>
                  <a:pt x="58520" y="186977"/>
                </a:lnTo>
                <a:cubicBezTo>
                  <a:pt x="58749" y="187205"/>
                  <a:pt x="58879" y="187499"/>
                  <a:pt x="58879" y="187825"/>
                </a:cubicBezTo>
                <a:cubicBezTo>
                  <a:pt x="58879" y="188119"/>
                  <a:pt x="58749" y="188412"/>
                  <a:pt x="58520" y="188641"/>
                </a:cubicBezTo>
                <a:lnTo>
                  <a:pt x="44853" y="202308"/>
                </a:lnTo>
                <a:cubicBezTo>
                  <a:pt x="44628" y="202549"/>
                  <a:pt x="44333" y="202663"/>
                  <a:pt x="44036" y="202663"/>
                </a:cubicBezTo>
                <a:cubicBezTo>
                  <a:pt x="43729" y="202663"/>
                  <a:pt x="43421" y="202541"/>
                  <a:pt x="43189" y="202308"/>
                </a:cubicBezTo>
                <a:lnTo>
                  <a:pt x="26161" y="185281"/>
                </a:lnTo>
                <a:lnTo>
                  <a:pt x="41525" y="169982"/>
                </a:lnTo>
                <a:close/>
                <a:moveTo>
                  <a:pt x="135503" y="0"/>
                </a:moveTo>
                <a:cubicBezTo>
                  <a:pt x="121607" y="0"/>
                  <a:pt x="107711" y="5317"/>
                  <a:pt x="97109" y="15918"/>
                </a:cubicBezTo>
                <a:cubicBezTo>
                  <a:pt x="87389" y="25639"/>
                  <a:pt x="82104" y="38133"/>
                  <a:pt x="81289" y="50822"/>
                </a:cubicBezTo>
                <a:cubicBezTo>
                  <a:pt x="80636" y="61032"/>
                  <a:pt x="82920" y="71372"/>
                  <a:pt x="87813" y="80375"/>
                </a:cubicBezTo>
                <a:lnTo>
                  <a:pt x="70361" y="97827"/>
                </a:lnTo>
                <a:cubicBezTo>
                  <a:pt x="68893" y="99295"/>
                  <a:pt x="68176" y="101219"/>
                  <a:pt x="68176" y="103111"/>
                </a:cubicBezTo>
                <a:cubicBezTo>
                  <a:pt x="68176" y="104514"/>
                  <a:pt x="68534" y="105917"/>
                  <a:pt x="69317" y="107124"/>
                </a:cubicBezTo>
                <a:lnTo>
                  <a:pt x="55454" y="120987"/>
                </a:lnTo>
                <a:cubicBezTo>
                  <a:pt x="54247" y="122194"/>
                  <a:pt x="54247" y="124119"/>
                  <a:pt x="55454" y="125326"/>
                </a:cubicBezTo>
                <a:cubicBezTo>
                  <a:pt x="56041" y="125929"/>
                  <a:pt x="56816" y="126231"/>
                  <a:pt x="57595" y="126231"/>
                </a:cubicBezTo>
                <a:cubicBezTo>
                  <a:pt x="58373" y="126231"/>
                  <a:pt x="59156" y="125929"/>
                  <a:pt x="59760" y="125326"/>
                </a:cubicBezTo>
                <a:lnTo>
                  <a:pt x="73493" y="111560"/>
                </a:lnTo>
                <a:lnTo>
                  <a:pt x="78255" y="116322"/>
                </a:lnTo>
                <a:lnTo>
                  <a:pt x="40971" y="153607"/>
                </a:lnTo>
                <a:lnTo>
                  <a:pt x="36208" y="148877"/>
                </a:lnTo>
                <a:lnTo>
                  <a:pt x="49974" y="135111"/>
                </a:lnTo>
                <a:cubicBezTo>
                  <a:pt x="51181" y="133905"/>
                  <a:pt x="51181" y="131980"/>
                  <a:pt x="49974" y="130806"/>
                </a:cubicBezTo>
                <a:cubicBezTo>
                  <a:pt x="49370" y="130202"/>
                  <a:pt x="48587" y="129900"/>
                  <a:pt x="47805" y="129900"/>
                </a:cubicBezTo>
                <a:cubicBezTo>
                  <a:pt x="47022" y="129900"/>
                  <a:pt x="46239" y="130202"/>
                  <a:pt x="45635" y="130806"/>
                </a:cubicBezTo>
                <a:lnTo>
                  <a:pt x="31674" y="144767"/>
                </a:lnTo>
                <a:cubicBezTo>
                  <a:pt x="30467" y="144115"/>
                  <a:pt x="29097" y="143788"/>
                  <a:pt x="27760" y="143788"/>
                </a:cubicBezTo>
                <a:cubicBezTo>
                  <a:pt x="25705" y="143788"/>
                  <a:pt x="23617" y="144571"/>
                  <a:pt x="22019" y="146170"/>
                </a:cubicBezTo>
                <a:lnTo>
                  <a:pt x="2349" y="165807"/>
                </a:lnTo>
                <a:cubicBezTo>
                  <a:pt x="783" y="167405"/>
                  <a:pt x="0" y="169493"/>
                  <a:pt x="0" y="171548"/>
                </a:cubicBezTo>
                <a:cubicBezTo>
                  <a:pt x="0" y="173636"/>
                  <a:pt x="783" y="175723"/>
                  <a:pt x="2349" y="177322"/>
                </a:cubicBezTo>
                <a:lnTo>
                  <a:pt x="12526" y="187466"/>
                </a:lnTo>
                <a:cubicBezTo>
                  <a:pt x="14125" y="189032"/>
                  <a:pt x="16180" y="189848"/>
                  <a:pt x="18267" y="189848"/>
                </a:cubicBezTo>
                <a:cubicBezTo>
                  <a:pt x="19344" y="189848"/>
                  <a:pt x="20420" y="189619"/>
                  <a:pt x="21432" y="189195"/>
                </a:cubicBezTo>
                <a:lnTo>
                  <a:pt x="38883" y="206647"/>
                </a:lnTo>
                <a:cubicBezTo>
                  <a:pt x="40286" y="208066"/>
                  <a:pt x="42153" y="208775"/>
                  <a:pt x="44021" y="208775"/>
                </a:cubicBezTo>
                <a:cubicBezTo>
                  <a:pt x="45888" y="208775"/>
                  <a:pt x="47756" y="208066"/>
                  <a:pt x="49158" y="206647"/>
                </a:cubicBezTo>
                <a:lnTo>
                  <a:pt x="62859" y="192946"/>
                </a:lnTo>
                <a:cubicBezTo>
                  <a:pt x="64261" y="191544"/>
                  <a:pt x="64979" y="189685"/>
                  <a:pt x="64979" y="187825"/>
                </a:cubicBezTo>
                <a:cubicBezTo>
                  <a:pt x="64979" y="185933"/>
                  <a:pt x="64261" y="184074"/>
                  <a:pt x="62859" y="182671"/>
                </a:cubicBezTo>
                <a:cubicBezTo>
                  <a:pt x="57052" y="176832"/>
                  <a:pt x="51213" y="171026"/>
                  <a:pt x="45407" y="165220"/>
                </a:cubicBezTo>
                <a:cubicBezTo>
                  <a:pt x="45831" y="164208"/>
                  <a:pt x="46059" y="163132"/>
                  <a:pt x="46059" y="162055"/>
                </a:cubicBezTo>
                <a:cubicBezTo>
                  <a:pt x="46059" y="160718"/>
                  <a:pt x="45733" y="159381"/>
                  <a:pt x="45048" y="158174"/>
                </a:cubicBezTo>
                <a:lnTo>
                  <a:pt x="82724" y="120530"/>
                </a:lnTo>
                <a:cubicBezTo>
                  <a:pt x="83931" y="121281"/>
                  <a:pt x="85334" y="121672"/>
                  <a:pt x="86704" y="121672"/>
                </a:cubicBezTo>
                <a:cubicBezTo>
                  <a:pt x="88628" y="121672"/>
                  <a:pt x="90553" y="120922"/>
                  <a:pt x="91988" y="119487"/>
                </a:cubicBezTo>
                <a:lnTo>
                  <a:pt x="109472" y="102002"/>
                </a:lnTo>
                <a:cubicBezTo>
                  <a:pt x="117562" y="106439"/>
                  <a:pt x="126532" y="108624"/>
                  <a:pt x="135503" y="108624"/>
                </a:cubicBezTo>
                <a:cubicBezTo>
                  <a:pt x="149399" y="108624"/>
                  <a:pt x="163328" y="103340"/>
                  <a:pt x="173929" y="92738"/>
                </a:cubicBezTo>
                <a:cubicBezTo>
                  <a:pt x="185542" y="81126"/>
                  <a:pt x="191217" y="64979"/>
                  <a:pt x="189554" y="48767"/>
                </a:cubicBezTo>
                <a:cubicBezTo>
                  <a:pt x="188314" y="36763"/>
                  <a:pt x="183128" y="25117"/>
                  <a:pt x="173929" y="15918"/>
                </a:cubicBezTo>
                <a:cubicBezTo>
                  <a:pt x="163328" y="5317"/>
                  <a:pt x="149399" y="0"/>
                  <a:pt x="135503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WORKFLOW</a:t>
            </a:r>
            <a:endParaRPr dirty="0"/>
          </a:p>
        </p:txBody>
      </p:sp>
      <p:sp>
        <p:nvSpPr>
          <p:cNvPr id="748" name="Google Shape;748;p43"/>
          <p:cNvSpPr/>
          <p:nvPr/>
        </p:nvSpPr>
        <p:spPr>
          <a:xfrm>
            <a:off x="1084725" y="1672175"/>
            <a:ext cx="1095000" cy="109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3"/>
          <p:cNvSpPr/>
          <p:nvPr/>
        </p:nvSpPr>
        <p:spPr>
          <a:xfrm rot="10800000" flipH="1">
            <a:off x="3039752" y="3516400"/>
            <a:ext cx="1094400" cy="1094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3"/>
          <p:cNvSpPr/>
          <p:nvPr/>
        </p:nvSpPr>
        <p:spPr>
          <a:xfrm>
            <a:off x="4994178" y="1672550"/>
            <a:ext cx="1094400" cy="10944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1" name="Google Shape;751;p43"/>
          <p:cNvCxnSpPr>
            <a:stCxn id="748" idx="2"/>
          </p:cNvCxnSpPr>
          <p:nvPr/>
        </p:nvCxnSpPr>
        <p:spPr>
          <a:xfrm>
            <a:off x="1632225" y="2767175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52" name="Google Shape;752;p43"/>
          <p:cNvCxnSpPr>
            <a:stCxn id="749" idx="2"/>
          </p:cNvCxnSpPr>
          <p:nvPr/>
        </p:nvCxnSpPr>
        <p:spPr>
          <a:xfrm rot="10800000">
            <a:off x="3586952" y="2981200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53" name="Google Shape;753;p43"/>
          <p:cNvCxnSpPr>
            <a:stCxn id="750" idx="2"/>
          </p:cNvCxnSpPr>
          <p:nvPr/>
        </p:nvCxnSpPr>
        <p:spPr>
          <a:xfrm>
            <a:off x="5541378" y="2766950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755" name="Google Shape;755;p43"/>
          <p:cNvSpPr/>
          <p:nvPr/>
        </p:nvSpPr>
        <p:spPr>
          <a:xfrm rot="10800000" flipH="1">
            <a:off x="6948605" y="3516400"/>
            <a:ext cx="1094400" cy="10944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6" name="Google Shape;756;p43"/>
          <p:cNvCxnSpPr>
            <a:stCxn id="755" idx="2"/>
          </p:cNvCxnSpPr>
          <p:nvPr/>
        </p:nvCxnSpPr>
        <p:spPr>
          <a:xfrm rot="10800000">
            <a:off x="7495805" y="2981200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757" name="Google Shape;757;p43"/>
          <p:cNvSpPr txBox="1">
            <a:spLocks noGrp="1"/>
          </p:cNvSpPr>
          <p:nvPr>
            <p:ph type="subTitle" idx="4294967295"/>
          </p:nvPr>
        </p:nvSpPr>
        <p:spPr>
          <a:xfrm>
            <a:off x="720000" y="3421400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</a:t>
            </a:r>
            <a:endParaRPr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58" name="Google Shape;758;p43"/>
          <p:cNvSpPr txBox="1">
            <a:spLocks noGrp="1"/>
          </p:cNvSpPr>
          <p:nvPr>
            <p:ph type="subTitle" idx="4294967295"/>
          </p:nvPr>
        </p:nvSpPr>
        <p:spPr>
          <a:xfrm>
            <a:off x="403860" y="3909325"/>
            <a:ext cx="214074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 smtClean="0"/>
              <a:t>BitcoinHeist </a:t>
            </a:r>
            <a:r>
              <a:rPr lang="en-US" dirty="0"/>
              <a:t>Data </a:t>
            </a:r>
            <a:r>
              <a:rPr lang="en-US" dirty="0" smtClean="0"/>
              <a:t>Set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sz="1400" dirty="0" smtClean="0"/>
              <a:t>~3M Transactions &amp; 9 Features</a:t>
            </a:r>
          </a:p>
        </p:txBody>
      </p:sp>
      <p:sp>
        <p:nvSpPr>
          <p:cNvPr id="759" name="Google Shape;759;p43"/>
          <p:cNvSpPr txBox="1">
            <a:spLocks noGrp="1"/>
          </p:cNvSpPr>
          <p:nvPr>
            <p:ph type="subTitle" idx="4294967295"/>
          </p:nvPr>
        </p:nvSpPr>
        <p:spPr>
          <a:xfrm>
            <a:off x="2674538" y="1580913"/>
            <a:ext cx="1897462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EDA</a:t>
            </a:r>
            <a:endParaRPr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60" name="Google Shape;760;p43"/>
          <p:cNvSpPr txBox="1">
            <a:spLocks noGrp="1"/>
          </p:cNvSpPr>
          <p:nvPr>
            <p:ph type="subTitle" idx="4294967295"/>
          </p:nvPr>
        </p:nvSpPr>
        <p:spPr>
          <a:xfrm>
            <a:off x="2674538" y="2068838"/>
            <a:ext cx="1824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 smtClean="0"/>
              <a:t>SQL &amp; Python</a:t>
            </a:r>
            <a:endParaRPr dirty="0"/>
          </a:p>
        </p:txBody>
      </p:sp>
      <p:sp>
        <p:nvSpPr>
          <p:cNvPr id="761" name="Google Shape;761;p43"/>
          <p:cNvSpPr txBox="1">
            <a:spLocks noGrp="1"/>
          </p:cNvSpPr>
          <p:nvPr>
            <p:ph type="subTitle" idx="4294967295"/>
          </p:nvPr>
        </p:nvSpPr>
        <p:spPr>
          <a:xfrm>
            <a:off x="4629075" y="3421400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Modeling</a:t>
            </a:r>
            <a:endParaRPr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62" name="Google Shape;762;p43"/>
          <p:cNvSpPr txBox="1">
            <a:spLocks noGrp="1"/>
          </p:cNvSpPr>
          <p:nvPr>
            <p:ph type="subTitle" idx="4294967295"/>
          </p:nvPr>
        </p:nvSpPr>
        <p:spPr>
          <a:xfrm>
            <a:off x="4629075" y="3909325"/>
            <a:ext cx="1824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US" dirty="0" err="1" smtClean="0"/>
              <a:t>Scikit</a:t>
            </a:r>
            <a:r>
              <a:rPr lang="en-US" dirty="0" smtClean="0"/>
              <a:t>-learn &amp; </a:t>
            </a:r>
            <a:r>
              <a:rPr lang="en-US" dirty="0" err="1" smtClean="0"/>
              <a:t>Keras</a:t>
            </a:r>
            <a:endParaRPr dirty="0"/>
          </a:p>
        </p:txBody>
      </p:sp>
      <p:sp>
        <p:nvSpPr>
          <p:cNvPr id="763" name="Google Shape;763;p43"/>
          <p:cNvSpPr txBox="1">
            <a:spLocks noGrp="1"/>
          </p:cNvSpPr>
          <p:nvPr>
            <p:ph type="subTitle" idx="4294967295"/>
          </p:nvPr>
        </p:nvSpPr>
        <p:spPr>
          <a:xfrm>
            <a:off x="6583588" y="1580913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Visualization</a:t>
            </a:r>
            <a:endParaRPr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764" name="Google Shape;764;p43"/>
          <p:cNvSpPr txBox="1">
            <a:spLocks noGrp="1"/>
          </p:cNvSpPr>
          <p:nvPr>
            <p:ph type="subTitle" idx="4294967295"/>
          </p:nvPr>
        </p:nvSpPr>
        <p:spPr>
          <a:xfrm>
            <a:off x="6583588" y="2068838"/>
            <a:ext cx="1824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Seaborn &amp; Matplotlib</a:t>
            </a:r>
            <a:endParaRPr dirty="0"/>
          </a:p>
        </p:txBody>
      </p:sp>
      <p:sp>
        <p:nvSpPr>
          <p:cNvPr id="765" name="Google Shape;765;p43"/>
          <p:cNvSpPr/>
          <p:nvPr/>
        </p:nvSpPr>
        <p:spPr>
          <a:xfrm>
            <a:off x="2187125" y="2211325"/>
            <a:ext cx="851400" cy="1872450"/>
          </a:xfrm>
          <a:custGeom>
            <a:avLst/>
            <a:gdLst/>
            <a:ahLst/>
            <a:cxnLst/>
            <a:rect l="l" t="t" r="r" b="b"/>
            <a:pathLst>
              <a:path w="34056" h="74898" extrusionOk="0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766" name="Google Shape;766;p43"/>
          <p:cNvSpPr/>
          <p:nvPr/>
        </p:nvSpPr>
        <p:spPr>
          <a:xfrm>
            <a:off x="6092888" y="2211325"/>
            <a:ext cx="851400" cy="1872450"/>
          </a:xfrm>
          <a:custGeom>
            <a:avLst/>
            <a:gdLst/>
            <a:ahLst/>
            <a:cxnLst/>
            <a:rect l="l" t="t" r="r" b="b"/>
            <a:pathLst>
              <a:path w="34056" h="74898" extrusionOk="0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767" name="Google Shape;767;p43"/>
          <p:cNvSpPr/>
          <p:nvPr/>
        </p:nvSpPr>
        <p:spPr>
          <a:xfrm flipH="1">
            <a:off x="4138463" y="2211325"/>
            <a:ext cx="851400" cy="1872450"/>
          </a:xfrm>
          <a:custGeom>
            <a:avLst/>
            <a:gdLst/>
            <a:ahLst/>
            <a:cxnLst/>
            <a:rect l="l" t="t" r="r" b="b"/>
            <a:pathLst>
              <a:path w="34056" h="74898" extrusionOk="0">
                <a:moveTo>
                  <a:pt x="0" y="0"/>
                </a:moveTo>
                <a:lnTo>
                  <a:pt x="7881" y="0"/>
                </a:lnTo>
                <a:lnTo>
                  <a:pt x="27950" y="74898"/>
                </a:lnTo>
                <a:lnTo>
                  <a:pt x="34056" y="74898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1"/>
          <p:cNvSpPr txBox="1">
            <a:spLocks noGrp="1"/>
          </p:cNvSpPr>
          <p:nvPr>
            <p:ph type="subTitle" idx="4"/>
          </p:nvPr>
        </p:nvSpPr>
        <p:spPr>
          <a:xfrm>
            <a:off x="2679830" y="405932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Binary linear decision boundary model </a:t>
            </a:r>
            <a:endParaRPr dirty="0"/>
          </a:p>
        </p:txBody>
      </p:sp>
      <p:sp>
        <p:nvSpPr>
          <p:cNvPr id="698" name="Google Shape;698;p41"/>
          <p:cNvSpPr txBox="1">
            <a:spLocks noGrp="1"/>
          </p:cNvSpPr>
          <p:nvPr>
            <p:ph type="subTitle" idx="6"/>
          </p:nvPr>
        </p:nvSpPr>
        <p:spPr>
          <a:xfrm>
            <a:off x="4639659" y="405932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Ensemble learning method for classification</a:t>
            </a:r>
            <a:endParaRPr dirty="0"/>
          </a:p>
        </p:txBody>
      </p:sp>
      <p:sp>
        <p:nvSpPr>
          <p:cNvPr id="699" name="Google Shape;699;p41"/>
          <p:cNvSpPr txBox="1">
            <a:spLocks noGrp="1"/>
          </p:cNvSpPr>
          <p:nvPr>
            <p:ph type="subTitle" idx="7"/>
          </p:nvPr>
        </p:nvSpPr>
        <p:spPr>
          <a:xfrm>
            <a:off x="659948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Neural Network</a:t>
            </a:r>
            <a:endParaRPr sz="2000" dirty="0"/>
          </a:p>
        </p:txBody>
      </p:sp>
      <p:sp>
        <p:nvSpPr>
          <p:cNvPr id="700" name="Google Shape;700;p41"/>
          <p:cNvSpPr txBox="1">
            <a:spLocks noGrp="1"/>
          </p:cNvSpPr>
          <p:nvPr>
            <p:ph type="subTitle" idx="5"/>
          </p:nvPr>
        </p:nvSpPr>
        <p:spPr>
          <a:xfrm>
            <a:off x="4639659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Random Forest</a:t>
            </a:r>
          </a:p>
        </p:txBody>
      </p:sp>
      <p:sp>
        <p:nvSpPr>
          <p:cNvPr id="701" name="Google Shape;701;p41"/>
          <p:cNvSpPr txBox="1">
            <a:spLocks noGrp="1"/>
          </p:cNvSpPr>
          <p:nvPr>
            <p:ph type="subTitle" idx="8"/>
          </p:nvPr>
        </p:nvSpPr>
        <p:spPr>
          <a:xfrm>
            <a:off x="6599400" y="405932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Deep learning algorithms in a node structure</a:t>
            </a:r>
            <a:endParaRPr dirty="0"/>
          </a:p>
        </p:txBody>
      </p:sp>
      <p:sp>
        <p:nvSpPr>
          <p:cNvPr id="702" name="Google Shape;702;p41"/>
          <p:cNvSpPr txBox="1">
            <a:spLocks noGrp="1"/>
          </p:cNvSpPr>
          <p:nvPr>
            <p:ph type="subTitle" idx="1"/>
          </p:nvPr>
        </p:nvSpPr>
        <p:spPr>
          <a:xfrm>
            <a:off x="720000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Naive Classifier</a:t>
            </a:r>
            <a:endParaRPr sz="2000" dirty="0"/>
          </a:p>
        </p:txBody>
      </p:sp>
      <p:sp>
        <p:nvSpPr>
          <p:cNvPr id="703" name="Google Shape;703;p41"/>
          <p:cNvSpPr txBox="1">
            <a:spLocks noGrp="1"/>
          </p:cNvSpPr>
          <p:nvPr>
            <p:ph type="subTitle" idx="2"/>
          </p:nvPr>
        </p:nvSpPr>
        <p:spPr>
          <a:xfrm>
            <a:off x="720000" y="4059320"/>
            <a:ext cx="18246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Baseline model with 50% chance of either class</a:t>
            </a:r>
            <a:endParaRPr dirty="0"/>
          </a:p>
        </p:txBody>
      </p:sp>
      <p:sp>
        <p:nvSpPr>
          <p:cNvPr id="704" name="Google Shape;704;p41"/>
          <p:cNvSpPr txBox="1">
            <a:spLocks noGrp="1"/>
          </p:cNvSpPr>
          <p:nvPr>
            <p:ph type="subTitle" idx="9"/>
          </p:nvPr>
        </p:nvSpPr>
        <p:spPr>
          <a:xfrm>
            <a:off x="72000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endParaRPr dirty="0"/>
          </a:p>
        </p:txBody>
      </p:sp>
      <p:sp>
        <p:nvSpPr>
          <p:cNvPr id="705" name="Google Shape;705;p41"/>
          <p:cNvSpPr txBox="1">
            <a:spLocks noGrp="1"/>
          </p:cNvSpPr>
          <p:nvPr>
            <p:ph type="subTitle" idx="13"/>
          </p:nvPr>
        </p:nvSpPr>
        <p:spPr>
          <a:xfrm>
            <a:off x="2679830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LR</a:t>
            </a:r>
            <a:endParaRPr dirty="0"/>
          </a:p>
        </p:txBody>
      </p:sp>
      <p:sp>
        <p:nvSpPr>
          <p:cNvPr id="706" name="Google Shape;706;p41"/>
          <p:cNvSpPr txBox="1">
            <a:spLocks noGrp="1"/>
          </p:cNvSpPr>
          <p:nvPr>
            <p:ph type="subTitle" idx="14"/>
          </p:nvPr>
        </p:nvSpPr>
        <p:spPr>
          <a:xfrm>
            <a:off x="463965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RF</a:t>
            </a:r>
            <a:endParaRPr dirty="0"/>
          </a:p>
        </p:txBody>
      </p:sp>
      <p:sp>
        <p:nvSpPr>
          <p:cNvPr id="707" name="Google Shape;707;p41"/>
          <p:cNvSpPr txBox="1">
            <a:spLocks noGrp="1"/>
          </p:cNvSpPr>
          <p:nvPr>
            <p:ph type="subTitle" idx="15"/>
          </p:nvPr>
        </p:nvSpPr>
        <p:spPr>
          <a:xfrm>
            <a:off x="6599489" y="2009888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NN</a:t>
            </a:r>
            <a:endParaRPr dirty="0"/>
          </a:p>
        </p:txBody>
      </p:sp>
      <p:sp>
        <p:nvSpPr>
          <p:cNvPr id="708" name="Google Shape;708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Selection</a:t>
            </a:r>
            <a:endParaRPr dirty="0"/>
          </a:p>
        </p:txBody>
      </p:sp>
      <p:sp>
        <p:nvSpPr>
          <p:cNvPr id="709" name="Google Shape;709;p41"/>
          <p:cNvSpPr/>
          <p:nvPr/>
        </p:nvSpPr>
        <p:spPr>
          <a:xfrm>
            <a:off x="1204350" y="1791800"/>
            <a:ext cx="855900" cy="8559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3164180" y="1791800"/>
            <a:ext cx="855900" cy="8559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>
            <a:off x="5124009" y="1791800"/>
            <a:ext cx="855900" cy="8559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083839" y="1791800"/>
            <a:ext cx="855900" cy="855900"/>
          </a:xfrm>
          <a:prstGeom prst="rect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3" name="Google Shape;713;p41"/>
          <p:cNvCxnSpPr>
            <a:stCxn id="709" idx="2"/>
            <a:endCxn id="702" idx="0"/>
          </p:cNvCxnSpPr>
          <p:nvPr/>
        </p:nvCxnSpPr>
        <p:spPr>
          <a:xfrm>
            <a:off x="1632300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14" name="Google Shape;714;p41"/>
          <p:cNvCxnSpPr>
            <a:stCxn id="710" idx="2"/>
          </p:cNvCxnSpPr>
          <p:nvPr/>
        </p:nvCxnSpPr>
        <p:spPr>
          <a:xfrm>
            <a:off x="3592130" y="2647700"/>
            <a:ext cx="7396" cy="567971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15" name="Google Shape;715;p41"/>
          <p:cNvCxnSpPr>
            <a:stCxn id="711" idx="2"/>
            <a:endCxn id="700" idx="0"/>
          </p:cNvCxnSpPr>
          <p:nvPr/>
        </p:nvCxnSpPr>
        <p:spPr>
          <a:xfrm>
            <a:off x="5551959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716" name="Google Shape;716;p41"/>
          <p:cNvCxnSpPr>
            <a:stCxn id="712" idx="2"/>
            <a:endCxn id="699" idx="0"/>
          </p:cNvCxnSpPr>
          <p:nvPr/>
        </p:nvCxnSpPr>
        <p:spPr>
          <a:xfrm>
            <a:off x="7511789" y="2647700"/>
            <a:ext cx="0" cy="5352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28" name="Google Shape;702;p41"/>
          <p:cNvSpPr txBox="1">
            <a:spLocks noGrp="1"/>
          </p:cNvSpPr>
          <p:nvPr>
            <p:ph type="subTitle" idx="1"/>
          </p:nvPr>
        </p:nvSpPr>
        <p:spPr>
          <a:xfrm>
            <a:off x="2672433" y="3182775"/>
            <a:ext cx="1824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Logistic Regression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8" dur="2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0" dur="2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2" dur="2000" fill="hold"/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6" dur="2000" fill="hold"/>
                                        <p:tgtEl>
                                          <p:spTgt spid="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0" dur="2000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2" dur="2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4" dur="2000" fill="hold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" grpId="0" build="p"/>
      <p:bldP spid="698" grpId="1" build="p"/>
      <p:bldP spid="699" grpId="1" build="p"/>
      <p:bldP spid="700" grpId="1" build="p"/>
      <p:bldP spid="701" grpId="1" build="p"/>
      <p:bldP spid="702" grpId="0" build="p"/>
      <p:bldP spid="703" grpId="0" build="p"/>
      <p:bldP spid="704" grpId="0" build="p"/>
      <p:bldP spid="705" grpId="0" build="p"/>
      <p:bldP spid="706" grpId="1" build="p"/>
      <p:bldP spid="707" grpId="1" build="p"/>
      <p:bldP spid="709" grpId="0" animBg="1"/>
      <p:bldP spid="710" grpId="0" animBg="1"/>
      <p:bldP spid="711" grpId="1" animBg="1"/>
      <p:bldP spid="712" grpId="1" animBg="1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051635"/>
            <a:ext cx="4714407" cy="3331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708;p41"/>
          <p:cNvSpPr txBox="1">
            <a:spLocks noGrp="1"/>
          </p:cNvSpPr>
          <p:nvPr>
            <p:ph type="title"/>
          </p:nvPr>
        </p:nvSpPr>
        <p:spPr>
          <a:xfrm>
            <a:off x="308519" y="0"/>
            <a:ext cx="8427401" cy="84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 Neural </a:t>
            </a: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Feature Eng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74803"/>
              </p:ext>
            </p:extLst>
          </p:nvPr>
        </p:nvGraphicFramePr>
        <p:xfrm>
          <a:off x="5577840" y="1435608"/>
          <a:ext cx="250698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2549777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139780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8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.831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F2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Score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.359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1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.107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.865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ROCAUC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.935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5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1560"/>
            <a:ext cx="4718304" cy="33341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708;p41"/>
          <p:cNvSpPr txBox="1">
            <a:spLocks noGrp="1"/>
          </p:cNvSpPr>
          <p:nvPr>
            <p:ph type="title"/>
          </p:nvPr>
        </p:nvSpPr>
        <p:spPr>
          <a:xfrm>
            <a:off x="308520" y="0"/>
            <a:ext cx="7016728" cy="84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</a:t>
            </a:r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 + Feature Eng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10737"/>
              </p:ext>
            </p:extLst>
          </p:nvPr>
        </p:nvGraphicFramePr>
        <p:xfrm>
          <a:off x="5577840" y="1431792"/>
          <a:ext cx="250698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2549777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139780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8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Accuracy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977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F2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Score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.575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1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Precision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.500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Recall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.598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ROCAUC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931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>
            <a:spLocks noGrp="1"/>
          </p:cNvSpPr>
          <p:nvPr>
            <p:ph type="subTitle" idx="1"/>
          </p:nvPr>
        </p:nvSpPr>
        <p:spPr>
          <a:xfrm>
            <a:off x="720000" y="2881225"/>
            <a:ext cx="377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-US" dirty="0" smtClean="0"/>
              <a:t>Modeling ransomware attacks for future Bitcoin transactions could help identify more criminal activity</a:t>
            </a:r>
            <a:endParaRPr dirty="0"/>
          </a:p>
        </p:txBody>
      </p:sp>
      <p:sp>
        <p:nvSpPr>
          <p:cNvPr id="612" name="Google Shape;612;p33"/>
          <p:cNvSpPr txBox="1">
            <a:spLocks noGrp="1"/>
          </p:cNvSpPr>
          <p:nvPr>
            <p:ph type="title"/>
          </p:nvPr>
        </p:nvSpPr>
        <p:spPr>
          <a:xfrm>
            <a:off x="720000" y="1412950"/>
            <a:ext cx="3775500" cy="10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Looking Ahead</a:t>
            </a:r>
            <a:endParaRPr dirty="0"/>
          </a:p>
        </p:txBody>
      </p:sp>
      <p:pic>
        <p:nvPicPr>
          <p:cNvPr id="613" name="Google Shape;613;p33"/>
          <p:cNvPicPr preferRelativeResize="0"/>
          <p:nvPr/>
        </p:nvPicPr>
        <p:blipFill rotWithShape="1">
          <a:blip r:embed="rId3">
            <a:alphaModFix/>
          </a:blip>
          <a:srcRect l="9604" r="34746" b="1078"/>
          <a:stretch/>
        </p:blipFill>
        <p:spPr>
          <a:xfrm>
            <a:off x="5150797" y="1252897"/>
            <a:ext cx="2637660" cy="263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763020"/>
            <a:ext cx="6455667" cy="4034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708;p41"/>
          <p:cNvSpPr txBox="1">
            <a:spLocks noGrp="1"/>
          </p:cNvSpPr>
          <p:nvPr>
            <p:ph type="title"/>
          </p:nvPr>
        </p:nvSpPr>
        <p:spPr>
          <a:xfrm>
            <a:off x="308519" y="0"/>
            <a:ext cx="7518747" cy="846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Time-Series Modeling - LSTM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81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386</Words>
  <Application>Microsoft Office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Oswald</vt:lpstr>
      <vt:lpstr>Squada One</vt:lpstr>
      <vt:lpstr>Titillium Web</vt:lpstr>
      <vt:lpstr>Bitcoin Company Pitch Deck by Slidesgo</vt:lpstr>
      <vt:lpstr>RansomwareBitcoin Addresses</vt:lpstr>
      <vt:lpstr>BACKGROUND</vt:lpstr>
      <vt:lpstr>Problem</vt:lpstr>
      <vt:lpstr>WORKFLOW</vt:lpstr>
      <vt:lpstr>Model Selection</vt:lpstr>
      <vt:lpstr>Weighted Neural Network + Feature Eng</vt:lpstr>
      <vt:lpstr>Random Forest + Feature Eng</vt:lpstr>
      <vt:lpstr>Looking Ahead</vt:lpstr>
      <vt:lpstr>Time-Series Modeling - LSTM</vt:lpstr>
      <vt:lpstr>Time-Series Modeling - LSTM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RansomwareBitcoin Addresses</dc:title>
  <dc:creator>Stephen L</dc:creator>
  <cp:lastModifiedBy>Stephen L</cp:lastModifiedBy>
  <cp:revision>36</cp:revision>
  <dcterms:modified xsi:type="dcterms:W3CDTF">2022-03-21T13:23:58Z</dcterms:modified>
</cp:coreProperties>
</file>