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Lst>
  <p:sldSz cx="18288000" cy="10287000"/>
  <p:notesSz cx="6858000" cy="9144000"/>
  <p:embeddedFontLst>
    <p:embeddedFont>
      <p:font typeface="Questrial" panose="020B0604020202020204" charset="0"/>
      <p:regular r:id="rId15"/>
    </p:embeddedFont>
    <p:embeddedFont>
      <p:font typeface="Lexend Exa" panose="020B0604020202020204" charset="0"/>
      <p:regular r:id="rId16"/>
    </p:embeddedFont>
    <p:embeddedFont>
      <p:font typeface="Calibri" panose="020F0502020204030204" pitchFamily="34"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9" autoAdjust="0"/>
    <p:restoredTop sz="94622" autoAdjust="0"/>
  </p:normalViewPr>
  <p:slideViewPr>
    <p:cSldViewPr>
      <p:cViewPr varScale="1">
        <p:scale>
          <a:sx n="31" d="100"/>
          <a:sy n="31" d="100"/>
        </p:scale>
        <p:origin x="66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3.sv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svg"/><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1.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svg"/><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1.png"/><Relationship Id="rId9" Type="http://schemas.openxmlformats.org/officeDocument/2006/relationships/image" Target="../media/image8.sv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svg"/><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1.png"/><Relationship Id="rId9"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859500" y="3760910"/>
            <a:ext cx="12569001" cy="2765180"/>
          </a:xfrm>
          <a:custGeom>
            <a:avLst/>
            <a:gdLst/>
            <a:ahLst/>
            <a:cxnLst/>
            <a:rect l="l" t="t" r="r" b="b"/>
            <a:pathLst>
              <a:path w="12569001" h="2765180">
                <a:moveTo>
                  <a:pt x="0" y="0"/>
                </a:moveTo>
                <a:lnTo>
                  <a:pt x="12569000" y="0"/>
                </a:lnTo>
                <a:lnTo>
                  <a:pt x="12569000" y="2765180"/>
                </a:lnTo>
                <a:lnTo>
                  <a:pt x="0" y="2765180"/>
                </a:lnTo>
                <a:lnTo>
                  <a:pt x="0" y="0"/>
                </a:lnTo>
                <a:close/>
              </a:path>
            </a:pathLst>
          </a:custGeom>
          <a:blipFill>
            <a:blip r:embed="rId2"/>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08017" y="-892203"/>
            <a:ext cx="16987583" cy="15055246"/>
          </a:xfrm>
          <a:custGeom>
            <a:avLst/>
            <a:gdLst/>
            <a:ahLst/>
            <a:cxnLst/>
            <a:rect l="l" t="t" r="r" b="b"/>
            <a:pathLst>
              <a:path w="16987583" h="15055246">
                <a:moveTo>
                  <a:pt x="0" y="0"/>
                </a:moveTo>
                <a:lnTo>
                  <a:pt x="16987584" y="0"/>
                </a:lnTo>
                <a:lnTo>
                  <a:pt x="16987584" y="15055246"/>
                </a:lnTo>
                <a:lnTo>
                  <a:pt x="0" y="15055246"/>
                </a:lnTo>
                <a:lnTo>
                  <a:pt x="0" y="0"/>
                </a:lnTo>
                <a:close/>
              </a:path>
            </a:pathLst>
          </a:custGeom>
          <a:blipFill>
            <a:blip r:embed="rId2">
              <a:alphaModFix amt="24000"/>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2164228" y="8549622"/>
            <a:ext cx="5633907" cy="1239460"/>
          </a:xfrm>
          <a:custGeom>
            <a:avLst/>
            <a:gdLst/>
            <a:ahLst/>
            <a:cxnLst/>
            <a:rect l="l" t="t" r="r" b="b"/>
            <a:pathLst>
              <a:path w="5633907" h="1239460">
                <a:moveTo>
                  <a:pt x="0" y="0"/>
                </a:moveTo>
                <a:lnTo>
                  <a:pt x="5633907" y="0"/>
                </a:lnTo>
                <a:lnTo>
                  <a:pt x="5633907" y="1239460"/>
                </a:lnTo>
                <a:lnTo>
                  <a:pt x="0" y="1239460"/>
                </a:lnTo>
                <a:lnTo>
                  <a:pt x="0" y="0"/>
                </a:lnTo>
                <a:close/>
              </a:path>
            </a:pathLst>
          </a:custGeom>
          <a:blipFill>
            <a:blip r:embed="rId4"/>
            <a:stretch>
              <a:fillRect/>
            </a:stretch>
          </a:blipFill>
        </p:spPr>
      </p:sp>
      <p:sp>
        <p:nvSpPr>
          <p:cNvPr id="4" name="Freeform 4"/>
          <p:cNvSpPr/>
          <p:nvPr/>
        </p:nvSpPr>
        <p:spPr>
          <a:xfrm>
            <a:off x="0" y="0"/>
            <a:ext cx="7315200" cy="4054579"/>
          </a:xfrm>
          <a:custGeom>
            <a:avLst/>
            <a:gdLst/>
            <a:ahLst/>
            <a:cxnLst/>
            <a:rect l="l" t="t" r="r" b="b"/>
            <a:pathLst>
              <a:path w="7315200" h="4054579">
                <a:moveTo>
                  <a:pt x="0" y="0"/>
                </a:moveTo>
                <a:lnTo>
                  <a:pt x="7315200" y="0"/>
                </a:lnTo>
                <a:lnTo>
                  <a:pt x="7315200" y="4054579"/>
                </a:lnTo>
                <a:lnTo>
                  <a:pt x="0" y="4054579"/>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a:off x="1448679" y="3450529"/>
            <a:ext cx="15390643" cy="3385941"/>
          </a:xfrm>
          <a:custGeom>
            <a:avLst/>
            <a:gdLst/>
            <a:ahLst/>
            <a:cxnLst/>
            <a:rect l="l" t="t" r="r" b="b"/>
            <a:pathLst>
              <a:path w="15390643" h="3385941">
                <a:moveTo>
                  <a:pt x="0" y="0"/>
                </a:moveTo>
                <a:lnTo>
                  <a:pt x="15390642" y="0"/>
                </a:lnTo>
                <a:lnTo>
                  <a:pt x="15390642" y="3385942"/>
                </a:lnTo>
                <a:lnTo>
                  <a:pt x="0" y="3385942"/>
                </a:lnTo>
                <a:lnTo>
                  <a:pt x="0" y="0"/>
                </a:lnTo>
                <a:close/>
              </a:path>
            </a:pathLst>
          </a:custGeom>
          <a:blipFill>
            <a:blip r:embed="rId4"/>
            <a:stretch>
              <a:fillRect/>
            </a:stretch>
          </a:blipFill>
        </p:spPr>
      </p:sp>
      <p:sp>
        <p:nvSpPr>
          <p:cNvPr id="6" name="Freeform 6"/>
          <p:cNvSpPr/>
          <p:nvPr/>
        </p:nvSpPr>
        <p:spPr>
          <a:xfrm>
            <a:off x="3963261" y="6635420"/>
            <a:ext cx="4684684" cy="1614408"/>
          </a:xfrm>
          <a:custGeom>
            <a:avLst/>
            <a:gdLst/>
            <a:ahLst/>
            <a:cxnLst/>
            <a:rect l="l" t="t" r="r" b="b"/>
            <a:pathLst>
              <a:path w="4684684" h="1614408">
                <a:moveTo>
                  <a:pt x="0" y="0"/>
                </a:moveTo>
                <a:lnTo>
                  <a:pt x="4684684" y="0"/>
                </a:lnTo>
                <a:lnTo>
                  <a:pt x="4684684" y="1614408"/>
                </a:lnTo>
                <a:lnTo>
                  <a:pt x="0" y="1614408"/>
                </a:lnTo>
                <a:lnTo>
                  <a:pt x="0" y="0"/>
                </a:lnTo>
                <a:close/>
              </a:path>
            </a:pathLst>
          </a:custGeom>
          <a:blipFill>
            <a:blip r:embed="rId7">
              <a:alphaModFix amt="84000"/>
              <a:extLst>
                <a:ext uri="{96DAC541-7B7A-43D3-8B79-37D633B846F1}">
                  <asvg:svgBlip xmlns:asvg="http://schemas.microsoft.com/office/drawing/2016/SVG/main" xmlns="" r:embed="rId8"/>
                </a:ext>
              </a:extLst>
            </a:blip>
            <a:stretch>
              <a:fillRect/>
            </a:stretch>
          </a:blipFill>
        </p:spPr>
      </p:sp>
      <p:sp>
        <p:nvSpPr>
          <p:cNvPr id="7" name="TextBox 7"/>
          <p:cNvSpPr txBox="1"/>
          <p:nvPr/>
        </p:nvSpPr>
        <p:spPr>
          <a:xfrm>
            <a:off x="6085775" y="251202"/>
            <a:ext cx="11712360" cy="2414738"/>
          </a:xfrm>
          <a:prstGeom prst="rect">
            <a:avLst/>
          </a:prstGeom>
        </p:spPr>
        <p:txBody>
          <a:bodyPr lIns="0" tIns="0" rIns="0" bIns="0" rtlCol="0" anchor="t">
            <a:spAutoFit/>
          </a:bodyPr>
          <a:lstStyle/>
          <a:p>
            <a:pPr algn="ctr">
              <a:lnSpc>
                <a:spcPts val="9717"/>
              </a:lnSpc>
            </a:pPr>
            <a:r>
              <a:rPr lang="en-US" sz="6941">
                <a:solidFill>
                  <a:srgbClr val="000000"/>
                </a:solidFill>
                <a:latin typeface="Lexend Exa"/>
              </a:rPr>
              <a:t>POR QUE DO NOME “SCAT E SCATBOX”?</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08017" y="-892203"/>
            <a:ext cx="16987583" cy="15055246"/>
          </a:xfrm>
          <a:custGeom>
            <a:avLst/>
            <a:gdLst/>
            <a:ahLst/>
            <a:cxnLst/>
            <a:rect l="l" t="t" r="r" b="b"/>
            <a:pathLst>
              <a:path w="16987583" h="15055246">
                <a:moveTo>
                  <a:pt x="0" y="0"/>
                </a:moveTo>
                <a:lnTo>
                  <a:pt x="16987584" y="0"/>
                </a:lnTo>
                <a:lnTo>
                  <a:pt x="16987584" y="15055246"/>
                </a:lnTo>
                <a:lnTo>
                  <a:pt x="0" y="15055246"/>
                </a:lnTo>
                <a:lnTo>
                  <a:pt x="0" y="0"/>
                </a:lnTo>
                <a:close/>
              </a:path>
            </a:pathLst>
          </a:custGeom>
          <a:blipFill>
            <a:blip r:embed="rId2">
              <a:alphaModFix amt="24000"/>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2164228" y="8549622"/>
            <a:ext cx="5633907" cy="1239460"/>
          </a:xfrm>
          <a:custGeom>
            <a:avLst/>
            <a:gdLst/>
            <a:ahLst/>
            <a:cxnLst/>
            <a:rect l="l" t="t" r="r" b="b"/>
            <a:pathLst>
              <a:path w="5633907" h="1239460">
                <a:moveTo>
                  <a:pt x="0" y="0"/>
                </a:moveTo>
                <a:lnTo>
                  <a:pt x="5633907" y="0"/>
                </a:lnTo>
                <a:lnTo>
                  <a:pt x="5633907" y="1239460"/>
                </a:lnTo>
                <a:lnTo>
                  <a:pt x="0" y="1239460"/>
                </a:lnTo>
                <a:lnTo>
                  <a:pt x="0" y="0"/>
                </a:lnTo>
                <a:close/>
              </a:path>
            </a:pathLst>
          </a:custGeom>
          <a:blipFill>
            <a:blip r:embed="rId4"/>
            <a:stretch>
              <a:fillRect/>
            </a:stretch>
          </a:blipFill>
        </p:spPr>
      </p:sp>
      <p:sp>
        <p:nvSpPr>
          <p:cNvPr id="4" name="TextBox 4"/>
          <p:cNvSpPr txBox="1"/>
          <p:nvPr/>
        </p:nvSpPr>
        <p:spPr>
          <a:xfrm>
            <a:off x="1403807" y="2603864"/>
            <a:ext cx="15480387" cy="1450715"/>
          </a:xfrm>
          <a:prstGeom prst="rect">
            <a:avLst/>
          </a:prstGeom>
        </p:spPr>
        <p:txBody>
          <a:bodyPr lIns="0" tIns="0" rIns="0" bIns="0" rtlCol="0" anchor="t">
            <a:spAutoFit/>
          </a:bodyPr>
          <a:lstStyle/>
          <a:p>
            <a:pPr algn="ctr">
              <a:lnSpc>
                <a:spcPts val="5751"/>
              </a:lnSpc>
            </a:pPr>
            <a:r>
              <a:rPr lang="en-US" sz="4108">
                <a:solidFill>
                  <a:srgbClr val="000000"/>
                </a:solidFill>
                <a:latin typeface="Questrial"/>
              </a:rPr>
              <a:t>NO RIO DE JANEIRO ELAS ESTÃO PRESENTES NAS SEGUINTES LOCALIDADES:</a:t>
            </a:r>
          </a:p>
        </p:txBody>
      </p:sp>
      <p:sp>
        <p:nvSpPr>
          <p:cNvPr id="5" name="Freeform 5"/>
          <p:cNvSpPr/>
          <p:nvPr/>
        </p:nvSpPr>
        <p:spPr>
          <a:xfrm>
            <a:off x="0" y="0"/>
            <a:ext cx="7315200" cy="4054579"/>
          </a:xfrm>
          <a:custGeom>
            <a:avLst/>
            <a:gdLst/>
            <a:ahLst/>
            <a:cxnLst/>
            <a:rect l="l" t="t" r="r" b="b"/>
            <a:pathLst>
              <a:path w="7315200" h="4054579">
                <a:moveTo>
                  <a:pt x="0" y="0"/>
                </a:moveTo>
                <a:lnTo>
                  <a:pt x="7315200" y="0"/>
                </a:lnTo>
                <a:lnTo>
                  <a:pt x="7315200" y="4054579"/>
                </a:lnTo>
                <a:lnTo>
                  <a:pt x="0" y="4054579"/>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6" name="TextBox 6"/>
          <p:cNvSpPr txBox="1"/>
          <p:nvPr/>
        </p:nvSpPr>
        <p:spPr>
          <a:xfrm>
            <a:off x="6085775" y="251202"/>
            <a:ext cx="11712360" cy="2414738"/>
          </a:xfrm>
          <a:prstGeom prst="rect">
            <a:avLst/>
          </a:prstGeom>
        </p:spPr>
        <p:txBody>
          <a:bodyPr lIns="0" tIns="0" rIns="0" bIns="0" rtlCol="0" anchor="t">
            <a:spAutoFit/>
          </a:bodyPr>
          <a:lstStyle/>
          <a:p>
            <a:pPr algn="ctr">
              <a:lnSpc>
                <a:spcPts val="9717"/>
              </a:lnSpc>
            </a:pPr>
            <a:r>
              <a:rPr lang="en-US" sz="6941">
                <a:solidFill>
                  <a:srgbClr val="000000"/>
                </a:solidFill>
                <a:latin typeface="Lexend Exa"/>
              </a:rPr>
              <a:t>ONDE ESTÃO AS SCATBOXES: </a:t>
            </a:r>
          </a:p>
        </p:txBody>
      </p:sp>
      <p:sp>
        <p:nvSpPr>
          <p:cNvPr id="7" name="TextBox 7"/>
          <p:cNvSpPr txBox="1"/>
          <p:nvPr/>
        </p:nvSpPr>
        <p:spPr>
          <a:xfrm>
            <a:off x="3651531" y="3968854"/>
            <a:ext cx="10984939" cy="4465152"/>
          </a:xfrm>
          <a:prstGeom prst="rect">
            <a:avLst/>
          </a:prstGeom>
        </p:spPr>
        <p:txBody>
          <a:bodyPr lIns="0" tIns="0" rIns="0" bIns="0" rtlCol="0" anchor="t">
            <a:spAutoFit/>
          </a:bodyPr>
          <a:lstStyle/>
          <a:p>
            <a:pPr algn="ctr">
              <a:lnSpc>
                <a:spcPts val="5110"/>
              </a:lnSpc>
            </a:pPr>
            <a:r>
              <a:rPr lang="en-US" sz="3650">
                <a:solidFill>
                  <a:srgbClr val="000000"/>
                </a:solidFill>
                <a:latin typeface="Questrial"/>
              </a:rPr>
              <a:t>Rua Nelson Mandela - Botafogo</a:t>
            </a:r>
          </a:p>
          <a:p>
            <a:pPr algn="ctr">
              <a:lnSpc>
                <a:spcPts val="5110"/>
              </a:lnSpc>
            </a:pPr>
            <a:r>
              <a:rPr lang="en-US" sz="3650">
                <a:solidFill>
                  <a:srgbClr val="000000"/>
                </a:solidFill>
                <a:latin typeface="Questrial"/>
              </a:rPr>
              <a:t> Arpoador - Ipanema</a:t>
            </a:r>
          </a:p>
          <a:p>
            <a:pPr algn="ctr">
              <a:lnSpc>
                <a:spcPts val="5110"/>
              </a:lnSpc>
            </a:pPr>
            <a:r>
              <a:rPr lang="en-US" sz="3650">
                <a:solidFill>
                  <a:srgbClr val="000000"/>
                </a:solidFill>
                <a:latin typeface="Questrial"/>
              </a:rPr>
              <a:t>Estação Metro Rio - Cinelândia</a:t>
            </a:r>
          </a:p>
          <a:p>
            <a:pPr algn="ctr">
              <a:lnSpc>
                <a:spcPts val="5110"/>
              </a:lnSpc>
            </a:pPr>
            <a:r>
              <a:rPr lang="en-US" sz="3650">
                <a:solidFill>
                  <a:srgbClr val="000000"/>
                </a:solidFill>
                <a:latin typeface="Questrial"/>
              </a:rPr>
              <a:t>Shopping Carioca - Vicente de Carvalho</a:t>
            </a:r>
          </a:p>
          <a:p>
            <a:pPr algn="ctr">
              <a:lnSpc>
                <a:spcPts val="5110"/>
              </a:lnSpc>
            </a:pPr>
            <a:r>
              <a:rPr lang="en-US" sz="3650">
                <a:solidFill>
                  <a:srgbClr val="000000"/>
                </a:solidFill>
                <a:latin typeface="Questrial"/>
              </a:rPr>
              <a:t>Bangu Shopping - Bangu</a:t>
            </a:r>
          </a:p>
          <a:p>
            <a:pPr algn="ctr">
              <a:lnSpc>
                <a:spcPts val="5110"/>
              </a:lnSpc>
            </a:pPr>
            <a:r>
              <a:rPr lang="en-US" sz="3650">
                <a:solidFill>
                  <a:srgbClr val="000000"/>
                </a:solidFill>
                <a:latin typeface="Questrial"/>
              </a:rPr>
              <a:t>Estação Metrô Rio - Pavuna</a:t>
            </a:r>
          </a:p>
          <a:p>
            <a:pPr algn="ctr">
              <a:lnSpc>
                <a:spcPts val="5110"/>
              </a:lnSpc>
            </a:pPr>
            <a:r>
              <a:rPr lang="en-US" sz="3650">
                <a:solidFill>
                  <a:srgbClr val="000000"/>
                </a:solidFill>
                <a:latin typeface="Questrial"/>
              </a:rPr>
              <a:t>Estação BRT Alvorada - Barra da Tijuca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08017" y="-892203"/>
            <a:ext cx="16987583" cy="15055246"/>
          </a:xfrm>
          <a:custGeom>
            <a:avLst/>
            <a:gdLst/>
            <a:ahLst/>
            <a:cxnLst/>
            <a:rect l="l" t="t" r="r" b="b"/>
            <a:pathLst>
              <a:path w="16987583" h="15055246">
                <a:moveTo>
                  <a:pt x="0" y="0"/>
                </a:moveTo>
                <a:lnTo>
                  <a:pt x="16987584" y="0"/>
                </a:lnTo>
                <a:lnTo>
                  <a:pt x="16987584" y="15055246"/>
                </a:lnTo>
                <a:lnTo>
                  <a:pt x="0" y="15055246"/>
                </a:lnTo>
                <a:lnTo>
                  <a:pt x="0" y="0"/>
                </a:lnTo>
                <a:close/>
              </a:path>
            </a:pathLst>
          </a:custGeom>
          <a:blipFill>
            <a:blip r:embed="rId2">
              <a:alphaModFix amt="24000"/>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2164228" y="8549622"/>
            <a:ext cx="5633907" cy="1239460"/>
          </a:xfrm>
          <a:custGeom>
            <a:avLst/>
            <a:gdLst/>
            <a:ahLst/>
            <a:cxnLst/>
            <a:rect l="l" t="t" r="r" b="b"/>
            <a:pathLst>
              <a:path w="5633907" h="1239460">
                <a:moveTo>
                  <a:pt x="0" y="0"/>
                </a:moveTo>
                <a:lnTo>
                  <a:pt x="5633907" y="0"/>
                </a:lnTo>
                <a:lnTo>
                  <a:pt x="5633907" y="1239460"/>
                </a:lnTo>
                <a:lnTo>
                  <a:pt x="0" y="1239460"/>
                </a:lnTo>
                <a:lnTo>
                  <a:pt x="0" y="0"/>
                </a:lnTo>
                <a:close/>
              </a:path>
            </a:pathLst>
          </a:custGeom>
          <a:blipFill>
            <a:blip r:embed="rId4"/>
            <a:stretch>
              <a:fillRect/>
            </a:stretch>
          </a:blipFill>
        </p:spPr>
      </p:sp>
      <p:sp>
        <p:nvSpPr>
          <p:cNvPr id="4" name="TextBox 4"/>
          <p:cNvSpPr txBox="1"/>
          <p:nvPr/>
        </p:nvSpPr>
        <p:spPr>
          <a:xfrm>
            <a:off x="1202961" y="2286638"/>
            <a:ext cx="16056339" cy="6090090"/>
          </a:xfrm>
          <a:prstGeom prst="rect">
            <a:avLst/>
          </a:prstGeom>
        </p:spPr>
        <p:txBody>
          <a:bodyPr lIns="0" tIns="0" rIns="0" bIns="0" rtlCol="0" anchor="t">
            <a:spAutoFit/>
          </a:bodyPr>
          <a:lstStyle/>
          <a:p>
            <a:pPr algn="ctr">
              <a:lnSpc>
                <a:spcPts val="4002"/>
              </a:lnSpc>
            </a:pPr>
            <a:r>
              <a:rPr lang="en-US" sz="2859" dirty="0">
                <a:solidFill>
                  <a:srgbClr val="000000"/>
                </a:solidFill>
                <a:latin typeface="Questrial"/>
              </a:rPr>
              <a:t>NA SCAT, NÓS VISLUMBRAMOS UM FUTURO EMPOLGANTE E REVOLUCIONÁRIO. VEMOS UM MUNDO ONDE NOSSAS SCATBOXES SE TORNAM SINÔNIMO DE ENTREGAS INTELIGENTES E INSTANTÂNEAS. IMAGINE FAZER UMA COMPRA ONLINE E, EM POUCAS HORAS, RECEBER SEU PRODUTO EM UMA DE NOSSAS ESTAÇÕES TECNOLÓGICAS, TUDO ISSO SEM PAGAR FRETE.</a:t>
            </a:r>
          </a:p>
          <a:p>
            <a:pPr algn="ctr">
              <a:lnSpc>
                <a:spcPts val="4002"/>
              </a:lnSpc>
            </a:pPr>
            <a:r>
              <a:rPr lang="en-US" sz="2859" dirty="0">
                <a:solidFill>
                  <a:srgbClr val="000000"/>
                </a:solidFill>
                <a:latin typeface="Questrial"/>
              </a:rPr>
              <a:t>ESTAMOS COMPROMETIDOS EM SIMPLIFICAR A FORMA COMO AS PESSOAS COMPRAM E RECEBEM PRODUTOS. EXPANDINDO NOSSA REDE DE SCATBOXES, ESTAMOS DERRUBANDO FRONTEIRAS E TRANSFORMANDO A MANEIRA COMO O MUNDO ENCARA O COMÉRCIO ONLINE. ESTAMOS NA VANGUARDA DA REVOLUÇÃO DA ENTREGA, E ESTE É APENAS O COMEÇO.</a:t>
            </a:r>
          </a:p>
          <a:p>
            <a:pPr algn="ctr">
              <a:lnSpc>
                <a:spcPts val="4002"/>
              </a:lnSpc>
            </a:pPr>
            <a:r>
              <a:rPr lang="en-US" sz="2859" dirty="0">
                <a:solidFill>
                  <a:srgbClr val="000000"/>
                </a:solidFill>
                <a:latin typeface="Questrial"/>
              </a:rPr>
              <a:t>UNINDO TECNOLOGIA E CONVENIÊNCIA, ESTAMOS MOLDANDO UM AMANHÃ ONDE A DISTÂNCIA NÃO É UM OBSTÁCULO E A ENTREGA É UM PRAZER. JUNTE-SE A NÓS NESTA JORNADA E TESTEMUNHE O FUTURO, UM FUTURO ONDE RECEBER SEUS SONHOS SEM PAGAR NADA É APENAS UM CLIQUE DE DISTÂNCIA.</a:t>
            </a:r>
          </a:p>
        </p:txBody>
      </p:sp>
      <p:sp>
        <p:nvSpPr>
          <p:cNvPr id="5" name="Freeform 5"/>
          <p:cNvSpPr/>
          <p:nvPr/>
        </p:nvSpPr>
        <p:spPr>
          <a:xfrm>
            <a:off x="0" y="0"/>
            <a:ext cx="7315200" cy="4054579"/>
          </a:xfrm>
          <a:custGeom>
            <a:avLst/>
            <a:gdLst/>
            <a:ahLst/>
            <a:cxnLst/>
            <a:rect l="l" t="t" r="r" b="b"/>
            <a:pathLst>
              <a:path w="7315200" h="4054579">
                <a:moveTo>
                  <a:pt x="0" y="0"/>
                </a:moveTo>
                <a:lnTo>
                  <a:pt x="7315200" y="0"/>
                </a:lnTo>
                <a:lnTo>
                  <a:pt x="7315200" y="4054579"/>
                </a:lnTo>
                <a:lnTo>
                  <a:pt x="0" y="4054579"/>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6" name="TextBox 6"/>
          <p:cNvSpPr txBox="1"/>
          <p:nvPr/>
        </p:nvSpPr>
        <p:spPr>
          <a:xfrm>
            <a:off x="6770073" y="652512"/>
            <a:ext cx="10788310" cy="1185892"/>
          </a:xfrm>
          <a:prstGeom prst="rect">
            <a:avLst/>
          </a:prstGeom>
        </p:spPr>
        <p:txBody>
          <a:bodyPr lIns="0" tIns="0" rIns="0" bIns="0" rtlCol="0" anchor="t">
            <a:spAutoFit/>
          </a:bodyPr>
          <a:lstStyle/>
          <a:p>
            <a:pPr algn="ctr">
              <a:lnSpc>
                <a:spcPts val="9717"/>
              </a:lnSpc>
            </a:pPr>
            <a:r>
              <a:rPr lang="en-US" sz="6941">
                <a:solidFill>
                  <a:srgbClr val="000000"/>
                </a:solidFill>
                <a:latin typeface="Lexend Exa"/>
              </a:rPr>
              <a:t>O QUE ESPERAMOS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08017" y="-892203"/>
            <a:ext cx="16987583" cy="15055246"/>
          </a:xfrm>
          <a:custGeom>
            <a:avLst/>
            <a:gdLst/>
            <a:ahLst/>
            <a:cxnLst/>
            <a:rect l="l" t="t" r="r" b="b"/>
            <a:pathLst>
              <a:path w="16987583" h="15055246">
                <a:moveTo>
                  <a:pt x="0" y="0"/>
                </a:moveTo>
                <a:lnTo>
                  <a:pt x="16987584" y="0"/>
                </a:lnTo>
                <a:lnTo>
                  <a:pt x="16987584" y="15055246"/>
                </a:lnTo>
                <a:lnTo>
                  <a:pt x="0" y="15055246"/>
                </a:lnTo>
                <a:lnTo>
                  <a:pt x="0" y="0"/>
                </a:lnTo>
                <a:close/>
              </a:path>
            </a:pathLst>
          </a:custGeom>
          <a:blipFill>
            <a:blip r:embed="rId2">
              <a:alphaModFix amt="24000"/>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2164228" y="8549622"/>
            <a:ext cx="5633907" cy="1239460"/>
          </a:xfrm>
          <a:custGeom>
            <a:avLst/>
            <a:gdLst/>
            <a:ahLst/>
            <a:cxnLst/>
            <a:rect l="l" t="t" r="r" b="b"/>
            <a:pathLst>
              <a:path w="5633907" h="1239460">
                <a:moveTo>
                  <a:pt x="0" y="0"/>
                </a:moveTo>
                <a:lnTo>
                  <a:pt x="5633907" y="0"/>
                </a:lnTo>
                <a:lnTo>
                  <a:pt x="5633907" y="1239460"/>
                </a:lnTo>
                <a:lnTo>
                  <a:pt x="0" y="1239460"/>
                </a:lnTo>
                <a:lnTo>
                  <a:pt x="0" y="0"/>
                </a:lnTo>
                <a:close/>
              </a:path>
            </a:pathLst>
          </a:custGeom>
          <a:blipFill>
            <a:blip r:embed="rId4"/>
            <a:stretch>
              <a:fillRect/>
            </a:stretch>
          </a:blipFill>
        </p:spPr>
      </p:sp>
      <p:sp>
        <p:nvSpPr>
          <p:cNvPr id="4" name="TextBox 4"/>
          <p:cNvSpPr txBox="1"/>
          <p:nvPr/>
        </p:nvSpPr>
        <p:spPr>
          <a:xfrm>
            <a:off x="1138216" y="3959329"/>
            <a:ext cx="16011568" cy="756617"/>
          </a:xfrm>
          <a:prstGeom prst="rect">
            <a:avLst/>
          </a:prstGeom>
        </p:spPr>
        <p:txBody>
          <a:bodyPr lIns="0" tIns="0" rIns="0" bIns="0" rtlCol="0" anchor="t">
            <a:spAutoFit/>
          </a:bodyPr>
          <a:lstStyle/>
          <a:p>
            <a:pPr algn="ctr">
              <a:lnSpc>
                <a:spcPts val="5948"/>
              </a:lnSpc>
            </a:pPr>
            <a:r>
              <a:rPr lang="en-US" sz="4248" dirty="0">
                <a:solidFill>
                  <a:srgbClr val="000000"/>
                </a:solidFill>
                <a:latin typeface="Questrial"/>
              </a:rPr>
              <a:t>OBRIGADA POR NOS OUVIREM ATÉ AQUI. GRATIDÃO À </a:t>
            </a:r>
            <a:r>
              <a:rPr lang="en-US" sz="4248" dirty="0" smtClean="0">
                <a:solidFill>
                  <a:srgbClr val="000000"/>
                </a:solidFill>
                <a:latin typeface="Questrial"/>
              </a:rPr>
              <a:t>TODOS!</a:t>
            </a:r>
            <a:endParaRPr lang="en-US" sz="4248" dirty="0">
              <a:solidFill>
                <a:srgbClr val="000000"/>
              </a:solidFill>
              <a:latin typeface="Questrial"/>
            </a:endParaRPr>
          </a:p>
        </p:txBody>
      </p:sp>
      <p:sp>
        <p:nvSpPr>
          <p:cNvPr id="5" name="Freeform 5"/>
          <p:cNvSpPr/>
          <p:nvPr/>
        </p:nvSpPr>
        <p:spPr>
          <a:xfrm>
            <a:off x="0" y="0"/>
            <a:ext cx="7315200" cy="4054579"/>
          </a:xfrm>
          <a:custGeom>
            <a:avLst/>
            <a:gdLst/>
            <a:ahLst/>
            <a:cxnLst/>
            <a:rect l="l" t="t" r="r" b="b"/>
            <a:pathLst>
              <a:path w="7315200" h="4054579">
                <a:moveTo>
                  <a:pt x="0" y="0"/>
                </a:moveTo>
                <a:lnTo>
                  <a:pt x="7315200" y="0"/>
                </a:lnTo>
                <a:lnTo>
                  <a:pt x="7315200" y="4054579"/>
                </a:lnTo>
                <a:lnTo>
                  <a:pt x="0" y="4054579"/>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6" name="TextBox 6"/>
          <p:cNvSpPr txBox="1"/>
          <p:nvPr/>
        </p:nvSpPr>
        <p:spPr>
          <a:xfrm>
            <a:off x="6085775" y="251202"/>
            <a:ext cx="11712360" cy="1185892"/>
          </a:xfrm>
          <a:prstGeom prst="rect">
            <a:avLst/>
          </a:prstGeom>
        </p:spPr>
        <p:txBody>
          <a:bodyPr lIns="0" tIns="0" rIns="0" bIns="0" rtlCol="0" anchor="t">
            <a:spAutoFit/>
          </a:bodyPr>
          <a:lstStyle/>
          <a:p>
            <a:pPr algn="ctr">
              <a:lnSpc>
                <a:spcPts val="9717"/>
              </a:lnSpc>
            </a:pPr>
            <a:r>
              <a:rPr lang="en-US" sz="6941">
                <a:solidFill>
                  <a:srgbClr val="000000"/>
                </a:solidFill>
                <a:latin typeface="Lexend Exa"/>
              </a:rPr>
              <a:t>AGRADECIMENTOS</a:t>
            </a:r>
          </a:p>
        </p:txBody>
      </p:sp>
      <p:sp>
        <p:nvSpPr>
          <p:cNvPr id="7" name="TextBox 7"/>
          <p:cNvSpPr txBox="1"/>
          <p:nvPr/>
        </p:nvSpPr>
        <p:spPr>
          <a:xfrm>
            <a:off x="4149893" y="7100849"/>
            <a:ext cx="9988214" cy="984577"/>
          </a:xfrm>
          <a:prstGeom prst="rect">
            <a:avLst/>
          </a:prstGeom>
        </p:spPr>
        <p:txBody>
          <a:bodyPr lIns="0" tIns="0" rIns="0" bIns="0" rtlCol="0" anchor="t">
            <a:spAutoFit/>
          </a:bodyPr>
          <a:lstStyle/>
          <a:p>
            <a:pPr algn="ctr">
              <a:lnSpc>
                <a:spcPts val="8034"/>
              </a:lnSpc>
            </a:pPr>
            <a:r>
              <a:rPr lang="en-US" sz="5739">
                <a:solidFill>
                  <a:srgbClr val="000000"/>
                </a:solidFill>
                <a:latin typeface="Questrial"/>
              </a:rPr>
              <a:t>STEPHANE E MEIRE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08017" y="-892203"/>
            <a:ext cx="16987583" cy="15055246"/>
          </a:xfrm>
          <a:custGeom>
            <a:avLst/>
            <a:gdLst/>
            <a:ahLst/>
            <a:cxnLst/>
            <a:rect l="l" t="t" r="r" b="b"/>
            <a:pathLst>
              <a:path w="16987583" h="15055246">
                <a:moveTo>
                  <a:pt x="0" y="0"/>
                </a:moveTo>
                <a:lnTo>
                  <a:pt x="16987584" y="0"/>
                </a:lnTo>
                <a:lnTo>
                  <a:pt x="16987584" y="15055246"/>
                </a:lnTo>
                <a:lnTo>
                  <a:pt x="0" y="15055246"/>
                </a:lnTo>
                <a:lnTo>
                  <a:pt x="0" y="0"/>
                </a:lnTo>
                <a:close/>
              </a:path>
            </a:pathLst>
          </a:custGeom>
          <a:blipFill>
            <a:blip r:embed="rId2">
              <a:alphaModFix amt="24000"/>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2164228" y="8549622"/>
            <a:ext cx="5633907" cy="1239460"/>
          </a:xfrm>
          <a:custGeom>
            <a:avLst/>
            <a:gdLst/>
            <a:ahLst/>
            <a:cxnLst/>
            <a:rect l="l" t="t" r="r" b="b"/>
            <a:pathLst>
              <a:path w="5633907" h="1239460">
                <a:moveTo>
                  <a:pt x="0" y="0"/>
                </a:moveTo>
                <a:lnTo>
                  <a:pt x="5633907" y="0"/>
                </a:lnTo>
                <a:lnTo>
                  <a:pt x="5633907" y="1239460"/>
                </a:lnTo>
                <a:lnTo>
                  <a:pt x="0" y="1239460"/>
                </a:lnTo>
                <a:lnTo>
                  <a:pt x="0" y="0"/>
                </a:lnTo>
                <a:close/>
              </a:path>
            </a:pathLst>
          </a:custGeom>
          <a:blipFill>
            <a:blip r:embed="rId4"/>
            <a:stretch>
              <a:fillRect/>
            </a:stretch>
          </a:blipFill>
        </p:spPr>
      </p:sp>
      <p:sp>
        <p:nvSpPr>
          <p:cNvPr id="4" name="TextBox 4"/>
          <p:cNvSpPr txBox="1"/>
          <p:nvPr/>
        </p:nvSpPr>
        <p:spPr>
          <a:xfrm>
            <a:off x="1138216" y="2459888"/>
            <a:ext cx="16011568" cy="6026924"/>
          </a:xfrm>
          <a:prstGeom prst="rect">
            <a:avLst/>
          </a:prstGeom>
        </p:spPr>
        <p:txBody>
          <a:bodyPr lIns="0" tIns="0" rIns="0" bIns="0" rtlCol="0" anchor="t">
            <a:spAutoFit/>
          </a:bodyPr>
          <a:lstStyle/>
          <a:p>
            <a:pPr algn="ctr">
              <a:lnSpc>
                <a:spcPts val="5948"/>
              </a:lnSpc>
            </a:pPr>
            <a:r>
              <a:rPr lang="en-US" sz="4248">
                <a:solidFill>
                  <a:srgbClr val="000000"/>
                </a:solidFill>
                <a:latin typeface="Questrial"/>
              </a:rPr>
              <a:t>A SCAT É UMA STARTUP ESPECIALIZADA EM STREET COURIER STATION MACHINE, OU SEJA, AS SCATBOXES, ONDE CLIENTES DA SCAT ADQUIREM PRODUTOS FISICOS EM LOJAS DIGITAIS,  ESSES PRODUTOS CHEGAM EM UMA ESTAÇÃO TECNOLÓGICA TOTALMENTE SEGURA DA SCATBOX EM PONTOS ESTRATÉGICOS ESPALHADOS PELA CIDADE. ALÉM DA SCAT TER SERVIÇOS DE FRETES PRIVADOS, NÃO É COBRADO FRETE PELAS ENCOMENDAS QUE CHEGAM EM UMA SCATBOX.</a:t>
            </a:r>
          </a:p>
        </p:txBody>
      </p:sp>
      <p:sp>
        <p:nvSpPr>
          <p:cNvPr id="5" name="Freeform 5"/>
          <p:cNvSpPr/>
          <p:nvPr/>
        </p:nvSpPr>
        <p:spPr>
          <a:xfrm>
            <a:off x="0" y="0"/>
            <a:ext cx="7315200" cy="4054579"/>
          </a:xfrm>
          <a:custGeom>
            <a:avLst/>
            <a:gdLst/>
            <a:ahLst/>
            <a:cxnLst/>
            <a:rect l="l" t="t" r="r" b="b"/>
            <a:pathLst>
              <a:path w="7315200" h="4054579">
                <a:moveTo>
                  <a:pt x="0" y="0"/>
                </a:moveTo>
                <a:lnTo>
                  <a:pt x="7315200" y="0"/>
                </a:lnTo>
                <a:lnTo>
                  <a:pt x="7315200" y="4054579"/>
                </a:lnTo>
                <a:lnTo>
                  <a:pt x="0" y="4054579"/>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6" name="TextBox 6"/>
          <p:cNvSpPr txBox="1"/>
          <p:nvPr/>
        </p:nvSpPr>
        <p:spPr>
          <a:xfrm>
            <a:off x="4328259" y="866775"/>
            <a:ext cx="9631482" cy="1468233"/>
          </a:xfrm>
          <a:prstGeom prst="rect">
            <a:avLst/>
          </a:prstGeom>
        </p:spPr>
        <p:txBody>
          <a:bodyPr lIns="0" tIns="0" rIns="0" bIns="0" rtlCol="0" anchor="t">
            <a:spAutoFit/>
          </a:bodyPr>
          <a:lstStyle/>
          <a:p>
            <a:pPr algn="ctr">
              <a:lnSpc>
                <a:spcPts val="12060"/>
              </a:lnSpc>
            </a:pPr>
            <a:r>
              <a:rPr lang="en-US" sz="8614">
                <a:solidFill>
                  <a:srgbClr val="000000"/>
                </a:solidFill>
                <a:latin typeface="Lexend Exa"/>
              </a:rPr>
              <a:t>QUEM SOMOS?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08017" y="-892203"/>
            <a:ext cx="16987583" cy="15055246"/>
          </a:xfrm>
          <a:custGeom>
            <a:avLst/>
            <a:gdLst/>
            <a:ahLst/>
            <a:cxnLst/>
            <a:rect l="l" t="t" r="r" b="b"/>
            <a:pathLst>
              <a:path w="16987583" h="15055246">
                <a:moveTo>
                  <a:pt x="0" y="0"/>
                </a:moveTo>
                <a:lnTo>
                  <a:pt x="16987584" y="0"/>
                </a:lnTo>
                <a:lnTo>
                  <a:pt x="16987584" y="15055246"/>
                </a:lnTo>
                <a:lnTo>
                  <a:pt x="0" y="15055246"/>
                </a:lnTo>
                <a:lnTo>
                  <a:pt x="0" y="0"/>
                </a:lnTo>
                <a:close/>
              </a:path>
            </a:pathLst>
          </a:custGeom>
          <a:blipFill>
            <a:blip r:embed="rId2">
              <a:alphaModFix amt="24000"/>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2164228" y="8549622"/>
            <a:ext cx="5633907" cy="1239460"/>
          </a:xfrm>
          <a:custGeom>
            <a:avLst/>
            <a:gdLst/>
            <a:ahLst/>
            <a:cxnLst/>
            <a:rect l="l" t="t" r="r" b="b"/>
            <a:pathLst>
              <a:path w="5633907" h="1239460">
                <a:moveTo>
                  <a:pt x="0" y="0"/>
                </a:moveTo>
                <a:lnTo>
                  <a:pt x="5633907" y="0"/>
                </a:lnTo>
                <a:lnTo>
                  <a:pt x="5633907" y="1239460"/>
                </a:lnTo>
                <a:lnTo>
                  <a:pt x="0" y="1239460"/>
                </a:lnTo>
                <a:lnTo>
                  <a:pt x="0" y="0"/>
                </a:lnTo>
                <a:close/>
              </a:path>
            </a:pathLst>
          </a:custGeom>
          <a:blipFill>
            <a:blip r:embed="rId4"/>
            <a:stretch>
              <a:fillRect/>
            </a:stretch>
          </a:blipFill>
        </p:spPr>
      </p:sp>
      <p:sp>
        <p:nvSpPr>
          <p:cNvPr id="4" name="TextBox 4"/>
          <p:cNvSpPr txBox="1"/>
          <p:nvPr/>
        </p:nvSpPr>
        <p:spPr>
          <a:xfrm>
            <a:off x="1138216" y="2923115"/>
            <a:ext cx="16011568" cy="5271974"/>
          </a:xfrm>
          <a:prstGeom prst="rect">
            <a:avLst/>
          </a:prstGeom>
        </p:spPr>
        <p:txBody>
          <a:bodyPr lIns="0" tIns="0" rIns="0" bIns="0" rtlCol="0" anchor="t">
            <a:spAutoFit/>
          </a:bodyPr>
          <a:lstStyle/>
          <a:p>
            <a:pPr algn="ctr">
              <a:lnSpc>
                <a:spcPts val="5948"/>
              </a:lnSpc>
            </a:pPr>
            <a:r>
              <a:rPr lang="en-US" sz="4248">
                <a:solidFill>
                  <a:srgbClr val="000000"/>
                </a:solidFill>
                <a:latin typeface="Questrial"/>
              </a:rPr>
              <a:t>AS SCATBOXES FUNCIONAM COMO UM CORREIO AUTONOMO. QUANDO AS ENCOMENDAS ESTÃO PRONTAS, NOSSOS ENTREGADORES ESPECIALIZADOS VÃO ATÉ AS UNIDADES DA SCATBOX EM CADA PONTO DA CIDADE E UTILIZA SEU CÓDIGO DE ENTREGADOR PARA DESBLOQUEAR A SCATBOX E INSERIR A ENCOMENDA DENTRO DA MÁQUINA, PARA QUE POSTERIORMENTE SEJA RETIRADA PELO DESTINÁRIO.</a:t>
            </a:r>
          </a:p>
        </p:txBody>
      </p:sp>
      <p:sp>
        <p:nvSpPr>
          <p:cNvPr id="5" name="Freeform 5"/>
          <p:cNvSpPr/>
          <p:nvPr/>
        </p:nvSpPr>
        <p:spPr>
          <a:xfrm>
            <a:off x="0" y="0"/>
            <a:ext cx="7315200" cy="4054579"/>
          </a:xfrm>
          <a:custGeom>
            <a:avLst/>
            <a:gdLst/>
            <a:ahLst/>
            <a:cxnLst/>
            <a:rect l="l" t="t" r="r" b="b"/>
            <a:pathLst>
              <a:path w="7315200" h="4054579">
                <a:moveTo>
                  <a:pt x="0" y="0"/>
                </a:moveTo>
                <a:lnTo>
                  <a:pt x="7315200" y="0"/>
                </a:lnTo>
                <a:lnTo>
                  <a:pt x="7315200" y="4054579"/>
                </a:lnTo>
                <a:lnTo>
                  <a:pt x="0" y="4054579"/>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6" name="TextBox 6"/>
          <p:cNvSpPr txBox="1"/>
          <p:nvPr/>
        </p:nvSpPr>
        <p:spPr>
          <a:xfrm>
            <a:off x="7009825" y="249094"/>
            <a:ext cx="10788310" cy="2414738"/>
          </a:xfrm>
          <a:prstGeom prst="rect">
            <a:avLst/>
          </a:prstGeom>
        </p:spPr>
        <p:txBody>
          <a:bodyPr lIns="0" tIns="0" rIns="0" bIns="0" rtlCol="0" anchor="t">
            <a:spAutoFit/>
          </a:bodyPr>
          <a:lstStyle/>
          <a:p>
            <a:pPr algn="ctr">
              <a:lnSpc>
                <a:spcPts val="9717"/>
              </a:lnSpc>
            </a:pPr>
            <a:r>
              <a:rPr lang="en-US" sz="6941">
                <a:solidFill>
                  <a:srgbClr val="000000"/>
                </a:solidFill>
                <a:latin typeface="Lexend Exa"/>
              </a:rPr>
              <a:t>COMO FUNCIONAM AS SCATBOXES?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08017" y="-892203"/>
            <a:ext cx="16987583" cy="15055246"/>
          </a:xfrm>
          <a:custGeom>
            <a:avLst/>
            <a:gdLst/>
            <a:ahLst/>
            <a:cxnLst/>
            <a:rect l="l" t="t" r="r" b="b"/>
            <a:pathLst>
              <a:path w="16987583" h="15055246">
                <a:moveTo>
                  <a:pt x="0" y="0"/>
                </a:moveTo>
                <a:lnTo>
                  <a:pt x="16987584" y="0"/>
                </a:lnTo>
                <a:lnTo>
                  <a:pt x="16987584" y="15055246"/>
                </a:lnTo>
                <a:lnTo>
                  <a:pt x="0" y="15055246"/>
                </a:lnTo>
                <a:lnTo>
                  <a:pt x="0" y="0"/>
                </a:lnTo>
                <a:close/>
              </a:path>
            </a:pathLst>
          </a:custGeom>
          <a:blipFill>
            <a:blip r:embed="rId2">
              <a:alphaModFix amt="24000"/>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2164228" y="8549622"/>
            <a:ext cx="5633907" cy="1239460"/>
          </a:xfrm>
          <a:custGeom>
            <a:avLst/>
            <a:gdLst/>
            <a:ahLst/>
            <a:cxnLst/>
            <a:rect l="l" t="t" r="r" b="b"/>
            <a:pathLst>
              <a:path w="5633907" h="1239460">
                <a:moveTo>
                  <a:pt x="0" y="0"/>
                </a:moveTo>
                <a:lnTo>
                  <a:pt x="5633907" y="0"/>
                </a:lnTo>
                <a:lnTo>
                  <a:pt x="5633907" y="1239460"/>
                </a:lnTo>
                <a:lnTo>
                  <a:pt x="0" y="1239460"/>
                </a:lnTo>
                <a:lnTo>
                  <a:pt x="0" y="0"/>
                </a:lnTo>
                <a:close/>
              </a:path>
            </a:pathLst>
          </a:custGeom>
          <a:blipFill>
            <a:blip r:embed="rId4"/>
            <a:stretch>
              <a:fillRect/>
            </a:stretch>
          </a:blipFill>
        </p:spPr>
      </p:sp>
      <p:sp>
        <p:nvSpPr>
          <p:cNvPr id="4" name="TextBox 4"/>
          <p:cNvSpPr txBox="1"/>
          <p:nvPr/>
        </p:nvSpPr>
        <p:spPr>
          <a:xfrm>
            <a:off x="1528166" y="2699626"/>
            <a:ext cx="15231667" cy="5728476"/>
          </a:xfrm>
          <a:prstGeom prst="rect">
            <a:avLst/>
          </a:prstGeom>
        </p:spPr>
        <p:txBody>
          <a:bodyPr lIns="0" tIns="0" rIns="0" bIns="0" rtlCol="0" anchor="t">
            <a:spAutoFit/>
          </a:bodyPr>
          <a:lstStyle/>
          <a:p>
            <a:pPr algn="ctr">
              <a:lnSpc>
                <a:spcPts val="5658"/>
              </a:lnSpc>
            </a:pPr>
            <a:r>
              <a:rPr lang="en-US" sz="4042">
                <a:solidFill>
                  <a:srgbClr val="000000"/>
                </a:solidFill>
                <a:latin typeface="Questrial"/>
              </a:rPr>
              <a:t>QUANDO O DESTINÁRIO TENTA RETIRAR SUA ENCOMENDA, A SCATBOX EXIBE EM SUA TELA AUTOMATICAMENTE A SOLICITAÇÃO PARA QUE O CLIENTE INSIRA SEU CPF E SENHA. QUANDO INSERIDOS CORRETAMENTE UM TOKEN É GERADO AUTOMATICAMENTE E ENVIADO POR SMS PARA O NÚMERO DE CELULAR CADASTRADO, SENDO ASSIM POSSÍVEL QUE O CLIENTE RETIRE SUA ENCOMENDA COM TOTAL SEGURANÇA, E DESTA FORMA FRAUDES SÃO EVITADAS.</a:t>
            </a:r>
          </a:p>
        </p:txBody>
      </p:sp>
      <p:sp>
        <p:nvSpPr>
          <p:cNvPr id="5" name="Freeform 5"/>
          <p:cNvSpPr/>
          <p:nvPr/>
        </p:nvSpPr>
        <p:spPr>
          <a:xfrm>
            <a:off x="0" y="0"/>
            <a:ext cx="7315200" cy="4054579"/>
          </a:xfrm>
          <a:custGeom>
            <a:avLst/>
            <a:gdLst/>
            <a:ahLst/>
            <a:cxnLst/>
            <a:rect l="l" t="t" r="r" b="b"/>
            <a:pathLst>
              <a:path w="7315200" h="4054579">
                <a:moveTo>
                  <a:pt x="0" y="0"/>
                </a:moveTo>
                <a:lnTo>
                  <a:pt x="7315200" y="0"/>
                </a:lnTo>
                <a:lnTo>
                  <a:pt x="7315200" y="4054579"/>
                </a:lnTo>
                <a:lnTo>
                  <a:pt x="0" y="4054579"/>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6" name="TextBox 6"/>
          <p:cNvSpPr txBox="1"/>
          <p:nvPr/>
        </p:nvSpPr>
        <p:spPr>
          <a:xfrm>
            <a:off x="7009825" y="249094"/>
            <a:ext cx="10788310" cy="2414738"/>
          </a:xfrm>
          <a:prstGeom prst="rect">
            <a:avLst/>
          </a:prstGeom>
        </p:spPr>
        <p:txBody>
          <a:bodyPr lIns="0" tIns="0" rIns="0" bIns="0" rtlCol="0" anchor="t">
            <a:spAutoFit/>
          </a:bodyPr>
          <a:lstStyle/>
          <a:p>
            <a:pPr algn="ctr">
              <a:lnSpc>
                <a:spcPts val="9717"/>
              </a:lnSpc>
            </a:pPr>
            <a:r>
              <a:rPr lang="en-US" sz="6941">
                <a:solidFill>
                  <a:srgbClr val="000000"/>
                </a:solidFill>
                <a:latin typeface="Lexend Exa"/>
              </a:rPr>
              <a:t>COMO FUNCIONAM AS SCATBOXES?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08017" y="-892203"/>
            <a:ext cx="16987583" cy="15055246"/>
          </a:xfrm>
          <a:custGeom>
            <a:avLst/>
            <a:gdLst/>
            <a:ahLst/>
            <a:cxnLst/>
            <a:rect l="l" t="t" r="r" b="b"/>
            <a:pathLst>
              <a:path w="16987583" h="15055246">
                <a:moveTo>
                  <a:pt x="0" y="0"/>
                </a:moveTo>
                <a:lnTo>
                  <a:pt x="16987584" y="0"/>
                </a:lnTo>
                <a:lnTo>
                  <a:pt x="16987584" y="15055246"/>
                </a:lnTo>
                <a:lnTo>
                  <a:pt x="0" y="15055246"/>
                </a:lnTo>
                <a:lnTo>
                  <a:pt x="0" y="0"/>
                </a:lnTo>
                <a:close/>
              </a:path>
            </a:pathLst>
          </a:custGeom>
          <a:blipFill>
            <a:blip r:embed="rId2">
              <a:alphaModFix amt="24000"/>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2164228" y="8549622"/>
            <a:ext cx="5633907" cy="1239460"/>
          </a:xfrm>
          <a:custGeom>
            <a:avLst/>
            <a:gdLst/>
            <a:ahLst/>
            <a:cxnLst/>
            <a:rect l="l" t="t" r="r" b="b"/>
            <a:pathLst>
              <a:path w="5633907" h="1239460">
                <a:moveTo>
                  <a:pt x="0" y="0"/>
                </a:moveTo>
                <a:lnTo>
                  <a:pt x="5633907" y="0"/>
                </a:lnTo>
                <a:lnTo>
                  <a:pt x="5633907" y="1239460"/>
                </a:lnTo>
                <a:lnTo>
                  <a:pt x="0" y="1239460"/>
                </a:lnTo>
                <a:lnTo>
                  <a:pt x="0" y="0"/>
                </a:lnTo>
                <a:close/>
              </a:path>
            </a:pathLst>
          </a:custGeom>
          <a:blipFill>
            <a:blip r:embed="rId4"/>
            <a:stretch>
              <a:fillRect/>
            </a:stretch>
          </a:blipFill>
        </p:spPr>
      </p:sp>
      <p:sp>
        <p:nvSpPr>
          <p:cNvPr id="4" name="TextBox 4"/>
          <p:cNvSpPr txBox="1"/>
          <p:nvPr/>
        </p:nvSpPr>
        <p:spPr>
          <a:xfrm>
            <a:off x="1138216" y="3214838"/>
            <a:ext cx="16011568" cy="4517025"/>
          </a:xfrm>
          <a:prstGeom prst="rect">
            <a:avLst/>
          </a:prstGeom>
        </p:spPr>
        <p:txBody>
          <a:bodyPr lIns="0" tIns="0" rIns="0" bIns="0" rtlCol="0" anchor="t">
            <a:spAutoFit/>
          </a:bodyPr>
          <a:lstStyle/>
          <a:p>
            <a:pPr algn="ctr">
              <a:lnSpc>
                <a:spcPts val="5948"/>
              </a:lnSpc>
            </a:pPr>
            <a:r>
              <a:rPr lang="en-US" sz="4248">
                <a:solidFill>
                  <a:srgbClr val="000000"/>
                </a:solidFill>
                <a:latin typeface="Questrial"/>
              </a:rPr>
              <a:t>A SCATBOX PRIORIZA A SEGURANÇA DE SEUS USUÁRIOS. AS SCATBOXES SÃO  COMPOSTAS POR CAMADAS DE AÇO REFORÇADO E CONCRETO DE ALTISSÍMA RESISTÊNCIA, ALÉM DAS TRANCAS QUE SÃO TOTALMENTE SEGURAS E APENAS DESBLOQUEADAS COM O CÓDIGO CORRETO, E  POSSUEM ALARMES CASO HAJA ALGUMA ATIVIDADE FISICA SUSPEITA.</a:t>
            </a:r>
          </a:p>
        </p:txBody>
      </p:sp>
      <p:sp>
        <p:nvSpPr>
          <p:cNvPr id="5" name="Freeform 5"/>
          <p:cNvSpPr/>
          <p:nvPr/>
        </p:nvSpPr>
        <p:spPr>
          <a:xfrm>
            <a:off x="0" y="0"/>
            <a:ext cx="7315200" cy="4054579"/>
          </a:xfrm>
          <a:custGeom>
            <a:avLst/>
            <a:gdLst/>
            <a:ahLst/>
            <a:cxnLst/>
            <a:rect l="l" t="t" r="r" b="b"/>
            <a:pathLst>
              <a:path w="7315200" h="4054579">
                <a:moveTo>
                  <a:pt x="0" y="0"/>
                </a:moveTo>
                <a:lnTo>
                  <a:pt x="7315200" y="0"/>
                </a:lnTo>
                <a:lnTo>
                  <a:pt x="7315200" y="4054579"/>
                </a:lnTo>
                <a:lnTo>
                  <a:pt x="0" y="4054579"/>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6" name="TextBox 6"/>
          <p:cNvSpPr txBox="1"/>
          <p:nvPr/>
        </p:nvSpPr>
        <p:spPr>
          <a:xfrm>
            <a:off x="6085775" y="251202"/>
            <a:ext cx="11712360" cy="2414738"/>
          </a:xfrm>
          <a:prstGeom prst="rect">
            <a:avLst/>
          </a:prstGeom>
        </p:spPr>
        <p:txBody>
          <a:bodyPr lIns="0" tIns="0" rIns="0" bIns="0" rtlCol="0" anchor="t">
            <a:spAutoFit/>
          </a:bodyPr>
          <a:lstStyle/>
          <a:p>
            <a:pPr algn="ctr">
              <a:lnSpc>
                <a:spcPts val="9717"/>
              </a:lnSpc>
            </a:pPr>
            <a:r>
              <a:rPr lang="en-US" sz="6941">
                <a:solidFill>
                  <a:srgbClr val="000000"/>
                </a:solidFill>
                <a:latin typeface="Lexend Exa"/>
              </a:rPr>
              <a:t>POR QUE SER CLIENTE SCATBOX?</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08017" y="-892203"/>
            <a:ext cx="16987583" cy="15055246"/>
          </a:xfrm>
          <a:custGeom>
            <a:avLst/>
            <a:gdLst/>
            <a:ahLst/>
            <a:cxnLst/>
            <a:rect l="l" t="t" r="r" b="b"/>
            <a:pathLst>
              <a:path w="16987583" h="15055246">
                <a:moveTo>
                  <a:pt x="0" y="0"/>
                </a:moveTo>
                <a:lnTo>
                  <a:pt x="16987584" y="0"/>
                </a:lnTo>
                <a:lnTo>
                  <a:pt x="16987584" y="15055246"/>
                </a:lnTo>
                <a:lnTo>
                  <a:pt x="0" y="15055246"/>
                </a:lnTo>
                <a:lnTo>
                  <a:pt x="0" y="0"/>
                </a:lnTo>
                <a:close/>
              </a:path>
            </a:pathLst>
          </a:custGeom>
          <a:blipFill>
            <a:blip r:embed="rId2">
              <a:alphaModFix amt="24000"/>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2164228" y="8549622"/>
            <a:ext cx="5633907" cy="1239460"/>
          </a:xfrm>
          <a:custGeom>
            <a:avLst/>
            <a:gdLst/>
            <a:ahLst/>
            <a:cxnLst/>
            <a:rect l="l" t="t" r="r" b="b"/>
            <a:pathLst>
              <a:path w="5633907" h="1239460">
                <a:moveTo>
                  <a:pt x="0" y="0"/>
                </a:moveTo>
                <a:lnTo>
                  <a:pt x="5633907" y="0"/>
                </a:lnTo>
                <a:lnTo>
                  <a:pt x="5633907" y="1239460"/>
                </a:lnTo>
                <a:lnTo>
                  <a:pt x="0" y="1239460"/>
                </a:lnTo>
                <a:lnTo>
                  <a:pt x="0" y="0"/>
                </a:lnTo>
                <a:close/>
              </a:path>
            </a:pathLst>
          </a:custGeom>
          <a:blipFill>
            <a:blip r:embed="rId4"/>
            <a:stretch>
              <a:fillRect/>
            </a:stretch>
          </a:blipFill>
        </p:spPr>
      </p:sp>
      <p:sp>
        <p:nvSpPr>
          <p:cNvPr id="4" name="Freeform 4"/>
          <p:cNvSpPr/>
          <p:nvPr/>
        </p:nvSpPr>
        <p:spPr>
          <a:xfrm>
            <a:off x="0" y="0"/>
            <a:ext cx="7315200" cy="4054579"/>
          </a:xfrm>
          <a:custGeom>
            <a:avLst/>
            <a:gdLst/>
            <a:ahLst/>
            <a:cxnLst/>
            <a:rect l="l" t="t" r="r" b="b"/>
            <a:pathLst>
              <a:path w="7315200" h="4054579">
                <a:moveTo>
                  <a:pt x="0" y="0"/>
                </a:moveTo>
                <a:lnTo>
                  <a:pt x="7315200" y="0"/>
                </a:lnTo>
                <a:lnTo>
                  <a:pt x="7315200" y="4054579"/>
                </a:lnTo>
                <a:lnTo>
                  <a:pt x="0" y="4054579"/>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grpSp>
        <p:nvGrpSpPr>
          <p:cNvPr id="5" name="Group 5"/>
          <p:cNvGrpSpPr>
            <a:grpSpLocks noChangeAspect="1"/>
          </p:cNvGrpSpPr>
          <p:nvPr/>
        </p:nvGrpSpPr>
        <p:grpSpPr>
          <a:xfrm>
            <a:off x="777445" y="790385"/>
            <a:ext cx="4400038" cy="8706230"/>
            <a:chOff x="0" y="0"/>
            <a:chExt cx="2620010" cy="5184140"/>
          </a:xfrm>
        </p:grpSpPr>
        <p:sp>
          <p:nvSpPr>
            <p:cNvPr id="6" name="Freeform 6"/>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id="7" name="Freeform 7"/>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7"/>
              <a:stretch>
                <a:fillRect l="-58351" r="-58351"/>
              </a:stretch>
            </a:blipFill>
          </p:spPr>
        </p:sp>
        <p:sp>
          <p:nvSpPr>
            <p:cNvPr id="8" name="Freeform 8"/>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id="9" name="Freeform 9"/>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id="10" name="Freeform 10"/>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id="11" name="Freeform 11"/>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id="12" name="Freeform 12"/>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id="13" name="Freeform 13"/>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id="14" name="Freeform 14"/>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sp>
        <p:nvSpPr>
          <p:cNvPr id="15" name="Freeform 15"/>
          <p:cNvSpPr/>
          <p:nvPr/>
        </p:nvSpPr>
        <p:spPr>
          <a:xfrm>
            <a:off x="3657600" y="1422256"/>
            <a:ext cx="4528129" cy="2642781"/>
          </a:xfrm>
          <a:custGeom>
            <a:avLst/>
            <a:gdLst/>
            <a:ahLst/>
            <a:cxnLst/>
            <a:rect l="l" t="t" r="r" b="b"/>
            <a:pathLst>
              <a:path w="4528129" h="2642781">
                <a:moveTo>
                  <a:pt x="0" y="0"/>
                </a:moveTo>
                <a:lnTo>
                  <a:pt x="4528129" y="0"/>
                </a:lnTo>
                <a:lnTo>
                  <a:pt x="4528129" y="2642781"/>
                </a:lnTo>
                <a:lnTo>
                  <a:pt x="0" y="2642781"/>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6" name="TextBox 16"/>
          <p:cNvSpPr txBox="1"/>
          <p:nvPr/>
        </p:nvSpPr>
        <p:spPr>
          <a:xfrm>
            <a:off x="5238361" y="3969787"/>
            <a:ext cx="12351987" cy="2252175"/>
          </a:xfrm>
          <a:prstGeom prst="rect">
            <a:avLst/>
          </a:prstGeom>
        </p:spPr>
        <p:txBody>
          <a:bodyPr lIns="0" tIns="0" rIns="0" bIns="0" rtlCol="0" anchor="t">
            <a:spAutoFit/>
          </a:bodyPr>
          <a:lstStyle/>
          <a:p>
            <a:pPr algn="ctr">
              <a:lnSpc>
                <a:spcPts val="5948"/>
              </a:lnSpc>
            </a:pPr>
            <a:r>
              <a:rPr lang="en-US" sz="4248">
                <a:solidFill>
                  <a:srgbClr val="000000"/>
                </a:solidFill>
                <a:latin typeface="Questrial"/>
              </a:rPr>
              <a:t>A SCAT SEMPRE ESTÁ PRESENTE PARA AJUDAR SEUS USUÁRIOS, E COM GOSTARIAMOS DE APRESENTAR À VOCÊS NOSSA IA: CATTY!</a:t>
            </a:r>
          </a:p>
        </p:txBody>
      </p:sp>
      <p:sp>
        <p:nvSpPr>
          <p:cNvPr id="17" name="TextBox 17"/>
          <p:cNvSpPr txBox="1"/>
          <p:nvPr/>
        </p:nvSpPr>
        <p:spPr>
          <a:xfrm>
            <a:off x="7315200" y="36393"/>
            <a:ext cx="10275147" cy="3643583"/>
          </a:xfrm>
          <a:prstGeom prst="rect">
            <a:avLst/>
          </a:prstGeom>
        </p:spPr>
        <p:txBody>
          <a:bodyPr lIns="0" tIns="0" rIns="0" bIns="0" rtlCol="0" anchor="t">
            <a:spAutoFit/>
          </a:bodyPr>
          <a:lstStyle/>
          <a:p>
            <a:pPr algn="ctr">
              <a:lnSpc>
                <a:spcPts val="9717"/>
              </a:lnSpc>
            </a:pPr>
            <a:r>
              <a:rPr lang="en-US" sz="6941">
                <a:solidFill>
                  <a:srgbClr val="000000"/>
                </a:solidFill>
                <a:latin typeface="Lexend Exa"/>
              </a:rPr>
              <a:t>ATENDIMENTO FACILITADO DA SCAT</a:t>
            </a:r>
          </a:p>
        </p:txBody>
      </p:sp>
      <p:sp>
        <p:nvSpPr>
          <p:cNvPr id="18" name="TextBox 18"/>
          <p:cNvSpPr txBox="1"/>
          <p:nvPr/>
        </p:nvSpPr>
        <p:spPr>
          <a:xfrm>
            <a:off x="4848641" y="1893939"/>
            <a:ext cx="2474268" cy="1185772"/>
          </a:xfrm>
          <a:prstGeom prst="rect">
            <a:avLst/>
          </a:prstGeom>
        </p:spPr>
        <p:txBody>
          <a:bodyPr lIns="0" tIns="0" rIns="0" bIns="0" rtlCol="0" anchor="t">
            <a:spAutoFit/>
          </a:bodyPr>
          <a:lstStyle/>
          <a:p>
            <a:pPr algn="ctr">
              <a:lnSpc>
                <a:spcPts val="9717"/>
              </a:lnSpc>
              <a:spcBef>
                <a:spcPct val="0"/>
              </a:spcBef>
            </a:pPr>
            <a:r>
              <a:rPr lang="en-US" sz="6941">
                <a:solidFill>
                  <a:srgbClr val="000000"/>
                </a:solidFill>
                <a:latin typeface="Lexend Exa"/>
              </a:rPr>
              <a:t>OLÁ!</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08017" y="-892203"/>
            <a:ext cx="16987583" cy="15055246"/>
          </a:xfrm>
          <a:custGeom>
            <a:avLst/>
            <a:gdLst/>
            <a:ahLst/>
            <a:cxnLst/>
            <a:rect l="l" t="t" r="r" b="b"/>
            <a:pathLst>
              <a:path w="16987583" h="15055246">
                <a:moveTo>
                  <a:pt x="0" y="0"/>
                </a:moveTo>
                <a:lnTo>
                  <a:pt x="16987584" y="0"/>
                </a:lnTo>
                <a:lnTo>
                  <a:pt x="16987584" y="15055246"/>
                </a:lnTo>
                <a:lnTo>
                  <a:pt x="0" y="15055246"/>
                </a:lnTo>
                <a:lnTo>
                  <a:pt x="0" y="0"/>
                </a:lnTo>
                <a:close/>
              </a:path>
            </a:pathLst>
          </a:custGeom>
          <a:blipFill>
            <a:blip r:embed="rId2">
              <a:alphaModFix amt="24000"/>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2164228" y="8549622"/>
            <a:ext cx="5633907" cy="1239460"/>
          </a:xfrm>
          <a:custGeom>
            <a:avLst/>
            <a:gdLst/>
            <a:ahLst/>
            <a:cxnLst/>
            <a:rect l="l" t="t" r="r" b="b"/>
            <a:pathLst>
              <a:path w="5633907" h="1239460">
                <a:moveTo>
                  <a:pt x="0" y="0"/>
                </a:moveTo>
                <a:lnTo>
                  <a:pt x="5633907" y="0"/>
                </a:lnTo>
                <a:lnTo>
                  <a:pt x="5633907" y="1239460"/>
                </a:lnTo>
                <a:lnTo>
                  <a:pt x="0" y="1239460"/>
                </a:lnTo>
                <a:lnTo>
                  <a:pt x="0" y="0"/>
                </a:lnTo>
                <a:close/>
              </a:path>
            </a:pathLst>
          </a:custGeom>
          <a:blipFill>
            <a:blip r:embed="rId4"/>
            <a:stretch>
              <a:fillRect/>
            </a:stretch>
          </a:blipFill>
        </p:spPr>
      </p:sp>
      <p:sp>
        <p:nvSpPr>
          <p:cNvPr id="4" name="TextBox 4"/>
          <p:cNvSpPr txBox="1"/>
          <p:nvPr/>
        </p:nvSpPr>
        <p:spPr>
          <a:xfrm>
            <a:off x="5446148" y="3214838"/>
            <a:ext cx="12351987" cy="3762075"/>
          </a:xfrm>
          <a:prstGeom prst="rect">
            <a:avLst/>
          </a:prstGeom>
        </p:spPr>
        <p:txBody>
          <a:bodyPr lIns="0" tIns="0" rIns="0" bIns="0" rtlCol="0" anchor="t">
            <a:spAutoFit/>
          </a:bodyPr>
          <a:lstStyle/>
          <a:p>
            <a:pPr algn="ctr">
              <a:lnSpc>
                <a:spcPts val="5948"/>
              </a:lnSpc>
            </a:pPr>
            <a:r>
              <a:rPr lang="en-US" sz="4248">
                <a:solidFill>
                  <a:srgbClr val="000000"/>
                </a:solidFill>
                <a:latin typeface="Questrial"/>
              </a:rPr>
              <a:t>COM A CATTY VOCÊ PODERÁ TIRAR DÚVIDAS  SOBRE SUAS ENCOMENDAS, SOLICITAR TROCA DA SCATBOX ESCOLHIDA, CONSULTAR LOCAIS QUE POSSUEM SCATBOX E MUITO MAIS, ASSIM FACILITANDO SEU DIA A DIA!</a:t>
            </a:r>
          </a:p>
        </p:txBody>
      </p:sp>
      <p:sp>
        <p:nvSpPr>
          <p:cNvPr id="5" name="Freeform 5"/>
          <p:cNvSpPr/>
          <p:nvPr/>
        </p:nvSpPr>
        <p:spPr>
          <a:xfrm>
            <a:off x="0" y="0"/>
            <a:ext cx="7315200" cy="4054579"/>
          </a:xfrm>
          <a:custGeom>
            <a:avLst/>
            <a:gdLst/>
            <a:ahLst/>
            <a:cxnLst/>
            <a:rect l="l" t="t" r="r" b="b"/>
            <a:pathLst>
              <a:path w="7315200" h="4054579">
                <a:moveTo>
                  <a:pt x="0" y="0"/>
                </a:moveTo>
                <a:lnTo>
                  <a:pt x="7315200" y="0"/>
                </a:lnTo>
                <a:lnTo>
                  <a:pt x="7315200" y="4054579"/>
                </a:lnTo>
                <a:lnTo>
                  <a:pt x="0" y="4054579"/>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grpSp>
        <p:nvGrpSpPr>
          <p:cNvPr id="6" name="Group 6"/>
          <p:cNvGrpSpPr>
            <a:grpSpLocks noChangeAspect="1"/>
          </p:cNvGrpSpPr>
          <p:nvPr/>
        </p:nvGrpSpPr>
        <p:grpSpPr>
          <a:xfrm>
            <a:off x="777445" y="790385"/>
            <a:ext cx="4400038" cy="8706230"/>
            <a:chOff x="0" y="0"/>
            <a:chExt cx="2620010" cy="5184140"/>
          </a:xfrm>
        </p:grpSpPr>
        <p:sp>
          <p:nvSpPr>
            <p:cNvPr id="7" name="Freeform 7"/>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id="8" name="Freeform 8"/>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7"/>
              <a:stretch>
                <a:fillRect l="-58351" r="-58351"/>
              </a:stretch>
            </a:blipFill>
          </p:spPr>
        </p:sp>
        <p:sp>
          <p:nvSpPr>
            <p:cNvPr id="9" name="Freeform 9"/>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id="10" name="Freeform 10"/>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id="11" name="Freeform 11"/>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id="12" name="Freeform 12"/>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id="13" name="Freeform 13"/>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id="14" name="Freeform 14"/>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id="15" name="Freeform 15"/>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sp>
        <p:nvSpPr>
          <p:cNvPr id="16" name="TextBox 16"/>
          <p:cNvSpPr txBox="1"/>
          <p:nvPr/>
        </p:nvSpPr>
        <p:spPr>
          <a:xfrm>
            <a:off x="5446148" y="1220079"/>
            <a:ext cx="12412865" cy="1442971"/>
          </a:xfrm>
          <a:prstGeom prst="rect">
            <a:avLst/>
          </a:prstGeom>
        </p:spPr>
        <p:txBody>
          <a:bodyPr lIns="0" tIns="0" rIns="0" bIns="0" rtlCol="0" anchor="t">
            <a:spAutoFit/>
          </a:bodyPr>
          <a:lstStyle/>
          <a:p>
            <a:pPr algn="ctr">
              <a:lnSpc>
                <a:spcPts val="11739"/>
              </a:lnSpc>
            </a:pPr>
            <a:r>
              <a:rPr lang="en-US" sz="8385">
                <a:solidFill>
                  <a:srgbClr val="000000"/>
                </a:solidFill>
                <a:latin typeface="Lexend Exa"/>
              </a:rPr>
              <a:t>CATTY</a:t>
            </a:r>
          </a:p>
        </p:txBody>
      </p:sp>
      <p:sp>
        <p:nvSpPr>
          <p:cNvPr id="17" name="Freeform 17"/>
          <p:cNvSpPr/>
          <p:nvPr/>
        </p:nvSpPr>
        <p:spPr>
          <a:xfrm>
            <a:off x="3647872" y="979041"/>
            <a:ext cx="4528129" cy="2642781"/>
          </a:xfrm>
          <a:custGeom>
            <a:avLst/>
            <a:gdLst/>
            <a:ahLst/>
            <a:cxnLst/>
            <a:rect l="l" t="t" r="r" b="b"/>
            <a:pathLst>
              <a:path w="4528129" h="2642781">
                <a:moveTo>
                  <a:pt x="0" y="0"/>
                </a:moveTo>
                <a:lnTo>
                  <a:pt x="4528129" y="0"/>
                </a:lnTo>
                <a:lnTo>
                  <a:pt x="4528129" y="2642781"/>
                </a:lnTo>
                <a:lnTo>
                  <a:pt x="0" y="2642781"/>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8" name="TextBox 18"/>
          <p:cNvSpPr txBox="1"/>
          <p:nvPr/>
        </p:nvSpPr>
        <p:spPr>
          <a:xfrm>
            <a:off x="4495800" y="1642129"/>
            <a:ext cx="2827109" cy="1243930"/>
          </a:xfrm>
          <a:prstGeom prst="rect">
            <a:avLst/>
          </a:prstGeom>
        </p:spPr>
        <p:txBody>
          <a:bodyPr wrap="square" lIns="0" tIns="0" rIns="0" bIns="0" rtlCol="0" anchor="t">
            <a:spAutoFit/>
          </a:bodyPr>
          <a:lstStyle/>
          <a:p>
            <a:pPr algn="ctr">
              <a:lnSpc>
                <a:spcPts val="9717"/>
              </a:lnSpc>
              <a:spcBef>
                <a:spcPct val="0"/>
              </a:spcBef>
            </a:pPr>
            <a:r>
              <a:rPr lang="en-US" sz="6941" dirty="0">
                <a:solidFill>
                  <a:srgbClr val="000000"/>
                </a:solidFill>
                <a:latin typeface="Lexend Exa"/>
              </a:rPr>
              <a:t>OLÁ!</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08017" y="-892203"/>
            <a:ext cx="16987583" cy="15055246"/>
          </a:xfrm>
          <a:custGeom>
            <a:avLst/>
            <a:gdLst/>
            <a:ahLst/>
            <a:cxnLst/>
            <a:rect l="l" t="t" r="r" b="b"/>
            <a:pathLst>
              <a:path w="16987583" h="15055246">
                <a:moveTo>
                  <a:pt x="0" y="0"/>
                </a:moveTo>
                <a:lnTo>
                  <a:pt x="16987584" y="0"/>
                </a:lnTo>
                <a:lnTo>
                  <a:pt x="16987584" y="15055246"/>
                </a:lnTo>
                <a:lnTo>
                  <a:pt x="0" y="15055246"/>
                </a:lnTo>
                <a:lnTo>
                  <a:pt x="0" y="0"/>
                </a:lnTo>
                <a:close/>
              </a:path>
            </a:pathLst>
          </a:custGeom>
          <a:blipFill>
            <a:blip r:embed="rId2">
              <a:alphaModFix amt="24000"/>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2164228" y="8549622"/>
            <a:ext cx="5633907" cy="1239460"/>
          </a:xfrm>
          <a:custGeom>
            <a:avLst/>
            <a:gdLst/>
            <a:ahLst/>
            <a:cxnLst/>
            <a:rect l="l" t="t" r="r" b="b"/>
            <a:pathLst>
              <a:path w="5633907" h="1239460">
                <a:moveTo>
                  <a:pt x="0" y="0"/>
                </a:moveTo>
                <a:lnTo>
                  <a:pt x="5633907" y="0"/>
                </a:lnTo>
                <a:lnTo>
                  <a:pt x="5633907" y="1239460"/>
                </a:lnTo>
                <a:lnTo>
                  <a:pt x="0" y="1239460"/>
                </a:lnTo>
                <a:lnTo>
                  <a:pt x="0" y="0"/>
                </a:lnTo>
                <a:close/>
              </a:path>
            </a:pathLst>
          </a:custGeom>
          <a:blipFill>
            <a:blip r:embed="rId4"/>
            <a:stretch>
              <a:fillRect/>
            </a:stretch>
          </a:blipFill>
        </p:spPr>
      </p:sp>
      <p:sp>
        <p:nvSpPr>
          <p:cNvPr id="4" name="TextBox 4"/>
          <p:cNvSpPr txBox="1"/>
          <p:nvPr/>
        </p:nvSpPr>
        <p:spPr>
          <a:xfrm>
            <a:off x="5446148" y="3072718"/>
            <a:ext cx="12351987" cy="5271974"/>
          </a:xfrm>
          <a:prstGeom prst="rect">
            <a:avLst/>
          </a:prstGeom>
        </p:spPr>
        <p:txBody>
          <a:bodyPr lIns="0" tIns="0" rIns="0" bIns="0" rtlCol="0" anchor="t">
            <a:spAutoFit/>
          </a:bodyPr>
          <a:lstStyle/>
          <a:p>
            <a:pPr algn="ctr">
              <a:lnSpc>
                <a:spcPts val="5948"/>
              </a:lnSpc>
            </a:pPr>
            <a:r>
              <a:rPr lang="en-US" sz="4248">
                <a:solidFill>
                  <a:srgbClr val="000000"/>
                </a:solidFill>
                <a:latin typeface="Questrial"/>
              </a:rPr>
              <a:t>A CATTY FOI TOTALMENTE PROGRAMADA NA LINGUAGEM PYTHON PENSANDO EM FACILITAR SUA VIDA. ELA TEM A CAPACIDADE APRENDER SEU NOME E LHE DAR INFORMAÇÕES PRECISAS, CASO QUEIRA, ELA TAMBÉM CONSEGUE PEDIR AJUDA DE SEUS COLEGAS HUMANOS PARA TIRAR SUAS DÚVIDAS MAIS DIFICEIS.</a:t>
            </a:r>
          </a:p>
        </p:txBody>
      </p:sp>
      <p:sp>
        <p:nvSpPr>
          <p:cNvPr id="5" name="Freeform 5"/>
          <p:cNvSpPr/>
          <p:nvPr/>
        </p:nvSpPr>
        <p:spPr>
          <a:xfrm>
            <a:off x="0" y="0"/>
            <a:ext cx="7315200" cy="4054579"/>
          </a:xfrm>
          <a:custGeom>
            <a:avLst/>
            <a:gdLst/>
            <a:ahLst/>
            <a:cxnLst/>
            <a:rect l="l" t="t" r="r" b="b"/>
            <a:pathLst>
              <a:path w="7315200" h="4054579">
                <a:moveTo>
                  <a:pt x="0" y="0"/>
                </a:moveTo>
                <a:lnTo>
                  <a:pt x="7315200" y="0"/>
                </a:lnTo>
                <a:lnTo>
                  <a:pt x="7315200" y="4054579"/>
                </a:lnTo>
                <a:lnTo>
                  <a:pt x="0" y="4054579"/>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grpSp>
        <p:nvGrpSpPr>
          <p:cNvPr id="6" name="Group 6"/>
          <p:cNvGrpSpPr>
            <a:grpSpLocks noChangeAspect="1"/>
          </p:cNvGrpSpPr>
          <p:nvPr/>
        </p:nvGrpSpPr>
        <p:grpSpPr>
          <a:xfrm>
            <a:off x="777445" y="790385"/>
            <a:ext cx="4400038" cy="8706230"/>
            <a:chOff x="0" y="0"/>
            <a:chExt cx="2620010" cy="5184140"/>
          </a:xfrm>
        </p:grpSpPr>
        <p:sp>
          <p:nvSpPr>
            <p:cNvPr id="7" name="Freeform 7"/>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id="8" name="Freeform 8"/>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7"/>
              <a:stretch>
                <a:fillRect l="-58351" r="-58351"/>
              </a:stretch>
            </a:blipFill>
          </p:spPr>
        </p:sp>
        <p:sp>
          <p:nvSpPr>
            <p:cNvPr id="9" name="Freeform 9"/>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id="10" name="Freeform 10"/>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id="11" name="Freeform 11"/>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id="12" name="Freeform 12"/>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id="13" name="Freeform 13"/>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id="14" name="Freeform 14"/>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id="15" name="Freeform 15"/>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sp>
        <p:nvSpPr>
          <p:cNvPr id="16" name="TextBox 16"/>
          <p:cNvSpPr txBox="1"/>
          <p:nvPr/>
        </p:nvSpPr>
        <p:spPr>
          <a:xfrm>
            <a:off x="7661702" y="584318"/>
            <a:ext cx="10972085" cy="1442971"/>
          </a:xfrm>
          <a:prstGeom prst="rect">
            <a:avLst/>
          </a:prstGeom>
        </p:spPr>
        <p:txBody>
          <a:bodyPr lIns="0" tIns="0" rIns="0" bIns="0" rtlCol="0" anchor="t">
            <a:spAutoFit/>
          </a:bodyPr>
          <a:lstStyle/>
          <a:p>
            <a:pPr algn="ctr">
              <a:lnSpc>
                <a:spcPts val="11739"/>
              </a:lnSpc>
            </a:pPr>
            <a:r>
              <a:rPr lang="en-US" sz="8385">
                <a:solidFill>
                  <a:srgbClr val="000000"/>
                </a:solidFill>
                <a:latin typeface="Lexend Exa"/>
              </a:rPr>
              <a:t>SOBRE A CATTY</a:t>
            </a:r>
          </a:p>
        </p:txBody>
      </p:sp>
      <p:sp>
        <p:nvSpPr>
          <p:cNvPr id="17" name="Freeform 17"/>
          <p:cNvSpPr/>
          <p:nvPr/>
        </p:nvSpPr>
        <p:spPr>
          <a:xfrm>
            <a:off x="3484706" y="783069"/>
            <a:ext cx="4528129" cy="2642781"/>
          </a:xfrm>
          <a:custGeom>
            <a:avLst/>
            <a:gdLst/>
            <a:ahLst/>
            <a:cxnLst/>
            <a:rect l="l" t="t" r="r" b="b"/>
            <a:pathLst>
              <a:path w="4528129" h="2642781">
                <a:moveTo>
                  <a:pt x="0" y="0"/>
                </a:moveTo>
                <a:lnTo>
                  <a:pt x="4528130" y="0"/>
                </a:lnTo>
                <a:lnTo>
                  <a:pt x="4528130" y="2642781"/>
                </a:lnTo>
                <a:lnTo>
                  <a:pt x="0" y="2642781"/>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8" name="TextBox 18"/>
          <p:cNvSpPr txBox="1"/>
          <p:nvPr/>
        </p:nvSpPr>
        <p:spPr>
          <a:xfrm>
            <a:off x="4056752" y="1409700"/>
            <a:ext cx="3209470" cy="1243930"/>
          </a:xfrm>
          <a:prstGeom prst="rect">
            <a:avLst/>
          </a:prstGeom>
        </p:spPr>
        <p:txBody>
          <a:bodyPr wrap="square" lIns="0" tIns="0" rIns="0" bIns="0" rtlCol="0" anchor="t">
            <a:spAutoFit/>
          </a:bodyPr>
          <a:lstStyle/>
          <a:p>
            <a:pPr algn="ctr">
              <a:lnSpc>
                <a:spcPts val="9717"/>
              </a:lnSpc>
              <a:spcBef>
                <a:spcPct val="0"/>
              </a:spcBef>
            </a:pPr>
            <a:r>
              <a:rPr lang="en-US" sz="6941" dirty="0">
                <a:solidFill>
                  <a:srgbClr val="000000"/>
                </a:solidFill>
                <a:latin typeface="Lexend Exa"/>
              </a:rPr>
              <a:t>OLÁ!</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08017" y="-892203"/>
            <a:ext cx="16987583" cy="15055246"/>
          </a:xfrm>
          <a:custGeom>
            <a:avLst/>
            <a:gdLst/>
            <a:ahLst/>
            <a:cxnLst/>
            <a:rect l="l" t="t" r="r" b="b"/>
            <a:pathLst>
              <a:path w="16987583" h="15055246">
                <a:moveTo>
                  <a:pt x="0" y="0"/>
                </a:moveTo>
                <a:lnTo>
                  <a:pt x="16987584" y="0"/>
                </a:lnTo>
                <a:lnTo>
                  <a:pt x="16987584" y="15055246"/>
                </a:lnTo>
                <a:lnTo>
                  <a:pt x="0" y="15055246"/>
                </a:lnTo>
                <a:lnTo>
                  <a:pt x="0" y="0"/>
                </a:lnTo>
                <a:close/>
              </a:path>
            </a:pathLst>
          </a:custGeom>
          <a:blipFill>
            <a:blip r:embed="rId2">
              <a:alphaModFix amt="24000"/>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2164228" y="8549622"/>
            <a:ext cx="5633907" cy="1239460"/>
          </a:xfrm>
          <a:custGeom>
            <a:avLst/>
            <a:gdLst/>
            <a:ahLst/>
            <a:cxnLst/>
            <a:rect l="l" t="t" r="r" b="b"/>
            <a:pathLst>
              <a:path w="5633907" h="1239460">
                <a:moveTo>
                  <a:pt x="0" y="0"/>
                </a:moveTo>
                <a:lnTo>
                  <a:pt x="5633907" y="0"/>
                </a:lnTo>
                <a:lnTo>
                  <a:pt x="5633907" y="1239460"/>
                </a:lnTo>
                <a:lnTo>
                  <a:pt x="0" y="1239460"/>
                </a:lnTo>
                <a:lnTo>
                  <a:pt x="0" y="0"/>
                </a:lnTo>
                <a:close/>
              </a:path>
            </a:pathLst>
          </a:custGeom>
          <a:blipFill>
            <a:blip r:embed="rId4"/>
            <a:stretch>
              <a:fillRect/>
            </a:stretch>
          </a:blipFill>
        </p:spPr>
      </p:sp>
      <p:sp>
        <p:nvSpPr>
          <p:cNvPr id="4" name="TextBox 4"/>
          <p:cNvSpPr txBox="1"/>
          <p:nvPr/>
        </p:nvSpPr>
        <p:spPr>
          <a:xfrm>
            <a:off x="1403807" y="2719480"/>
            <a:ext cx="15480387" cy="5830142"/>
          </a:xfrm>
          <a:prstGeom prst="rect">
            <a:avLst/>
          </a:prstGeom>
        </p:spPr>
        <p:txBody>
          <a:bodyPr lIns="0" tIns="0" rIns="0" bIns="0" rtlCol="0" anchor="t">
            <a:spAutoFit/>
          </a:bodyPr>
          <a:lstStyle/>
          <a:p>
            <a:pPr algn="ctr">
              <a:lnSpc>
                <a:spcPts val="5751"/>
              </a:lnSpc>
            </a:pPr>
            <a:r>
              <a:rPr lang="en-US" sz="4108">
                <a:solidFill>
                  <a:srgbClr val="000000"/>
                </a:solidFill>
                <a:latin typeface="Questrial"/>
              </a:rPr>
              <a:t>NOSSO NOME VEM DA PALAVRA “SCATOLA” EM ITALIANO, QUE EM PORTUGUÊS SIGNIFICA “CAIXA” QUE FAZ REFERENCIA AS SCATBOXES, MAS SE DEIXARMOS APENAS “SCAT” EM INGLÊS A PALAVRA SE TORNA “ESPALHAR” QUE FAZ REFERENCIA A DIVERSIDADE DE LOCAIS QUE EXISTEM A SCATBOX. AGORA, SE VOLTARMOS EM ITALIANO E SEPARARMOS O “SCAT” SOBRA O “OLA”, QUE PODE SER UMA REFERENCIA AO PAÍS DE ORIGEM DA SCAT, O BRASIL! FOI DAÍ QUE SURGIU NOSSO SLOGAN.</a:t>
            </a:r>
          </a:p>
        </p:txBody>
      </p:sp>
      <p:sp>
        <p:nvSpPr>
          <p:cNvPr id="5" name="Freeform 5"/>
          <p:cNvSpPr/>
          <p:nvPr/>
        </p:nvSpPr>
        <p:spPr>
          <a:xfrm>
            <a:off x="0" y="0"/>
            <a:ext cx="7315200" cy="4054579"/>
          </a:xfrm>
          <a:custGeom>
            <a:avLst/>
            <a:gdLst/>
            <a:ahLst/>
            <a:cxnLst/>
            <a:rect l="l" t="t" r="r" b="b"/>
            <a:pathLst>
              <a:path w="7315200" h="4054579">
                <a:moveTo>
                  <a:pt x="0" y="0"/>
                </a:moveTo>
                <a:lnTo>
                  <a:pt x="7315200" y="0"/>
                </a:lnTo>
                <a:lnTo>
                  <a:pt x="7315200" y="4054579"/>
                </a:lnTo>
                <a:lnTo>
                  <a:pt x="0" y="4054579"/>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6" name="TextBox 6"/>
          <p:cNvSpPr txBox="1"/>
          <p:nvPr/>
        </p:nvSpPr>
        <p:spPr>
          <a:xfrm>
            <a:off x="6085775" y="251202"/>
            <a:ext cx="11712360" cy="2414738"/>
          </a:xfrm>
          <a:prstGeom prst="rect">
            <a:avLst/>
          </a:prstGeom>
        </p:spPr>
        <p:txBody>
          <a:bodyPr lIns="0" tIns="0" rIns="0" bIns="0" rtlCol="0" anchor="t">
            <a:spAutoFit/>
          </a:bodyPr>
          <a:lstStyle/>
          <a:p>
            <a:pPr algn="ctr">
              <a:lnSpc>
                <a:spcPts val="9717"/>
              </a:lnSpc>
            </a:pPr>
            <a:r>
              <a:rPr lang="en-US" sz="6941">
                <a:solidFill>
                  <a:srgbClr val="000000"/>
                </a:solidFill>
                <a:latin typeface="Lexend Exa"/>
              </a:rPr>
              <a:t>POR QUE DO NOME “SCAT E SCATBOX”?</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702</Words>
  <Application>Microsoft Office PowerPoint</Application>
  <PresentationFormat>Personalizar</PresentationFormat>
  <Paragraphs>36</Paragraphs>
  <Slides>13</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13</vt:i4>
      </vt:variant>
    </vt:vector>
  </HeadingPairs>
  <TitlesOfParts>
    <vt:vector size="18" baseType="lpstr">
      <vt:lpstr>Arial</vt:lpstr>
      <vt:lpstr>Questrial</vt:lpstr>
      <vt:lpstr>Lexend Exa</vt:lpstr>
      <vt:lpstr>Calibri</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QUEM SOMOS?</dc:title>
  <cp:lastModifiedBy>STEPHANE DO NASCIMENTO MARTINIANO</cp:lastModifiedBy>
  <cp:revision>3</cp:revision>
  <dcterms:created xsi:type="dcterms:W3CDTF">2006-08-16T00:00:00Z</dcterms:created>
  <dcterms:modified xsi:type="dcterms:W3CDTF">2023-09-29T04:03:07Z</dcterms:modified>
  <dc:identifier>DAFvyAm3Owc</dc:identifier>
</cp:coreProperties>
</file>