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Luke Payn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24T01:36:33.800">
    <p:pos x="6000" y="0"/>
    <p:text>Dark red or dark blue squares indicate strong positive or negative correlations
Lighter colors (closer to white) indicate weaker or no correlation between variables. While the red represents the correlation of a variable with itself, which is always perfect (correlation of 1)</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Valeria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ca076141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ca076141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Luke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14a2daa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14a2daa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Shubhangi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ca0761412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ca0761412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Shubhangi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ca0761412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ca0761412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Shubhangi</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ca0761412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ca0761412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Stephanie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ca0761412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ca0761412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Stephanie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ca0761412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ca0761412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ca0761412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ca0761412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Valeria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ca076141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ca076141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Shubhangi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ca076141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ca076141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14faa347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14faa347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Valeria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2c07cc9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2c07cc9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12e0f478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12e0f478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Valeria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ca0761412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ca0761412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Luke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ca076141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ca076141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Luke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ca076141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ca076141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Luke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14faa347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14faa347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Stephanie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14faa347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14faa347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ca0761412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ca0761412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api.petfinder.com/v2/oauth2/token" TargetMode="External"/><Relationship Id="rId4" Type="http://schemas.openxmlformats.org/officeDocument/2006/relationships/hyperlink" Target="https://petpy.readthedocs.io/en/latest/api.html" TargetMode="External"/><Relationship Id="rId5" Type="http://schemas.openxmlformats.org/officeDocument/2006/relationships/hyperlink" Target="https://api.geoapify.com/v1/geocode/se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814258" y="412200"/>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Petfinder</a:t>
            </a:r>
            <a:r>
              <a:rPr lang="en">
                <a:solidFill>
                  <a:schemeClr val="dk1"/>
                </a:solidFill>
              </a:rPr>
              <a:t> A</a:t>
            </a:r>
            <a:r>
              <a:rPr lang="en">
                <a:solidFill>
                  <a:schemeClr val="dk1"/>
                </a:solidFill>
              </a:rPr>
              <a:t>nalysis</a:t>
            </a:r>
            <a:r>
              <a:rPr lang="en">
                <a:solidFill>
                  <a:schemeClr val="dk1"/>
                </a:solidFill>
              </a:rPr>
              <a:t> in Chicago</a:t>
            </a:r>
            <a:endParaRPr>
              <a:solidFill>
                <a:schemeClr val="dk1"/>
              </a:solidFill>
            </a:endParaRPr>
          </a:p>
        </p:txBody>
      </p:sp>
      <p:sp>
        <p:nvSpPr>
          <p:cNvPr id="87" name="Google Shape;87;p13"/>
          <p:cNvSpPr txBox="1"/>
          <p:nvPr>
            <p:ph idx="1" type="subTitle"/>
          </p:nvPr>
        </p:nvSpPr>
        <p:spPr>
          <a:xfrm>
            <a:off x="1466575" y="43953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0000"/>
                </a:solidFill>
              </a:rPr>
              <a:t>Team Members:</a:t>
            </a:r>
            <a:r>
              <a:rPr lang="en">
                <a:solidFill>
                  <a:srgbClr val="000000"/>
                </a:solidFill>
              </a:rPr>
              <a:t> </a:t>
            </a:r>
            <a:r>
              <a:rPr lang="en" sz="1700">
                <a:solidFill>
                  <a:srgbClr val="000000"/>
                </a:solidFill>
              </a:rPr>
              <a:t>Luke, Shubhangi, Val, Stephanie, Alyssa</a:t>
            </a:r>
            <a:endParaRPr sz="1700">
              <a:solidFill>
                <a:srgbClr val="000000"/>
              </a:solidFill>
            </a:endParaRPr>
          </a:p>
        </p:txBody>
      </p:sp>
      <p:pic>
        <p:nvPicPr>
          <p:cNvPr id="88" name="Google Shape;88;p13"/>
          <p:cNvPicPr preferRelativeResize="0"/>
          <p:nvPr/>
        </p:nvPicPr>
        <p:blipFill>
          <a:blip r:embed="rId3">
            <a:alphaModFix/>
          </a:blip>
          <a:stretch>
            <a:fillRect/>
          </a:stretch>
        </p:blipFill>
        <p:spPr>
          <a:xfrm>
            <a:off x="2389812" y="1193700"/>
            <a:ext cx="4364371" cy="3094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ctrTitle"/>
          </p:nvPr>
        </p:nvSpPr>
        <p:spPr>
          <a:xfrm>
            <a:off x="727950" y="8412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Analysis - Color</a:t>
            </a:r>
            <a:endParaRPr sz="2500"/>
          </a:p>
        </p:txBody>
      </p:sp>
      <p:pic>
        <p:nvPicPr>
          <p:cNvPr id="154" name="Google Shape;154;p22"/>
          <p:cNvPicPr preferRelativeResize="0"/>
          <p:nvPr/>
        </p:nvPicPr>
        <p:blipFill>
          <a:blip r:embed="rId3">
            <a:alphaModFix/>
          </a:blip>
          <a:stretch>
            <a:fillRect/>
          </a:stretch>
        </p:blipFill>
        <p:spPr>
          <a:xfrm>
            <a:off x="2720450" y="1507950"/>
            <a:ext cx="3703100" cy="1851550"/>
          </a:xfrm>
          <a:prstGeom prst="rect">
            <a:avLst/>
          </a:prstGeom>
          <a:noFill/>
          <a:ln>
            <a:noFill/>
          </a:ln>
        </p:spPr>
      </p:pic>
      <p:sp>
        <p:nvSpPr>
          <p:cNvPr id="155" name="Google Shape;155;p22"/>
          <p:cNvSpPr txBox="1"/>
          <p:nvPr/>
        </p:nvSpPr>
        <p:spPr>
          <a:xfrm>
            <a:off x="1313875" y="3567600"/>
            <a:ext cx="6816300" cy="4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Key Insi</a:t>
            </a:r>
            <a:r>
              <a:rPr b="1" lang="en">
                <a:latin typeface="Lato"/>
                <a:ea typeface="Lato"/>
                <a:cs typeface="Lato"/>
                <a:sym typeface="Lato"/>
              </a:rPr>
              <a:t>ghts:</a:t>
            </a:r>
            <a:endParaRPr b="1">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 t</a:t>
            </a:r>
            <a:r>
              <a:rPr lang="en">
                <a:latin typeface="Lato"/>
                <a:ea typeface="Lato"/>
                <a:cs typeface="Lato"/>
                <a:sym typeface="Lato"/>
              </a:rPr>
              <a:t>he findings of the ttest, the pvalue is .11 which is over .05 showing us that in the distribution of colors in adoptable vs. already adopted dogs, these populations are statistically different.</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ctrTitle"/>
          </p:nvPr>
        </p:nvSpPr>
        <p:spPr>
          <a:xfrm>
            <a:off x="727950" y="8519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Analysis - Breed</a:t>
            </a:r>
            <a:endParaRPr sz="2500"/>
          </a:p>
          <a:p>
            <a:pPr indent="0" lvl="0" marL="0" rtl="0" algn="ctr">
              <a:spcBef>
                <a:spcPts val="0"/>
              </a:spcBef>
              <a:spcAft>
                <a:spcPts val="0"/>
              </a:spcAft>
              <a:buNone/>
            </a:pPr>
            <a:r>
              <a:t/>
            </a:r>
            <a:endParaRPr sz="3600"/>
          </a:p>
        </p:txBody>
      </p:sp>
      <p:pic>
        <p:nvPicPr>
          <p:cNvPr id="161" name="Google Shape;161;p23"/>
          <p:cNvPicPr preferRelativeResize="0"/>
          <p:nvPr/>
        </p:nvPicPr>
        <p:blipFill rotWithShape="1">
          <a:blip r:embed="rId3">
            <a:alphaModFix/>
          </a:blip>
          <a:srcRect b="239" l="0" r="-10" t="0"/>
          <a:stretch/>
        </p:blipFill>
        <p:spPr>
          <a:xfrm>
            <a:off x="241275" y="1648200"/>
            <a:ext cx="4112350" cy="2051100"/>
          </a:xfrm>
          <a:prstGeom prst="rect">
            <a:avLst/>
          </a:prstGeom>
          <a:noFill/>
          <a:ln>
            <a:noFill/>
          </a:ln>
        </p:spPr>
      </p:pic>
      <p:pic>
        <p:nvPicPr>
          <p:cNvPr id="162" name="Google Shape;162;p23"/>
          <p:cNvPicPr preferRelativeResize="0"/>
          <p:nvPr/>
        </p:nvPicPr>
        <p:blipFill>
          <a:blip r:embed="rId4">
            <a:alphaModFix/>
          </a:blip>
          <a:stretch>
            <a:fillRect/>
          </a:stretch>
        </p:blipFill>
        <p:spPr>
          <a:xfrm>
            <a:off x="4809450" y="1645975"/>
            <a:ext cx="4102200" cy="2051100"/>
          </a:xfrm>
          <a:prstGeom prst="rect">
            <a:avLst/>
          </a:prstGeom>
          <a:noFill/>
          <a:ln>
            <a:noFill/>
          </a:ln>
        </p:spPr>
      </p:pic>
      <p:sp>
        <p:nvSpPr>
          <p:cNvPr id="163" name="Google Shape;163;p23"/>
          <p:cNvSpPr txBox="1"/>
          <p:nvPr/>
        </p:nvSpPr>
        <p:spPr>
          <a:xfrm>
            <a:off x="1640100" y="3754450"/>
            <a:ext cx="5863800" cy="619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latin typeface="Lato"/>
                <a:ea typeface="Lato"/>
                <a:cs typeface="Lato"/>
                <a:sym typeface="Lato"/>
              </a:rPr>
              <a:t>Key Insights:</a:t>
            </a:r>
            <a:endParaRPr b="1">
              <a:latin typeface="Lato"/>
              <a:ea typeface="Lato"/>
              <a:cs typeface="Lato"/>
              <a:sym typeface="Lato"/>
            </a:endParaRPr>
          </a:p>
          <a:p>
            <a:pPr indent="0" lvl="0" marL="0" rtl="0" algn="ctr">
              <a:lnSpc>
                <a:spcPct val="100000"/>
              </a:lnSpc>
              <a:spcBef>
                <a:spcPts val="0"/>
              </a:spcBef>
              <a:spcAft>
                <a:spcPts val="0"/>
              </a:spcAft>
              <a:buNone/>
            </a:pPr>
            <a:r>
              <a:t/>
            </a:r>
            <a:endParaRPr>
              <a:latin typeface="Lato"/>
              <a:ea typeface="Lato"/>
              <a:cs typeface="Lato"/>
              <a:sym typeface="Lato"/>
            </a:endParaRPr>
          </a:p>
          <a:p>
            <a:pPr indent="0" lvl="0" marL="0" rtl="0" algn="l">
              <a:lnSpc>
                <a:spcPct val="100000"/>
              </a:lnSpc>
              <a:spcBef>
                <a:spcPts val="0"/>
              </a:spcBef>
              <a:spcAft>
                <a:spcPts val="0"/>
              </a:spcAft>
              <a:buNone/>
            </a:pPr>
            <a:r>
              <a:rPr lang="en">
                <a:latin typeface="Lato"/>
                <a:ea typeface="Lato"/>
                <a:cs typeface="Lato"/>
                <a:sym typeface="Lato"/>
              </a:rPr>
              <a:t>In both our adoptable and already adopted dog populations, Pitbulls take the longest to find a home</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p:txBody>
      </p:sp>
      <p:sp>
        <p:nvSpPr>
          <p:cNvPr id="164" name="Google Shape;164;p23"/>
          <p:cNvSpPr/>
          <p:nvPr/>
        </p:nvSpPr>
        <p:spPr>
          <a:xfrm>
            <a:off x="3855050" y="1853300"/>
            <a:ext cx="456900" cy="218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 name="Google Shape;165;p23"/>
          <p:cNvSpPr/>
          <p:nvPr/>
        </p:nvSpPr>
        <p:spPr>
          <a:xfrm>
            <a:off x="6810200" y="2492600"/>
            <a:ext cx="456900" cy="218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ctrTitle"/>
          </p:nvPr>
        </p:nvSpPr>
        <p:spPr>
          <a:xfrm>
            <a:off x="129675" y="1322450"/>
            <a:ext cx="3695400" cy="54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40"/>
              <a:t>Analysis - Breed </a:t>
            </a:r>
            <a:endParaRPr sz="2540"/>
          </a:p>
          <a:p>
            <a:pPr indent="0" lvl="0" marL="0" rtl="0" algn="ctr">
              <a:spcBef>
                <a:spcPts val="0"/>
              </a:spcBef>
              <a:spcAft>
                <a:spcPts val="0"/>
              </a:spcAft>
              <a:buSzPts val="990"/>
              <a:buNone/>
            </a:pPr>
            <a:r>
              <a:t/>
            </a:r>
            <a:endParaRPr sz="2940"/>
          </a:p>
        </p:txBody>
      </p:sp>
      <p:pic>
        <p:nvPicPr>
          <p:cNvPr id="171" name="Google Shape;171;p24"/>
          <p:cNvPicPr preferRelativeResize="0"/>
          <p:nvPr/>
        </p:nvPicPr>
        <p:blipFill>
          <a:blip r:embed="rId3">
            <a:alphaModFix/>
          </a:blip>
          <a:stretch>
            <a:fillRect/>
          </a:stretch>
        </p:blipFill>
        <p:spPr>
          <a:xfrm>
            <a:off x="3330287" y="2367550"/>
            <a:ext cx="2873712" cy="2379724"/>
          </a:xfrm>
          <a:prstGeom prst="rect">
            <a:avLst/>
          </a:prstGeom>
          <a:noFill/>
          <a:ln>
            <a:noFill/>
          </a:ln>
        </p:spPr>
      </p:pic>
      <p:pic>
        <p:nvPicPr>
          <p:cNvPr id="172" name="Google Shape;172;p24"/>
          <p:cNvPicPr preferRelativeResize="0"/>
          <p:nvPr/>
        </p:nvPicPr>
        <p:blipFill>
          <a:blip r:embed="rId4">
            <a:alphaModFix/>
          </a:blip>
          <a:stretch>
            <a:fillRect/>
          </a:stretch>
        </p:blipFill>
        <p:spPr>
          <a:xfrm>
            <a:off x="6407900" y="1322450"/>
            <a:ext cx="2654450" cy="2322675"/>
          </a:xfrm>
          <a:prstGeom prst="rect">
            <a:avLst/>
          </a:prstGeom>
          <a:noFill/>
          <a:ln>
            <a:noFill/>
          </a:ln>
        </p:spPr>
      </p:pic>
      <p:sp>
        <p:nvSpPr>
          <p:cNvPr id="173" name="Google Shape;173;p24"/>
          <p:cNvSpPr txBox="1"/>
          <p:nvPr/>
        </p:nvSpPr>
        <p:spPr>
          <a:xfrm>
            <a:off x="129675" y="2492500"/>
            <a:ext cx="2996700" cy="232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Lato"/>
                <a:ea typeface="Lato"/>
                <a:cs typeface="Lato"/>
                <a:sym typeface="Lato"/>
              </a:rPr>
              <a:t>Key Insights:</a:t>
            </a:r>
            <a:endParaRPr b="1">
              <a:latin typeface="Lato"/>
              <a:ea typeface="Lato"/>
              <a:cs typeface="Lato"/>
              <a:sym typeface="Lato"/>
            </a:endParaRPr>
          </a:p>
          <a:p>
            <a:pPr indent="0" lvl="0" marL="0" rtl="0" algn="ctr">
              <a:lnSpc>
                <a:spcPct val="100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lang="en">
                <a:latin typeface="Lato"/>
                <a:ea typeface="Lato"/>
                <a:cs typeface="Lato"/>
                <a:sym typeface="Lato"/>
              </a:rPr>
              <a:t>While Pitbulls are the most frequently available dogs for adoption, the Labrador Retriever is the most frequently adopted dog, highlighting the difference in breed preferences</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p:txBody>
      </p:sp>
      <p:sp>
        <p:nvSpPr>
          <p:cNvPr id="174" name="Google Shape;174;p24"/>
          <p:cNvSpPr txBox="1"/>
          <p:nvPr/>
        </p:nvSpPr>
        <p:spPr>
          <a:xfrm>
            <a:off x="4145175" y="1802850"/>
            <a:ext cx="1881900" cy="3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Lato"/>
                <a:ea typeface="Lato"/>
                <a:cs typeface="Lato"/>
                <a:sym typeface="Lato"/>
              </a:rPr>
              <a:t>Adoptable </a:t>
            </a:r>
            <a:endParaRPr b="1" sz="1600">
              <a:latin typeface="Lato"/>
              <a:ea typeface="Lato"/>
              <a:cs typeface="Lato"/>
              <a:sym typeface="Lato"/>
            </a:endParaRPr>
          </a:p>
        </p:txBody>
      </p:sp>
      <p:sp>
        <p:nvSpPr>
          <p:cNvPr id="175" name="Google Shape;175;p24"/>
          <p:cNvSpPr txBox="1"/>
          <p:nvPr/>
        </p:nvSpPr>
        <p:spPr>
          <a:xfrm>
            <a:off x="6771025" y="914875"/>
            <a:ext cx="1326000" cy="3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Lato"/>
                <a:ea typeface="Lato"/>
                <a:cs typeface="Lato"/>
                <a:sym typeface="Lato"/>
              </a:rPr>
              <a:t>Adopted</a:t>
            </a:r>
            <a:endParaRPr b="1" sz="16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ctrTitle"/>
          </p:nvPr>
        </p:nvSpPr>
        <p:spPr>
          <a:xfrm>
            <a:off x="729450" y="1197050"/>
            <a:ext cx="3525900" cy="8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Correlation Matrix</a:t>
            </a:r>
            <a:endParaRPr sz="2500"/>
          </a:p>
          <a:p>
            <a:pPr indent="0" lvl="0" marL="0" rtl="0" algn="l">
              <a:spcBef>
                <a:spcPts val="0"/>
              </a:spcBef>
              <a:spcAft>
                <a:spcPts val="0"/>
              </a:spcAft>
              <a:buSzPts val="990"/>
              <a:buNone/>
            </a:pPr>
            <a:r>
              <a:t/>
            </a:r>
            <a:endParaRPr sz="3780"/>
          </a:p>
        </p:txBody>
      </p:sp>
      <p:pic>
        <p:nvPicPr>
          <p:cNvPr id="181" name="Google Shape;181;p25"/>
          <p:cNvPicPr preferRelativeResize="0"/>
          <p:nvPr/>
        </p:nvPicPr>
        <p:blipFill>
          <a:blip r:embed="rId4">
            <a:alphaModFix/>
          </a:blip>
          <a:stretch>
            <a:fillRect/>
          </a:stretch>
        </p:blipFill>
        <p:spPr>
          <a:xfrm>
            <a:off x="4147200" y="783125"/>
            <a:ext cx="4821300" cy="3736226"/>
          </a:xfrm>
          <a:prstGeom prst="rect">
            <a:avLst/>
          </a:prstGeom>
          <a:noFill/>
          <a:ln>
            <a:noFill/>
          </a:ln>
        </p:spPr>
      </p:pic>
      <p:sp>
        <p:nvSpPr>
          <p:cNvPr id="182" name="Google Shape;182;p25"/>
          <p:cNvSpPr txBox="1"/>
          <p:nvPr/>
        </p:nvSpPr>
        <p:spPr>
          <a:xfrm>
            <a:off x="295500" y="1899850"/>
            <a:ext cx="3851700" cy="31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F1F1F"/>
                </a:solidFill>
                <a:latin typeface="Lato"/>
                <a:ea typeface="Lato"/>
                <a:cs typeface="Lato"/>
                <a:sym typeface="Lato"/>
              </a:rPr>
              <a:t>Key Insights:</a:t>
            </a:r>
            <a:endParaRPr b="1">
              <a:solidFill>
                <a:srgbClr val="1F1F1F"/>
              </a:solidFill>
              <a:latin typeface="Lato"/>
              <a:ea typeface="Lato"/>
              <a:cs typeface="Lato"/>
              <a:sym typeface="Lato"/>
            </a:endParaRPr>
          </a:p>
          <a:p>
            <a:pPr indent="0" lvl="0" marL="0" rtl="0" algn="ctr">
              <a:spcBef>
                <a:spcPts val="0"/>
              </a:spcBef>
              <a:spcAft>
                <a:spcPts val="0"/>
              </a:spcAft>
              <a:buNone/>
            </a:pPr>
            <a:r>
              <a:t/>
            </a:r>
            <a:endParaRPr>
              <a:solidFill>
                <a:srgbClr val="1F1F1F"/>
              </a:solidFill>
              <a:latin typeface="Lato"/>
              <a:ea typeface="Lato"/>
              <a:cs typeface="Lato"/>
              <a:sym typeface="Lato"/>
            </a:endParaRPr>
          </a:p>
          <a:p>
            <a:pPr indent="0" lvl="0" marL="0" rtl="0" algn="l">
              <a:lnSpc>
                <a:spcPct val="115000"/>
              </a:lnSpc>
              <a:spcBef>
                <a:spcPts val="0"/>
              </a:spcBef>
              <a:spcAft>
                <a:spcPts val="0"/>
              </a:spcAft>
              <a:buNone/>
            </a:pPr>
            <a:r>
              <a:rPr lang="en">
                <a:solidFill>
                  <a:srgbClr val="1F1F1F"/>
                </a:solidFill>
                <a:latin typeface="Lato"/>
                <a:ea typeface="Lato"/>
                <a:cs typeface="Lato"/>
                <a:sym typeface="Lato"/>
              </a:rPr>
              <a:t>In a correlation heatmap, the color intensity represents the strength and direction of the correlation between two variables.</a:t>
            </a:r>
            <a:endParaRPr>
              <a:solidFill>
                <a:srgbClr val="1F1F1F"/>
              </a:solidFill>
              <a:latin typeface="Lato"/>
              <a:ea typeface="Lato"/>
              <a:cs typeface="Lato"/>
              <a:sym typeface="Lato"/>
            </a:endParaRPr>
          </a:p>
          <a:p>
            <a:pPr indent="0" lvl="0" marL="0" rtl="0" algn="l">
              <a:lnSpc>
                <a:spcPct val="115000"/>
              </a:lnSpc>
              <a:spcBef>
                <a:spcPts val="0"/>
              </a:spcBef>
              <a:spcAft>
                <a:spcPts val="0"/>
              </a:spcAft>
              <a:buNone/>
            </a:pPr>
            <a:r>
              <a:rPr lang="en">
                <a:solidFill>
                  <a:srgbClr val="1F1F1F"/>
                </a:solidFill>
                <a:latin typeface="Lato"/>
                <a:ea typeface="Lato"/>
                <a:cs typeface="Lato"/>
                <a:sym typeface="Lato"/>
              </a:rPr>
              <a:t>Correlation values typically range from -1 to 1.</a:t>
            </a:r>
            <a:endParaRPr>
              <a:solidFill>
                <a:srgbClr val="1F1F1F"/>
              </a:solidFill>
              <a:latin typeface="Lato"/>
              <a:ea typeface="Lato"/>
              <a:cs typeface="Lato"/>
              <a:sym typeface="Lato"/>
            </a:endParaRPr>
          </a:p>
          <a:p>
            <a:pPr indent="0" lvl="0" marL="0" rtl="0" algn="l">
              <a:lnSpc>
                <a:spcPct val="115000"/>
              </a:lnSpc>
              <a:spcBef>
                <a:spcPts val="0"/>
              </a:spcBef>
              <a:spcAft>
                <a:spcPts val="0"/>
              </a:spcAft>
              <a:buNone/>
            </a:pPr>
            <a:r>
              <a:t/>
            </a:r>
            <a:endParaRPr>
              <a:solidFill>
                <a:srgbClr val="1F1F1F"/>
              </a:solidFill>
              <a:latin typeface="Lato"/>
              <a:ea typeface="Lato"/>
              <a:cs typeface="Lato"/>
              <a:sym typeface="Lato"/>
            </a:endParaRPr>
          </a:p>
          <a:p>
            <a:pPr indent="-317500" lvl="0" marL="457200" rtl="0" algn="l">
              <a:lnSpc>
                <a:spcPct val="115000"/>
              </a:lnSpc>
              <a:spcBef>
                <a:spcPts val="0"/>
              </a:spcBef>
              <a:spcAft>
                <a:spcPts val="0"/>
              </a:spcAft>
              <a:buClr>
                <a:srgbClr val="1F1F1F"/>
              </a:buClr>
              <a:buSzPts val="1400"/>
              <a:buFont typeface="Lato"/>
              <a:buChar char="●"/>
            </a:pPr>
            <a:r>
              <a:rPr lang="en">
                <a:solidFill>
                  <a:srgbClr val="1F1F1F"/>
                </a:solidFill>
                <a:latin typeface="Lato"/>
                <a:ea typeface="Lato"/>
                <a:cs typeface="Lato"/>
                <a:sym typeface="Lato"/>
              </a:rPr>
              <a:t>A positive correlation (closer to 1) warmer colors, such as red.</a:t>
            </a:r>
            <a:endParaRPr>
              <a:solidFill>
                <a:srgbClr val="1F1F1F"/>
              </a:solidFill>
              <a:latin typeface="Lato"/>
              <a:ea typeface="Lato"/>
              <a:cs typeface="Lato"/>
              <a:sym typeface="Lato"/>
            </a:endParaRPr>
          </a:p>
          <a:p>
            <a:pPr indent="-317500" lvl="0" marL="457200" rtl="0" algn="l">
              <a:lnSpc>
                <a:spcPct val="115000"/>
              </a:lnSpc>
              <a:spcBef>
                <a:spcPts val="0"/>
              </a:spcBef>
              <a:spcAft>
                <a:spcPts val="0"/>
              </a:spcAft>
              <a:buClr>
                <a:srgbClr val="1F1F1F"/>
              </a:buClr>
              <a:buSzPts val="1400"/>
              <a:buFont typeface="Lato"/>
              <a:buChar char="●"/>
            </a:pPr>
            <a:r>
              <a:rPr lang="en">
                <a:solidFill>
                  <a:srgbClr val="1F1F1F"/>
                </a:solidFill>
                <a:latin typeface="Lato"/>
                <a:ea typeface="Lato"/>
                <a:cs typeface="Lato"/>
                <a:sym typeface="Lato"/>
              </a:rPr>
              <a:t>A negative correlation (closer to -1) cooler colors, such as blue.</a:t>
            </a:r>
            <a:endParaRPr>
              <a:solidFill>
                <a:srgbClr val="1F1F1F"/>
              </a:solidFill>
              <a:latin typeface="Lato"/>
              <a:ea typeface="Lato"/>
              <a:cs typeface="Lato"/>
              <a:sym typeface="Lato"/>
            </a:endParaRPr>
          </a:p>
          <a:p>
            <a:pPr indent="-317500" lvl="0" marL="457200" rtl="0" algn="l">
              <a:lnSpc>
                <a:spcPct val="115000"/>
              </a:lnSpc>
              <a:spcBef>
                <a:spcPts val="0"/>
              </a:spcBef>
              <a:spcAft>
                <a:spcPts val="0"/>
              </a:spcAft>
              <a:buClr>
                <a:srgbClr val="1F1F1F"/>
              </a:buClr>
              <a:buSzPts val="1400"/>
              <a:buFont typeface="Lato"/>
              <a:buChar char="●"/>
            </a:pPr>
            <a:r>
              <a:rPr lang="en">
                <a:solidFill>
                  <a:srgbClr val="1F1F1F"/>
                </a:solidFill>
                <a:latin typeface="Lato"/>
                <a:ea typeface="Lato"/>
                <a:cs typeface="Lato"/>
                <a:sym typeface="Lato"/>
              </a:rPr>
              <a:t>No correlation (closer to 0) neutral color.</a:t>
            </a:r>
            <a:endParaRPr>
              <a:solidFill>
                <a:srgbClr val="1F1F1F"/>
              </a:solidFill>
              <a:latin typeface="Lato"/>
              <a:ea typeface="Lato"/>
              <a:cs typeface="Lato"/>
              <a:sym typeface="Lato"/>
            </a:endParaRPr>
          </a:p>
          <a:p>
            <a:pPr indent="0" lvl="0" marL="0" rtl="0" algn="l">
              <a:lnSpc>
                <a:spcPct val="115000"/>
              </a:lnSpc>
              <a:spcBef>
                <a:spcPts val="0"/>
              </a:spcBef>
              <a:spcAft>
                <a:spcPts val="0"/>
              </a:spcAft>
              <a:buNone/>
            </a:pPr>
            <a:r>
              <a:t/>
            </a:r>
            <a:endParaRPr>
              <a:solidFill>
                <a:srgbClr val="1F1F1F"/>
              </a:solidFill>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ctrTitle"/>
          </p:nvPr>
        </p:nvSpPr>
        <p:spPr>
          <a:xfrm>
            <a:off x="1123650" y="769400"/>
            <a:ext cx="6896700" cy="108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00"/>
              <a:t>Analysis - Age</a:t>
            </a:r>
            <a:endParaRPr sz="2500"/>
          </a:p>
          <a:p>
            <a:pPr indent="0" lvl="0" marL="0" rtl="0" algn="ctr">
              <a:spcBef>
                <a:spcPts val="0"/>
              </a:spcBef>
              <a:spcAft>
                <a:spcPts val="0"/>
              </a:spcAft>
              <a:buSzPts val="990"/>
              <a:buNone/>
            </a:pPr>
            <a:r>
              <a:t/>
            </a:r>
            <a:endParaRPr sz="3780"/>
          </a:p>
        </p:txBody>
      </p:sp>
      <p:pic>
        <p:nvPicPr>
          <p:cNvPr id="188" name="Google Shape;188;p26"/>
          <p:cNvPicPr preferRelativeResize="0"/>
          <p:nvPr/>
        </p:nvPicPr>
        <p:blipFill>
          <a:blip r:embed="rId3">
            <a:alphaModFix/>
          </a:blip>
          <a:stretch>
            <a:fillRect/>
          </a:stretch>
        </p:blipFill>
        <p:spPr>
          <a:xfrm>
            <a:off x="588075" y="1505975"/>
            <a:ext cx="3983925" cy="1991963"/>
          </a:xfrm>
          <a:prstGeom prst="rect">
            <a:avLst/>
          </a:prstGeom>
          <a:noFill/>
          <a:ln>
            <a:noFill/>
          </a:ln>
        </p:spPr>
      </p:pic>
      <p:pic>
        <p:nvPicPr>
          <p:cNvPr id="189" name="Google Shape;189;p26"/>
          <p:cNvPicPr preferRelativeResize="0"/>
          <p:nvPr/>
        </p:nvPicPr>
        <p:blipFill>
          <a:blip r:embed="rId4">
            <a:alphaModFix/>
          </a:blip>
          <a:stretch>
            <a:fillRect/>
          </a:stretch>
        </p:blipFill>
        <p:spPr>
          <a:xfrm>
            <a:off x="4714975" y="1482950"/>
            <a:ext cx="4076050" cy="1991950"/>
          </a:xfrm>
          <a:prstGeom prst="rect">
            <a:avLst/>
          </a:prstGeom>
          <a:noFill/>
          <a:ln>
            <a:noFill/>
          </a:ln>
        </p:spPr>
      </p:pic>
      <p:sp>
        <p:nvSpPr>
          <p:cNvPr id="190" name="Google Shape;190;p26"/>
          <p:cNvSpPr txBox="1"/>
          <p:nvPr/>
        </p:nvSpPr>
        <p:spPr>
          <a:xfrm>
            <a:off x="1204050" y="3575725"/>
            <a:ext cx="6816300" cy="114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Lato"/>
                <a:ea typeface="Lato"/>
                <a:cs typeface="Lato"/>
                <a:sym typeface="Lato"/>
              </a:rPr>
              <a:t>Key Insights</a:t>
            </a:r>
            <a:r>
              <a:rPr lang="en" sz="1100">
                <a:latin typeface="Lato"/>
                <a:ea typeface="Lato"/>
                <a:cs typeface="Lato"/>
                <a:sym typeface="Lato"/>
              </a:rPr>
              <a:t>:</a:t>
            </a:r>
            <a:endParaRPr sz="1100">
              <a:latin typeface="Lato"/>
              <a:ea typeface="Lato"/>
              <a:cs typeface="Lato"/>
              <a:sym typeface="Lato"/>
            </a:endParaRPr>
          </a:p>
          <a:p>
            <a:pPr indent="0" lvl="0" marL="0" rtl="0" algn="ctr">
              <a:spcBef>
                <a:spcPts val="0"/>
              </a:spcBef>
              <a:spcAft>
                <a:spcPts val="0"/>
              </a:spcAft>
              <a:buNone/>
            </a:pPr>
            <a:r>
              <a:t/>
            </a:r>
            <a:endParaRPr sz="1100">
              <a:latin typeface="Lato"/>
              <a:ea typeface="Lato"/>
              <a:cs typeface="Lato"/>
              <a:sym typeface="Lato"/>
            </a:endParaRPr>
          </a:p>
          <a:p>
            <a:pPr indent="0" lvl="0" marL="0" rtl="0" algn="l">
              <a:lnSpc>
                <a:spcPct val="135714"/>
              </a:lnSpc>
              <a:spcBef>
                <a:spcPts val="0"/>
              </a:spcBef>
              <a:spcAft>
                <a:spcPts val="0"/>
              </a:spcAft>
              <a:buNone/>
            </a:pPr>
            <a:r>
              <a:rPr lang="en">
                <a:latin typeface="Lato"/>
                <a:ea typeface="Lato"/>
                <a:cs typeface="Lato"/>
                <a:sym typeface="Lato"/>
              </a:rPr>
              <a:t>We are getting mixed results for the correlation between age and days online prior to adoption with the adoptable dog population having a positive correlation of .24 and adopted dogs having a negative correlation of -.32. This looks to be due to more senior dogs getting adopted faster in the adopted population.</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ctrTitle"/>
          </p:nvPr>
        </p:nvSpPr>
        <p:spPr>
          <a:xfrm>
            <a:off x="2019925" y="938375"/>
            <a:ext cx="5136000" cy="59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872"/>
              <a:t>Analysis - Size</a:t>
            </a:r>
            <a:endParaRPr sz="2872"/>
          </a:p>
          <a:p>
            <a:pPr indent="0" lvl="0" marL="0" rtl="0" algn="ctr">
              <a:spcBef>
                <a:spcPts val="0"/>
              </a:spcBef>
              <a:spcAft>
                <a:spcPts val="0"/>
              </a:spcAft>
              <a:buNone/>
            </a:pPr>
            <a:r>
              <a:t/>
            </a:r>
            <a:endParaRPr/>
          </a:p>
        </p:txBody>
      </p:sp>
      <p:pic>
        <p:nvPicPr>
          <p:cNvPr id="196" name="Google Shape;196;p27"/>
          <p:cNvPicPr preferRelativeResize="0"/>
          <p:nvPr/>
        </p:nvPicPr>
        <p:blipFill rotWithShape="1">
          <a:blip r:embed="rId3">
            <a:alphaModFix/>
          </a:blip>
          <a:srcRect b="0" l="5203" r="1703" t="2248"/>
          <a:stretch/>
        </p:blipFill>
        <p:spPr>
          <a:xfrm>
            <a:off x="661850" y="1813925"/>
            <a:ext cx="3870100" cy="2032050"/>
          </a:xfrm>
          <a:prstGeom prst="rect">
            <a:avLst/>
          </a:prstGeom>
          <a:noFill/>
          <a:ln>
            <a:noFill/>
          </a:ln>
        </p:spPr>
      </p:pic>
      <p:pic>
        <p:nvPicPr>
          <p:cNvPr id="197" name="Google Shape;197;p27"/>
          <p:cNvPicPr preferRelativeResize="0"/>
          <p:nvPr/>
        </p:nvPicPr>
        <p:blipFill rotWithShape="1">
          <a:blip r:embed="rId4">
            <a:alphaModFix/>
          </a:blip>
          <a:srcRect b="1632" l="8391" r="5542" t="0"/>
          <a:stretch/>
        </p:blipFill>
        <p:spPr>
          <a:xfrm>
            <a:off x="4947700" y="1761300"/>
            <a:ext cx="3724550" cy="2127750"/>
          </a:xfrm>
          <a:prstGeom prst="rect">
            <a:avLst/>
          </a:prstGeom>
          <a:noFill/>
          <a:ln>
            <a:noFill/>
          </a:ln>
        </p:spPr>
      </p:pic>
      <p:sp>
        <p:nvSpPr>
          <p:cNvPr id="198" name="Google Shape;198;p27"/>
          <p:cNvSpPr txBox="1"/>
          <p:nvPr/>
        </p:nvSpPr>
        <p:spPr>
          <a:xfrm>
            <a:off x="1068025" y="3981925"/>
            <a:ext cx="7456200" cy="6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Key Insights:</a:t>
            </a:r>
            <a:endParaRPr b="1">
              <a:latin typeface="Lato"/>
              <a:ea typeface="Lato"/>
              <a:cs typeface="Lato"/>
              <a:sym typeface="Lato"/>
            </a:endParaRPr>
          </a:p>
          <a:p>
            <a:pPr indent="0" lvl="0" marL="0" rtl="0" algn="l">
              <a:lnSpc>
                <a:spcPct val="135714"/>
              </a:lnSpc>
              <a:spcBef>
                <a:spcPts val="0"/>
              </a:spcBef>
              <a:spcAft>
                <a:spcPts val="0"/>
              </a:spcAft>
              <a:buNone/>
            </a:pPr>
            <a:r>
              <a:rPr lang="en">
                <a:latin typeface="Lato"/>
                <a:ea typeface="Lato"/>
                <a:cs typeface="Lato"/>
                <a:sym typeface="Lato"/>
              </a:rPr>
              <a:t>For size of the dogs, we are seeing a slight positive correlation of larger size dogs being available longer prior to adoption. The correlation coefficients are .07 in the adoptable population and .04 in the population that has already been adopted.</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ctrTitle"/>
          </p:nvPr>
        </p:nvSpPr>
        <p:spPr>
          <a:xfrm>
            <a:off x="830700" y="969100"/>
            <a:ext cx="7482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00"/>
              <a:t>Analysis - Coat</a:t>
            </a:r>
            <a:endParaRPr sz="2500"/>
          </a:p>
          <a:p>
            <a:pPr indent="0" lvl="0" marL="0" rtl="0" algn="l">
              <a:spcBef>
                <a:spcPts val="0"/>
              </a:spcBef>
              <a:spcAft>
                <a:spcPts val="0"/>
              </a:spcAft>
              <a:buSzPts val="990"/>
              <a:buNone/>
            </a:pPr>
            <a:r>
              <a:t/>
            </a:r>
            <a:endParaRPr sz="3780"/>
          </a:p>
        </p:txBody>
      </p:sp>
      <p:pic>
        <p:nvPicPr>
          <p:cNvPr id="204" name="Google Shape;204;p28"/>
          <p:cNvPicPr preferRelativeResize="0"/>
          <p:nvPr/>
        </p:nvPicPr>
        <p:blipFill rotWithShape="1">
          <a:blip r:embed="rId3">
            <a:alphaModFix/>
          </a:blip>
          <a:srcRect b="0" l="-913" r="-609" t="0"/>
          <a:stretch/>
        </p:blipFill>
        <p:spPr>
          <a:xfrm>
            <a:off x="1707499" y="1582300"/>
            <a:ext cx="5544727" cy="2812801"/>
          </a:xfrm>
          <a:prstGeom prst="rect">
            <a:avLst/>
          </a:prstGeom>
          <a:noFill/>
          <a:ln>
            <a:noFill/>
          </a:ln>
        </p:spPr>
      </p:pic>
      <p:sp>
        <p:nvSpPr>
          <p:cNvPr id="205" name="Google Shape;205;p28"/>
          <p:cNvSpPr txBox="1"/>
          <p:nvPr/>
        </p:nvSpPr>
        <p:spPr>
          <a:xfrm>
            <a:off x="987625" y="4478025"/>
            <a:ext cx="7405500" cy="396000"/>
          </a:xfrm>
          <a:prstGeom prst="rect">
            <a:avLst/>
          </a:prstGeom>
          <a:noFill/>
          <a:ln>
            <a:noFill/>
          </a:ln>
        </p:spPr>
        <p:txBody>
          <a:bodyPr anchorCtr="0" anchor="t" bIns="91425" lIns="91425" spcFirstLastPara="1" rIns="91425" wrap="square" tIns="91425">
            <a:noAutofit/>
          </a:bodyPr>
          <a:lstStyle/>
          <a:p>
            <a:pPr indent="0" lvl="0" marL="0" marR="0" rtl="0" algn="ctr">
              <a:lnSpc>
                <a:spcPct val="135714"/>
              </a:lnSpc>
              <a:spcBef>
                <a:spcPts val="0"/>
              </a:spcBef>
              <a:spcAft>
                <a:spcPts val="0"/>
              </a:spcAft>
              <a:buNone/>
            </a:pPr>
            <a:r>
              <a:rPr b="1" lang="en">
                <a:latin typeface="Lato"/>
                <a:ea typeface="Lato"/>
                <a:cs typeface="Lato"/>
                <a:sym typeface="Lato"/>
              </a:rPr>
              <a:t>Key Insights:</a:t>
            </a:r>
            <a:endParaRPr b="1">
              <a:latin typeface="Lato"/>
              <a:ea typeface="Lato"/>
              <a:cs typeface="Lato"/>
              <a:sym typeface="Lato"/>
            </a:endParaRPr>
          </a:p>
          <a:p>
            <a:pPr indent="0" lvl="0" marL="0" marR="0" rtl="0" algn="ctr">
              <a:lnSpc>
                <a:spcPct val="135714"/>
              </a:lnSpc>
              <a:spcBef>
                <a:spcPts val="0"/>
              </a:spcBef>
              <a:spcAft>
                <a:spcPts val="0"/>
              </a:spcAft>
              <a:buNone/>
            </a:pPr>
            <a:r>
              <a:rPr lang="en">
                <a:latin typeface="Lato"/>
                <a:ea typeface="Lato"/>
                <a:cs typeface="Lato"/>
                <a:sym typeface="Lato"/>
              </a:rPr>
              <a:t>The majority of the data is more closely distributed with a relatively small number of outliers</a:t>
            </a:r>
            <a:endParaRPr>
              <a:latin typeface="Lato"/>
              <a:ea typeface="Lato"/>
              <a:cs typeface="Lato"/>
              <a:sym typeface="Lato"/>
            </a:endParaRPr>
          </a:p>
          <a:p>
            <a:pPr indent="0" lvl="0" marL="0" rtl="0" algn="ctr">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ctrTitle"/>
          </p:nvPr>
        </p:nvSpPr>
        <p:spPr>
          <a:xfrm>
            <a:off x="727950" y="63807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Analysis - Location</a:t>
            </a:r>
            <a:endParaRPr sz="2500"/>
          </a:p>
          <a:p>
            <a:pPr indent="0" lvl="0" marL="0" rtl="0" algn="ctr">
              <a:spcBef>
                <a:spcPts val="0"/>
              </a:spcBef>
              <a:spcAft>
                <a:spcPts val="0"/>
              </a:spcAft>
              <a:buNone/>
            </a:pPr>
            <a:r>
              <a:t/>
            </a:r>
            <a:endParaRPr/>
          </a:p>
        </p:txBody>
      </p:sp>
      <p:pic>
        <p:nvPicPr>
          <p:cNvPr id="211" name="Google Shape;211;p29"/>
          <p:cNvPicPr preferRelativeResize="0"/>
          <p:nvPr/>
        </p:nvPicPr>
        <p:blipFill rotWithShape="1">
          <a:blip r:embed="rId3">
            <a:alphaModFix/>
          </a:blip>
          <a:srcRect b="-1999" l="0" r="7218" t="0"/>
          <a:stretch/>
        </p:blipFill>
        <p:spPr>
          <a:xfrm>
            <a:off x="2752125" y="1227575"/>
            <a:ext cx="3845999" cy="3155501"/>
          </a:xfrm>
          <a:prstGeom prst="rect">
            <a:avLst/>
          </a:prstGeom>
          <a:noFill/>
          <a:ln>
            <a:noFill/>
          </a:ln>
        </p:spPr>
      </p:pic>
      <p:sp>
        <p:nvSpPr>
          <p:cNvPr id="212" name="Google Shape;212;p29"/>
          <p:cNvSpPr txBox="1"/>
          <p:nvPr/>
        </p:nvSpPr>
        <p:spPr>
          <a:xfrm>
            <a:off x="2891750" y="4383075"/>
            <a:ext cx="4715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Lato"/>
                <a:ea typeface="Lato"/>
                <a:cs typeface="Lato"/>
                <a:sym typeface="Lato"/>
              </a:rPr>
              <a:t>Key Insights:</a:t>
            </a:r>
            <a:endParaRPr b="1" sz="1200">
              <a:latin typeface="Lato"/>
              <a:ea typeface="Lato"/>
              <a:cs typeface="Lato"/>
              <a:sym typeface="Lato"/>
            </a:endParaRPr>
          </a:p>
          <a:p>
            <a:pPr indent="0" lvl="0" marL="0" rtl="0" algn="ctr">
              <a:spcBef>
                <a:spcPts val="0"/>
              </a:spcBef>
              <a:spcAft>
                <a:spcPts val="0"/>
              </a:spcAft>
              <a:buNone/>
            </a:pPr>
            <a:r>
              <a:rPr lang="en" sz="1200">
                <a:latin typeface="Lato"/>
                <a:ea typeface="Lato"/>
                <a:cs typeface="Lato"/>
                <a:sym typeface="Lato"/>
              </a:rPr>
              <a:t>This map shows the location of where the shelters in the dataset are located</a:t>
            </a:r>
            <a:endParaRPr sz="12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solidFill>
                  <a:srgbClr val="262626"/>
                </a:solidFill>
                <a:latin typeface="Arial"/>
                <a:ea typeface="Arial"/>
                <a:cs typeface="Arial"/>
                <a:sym typeface="Arial"/>
              </a:rPr>
              <a:t>Challenges</a:t>
            </a:r>
            <a:endParaRPr sz="3600"/>
          </a:p>
        </p:txBody>
      </p:sp>
      <p:sp>
        <p:nvSpPr>
          <p:cNvPr id="218" name="Google Shape;218;p30"/>
          <p:cNvSpPr txBox="1"/>
          <p:nvPr>
            <p:ph idx="1" type="subTitle"/>
          </p:nvPr>
        </p:nvSpPr>
        <p:spPr>
          <a:xfrm>
            <a:off x="729450" y="2169175"/>
            <a:ext cx="7688100" cy="1664700"/>
          </a:xfrm>
          <a:prstGeom prst="rect">
            <a:avLst/>
          </a:prstGeom>
        </p:spPr>
        <p:txBody>
          <a:bodyPr anchorCtr="0" anchor="t" bIns="91425" lIns="91425" spcFirstLastPara="1" rIns="91425" wrap="square" tIns="91425">
            <a:normAutofit lnSpcReduction="20000"/>
          </a:bodyPr>
          <a:lstStyle/>
          <a:p>
            <a:pPr indent="-330200" lvl="0" marL="457200" rtl="0" algn="l">
              <a:lnSpc>
                <a:spcPct val="150000"/>
              </a:lnSpc>
              <a:spcBef>
                <a:spcPts val="0"/>
              </a:spcBef>
              <a:spcAft>
                <a:spcPts val="0"/>
              </a:spcAft>
              <a:buSzPts val="1600"/>
              <a:buChar char="●"/>
            </a:pPr>
            <a:r>
              <a:rPr lang="en"/>
              <a:t>Calculating the number of days on petfinder/adoptable days online </a:t>
            </a:r>
            <a:endParaRPr/>
          </a:p>
          <a:p>
            <a:pPr indent="-330200" lvl="0" marL="457200" rtl="0" algn="l">
              <a:lnSpc>
                <a:spcPct val="150000"/>
              </a:lnSpc>
              <a:spcBef>
                <a:spcPts val="0"/>
              </a:spcBef>
              <a:spcAft>
                <a:spcPts val="0"/>
              </a:spcAft>
              <a:buSzPts val="1600"/>
              <a:buChar char="●"/>
            </a:pPr>
            <a:r>
              <a:rPr lang="en"/>
              <a:t>There is no defined specification for age or breed size. </a:t>
            </a:r>
            <a:endParaRPr/>
          </a:p>
          <a:p>
            <a:pPr indent="-330200" lvl="0" marL="457200" rtl="0" algn="l">
              <a:lnSpc>
                <a:spcPct val="150000"/>
              </a:lnSpc>
              <a:spcBef>
                <a:spcPts val="0"/>
              </a:spcBef>
              <a:spcAft>
                <a:spcPts val="0"/>
              </a:spcAft>
              <a:buSzPts val="1600"/>
              <a:buChar char="●"/>
            </a:pPr>
            <a:r>
              <a:rPr lang="en"/>
              <a:t>Inconsistency of breed identification by the  shelter.  </a:t>
            </a:r>
            <a:endParaRPr/>
          </a:p>
          <a:p>
            <a:pPr indent="-330200" lvl="0" marL="457200" rtl="0" algn="l">
              <a:lnSpc>
                <a:spcPct val="150000"/>
              </a:lnSpc>
              <a:spcBef>
                <a:spcPts val="0"/>
              </a:spcBef>
              <a:spcAft>
                <a:spcPts val="0"/>
              </a:spcAft>
              <a:buSzPts val="1600"/>
              <a:buChar char="●"/>
            </a:pPr>
            <a:r>
              <a:rPr lang="en"/>
              <a:t>Analyzing categorical data vs. numerical</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ctrTitle"/>
          </p:nvPr>
        </p:nvSpPr>
        <p:spPr>
          <a:xfrm>
            <a:off x="729450" y="1322450"/>
            <a:ext cx="5147400" cy="705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600">
                <a:solidFill>
                  <a:srgbClr val="262626"/>
                </a:solidFill>
                <a:latin typeface="Arial"/>
                <a:ea typeface="Arial"/>
                <a:cs typeface="Arial"/>
                <a:sym typeface="Arial"/>
              </a:rPr>
              <a:t>Ideas</a:t>
            </a:r>
            <a:r>
              <a:rPr lang="en" sz="3600">
                <a:latin typeface="Arial"/>
                <a:ea typeface="Arial"/>
                <a:cs typeface="Arial"/>
                <a:sym typeface="Arial"/>
              </a:rPr>
              <a:t> for Future Work</a:t>
            </a:r>
            <a:endParaRPr sz="3600">
              <a:latin typeface="Arial"/>
              <a:ea typeface="Arial"/>
              <a:cs typeface="Arial"/>
              <a:sym typeface="Arial"/>
            </a:endParaRPr>
          </a:p>
        </p:txBody>
      </p:sp>
      <p:sp>
        <p:nvSpPr>
          <p:cNvPr id="224" name="Google Shape;224;p31"/>
          <p:cNvSpPr txBox="1"/>
          <p:nvPr>
            <p:ph idx="1" type="subTitle"/>
          </p:nvPr>
        </p:nvSpPr>
        <p:spPr>
          <a:xfrm>
            <a:off x="819250" y="2319700"/>
            <a:ext cx="7688100" cy="2262300"/>
          </a:xfrm>
          <a:prstGeom prst="rect">
            <a:avLst/>
          </a:prstGeom>
        </p:spPr>
        <p:txBody>
          <a:bodyPr anchorCtr="0" anchor="t" bIns="91425" lIns="91425" spcFirstLastPara="1" rIns="91425" wrap="square" tIns="91425">
            <a:normAutofit/>
          </a:bodyPr>
          <a:lstStyle/>
          <a:p>
            <a:pPr indent="-330200" lvl="0" marL="457200" marR="0" rtl="0" algn="l">
              <a:lnSpc>
                <a:spcPct val="150000"/>
              </a:lnSpc>
              <a:spcBef>
                <a:spcPts val="0"/>
              </a:spcBef>
              <a:spcAft>
                <a:spcPts val="0"/>
              </a:spcAft>
              <a:buSzPts val="1600"/>
              <a:buChar char="●"/>
            </a:pPr>
            <a:r>
              <a:rPr lang="en"/>
              <a:t>Analyze the data by:</a:t>
            </a:r>
            <a:endParaRPr/>
          </a:p>
          <a:p>
            <a:pPr indent="-330200" lvl="0" marL="457200" marR="0" rtl="0" algn="l">
              <a:lnSpc>
                <a:spcPct val="150000"/>
              </a:lnSpc>
              <a:spcBef>
                <a:spcPts val="0"/>
              </a:spcBef>
              <a:spcAft>
                <a:spcPts val="0"/>
              </a:spcAft>
              <a:buSzPts val="1600"/>
              <a:buChar char="●"/>
            </a:pPr>
            <a:r>
              <a:rPr lang="en"/>
              <a:t>Location</a:t>
            </a:r>
            <a:endParaRPr/>
          </a:p>
          <a:p>
            <a:pPr indent="-330200" lvl="0" marL="457200" marR="0" rtl="0" algn="l">
              <a:lnSpc>
                <a:spcPct val="150000"/>
              </a:lnSpc>
              <a:spcBef>
                <a:spcPts val="0"/>
              </a:spcBef>
              <a:spcAft>
                <a:spcPts val="0"/>
              </a:spcAft>
              <a:buSzPts val="1600"/>
              <a:buChar char="●"/>
            </a:pPr>
            <a:r>
              <a:rPr lang="en"/>
              <a:t>Adoption fee</a:t>
            </a:r>
            <a:endParaRPr/>
          </a:p>
          <a:p>
            <a:pPr indent="-330200" lvl="0" marL="457200" marR="0" rtl="0" algn="l">
              <a:lnSpc>
                <a:spcPct val="150000"/>
              </a:lnSpc>
              <a:spcBef>
                <a:spcPts val="0"/>
              </a:spcBef>
              <a:spcAft>
                <a:spcPts val="0"/>
              </a:spcAft>
              <a:buSzPts val="1600"/>
              <a:buChar char="●"/>
            </a:pPr>
            <a:r>
              <a:rPr lang="en"/>
              <a:t>Disability </a:t>
            </a:r>
            <a:endParaRPr/>
          </a:p>
          <a:p>
            <a:pPr indent="-330200" lvl="0" marL="457200" marR="0" rtl="0" algn="l">
              <a:lnSpc>
                <a:spcPct val="150000"/>
              </a:lnSpc>
              <a:spcBef>
                <a:spcPts val="0"/>
              </a:spcBef>
              <a:spcAft>
                <a:spcPts val="0"/>
              </a:spcAft>
              <a:buSzPts val="1600"/>
              <a:buChar char="●"/>
            </a:pPr>
            <a:r>
              <a:rPr lang="en"/>
              <a:t>Animal type/species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729450" y="1322450"/>
            <a:ext cx="3750000" cy="8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Project Goals</a:t>
            </a:r>
            <a:endParaRPr sz="3500"/>
          </a:p>
        </p:txBody>
      </p:sp>
      <p:sp>
        <p:nvSpPr>
          <p:cNvPr id="94" name="Google Shape;94;p14"/>
          <p:cNvSpPr txBox="1"/>
          <p:nvPr>
            <p:ph idx="1" type="subTitle"/>
          </p:nvPr>
        </p:nvSpPr>
        <p:spPr>
          <a:xfrm>
            <a:off x="729452" y="2392600"/>
            <a:ext cx="7688100" cy="54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lang="en" sz="2600">
                <a:solidFill>
                  <a:srgbClr val="222529"/>
                </a:solidFill>
                <a:latin typeface="Arial"/>
                <a:ea typeface="Arial"/>
                <a:cs typeface="Arial"/>
                <a:sym typeface="Arial"/>
              </a:rPr>
              <a:t>T</a:t>
            </a:r>
            <a:r>
              <a:rPr lang="en" sz="2600">
                <a:solidFill>
                  <a:srgbClr val="222529"/>
                </a:solidFill>
                <a:latin typeface="Arial"/>
                <a:ea typeface="Arial"/>
                <a:cs typeface="Arial"/>
                <a:sym typeface="Arial"/>
              </a:rPr>
              <a:t>est the hypothesis </a:t>
            </a:r>
            <a:r>
              <a:rPr lang="en" sz="2600">
                <a:solidFill>
                  <a:srgbClr val="222529"/>
                </a:solidFill>
                <a:latin typeface="Arial"/>
                <a:ea typeface="Arial"/>
                <a:cs typeface="Arial"/>
                <a:sym typeface="Arial"/>
              </a:rPr>
              <a:t>that black dogs take longer to adopt (Black Dog Syndrome). </a:t>
            </a:r>
            <a:endParaRPr sz="2600">
              <a:solidFill>
                <a:srgbClr val="222529"/>
              </a:solidFill>
              <a:latin typeface="Arial"/>
              <a:ea typeface="Arial"/>
              <a:cs typeface="Arial"/>
              <a:sym typeface="Arial"/>
            </a:endParaRPr>
          </a:p>
          <a:p>
            <a:pPr indent="0" lvl="0" marL="0" rtl="0" algn="l">
              <a:lnSpc>
                <a:spcPct val="100000"/>
              </a:lnSpc>
              <a:spcBef>
                <a:spcPts val="0"/>
              </a:spcBef>
              <a:spcAft>
                <a:spcPts val="0"/>
              </a:spcAft>
              <a:buSzPts val="688"/>
              <a:buNone/>
            </a:pPr>
            <a:r>
              <a:t/>
            </a:r>
            <a:endParaRPr sz="2600">
              <a:solidFill>
                <a:srgbClr val="222529"/>
              </a:solidFill>
              <a:latin typeface="Arial"/>
              <a:ea typeface="Arial"/>
              <a:cs typeface="Arial"/>
              <a:sym typeface="Arial"/>
            </a:endParaRPr>
          </a:p>
          <a:p>
            <a:pPr indent="0" lvl="0" marL="0" rtl="0" algn="l">
              <a:lnSpc>
                <a:spcPct val="100000"/>
              </a:lnSpc>
              <a:spcBef>
                <a:spcPts val="0"/>
              </a:spcBef>
              <a:spcAft>
                <a:spcPts val="0"/>
              </a:spcAft>
              <a:buSzPts val="688"/>
              <a:buNone/>
            </a:pPr>
            <a:r>
              <a:rPr lang="en" sz="2600">
                <a:solidFill>
                  <a:srgbClr val="222529"/>
                </a:solidFill>
                <a:latin typeface="Arial"/>
                <a:ea typeface="Arial"/>
                <a:cs typeface="Arial"/>
                <a:sym typeface="Arial"/>
              </a:rPr>
              <a:t>Identify dog adoption trends depending on age, breed, size and their coat.</a:t>
            </a:r>
            <a:endParaRPr sz="2600">
              <a:solidFill>
                <a:srgbClr val="222529"/>
              </a:solidFill>
              <a:latin typeface="Arial"/>
              <a:ea typeface="Arial"/>
              <a:cs typeface="Arial"/>
              <a:sym typeface="Arial"/>
            </a:endParaRPr>
          </a:p>
          <a:p>
            <a:pPr indent="0" lvl="0" marL="0" rtl="0" algn="ctr">
              <a:lnSpc>
                <a:spcPct val="100000"/>
              </a:lnSpc>
              <a:spcBef>
                <a:spcPts val="0"/>
              </a:spcBef>
              <a:spcAft>
                <a:spcPts val="0"/>
              </a:spcAft>
              <a:buSzPts val="688"/>
              <a:buNone/>
            </a:pPr>
            <a:r>
              <a:t/>
            </a:r>
            <a:endParaRPr b="1" sz="2600"/>
          </a:p>
          <a:p>
            <a:pPr indent="0" lvl="0" marL="0" rtl="0" algn="l">
              <a:lnSpc>
                <a:spcPct val="100000"/>
              </a:lnSpc>
              <a:spcBef>
                <a:spcPts val="0"/>
              </a:spcBef>
              <a:spcAft>
                <a:spcPts val="0"/>
              </a:spcAft>
              <a:buSzPts val="688"/>
              <a:buNone/>
            </a:pPr>
            <a:r>
              <a:t/>
            </a:r>
            <a:endParaRPr b="1" sz="2600"/>
          </a:p>
          <a:p>
            <a:pPr indent="0" lvl="0" marL="0" rtl="0" algn="l">
              <a:lnSpc>
                <a:spcPct val="100000"/>
              </a:lnSpc>
              <a:spcBef>
                <a:spcPts val="0"/>
              </a:spcBef>
              <a:spcAft>
                <a:spcPts val="0"/>
              </a:spcAft>
              <a:buSzPts val="688"/>
              <a:buNone/>
            </a:pPr>
            <a:r>
              <a:t/>
            </a:r>
            <a:endParaRPr b="1" sz="2600"/>
          </a:p>
          <a:p>
            <a:pPr indent="0" lvl="0" marL="0" rtl="0" algn="ctr">
              <a:lnSpc>
                <a:spcPct val="100000"/>
              </a:lnSpc>
              <a:spcBef>
                <a:spcPts val="0"/>
              </a:spcBef>
              <a:spcAft>
                <a:spcPts val="0"/>
              </a:spcAft>
              <a:buClr>
                <a:srgbClr val="000000"/>
              </a:buClr>
              <a:buSzPts val="688"/>
              <a:buFont typeface="Arial"/>
              <a:buNone/>
            </a:pPr>
            <a:r>
              <a:t/>
            </a:r>
            <a:endParaRPr b="1" sz="2600"/>
          </a:p>
        </p:txBody>
      </p:sp>
      <p:pic>
        <p:nvPicPr>
          <p:cNvPr id="95" name="Google Shape;95;p14"/>
          <p:cNvPicPr preferRelativeResize="0"/>
          <p:nvPr/>
        </p:nvPicPr>
        <p:blipFill>
          <a:blip r:embed="rId3">
            <a:alphaModFix/>
          </a:blip>
          <a:stretch>
            <a:fillRect/>
          </a:stretch>
        </p:blipFill>
        <p:spPr>
          <a:xfrm>
            <a:off x="5750650" y="541050"/>
            <a:ext cx="2473731" cy="1851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2"/>
          <p:cNvPicPr preferRelativeResize="0"/>
          <p:nvPr/>
        </p:nvPicPr>
        <p:blipFill>
          <a:blip r:embed="rId3">
            <a:alphaModFix/>
          </a:blip>
          <a:stretch>
            <a:fillRect/>
          </a:stretch>
        </p:blipFill>
        <p:spPr>
          <a:xfrm>
            <a:off x="1258850" y="1768575"/>
            <a:ext cx="5506475" cy="3089199"/>
          </a:xfrm>
          <a:prstGeom prst="rect">
            <a:avLst/>
          </a:prstGeom>
          <a:noFill/>
          <a:ln>
            <a:noFill/>
          </a:ln>
        </p:spPr>
      </p:pic>
      <p:pic>
        <p:nvPicPr>
          <p:cNvPr id="230" name="Google Shape;230;p32"/>
          <p:cNvPicPr preferRelativeResize="0"/>
          <p:nvPr/>
        </p:nvPicPr>
        <p:blipFill>
          <a:blip r:embed="rId4">
            <a:alphaModFix/>
          </a:blip>
          <a:stretch>
            <a:fillRect/>
          </a:stretch>
        </p:blipFill>
        <p:spPr>
          <a:xfrm>
            <a:off x="5643425" y="827400"/>
            <a:ext cx="2857500" cy="1600200"/>
          </a:xfrm>
          <a:prstGeom prst="rect">
            <a:avLst/>
          </a:prstGeom>
          <a:noFill/>
          <a:ln>
            <a:noFill/>
          </a:ln>
        </p:spPr>
      </p:pic>
      <p:pic>
        <p:nvPicPr>
          <p:cNvPr id="231" name="Google Shape;231;p32"/>
          <p:cNvPicPr preferRelativeResize="0"/>
          <p:nvPr/>
        </p:nvPicPr>
        <p:blipFill>
          <a:blip r:embed="rId5">
            <a:alphaModFix/>
          </a:blip>
          <a:stretch>
            <a:fillRect/>
          </a:stretch>
        </p:blipFill>
        <p:spPr>
          <a:xfrm>
            <a:off x="-12" y="522213"/>
            <a:ext cx="2619375" cy="1743075"/>
          </a:xfrm>
          <a:prstGeom prst="rect">
            <a:avLst/>
          </a:prstGeom>
          <a:noFill/>
          <a:ln>
            <a:noFill/>
          </a:ln>
        </p:spPr>
      </p:pic>
      <p:pic>
        <p:nvPicPr>
          <p:cNvPr id="232" name="Google Shape;232;p32"/>
          <p:cNvPicPr preferRelativeResize="0"/>
          <p:nvPr/>
        </p:nvPicPr>
        <p:blipFill>
          <a:blip r:embed="rId6">
            <a:alphaModFix/>
          </a:blip>
          <a:stretch>
            <a:fillRect/>
          </a:stretch>
        </p:blipFill>
        <p:spPr>
          <a:xfrm>
            <a:off x="6524613" y="3346738"/>
            <a:ext cx="2619375" cy="1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9" name="Shape 99"/>
        <p:cNvGrpSpPr/>
        <p:nvPr/>
      </p:nvGrpSpPr>
      <p:grpSpPr>
        <a:xfrm>
          <a:off x="0" y="0"/>
          <a:ext cx="0" cy="0"/>
          <a:chOff x="0" y="0"/>
          <a:chExt cx="0" cy="0"/>
        </a:xfrm>
      </p:grpSpPr>
      <p:sp>
        <p:nvSpPr>
          <p:cNvPr id="100" name="Google Shape;100;p15"/>
          <p:cNvSpPr txBox="1"/>
          <p:nvPr>
            <p:ph type="ctrTitle"/>
          </p:nvPr>
        </p:nvSpPr>
        <p:spPr>
          <a:xfrm>
            <a:off x="728700" y="1314275"/>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66"/>
              <a:t>Why we chose this topic:</a:t>
            </a:r>
            <a:r>
              <a:rPr lang="en" sz="3866"/>
              <a:t> </a:t>
            </a:r>
            <a:endParaRPr sz="38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15"/>
          <p:cNvSpPr txBox="1"/>
          <p:nvPr>
            <p:ph idx="1" type="subTitle"/>
          </p:nvPr>
        </p:nvSpPr>
        <p:spPr>
          <a:xfrm>
            <a:off x="728702" y="2159725"/>
            <a:ext cx="7688100" cy="5412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222529"/>
              </a:buClr>
              <a:buSzPts val="1700"/>
              <a:buChar char="●"/>
            </a:pPr>
            <a:r>
              <a:rPr lang="en" sz="1700">
                <a:solidFill>
                  <a:srgbClr val="222529"/>
                </a:solidFill>
              </a:rPr>
              <a:t>Our love of dogs made us curious about how certain characteristics affect their time on the site. </a:t>
            </a:r>
            <a:endParaRPr sz="1700">
              <a:solidFill>
                <a:srgbClr val="222529"/>
              </a:solidFill>
            </a:endParaRPr>
          </a:p>
          <a:p>
            <a:pPr indent="0" lvl="0" marL="457200" rtl="0" algn="l">
              <a:lnSpc>
                <a:spcPct val="115000"/>
              </a:lnSpc>
              <a:spcBef>
                <a:spcPts val="0"/>
              </a:spcBef>
              <a:spcAft>
                <a:spcPts val="0"/>
              </a:spcAft>
              <a:buNone/>
            </a:pPr>
            <a:r>
              <a:t/>
            </a:r>
            <a:endParaRPr sz="1700">
              <a:solidFill>
                <a:srgbClr val="222529"/>
              </a:solidFill>
            </a:endParaRPr>
          </a:p>
          <a:p>
            <a:pPr indent="-336550" lvl="0" marL="457200" rtl="0" algn="l">
              <a:lnSpc>
                <a:spcPct val="115000"/>
              </a:lnSpc>
              <a:spcBef>
                <a:spcPts val="0"/>
              </a:spcBef>
              <a:spcAft>
                <a:spcPts val="0"/>
              </a:spcAft>
              <a:buClr>
                <a:srgbClr val="222529"/>
              </a:buClr>
              <a:buSzPts val="1700"/>
              <a:buChar char="●"/>
            </a:pPr>
            <a:r>
              <a:rPr lang="en" sz="1700">
                <a:solidFill>
                  <a:srgbClr val="222529"/>
                </a:solidFill>
              </a:rPr>
              <a:t>We </a:t>
            </a:r>
            <a:r>
              <a:rPr lang="en" sz="1700">
                <a:solidFill>
                  <a:srgbClr val="222529"/>
                </a:solidFill>
              </a:rPr>
              <a:t>wanted to identify these challenges and compare them to dogs that have already been adopted and see how some struggle more than others to find a family. </a:t>
            </a:r>
            <a:endParaRPr sz="1700">
              <a:solidFill>
                <a:srgbClr val="222529"/>
              </a:solidFill>
            </a:endParaRPr>
          </a:p>
          <a:p>
            <a:pPr indent="0" lvl="0" marL="457200" rtl="0" algn="l">
              <a:lnSpc>
                <a:spcPct val="115000"/>
              </a:lnSpc>
              <a:spcBef>
                <a:spcPts val="0"/>
              </a:spcBef>
              <a:spcAft>
                <a:spcPts val="0"/>
              </a:spcAft>
              <a:buNone/>
            </a:pPr>
            <a:r>
              <a:t/>
            </a:r>
            <a:endParaRPr sz="1700">
              <a:solidFill>
                <a:srgbClr val="222529"/>
              </a:solidFill>
            </a:endParaRPr>
          </a:p>
          <a:p>
            <a:pPr indent="-336550" lvl="0" marL="457200" rtl="0" algn="l">
              <a:lnSpc>
                <a:spcPct val="115000"/>
              </a:lnSpc>
              <a:spcBef>
                <a:spcPts val="0"/>
              </a:spcBef>
              <a:spcAft>
                <a:spcPts val="0"/>
              </a:spcAft>
              <a:buClr>
                <a:srgbClr val="222529"/>
              </a:buClr>
              <a:buSzPts val="1700"/>
              <a:buChar char="●"/>
            </a:pPr>
            <a:r>
              <a:rPr lang="en" sz="1700">
                <a:solidFill>
                  <a:srgbClr val="222529"/>
                </a:solidFill>
              </a:rPr>
              <a:t>We would also love to convince Will and anyone else in this class to adopt a dog. Win-win.</a:t>
            </a:r>
            <a:endParaRPr sz="1700">
              <a:solidFill>
                <a:srgbClr val="22252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5" name="Shape 105"/>
        <p:cNvGrpSpPr/>
        <p:nvPr/>
      </p:nvGrpSpPr>
      <p:grpSpPr>
        <a:xfrm>
          <a:off x="0" y="0"/>
          <a:ext cx="0" cy="0"/>
          <a:chOff x="0" y="0"/>
          <a:chExt cx="0" cy="0"/>
        </a:xfrm>
      </p:grpSpPr>
      <p:sp>
        <p:nvSpPr>
          <p:cNvPr id="106" name="Google Shape;106;p16"/>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77"/>
              <a:t>Resources </a:t>
            </a:r>
            <a:endParaRPr sz="3977"/>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6"/>
          <p:cNvSpPr txBox="1"/>
          <p:nvPr>
            <p:ph idx="1" type="subTitle"/>
          </p:nvPr>
        </p:nvSpPr>
        <p:spPr>
          <a:xfrm>
            <a:off x="727952" y="2146525"/>
            <a:ext cx="7688100" cy="54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05"/>
              <a:buNone/>
            </a:pPr>
            <a:r>
              <a:rPr b="1" lang="en" sz="1950">
                <a:solidFill>
                  <a:schemeClr val="dk2"/>
                </a:solidFill>
              </a:rPr>
              <a:t>-Petfinder API (</a:t>
            </a:r>
            <a:r>
              <a:rPr lang="en" sz="1950" u="sng">
                <a:solidFill>
                  <a:schemeClr val="dk2"/>
                </a:solidFill>
                <a:hlinkClick r:id="rId3">
                  <a:extLst>
                    <a:ext uri="{A12FA001-AC4F-418D-AE19-62706E023703}">
                      <ahyp:hlinkClr val="tx"/>
                    </a:ext>
                  </a:extLst>
                </a:hlinkClick>
              </a:rPr>
              <a:t>https://api.petfinder.com/</a:t>
            </a:r>
            <a:r>
              <a:rPr lang="en" sz="1950" u="sng">
                <a:solidFill>
                  <a:schemeClr val="dk2"/>
                </a:solidFill>
              </a:rPr>
              <a:t>)</a:t>
            </a:r>
            <a:endParaRPr sz="1950" u="sng">
              <a:solidFill>
                <a:schemeClr val="dk2"/>
              </a:solidFill>
            </a:endParaRPr>
          </a:p>
          <a:p>
            <a:pPr indent="0" lvl="0" marL="0" rtl="0" algn="l">
              <a:lnSpc>
                <a:spcPct val="115000"/>
              </a:lnSpc>
              <a:spcBef>
                <a:spcPts val="0"/>
              </a:spcBef>
              <a:spcAft>
                <a:spcPts val="0"/>
              </a:spcAft>
              <a:buSzPts val="605"/>
              <a:buNone/>
            </a:pPr>
            <a:r>
              <a:t/>
            </a:r>
            <a:endParaRPr b="1" sz="1950">
              <a:solidFill>
                <a:schemeClr val="dk2"/>
              </a:solidFill>
            </a:endParaRPr>
          </a:p>
          <a:p>
            <a:pPr indent="0" lvl="0" marL="0" rtl="0" algn="l">
              <a:lnSpc>
                <a:spcPct val="115000"/>
              </a:lnSpc>
              <a:spcBef>
                <a:spcPts val="0"/>
              </a:spcBef>
              <a:spcAft>
                <a:spcPts val="0"/>
              </a:spcAft>
              <a:buSzPts val="605"/>
              <a:buNone/>
            </a:pPr>
            <a:r>
              <a:rPr b="1" lang="en" sz="1950">
                <a:solidFill>
                  <a:schemeClr val="dk2"/>
                </a:solidFill>
              </a:rPr>
              <a:t>-Petpy Wrapper</a:t>
            </a:r>
            <a:r>
              <a:rPr lang="en" sz="1950">
                <a:solidFill>
                  <a:schemeClr val="dk2"/>
                </a:solidFill>
              </a:rPr>
              <a:t> (</a:t>
            </a:r>
            <a:r>
              <a:rPr lang="en" sz="1950" u="sng">
                <a:solidFill>
                  <a:schemeClr val="dk2"/>
                </a:solidFill>
                <a:hlinkClick r:id="rId4">
                  <a:extLst>
                    <a:ext uri="{A12FA001-AC4F-418D-AE19-62706E023703}">
                      <ahyp:hlinkClr val="tx"/>
                    </a:ext>
                  </a:extLst>
                </a:hlinkClick>
              </a:rPr>
              <a:t>https://petpy.readthedocs.io/en/latest/api.html</a:t>
            </a:r>
            <a:r>
              <a:rPr lang="en" sz="1950">
                <a:solidFill>
                  <a:schemeClr val="dk2"/>
                </a:solidFill>
              </a:rPr>
              <a:t>)</a:t>
            </a:r>
            <a:endParaRPr sz="1950">
              <a:solidFill>
                <a:schemeClr val="dk2"/>
              </a:solidFill>
            </a:endParaRPr>
          </a:p>
          <a:p>
            <a:pPr indent="0" lvl="0" marL="0" rtl="0" algn="l">
              <a:lnSpc>
                <a:spcPct val="115000"/>
              </a:lnSpc>
              <a:spcBef>
                <a:spcPts val="0"/>
              </a:spcBef>
              <a:spcAft>
                <a:spcPts val="0"/>
              </a:spcAft>
              <a:buSzPts val="605"/>
              <a:buNone/>
            </a:pPr>
            <a:r>
              <a:t/>
            </a:r>
            <a:endParaRPr b="1" sz="1950">
              <a:solidFill>
                <a:schemeClr val="dk2"/>
              </a:solidFill>
            </a:endParaRPr>
          </a:p>
          <a:p>
            <a:pPr indent="0" lvl="0" marL="0" rtl="0" algn="l">
              <a:lnSpc>
                <a:spcPct val="115000"/>
              </a:lnSpc>
              <a:spcBef>
                <a:spcPts val="0"/>
              </a:spcBef>
              <a:spcAft>
                <a:spcPts val="0"/>
              </a:spcAft>
              <a:buSzPts val="605"/>
              <a:buNone/>
            </a:pPr>
            <a:r>
              <a:rPr b="1" lang="en" sz="1950">
                <a:solidFill>
                  <a:schemeClr val="dk2"/>
                </a:solidFill>
              </a:rPr>
              <a:t>-Geoapify API</a:t>
            </a:r>
            <a:r>
              <a:rPr lang="en" sz="1950">
                <a:solidFill>
                  <a:schemeClr val="dk2"/>
                </a:solidFill>
              </a:rPr>
              <a:t> (</a:t>
            </a:r>
            <a:r>
              <a:rPr lang="en" sz="1950" u="sng">
                <a:solidFill>
                  <a:schemeClr val="dk2"/>
                </a:solidFill>
                <a:hlinkClick r:id="rId5">
                  <a:extLst>
                    <a:ext uri="{A12FA001-AC4F-418D-AE19-62706E023703}">
                      <ahyp:hlinkClr val="tx"/>
                    </a:ext>
                  </a:extLst>
                </a:hlinkClick>
              </a:rPr>
              <a:t>https://api.geoapify.com</a:t>
            </a:r>
            <a:r>
              <a:rPr lang="en" sz="1950" u="sng">
                <a:solidFill>
                  <a:schemeClr val="dk2"/>
                </a:solidFill>
              </a:rPr>
              <a:t>)</a:t>
            </a:r>
            <a:endParaRPr b="1" sz="1979">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558375" y="1247600"/>
            <a:ext cx="7688100" cy="78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750">
                <a:solidFill>
                  <a:srgbClr val="222529"/>
                </a:solidFill>
                <a:latin typeface="Lato"/>
                <a:ea typeface="Lato"/>
                <a:cs typeface="Lato"/>
                <a:sym typeface="Lato"/>
              </a:rPr>
              <a:t>Description of the dataset</a:t>
            </a:r>
            <a:endParaRPr sz="3750">
              <a:solidFill>
                <a:srgbClr val="222529"/>
              </a:solidFill>
              <a:latin typeface="Lato"/>
              <a:ea typeface="Lato"/>
              <a:cs typeface="Lato"/>
              <a:sym typeface="Lato"/>
            </a:endParaRPr>
          </a:p>
        </p:txBody>
      </p:sp>
      <p:sp>
        <p:nvSpPr>
          <p:cNvPr id="113" name="Google Shape;113;p17"/>
          <p:cNvSpPr txBox="1"/>
          <p:nvPr>
            <p:ph idx="1" type="subTitle"/>
          </p:nvPr>
        </p:nvSpPr>
        <p:spPr>
          <a:xfrm>
            <a:off x="558377" y="2092875"/>
            <a:ext cx="7688100" cy="54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a:solidFill>
                  <a:srgbClr val="222529"/>
                </a:solidFill>
              </a:rPr>
              <a:t>We were exploring the dataset of the dogs which were </a:t>
            </a:r>
            <a:r>
              <a:rPr lang="en">
                <a:solidFill>
                  <a:srgbClr val="222529"/>
                </a:solidFill>
              </a:rPr>
              <a:t>adopted</a:t>
            </a:r>
            <a:r>
              <a:rPr lang="en">
                <a:solidFill>
                  <a:srgbClr val="222529"/>
                </a:solidFill>
              </a:rPr>
              <a:t> and are adoptable in the Chicago area from </a:t>
            </a:r>
            <a:r>
              <a:rPr lang="en">
                <a:solidFill>
                  <a:srgbClr val="222529"/>
                </a:solidFill>
              </a:rPr>
              <a:t>January</a:t>
            </a:r>
            <a:r>
              <a:rPr lang="en">
                <a:solidFill>
                  <a:srgbClr val="222529"/>
                </a:solidFill>
              </a:rPr>
              <a:t> 2023 till now. We </a:t>
            </a:r>
            <a:r>
              <a:rPr lang="en">
                <a:solidFill>
                  <a:srgbClr val="222529"/>
                </a:solidFill>
              </a:rPr>
              <a:t>retrieved</a:t>
            </a:r>
            <a:r>
              <a:rPr lang="en">
                <a:solidFill>
                  <a:srgbClr val="222529"/>
                </a:solidFill>
              </a:rPr>
              <a:t> around 8000 records from the api into the dataset.</a:t>
            </a:r>
            <a:endParaRPr>
              <a:solidFill>
                <a:srgbClr val="222529"/>
              </a:solidFill>
            </a:endParaRPr>
          </a:p>
          <a:p>
            <a:pPr indent="0" lvl="0" marL="0" rtl="0" algn="l">
              <a:lnSpc>
                <a:spcPct val="100000"/>
              </a:lnSpc>
              <a:spcBef>
                <a:spcPts val="0"/>
              </a:spcBef>
              <a:spcAft>
                <a:spcPts val="0"/>
              </a:spcAft>
              <a:buSzPts val="275"/>
              <a:buNone/>
            </a:pPr>
            <a:r>
              <a:t/>
            </a:r>
            <a:endParaRPr>
              <a:solidFill>
                <a:srgbClr val="222529"/>
              </a:solidFill>
            </a:endParaRPr>
          </a:p>
          <a:p>
            <a:pPr indent="0" lvl="0" marL="0" rtl="0" algn="l">
              <a:lnSpc>
                <a:spcPct val="100000"/>
              </a:lnSpc>
              <a:spcBef>
                <a:spcPts val="0"/>
              </a:spcBef>
              <a:spcAft>
                <a:spcPts val="0"/>
              </a:spcAft>
              <a:buSzPts val="275"/>
              <a:buNone/>
            </a:pPr>
            <a:r>
              <a:rPr b="1" lang="en">
                <a:solidFill>
                  <a:srgbClr val="222529"/>
                </a:solidFill>
              </a:rPr>
              <a:t>Key data columns:</a:t>
            </a:r>
            <a:endParaRPr b="1">
              <a:solidFill>
                <a:srgbClr val="222529"/>
              </a:solidFill>
            </a:endParaRPr>
          </a:p>
          <a:p>
            <a:pPr indent="-311150" lvl="0" marL="457200" rtl="0" algn="just">
              <a:lnSpc>
                <a:spcPct val="115000"/>
              </a:lnSpc>
              <a:spcBef>
                <a:spcPts val="0"/>
              </a:spcBef>
              <a:spcAft>
                <a:spcPts val="0"/>
              </a:spcAft>
              <a:buClr>
                <a:srgbClr val="222529"/>
              </a:buClr>
              <a:buSzPts val="1300"/>
              <a:buChar char="●"/>
            </a:pPr>
            <a:r>
              <a:rPr lang="en" sz="1300">
                <a:solidFill>
                  <a:srgbClr val="222529"/>
                </a:solidFill>
              </a:rPr>
              <a:t>Age</a:t>
            </a:r>
            <a:endParaRPr sz="1300">
              <a:solidFill>
                <a:srgbClr val="222529"/>
              </a:solidFill>
            </a:endParaRPr>
          </a:p>
          <a:p>
            <a:pPr indent="-311150" lvl="0" marL="457200" rtl="0" algn="just">
              <a:lnSpc>
                <a:spcPct val="115000"/>
              </a:lnSpc>
              <a:spcBef>
                <a:spcPts val="0"/>
              </a:spcBef>
              <a:spcAft>
                <a:spcPts val="0"/>
              </a:spcAft>
              <a:buClr>
                <a:srgbClr val="222529"/>
              </a:buClr>
              <a:buSzPts val="1300"/>
              <a:buChar char="●"/>
            </a:pPr>
            <a:r>
              <a:rPr lang="en" sz="1300">
                <a:solidFill>
                  <a:srgbClr val="222529"/>
                </a:solidFill>
              </a:rPr>
              <a:t>Gender</a:t>
            </a:r>
            <a:endParaRPr sz="1300">
              <a:solidFill>
                <a:srgbClr val="222529"/>
              </a:solidFill>
            </a:endParaRPr>
          </a:p>
          <a:p>
            <a:pPr indent="-311150" lvl="0" marL="457200" rtl="0" algn="just">
              <a:lnSpc>
                <a:spcPct val="115000"/>
              </a:lnSpc>
              <a:spcBef>
                <a:spcPts val="0"/>
              </a:spcBef>
              <a:spcAft>
                <a:spcPts val="0"/>
              </a:spcAft>
              <a:buClr>
                <a:srgbClr val="222529"/>
              </a:buClr>
              <a:buSzPts val="1300"/>
              <a:buChar char="●"/>
            </a:pPr>
            <a:r>
              <a:rPr lang="en" sz="1300">
                <a:solidFill>
                  <a:srgbClr val="222529"/>
                </a:solidFill>
              </a:rPr>
              <a:t>Size</a:t>
            </a:r>
            <a:endParaRPr sz="1300">
              <a:solidFill>
                <a:srgbClr val="222529"/>
              </a:solidFill>
            </a:endParaRPr>
          </a:p>
          <a:p>
            <a:pPr indent="-311150" lvl="0" marL="457200" rtl="0" algn="just">
              <a:lnSpc>
                <a:spcPct val="115000"/>
              </a:lnSpc>
              <a:spcBef>
                <a:spcPts val="0"/>
              </a:spcBef>
              <a:spcAft>
                <a:spcPts val="0"/>
              </a:spcAft>
              <a:buClr>
                <a:srgbClr val="222529"/>
              </a:buClr>
              <a:buSzPts val="1300"/>
              <a:buChar char="●"/>
            </a:pPr>
            <a:r>
              <a:rPr lang="en" sz="1300">
                <a:solidFill>
                  <a:srgbClr val="222529"/>
                </a:solidFill>
              </a:rPr>
              <a:t>Coat</a:t>
            </a:r>
            <a:endParaRPr sz="1300">
              <a:solidFill>
                <a:srgbClr val="222529"/>
              </a:solidFill>
            </a:endParaRPr>
          </a:p>
          <a:p>
            <a:pPr indent="-311150" lvl="0" marL="457200" rtl="0" algn="just">
              <a:lnSpc>
                <a:spcPct val="115000"/>
              </a:lnSpc>
              <a:spcBef>
                <a:spcPts val="0"/>
              </a:spcBef>
              <a:spcAft>
                <a:spcPts val="0"/>
              </a:spcAft>
              <a:buClr>
                <a:srgbClr val="222529"/>
              </a:buClr>
              <a:buSzPts val="1300"/>
              <a:buChar char="●"/>
            </a:pPr>
            <a:r>
              <a:rPr lang="en" sz="1300">
                <a:solidFill>
                  <a:srgbClr val="222529"/>
                </a:solidFill>
              </a:rPr>
              <a:t>Status</a:t>
            </a:r>
            <a:endParaRPr sz="1300">
              <a:solidFill>
                <a:srgbClr val="222529"/>
              </a:solidFill>
            </a:endParaRPr>
          </a:p>
        </p:txBody>
      </p:sp>
      <p:sp>
        <p:nvSpPr>
          <p:cNvPr id="114" name="Google Shape;114;p17"/>
          <p:cNvSpPr txBox="1"/>
          <p:nvPr/>
        </p:nvSpPr>
        <p:spPr>
          <a:xfrm>
            <a:off x="3637875" y="3319200"/>
            <a:ext cx="2587800" cy="16467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Clr>
                <a:srgbClr val="222529"/>
              </a:buClr>
              <a:buSzPts val="1300"/>
              <a:buFont typeface="Lato"/>
              <a:buChar char="●"/>
            </a:pPr>
            <a:r>
              <a:rPr lang="en" sz="1300">
                <a:solidFill>
                  <a:srgbClr val="222529"/>
                </a:solidFill>
                <a:latin typeface="Lato"/>
                <a:ea typeface="Lato"/>
                <a:cs typeface="Lato"/>
                <a:sym typeface="Lato"/>
              </a:rPr>
              <a:t>Color</a:t>
            </a:r>
            <a:endParaRPr sz="1300">
              <a:solidFill>
                <a:srgbClr val="222529"/>
              </a:solidFill>
              <a:latin typeface="Lato"/>
              <a:ea typeface="Lato"/>
              <a:cs typeface="Lato"/>
              <a:sym typeface="Lato"/>
            </a:endParaRPr>
          </a:p>
          <a:p>
            <a:pPr indent="-311150" lvl="0" marL="457200" rtl="0" algn="just">
              <a:lnSpc>
                <a:spcPct val="115000"/>
              </a:lnSpc>
              <a:spcBef>
                <a:spcPts val="0"/>
              </a:spcBef>
              <a:spcAft>
                <a:spcPts val="0"/>
              </a:spcAft>
              <a:buClr>
                <a:srgbClr val="222529"/>
              </a:buClr>
              <a:buSzPts val="1300"/>
              <a:buFont typeface="Lato"/>
              <a:buChar char="●"/>
            </a:pPr>
            <a:r>
              <a:rPr lang="en" sz="1300">
                <a:solidFill>
                  <a:srgbClr val="222529"/>
                </a:solidFill>
                <a:latin typeface="Lato"/>
                <a:ea typeface="Lato"/>
                <a:cs typeface="Lato"/>
                <a:sym typeface="Lato"/>
              </a:rPr>
              <a:t>Breed</a:t>
            </a:r>
            <a:endParaRPr sz="1300">
              <a:solidFill>
                <a:srgbClr val="222529"/>
              </a:solidFill>
              <a:latin typeface="Lato"/>
              <a:ea typeface="Lato"/>
              <a:cs typeface="Lato"/>
              <a:sym typeface="Lato"/>
            </a:endParaRPr>
          </a:p>
          <a:p>
            <a:pPr indent="-311150" lvl="0" marL="457200" rtl="0" algn="just">
              <a:lnSpc>
                <a:spcPct val="115000"/>
              </a:lnSpc>
              <a:spcBef>
                <a:spcPts val="0"/>
              </a:spcBef>
              <a:spcAft>
                <a:spcPts val="0"/>
              </a:spcAft>
              <a:buClr>
                <a:srgbClr val="222529"/>
              </a:buClr>
              <a:buSzPts val="1300"/>
              <a:buFont typeface="Lato"/>
              <a:buChar char="●"/>
            </a:pPr>
            <a:r>
              <a:rPr lang="en" sz="1300">
                <a:solidFill>
                  <a:srgbClr val="222529"/>
                </a:solidFill>
                <a:latin typeface="Lato"/>
                <a:ea typeface="Lato"/>
                <a:cs typeface="Lato"/>
                <a:sym typeface="Lato"/>
              </a:rPr>
              <a:t>Days on petfinder</a:t>
            </a:r>
            <a:endParaRPr sz="1300">
              <a:solidFill>
                <a:srgbClr val="222529"/>
              </a:solidFill>
              <a:latin typeface="Lato"/>
              <a:ea typeface="Lato"/>
              <a:cs typeface="Lato"/>
              <a:sym typeface="Lato"/>
            </a:endParaRPr>
          </a:p>
          <a:p>
            <a:pPr indent="-311150" lvl="0" marL="457200" rtl="0" algn="just">
              <a:lnSpc>
                <a:spcPct val="115000"/>
              </a:lnSpc>
              <a:spcBef>
                <a:spcPts val="0"/>
              </a:spcBef>
              <a:spcAft>
                <a:spcPts val="0"/>
              </a:spcAft>
              <a:buClr>
                <a:srgbClr val="222529"/>
              </a:buClr>
              <a:buSzPts val="1300"/>
              <a:buFont typeface="Lato"/>
              <a:buChar char="●"/>
            </a:pPr>
            <a:r>
              <a:rPr lang="en" sz="1300">
                <a:solidFill>
                  <a:srgbClr val="222529"/>
                </a:solidFill>
                <a:latin typeface="Lato"/>
                <a:ea typeface="Lato"/>
                <a:cs typeface="Lato"/>
                <a:sym typeface="Lato"/>
              </a:rPr>
              <a:t>Adoptable days online</a:t>
            </a:r>
            <a:endParaRPr sz="1300">
              <a:solidFill>
                <a:srgbClr val="222529"/>
              </a:solidFill>
              <a:latin typeface="Lato"/>
              <a:ea typeface="Lato"/>
              <a:cs typeface="Lato"/>
              <a:sym typeface="Lato"/>
            </a:endParaRPr>
          </a:p>
          <a:p>
            <a:pPr indent="-311150" lvl="0" marL="457200" rtl="0" algn="just">
              <a:lnSpc>
                <a:spcPct val="115000"/>
              </a:lnSpc>
              <a:spcBef>
                <a:spcPts val="0"/>
              </a:spcBef>
              <a:spcAft>
                <a:spcPts val="0"/>
              </a:spcAft>
              <a:buClr>
                <a:srgbClr val="222529"/>
              </a:buClr>
              <a:buSzPts val="1300"/>
              <a:buFont typeface="Lato"/>
              <a:buChar char="●"/>
            </a:pPr>
            <a:r>
              <a:rPr lang="en" sz="1300">
                <a:solidFill>
                  <a:srgbClr val="222529"/>
                </a:solidFill>
                <a:latin typeface="Lato"/>
                <a:ea typeface="Lato"/>
                <a:cs typeface="Lato"/>
                <a:sym typeface="Lato"/>
              </a:rPr>
              <a:t>Address</a:t>
            </a:r>
            <a:endParaRPr sz="1300">
              <a:solidFill>
                <a:srgbClr val="222529"/>
              </a:solidFill>
              <a:latin typeface="Lato"/>
              <a:ea typeface="Lato"/>
              <a:cs typeface="Lato"/>
              <a:sym typeface="Lato"/>
            </a:endParaRPr>
          </a:p>
          <a:p>
            <a:pPr indent="0" lvl="0" marL="0" rtl="0" algn="l">
              <a:lnSpc>
                <a:spcPct val="115000"/>
              </a:lnSpc>
              <a:spcBef>
                <a:spcPts val="0"/>
              </a:spcBef>
              <a:spcAft>
                <a:spcPts val="0"/>
              </a:spcAft>
              <a:buNone/>
            </a:pPr>
            <a:r>
              <a:t/>
            </a:r>
            <a:endParaRPr sz="13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729450" y="1322450"/>
            <a:ext cx="7688100" cy="6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75">
                <a:solidFill>
                  <a:srgbClr val="222529"/>
                </a:solidFill>
              </a:rPr>
              <a:t>Our Analysis Strategy</a:t>
            </a:r>
            <a:endParaRPr sz="3575">
              <a:solidFill>
                <a:srgbClr val="222529"/>
              </a:solidFill>
            </a:endParaRPr>
          </a:p>
        </p:txBody>
      </p:sp>
      <p:sp>
        <p:nvSpPr>
          <p:cNvPr id="120" name="Google Shape;120;p18"/>
          <p:cNvSpPr txBox="1"/>
          <p:nvPr>
            <p:ph idx="1" type="subTitle"/>
          </p:nvPr>
        </p:nvSpPr>
        <p:spPr>
          <a:xfrm>
            <a:off x="729452" y="1979200"/>
            <a:ext cx="7688100" cy="54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75"/>
              <a:buNone/>
            </a:pPr>
            <a:r>
              <a:t/>
            </a:r>
            <a:endParaRPr b="1" sz="1664">
              <a:solidFill>
                <a:srgbClr val="222529"/>
              </a:solidFill>
            </a:endParaRPr>
          </a:p>
          <a:p>
            <a:pPr indent="-334290" lvl="0" marL="457200" rtl="0" algn="l">
              <a:lnSpc>
                <a:spcPct val="115000"/>
              </a:lnSpc>
              <a:spcBef>
                <a:spcPts val="0"/>
              </a:spcBef>
              <a:spcAft>
                <a:spcPts val="0"/>
              </a:spcAft>
              <a:buClr>
                <a:srgbClr val="222529"/>
              </a:buClr>
              <a:buSzPts val="1664"/>
              <a:buChar char="●"/>
            </a:pPr>
            <a:r>
              <a:rPr lang="en" sz="1664">
                <a:solidFill>
                  <a:srgbClr val="222529"/>
                </a:solidFill>
              </a:rPr>
              <a:t>Bar Chart</a:t>
            </a:r>
            <a:endParaRPr sz="1664">
              <a:solidFill>
                <a:srgbClr val="222529"/>
              </a:solidFill>
            </a:endParaRPr>
          </a:p>
          <a:p>
            <a:pPr indent="-334290" lvl="0" marL="457200" rtl="0" algn="l">
              <a:lnSpc>
                <a:spcPct val="115000"/>
              </a:lnSpc>
              <a:spcBef>
                <a:spcPts val="0"/>
              </a:spcBef>
              <a:spcAft>
                <a:spcPts val="0"/>
              </a:spcAft>
              <a:buClr>
                <a:srgbClr val="222529"/>
              </a:buClr>
              <a:buSzPts val="1664"/>
              <a:buChar char="●"/>
            </a:pPr>
            <a:r>
              <a:rPr lang="en" sz="1664">
                <a:solidFill>
                  <a:srgbClr val="222529"/>
                </a:solidFill>
              </a:rPr>
              <a:t>Word Cloud</a:t>
            </a:r>
            <a:endParaRPr sz="1664">
              <a:solidFill>
                <a:srgbClr val="222529"/>
              </a:solidFill>
            </a:endParaRPr>
          </a:p>
          <a:p>
            <a:pPr indent="-334290" lvl="0" marL="457200" rtl="0" algn="l">
              <a:lnSpc>
                <a:spcPct val="115000"/>
              </a:lnSpc>
              <a:spcBef>
                <a:spcPts val="0"/>
              </a:spcBef>
              <a:spcAft>
                <a:spcPts val="0"/>
              </a:spcAft>
              <a:buClr>
                <a:srgbClr val="222529"/>
              </a:buClr>
              <a:buSzPts val="1664"/>
              <a:buChar char="●"/>
            </a:pPr>
            <a:r>
              <a:rPr lang="en" sz="1664">
                <a:solidFill>
                  <a:srgbClr val="222529"/>
                </a:solidFill>
              </a:rPr>
              <a:t>Scatter plot with linear regression</a:t>
            </a:r>
            <a:endParaRPr sz="1664">
              <a:solidFill>
                <a:srgbClr val="222529"/>
              </a:solidFill>
            </a:endParaRPr>
          </a:p>
          <a:p>
            <a:pPr indent="-334290" lvl="0" marL="457200" rtl="0" algn="l">
              <a:lnSpc>
                <a:spcPct val="115000"/>
              </a:lnSpc>
              <a:spcBef>
                <a:spcPts val="0"/>
              </a:spcBef>
              <a:spcAft>
                <a:spcPts val="0"/>
              </a:spcAft>
              <a:buClr>
                <a:srgbClr val="222529"/>
              </a:buClr>
              <a:buSzPts val="1664"/>
              <a:buChar char="●"/>
            </a:pPr>
            <a:r>
              <a:rPr lang="en" sz="1664">
                <a:solidFill>
                  <a:srgbClr val="222529"/>
                </a:solidFill>
              </a:rPr>
              <a:t>Independent (Two Sample) T-Test</a:t>
            </a:r>
            <a:endParaRPr sz="1664">
              <a:solidFill>
                <a:srgbClr val="222529"/>
              </a:solidFill>
            </a:endParaRPr>
          </a:p>
          <a:p>
            <a:pPr indent="-334290" lvl="0" marL="457200" rtl="0" algn="l">
              <a:lnSpc>
                <a:spcPct val="115000"/>
              </a:lnSpc>
              <a:spcBef>
                <a:spcPts val="0"/>
              </a:spcBef>
              <a:spcAft>
                <a:spcPts val="0"/>
              </a:spcAft>
              <a:buClr>
                <a:srgbClr val="222529"/>
              </a:buClr>
              <a:buSzPts val="1664"/>
              <a:buChar char="●"/>
            </a:pPr>
            <a:r>
              <a:rPr lang="en" sz="1664">
                <a:solidFill>
                  <a:srgbClr val="222529"/>
                </a:solidFill>
              </a:rPr>
              <a:t>HeatMap</a:t>
            </a:r>
            <a:endParaRPr sz="1664">
              <a:solidFill>
                <a:srgbClr val="222529"/>
              </a:solidFill>
            </a:endParaRPr>
          </a:p>
          <a:p>
            <a:pPr indent="-334290" lvl="0" marL="457200" rtl="0" algn="l">
              <a:lnSpc>
                <a:spcPct val="115000"/>
              </a:lnSpc>
              <a:spcBef>
                <a:spcPts val="0"/>
              </a:spcBef>
              <a:spcAft>
                <a:spcPts val="0"/>
              </a:spcAft>
              <a:buClr>
                <a:srgbClr val="222529"/>
              </a:buClr>
              <a:buSzPts val="1664"/>
              <a:buChar char="●"/>
            </a:pPr>
            <a:r>
              <a:rPr lang="en" sz="1664">
                <a:solidFill>
                  <a:srgbClr val="222529"/>
                </a:solidFill>
              </a:rPr>
              <a:t>Hvplot to show the map</a:t>
            </a:r>
            <a:endParaRPr sz="1664">
              <a:solidFill>
                <a:srgbClr val="222529"/>
              </a:solidFill>
            </a:endParaRPr>
          </a:p>
          <a:p>
            <a:pPr indent="-334290" lvl="0" marL="457200" rtl="0" algn="l">
              <a:lnSpc>
                <a:spcPct val="115000"/>
              </a:lnSpc>
              <a:spcBef>
                <a:spcPts val="0"/>
              </a:spcBef>
              <a:spcAft>
                <a:spcPts val="0"/>
              </a:spcAft>
              <a:buClr>
                <a:srgbClr val="222529"/>
              </a:buClr>
              <a:buSzPts val="1664"/>
              <a:buChar char="●"/>
            </a:pPr>
            <a:r>
              <a:rPr lang="en" sz="1664">
                <a:solidFill>
                  <a:srgbClr val="222529"/>
                </a:solidFill>
              </a:rPr>
              <a:t>Boxplot</a:t>
            </a:r>
            <a:endParaRPr sz="1664">
              <a:solidFill>
                <a:srgbClr val="22252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844650" y="1122425"/>
            <a:ext cx="7454700" cy="9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700"/>
              <a:t>Data Overview &amp; Cleaning</a:t>
            </a:r>
            <a:endParaRPr sz="3700"/>
          </a:p>
        </p:txBody>
      </p:sp>
      <p:sp>
        <p:nvSpPr>
          <p:cNvPr id="126" name="Google Shape;126;p19"/>
          <p:cNvSpPr/>
          <p:nvPr/>
        </p:nvSpPr>
        <p:spPr>
          <a:xfrm>
            <a:off x="98350" y="1907350"/>
            <a:ext cx="8664900" cy="30210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 name="Google Shape;127;p19"/>
          <p:cNvSpPr/>
          <p:nvPr/>
        </p:nvSpPr>
        <p:spPr>
          <a:xfrm>
            <a:off x="2075050" y="2983925"/>
            <a:ext cx="1283700" cy="9549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2"/>
                </a:solidFill>
                <a:latin typeface="Lato"/>
                <a:ea typeface="Lato"/>
                <a:cs typeface="Lato"/>
                <a:sym typeface="Lato"/>
              </a:rPr>
              <a:t>Merged the two datasets</a:t>
            </a:r>
            <a:endParaRPr b="1" sz="1200">
              <a:solidFill>
                <a:schemeClr val="dk2"/>
              </a:solidFill>
              <a:latin typeface="Lato"/>
              <a:ea typeface="Lato"/>
              <a:cs typeface="Lato"/>
              <a:sym typeface="Lato"/>
            </a:endParaRPr>
          </a:p>
          <a:p>
            <a:pPr indent="0" lvl="0" marL="0" marR="0" rtl="0" algn="ctr">
              <a:lnSpc>
                <a:spcPct val="100000"/>
              </a:lnSpc>
              <a:spcBef>
                <a:spcPts val="0"/>
              </a:spcBef>
              <a:spcAft>
                <a:spcPts val="0"/>
              </a:spcAft>
              <a:buNone/>
            </a:pPr>
            <a:r>
              <a:t/>
            </a:r>
            <a:endParaRPr>
              <a:latin typeface="Lato"/>
              <a:ea typeface="Lato"/>
              <a:cs typeface="Lato"/>
              <a:sym typeface="Lato"/>
            </a:endParaRPr>
          </a:p>
        </p:txBody>
      </p:sp>
      <p:sp>
        <p:nvSpPr>
          <p:cNvPr id="128" name="Google Shape;128;p19"/>
          <p:cNvSpPr/>
          <p:nvPr/>
        </p:nvSpPr>
        <p:spPr>
          <a:xfrm>
            <a:off x="3494951" y="2983925"/>
            <a:ext cx="1434600" cy="9549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2"/>
                </a:solidFill>
                <a:latin typeface="Lato"/>
                <a:ea typeface="Lato"/>
                <a:cs typeface="Lato"/>
                <a:sym typeface="Lato"/>
              </a:rPr>
              <a:t>Reduced the columns </a:t>
            </a:r>
            <a:endParaRPr b="1" sz="1200">
              <a:solidFill>
                <a:schemeClr val="dk2"/>
              </a:solidFill>
              <a:latin typeface="Lato"/>
              <a:ea typeface="Lato"/>
              <a:cs typeface="Lato"/>
              <a:sym typeface="Lato"/>
            </a:endParaRPr>
          </a:p>
          <a:p>
            <a:pPr indent="0" lvl="0" marL="0" marR="0" rtl="0" algn="ctr">
              <a:lnSpc>
                <a:spcPct val="100000"/>
              </a:lnSpc>
              <a:spcBef>
                <a:spcPts val="0"/>
              </a:spcBef>
              <a:spcAft>
                <a:spcPts val="0"/>
              </a:spcAft>
              <a:buNone/>
            </a:pPr>
            <a:r>
              <a:t/>
            </a:r>
            <a:endParaRPr>
              <a:latin typeface="Lato"/>
              <a:ea typeface="Lato"/>
              <a:cs typeface="Lato"/>
              <a:sym typeface="Lato"/>
            </a:endParaRPr>
          </a:p>
        </p:txBody>
      </p:sp>
      <p:sp>
        <p:nvSpPr>
          <p:cNvPr id="129" name="Google Shape;129;p19"/>
          <p:cNvSpPr/>
          <p:nvPr/>
        </p:nvSpPr>
        <p:spPr>
          <a:xfrm>
            <a:off x="5065726" y="2940400"/>
            <a:ext cx="1656300" cy="9549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2"/>
                </a:solidFill>
                <a:latin typeface="Lato"/>
                <a:ea typeface="Lato"/>
                <a:cs typeface="Lato"/>
                <a:sym typeface="Lato"/>
              </a:rPr>
              <a:t>Created new columns </a:t>
            </a:r>
            <a:endParaRPr b="1" sz="1200">
              <a:solidFill>
                <a:schemeClr val="dk2"/>
              </a:solidFill>
              <a:latin typeface="Lato"/>
              <a:ea typeface="Lato"/>
              <a:cs typeface="Lato"/>
              <a:sym typeface="Lato"/>
            </a:endParaRPr>
          </a:p>
        </p:txBody>
      </p:sp>
      <p:sp>
        <p:nvSpPr>
          <p:cNvPr id="130" name="Google Shape;130;p19"/>
          <p:cNvSpPr/>
          <p:nvPr/>
        </p:nvSpPr>
        <p:spPr>
          <a:xfrm>
            <a:off x="294300" y="2983925"/>
            <a:ext cx="1656300" cy="9549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222529"/>
                </a:solidFill>
                <a:latin typeface="Lato"/>
                <a:ea typeface="Lato"/>
                <a:cs typeface="Lato"/>
                <a:sym typeface="Lato"/>
              </a:rPr>
              <a:t>Started with two datasets with 4,000 rows each and 50 columns</a:t>
            </a:r>
            <a:endParaRPr b="1" sz="1200">
              <a:solidFill>
                <a:srgbClr val="222529"/>
              </a:solidFill>
              <a:latin typeface="Lato"/>
              <a:ea typeface="Lato"/>
              <a:cs typeface="Lato"/>
              <a:sym typeface="Lato"/>
            </a:endParaRPr>
          </a:p>
        </p:txBody>
      </p:sp>
      <p:sp>
        <p:nvSpPr>
          <p:cNvPr id="131" name="Google Shape;131;p19"/>
          <p:cNvSpPr/>
          <p:nvPr/>
        </p:nvSpPr>
        <p:spPr>
          <a:xfrm>
            <a:off x="6899800" y="2940400"/>
            <a:ext cx="1283700" cy="9549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2"/>
                </a:solidFill>
                <a:latin typeface="Lato"/>
                <a:ea typeface="Lato"/>
                <a:cs typeface="Lato"/>
                <a:sym typeface="Lato"/>
              </a:rPr>
              <a:t>Dropped the duplicate IDs, if an</a:t>
            </a:r>
            <a:r>
              <a:rPr b="1" lang="en" sz="1250">
                <a:solidFill>
                  <a:schemeClr val="dk2"/>
                </a:solidFill>
                <a:latin typeface="Lato"/>
                <a:ea typeface="Lato"/>
                <a:cs typeface="Lato"/>
                <a:sym typeface="Lato"/>
              </a:rPr>
              <a:t>y</a:t>
            </a:r>
            <a:endParaRPr b="1" sz="1250">
              <a:solidFill>
                <a:schemeClr val="dk2"/>
              </a:solidFill>
              <a:latin typeface="Lato"/>
              <a:ea typeface="Lato"/>
              <a:cs typeface="Lato"/>
              <a:sym typeface="Lato"/>
            </a:endParaRPr>
          </a:p>
          <a:p>
            <a:pPr indent="0" lvl="0" marL="0" marR="0" rtl="0" algn="ctr">
              <a:lnSpc>
                <a:spcPct val="100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ctrTitle"/>
          </p:nvPr>
        </p:nvSpPr>
        <p:spPr>
          <a:xfrm>
            <a:off x="2039550" y="746725"/>
            <a:ext cx="4908000" cy="419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34859"/>
              <a:buNone/>
            </a:pPr>
            <a:r>
              <a:rPr lang="en" sz="2840"/>
              <a:t>Analysis - Color</a:t>
            </a:r>
            <a:endParaRPr sz="2840"/>
          </a:p>
        </p:txBody>
      </p:sp>
      <p:sp>
        <p:nvSpPr>
          <p:cNvPr id="137" name="Google Shape;137;p20"/>
          <p:cNvSpPr txBox="1"/>
          <p:nvPr/>
        </p:nvSpPr>
        <p:spPr>
          <a:xfrm>
            <a:off x="1154250" y="4211150"/>
            <a:ext cx="6678600" cy="10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Key Insights:</a:t>
            </a:r>
            <a:endParaRPr b="1">
              <a:latin typeface="Lato"/>
              <a:ea typeface="Lato"/>
              <a:cs typeface="Lato"/>
              <a:sym typeface="Lato"/>
            </a:endParaRPr>
          </a:p>
          <a:p>
            <a:pPr indent="0" lvl="0" marL="0" rtl="0" algn="ctr">
              <a:lnSpc>
                <a:spcPct val="115000"/>
              </a:lnSpc>
              <a:spcBef>
                <a:spcPts val="0"/>
              </a:spcBef>
              <a:spcAft>
                <a:spcPts val="0"/>
              </a:spcAft>
              <a:buNone/>
            </a:pPr>
            <a:r>
              <a:rPr lang="en">
                <a:latin typeface="Lato"/>
                <a:ea typeface="Lato"/>
                <a:cs typeface="Lato"/>
                <a:sym typeface="Lato"/>
              </a:rPr>
              <a:t>Black dogs are the most frequent color dog available in our sample of Chicago area data making this a great dataset to analyze for black dogs</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pic>
        <p:nvPicPr>
          <p:cNvPr id="138" name="Google Shape;138;p20"/>
          <p:cNvPicPr preferRelativeResize="0"/>
          <p:nvPr/>
        </p:nvPicPr>
        <p:blipFill>
          <a:blip r:embed="rId3">
            <a:alphaModFix/>
          </a:blip>
          <a:stretch>
            <a:fillRect/>
          </a:stretch>
        </p:blipFill>
        <p:spPr>
          <a:xfrm>
            <a:off x="2320963" y="1210650"/>
            <a:ext cx="4345178" cy="295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ctrTitle"/>
          </p:nvPr>
        </p:nvSpPr>
        <p:spPr>
          <a:xfrm>
            <a:off x="804150" y="988000"/>
            <a:ext cx="7688100" cy="57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40"/>
              <a:t>Analysis - Color</a:t>
            </a:r>
            <a:endParaRPr sz="2540"/>
          </a:p>
        </p:txBody>
      </p:sp>
      <p:pic>
        <p:nvPicPr>
          <p:cNvPr id="144" name="Google Shape;144;p21"/>
          <p:cNvPicPr preferRelativeResize="0"/>
          <p:nvPr/>
        </p:nvPicPr>
        <p:blipFill>
          <a:blip r:embed="rId3">
            <a:alphaModFix/>
          </a:blip>
          <a:stretch>
            <a:fillRect/>
          </a:stretch>
        </p:blipFill>
        <p:spPr>
          <a:xfrm>
            <a:off x="409275" y="1597050"/>
            <a:ext cx="3703100" cy="1851550"/>
          </a:xfrm>
          <a:prstGeom prst="rect">
            <a:avLst/>
          </a:prstGeom>
          <a:noFill/>
          <a:ln>
            <a:noFill/>
          </a:ln>
        </p:spPr>
      </p:pic>
      <p:pic>
        <p:nvPicPr>
          <p:cNvPr id="145" name="Google Shape;145;p21"/>
          <p:cNvPicPr preferRelativeResize="0"/>
          <p:nvPr/>
        </p:nvPicPr>
        <p:blipFill rotWithShape="1">
          <a:blip r:embed="rId4">
            <a:alphaModFix/>
          </a:blip>
          <a:srcRect b="-20787" l="0" r="-9529" t="0"/>
          <a:stretch/>
        </p:blipFill>
        <p:spPr>
          <a:xfrm>
            <a:off x="4315500" y="1597050"/>
            <a:ext cx="3995375" cy="2203025"/>
          </a:xfrm>
          <a:prstGeom prst="rect">
            <a:avLst/>
          </a:prstGeom>
          <a:noFill/>
          <a:ln>
            <a:noFill/>
          </a:ln>
        </p:spPr>
      </p:pic>
      <p:sp>
        <p:nvSpPr>
          <p:cNvPr id="146" name="Google Shape;146;p21"/>
          <p:cNvSpPr txBox="1"/>
          <p:nvPr/>
        </p:nvSpPr>
        <p:spPr>
          <a:xfrm>
            <a:off x="911875" y="3800075"/>
            <a:ext cx="6254700" cy="19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Key Insights:</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 both adoptable and adopted dogs, Black dogs are not listed substantially longer than other colors</a:t>
            </a:r>
            <a:endParaRPr sz="1050">
              <a:solidFill>
                <a:srgbClr val="F8F8F2"/>
              </a:solidFill>
              <a:highlight>
                <a:srgbClr val="272822"/>
              </a:highlight>
              <a:latin typeface="Courier New"/>
              <a:ea typeface="Courier New"/>
              <a:cs typeface="Courier New"/>
              <a:sym typeface="Courier New"/>
            </a:endParaRPr>
          </a:p>
          <a:p>
            <a:pPr indent="0" lvl="0" marL="0" rtl="0" algn="ctr">
              <a:spcBef>
                <a:spcPts val="0"/>
              </a:spcBef>
              <a:spcAft>
                <a:spcPts val="0"/>
              </a:spcAft>
              <a:buNone/>
            </a:pPr>
            <a:r>
              <a:t/>
            </a:r>
            <a:endParaRPr sz="105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t/>
            </a:r>
            <a:endParaRPr>
              <a:latin typeface="Lato"/>
              <a:ea typeface="Lato"/>
              <a:cs typeface="Lato"/>
              <a:sym typeface="Lato"/>
            </a:endParaRPr>
          </a:p>
        </p:txBody>
      </p:sp>
      <p:sp>
        <p:nvSpPr>
          <p:cNvPr id="147" name="Google Shape;147;p21"/>
          <p:cNvSpPr/>
          <p:nvPr/>
        </p:nvSpPr>
        <p:spPr>
          <a:xfrm>
            <a:off x="3309775" y="2502125"/>
            <a:ext cx="456900" cy="218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 name="Google Shape;148;p21"/>
          <p:cNvSpPr/>
          <p:nvPr/>
        </p:nvSpPr>
        <p:spPr>
          <a:xfrm>
            <a:off x="7383575" y="1913700"/>
            <a:ext cx="456900" cy="218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