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2"/>
  </p:notesMasterIdLst>
  <p:sldIdLst>
    <p:sldId id="256" r:id="rId2"/>
    <p:sldId id="257" r:id="rId3"/>
    <p:sldId id="262" r:id="rId4"/>
    <p:sldId id="258" r:id="rId5"/>
    <p:sldId id="259" r:id="rId6"/>
    <p:sldId id="266" r:id="rId7"/>
    <p:sldId id="260" r:id="rId8"/>
    <p:sldId id="263"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70" autoAdjust="0"/>
  </p:normalViewPr>
  <p:slideViewPr>
    <p:cSldViewPr snapToGrid="0">
      <p:cViewPr>
        <p:scale>
          <a:sx n="64" d="100"/>
          <a:sy n="64" d="100"/>
        </p:scale>
        <p:origin x="1426" y="67"/>
      </p:cViewPr>
      <p:guideLst/>
    </p:cSldViewPr>
  </p:slideViewPr>
  <p:notesTextViewPr>
    <p:cViewPr>
      <p:scale>
        <a:sx n="1" d="1"/>
        <a:sy n="1" d="1"/>
      </p:scale>
      <p:origin x="0" y="-2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F2D2A-EAEA-4F00-9805-6B008383455C}"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0F0FC-7074-459A-8C67-00CC7D6AE1AC}" type="slidenum">
              <a:rPr lang="en-US" smtClean="0"/>
              <a:t>‹#›</a:t>
            </a:fld>
            <a:endParaRPr lang="en-US"/>
          </a:p>
        </p:txBody>
      </p:sp>
    </p:spTree>
    <p:extLst>
      <p:ext uri="{BB962C8B-B14F-4D97-AF65-F5344CB8AC3E}">
        <p14:creationId xmlns:p14="http://schemas.microsoft.com/office/powerpoint/2010/main" val="135415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374151"/>
                </a:solidFill>
                <a:effectLst/>
                <a:latin typeface="Söhne"/>
              </a:rPr>
              <a:t>spaCy</a:t>
            </a:r>
            <a:r>
              <a:rPr lang="en-US" b="1" i="0" dirty="0">
                <a:solidFill>
                  <a:srgbClr val="374151"/>
                </a:solidFill>
                <a:effectLst/>
                <a:latin typeface="Söhne"/>
              </a:rPr>
              <a:t> NLP Library:</a:t>
            </a:r>
            <a:endParaRPr lang="en-US" b="0" i="0" dirty="0">
              <a:solidFill>
                <a:srgbClr val="374151"/>
              </a:solidFill>
              <a:effectLst/>
              <a:latin typeface="Söhne"/>
            </a:endParaRPr>
          </a:p>
          <a:p>
            <a:pPr algn="l">
              <a:buFont typeface="Arial" panose="020B0604020202020204" pitchFamily="34" charset="0"/>
              <a:buChar char="•"/>
            </a:pPr>
            <a:r>
              <a:rPr lang="en-US" b="0" i="0" dirty="0" err="1">
                <a:solidFill>
                  <a:srgbClr val="374151"/>
                </a:solidFill>
                <a:effectLst/>
                <a:latin typeface="Söhne"/>
              </a:rPr>
              <a:t>spaCy</a:t>
            </a:r>
            <a:r>
              <a:rPr lang="en-US" b="0" i="0" dirty="0">
                <a:solidFill>
                  <a:srgbClr val="374151"/>
                </a:solidFill>
                <a:effectLst/>
                <a:latin typeface="Söhne"/>
              </a:rPr>
              <a:t> is an advanced Natural Language Processing (NLP) library designed for performing complex and sophisticated linguistic tasks. It's known for its speed and ability to handle large volumes of text efficiently.</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NLTK (Natural Language Toolkit):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NLTK is a versatile and widely-used library in Python that provides tools for working with human language data (text). It's commonly used for research, education, and prototyping in NLP.</a:t>
            </a:r>
          </a:p>
          <a:p>
            <a:pPr algn="l"/>
            <a:endParaRPr lang="en-US" b="1" i="0" dirty="0">
              <a:solidFill>
                <a:srgbClr val="374151"/>
              </a:solidFill>
              <a:effectLst/>
              <a:latin typeface="Söhne"/>
            </a:endParaRPr>
          </a:p>
          <a:p>
            <a:pPr algn="l"/>
            <a:r>
              <a:rPr lang="en-US" b="1" i="0" dirty="0">
                <a:solidFill>
                  <a:srgbClr val="374151"/>
                </a:solidFill>
                <a:effectLst/>
                <a:latin typeface="Söhne"/>
              </a:rPr>
              <a:t>Support Vector Machine (SVM):</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SVM is a powerful machine learning algorithm used for both classification and regression tasks. It's particularly useful for handling complex and high-dimensional data, working by finding the optimal boundary (or hyperplane) that separates different classes of data.</a:t>
            </a:r>
          </a:p>
          <a:p>
            <a:endParaRPr lang="en-US" dirty="0"/>
          </a:p>
        </p:txBody>
      </p:sp>
      <p:sp>
        <p:nvSpPr>
          <p:cNvPr id="4" name="Slide Number Placeholder 3"/>
          <p:cNvSpPr>
            <a:spLocks noGrp="1"/>
          </p:cNvSpPr>
          <p:nvPr>
            <p:ph type="sldNum" sz="quarter" idx="5"/>
          </p:nvPr>
        </p:nvSpPr>
        <p:spPr/>
        <p:txBody>
          <a:bodyPr/>
          <a:lstStyle/>
          <a:p>
            <a:fld id="{4ED0F0FC-7074-459A-8C67-00CC7D6AE1AC}" type="slidenum">
              <a:rPr lang="en-US" smtClean="0"/>
              <a:t>4</a:t>
            </a:fld>
            <a:endParaRPr lang="en-US"/>
          </a:p>
        </p:txBody>
      </p:sp>
    </p:spTree>
    <p:extLst>
      <p:ext uri="{BB962C8B-B14F-4D97-AF65-F5344CB8AC3E}">
        <p14:creationId xmlns:p14="http://schemas.microsoft.com/office/powerpoint/2010/main" val="3127883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Define keywords related to updates and fixes</a:t>
            </a:r>
          </a:p>
        </p:txBody>
      </p:sp>
      <p:sp>
        <p:nvSpPr>
          <p:cNvPr id="4" name="Slide Number Placeholder 3"/>
          <p:cNvSpPr>
            <a:spLocks noGrp="1"/>
          </p:cNvSpPr>
          <p:nvPr>
            <p:ph type="sldNum" sz="quarter" idx="5"/>
          </p:nvPr>
        </p:nvSpPr>
        <p:spPr/>
        <p:txBody>
          <a:bodyPr/>
          <a:lstStyle/>
          <a:p>
            <a:fld id="{4ED0F0FC-7074-459A-8C67-00CC7D6AE1AC}" type="slidenum">
              <a:rPr lang="en-US" smtClean="0"/>
              <a:t>5</a:t>
            </a:fld>
            <a:endParaRPr lang="en-US"/>
          </a:p>
        </p:txBody>
      </p:sp>
    </p:spTree>
    <p:extLst>
      <p:ext uri="{BB962C8B-B14F-4D97-AF65-F5344CB8AC3E}">
        <p14:creationId xmlns:p14="http://schemas.microsoft.com/office/powerpoint/2010/main" val="504142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"Accuracy" represents the overall accuracy of the SVM model.</a:t>
            </a:r>
          </a:p>
          <a:p>
            <a:pPr algn="l">
              <a:buFont typeface="Arial" panose="020B0604020202020204" pitchFamily="34" charset="0"/>
              <a:buChar char="•"/>
            </a:pPr>
            <a:r>
              <a:rPr lang="en-US" b="0" i="0" dirty="0">
                <a:solidFill>
                  <a:srgbClr val="374151"/>
                </a:solidFill>
                <a:effectLst/>
                <a:latin typeface="Söhne"/>
              </a:rPr>
              <a:t>"Precision" for each class indicates how many of the identified samples were actually relevant.</a:t>
            </a:r>
          </a:p>
          <a:p>
            <a:pPr algn="l">
              <a:buFont typeface="Arial" panose="020B0604020202020204" pitchFamily="34" charset="0"/>
              <a:buChar char="•"/>
            </a:pPr>
            <a:r>
              <a:rPr lang="en-US" b="0" i="0" dirty="0">
                <a:solidFill>
                  <a:srgbClr val="374151"/>
                </a:solidFill>
                <a:effectLst/>
                <a:latin typeface="Söhne"/>
              </a:rPr>
              <a:t>"Recall" shows how many relevant samples were identified correctly.</a:t>
            </a:r>
          </a:p>
          <a:p>
            <a:pPr algn="l">
              <a:buFont typeface="Arial" panose="020B0604020202020204" pitchFamily="34" charset="0"/>
              <a:buChar char="•"/>
            </a:pPr>
            <a:r>
              <a:rPr lang="en-US" b="0" i="0" dirty="0">
                <a:solidFill>
                  <a:srgbClr val="374151"/>
                </a:solidFill>
                <a:effectLst/>
                <a:latin typeface="Söhne"/>
              </a:rPr>
              <a:t>"F1-Score" is the harmonic mean of precision and recall.</a:t>
            </a:r>
          </a:p>
          <a:p>
            <a:pPr algn="l">
              <a:buFont typeface="Arial" panose="020B0604020202020204" pitchFamily="34" charset="0"/>
              <a:buChar char="•"/>
            </a:pPr>
            <a:r>
              <a:rPr lang="en-US" b="0" i="0" dirty="0">
                <a:solidFill>
                  <a:srgbClr val="374151"/>
                </a:solidFill>
                <a:effectLst/>
                <a:latin typeface="Söhne"/>
              </a:rPr>
              <a:t>"Support" indicates the number of actual occurrences of each class in the specified dataset.</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support numbers indicate that the dataset used for testing is </a:t>
            </a:r>
            <a:r>
              <a:rPr lang="en-US" sz="1800" b="1" i="0" dirty="0">
                <a:solidFill>
                  <a:srgbClr val="374151"/>
                </a:solidFill>
                <a:effectLst/>
                <a:latin typeface="Söhne"/>
              </a:rPr>
              <a:t>imbalanced</a:t>
            </a:r>
            <a:r>
              <a:rPr lang="en-US" b="0" i="0" dirty="0">
                <a:solidFill>
                  <a:srgbClr val="374151"/>
                </a:solidFill>
                <a:effectLst/>
                <a:latin typeface="Söhne"/>
              </a:rPr>
              <a:t>, with a larger number of negative reviews compared to positive ones.</a:t>
            </a:r>
          </a:p>
          <a:p>
            <a:endParaRPr lang="en-US" dirty="0"/>
          </a:p>
        </p:txBody>
      </p:sp>
      <p:sp>
        <p:nvSpPr>
          <p:cNvPr id="4" name="Slide Number Placeholder 3"/>
          <p:cNvSpPr>
            <a:spLocks noGrp="1"/>
          </p:cNvSpPr>
          <p:nvPr>
            <p:ph type="sldNum" sz="quarter" idx="5"/>
          </p:nvPr>
        </p:nvSpPr>
        <p:spPr/>
        <p:txBody>
          <a:bodyPr/>
          <a:lstStyle/>
          <a:p>
            <a:fld id="{4ED0F0FC-7074-459A-8C67-00CC7D6AE1AC}" type="slidenum">
              <a:rPr lang="en-US" smtClean="0"/>
              <a:t>7</a:t>
            </a:fld>
            <a:endParaRPr lang="en-US"/>
          </a:p>
        </p:txBody>
      </p:sp>
    </p:spTree>
    <p:extLst>
      <p:ext uri="{BB962C8B-B14F-4D97-AF65-F5344CB8AC3E}">
        <p14:creationId xmlns:p14="http://schemas.microsoft.com/office/powerpoint/2010/main" val="215368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Alignment Score (-0.014967372699510095)</a:t>
            </a:r>
            <a:r>
              <a:rPr lang="en-US" b="0" i="0" dirty="0">
                <a:solidFill>
                  <a:srgbClr val="374151"/>
                </a:solidFill>
                <a:effectLst/>
                <a:latin typeface="Söhne"/>
              </a:rPr>
              <a:t>: This score decreased slightly after the update. It means there were fewer mentions of updates and fixes in reviews, suggesting either less reported issues or different focus areas in post-update reviews.</a:t>
            </a:r>
          </a:p>
          <a:p>
            <a:pPr algn="l">
              <a:buFont typeface="+mj-lt"/>
              <a:buAutoNum type="arabicPeriod"/>
            </a:pPr>
            <a:r>
              <a:rPr lang="en-US" b="1" i="0" dirty="0">
                <a:solidFill>
                  <a:srgbClr val="374151"/>
                </a:solidFill>
                <a:effectLst/>
                <a:latin typeface="Söhne"/>
              </a:rPr>
              <a:t>Average Sentiment Pre-Update (0.17486522911051214)</a:t>
            </a:r>
            <a:r>
              <a:rPr lang="en-US" b="0" i="0" dirty="0">
                <a:solidFill>
                  <a:srgbClr val="374151"/>
                </a:solidFill>
                <a:effectLst/>
                <a:latin typeface="Söhne"/>
              </a:rPr>
              <a:t>: This number indicates that before the update, most reviews were negative.</a:t>
            </a:r>
          </a:p>
          <a:p>
            <a:pPr algn="l">
              <a:buFont typeface="+mj-lt"/>
              <a:buAutoNum type="arabicPeriod"/>
            </a:pPr>
            <a:r>
              <a:rPr lang="en-US" b="1" i="0" dirty="0">
                <a:solidFill>
                  <a:srgbClr val="374151"/>
                </a:solidFill>
                <a:effectLst/>
                <a:latin typeface="Söhne"/>
              </a:rPr>
              <a:t>Average Sentiment Post-Update (0.13585149612116734)</a:t>
            </a:r>
            <a:r>
              <a:rPr lang="en-US" b="0" i="0" dirty="0">
                <a:solidFill>
                  <a:srgbClr val="374151"/>
                </a:solidFill>
                <a:effectLst/>
                <a:latin typeface="Söhne"/>
              </a:rPr>
              <a:t>: After the update, the sentiment score is even lower than before, showing an increase in negative reviews.</a:t>
            </a:r>
          </a:p>
          <a:p>
            <a:pPr algn="l">
              <a:buFont typeface="+mj-lt"/>
              <a:buAutoNum type="arabicPeriod"/>
            </a:pPr>
            <a:r>
              <a:rPr lang="en-US" b="1" i="0" dirty="0">
                <a:solidFill>
                  <a:srgbClr val="374151"/>
                </a:solidFill>
                <a:effectLst/>
                <a:latin typeface="Söhne"/>
              </a:rPr>
              <a:t>Change in User Satisfaction (-0.039013732989344796)</a:t>
            </a:r>
            <a:r>
              <a:rPr lang="en-US" b="0" i="0" dirty="0">
                <a:solidFill>
                  <a:srgbClr val="374151"/>
                </a:solidFill>
                <a:effectLst/>
                <a:latin typeface="Söhne"/>
              </a:rPr>
              <a:t>: This drop implies that overall user satisfaction worsened following the update.</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1 and 3 kind </a:t>
            </a:r>
            <a:r>
              <a:rPr lang="en-US" b="0" i="0">
                <a:solidFill>
                  <a:srgbClr val="374151"/>
                </a:solidFill>
                <a:effectLst/>
                <a:latin typeface="Söhne"/>
              </a:rPr>
              <a:t>of contradict. while </a:t>
            </a:r>
            <a:r>
              <a:rPr lang="en-US" b="0" i="0" dirty="0">
                <a:solidFill>
                  <a:srgbClr val="374151"/>
                </a:solidFill>
                <a:effectLst/>
                <a:latin typeface="Söhne"/>
              </a:rPr>
              <a:t>the update may have resolved certain issues (as indicated by the decrease in specific keyword mentions), it seems to have introduced new problems or failed to meet user expectations in other ways, resulting in a net decrease in satisfaction.</a:t>
            </a:r>
          </a:p>
          <a:p>
            <a:endParaRPr lang="en-US" dirty="0"/>
          </a:p>
        </p:txBody>
      </p:sp>
      <p:sp>
        <p:nvSpPr>
          <p:cNvPr id="4" name="Slide Number Placeholder 3"/>
          <p:cNvSpPr>
            <a:spLocks noGrp="1"/>
          </p:cNvSpPr>
          <p:nvPr>
            <p:ph type="sldNum" sz="quarter" idx="5"/>
          </p:nvPr>
        </p:nvSpPr>
        <p:spPr/>
        <p:txBody>
          <a:bodyPr/>
          <a:lstStyle/>
          <a:p>
            <a:fld id="{4ED0F0FC-7074-459A-8C67-00CC7D6AE1AC}" type="slidenum">
              <a:rPr lang="en-US" smtClean="0"/>
              <a:t>8</a:t>
            </a:fld>
            <a:endParaRPr lang="en-US"/>
          </a:p>
        </p:txBody>
      </p:sp>
    </p:spTree>
    <p:extLst>
      <p:ext uri="{BB962C8B-B14F-4D97-AF65-F5344CB8AC3E}">
        <p14:creationId xmlns:p14="http://schemas.microsoft.com/office/powerpoint/2010/main" val="158076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860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09229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52764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324086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6765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18165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62042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4857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8428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416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4557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937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9150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0450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6291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0574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CF0BCE0-945C-4FDF-95A1-2149B1FF5B83}" type="datetimeFigureOut">
              <a:rPr lang="en-US" smtClean="0"/>
              <a:t>12/3/2023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7035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algn="r"/>
            <a:fld id="{7CF0BCE0-945C-4FDF-95A1-2149B1FF5B83}" type="datetimeFigureOut">
              <a:rPr lang="en-US" smtClean="0"/>
              <a:pPr algn="r"/>
              <a:t>12/3/2023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sz="1000"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1678926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Hand placing stars">
            <a:extLst>
              <a:ext uri="{FF2B5EF4-FFF2-40B4-BE49-F238E27FC236}">
                <a16:creationId xmlns:a16="http://schemas.microsoft.com/office/drawing/2014/main" id="{9576FD41-F874-A878-15AB-B0193C931C0F}"/>
              </a:ext>
            </a:extLst>
          </p:cNvPr>
          <p:cNvPicPr>
            <a:picLocks noChangeAspect="1"/>
          </p:cNvPicPr>
          <p:nvPr/>
        </p:nvPicPr>
        <p:blipFill rotWithShape="1">
          <a:blip r:embed="rId3">
            <a:duotone>
              <a:prstClr val="black"/>
              <a:schemeClr val="bg1">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C232636-9CB9-967D-F4A1-D306EE7EEC98}"/>
              </a:ext>
            </a:extLst>
          </p:cNvPr>
          <p:cNvSpPr>
            <a:spLocks noGrp="1"/>
          </p:cNvSpPr>
          <p:nvPr>
            <p:ph type="ctrTitle"/>
          </p:nvPr>
        </p:nvSpPr>
        <p:spPr>
          <a:xfrm>
            <a:off x="1751012" y="609601"/>
            <a:ext cx="8676222" cy="3200400"/>
          </a:xfrm>
        </p:spPr>
        <p:txBody>
          <a:bodyPr>
            <a:normAutofit/>
          </a:bodyPr>
          <a:lstStyle/>
          <a:p>
            <a:r>
              <a:rPr lang="en-US" dirty="0"/>
              <a:t>App Update Review(Instagram)</a:t>
            </a:r>
          </a:p>
        </p:txBody>
      </p:sp>
      <p:sp>
        <p:nvSpPr>
          <p:cNvPr id="3" name="Subtitle 2">
            <a:extLst>
              <a:ext uri="{FF2B5EF4-FFF2-40B4-BE49-F238E27FC236}">
                <a16:creationId xmlns:a16="http://schemas.microsoft.com/office/drawing/2014/main" id="{EF7931A2-A90C-E2C4-906B-CA0B37D17842}"/>
              </a:ext>
            </a:extLst>
          </p:cNvPr>
          <p:cNvSpPr>
            <a:spLocks noGrp="1"/>
          </p:cNvSpPr>
          <p:nvPr>
            <p:ph type="subTitle" idx="1"/>
          </p:nvPr>
        </p:nvSpPr>
        <p:spPr>
          <a:xfrm>
            <a:off x="1751012" y="3886200"/>
            <a:ext cx="8676222" cy="1905000"/>
          </a:xfrm>
        </p:spPr>
        <p:txBody>
          <a:bodyPr>
            <a:normAutofit/>
          </a:bodyPr>
          <a:lstStyle/>
          <a:p>
            <a:r>
              <a:rPr lang="en-US" dirty="0"/>
              <a:t>Stephon Mensah</a:t>
            </a:r>
          </a:p>
        </p:txBody>
      </p:sp>
    </p:spTree>
    <p:extLst>
      <p:ext uri="{BB962C8B-B14F-4D97-AF65-F5344CB8AC3E}">
        <p14:creationId xmlns:p14="http://schemas.microsoft.com/office/powerpoint/2010/main" val="194828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6" descr="Yellow question mark">
            <a:extLst>
              <a:ext uri="{FF2B5EF4-FFF2-40B4-BE49-F238E27FC236}">
                <a16:creationId xmlns:a16="http://schemas.microsoft.com/office/drawing/2014/main" id="{405794A2-5002-D763-4FDC-1ACB17AF8356}"/>
              </a:ext>
            </a:extLst>
          </p:cNvPr>
          <p:cNvPicPr>
            <a:picLocks noChangeAspect="1"/>
          </p:cNvPicPr>
          <p:nvPr/>
        </p:nvPicPr>
        <p:blipFill rotWithShape="1">
          <a:blip r:embed="rId3">
            <a:alphaModFix amt="15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95AF8B5-8261-0FBF-A422-8050D6A0F620}"/>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Questions?</a:t>
            </a:r>
          </a:p>
        </p:txBody>
      </p:sp>
    </p:spTree>
    <p:extLst>
      <p:ext uri="{BB962C8B-B14F-4D97-AF65-F5344CB8AC3E}">
        <p14:creationId xmlns:p14="http://schemas.microsoft.com/office/powerpoint/2010/main" val="322986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C389-4C43-86DF-1B75-E8A0D7907B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ACA442-8CDE-3843-70CA-8E99164C481E}"/>
              </a:ext>
            </a:extLst>
          </p:cNvPr>
          <p:cNvSpPr>
            <a:spLocks noGrp="1"/>
          </p:cNvSpPr>
          <p:nvPr>
            <p:ph idx="1"/>
          </p:nvPr>
        </p:nvSpPr>
        <p:spPr>
          <a:xfrm>
            <a:off x="1206727" y="2379306"/>
            <a:ext cx="10335240" cy="3766457"/>
          </a:xfrm>
        </p:spPr>
        <p:txBody>
          <a:bodyPr>
            <a:normAutofit fontScale="92500" lnSpcReduction="10000"/>
          </a:bodyPr>
          <a:lstStyle/>
          <a:p>
            <a:pPr marL="0" indent="0">
              <a:buNone/>
            </a:pPr>
            <a:r>
              <a:rPr lang="en-US" dirty="0"/>
              <a:t>Motivation: </a:t>
            </a:r>
          </a:p>
          <a:p>
            <a:pPr lvl="1"/>
            <a:r>
              <a:rPr lang="en-US" dirty="0">
                <a:effectLst/>
              </a:rPr>
              <a:t>Understanding user needs and concerns can significantly impact an app's functionality and user satisfaction.</a:t>
            </a:r>
          </a:p>
          <a:p>
            <a:pPr lvl="1"/>
            <a:r>
              <a:rPr lang="en-US" dirty="0">
                <a:effectLst/>
              </a:rPr>
              <a:t>Analyzing social media platforms like Instagram, which undergo frequent updates, provides insights into how well these updates align with user expectations.</a:t>
            </a:r>
          </a:p>
          <a:p>
            <a:endParaRPr lang="en-US" dirty="0"/>
          </a:p>
          <a:p>
            <a:pPr marL="0" indent="0">
              <a:buNone/>
            </a:pPr>
            <a:r>
              <a:rPr lang="en-US" dirty="0"/>
              <a:t>Problem aimed to solve: </a:t>
            </a:r>
          </a:p>
          <a:p>
            <a:pPr lvl="1"/>
            <a:r>
              <a:rPr lang="en-US" dirty="0">
                <a:effectLst/>
              </a:rPr>
              <a:t>To evaluate the alignment between user reviews and app updates, especially focusing on issues and feature requests mentioned by users.</a:t>
            </a:r>
          </a:p>
          <a:p>
            <a:pPr lvl="1"/>
            <a:r>
              <a:rPr lang="en-US" dirty="0">
                <a:effectLst/>
              </a:rPr>
              <a:t>To determine if updates are effectively addressing user concerns and improving overall user experience.</a:t>
            </a:r>
          </a:p>
          <a:p>
            <a:pPr lvl="1"/>
            <a:endParaRPr lang="en-US" dirty="0"/>
          </a:p>
        </p:txBody>
      </p:sp>
    </p:spTree>
    <p:extLst>
      <p:ext uri="{BB962C8B-B14F-4D97-AF65-F5344CB8AC3E}">
        <p14:creationId xmlns:p14="http://schemas.microsoft.com/office/powerpoint/2010/main" val="28458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DC01-CDA1-9FEE-EE80-50226245B6D9}"/>
              </a:ext>
            </a:extLst>
          </p:cNvPr>
          <p:cNvSpPr>
            <a:spLocks noGrp="1"/>
          </p:cNvSpPr>
          <p:nvPr>
            <p:ph type="title"/>
          </p:nvPr>
        </p:nvSpPr>
        <p:spPr>
          <a:xfrm>
            <a:off x="1131094" y="370113"/>
            <a:ext cx="9905998" cy="1905000"/>
          </a:xfrm>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3657D368-86D0-F48A-C928-CD0FA231D6EB}"/>
              </a:ext>
            </a:extLst>
          </p:cNvPr>
          <p:cNvSpPr>
            <a:spLocks noGrp="1"/>
          </p:cNvSpPr>
          <p:nvPr>
            <p:ph idx="1"/>
          </p:nvPr>
        </p:nvSpPr>
        <p:spPr>
          <a:xfrm>
            <a:off x="1131095" y="2532288"/>
            <a:ext cx="3440906" cy="3124201"/>
          </a:xfrm>
        </p:spPr>
        <p:txBody>
          <a:bodyPr/>
          <a:lstStyle/>
          <a:p>
            <a:r>
              <a:rPr lang="en-US" dirty="0"/>
              <a:t>User reviews of Instagram from Google Play Store and App Store (via Kaggle.com)</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ACA86F1-9BA0-0E72-DC8F-ABE617B7BE1B}"/>
              </a:ext>
            </a:extLst>
          </p:cNvPr>
          <p:cNvPicPr>
            <a:picLocks noChangeAspect="1"/>
          </p:cNvPicPr>
          <p:nvPr/>
        </p:nvPicPr>
        <p:blipFill>
          <a:blip r:embed="rId2"/>
          <a:stretch>
            <a:fillRect/>
          </a:stretch>
        </p:blipFill>
        <p:spPr>
          <a:xfrm>
            <a:off x="4838702" y="965968"/>
            <a:ext cx="7021018" cy="5101457"/>
          </a:xfrm>
          <a:prstGeom prst="rect">
            <a:avLst/>
          </a:prstGeom>
        </p:spPr>
      </p:pic>
    </p:spTree>
    <p:extLst>
      <p:ext uri="{BB962C8B-B14F-4D97-AF65-F5344CB8AC3E}">
        <p14:creationId xmlns:p14="http://schemas.microsoft.com/office/powerpoint/2010/main" val="315333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111F-113D-6B5F-DA25-935D3F8C57D1}"/>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C991D5E6-58D8-F425-EF61-243C58F41085}"/>
              </a:ext>
            </a:extLst>
          </p:cNvPr>
          <p:cNvSpPr>
            <a:spLocks noGrp="1"/>
          </p:cNvSpPr>
          <p:nvPr>
            <p:ph idx="1"/>
          </p:nvPr>
        </p:nvSpPr>
        <p:spPr>
          <a:xfrm>
            <a:off x="769759" y="2172476"/>
            <a:ext cx="10652481" cy="3581401"/>
          </a:xfrm>
        </p:spPr>
        <p:txBody>
          <a:bodyPr>
            <a:normAutofit fontScale="92500"/>
          </a:bodyPr>
          <a:lstStyle/>
          <a:p>
            <a:pPr marL="0" indent="0">
              <a:buNone/>
            </a:pPr>
            <a:r>
              <a:rPr lang="en-US" dirty="0"/>
              <a:t>Named Entity Recognition (NER):</a:t>
            </a:r>
          </a:p>
          <a:p>
            <a:pPr lvl="1"/>
            <a:r>
              <a:rPr lang="en-US" dirty="0"/>
              <a:t>Utilizing </a:t>
            </a:r>
            <a:r>
              <a:rPr lang="en-US" dirty="0" err="1"/>
              <a:t>spaCy</a:t>
            </a:r>
            <a:r>
              <a:rPr lang="en-US" dirty="0"/>
              <a:t> NLP library for entity extraction.</a:t>
            </a:r>
          </a:p>
          <a:p>
            <a:pPr marL="0" indent="0">
              <a:buNone/>
            </a:pPr>
            <a:r>
              <a:rPr lang="en-US" dirty="0"/>
              <a:t>Sentiment Analysis:</a:t>
            </a:r>
          </a:p>
          <a:p>
            <a:pPr lvl="1"/>
            <a:r>
              <a:rPr lang="en-US" dirty="0"/>
              <a:t>Using NLTK's Sentiment Intensity Analyzer to classify the sentiment of reviews(Positive or Negative)</a:t>
            </a:r>
          </a:p>
          <a:p>
            <a:pPr marL="0" indent="0">
              <a:buNone/>
            </a:pPr>
            <a:r>
              <a:rPr lang="en-US" dirty="0"/>
              <a:t>Text Vectorization (TF-IDF Vectorizer):</a:t>
            </a:r>
          </a:p>
          <a:p>
            <a:pPr lvl="1">
              <a:buFont typeface="Arial" panose="020B0604020202020204" pitchFamily="34" charset="0"/>
              <a:buChar char="•"/>
            </a:pPr>
            <a:r>
              <a:rPr lang="en-US" dirty="0"/>
              <a:t>used to convert text data into numerical format so that machine learning algorithms can process it</a:t>
            </a:r>
          </a:p>
          <a:p>
            <a:pPr marL="0" indent="0">
              <a:buNone/>
            </a:pPr>
            <a:r>
              <a:rPr lang="en-US" dirty="0"/>
              <a:t>Support Vector Machine (SVM) Analysis:</a:t>
            </a:r>
          </a:p>
          <a:p>
            <a:pPr lvl="1"/>
            <a:r>
              <a:rPr lang="en-US" dirty="0"/>
              <a:t>Employing SVM for classification of sentiment.</a:t>
            </a:r>
          </a:p>
        </p:txBody>
      </p:sp>
      <p:pic>
        <p:nvPicPr>
          <p:cNvPr id="4" name="Picture 4">
            <a:extLst>
              <a:ext uri="{FF2B5EF4-FFF2-40B4-BE49-F238E27FC236}">
                <a16:creationId xmlns:a16="http://schemas.microsoft.com/office/drawing/2014/main" id="{2864BA9B-687D-A325-F6CC-362CFF0EA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902" y="407069"/>
            <a:ext cx="40957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8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698C-2F27-BE5C-9D9B-B6131AEB92F3}"/>
              </a:ext>
            </a:extLst>
          </p:cNvPr>
          <p:cNvSpPr>
            <a:spLocks noGrp="1"/>
          </p:cNvSpPr>
          <p:nvPr>
            <p:ph type="title"/>
          </p:nvPr>
        </p:nvSpPr>
        <p:spPr/>
        <p:txBody>
          <a:bodyPr/>
          <a:lstStyle/>
          <a:p>
            <a:r>
              <a:rPr lang="en-US" dirty="0"/>
              <a:t>Implementation</a:t>
            </a:r>
          </a:p>
        </p:txBody>
      </p:sp>
      <p:sp>
        <p:nvSpPr>
          <p:cNvPr id="4" name="Content Placeholder 2">
            <a:extLst>
              <a:ext uri="{FF2B5EF4-FFF2-40B4-BE49-F238E27FC236}">
                <a16:creationId xmlns:a16="http://schemas.microsoft.com/office/drawing/2014/main" id="{CA2EABA8-8AA7-CD60-B204-45E3ACB99C2E}"/>
              </a:ext>
            </a:extLst>
          </p:cNvPr>
          <p:cNvSpPr txBox="1">
            <a:spLocks/>
          </p:cNvSpPr>
          <p:nvPr/>
        </p:nvSpPr>
        <p:spPr>
          <a:xfrm>
            <a:off x="768171" y="2552700"/>
            <a:ext cx="10652481" cy="35814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en-US" dirty="0"/>
              <a:t>Data Preprocessing:</a:t>
            </a:r>
          </a:p>
          <a:p>
            <a:pPr lvl="1"/>
            <a:r>
              <a:rPr lang="en-US" dirty="0"/>
              <a:t>Extracted and cleaned Instagram user reviews</a:t>
            </a:r>
          </a:p>
          <a:p>
            <a:pPr lvl="1"/>
            <a:r>
              <a:rPr lang="en-US" dirty="0"/>
              <a:t>Applied Text Normalization and filtering to enhance data quality</a:t>
            </a:r>
          </a:p>
          <a:p>
            <a:pPr lvl="1"/>
            <a:r>
              <a:rPr lang="en-US" dirty="0" err="1"/>
              <a:t>KeyWords</a:t>
            </a:r>
            <a:r>
              <a:rPr lang="en-US" dirty="0"/>
              <a:t> = ['update', 'fix', 'bug', 'issue', 'crash', 'glitch', 'improve', 'patch', 'version']</a:t>
            </a:r>
          </a:p>
          <a:p>
            <a:pPr marL="0" indent="0">
              <a:buFont typeface="Arial"/>
              <a:buNone/>
            </a:pPr>
            <a:r>
              <a:rPr lang="en-US" dirty="0"/>
              <a:t>Named Entity Recognition (</a:t>
            </a:r>
            <a:r>
              <a:rPr lang="en-US" dirty="0" err="1"/>
              <a:t>ner</a:t>
            </a:r>
            <a:r>
              <a:rPr lang="en-US" dirty="0"/>
              <a:t>):</a:t>
            </a:r>
          </a:p>
          <a:p>
            <a:pPr lvl="1"/>
            <a:r>
              <a:rPr lang="en-US" dirty="0"/>
              <a:t>Extracted key features and issues mentioned by users.</a:t>
            </a:r>
          </a:p>
          <a:p>
            <a:pPr marL="0" indent="0">
              <a:buFont typeface="Arial"/>
              <a:buNone/>
            </a:pPr>
            <a:r>
              <a:rPr lang="en-US" dirty="0"/>
              <a:t>Sentiment Analysis:</a:t>
            </a:r>
          </a:p>
          <a:p>
            <a:pPr lvl="1"/>
            <a:r>
              <a:rPr lang="en-US" dirty="0"/>
              <a:t>Classified reviews as positive or negative based on sentiment scores.</a:t>
            </a:r>
          </a:p>
          <a:p>
            <a:pPr marL="0" indent="0">
              <a:buFont typeface="Arial"/>
              <a:buNone/>
            </a:pPr>
            <a:r>
              <a:rPr lang="en-US" dirty="0"/>
              <a:t>Support Vector Machine (</a:t>
            </a:r>
            <a:r>
              <a:rPr lang="en-US" dirty="0" err="1"/>
              <a:t>Svm</a:t>
            </a:r>
            <a:r>
              <a:rPr lang="en-US" dirty="0"/>
              <a:t>) analysis:</a:t>
            </a:r>
          </a:p>
          <a:p>
            <a:pPr lvl="1"/>
            <a:r>
              <a:rPr lang="en-US" dirty="0"/>
              <a:t>Applied SVM for review classification</a:t>
            </a:r>
          </a:p>
          <a:p>
            <a:pPr lvl="1"/>
            <a:endParaRPr lang="en-US" dirty="0"/>
          </a:p>
          <a:p>
            <a:pPr marL="457200" lvl="1" indent="0">
              <a:buNone/>
            </a:pPr>
            <a:endParaRPr lang="en-US" dirty="0"/>
          </a:p>
        </p:txBody>
      </p:sp>
    </p:spTree>
    <p:extLst>
      <p:ext uri="{BB962C8B-B14F-4D97-AF65-F5344CB8AC3E}">
        <p14:creationId xmlns:p14="http://schemas.microsoft.com/office/powerpoint/2010/main" val="246032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0DBD-BB87-3899-6D6B-8C3352D6BA64}"/>
              </a:ext>
            </a:extLst>
          </p:cNvPr>
          <p:cNvSpPr>
            <a:spLocks noGrp="1"/>
          </p:cNvSpPr>
          <p:nvPr>
            <p:ph type="title"/>
          </p:nvPr>
        </p:nvSpPr>
        <p:spPr/>
        <p:txBody>
          <a:bodyPr/>
          <a:lstStyle/>
          <a:p>
            <a:r>
              <a:rPr lang="en-US" dirty="0"/>
              <a:t>Evaluation Plan</a:t>
            </a:r>
          </a:p>
        </p:txBody>
      </p:sp>
      <p:sp>
        <p:nvSpPr>
          <p:cNvPr id="4" name="Content Placeholder 2">
            <a:extLst>
              <a:ext uri="{FF2B5EF4-FFF2-40B4-BE49-F238E27FC236}">
                <a16:creationId xmlns:a16="http://schemas.microsoft.com/office/drawing/2014/main" id="{EA84B506-720C-BE47-ADF5-B51D46CF35B6}"/>
              </a:ext>
            </a:extLst>
          </p:cNvPr>
          <p:cNvSpPr>
            <a:spLocks noGrp="1"/>
          </p:cNvSpPr>
          <p:nvPr>
            <p:ph idx="1"/>
          </p:nvPr>
        </p:nvSpPr>
        <p:spPr>
          <a:xfrm>
            <a:off x="914400" y="1731963"/>
            <a:ext cx="10353675" cy="4059237"/>
          </a:xfrm>
        </p:spPr>
        <p:txBody>
          <a:bodyPr>
            <a:normAutofit/>
          </a:bodyPr>
          <a:lstStyle/>
          <a:p>
            <a:pPr marL="0" indent="0" algn="l">
              <a:buNone/>
            </a:pPr>
            <a:r>
              <a:rPr lang="en-US" b="0" i="1" dirty="0">
                <a:solidFill>
                  <a:schemeClr val="tx1"/>
                </a:solidFill>
                <a:effectLst/>
                <a:latin typeface="Söhne"/>
              </a:rPr>
              <a:t>Evaluation Metrics:</a:t>
            </a:r>
            <a:endParaRPr lang="en-US" b="0" i="0" dirty="0">
              <a:solidFill>
                <a:schemeClr val="tx1"/>
              </a:solidFill>
              <a:effectLst/>
              <a:latin typeface="Söhne"/>
            </a:endParaRPr>
          </a:p>
          <a:p>
            <a:pPr marL="742950" lvl="1" indent="-285750" algn="l">
              <a:buFont typeface="Arial" panose="020B0604020202020204" pitchFamily="34" charset="0"/>
              <a:buChar char="•"/>
            </a:pPr>
            <a:r>
              <a:rPr lang="en-US" sz="2000" b="1" i="0" dirty="0">
                <a:solidFill>
                  <a:schemeClr val="tx1"/>
                </a:solidFill>
                <a:effectLst/>
                <a:latin typeface="Söhne"/>
              </a:rPr>
              <a:t>Alignment Score</a:t>
            </a:r>
            <a:r>
              <a:rPr lang="en-US" sz="2000" b="0" i="0" dirty="0">
                <a:solidFill>
                  <a:schemeClr val="tx1"/>
                </a:solidFill>
                <a:effectLst/>
                <a:latin typeface="Söhne"/>
              </a:rPr>
              <a:t>: Determine how many issues or features mentioned in reviews have corresponding mentions in subsequent change-logs.</a:t>
            </a:r>
          </a:p>
          <a:p>
            <a:pPr marL="742950" lvl="1" indent="-285750" algn="l">
              <a:buFont typeface="Arial" panose="020B0604020202020204" pitchFamily="34" charset="0"/>
              <a:buChar char="•"/>
            </a:pPr>
            <a:r>
              <a:rPr lang="en-US" sz="2000" b="1" i="0" dirty="0">
                <a:solidFill>
                  <a:schemeClr val="tx1"/>
                </a:solidFill>
                <a:effectLst/>
                <a:latin typeface="Söhne"/>
              </a:rPr>
              <a:t>User Satisfaction Post Update</a:t>
            </a:r>
            <a:r>
              <a:rPr lang="en-US" sz="2000" b="0" i="0" dirty="0">
                <a:solidFill>
                  <a:schemeClr val="tx1"/>
                </a:solidFill>
                <a:effectLst/>
                <a:latin typeface="Söhne"/>
              </a:rPr>
              <a:t>: Analyze the message of the reviews after the update to gauge if user sentiment improved, confirming that the updates addressed concerns.</a:t>
            </a:r>
          </a:p>
          <a:p>
            <a:pPr marL="0" indent="0">
              <a:buNone/>
            </a:pPr>
            <a:r>
              <a:rPr lang="en-US" i="1" dirty="0">
                <a:effectLst/>
                <a:latin typeface="Söhne"/>
              </a:rPr>
              <a:t>SVM Model Performance Metrics:</a:t>
            </a:r>
          </a:p>
          <a:p>
            <a:pPr>
              <a:buFont typeface="Arial" panose="020B0604020202020204" pitchFamily="34" charset="0"/>
              <a:buChar char="•"/>
            </a:pPr>
            <a:r>
              <a:rPr lang="en-US" b="1" dirty="0">
                <a:effectLst/>
                <a:latin typeface="Söhne"/>
              </a:rPr>
              <a:t>Accuracy, Precision, Recall, F1-Score</a:t>
            </a:r>
          </a:p>
          <a:p>
            <a:pPr marL="0" indent="0">
              <a:buNone/>
            </a:pPr>
            <a:endParaRPr lang="en-US" dirty="0"/>
          </a:p>
        </p:txBody>
      </p:sp>
    </p:spTree>
    <p:extLst>
      <p:ext uri="{BB962C8B-B14F-4D97-AF65-F5344CB8AC3E}">
        <p14:creationId xmlns:p14="http://schemas.microsoft.com/office/powerpoint/2010/main" val="255052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0A05-B04A-FFEE-46E4-C3A7CACC2894}"/>
              </a:ext>
            </a:extLst>
          </p:cNvPr>
          <p:cNvSpPr>
            <a:spLocks noGrp="1"/>
          </p:cNvSpPr>
          <p:nvPr>
            <p:ph type="title"/>
          </p:nvPr>
        </p:nvSpPr>
        <p:spPr/>
        <p:txBody>
          <a:bodyPr/>
          <a:lstStyle/>
          <a:p>
            <a:r>
              <a:rPr lang="en-US"/>
              <a:t>Evaluation</a:t>
            </a:r>
            <a:endParaRPr lang="en-US" dirty="0"/>
          </a:p>
        </p:txBody>
      </p:sp>
      <p:sp>
        <p:nvSpPr>
          <p:cNvPr id="3" name="Content Placeholder 2">
            <a:extLst>
              <a:ext uri="{FF2B5EF4-FFF2-40B4-BE49-F238E27FC236}">
                <a16:creationId xmlns:a16="http://schemas.microsoft.com/office/drawing/2014/main" id="{80647379-6994-6FC0-E07A-58C05166EF80}"/>
              </a:ext>
            </a:extLst>
          </p:cNvPr>
          <p:cNvSpPr>
            <a:spLocks noGrp="1"/>
          </p:cNvSpPr>
          <p:nvPr>
            <p:ph idx="1"/>
          </p:nvPr>
        </p:nvSpPr>
        <p:spPr>
          <a:xfrm>
            <a:off x="214982" y="1219200"/>
            <a:ext cx="5584239" cy="3124201"/>
          </a:xfrm>
        </p:spPr>
        <p:txBody>
          <a:bodyPr>
            <a:normAutofit/>
          </a:bodyPr>
          <a:lstStyle/>
          <a:p>
            <a:endParaRPr lang="en-US" dirty="0"/>
          </a:p>
          <a:p>
            <a:r>
              <a:rPr lang="en-US" dirty="0"/>
              <a:t>Class 0 (Negative Class): Reviews with 1, 2, or 3 star ratings</a:t>
            </a:r>
          </a:p>
          <a:p>
            <a:r>
              <a:rPr lang="en-US" dirty="0"/>
              <a:t>Class 1 (Positive class), Reviews with 4 or 5 star ratings</a:t>
            </a:r>
          </a:p>
        </p:txBody>
      </p:sp>
      <p:pic>
        <p:nvPicPr>
          <p:cNvPr id="10" name="Picture 9">
            <a:extLst>
              <a:ext uri="{FF2B5EF4-FFF2-40B4-BE49-F238E27FC236}">
                <a16:creationId xmlns:a16="http://schemas.microsoft.com/office/drawing/2014/main" id="{4124F2D1-7C13-433B-4DA9-306273AF7A86}"/>
              </a:ext>
            </a:extLst>
          </p:cNvPr>
          <p:cNvPicPr>
            <a:picLocks noChangeAspect="1"/>
          </p:cNvPicPr>
          <p:nvPr/>
        </p:nvPicPr>
        <p:blipFill>
          <a:blip r:embed="rId3"/>
          <a:stretch>
            <a:fillRect/>
          </a:stretch>
        </p:blipFill>
        <p:spPr>
          <a:xfrm>
            <a:off x="4027718" y="3638683"/>
            <a:ext cx="7447038" cy="2000117"/>
          </a:xfrm>
          <a:prstGeom prst="rect">
            <a:avLst/>
          </a:prstGeom>
        </p:spPr>
      </p:pic>
    </p:spTree>
    <p:extLst>
      <p:ext uri="{BB962C8B-B14F-4D97-AF65-F5344CB8AC3E}">
        <p14:creationId xmlns:p14="http://schemas.microsoft.com/office/powerpoint/2010/main" val="213845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3DC9-F4C6-2183-D603-8CB71E49F047}"/>
              </a:ext>
            </a:extLst>
          </p:cNvPr>
          <p:cNvSpPr>
            <a:spLocks noGrp="1"/>
          </p:cNvSpPr>
          <p:nvPr>
            <p:ph type="title"/>
          </p:nvPr>
        </p:nvSpPr>
        <p:spPr>
          <a:xfrm>
            <a:off x="299202" y="2476500"/>
            <a:ext cx="9905998" cy="1905000"/>
          </a:xfrm>
        </p:spPr>
        <p:txBody>
          <a:bodyPr/>
          <a:lstStyle/>
          <a:p>
            <a:r>
              <a:rPr lang="en-US" dirty="0"/>
              <a:t>Evaluation</a:t>
            </a:r>
          </a:p>
        </p:txBody>
      </p:sp>
      <p:sp>
        <p:nvSpPr>
          <p:cNvPr id="3" name="Content Placeholder 2">
            <a:extLst>
              <a:ext uri="{FF2B5EF4-FFF2-40B4-BE49-F238E27FC236}">
                <a16:creationId xmlns:a16="http://schemas.microsoft.com/office/drawing/2014/main" id="{FEF37EDF-ADAC-E1D5-2876-381A6A47EC58}"/>
              </a:ext>
            </a:extLst>
          </p:cNvPr>
          <p:cNvSpPr>
            <a:spLocks noGrp="1"/>
          </p:cNvSpPr>
          <p:nvPr>
            <p:ph idx="1"/>
          </p:nvPr>
        </p:nvSpPr>
        <p:spPr>
          <a:xfrm>
            <a:off x="2729960" y="263994"/>
            <a:ext cx="9905998" cy="3124201"/>
          </a:xfrm>
        </p:spPr>
        <p:txBody>
          <a:bodyPr/>
          <a:lstStyle/>
          <a:p>
            <a:pPr marL="0" indent="0">
              <a:buNone/>
            </a:pPr>
            <a:r>
              <a:rPr lang="en-US" dirty="0"/>
              <a:t>1. </a:t>
            </a:r>
            <a:r>
              <a:rPr lang="en-US" b="1" dirty="0"/>
              <a:t>Alignment Score: </a:t>
            </a:r>
            <a:r>
              <a:rPr lang="en-US" dirty="0"/>
              <a:t>less reported issues or different focus areas in post-update reviews</a:t>
            </a:r>
          </a:p>
          <a:p>
            <a:pPr marL="0" indent="0">
              <a:buNone/>
            </a:pPr>
            <a:r>
              <a:rPr lang="en-US" dirty="0"/>
              <a:t>2. </a:t>
            </a:r>
            <a:r>
              <a:rPr lang="en-US" b="1" dirty="0"/>
              <a:t>Average Sentiment Pre-Update: </a:t>
            </a:r>
            <a:r>
              <a:rPr lang="en-US" dirty="0"/>
              <a:t>most reviews were negative</a:t>
            </a:r>
          </a:p>
          <a:p>
            <a:pPr marL="0" indent="0">
              <a:buNone/>
            </a:pPr>
            <a:r>
              <a:rPr lang="en-US" dirty="0"/>
              <a:t>3. </a:t>
            </a:r>
            <a:r>
              <a:rPr lang="en-US" b="1" dirty="0"/>
              <a:t>Average Sentiment Post-Update: </a:t>
            </a:r>
            <a:r>
              <a:rPr lang="en-US" dirty="0"/>
              <a:t>increase in negative reviews</a:t>
            </a:r>
          </a:p>
          <a:p>
            <a:pPr marL="0" indent="0">
              <a:buNone/>
            </a:pPr>
            <a:r>
              <a:rPr lang="en-US" dirty="0"/>
              <a:t>4. </a:t>
            </a:r>
            <a:r>
              <a:rPr lang="en-US" b="1" dirty="0"/>
              <a:t>Change in User Satisfaction</a:t>
            </a:r>
            <a:r>
              <a:rPr lang="en-US" dirty="0"/>
              <a:t>: user satisfaction worsened following the update </a:t>
            </a:r>
          </a:p>
          <a:p>
            <a:pPr marL="0" indent="0">
              <a:buNone/>
            </a:pPr>
            <a:endParaRPr lang="en-US" dirty="0"/>
          </a:p>
        </p:txBody>
      </p:sp>
      <p:pic>
        <p:nvPicPr>
          <p:cNvPr id="7" name="Picture 6">
            <a:extLst>
              <a:ext uri="{FF2B5EF4-FFF2-40B4-BE49-F238E27FC236}">
                <a16:creationId xmlns:a16="http://schemas.microsoft.com/office/drawing/2014/main" id="{14B13477-8D74-9B20-7A12-4673089894B8}"/>
              </a:ext>
            </a:extLst>
          </p:cNvPr>
          <p:cNvPicPr>
            <a:picLocks noChangeAspect="1"/>
          </p:cNvPicPr>
          <p:nvPr/>
        </p:nvPicPr>
        <p:blipFill>
          <a:blip r:embed="rId3"/>
          <a:stretch>
            <a:fillRect/>
          </a:stretch>
        </p:blipFill>
        <p:spPr>
          <a:xfrm>
            <a:off x="3791538" y="3469805"/>
            <a:ext cx="7782842" cy="2130896"/>
          </a:xfrm>
          <a:prstGeom prst="rect">
            <a:avLst/>
          </a:prstGeom>
        </p:spPr>
      </p:pic>
    </p:spTree>
    <p:extLst>
      <p:ext uri="{BB962C8B-B14F-4D97-AF65-F5344CB8AC3E}">
        <p14:creationId xmlns:p14="http://schemas.microsoft.com/office/powerpoint/2010/main" val="185641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AF41-E3A1-05EB-EC77-A657E8DF6ED9}"/>
              </a:ext>
            </a:extLst>
          </p:cNvPr>
          <p:cNvSpPr>
            <a:spLocks noGrp="1"/>
          </p:cNvSpPr>
          <p:nvPr>
            <p:ph type="title"/>
          </p:nvPr>
        </p:nvSpPr>
        <p:spPr/>
        <p:txBody>
          <a:bodyPr/>
          <a:lstStyle/>
          <a:p>
            <a:r>
              <a:rPr lang="en-US" dirty="0"/>
              <a:t>Improvements for future</a:t>
            </a:r>
          </a:p>
        </p:txBody>
      </p:sp>
      <p:sp>
        <p:nvSpPr>
          <p:cNvPr id="3" name="Content Placeholder 2">
            <a:extLst>
              <a:ext uri="{FF2B5EF4-FFF2-40B4-BE49-F238E27FC236}">
                <a16:creationId xmlns:a16="http://schemas.microsoft.com/office/drawing/2014/main" id="{F99CC37A-F1F2-96B7-5835-E25637B69CC0}"/>
              </a:ext>
            </a:extLst>
          </p:cNvPr>
          <p:cNvSpPr>
            <a:spLocks noGrp="1"/>
          </p:cNvSpPr>
          <p:nvPr>
            <p:ph idx="1"/>
          </p:nvPr>
        </p:nvSpPr>
        <p:spPr/>
        <p:txBody>
          <a:bodyPr/>
          <a:lstStyle/>
          <a:p>
            <a:r>
              <a:rPr lang="en-US" dirty="0"/>
              <a:t>Use multiple specific significant update dates and compare the pre and post sentiments and reviews for all of them</a:t>
            </a:r>
          </a:p>
          <a:p>
            <a:r>
              <a:rPr lang="en-US" dirty="0"/>
              <a:t>Sample a larger set of the Dataset</a:t>
            </a:r>
          </a:p>
        </p:txBody>
      </p:sp>
    </p:spTree>
    <p:extLst>
      <p:ext uri="{BB962C8B-B14F-4D97-AF65-F5344CB8AC3E}">
        <p14:creationId xmlns:p14="http://schemas.microsoft.com/office/powerpoint/2010/main" val="292837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2260</TotalTime>
  <Words>825</Words>
  <Application>Microsoft Office PowerPoint</Application>
  <PresentationFormat>Widescreen</PresentationFormat>
  <Paragraphs>81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Söhne</vt:lpstr>
      <vt:lpstr>Mesh</vt:lpstr>
      <vt:lpstr>App Update Review(Instagram)</vt:lpstr>
      <vt:lpstr>Introduction</vt:lpstr>
      <vt:lpstr>DataSET</vt:lpstr>
      <vt:lpstr>Techniques</vt:lpstr>
      <vt:lpstr>Implementation</vt:lpstr>
      <vt:lpstr>Evaluation Plan</vt:lpstr>
      <vt:lpstr>Evaluation</vt:lpstr>
      <vt:lpstr>Evaluation</vt:lpstr>
      <vt:lpstr>Improvements for future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Update Review(Instagram)</dc:title>
  <dc:creator>Mensah, Stephon (mensahsk)</dc:creator>
  <cp:lastModifiedBy>Mensah, Stephon (mensahsk)</cp:lastModifiedBy>
  <cp:revision>6</cp:revision>
  <dcterms:created xsi:type="dcterms:W3CDTF">2023-12-04T02:57:48Z</dcterms:created>
  <dcterms:modified xsi:type="dcterms:W3CDTF">2023-12-05T16:38:03Z</dcterms:modified>
</cp:coreProperties>
</file>